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vml" ContentType="application/vnd.openxmlformats-officedocument.vmlDrawing"/>
  <Default Extension="docx" ContentType="application/vnd.openxmlformats-officedocument.wordprocessingml.document"/>
  <Default Extension="png" ContentType="image/png"/>
  <Default Extension="emf" ContentType="image/x-emf"/>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0.11-->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handoutMasterIdLst>
    <p:handoutMasterId r:id="rId3"/>
  </p:handoutMasterIdLst>
  <p:sldIdLst>
    <p:sldId id="261" r:id="rId4"/>
    <p:sldId id="260" r:id="rId5"/>
    <p:sldId id="339" r:id="rId6"/>
    <p:sldId id="265" r:id="rId7"/>
    <p:sldId id="434" r:id="rId8"/>
    <p:sldId id="435" r:id="rId9"/>
    <p:sldId id="306" r:id="rId10"/>
    <p:sldId id="343" r:id="rId11"/>
    <p:sldId id="344" r:id="rId12"/>
    <p:sldId id="345" r:id="rId13"/>
    <p:sldId id="346" r:id="rId14"/>
    <p:sldId id="290" r:id="rId15"/>
    <p:sldId id="324" r:id="rId16"/>
    <p:sldId id="436" r:id="rId17"/>
    <p:sldId id="359" r:id="rId18"/>
    <p:sldId id="360" r:id="rId19"/>
    <p:sldId id="410" r:id="rId20"/>
    <p:sldId id="411" r:id="rId21"/>
    <p:sldId id="412" r:id="rId22"/>
    <p:sldId id="413" r:id="rId23"/>
    <p:sldId id="414" r:id="rId24"/>
    <p:sldId id="416" r:id="rId25"/>
    <p:sldId id="418" r:id="rId26"/>
    <p:sldId id="419" r:id="rId27"/>
    <p:sldId id="420" r:id="rId28"/>
    <p:sldId id="422" r:id="rId29"/>
    <p:sldId id="423" r:id="rId30"/>
    <p:sldId id="424" r:id="rId31"/>
    <p:sldId id="425" r:id="rId32"/>
    <p:sldId id="426" r:id="rId33"/>
    <p:sldId id="427" r:id="rId34"/>
    <p:sldId id="428" r:id="rId35"/>
    <p:sldId id="429" r:id="rId36"/>
    <p:sldId id="437" r:id="rId37"/>
    <p:sldId id="374" r:id="rId38"/>
    <p:sldId id="375" r:id="rId39"/>
    <p:sldId id="376" r:id="rId40"/>
    <p:sldId id="367" r:id="rId41"/>
    <p:sldId id="368" r:id="rId42"/>
    <p:sldId id="402" r:id="rId43"/>
    <p:sldId id="403" r:id="rId44"/>
    <p:sldId id="405" r:id="rId45"/>
    <p:sldId id="406" r:id="rId46"/>
    <p:sldId id="430" r:id="rId47"/>
    <p:sldId id="438" r:id="rId48"/>
    <p:sldId id="431" r:id="rId49"/>
    <p:sldId id="432" r:id="rId50"/>
    <p:sldId id="439" r:id="rId51"/>
    <p:sldId id="433" r:id="rId52"/>
    <p:sldId id="441" r:id="rId53"/>
    <p:sldId id="404" r:id="rId54"/>
    <p:sldId id="407" r:id="rId55"/>
    <p:sldId id="408" r:id="rId56"/>
    <p:sldId id="442" r:id="rId57"/>
    <p:sldId id="283" r:id="rId58"/>
  </p:sldIdLst>
  <p:sldSz cx="12190095" cy="6859270"/>
  <p:notesSz cx="6858000" cy="9144000"/>
  <p:custDataLst>
    <p:tags r:id="rId59"/>
  </p:custDataLst>
  <p:defaultTex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6565" algn="l" defTabSz="1219200" rtl="0" eaLnBrk="1" latinLnBrk="0" hangingPunct="1">
      <a:defRPr sz="2400" kern="1200">
        <a:solidFill>
          <a:schemeClr val="tx1"/>
        </a:solidFill>
        <a:latin typeface="+mn-lt"/>
        <a:ea typeface="+mn-ea"/>
        <a:cs typeface="+mn-cs"/>
      </a:defRPr>
    </a:lvl8pPr>
    <a:lvl9pPr marL="4876165" algn="l" defTabSz="1219200"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02" autoAdjust="0"/>
    <p:restoredTop sz="94712" autoAdjust="0"/>
  </p:normalViewPr>
  <p:slideViewPr>
    <p:cSldViewPr>
      <p:cViewPr>
        <p:scale>
          <a:sx n="100" d="100"/>
          <a:sy n="100" d="100"/>
        </p:scale>
        <p:origin x="-876" y="-174"/>
      </p:cViewPr>
      <p:guideLst>
        <p:guide orient="horz" pos="2161"/>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8" d="100"/>
          <a:sy n="48" d="100"/>
        </p:scale>
        <p:origin x="-2340" y="-84"/>
      </p:cViewPr>
      <p:guideLst>
        <p:guide orient="horz" pos="2880"/>
        <p:guide pos="2160"/>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handoutMaster" Target="handoutMasters/handout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slide" Target="slides/slide37.xml" /><Relationship Id="rId41" Type="http://schemas.openxmlformats.org/officeDocument/2006/relationships/slide" Target="slides/slide38.xml" /><Relationship Id="rId42" Type="http://schemas.openxmlformats.org/officeDocument/2006/relationships/slide" Target="slides/slide39.xml" /><Relationship Id="rId43" Type="http://schemas.openxmlformats.org/officeDocument/2006/relationships/slide" Target="slides/slide40.xml" /><Relationship Id="rId44" Type="http://schemas.openxmlformats.org/officeDocument/2006/relationships/slide" Target="slides/slide41.xml" /><Relationship Id="rId45" Type="http://schemas.openxmlformats.org/officeDocument/2006/relationships/slide" Target="slides/slide42.xml" /><Relationship Id="rId46" Type="http://schemas.openxmlformats.org/officeDocument/2006/relationships/slide" Target="slides/slide43.xml" /><Relationship Id="rId47" Type="http://schemas.openxmlformats.org/officeDocument/2006/relationships/slide" Target="slides/slide44.xml" /><Relationship Id="rId48" Type="http://schemas.openxmlformats.org/officeDocument/2006/relationships/slide" Target="slides/slide45.xml" /><Relationship Id="rId49" Type="http://schemas.openxmlformats.org/officeDocument/2006/relationships/slide" Target="slides/slide46.xml" /><Relationship Id="rId5" Type="http://schemas.openxmlformats.org/officeDocument/2006/relationships/slide" Target="slides/slide2.xml" /><Relationship Id="rId50" Type="http://schemas.openxmlformats.org/officeDocument/2006/relationships/slide" Target="slides/slide47.xml" /><Relationship Id="rId51" Type="http://schemas.openxmlformats.org/officeDocument/2006/relationships/slide" Target="slides/slide48.xml" /><Relationship Id="rId52" Type="http://schemas.openxmlformats.org/officeDocument/2006/relationships/slide" Target="slides/slide49.xml" /><Relationship Id="rId53" Type="http://schemas.openxmlformats.org/officeDocument/2006/relationships/slide" Target="slides/slide50.xml" /><Relationship Id="rId54" Type="http://schemas.openxmlformats.org/officeDocument/2006/relationships/slide" Target="slides/slide51.xml" /><Relationship Id="rId55" Type="http://schemas.openxmlformats.org/officeDocument/2006/relationships/slide" Target="slides/slide52.xml" /><Relationship Id="rId56" Type="http://schemas.openxmlformats.org/officeDocument/2006/relationships/slide" Target="slides/slide53.xml" /><Relationship Id="rId57" Type="http://schemas.openxmlformats.org/officeDocument/2006/relationships/slide" Target="slides/slide54.xml" /><Relationship Id="rId58" Type="http://schemas.openxmlformats.org/officeDocument/2006/relationships/slide" Target="slides/slide55.xml" /><Relationship Id="rId59" Type="http://schemas.openxmlformats.org/officeDocument/2006/relationships/tags" Target="tags/tag63.xml" /><Relationship Id="rId6" Type="http://schemas.openxmlformats.org/officeDocument/2006/relationships/slide" Target="slides/slide3.xml" /><Relationship Id="rId60" Type="http://schemas.openxmlformats.org/officeDocument/2006/relationships/presProps" Target="presProps.xml" /><Relationship Id="rId61" Type="http://schemas.openxmlformats.org/officeDocument/2006/relationships/viewProps" Target="viewProps.xml" /><Relationship Id="rId62" Type="http://schemas.openxmlformats.org/officeDocument/2006/relationships/theme" Target="theme/theme1.xml" /><Relationship Id="rId63" Type="http://schemas.openxmlformats.org/officeDocument/2006/relationships/tableStyles" Target="tableStyles.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drawings/_rels/vmlDrawing1.vml.rels>&#65279;<?xml version="1.0" encoding="utf-8" standalone="yes"?><Relationships xmlns="http://schemas.openxmlformats.org/package/2006/relationships"><Relationship Id="rId1" Type="http://schemas.openxmlformats.org/officeDocument/2006/relationships/image" Target="../media/image3.emf" /><Relationship Id="rId2" Type="http://schemas.openxmlformats.org/officeDocument/2006/relationships/image" Target="../media/image4.emf" /><Relationship Id="rId3" Type="http://schemas.openxmlformats.org/officeDocument/2006/relationships/image" Target="../media/image5.emf" /></Relationships>
</file>

<file path=ppt/drawings/_rels/vmlDrawing10.vml.rels>&#65279;<?xml version="1.0" encoding="utf-8" standalone="yes"?><Relationships xmlns="http://schemas.openxmlformats.org/package/2006/relationships"><Relationship Id="rId1" Type="http://schemas.openxmlformats.org/officeDocument/2006/relationships/image" Target="../media/image27.emf" /></Relationships>
</file>

<file path=ppt/drawings/_rels/vmlDrawing11.vml.rels>&#65279;<?xml version="1.0" encoding="utf-8" standalone="yes"?><Relationships xmlns="http://schemas.openxmlformats.org/package/2006/relationships"><Relationship Id="rId1" Type="http://schemas.openxmlformats.org/officeDocument/2006/relationships/image" Target="../media/image30.emf" /><Relationship Id="rId2" Type="http://schemas.openxmlformats.org/officeDocument/2006/relationships/image" Target="../media/image31.emf" /></Relationships>
</file>

<file path=ppt/drawings/_rels/vmlDrawing12.vml.rels>&#65279;<?xml version="1.0" encoding="utf-8" standalone="yes"?><Relationships xmlns="http://schemas.openxmlformats.org/package/2006/relationships"><Relationship Id="rId1" Type="http://schemas.openxmlformats.org/officeDocument/2006/relationships/image" Target="../media/image33.emf" /></Relationships>
</file>

<file path=ppt/drawings/_rels/vmlDrawing13.vml.rels>&#65279;<?xml version="1.0" encoding="utf-8" standalone="yes"?><Relationships xmlns="http://schemas.openxmlformats.org/package/2006/relationships"><Relationship Id="rId1" Type="http://schemas.openxmlformats.org/officeDocument/2006/relationships/image" Target="../media/image34.emf" /></Relationships>
</file>

<file path=ppt/drawings/_rels/vmlDrawing14.vml.rels>&#65279;<?xml version="1.0" encoding="utf-8" standalone="yes"?><Relationships xmlns="http://schemas.openxmlformats.org/package/2006/relationships"><Relationship Id="rId1" Type="http://schemas.openxmlformats.org/officeDocument/2006/relationships/image" Target="../media/image35.emf" /></Relationships>
</file>

<file path=ppt/drawings/_rels/vmlDrawing15.vml.rels>&#65279;<?xml version="1.0" encoding="utf-8" standalone="yes"?><Relationships xmlns="http://schemas.openxmlformats.org/package/2006/relationships"><Relationship Id="rId1" Type="http://schemas.openxmlformats.org/officeDocument/2006/relationships/image" Target="../media/image36.emf" /></Relationships>
</file>

<file path=ppt/drawings/_rels/vmlDrawing16.vml.rels>&#65279;<?xml version="1.0" encoding="utf-8" standalone="yes"?><Relationships xmlns="http://schemas.openxmlformats.org/package/2006/relationships"><Relationship Id="rId1" Type="http://schemas.openxmlformats.org/officeDocument/2006/relationships/image" Target="../media/image38.emf" /><Relationship Id="rId2" Type="http://schemas.openxmlformats.org/officeDocument/2006/relationships/image" Target="../media/image39.emf" /></Relationships>
</file>

<file path=ppt/drawings/_rels/vmlDrawing17.vml.rels>&#65279;<?xml version="1.0" encoding="utf-8" standalone="yes"?><Relationships xmlns="http://schemas.openxmlformats.org/package/2006/relationships"><Relationship Id="rId1" Type="http://schemas.openxmlformats.org/officeDocument/2006/relationships/image" Target="../media/image40.emf" /><Relationship Id="rId2" Type="http://schemas.openxmlformats.org/officeDocument/2006/relationships/image" Target="../media/image41.emf" /></Relationships>
</file>

<file path=ppt/drawings/_rels/vmlDrawing18.vml.rels>&#65279;<?xml version="1.0" encoding="utf-8" standalone="yes"?><Relationships xmlns="http://schemas.openxmlformats.org/package/2006/relationships"><Relationship Id="rId1" Type="http://schemas.openxmlformats.org/officeDocument/2006/relationships/image" Target="../media/image43.emf" /></Relationships>
</file>

<file path=ppt/drawings/_rels/vmlDrawing19.vml.rels>&#65279;<?xml version="1.0" encoding="utf-8" standalone="yes"?><Relationships xmlns="http://schemas.openxmlformats.org/package/2006/relationships"><Relationship Id="rId1" Type="http://schemas.openxmlformats.org/officeDocument/2006/relationships/image" Target="../media/image44.emf" /></Relationships>
</file>

<file path=ppt/drawings/_rels/vmlDrawing2.vml.rels>&#65279;<?xml version="1.0" encoding="utf-8" standalone="yes"?><Relationships xmlns="http://schemas.openxmlformats.org/package/2006/relationships"><Relationship Id="rId1" Type="http://schemas.openxmlformats.org/officeDocument/2006/relationships/image" Target="../media/image8.emf" /><Relationship Id="rId2" Type="http://schemas.openxmlformats.org/officeDocument/2006/relationships/image" Target="../media/image9.emf" /></Relationships>
</file>

<file path=ppt/drawings/_rels/vmlDrawing20.vml.rels>&#65279;<?xml version="1.0" encoding="utf-8" standalone="yes"?><Relationships xmlns="http://schemas.openxmlformats.org/package/2006/relationships"><Relationship Id="rId1" Type="http://schemas.openxmlformats.org/officeDocument/2006/relationships/image" Target="../media/image46.emf" /></Relationships>
</file>

<file path=ppt/drawings/_rels/vmlDrawing21.vml.rels>&#65279;<?xml version="1.0" encoding="utf-8" standalone="yes"?><Relationships xmlns="http://schemas.openxmlformats.org/package/2006/relationships"><Relationship Id="rId1" Type="http://schemas.openxmlformats.org/officeDocument/2006/relationships/image" Target="../media/image47.emf" /></Relationships>
</file>

<file path=ppt/drawings/_rels/vmlDrawing22.vml.rels>&#65279;<?xml version="1.0" encoding="utf-8" standalone="yes"?><Relationships xmlns="http://schemas.openxmlformats.org/package/2006/relationships"><Relationship Id="rId1" Type="http://schemas.openxmlformats.org/officeDocument/2006/relationships/image" Target="../media/image48.emf" /></Relationships>
</file>

<file path=ppt/drawings/_rels/vmlDrawing23.vml.rels>&#65279;<?xml version="1.0" encoding="utf-8" standalone="yes"?><Relationships xmlns="http://schemas.openxmlformats.org/package/2006/relationships"><Relationship Id="rId1" Type="http://schemas.openxmlformats.org/officeDocument/2006/relationships/image" Target="../media/image49.emf" /></Relationships>
</file>

<file path=ppt/drawings/_rels/vmlDrawing24.vml.rels>&#65279;<?xml version="1.0" encoding="utf-8" standalone="yes"?><Relationships xmlns="http://schemas.openxmlformats.org/package/2006/relationships"><Relationship Id="rId1" Type="http://schemas.openxmlformats.org/officeDocument/2006/relationships/image" Target="../media/image50.emf" /><Relationship Id="rId2" Type="http://schemas.openxmlformats.org/officeDocument/2006/relationships/image" Target="../media/image51.emf" /></Relationships>
</file>

<file path=ppt/drawings/_rels/vmlDrawing25.vml.rels>&#65279;<?xml version="1.0" encoding="utf-8" standalone="yes"?><Relationships xmlns="http://schemas.openxmlformats.org/package/2006/relationships"><Relationship Id="rId1" Type="http://schemas.openxmlformats.org/officeDocument/2006/relationships/image" Target="../media/image53.emf" /></Relationships>
</file>

<file path=ppt/drawings/_rels/vmlDrawing26.vml.rels>&#65279;<?xml version="1.0" encoding="utf-8" standalone="yes"?><Relationships xmlns="http://schemas.openxmlformats.org/package/2006/relationships"><Relationship Id="rId1" Type="http://schemas.openxmlformats.org/officeDocument/2006/relationships/image" Target="../media/image54.emf" /></Relationships>
</file>

<file path=ppt/drawings/_rels/vmlDrawing3.vml.rels>&#65279;<?xml version="1.0" encoding="utf-8" standalone="yes"?><Relationships xmlns="http://schemas.openxmlformats.org/package/2006/relationships"><Relationship Id="rId1" Type="http://schemas.openxmlformats.org/officeDocument/2006/relationships/image" Target="../media/image11.emf" /><Relationship Id="rId2" Type="http://schemas.openxmlformats.org/officeDocument/2006/relationships/image" Target="../media/image12.emf" /><Relationship Id="rId3" Type="http://schemas.openxmlformats.org/officeDocument/2006/relationships/image" Target="../media/image13.emf" /></Relationships>
</file>

<file path=ppt/drawings/_rels/vmlDrawing4.vml.rels>&#65279;<?xml version="1.0" encoding="utf-8" standalone="yes"?><Relationships xmlns="http://schemas.openxmlformats.org/package/2006/relationships"><Relationship Id="rId1" Type="http://schemas.openxmlformats.org/officeDocument/2006/relationships/image" Target="../media/image15.emf" /></Relationships>
</file>

<file path=ppt/drawings/_rels/vmlDrawing5.vml.rels>&#65279;<?xml version="1.0" encoding="utf-8" standalone="yes"?><Relationships xmlns="http://schemas.openxmlformats.org/package/2006/relationships"><Relationship Id="rId1" Type="http://schemas.openxmlformats.org/officeDocument/2006/relationships/image" Target="../media/image18.emf" /></Relationships>
</file>

<file path=ppt/drawings/_rels/vmlDrawing6.vml.rels>&#65279;<?xml version="1.0" encoding="utf-8" standalone="yes"?><Relationships xmlns="http://schemas.openxmlformats.org/package/2006/relationships"><Relationship Id="rId1" Type="http://schemas.openxmlformats.org/officeDocument/2006/relationships/image" Target="../media/image21.emf" /></Relationships>
</file>

<file path=ppt/drawings/_rels/vmlDrawing7.vml.rels>&#65279;<?xml version="1.0" encoding="utf-8" standalone="yes"?><Relationships xmlns="http://schemas.openxmlformats.org/package/2006/relationships"><Relationship Id="rId1" Type="http://schemas.openxmlformats.org/officeDocument/2006/relationships/image" Target="../media/image21.emf" /></Relationships>
</file>

<file path=ppt/drawings/_rels/vmlDrawing8.vml.rels>&#65279;<?xml version="1.0" encoding="utf-8" standalone="yes"?><Relationships xmlns="http://schemas.openxmlformats.org/package/2006/relationships"><Relationship Id="rId1" Type="http://schemas.openxmlformats.org/officeDocument/2006/relationships/image" Target="../media/image24.emf" /></Relationships>
</file>

<file path=ppt/drawings/_rels/vmlDrawing9.vml.rels>&#65279;<?xml version="1.0" encoding="utf-8" standalone="yes"?><Relationships xmlns="http://schemas.openxmlformats.org/package/2006/relationships"><Relationship Id="rId1" Type="http://schemas.openxmlformats.org/officeDocument/2006/relationships/image" Target="../media/image25.emf"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3C0901-3DCA-48F9-B0CB-D8F0D1E6B365}" type="datetimeFigureOut">
              <a:rPr lang="zh-CN" altLang="en-US" smtClean="0"/>
              <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74D9095-D5A4-4D04-8CEB-69FB25E1308C}" type="slidenum">
              <a:rPr lang="zh-CN" altLang="en-US" smtClean="0"/>
              <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84836C-7D3D-44DD-AD4F-98DBA4D10582}"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C9960B-A742-4F79-9BC8-14A4E9893419}"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16</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17</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18</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19</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20</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21</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22</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23</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24</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25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26</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27</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28</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29</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30</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31</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32</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33</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34</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35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4</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36</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37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12</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13</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14</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15</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1.xml" /></Relationships>
</file>

<file path=ppt/slideLayouts/_rels/slideLayout4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1.xml" /></Relationships>
</file>

<file path=ppt/slideLayouts/_rels/slideLayout5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1.xml" /></Relationships>
</file>

<file path=ppt/slideLayouts/_rels/slideLayout6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hasCustomPrompt="1"/>
            <p:custDataLst>
              <p:tags r:id="rId1"/>
            </p:custDataLst>
          </p:nvPr>
        </p:nvSpPr>
        <p:spPr>
          <a:xfrm>
            <a:off x="1198613" y="914569"/>
            <a:ext cx="9797669" cy="2570876"/>
          </a:xfrm>
        </p:spPr>
        <p:txBody>
          <a:bodyPr lIns="90000" tIns="46800" rIns="90000" bIns="46800" anchor="b" anchorCtr="0">
            <a:normAutofit/>
          </a:bodyPr>
          <a:lstStyle>
            <a:lvl1pPr algn="ctr">
              <a:defRPr sz="6000"/>
            </a:lvl1pPr>
          </a:lstStyle>
          <a:p>
            <a:r>
              <a:rPr lang="zh-CN" altLang="en-US"/>
              <a:t>单击此处编辑标题</a:t>
            </a:r>
            <a:endParaRPr lang="zh-CN" altLang="en-US"/>
          </a:p>
        </p:txBody>
      </p:sp>
      <p:sp>
        <p:nvSpPr>
          <p:cNvPr id="3" name="副标题 2"/>
          <p:cNvSpPr>
            <a:spLocks noGrp="1"/>
          </p:cNvSpPr>
          <p:nvPr>
            <p:ph type="subTitle" idx="1" hasCustomPrompt="1"/>
            <p:custDataLst>
              <p:tags r:id="rId2"/>
            </p:custDataLst>
          </p:nvPr>
        </p:nvSpPr>
        <p:spPr>
          <a:xfrm>
            <a:off x="1198613" y="3561059"/>
            <a:ext cx="9797669" cy="1472673"/>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a:t>单击此处编辑副标题</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305" y="774143"/>
            <a:ext cx="10971086" cy="548381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613" y="2484460"/>
            <a:ext cx="9797669" cy="1018989"/>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5"/>
            </p:custDataLst>
          </p:nvPr>
        </p:nvSpPr>
        <p:spPr>
          <a:xfrm>
            <a:off x="1198613" y="3561059"/>
            <a:ext cx="9797669" cy="471687"/>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305" y="608513"/>
            <a:ext cx="10967486" cy="705731"/>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内容占位符 2"/>
          <p:cNvSpPr>
            <a:spLocks noGrp="1"/>
          </p:cNvSpPr>
          <p:nvPr>
            <p:ph idx="1"/>
            <p:custDataLst>
              <p:tags r:id="rId2"/>
            </p:custDataLst>
          </p:nvPr>
        </p:nvSpPr>
        <p:spPr>
          <a:xfrm>
            <a:off x="608305" y="1490676"/>
            <a:ext cx="10967486" cy="4760081"/>
          </a:xfrm>
        </p:spPr>
        <p:txBody>
          <a:bodyPr vert="horz" lIns="90000" tIns="46800" rIns="90000" bIns="46800" rtlCol="0">
            <a:normAutofit/>
          </a:body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8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9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0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1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2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3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4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5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6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7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489" y="3849113"/>
            <a:ext cx="7767586" cy="766942"/>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489" y="4616055"/>
            <a:ext cx="7767586" cy="867761"/>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5365" indent="0">
              <a:buNone/>
              <a:defRPr sz="1600">
                <a:solidFill>
                  <a:schemeClr val="tx1">
                    <a:tint val="75000"/>
                  </a:schemeClr>
                </a:solidFill>
              </a:defRPr>
            </a:lvl6pPr>
            <a:lvl7pPr marL="2742565" indent="0">
              <a:buNone/>
              <a:defRPr sz="1600">
                <a:solidFill>
                  <a:schemeClr val="tx1">
                    <a:tint val="75000"/>
                  </a:schemeClr>
                </a:solidFill>
              </a:defRPr>
            </a:lvl7pPr>
            <a:lvl8pPr marL="3199765" indent="0">
              <a:buNone/>
              <a:defRPr sz="1600">
                <a:solidFill>
                  <a:schemeClr val="tx1">
                    <a:tint val="75000"/>
                  </a:schemeClr>
                </a:solidFill>
              </a:defRPr>
            </a:lvl8pPr>
            <a:lvl9pPr marL="3656965"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8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9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0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1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2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3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4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5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6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7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305" y="608513"/>
            <a:ext cx="10967486" cy="705731"/>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2"/>
            </p:custDataLst>
          </p:nvPr>
        </p:nvSpPr>
        <p:spPr>
          <a:xfrm>
            <a:off x="608305" y="1501478"/>
            <a:ext cx="5175991" cy="4749279"/>
          </a:xfrm>
        </p:spPr>
        <p:txBody>
          <a:bodyPr vert="horz" lIns="90000" tIns="46800" rIns="90000" bIns="46800" rtlCol="0">
            <a:normAutofit/>
          </a:body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3"/>
            </p:custDataLst>
          </p:nvPr>
        </p:nvSpPr>
        <p:spPr>
          <a:xfrm>
            <a:off x="6410598" y="1501478"/>
            <a:ext cx="5175991" cy="4749279"/>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8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9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0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1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2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3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4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5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6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7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305" y="608513"/>
            <a:ext cx="10967486" cy="705731"/>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文本占位符 2"/>
          <p:cNvSpPr>
            <a:spLocks noGrp="1"/>
          </p:cNvSpPr>
          <p:nvPr>
            <p:ph type="body" idx="1" hasCustomPrompt="1"/>
            <p:custDataLst>
              <p:tags r:id="rId2"/>
            </p:custDataLst>
          </p:nvPr>
        </p:nvSpPr>
        <p:spPr>
          <a:xfrm>
            <a:off x="608305" y="1429465"/>
            <a:ext cx="5341565" cy="381671"/>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305" y="1854343"/>
            <a:ext cx="5341565" cy="4396414"/>
          </a:xfrm>
        </p:spPr>
        <p:txBody>
          <a:bodyPr vert="horz" lIns="101600" tIns="0" rIns="82550" bIns="0" rtlCol="0">
            <a:normAutofit/>
          </a:body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5" name="文本占位符 4"/>
          <p:cNvSpPr>
            <a:spLocks noGrp="1"/>
          </p:cNvSpPr>
          <p:nvPr>
            <p:ph type="body" sz="quarter" idx="3" hasCustomPrompt="1"/>
            <p:custDataLst>
              <p:tags r:id="rId4"/>
            </p:custDataLst>
          </p:nvPr>
        </p:nvSpPr>
        <p:spPr>
          <a:xfrm>
            <a:off x="6234776" y="1421992"/>
            <a:ext cx="5341565" cy="381671"/>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5"/>
            </p:custDataLst>
          </p:nvPr>
        </p:nvSpPr>
        <p:spPr>
          <a:xfrm>
            <a:off x="6234776" y="1854343"/>
            <a:ext cx="5341565" cy="4396414"/>
          </a:xfrm>
        </p:spPr>
        <p:txBody>
          <a:bodyPr vert="horz" lIns="101600" tIns="0" rIns="82550" bIns="0" rtlCol="0">
            <a:normAutofit/>
          </a:body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8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9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0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1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2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3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4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5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6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7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305" y="608513"/>
            <a:ext cx="10967486" cy="705731"/>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6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8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6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9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6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0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6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1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6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2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6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3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6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4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305" y="1555488"/>
            <a:ext cx="5232259" cy="4608853"/>
          </a:xfrm>
        </p:spPr>
        <p:txBody>
          <a:bodyPr vert="horz" lIns="90000" tIns="46800" rIns="90000" bIns="46800" rtlCol="0">
            <a:normAutofit/>
          </a:bodyPr>
          <a:lstStyle>
            <a:lvl1pPr>
              <a:buNone/>
              <a:defRPr sz="1600"/>
            </a:lvl1pPr>
          </a:lstStyle>
          <a:p>
            <a:pPr lvl="0"/>
            <a:endParaRPr>
              <a:sym typeface="+mn-ea"/>
            </a:endParaRPr>
          </a:p>
        </p:txBody>
      </p:sp>
      <p:sp>
        <p:nvSpPr>
          <p:cNvPr id="4" name="文本占位符 3"/>
          <p:cNvSpPr>
            <a:spLocks noGrp="1"/>
          </p:cNvSpPr>
          <p:nvPr>
            <p:ph type="body" sz="half" idx="2"/>
            <p:custDataLst>
              <p:tags r:id="rId2"/>
            </p:custDataLst>
          </p:nvPr>
        </p:nvSpPr>
        <p:spPr>
          <a:xfrm>
            <a:off x="6349408" y="1555488"/>
            <a:ext cx="5226383" cy="4608853"/>
          </a:xfrm>
        </p:spPr>
        <p:txBody>
          <a:bodyPr vert="horz" lIns="90000" tIns="46800" rIns="90000" bIns="46800" rtlCol="0">
            <a:normAutofit/>
          </a:bodyPr>
          <a:lstStyle>
            <a:lvl1pPr>
              <a:buNone/>
              <a:defRPr sz="1600"/>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3201" y="914569"/>
            <a:ext cx="1043837" cy="5030131"/>
          </a:xfrm>
        </p:spPr>
        <p:txBody>
          <a:bodyPr vert="eaVert" lIns="90000" tIns="46800" rIns="90000" bIns="46800" rtlCol="0" anchor="ctr" anchorCtr="0">
            <a:normAutofit/>
          </a:bodyPr>
          <a:lstStyle>
            <a:lvl1pPr>
              <a:buNone/>
              <a:defRPr sz="2800"/>
            </a:lvl1pPr>
          </a:lstStyle>
          <a:p>
            <a:pPr lvl="0"/>
            <a:r>
              <a:rPr>
                <a:sym typeface="+mn-ea"/>
              </a:rPr>
              <a:t>单击此处编辑标题</a:t>
            </a:r>
            <a:endParaRPr>
              <a:sym typeface="+mn-ea"/>
            </a:endParaRPr>
          </a:p>
        </p:txBody>
      </p:sp>
      <p:sp>
        <p:nvSpPr>
          <p:cNvPr id="3" name="竖排文字占位符 2"/>
          <p:cNvSpPr>
            <a:spLocks noGrp="1"/>
          </p:cNvSpPr>
          <p:nvPr>
            <p:ph type="body" orient="vert" idx="1"/>
            <p:custDataLst>
              <p:tags r:id="rId2"/>
            </p:custDataLst>
          </p:nvPr>
        </p:nvSpPr>
        <p:spPr>
          <a:xfrm>
            <a:off x="914257" y="914569"/>
            <a:ext cx="9167767" cy="5030131"/>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6765"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slideLayout" Target="../slideLayouts/slideLayout21.xml" /><Relationship Id="rId22" Type="http://schemas.openxmlformats.org/officeDocument/2006/relationships/slideLayout" Target="../slideLayouts/slideLayout22.xml" /><Relationship Id="rId23" Type="http://schemas.openxmlformats.org/officeDocument/2006/relationships/slideLayout" Target="../slideLayouts/slideLayout23.xml" /><Relationship Id="rId24" Type="http://schemas.openxmlformats.org/officeDocument/2006/relationships/slideLayout" Target="../slideLayouts/slideLayout24.xml" /><Relationship Id="rId25" Type="http://schemas.openxmlformats.org/officeDocument/2006/relationships/slideLayout" Target="../slideLayouts/slideLayout25.xml" /><Relationship Id="rId26" Type="http://schemas.openxmlformats.org/officeDocument/2006/relationships/slideLayout" Target="../slideLayouts/slideLayout26.xml" /><Relationship Id="rId27" Type="http://schemas.openxmlformats.org/officeDocument/2006/relationships/slideLayout" Target="../slideLayouts/slideLayout27.xml" /><Relationship Id="rId28" Type="http://schemas.openxmlformats.org/officeDocument/2006/relationships/slideLayout" Target="../slideLayouts/slideLayout28.xml" /><Relationship Id="rId29" Type="http://schemas.openxmlformats.org/officeDocument/2006/relationships/slideLayout" Target="../slideLayouts/slideLayout29.xml" /><Relationship Id="rId3" Type="http://schemas.openxmlformats.org/officeDocument/2006/relationships/slideLayout" Target="../slideLayouts/slideLayout3.xml" /><Relationship Id="rId30" Type="http://schemas.openxmlformats.org/officeDocument/2006/relationships/slideLayout" Target="../slideLayouts/slideLayout30.xml" /><Relationship Id="rId31" Type="http://schemas.openxmlformats.org/officeDocument/2006/relationships/slideLayout" Target="../slideLayouts/slideLayout31.xml" /><Relationship Id="rId32" Type="http://schemas.openxmlformats.org/officeDocument/2006/relationships/slideLayout" Target="../slideLayouts/slideLayout32.xml" /><Relationship Id="rId33" Type="http://schemas.openxmlformats.org/officeDocument/2006/relationships/slideLayout" Target="../slideLayouts/slideLayout33.xml" /><Relationship Id="rId34" Type="http://schemas.openxmlformats.org/officeDocument/2006/relationships/slideLayout" Target="../slideLayouts/slideLayout34.xml" /><Relationship Id="rId35" Type="http://schemas.openxmlformats.org/officeDocument/2006/relationships/slideLayout" Target="../slideLayouts/slideLayout35.xml" /><Relationship Id="rId36" Type="http://schemas.openxmlformats.org/officeDocument/2006/relationships/slideLayout" Target="../slideLayouts/slideLayout36.xml" /><Relationship Id="rId37" Type="http://schemas.openxmlformats.org/officeDocument/2006/relationships/slideLayout" Target="../slideLayouts/slideLayout37.xml" /><Relationship Id="rId38" Type="http://schemas.openxmlformats.org/officeDocument/2006/relationships/slideLayout" Target="../slideLayouts/slideLayout38.xml" /><Relationship Id="rId39" Type="http://schemas.openxmlformats.org/officeDocument/2006/relationships/slideLayout" Target="../slideLayouts/slideLayout39.xml" /><Relationship Id="rId4" Type="http://schemas.openxmlformats.org/officeDocument/2006/relationships/slideLayout" Target="../slideLayouts/slideLayout4.xml" /><Relationship Id="rId40" Type="http://schemas.openxmlformats.org/officeDocument/2006/relationships/slideLayout" Target="../slideLayouts/slideLayout40.xml" /><Relationship Id="rId41" Type="http://schemas.openxmlformats.org/officeDocument/2006/relationships/slideLayout" Target="../slideLayouts/slideLayout41.xml" /><Relationship Id="rId42" Type="http://schemas.openxmlformats.org/officeDocument/2006/relationships/slideLayout" Target="../slideLayouts/slideLayout42.xml" /><Relationship Id="rId43" Type="http://schemas.openxmlformats.org/officeDocument/2006/relationships/slideLayout" Target="../slideLayouts/slideLayout43.xml" /><Relationship Id="rId44" Type="http://schemas.openxmlformats.org/officeDocument/2006/relationships/slideLayout" Target="../slideLayouts/slideLayout44.xml" /><Relationship Id="rId45" Type="http://schemas.openxmlformats.org/officeDocument/2006/relationships/slideLayout" Target="../slideLayouts/slideLayout45.xml" /><Relationship Id="rId46" Type="http://schemas.openxmlformats.org/officeDocument/2006/relationships/slideLayout" Target="../slideLayouts/slideLayout46.xml" /><Relationship Id="rId47" Type="http://schemas.openxmlformats.org/officeDocument/2006/relationships/slideLayout" Target="../slideLayouts/slideLayout47.xml" /><Relationship Id="rId48" Type="http://schemas.openxmlformats.org/officeDocument/2006/relationships/slideLayout" Target="../slideLayouts/slideLayout48.xml" /><Relationship Id="rId49" Type="http://schemas.openxmlformats.org/officeDocument/2006/relationships/slideLayout" Target="../slideLayouts/slideLayout49.xml" /><Relationship Id="rId5" Type="http://schemas.openxmlformats.org/officeDocument/2006/relationships/slideLayout" Target="../slideLayouts/slideLayout5.xml" /><Relationship Id="rId50" Type="http://schemas.openxmlformats.org/officeDocument/2006/relationships/slideLayout" Target="../slideLayouts/slideLayout50.xml" /><Relationship Id="rId51" Type="http://schemas.openxmlformats.org/officeDocument/2006/relationships/slideLayout" Target="../slideLayouts/slideLayout51.xml" /><Relationship Id="rId52" Type="http://schemas.openxmlformats.org/officeDocument/2006/relationships/slideLayout" Target="../slideLayouts/slideLayout52.xml" /><Relationship Id="rId53" Type="http://schemas.openxmlformats.org/officeDocument/2006/relationships/slideLayout" Target="../slideLayouts/slideLayout53.xml" /><Relationship Id="rId54" Type="http://schemas.openxmlformats.org/officeDocument/2006/relationships/slideLayout" Target="../slideLayouts/slideLayout54.xml" /><Relationship Id="rId55" Type="http://schemas.openxmlformats.org/officeDocument/2006/relationships/slideLayout" Target="../slideLayouts/slideLayout55.xml" /><Relationship Id="rId56" Type="http://schemas.openxmlformats.org/officeDocument/2006/relationships/slideLayout" Target="../slideLayouts/slideLayout56.xml" /><Relationship Id="rId57" Type="http://schemas.openxmlformats.org/officeDocument/2006/relationships/slideLayout" Target="../slideLayouts/slideLayout57.xml" /><Relationship Id="rId58" Type="http://schemas.openxmlformats.org/officeDocument/2006/relationships/slideLayout" Target="../slideLayouts/slideLayout58.xml" /><Relationship Id="rId59" Type="http://schemas.openxmlformats.org/officeDocument/2006/relationships/slideLayout" Target="../slideLayouts/slideLayout59.xml" /><Relationship Id="rId6" Type="http://schemas.openxmlformats.org/officeDocument/2006/relationships/slideLayout" Target="../slideLayouts/slideLayout6.xml" /><Relationship Id="rId60" Type="http://schemas.openxmlformats.org/officeDocument/2006/relationships/slideLayout" Target="../slideLayouts/slideLayout60.xml" /><Relationship Id="rId61" Type="http://schemas.openxmlformats.org/officeDocument/2006/relationships/slideLayout" Target="../slideLayouts/slideLayout61.xml" /><Relationship Id="rId62" Type="http://schemas.openxmlformats.org/officeDocument/2006/relationships/slideLayout" Target="../slideLayouts/slideLayout62.xml" /><Relationship Id="rId63" Type="http://schemas.openxmlformats.org/officeDocument/2006/relationships/slideLayout" Target="../slideLayouts/slideLayout63.xml" /><Relationship Id="rId64" Type="http://schemas.openxmlformats.org/officeDocument/2006/relationships/slideLayout" Target="../slideLayouts/slideLayout64.xml" /><Relationship Id="rId65" Type="http://schemas.openxmlformats.org/officeDocument/2006/relationships/slideLayout" Target="../slideLayouts/slideLayout65.xml" /><Relationship Id="rId66" Type="http://schemas.openxmlformats.org/officeDocument/2006/relationships/slideLayout" Target="../slideLayouts/slideLayout66.xml" /><Relationship Id="rId67" Type="http://schemas.openxmlformats.org/officeDocument/2006/relationships/tags" Target="../tags/tag57.xml" /><Relationship Id="rId68" Type="http://schemas.openxmlformats.org/officeDocument/2006/relationships/tags" Target="../tags/tag58.xml" /><Relationship Id="rId69" Type="http://schemas.openxmlformats.org/officeDocument/2006/relationships/tags" Target="../tags/tag59.xml" /><Relationship Id="rId7" Type="http://schemas.openxmlformats.org/officeDocument/2006/relationships/slideLayout" Target="../slideLayouts/slideLayout7.xml" /><Relationship Id="rId70" Type="http://schemas.openxmlformats.org/officeDocument/2006/relationships/tags" Target="../tags/tag60.xml" /><Relationship Id="rId71" Type="http://schemas.openxmlformats.org/officeDocument/2006/relationships/tags" Target="../tags/tag61.xml" /><Relationship Id="rId72" Type="http://schemas.openxmlformats.org/officeDocument/2006/relationships/tags" Target="../tags/tag62.xml" /><Relationship Id="rId73" Type="http://schemas.openxmlformats.org/officeDocument/2006/relationships/theme" Target="../theme/theme1.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FFFFF"/>
        </a:solidFill>
        <a:effectLst/>
      </p:bgPr>
    </p:bg>
    <p:spTree>
      <p:nvGrpSpPr>
        <p:cNvPr id="1" name=""/>
        <p:cNvGrpSpPr/>
        <p:nvPr/>
      </p:nvGrpSpPr>
      <p:grpSpPr>
        <a:xfrm>
          <a:off x="0" y="0"/>
          <a:ext cx="0" cy="0"/>
        </a:xfrm>
      </p:grpSpPr>
      <p:sp>
        <p:nvSpPr>
          <p:cNvPr id="2" name="标题占位符 1"/>
          <p:cNvSpPr>
            <a:spLocks noGrp="1"/>
          </p:cNvSpPr>
          <p:nvPr>
            <p:ph type="title"/>
            <p:custDataLst>
              <p:tags r:id="rId67"/>
            </p:custDataLst>
          </p:nvPr>
        </p:nvSpPr>
        <p:spPr>
          <a:xfrm>
            <a:off x="608305" y="608513"/>
            <a:ext cx="10967486" cy="705731"/>
          </a:xfrm>
          <a:prstGeom prst="rect">
            <a:avLst/>
          </a:prstGeom>
        </p:spPr>
        <p:txBody>
          <a:bodyPr vert="horz" lIns="90170" tIns="46990" rIns="90170" bIns="46990" rtlCol="0" anchor="ctr" anchorCtr="0">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68"/>
            </p:custDataLst>
          </p:nvPr>
        </p:nvSpPr>
        <p:spPr>
          <a:xfrm>
            <a:off x="608305" y="1490676"/>
            <a:ext cx="10967486" cy="4760081"/>
          </a:xfrm>
          <a:prstGeom prst="rect">
            <a:avLst/>
          </a:prstGeo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69"/>
            </p:custDataLst>
          </p:nvPr>
        </p:nvSpPr>
        <p:spPr>
          <a:xfrm>
            <a:off x="611904" y="6315569"/>
            <a:ext cx="2699578" cy="316859"/>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70"/>
            </p:custDataLst>
          </p:nvPr>
        </p:nvSpPr>
        <p:spPr>
          <a:xfrm>
            <a:off x="4115357" y="6315569"/>
            <a:ext cx="3959381" cy="316859"/>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4"/>
            <p:custDataLst>
              <p:tags r:id="rId71"/>
            </p:custDataLst>
          </p:nvPr>
        </p:nvSpPr>
        <p:spPr>
          <a:xfrm>
            <a:off x="8876213" y="6315569"/>
            <a:ext cx="2699578" cy="316859"/>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0</a:t>
            </a:fld>
            <a:endParaRPr lang="zh-CN" altLang="en-US"/>
          </a:p>
        </p:txBody>
      </p:sp>
    </p:spTree>
    <p:custDataLst>
      <p:tags r:id="rId72"/>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6765"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image" Target="../media/image10.png" /><Relationship Id="rId3" Type="http://schemas.openxmlformats.org/officeDocument/2006/relationships/package" Target="../embeddings/Document6.docx" TargetMode="Internal" /><Relationship Id="rId4" Type="http://schemas.openxmlformats.org/officeDocument/2006/relationships/image" Target="../media/image11.emf" /><Relationship Id="rId5" Type="http://schemas.openxmlformats.org/officeDocument/2006/relationships/package" Target="../embeddings/Document7.docx" TargetMode="Internal" /><Relationship Id="rId6" Type="http://schemas.openxmlformats.org/officeDocument/2006/relationships/image" Target="../media/image12.emf" /><Relationship Id="rId7" Type="http://schemas.openxmlformats.org/officeDocument/2006/relationships/package" Target="../embeddings/Document8.docx" TargetMode="Internal" /><Relationship Id="rId8" Type="http://schemas.openxmlformats.org/officeDocument/2006/relationships/image" Target="../media/image13.emf" /><Relationship Id="rId9" Type="http://schemas.openxmlformats.org/officeDocument/2006/relationships/vmlDrawing" Target="../drawings/vmlDrawing3.v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2.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3.xml" /><Relationship Id="rId2" Type="http://schemas.openxmlformats.org/officeDocument/2006/relationships/notesSlide" Target="../notesSlides/notesSlide6.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notesSlide" Target="../notesSlides/notesSlide7.xml" /><Relationship Id="rId3" Type="http://schemas.openxmlformats.org/officeDocument/2006/relationships/image" Target="../media/image14.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5.xml" /><Relationship Id="rId2" Type="http://schemas.openxmlformats.org/officeDocument/2006/relationships/notesSlide" Target="../notesSlides/notesSlide8.xml" /><Relationship Id="rId3" Type="http://schemas.openxmlformats.org/officeDocument/2006/relationships/package" Target="../embeddings/Document9.docx" TargetMode="Internal" /><Relationship Id="rId4" Type="http://schemas.openxmlformats.org/officeDocument/2006/relationships/image" Target="../media/image15.emf" /><Relationship Id="rId5" Type="http://schemas.openxmlformats.org/officeDocument/2006/relationships/vmlDrawing" Target="../drawings/vmlDrawing4.v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6.xml" /><Relationship Id="rId2" Type="http://schemas.openxmlformats.org/officeDocument/2006/relationships/notesSlide" Target="../notesSlides/notesSlide9.xml" /><Relationship Id="rId3" Type="http://schemas.openxmlformats.org/officeDocument/2006/relationships/image" Target="../media/image16.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7.xml" /><Relationship Id="rId2" Type="http://schemas.openxmlformats.org/officeDocument/2006/relationships/notesSlide" Target="../notesSlides/notesSlide10.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8.xml" /><Relationship Id="rId2" Type="http://schemas.openxmlformats.org/officeDocument/2006/relationships/notesSlide" Target="../notesSlides/notesSlide11.xml" /><Relationship Id="rId3" Type="http://schemas.openxmlformats.org/officeDocument/2006/relationships/image" Target="../media/image17.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9.xml" /><Relationship Id="rId2" Type="http://schemas.openxmlformats.org/officeDocument/2006/relationships/notesSlide" Target="../notesSlides/notesSlide12.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30.xml" /><Relationship Id="rId2" Type="http://schemas.openxmlformats.org/officeDocument/2006/relationships/notesSlide" Target="../notesSlides/notesSlide13.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31.xml" /><Relationship Id="rId2" Type="http://schemas.openxmlformats.org/officeDocument/2006/relationships/notesSlide" Target="../notesSlides/notesSlide14.xml" /><Relationship Id="rId3" Type="http://schemas.openxmlformats.org/officeDocument/2006/relationships/hyperlink" Target="&#21548;&#35838;&#27491;&#25991;.docx" TargetMode="External" /><Relationship Id="rId4" Type="http://schemas.openxmlformats.org/officeDocument/2006/relationships/package" Target="../embeddings/Document10.docx" TargetMode="Internal" /><Relationship Id="rId5" Type="http://schemas.openxmlformats.org/officeDocument/2006/relationships/image" Target="../media/image18.emf" /><Relationship Id="rId6" Type="http://schemas.openxmlformats.org/officeDocument/2006/relationships/image" Target="../media/image19.jpeg" /><Relationship Id="rId7" Type="http://schemas.openxmlformats.org/officeDocument/2006/relationships/vmlDrawing" Target="../drawings/vmlDrawing5.v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32.xml" /><Relationship Id="rId2" Type="http://schemas.openxmlformats.org/officeDocument/2006/relationships/notesSlide" Target="../notesSlides/notesSlide15.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33.xml" /><Relationship Id="rId2" Type="http://schemas.openxmlformats.org/officeDocument/2006/relationships/notesSlide" Target="../notesSlides/notesSlide16.xml" /><Relationship Id="rId3" Type="http://schemas.openxmlformats.org/officeDocument/2006/relationships/image" Target="../media/image20.jpeg" /><Relationship Id="rId4" Type="http://schemas.openxmlformats.org/officeDocument/2006/relationships/package" Target="../embeddings/Document11.docx" TargetMode="Internal" /><Relationship Id="rId5" Type="http://schemas.openxmlformats.org/officeDocument/2006/relationships/image" Target="../media/image21.emf" /><Relationship Id="rId6" Type="http://schemas.openxmlformats.org/officeDocument/2006/relationships/vmlDrawing" Target="../drawings/vmlDrawing6.v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34.xml" /><Relationship Id="rId2" Type="http://schemas.openxmlformats.org/officeDocument/2006/relationships/notesSlide" Target="../notesSlides/notesSlide17.xml" /><Relationship Id="rId3" Type="http://schemas.openxmlformats.org/officeDocument/2006/relationships/image" Target="../media/image22.jpeg" /><Relationship Id="rId4" Type="http://schemas.openxmlformats.org/officeDocument/2006/relationships/package" Target="../embeddings/Document12.docx" TargetMode="Internal" /><Relationship Id="rId5" Type="http://schemas.openxmlformats.org/officeDocument/2006/relationships/image" Target="../media/image21.emf" /><Relationship Id="rId6" Type="http://schemas.openxmlformats.org/officeDocument/2006/relationships/vmlDrawing" Target="../drawings/vmlDrawing7.v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35.xml" /><Relationship Id="rId2" Type="http://schemas.openxmlformats.org/officeDocument/2006/relationships/notesSlide" Target="../notesSlides/notesSlide18.xml" /><Relationship Id="rId3" Type="http://schemas.openxmlformats.org/officeDocument/2006/relationships/image" Target="../media/image23.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36.xml" /><Relationship Id="rId2" Type="http://schemas.openxmlformats.org/officeDocument/2006/relationships/notesSlide" Target="../notesSlides/notesSlide19.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37.xml" /><Relationship Id="rId2" Type="http://schemas.openxmlformats.org/officeDocument/2006/relationships/notesSlide" Target="../notesSlides/notesSlide20.xml" /><Relationship Id="rId3" Type="http://schemas.openxmlformats.org/officeDocument/2006/relationships/package" Target="../embeddings/Document13.docx" TargetMode="Internal" /><Relationship Id="rId4" Type="http://schemas.openxmlformats.org/officeDocument/2006/relationships/image" Target="../media/image24.emf" /><Relationship Id="rId5" Type="http://schemas.openxmlformats.org/officeDocument/2006/relationships/vmlDrawing" Target="../drawings/vmlDrawing8.v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38.xml" /><Relationship Id="rId2" Type="http://schemas.openxmlformats.org/officeDocument/2006/relationships/notesSlide" Target="../notesSlides/notesSlide21.xml" /><Relationship Id="rId3" Type="http://schemas.openxmlformats.org/officeDocument/2006/relationships/package" Target="../embeddings/Document14.docx" TargetMode="Internal" /><Relationship Id="rId4" Type="http://schemas.openxmlformats.org/officeDocument/2006/relationships/image" Target="../media/image25.emf" /><Relationship Id="rId5" Type="http://schemas.openxmlformats.org/officeDocument/2006/relationships/vmlDrawing" Target="../drawings/vmlDrawing9.v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39.xml" /><Relationship Id="rId2" Type="http://schemas.openxmlformats.org/officeDocument/2006/relationships/notesSlide" Target="../notesSlides/notesSlide22.xml" /><Relationship Id="rId3" Type="http://schemas.openxmlformats.org/officeDocument/2006/relationships/image" Target="../media/image26.jpeg" /><Relationship Id="rId4" Type="http://schemas.openxmlformats.org/officeDocument/2006/relationships/package" Target="../embeddings/Document15.docx" TargetMode="Internal" /><Relationship Id="rId5" Type="http://schemas.openxmlformats.org/officeDocument/2006/relationships/image" Target="../media/image27.emf" /><Relationship Id="rId6" Type="http://schemas.openxmlformats.org/officeDocument/2006/relationships/vmlDrawing" Target="../drawings/vmlDrawing10.v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40.xml" /><Relationship Id="rId2" Type="http://schemas.openxmlformats.org/officeDocument/2006/relationships/notesSlide" Target="../notesSlides/notesSlide23.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2.xml" /><Relationship Id="rId3" Type="http://schemas.openxmlformats.org/officeDocument/2006/relationships/image" Target="../media/image1.jpe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41.xml" /><Relationship Id="rId2" Type="http://schemas.openxmlformats.org/officeDocument/2006/relationships/notesSlide" Target="../notesSlides/notesSlide24.xml" /><Relationship Id="rId3" Type="http://schemas.openxmlformats.org/officeDocument/2006/relationships/image" Target="../media/image28.jpeg" /><Relationship Id="rId4" Type="http://schemas.openxmlformats.org/officeDocument/2006/relationships/image" Target="../media/image29.jpeg" /><Relationship Id="rId5" Type="http://schemas.openxmlformats.org/officeDocument/2006/relationships/package" Target="../embeddings/Document16.docx" TargetMode="Internal" /><Relationship Id="rId6" Type="http://schemas.openxmlformats.org/officeDocument/2006/relationships/image" Target="../media/image30.emf" /><Relationship Id="rId7" Type="http://schemas.openxmlformats.org/officeDocument/2006/relationships/package" Target="../embeddings/Document17.docx" TargetMode="Internal" /><Relationship Id="rId8" Type="http://schemas.openxmlformats.org/officeDocument/2006/relationships/image" Target="../media/image31.emf" /><Relationship Id="rId9" Type="http://schemas.openxmlformats.org/officeDocument/2006/relationships/vmlDrawing" Target="../drawings/vmlDrawing11.v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42.xml" /><Relationship Id="rId2" Type="http://schemas.openxmlformats.org/officeDocument/2006/relationships/notesSlide" Target="../notesSlides/notesSlide25.xml" /><Relationship Id="rId3" Type="http://schemas.openxmlformats.org/officeDocument/2006/relationships/image" Target="../media/image32.jpe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26.xml" /><Relationship Id="rId3" Type="http://schemas.openxmlformats.org/officeDocument/2006/relationships/package" Target="../embeddings/Document18.docx" TargetMode="Internal" /><Relationship Id="rId4" Type="http://schemas.openxmlformats.org/officeDocument/2006/relationships/image" Target="../media/image33.emf" /><Relationship Id="rId5" Type="http://schemas.openxmlformats.org/officeDocument/2006/relationships/vmlDrawing" Target="../drawings/vmlDrawing12.v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44.xml" /><Relationship Id="rId2" Type="http://schemas.openxmlformats.org/officeDocument/2006/relationships/notesSlide" Target="../notesSlides/notesSlide27.xml" /><Relationship Id="rId3" Type="http://schemas.openxmlformats.org/officeDocument/2006/relationships/package" Target="../embeddings/Document19.docx" TargetMode="Internal" /><Relationship Id="rId4" Type="http://schemas.openxmlformats.org/officeDocument/2006/relationships/image" Target="../media/image34.emf" /><Relationship Id="rId5" Type="http://schemas.openxmlformats.org/officeDocument/2006/relationships/vmlDrawing" Target="../drawings/vmlDrawing13.v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45.xml" /><Relationship Id="rId2" Type="http://schemas.openxmlformats.org/officeDocument/2006/relationships/notesSlide" Target="../notesSlides/notesSlide28.xml" /><Relationship Id="rId3" Type="http://schemas.openxmlformats.org/officeDocument/2006/relationships/package" Target="../embeddings/Document20.docx" TargetMode="Internal" /><Relationship Id="rId4" Type="http://schemas.openxmlformats.org/officeDocument/2006/relationships/image" Target="../media/image35.emf" /><Relationship Id="rId5" Type="http://schemas.openxmlformats.org/officeDocument/2006/relationships/vmlDrawing" Target="../drawings/vmlDrawing14.v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46.xml" /><Relationship Id="rId2" Type="http://schemas.openxmlformats.org/officeDocument/2006/relationships/notesSlide" Target="../notesSlides/notesSlide29.xml" /><Relationship Id="rId3" Type="http://schemas.openxmlformats.org/officeDocument/2006/relationships/package" Target="../embeddings/Document21.docx" TargetMode="Internal" /><Relationship Id="rId4" Type="http://schemas.openxmlformats.org/officeDocument/2006/relationships/image" Target="../media/image36.emf" /><Relationship Id="rId5" Type="http://schemas.openxmlformats.org/officeDocument/2006/relationships/vmlDrawing" Target="../drawings/vmlDrawing15.v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47.xml" /><Relationship Id="rId2" Type="http://schemas.openxmlformats.org/officeDocument/2006/relationships/notesSlide" Target="../notesSlides/notesSlide30.xml" /><Relationship Id="rId3" Type="http://schemas.openxmlformats.org/officeDocument/2006/relationships/image" Target="../media/image37.jpeg"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48.xml" /><Relationship Id="rId2" Type="http://schemas.openxmlformats.org/officeDocument/2006/relationships/notesSlide" Target="../notesSlides/notesSlide31.xml" /><Relationship Id="rId3" Type="http://schemas.openxmlformats.org/officeDocument/2006/relationships/package" Target="../embeddings/Document22.docx" TargetMode="Internal" /><Relationship Id="rId4" Type="http://schemas.openxmlformats.org/officeDocument/2006/relationships/image" Target="../media/image38.emf" /><Relationship Id="rId5" Type="http://schemas.openxmlformats.org/officeDocument/2006/relationships/package" Target="../embeddings/Document23.docx" TargetMode="Internal" /><Relationship Id="rId6" Type="http://schemas.openxmlformats.org/officeDocument/2006/relationships/image" Target="../media/image39.emf" /><Relationship Id="rId7" Type="http://schemas.openxmlformats.org/officeDocument/2006/relationships/vmlDrawing" Target="../drawings/vmlDrawing16.v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49.xml" /><Relationship Id="rId2" Type="http://schemas.openxmlformats.org/officeDocument/2006/relationships/package" Target="../embeddings/Document24.docx" TargetMode="Internal" /><Relationship Id="rId3" Type="http://schemas.openxmlformats.org/officeDocument/2006/relationships/image" Target="../media/image40.emf" /><Relationship Id="rId4" Type="http://schemas.openxmlformats.org/officeDocument/2006/relationships/package" Target="../embeddings/Document25.docx" TargetMode="Internal" /><Relationship Id="rId5" Type="http://schemas.openxmlformats.org/officeDocument/2006/relationships/image" Target="../media/image41.emf" /><Relationship Id="rId6" Type="http://schemas.openxmlformats.org/officeDocument/2006/relationships/vmlDrawing" Target="../drawings/vmlDrawing17.v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50.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notesSlide" Target="../notesSlides/notesSlide3.xml" /><Relationship Id="rId3" Type="http://schemas.openxmlformats.org/officeDocument/2006/relationships/image" Target="../media/image2.jpeg"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51.xml" /><Relationship Id="rId2" Type="http://schemas.openxmlformats.org/officeDocument/2006/relationships/image" Target="../media/image42.jpeg" /><Relationship Id="rId3" Type="http://schemas.openxmlformats.org/officeDocument/2006/relationships/package" Target="../embeddings/Document26.docx" TargetMode="Internal" /><Relationship Id="rId4" Type="http://schemas.openxmlformats.org/officeDocument/2006/relationships/image" Target="../media/image43.emf" /><Relationship Id="rId5" Type="http://schemas.openxmlformats.org/officeDocument/2006/relationships/vmlDrawing" Target="../drawings/vmlDrawing18.v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52.xml" /><Relationship Id="rId2" Type="http://schemas.openxmlformats.org/officeDocument/2006/relationships/package" Target="../embeddings/Document27.docx" TargetMode="Internal" /><Relationship Id="rId3" Type="http://schemas.openxmlformats.org/officeDocument/2006/relationships/image" Target="../media/image44.emf" /><Relationship Id="rId4" Type="http://schemas.openxmlformats.org/officeDocument/2006/relationships/vmlDrawing" Target="../drawings/vmlDrawing19.vml"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53.xml"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54.xml" /><Relationship Id="rId2" Type="http://schemas.openxmlformats.org/officeDocument/2006/relationships/image" Target="../media/image45.jpeg"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55.xml" /><Relationship Id="rId2" Type="http://schemas.openxmlformats.org/officeDocument/2006/relationships/package" Target="../embeddings/Document28.docx" TargetMode="Internal" /><Relationship Id="rId3" Type="http://schemas.openxmlformats.org/officeDocument/2006/relationships/image" Target="../media/image46.emf" /><Relationship Id="rId4" Type="http://schemas.openxmlformats.org/officeDocument/2006/relationships/vmlDrawing" Target="../drawings/vmlDrawing20.vml"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56.xml" /><Relationship Id="rId2" Type="http://schemas.openxmlformats.org/officeDocument/2006/relationships/package" Target="../embeddings/Document29.docx" TargetMode="Internal" /><Relationship Id="rId3" Type="http://schemas.openxmlformats.org/officeDocument/2006/relationships/image" Target="../media/image47.emf" /><Relationship Id="rId4" Type="http://schemas.openxmlformats.org/officeDocument/2006/relationships/vmlDrawing" Target="../drawings/vmlDrawing21.vml"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57.xml"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58.xml" /><Relationship Id="rId2" Type="http://schemas.openxmlformats.org/officeDocument/2006/relationships/package" Target="../embeddings/Document30.docx" TargetMode="Internal" /><Relationship Id="rId3" Type="http://schemas.openxmlformats.org/officeDocument/2006/relationships/image" Target="../media/image48.emf" /><Relationship Id="rId4" Type="http://schemas.openxmlformats.org/officeDocument/2006/relationships/vmlDrawing" Target="../drawings/vmlDrawing22.vml"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59.xml" /><Relationship Id="rId2" Type="http://schemas.openxmlformats.org/officeDocument/2006/relationships/package" Target="../embeddings/Document31.docx" TargetMode="Internal" /><Relationship Id="rId3" Type="http://schemas.openxmlformats.org/officeDocument/2006/relationships/image" Target="../media/image49.emf" /><Relationship Id="rId4" Type="http://schemas.openxmlformats.org/officeDocument/2006/relationships/vmlDrawing" Target="../drawings/vmlDrawing23.vml"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60.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notesSlide" Target="../notesSlides/notesSlide4.xml" /><Relationship Id="rId3" Type="http://schemas.openxmlformats.org/officeDocument/2006/relationships/package" Target="../embeddings/Document1.docx" TargetMode="Internal" /><Relationship Id="rId4" Type="http://schemas.openxmlformats.org/officeDocument/2006/relationships/image" Target="../media/image3.emf" /><Relationship Id="rId5" Type="http://schemas.openxmlformats.org/officeDocument/2006/relationships/package" Target="../embeddings/Document2.docx" TargetMode="Internal" /><Relationship Id="rId6" Type="http://schemas.openxmlformats.org/officeDocument/2006/relationships/image" Target="../media/image4.emf" /><Relationship Id="rId7" Type="http://schemas.openxmlformats.org/officeDocument/2006/relationships/package" Target="../embeddings/Document3.docx" TargetMode="Internal" /><Relationship Id="rId8" Type="http://schemas.openxmlformats.org/officeDocument/2006/relationships/image" Target="../media/image5.emf" /><Relationship Id="rId9" Type="http://schemas.openxmlformats.org/officeDocument/2006/relationships/vmlDrawing" Target="../drawings/vmlDrawing1.vml"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61.xml" /><Relationship Id="rId2" Type="http://schemas.openxmlformats.org/officeDocument/2006/relationships/package" Target="../embeddings/Document32.docx" TargetMode="Internal" /><Relationship Id="rId3" Type="http://schemas.openxmlformats.org/officeDocument/2006/relationships/image" Target="../media/image50.emf" /><Relationship Id="rId4" Type="http://schemas.openxmlformats.org/officeDocument/2006/relationships/package" Target="../embeddings/Document33.docx" TargetMode="Internal" /><Relationship Id="rId5" Type="http://schemas.openxmlformats.org/officeDocument/2006/relationships/image" Target="../media/image51.emf" /><Relationship Id="rId6" Type="http://schemas.openxmlformats.org/officeDocument/2006/relationships/vmlDrawing" Target="../drawings/vmlDrawing24.vml"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62.xml" /><Relationship Id="rId2" Type="http://schemas.openxmlformats.org/officeDocument/2006/relationships/image" Target="../media/image52.jpeg"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63.xml" /><Relationship Id="rId2" Type="http://schemas.openxmlformats.org/officeDocument/2006/relationships/package" Target="../embeddings/Document34.docx" TargetMode="Internal" /><Relationship Id="rId3" Type="http://schemas.openxmlformats.org/officeDocument/2006/relationships/image" Target="../media/image53.emf" /><Relationship Id="rId4" Type="http://schemas.openxmlformats.org/officeDocument/2006/relationships/vmlDrawing" Target="../drawings/vmlDrawing25.vml"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64.xml" /></Relationships>
</file>

<file path=ppt/slides/_rels/slide54.xml.rels>&#65279;<?xml version="1.0" encoding="utf-8" standalone="yes"?><Relationships xmlns="http://schemas.openxmlformats.org/package/2006/relationships"><Relationship Id="rId1" Type="http://schemas.openxmlformats.org/officeDocument/2006/relationships/slideLayout" Target="../slideLayouts/slideLayout65.xml" /><Relationship Id="rId2" Type="http://schemas.openxmlformats.org/officeDocument/2006/relationships/package" Target="../embeddings/Document35.docx" TargetMode="Internal" /><Relationship Id="rId3" Type="http://schemas.openxmlformats.org/officeDocument/2006/relationships/image" Target="../media/image54.emf" /><Relationship Id="rId4" Type="http://schemas.openxmlformats.org/officeDocument/2006/relationships/vmlDrawing" Target="../drawings/vmlDrawing26.vml" /></Relationships>
</file>

<file path=ppt/slides/_rels/slide55.xml.rels>&#65279;<?xml version="1.0" encoding="utf-8" standalone="yes"?><Relationships xmlns="http://schemas.openxmlformats.org/package/2006/relationships"><Relationship Id="rId1" Type="http://schemas.openxmlformats.org/officeDocument/2006/relationships/slideLayout" Target="../slideLayouts/slideLayout66.xml" /><Relationship Id="rId2" Type="http://schemas.openxmlformats.org/officeDocument/2006/relationships/image" Target="../media/image55.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5.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image" Target="../media/image6.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9.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0.xml" /><Relationship Id="rId2" Type="http://schemas.openxmlformats.org/officeDocument/2006/relationships/image" Target="../media/image7.jpeg" /><Relationship Id="rId3" Type="http://schemas.openxmlformats.org/officeDocument/2006/relationships/package" Target="../embeddings/Document4.docx" TargetMode="Internal" /><Relationship Id="rId4" Type="http://schemas.openxmlformats.org/officeDocument/2006/relationships/image" Target="../media/image8.emf" /><Relationship Id="rId5" Type="http://schemas.openxmlformats.org/officeDocument/2006/relationships/package" Target="../embeddings/Document5.docx" TargetMode="Internal" /><Relationship Id="rId6" Type="http://schemas.openxmlformats.org/officeDocument/2006/relationships/image" Target="../media/image9.emf" /><Relationship Id="rId7" Type="http://schemas.openxmlformats.org/officeDocument/2006/relationships/vmlDrawing" Target="../drawings/vmlDrawing2.v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4" name="组合 3"/>
          <p:cNvGrpSpPr/>
          <p:nvPr/>
        </p:nvGrpSpPr>
        <p:grpSpPr>
          <a:xfrm>
            <a:off x="1523174" y="2501100"/>
            <a:ext cx="9144064" cy="1759649"/>
            <a:chOff x="1523174" y="2501100"/>
            <a:chExt cx="9144064" cy="1759649"/>
          </a:xfrm>
        </p:grpSpPr>
        <p:sp>
          <p:nvSpPr>
            <p:cNvPr id="2" name="文本框 5"/>
            <p:cNvSpPr txBox="1"/>
            <p:nvPr/>
          </p:nvSpPr>
          <p:spPr>
            <a:xfrm>
              <a:off x="1951802" y="2501100"/>
              <a:ext cx="8406064" cy="175964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fontAlgn="auto" hangingPunct="1">
                <a:lnSpc>
                  <a:spcPct val="150000"/>
                </a:lnSpc>
                <a:spcBef>
                  <a:spcPct val="0"/>
                </a:spcBef>
                <a:spcAft>
                  <a:spcPct val="0"/>
                </a:spcAft>
                <a:defRPr/>
              </a:pPr>
              <a:r>
                <a:rPr lang="zh-CN" altLang="en-US" sz="4400" b="1" spc="200">
                  <a:solidFill>
                    <a:srgbClr val="1BB18D"/>
                  </a:solidFill>
                  <a:latin typeface="微软雅黑" panose="020b0503020204020204" pitchFamily="34" charset="-122"/>
                  <a:ea typeface="微软雅黑" panose="020b0503020204020204" pitchFamily="34" charset="-122"/>
                </a:rPr>
                <a:t>第 </a:t>
              </a:r>
              <a:r>
                <a:rPr lang="en-US" altLang="zh-CN" sz="4400" b="1" spc="200" smtClean="0">
                  <a:solidFill>
                    <a:srgbClr val="1BB18D"/>
                  </a:solidFill>
                  <a:latin typeface="微软雅黑" panose="020b0503020204020204" pitchFamily="34" charset="-122"/>
                  <a:ea typeface="微软雅黑" panose="020b0503020204020204" pitchFamily="34" charset="-122"/>
                </a:rPr>
                <a:t>5 </a:t>
              </a:r>
              <a:r>
                <a:rPr lang="zh-CN" altLang="en-US" sz="4400" b="1" spc="200" smtClean="0">
                  <a:solidFill>
                    <a:srgbClr val="1BB18D"/>
                  </a:solidFill>
                  <a:latin typeface="微软雅黑" panose="020b0503020204020204" pitchFamily="34" charset="-122"/>
                  <a:ea typeface="微软雅黑" panose="020b0503020204020204" pitchFamily="34" charset="-122"/>
                </a:rPr>
                <a:t>课时</a:t>
              </a:r>
              <a:endParaRPr lang="en-US" altLang="zh-CN" sz="4400" b="1" spc="200" smtClean="0">
                <a:solidFill>
                  <a:srgbClr val="1BB18D"/>
                </a:solidFill>
                <a:latin typeface="微软雅黑" panose="020b0503020204020204" pitchFamily="34" charset="-122"/>
                <a:ea typeface="微软雅黑" panose="020b0503020204020204" pitchFamily="34" charset="-122"/>
              </a:endParaRPr>
            </a:p>
            <a:p>
              <a:pPr algn="ctr">
                <a:lnSpc>
                  <a:spcPct val="150000"/>
                </a:lnSpc>
                <a:defRPr/>
              </a:pPr>
              <a:r>
                <a:rPr lang="zh-CN" altLang="en-US" sz="3200" spc="200" smtClean="0">
                  <a:latin typeface="微软雅黑" panose="020b0503020204020204" pitchFamily="34" charset="-122"/>
                  <a:ea typeface="微软雅黑" panose="020b0503020204020204" pitchFamily="34" charset="-122"/>
                </a:rPr>
                <a:t>质量与密度</a:t>
              </a:r>
              <a:endParaRPr lang="zh-CN" altLang="en-US" sz="3200" spc="200" smtClean="0">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1523174" y="3501232"/>
              <a:ext cx="914406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8" name="TextBox 17"/>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教材梳理 夯实基础</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737356" y="715150"/>
            <a:ext cx="3967753" cy="662554"/>
          </a:xfrm>
          <a:prstGeom prst="rect">
            <a:avLst/>
          </a:prstGeom>
        </p:spPr>
        <p:txBody>
          <a:bodyPr wrap="none">
            <a:spAutoFit/>
          </a:bodyPr>
          <a:lstStyle/>
          <a:p>
            <a:pPr>
              <a:lnSpc>
                <a:spcPct val="150000"/>
              </a:lnSpc>
            </a:pPr>
            <a:r>
              <a:rPr lang="zh-CN" altLang="en-US" sz="2800" b="1" spc="150" smtClean="0">
                <a:solidFill>
                  <a:srgbClr val="1CB691"/>
                </a:solidFill>
                <a:latin typeface="微软雅黑" panose="020b0503020204020204" pitchFamily="34" charset="-122"/>
                <a:ea typeface="微软雅黑" panose="020b0503020204020204" pitchFamily="34" charset="-122"/>
              </a:rPr>
              <a:t>考点二　密度及其应用</a:t>
            </a:r>
            <a:endParaRPr lang="zh-CN" altLang="en-US" sz="2800" b="1" spc="150">
              <a:solidFill>
                <a:srgbClr val="1CB691"/>
              </a:solidFill>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nvGraphicFramePr>
        <p:xfrm>
          <a:off x="1165984" y="1643844"/>
          <a:ext cx="10358510" cy="4272480"/>
        </p:xfrm>
        <a:graphic>
          <a:graphicData uri="http://schemas.openxmlformats.org/drawingml/2006/table">
            <a:tbl>
              <a:tblPr/>
              <a:tblGrid>
                <a:gridCol w="1645761"/>
                <a:gridCol w="8712749"/>
              </a:tblGrid>
              <a:tr h="0">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定义</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72000" marB="72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某种物质的</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与该物质的</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之比，叫这种物质的密度，用符号</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ρ</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表示</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72000" marB="72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公式</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72000" marB="72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ρ=</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，此公式是密度的计算式不是决定式，密度由物质的种类决定。</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变形式：求质量，</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m=ρV</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；求体积</a:t>
                      </a:r>
                      <a:r>
                        <a:rPr 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72000" marB="72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单位</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72000" marB="72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单位是 </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kg/m</a:t>
                      </a:r>
                      <a:r>
                        <a:rPr lang="en-US" sz="2400" kern="100" baseline="30000" err="1">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，常用单位有 </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g/cm</a:t>
                      </a:r>
                      <a:r>
                        <a:rPr lang="en-US" sz="2400" kern="100" baseline="30000" err="1">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，换算关系为：</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1 g/cm</a:t>
                      </a:r>
                      <a:r>
                        <a:rPr lang="en-US" sz="2400" kern="100" baseline="30000" err="1">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altLang="zh-CN" sz="2400" u="sng" kern="100" baseline="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altLang="zh-CN" sz="2400" u="sng" kern="10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kg/m</a:t>
                      </a:r>
                      <a:r>
                        <a:rPr lang="en-US" sz="2400" kern="100" baseline="30000" err="1" smtClean="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en-US" sz="2400" kern="100" baseline="3000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72000" marB="72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pic>
        <p:nvPicPr>
          <p:cNvPr id="104449" name="Picture 1"/>
          <p:cNvPicPr>
            <a:picLocks noChangeAspect="1" noChangeArrowheads="1"/>
          </p:cNvPicPr>
          <p:nvPr/>
        </p:nvPicPr>
        <p:blipFill>
          <a:blip r:embed="rId2">
            <a:clrChange>
              <a:clrFrom>
                <a:srgbClr val="FFFFFF"/>
              </a:clrFrom>
              <a:clrTo>
                <a:srgbClr val="FFFFFF">
                  <a:alpha val="0"/>
                </a:srgbClr>
              </a:clrTo>
            </a:clrChange>
          </a:blip>
          <a:stretch>
            <a:fillRect/>
          </a:stretch>
        </p:blipFill>
        <p:spPr bwMode="auto">
          <a:xfrm>
            <a:off x="0" y="0"/>
            <a:ext cx="209550" cy="200025"/>
          </a:xfrm>
          <a:prstGeom prst="rect">
            <a:avLst/>
          </a:prstGeom>
          <a:noFill/>
        </p:spPr>
      </p:pic>
      <p:graphicFrame>
        <p:nvGraphicFramePr>
          <p:cNvPr id="72705" name="Object 1"/>
          <p:cNvGraphicFramePr>
            <a:graphicFrameLocks noChangeAspect="1"/>
          </p:cNvGraphicFramePr>
          <p:nvPr/>
        </p:nvGraphicFramePr>
        <p:xfrm>
          <a:off x="8095470" y="4066390"/>
          <a:ext cx="1684338" cy="577850"/>
        </p:xfrm>
        <a:graphic>
          <a:graphicData uri="http://schemas.openxmlformats.org/presentationml/2006/ole">
            <mc:AlternateContent>
              <mc:Choice xmlns:v="urn:schemas-microsoft-com:vml" Requires="v">
                <p:oleObj spid="_x0000_s1043" name="文档" r:id="rId3" imgW="1691640" imgH="596900" progId="Word.Document.12">
                  <p:embed/>
                </p:oleObj>
              </mc:Choice>
              <mc:Fallback>
                <p:oleObj name="文档" r:id="rId3" imgW="1691640" imgH="596900" progId="Word.Document.12">
                  <p:embed/>
                  <p:pic>
                    <p:nvPicPr>
                      <p:cNvPr id="0" name="OLE substitute image"/>
                      <p:cNvPicPr/>
                      <p:nvPr/>
                    </p:nvPicPr>
                    <p:blipFill>
                      <a:blip r:embed="rId4"/>
                      <a:stretch>
                        <a:fillRect/>
                      </a:stretch>
                    </p:blipFill>
                    <p:spPr>
                      <a:xfrm>
                        <a:off x="8095470" y="4066390"/>
                        <a:ext cx="1684338" cy="577850"/>
                      </a:xfrm>
                      <a:prstGeom prst="rect">
                        <a:avLst/>
                      </a:prstGeom>
                      <a:noFill/>
                      <a:ln w="9525">
                        <a:noFill/>
                      </a:ln>
                    </p:spPr>
                  </p:pic>
                </p:oleObj>
              </mc:Fallback>
            </mc:AlternateContent>
          </a:graphicData>
        </a:graphic>
      </p:graphicFrame>
      <p:sp>
        <p:nvSpPr>
          <p:cNvPr id="7" name="文本框 1"/>
          <p:cNvSpPr txBox="1">
            <a:spLocks noChangeArrowheads="1"/>
          </p:cNvSpPr>
          <p:nvPr/>
        </p:nvSpPr>
        <p:spPr bwMode="auto">
          <a:xfrm>
            <a:off x="4906884" y="1572406"/>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质量</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8" name="文本框 1"/>
          <p:cNvSpPr txBox="1">
            <a:spLocks noChangeArrowheads="1"/>
          </p:cNvSpPr>
          <p:nvPr/>
        </p:nvSpPr>
        <p:spPr bwMode="auto">
          <a:xfrm>
            <a:off x="7692966" y="1572406"/>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体积</a:t>
            </a:r>
            <a:endParaRPr lang="en-US" altLang="zh-CN" sz="2400" b="1">
              <a:solidFill>
                <a:srgbClr val="A50021"/>
              </a:solidFill>
              <a:latin typeface="微软雅黑" panose="020b0503020204020204" pitchFamily="34" charset="-122"/>
              <a:ea typeface="微软雅黑" panose="020b0503020204020204" pitchFamily="34" charset="-122"/>
            </a:endParaRPr>
          </a:p>
        </p:txBody>
      </p:sp>
      <p:graphicFrame>
        <p:nvGraphicFramePr>
          <p:cNvPr id="72706" name="Object 2"/>
          <p:cNvGraphicFramePr>
            <a:graphicFrameLocks noChangeAspect="1"/>
          </p:cNvGraphicFramePr>
          <p:nvPr/>
        </p:nvGraphicFramePr>
        <p:xfrm>
          <a:off x="3090062" y="2715414"/>
          <a:ext cx="2076450" cy="781050"/>
        </p:xfrm>
        <a:graphic>
          <a:graphicData uri="http://schemas.openxmlformats.org/presentationml/2006/ole">
            <mc:AlternateContent>
              <mc:Choice xmlns:v="urn:schemas-microsoft-com:vml" Requires="v">
                <p:oleObj spid="_x0000_s1044" name="文档" r:id="rId5" imgW="2083435" imgH="793750" progId="Word.Document.12">
                  <p:embed/>
                </p:oleObj>
              </mc:Choice>
              <mc:Fallback>
                <p:oleObj name="文档" r:id="rId5" imgW="2083435" imgH="793750" progId="Word.Document.12">
                  <p:embed/>
                  <p:pic>
                    <p:nvPicPr>
                      <p:cNvPr id="0" name="OLE substitute image"/>
                      <p:cNvPicPr/>
                      <p:nvPr/>
                    </p:nvPicPr>
                    <p:blipFill>
                      <a:blip r:embed="rId6"/>
                      <a:stretch>
                        <a:fillRect/>
                      </a:stretch>
                    </p:blipFill>
                    <p:spPr>
                      <a:xfrm>
                        <a:off x="3090062" y="2715414"/>
                        <a:ext cx="2076450" cy="781050"/>
                      </a:xfrm>
                      <a:prstGeom prst="rect">
                        <a:avLst/>
                      </a:prstGeom>
                      <a:noFill/>
                      <a:ln w="9525">
                        <a:noFill/>
                      </a:ln>
                    </p:spPr>
                  </p:pic>
                </p:oleObj>
              </mc:Fallback>
            </mc:AlternateContent>
          </a:graphicData>
        </a:graphic>
      </p:graphicFrame>
      <p:graphicFrame>
        <p:nvGraphicFramePr>
          <p:cNvPr id="72707" name="Object 3"/>
          <p:cNvGraphicFramePr>
            <a:graphicFrameLocks noChangeAspect="1"/>
          </p:cNvGraphicFramePr>
          <p:nvPr/>
        </p:nvGraphicFramePr>
        <p:xfrm>
          <a:off x="3166248" y="5196698"/>
          <a:ext cx="1790700" cy="590550"/>
        </p:xfrm>
        <a:graphic>
          <a:graphicData uri="http://schemas.openxmlformats.org/presentationml/2006/ole">
            <mc:AlternateContent>
              <mc:Choice xmlns:v="urn:schemas-microsoft-com:vml" Requires="v">
                <p:oleObj spid="_x0000_s1045" name="文档" r:id="rId7" imgW="1798320" imgH="596900" progId="Word.Document.12">
                  <p:embed/>
                </p:oleObj>
              </mc:Choice>
              <mc:Fallback>
                <p:oleObj name="文档" r:id="rId7" imgW="1798320" imgH="596900" progId="Word.Document.12">
                  <p:embed/>
                  <p:pic>
                    <p:nvPicPr>
                      <p:cNvPr id="0" name="OLE substitute image"/>
                      <p:cNvPicPr/>
                      <p:nvPr/>
                    </p:nvPicPr>
                    <p:blipFill>
                      <a:blip r:embed="rId8"/>
                      <a:stretch>
                        <a:fillRect/>
                      </a:stretch>
                    </p:blipFill>
                    <p:spPr>
                      <a:xfrm>
                        <a:off x="3166248" y="5196698"/>
                        <a:ext cx="1790700" cy="590550"/>
                      </a:xfrm>
                      <a:prstGeom prst="rect">
                        <a:avLst/>
                      </a:prstGeom>
                      <a:noFill/>
                      <a:ln w="9525">
                        <a:noFill/>
                      </a:ln>
                    </p:spPr>
                  </p:pic>
                </p:oleObj>
              </mc:Fallback>
            </mc:AlternateContent>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2706"/>
                                        </p:tgtEl>
                                        <p:attrNameLst>
                                          <p:attrName>style.visibility</p:attrName>
                                        </p:attrNameLst>
                                      </p:cBhvr>
                                      <p:to>
                                        <p:strVal val="visible"/>
                                      </p:to>
                                    </p:set>
                                    <p:animEffect transition="in" filter="fade">
                                      <p:cBhvr>
                                        <p:cTn id="17" dur="500"/>
                                        <p:tgtEl>
                                          <p:spTgt spid="72706"/>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2707"/>
                                        </p:tgtEl>
                                        <p:attrNameLst>
                                          <p:attrName>style.visibility</p:attrName>
                                        </p:attrNameLst>
                                      </p:cBhvr>
                                      <p:to>
                                        <p:strVal val="visible"/>
                                      </p:to>
                                    </p:set>
                                    <p:animEffect transition="in" filter="fade">
                                      <p:cBhvr>
                                        <p:cTn id="22" dur="500"/>
                                        <p:tgtEl>
                                          <p:spTgt spid="72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8" name="TextBox 17"/>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教材梳理 夯实基础</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graphicFrame>
        <p:nvGraphicFramePr>
          <p:cNvPr id="4" name="表格 3"/>
          <p:cNvGraphicFramePr>
            <a:graphicFrameLocks noGrp="1"/>
          </p:cNvGraphicFramePr>
          <p:nvPr/>
        </p:nvGraphicFramePr>
        <p:xfrm>
          <a:off x="1237422" y="1572406"/>
          <a:ext cx="10287072" cy="3447939"/>
        </p:xfrm>
        <a:graphic>
          <a:graphicData uri="http://schemas.openxmlformats.org/drawingml/2006/table">
            <a:tbl>
              <a:tblPr/>
              <a:tblGrid>
                <a:gridCol w="1543874"/>
                <a:gridCol w="8743198"/>
              </a:tblGrid>
              <a:tr h="0">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性质</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密度是物质的一种特性，通常情况下，它的大小只与物质的种类和所处状态</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关，而与物体的质量和体积</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关，不同物质的密度一般不同</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704739">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常见值</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水的密度为</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1 g/cm</a:t>
                      </a:r>
                      <a:r>
                        <a:rPr lang="en-US" sz="2400" kern="100" baseline="3000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，冰的密度为</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0.9 g/cm</a:t>
                      </a:r>
                      <a:r>
                        <a:rPr lang="en-US" sz="2400" kern="100" baseline="30000">
                          <a:solidFill>
                            <a:srgbClr val="000000"/>
                          </a:solidFill>
                          <a:latin typeface="微软雅黑" panose="020b0503020204020204" pitchFamily="34" charset="-122"/>
                          <a:ea typeface="微软雅黑" panose="020b0503020204020204" pitchFamily="34" charset="-122"/>
                          <a:cs typeface="Times New Roman" panose="02020603050405020304"/>
                        </a:rPr>
                        <a:t>3</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应用</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①</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鉴别物质；</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②</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已知体积求质量；</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③</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已知质量求体积；</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④</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鉴别是否空心</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
        <p:nvSpPr>
          <p:cNvPr id="5" name="文本框 1"/>
          <p:cNvSpPr txBox="1">
            <a:spLocks noChangeArrowheads="1"/>
          </p:cNvSpPr>
          <p:nvPr/>
        </p:nvSpPr>
        <p:spPr bwMode="auto">
          <a:xfrm>
            <a:off x="5095074" y="2011111"/>
            <a:ext cx="380480"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有</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9929568" y="2001034"/>
            <a:ext cx="380480"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无</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7" name="Rectangle 1"/>
          <p:cNvSpPr>
            <a:spLocks noChangeArrowheads="1"/>
          </p:cNvSpPr>
          <p:nvPr/>
        </p:nvSpPr>
        <p:spPr bwMode="auto">
          <a:xfrm>
            <a:off x="10381486" y="715150"/>
            <a:ext cx="1451737" cy="46166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（续表）</a:t>
            </a:r>
            <a:endPara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Box 4"/>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重难突破 能力提升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880232" y="641034"/>
            <a:ext cx="10858576" cy="642924"/>
          </a:xfrm>
          <a:prstGeom prst="rect">
            <a:avLst/>
          </a:prstGeom>
          <a:solidFill>
            <a:schemeClr val="bg1"/>
          </a:solidFill>
        </p:spPr>
        <p:txBody>
          <a:bodyPr wrap="square" lIns="36000" tIns="36000" rIns="36000" bIns="3600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800" b="1" spc="150" smtClean="0">
                <a:solidFill>
                  <a:srgbClr val="1CB691"/>
                </a:solidFill>
                <a:latin typeface="微软雅黑" panose="020b0503020204020204" pitchFamily="34" charset="-122"/>
                <a:ea typeface="微软雅黑" panose="020b0503020204020204" pitchFamily="34" charset="-122"/>
              </a:rPr>
              <a:t>重难　质量、密度的理解及其相关计算</a:t>
            </a:r>
            <a:endParaRPr lang="zh-CN" altLang="en-US" sz="2800" b="1" spc="150" smtClean="0">
              <a:solidFill>
                <a:srgbClr val="FF0000"/>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951670" y="1572406"/>
            <a:ext cx="8406707" cy="2842692"/>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 </a:t>
            </a:r>
            <a:r>
              <a:rPr lang="en-US" smtClean="0">
                <a:solidFill>
                  <a:srgbClr val="18B48F"/>
                </a:solidFill>
                <a:latin typeface="微软雅黑" panose="020b0503020204020204" pitchFamily="34" charset="-122"/>
                <a:ea typeface="微软雅黑" panose="020b0503020204020204" pitchFamily="34" charset="-122"/>
              </a:rPr>
              <a:t>[2019</a:t>
            </a:r>
            <a:r>
              <a:rPr lang="en-US" altLang="zh-CN"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18B48F"/>
                </a:solidFill>
                <a:latin typeface="微软雅黑" panose="020b0503020204020204" pitchFamily="34" charset="-122"/>
                <a:ea typeface="微软雅黑" panose="020b0503020204020204" pitchFamily="34" charset="-122"/>
              </a:rPr>
              <a:t>桂林</a:t>
            </a:r>
            <a:r>
              <a:rPr lang="en-US"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下列物体的质量发生变化的是</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一块橡皮被用掉了一半</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B.</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实心球从空中落到地面</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C.</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一根直铁丝被弯成弧形</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D.</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试管中固态的萘熔化成为液态</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6" name="文本框 1"/>
          <p:cNvSpPr txBox="1">
            <a:spLocks noChangeArrowheads="1"/>
          </p:cNvSpPr>
          <p:nvPr/>
        </p:nvSpPr>
        <p:spPr bwMode="auto">
          <a:xfrm>
            <a:off x="7523966" y="1572406"/>
            <a:ext cx="30353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A</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Box 4"/>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重难突破 能力提升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808794" y="1500968"/>
            <a:ext cx="10429948" cy="3396690"/>
            <a:chOff x="808794" y="1500968"/>
            <a:chExt cx="10429948" cy="3396690"/>
          </a:xfrm>
        </p:grpSpPr>
        <p:sp>
          <p:nvSpPr>
            <p:cNvPr id="19" name="文本框 1"/>
            <p:cNvSpPr txBox="1">
              <a:spLocks noChangeArrowheads="1"/>
            </p:cNvSpPr>
            <p:nvPr/>
          </p:nvSpPr>
          <p:spPr bwMode="auto">
            <a:xfrm>
              <a:off x="808794" y="1500968"/>
              <a:ext cx="7572428" cy="3396690"/>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 </a:t>
              </a:r>
              <a:r>
                <a:rPr lang="en-US" smtClean="0">
                  <a:solidFill>
                    <a:srgbClr val="18B48F"/>
                  </a:solidFill>
                  <a:latin typeface="微软雅黑" panose="020b0503020204020204" pitchFamily="34" charset="-122"/>
                  <a:ea typeface="微软雅黑" panose="020b0503020204020204" pitchFamily="34" charset="-122"/>
                </a:rPr>
                <a:t>[2020</a:t>
              </a:r>
              <a:r>
                <a:rPr lang="en-US" altLang="zh-CN"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18B48F"/>
                  </a:solidFill>
                  <a:latin typeface="微软雅黑" panose="020b0503020204020204" pitchFamily="34" charset="-122"/>
                  <a:ea typeface="微软雅黑" panose="020b0503020204020204" pitchFamily="34" charset="-122"/>
                </a:rPr>
                <a:t>黔东南州</a:t>
              </a:r>
              <a:r>
                <a:rPr lang="en-US"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5-1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是甲和乙两种物质的质量与体积关系图像，下列说法正确的是（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甲物质的密度随体积的增大而增大</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B.</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当甲和乙两物质的质量相同时，乙物质的体积较大</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C.</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甲、乙两种物质的密度之比是</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4∶1</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D.</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体积为</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5 cm</a:t>
              </a:r>
              <a:r>
                <a:rPr lang="en-US" baseline="30000" err="1" smtClean="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的乙物质，质量为</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10 g</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4" name="21RJWLX-55.EPS" descr="id:2147504959;FounderCES"/>
            <p:cNvPicPr/>
            <p:nvPr/>
          </p:nvPicPr>
          <p:blipFill>
            <a:blip r:embed="rId3"/>
            <a:stretch>
              <a:fillRect/>
            </a:stretch>
          </p:blipFill>
          <p:spPr>
            <a:xfrm>
              <a:off x="8809850" y="2001034"/>
              <a:ext cx="2428892" cy="2071702"/>
            </a:xfrm>
            <a:prstGeom prst="rect">
              <a:avLst/>
            </a:prstGeom>
          </p:spPr>
        </p:pic>
        <p:sp>
          <p:nvSpPr>
            <p:cNvPr id="6" name="矩形 5"/>
            <p:cNvSpPr/>
            <p:nvPr/>
          </p:nvSpPr>
          <p:spPr>
            <a:xfrm>
              <a:off x="9452792" y="4215612"/>
              <a:ext cx="987771" cy="646331"/>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5-1</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sp>
        <p:nvSpPr>
          <p:cNvPr id="8" name="文本框 1"/>
          <p:cNvSpPr txBox="1">
            <a:spLocks noChangeArrowheads="1"/>
          </p:cNvSpPr>
          <p:nvPr/>
        </p:nvSpPr>
        <p:spPr bwMode="auto">
          <a:xfrm>
            <a:off x="5564532" y="2011111"/>
            <a:ext cx="316360"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D</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extBox 3"/>
          <p:cNvSpPr txBox="1"/>
          <p:nvPr/>
        </p:nvSpPr>
        <p:spPr>
          <a:xfrm>
            <a:off x="1023108" y="858026"/>
            <a:ext cx="10572824" cy="4524315"/>
          </a:xfrm>
          <a:prstGeom prst="rect">
            <a:avLst/>
          </a:prstGeom>
          <a:solidFill>
            <a:schemeClr val="bg1">
              <a:lumMod val="95000"/>
            </a:schemeClr>
          </a:solidFill>
        </p:spPr>
        <p:txBody>
          <a:bodyPr wrap="square" rtlCol="0">
            <a:spAutoFit/>
          </a:bodyPr>
          <a:lstStyle/>
          <a:p>
            <a:endParaRPr lang="en-US" altLang="zh-CN" smtClean="0"/>
          </a:p>
          <a:p>
            <a:endParaRPr lang="en-US" altLang="zh-CN" smtClean="0"/>
          </a:p>
          <a:p>
            <a:endParaRPr lang="en-US" altLang="zh-CN" smtClean="0"/>
          </a:p>
          <a:p>
            <a:endParaRPr lang="en-US" altLang="zh-CN" smtClean="0"/>
          </a:p>
          <a:p>
            <a:endParaRPr lang="en-US" altLang="zh-CN" smtClean="0"/>
          </a:p>
          <a:p>
            <a:endParaRPr lang="en-US" altLang="zh-CN" smtClean="0"/>
          </a:p>
          <a:p>
            <a:endParaRPr lang="en-US" altLang="zh-CN" smtClean="0"/>
          </a:p>
          <a:p>
            <a:endParaRPr lang="en-US" altLang="zh-CN" smtClean="0"/>
          </a:p>
          <a:p>
            <a:endParaRPr lang="en-US" altLang="zh-CN" smtClean="0"/>
          </a:p>
          <a:p>
            <a:endParaRPr lang="en-US" altLang="zh-CN" smtClean="0"/>
          </a:p>
          <a:p>
            <a:endParaRPr lang="en-US" altLang="zh-CN" smtClean="0"/>
          </a:p>
          <a:p>
            <a:endParaRPr lang="zh-CN" altLang="en-US"/>
          </a:p>
        </p:txBody>
      </p:sp>
      <p:sp>
        <p:nvSpPr>
          <p:cNvPr id="5" name="TextBox 4"/>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重难突破 能力提升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graphicFrame>
        <p:nvGraphicFramePr>
          <p:cNvPr id="7" name="对象 6"/>
          <p:cNvGraphicFramePr>
            <a:graphicFrameLocks noChangeAspect="1"/>
          </p:cNvGraphicFramePr>
          <p:nvPr/>
        </p:nvGraphicFramePr>
        <p:xfrm>
          <a:off x="1199394" y="929464"/>
          <a:ext cx="10325100" cy="5400675"/>
        </p:xfrm>
        <a:graphic>
          <a:graphicData uri="http://schemas.openxmlformats.org/presentationml/2006/ole">
            <mc:AlternateContent>
              <mc:Choice xmlns:v="urn:schemas-microsoft-com:vml" Requires="v">
                <p:oleObj spid="_x0000_s1046" name="文档" r:id="rId3" imgW="10367010" imgH="5417820" progId="Word.Document.12">
                  <p:embed/>
                </p:oleObj>
              </mc:Choice>
              <mc:Fallback>
                <p:oleObj name="文档" r:id="rId3" imgW="10367010" imgH="5417820" progId="Word.Document.12">
                  <p:embed/>
                  <p:pic>
                    <p:nvPicPr>
                      <p:cNvPr id="0" name="OLE substitute image"/>
                      <p:cNvPicPr/>
                      <p:nvPr/>
                    </p:nvPicPr>
                    <p:blipFill>
                      <a:blip r:embed="rId4"/>
                      <a:stretch>
                        <a:fillRect/>
                      </a:stretch>
                    </p:blipFill>
                    <p:spPr>
                      <a:xfrm>
                        <a:off x="1199394" y="929464"/>
                        <a:ext cx="10325100" cy="5400675"/>
                      </a:xfrm>
                      <a:prstGeom prst="rect">
                        <a:avLst/>
                      </a:prstGeom>
                      <a:noFill/>
                      <a:ln w="9525">
                        <a:noFill/>
                      </a:ln>
                    </p:spPr>
                  </p:pic>
                </p:oleObj>
              </mc:Fallback>
            </mc:AlternateContent>
          </a:graphicData>
        </a:graphic>
      </p:graphicFrame>
    </p:spTree>
  </p:cSld>
  <p:clrMapOvr>
    <a:masterClrMapping/>
  </p:clrMapOvr>
  <p:transition>
    <p:fade/>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Box 4"/>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重难突破 能力提升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880232" y="929464"/>
            <a:ext cx="10858576" cy="5462325"/>
            <a:chOff x="880232" y="1072340"/>
            <a:chExt cx="10858576" cy="5462325"/>
          </a:xfrm>
        </p:grpSpPr>
        <p:sp>
          <p:nvSpPr>
            <p:cNvPr id="19" name="文本框 1"/>
            <p:cNvSpPr txBox="1">
              <a:spLocks noChangeArrowheads="1"/>
            </p:cNvSpPr>
            <p:nvPr/>
          </p:nvSpPr>
          <p:spPr bwMode="auto">
            <a:xfrm>
              <a:off x="880232" y="1072340"/>
              <a:ext cx="10858576" cy="2288694"/>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如图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5-2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所示，一个瓶子里有不多的水，乌鸦喝不到水，聪明的乌鸦就衔了很多的小石块填到瓶子里，水面上升到瓶口，乌鸦就喝到了水。若瓶子的容积为</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450 mL</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，内有</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0.2 kg</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的水，乌鸦投入其中的石块的体积是</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mL</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，石块的质量是</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kg</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。（石块密度为</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2.6×10</a:t>
              </a:r>
              <a:r>
                <a:rPr lang="en-US" baseline="30000" smtClean="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kg/m</a:t>
              </a:r>
              <a:r>
                <a:rPr lang="en-US" baseline="30000" smtClean="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4" name="sx23.jpg" descr="id:2147504973;FounderCES"/>
            <p:cNvPicPr/>
            <p:nvPr/>
          </p:nvPicPr>
          <p:blipFill>
            <a:blip r:embed="rId3"/>
            <a:stretch>
              <a:fillRect/>
            </a:stretch>
          </p:blipFill>
          <p:spPr>
            <a:xfrm>
              <a:off x="1737488" y="3786984"/>
              <a:ext cx="3429024" cy="2089562"/>
            </a:xfrm>
            <a:prstGeom prst="rect">
              <a:avLst/>
            </a:prstGeom>
          </p:spPr>
        </p:pic>
        <p:sp>
          <p:nvSpPr>
            <p:cNvPr id="6" name="矩形 5"/>
            <p:cNvSpPr/>
            <p:nvPr/>
          </p:nvSpPr>
          <p:spPr>
            <a:xfrm>
              <a:off x="2880496" y="6073000"/>
              <a:ext cx="1603324" cy="461665"/>
            </a:xfrm>
            <a:prstGeom prst="rect">
              <a:avLst/>
            </a:prstGeom>
          </p:spPr>
          <p:txBody>
            <a:bodyPr wrap="none">
              <a:spAutoFit/>
            </a:bodyPr>
            <a:lstStyle/>
            <a:p>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5-2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a:p>
          </p:txBody>
        </p:sp>
      </p:grpSp>
      <p:sp>
        <p:nvSpPr>
          <p:cNvPr id="8" name="文本框 1"/>
          <p:cNvSpPr txBox="1">
            <a:spLocks noChangeArrowheads="1"/>
          </p:cNvSpPr>
          <p:nvPr/>
        </p:nvSpPr>
        <p:spPr bwMode="auto">
          <a:xfrm>
            <a:off x="8595536" y="2011111"/>
            <a:ext cx="64016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250</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9" name="文本框 1"/>
          <p:cNvSpPr txBox="1">
            <a:spLocks noChangeArrowheads="1"/>
          </p:cNvSpPr>
          <p:nvPr/>
        </p:nvSpPr>
        <p:spPr bwMode="auto">
          <a:xfrm>
            <a:off x="1294908" y="2501100"/>
            <a:ext cx="728332"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0.65</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Box 4"/>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重难突破 能力提升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19" name="文本框 1"/>
          <p:cNvSpPr txBox="1">
            <a:spLocks noChangeArrowheads="1"/>
          </p:cNvSpPr>
          <p:nvPr/>
        </p:nvSpPr>
        <p:spPr bwMode="auto">
          <a:xfrm>
            <a:off x="880232" y="979304"/>
            <a:ext cx="10858576" cy="3950688"/>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4. </a:t>
            </a:r>
            <a:r>
              <a:rPr lang="en-US" smtClean="0">
                <a:solidFill>
                  <a:srgbClr val="18B48F"/>
                </a:solidFill>
                <a:latin typeface="微软雅黑" panose="020b0503020204020204" pitchFamily="34" charset="-122"/>
                <a:ea typeface="微软雅黑" panose="020b0503020204020204" pitchFamily="34" charset="-122"/>
              </a:rPr>
              <a:t>[2020</a:t>
            </a:r>
            <a:r>
              <a:rPr lang="en-US" altLang="zh-CN"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18B48F"/>
                </a:solidFill>
                <a:latin typeface="微软雅黑" panose="020b0503020204020204" pitchFamily="34" charset="-122"/>
                <a:ea typeface="微软雅黑" panose="020b0503020204020204" pitchFamily="34" charset="-122"/>
              </a:rPr>
              <a:t>山西模拟一</a:t>
            </a:r>
            <a:r>
              <a:rPr lang="en-US"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水是一种资源，也是一种能源。古代劳动人民巧妙地利用水来开山采石，方法是冬季在石头上打洞，并向洞里灌水，水很快结成冰，石头就裂开了。下列有关说法正确的是</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水结成冰后，密度不变</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B.</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水结成冰后，内能变大，比热容不变</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C.</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该方法使石头裂开后，石头的密度减小</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D.</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水结冰后质量不变，体积增大，使石头裂开</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4" name="文本框 1"/>
          <p:cNvSpPr txBox="1">
            <a:spLocks noChangeArrowheads="1"/>
          </p:cNvSpPr>
          <p:nvPr/>
        </p:nvSpPr>
        <p:spPr bwMode="auto">
          <a:xfrm>
            <a:off x="6166644" y="2143910"/>
            <a:ext cx="316360"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D</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808794" y="929464"/>
            <a:ext cx="6615914" cy="523220"/>
          </a:xfrm>
          <a:prstGeom prst="rect">
            <a:avLst/>
          </a:prstGeom>
        </p:spPr>
        <p:txBody>
          <a:bodyPr wrap="none">
            <a:spAutoFit/>
          </a:bodyPr>
          <a:lstStyle/>
          <a:p>
            <a:r>
              <a:rPr lang="zh-CN" altLang="en-US" sz="2800" b="1" spc="150" smtClean="0">
                <a:solidFill>
                  <a:srgbClr val="1CB691"/>
                </a:solidFill>
                <a:latin typeface="微软雅黑" panose="020b0503020204020204" pitchFamily="34" charset="-122"/>
                <a:ea typeface="微软雅黑" panose="020b0503020204020204" pitchFamily="34" charset="-122"/>
              </a:rPr>
              <a:t>突破一　用天平测量固体和液体的质量</a:t>
            </a:r>
            <a:endParaRPr lang="zh-CN" altLang="en-US" sz="2800" b="1" spc="150">
              <a:solidFill>
                <a:srgbClr val="1CB69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880232" y="1858158"/>
            <a:ext cx="11009694" cy="3950688"/>
            <a:chOff x="880232" y="1858158"/>
            <a:chExt cx="11009694" cy="3950688"/>
          </a:xfrm>
        </p:grpSpPr>
        <p:sp>
          <p:nvSpPr>
            <p:cNvPr id="19" name="文本框 1"/>
            <p:cNvSpPr txBox="1">
              <a:spLocks noChangeArrowheads="1"/>
            </p:cNvSpPr>
            <p:nvPr/>
          </p:nvSpPr>
          <p:spPr bwMode="auto">
            <a:xfrm>
              <a:off x="880232" y="1858158"/>
              <a:ext cx="5786478" cy="3950688"/>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例</a:t>
              </a: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1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小华学习完天平的使用后，利用天平来测量物体的质量。</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）观察如图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5-3</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甲所示的天平的使用，操作中的错误有哪些</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请指出：</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①</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②</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③</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6" name="20RJW-60.EPS" descr="id:2147505008;FounderCES"/>
            <p:cNvPicPr/>
            <p:nvPr/>
          </p:nvPicPr>
          <p:blipFill>
            <a:blip r:embed="rId3"/>
            <a:stretch>
              <a:fillRect/>
            </a:stretch>
          </p:blipFill>
          <p:spPr>
            <a:xfrm>
              <a:off x="7023900" y="2429662"/>
              <a:ext cx="4866026" cy="1643074"/>
            </a:xfrm>
            <a:prstGeom prst="rect">
              <a:avLst/>
            </a:prstGeom>
          </p:spPr>
        </p:pic>
        <p:sp>
          <p:nvSpPr>
            <p:cNvPr id="7" name="矩形 6"/>
            <p:cNvSpPr/>
            <p:nvPr/>
          </p:nvSpPr>
          <p:spPr>
            <a:xfrm>
              <a:off x="9095602" y="4287050"/>
              <a:ext cx="987771" cy="646331"/>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5-3</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sp>
        <p:nvSpPr>
          <p:cNvPr id="9" name="文本框 1"/>
          <p:cNvSpPr txBox="1">
            <a:spLocks noChangeArrowheads="1"/>
          </p:cNvSpPr>
          <p:nvPr/>
        </p:nvSpPr>
        <p:spPr bwMode="auto">
          <a:xfrm>
            <a:off x="1523174" y="3929860"/>
            <a:ext cx="2842692"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物体、砝码位置放反</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10" name="文本框 1"/>
          <p:cNvSpPr txBox="1">
            <a:spLocks noChangeArrowheads="1"/>
          </p:cNvSpPr>
          <p:nvPr/>
        </p:nvSpPr>
        <p:spPr bwMode="auto">
          <a:xfrm>
            <a:off x="1523174" y="4501364"/>
            <a:ext cx="1919363"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拿手添加砝码</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11" name="文本框 1"/>
          <p:cNvSpPr txBox="1">
            <a:spLocks noChangeArrowheads="1"/>
          </p:cNvSpPr>
          <p:nvPr/>
        </p:nvSpPr>
        <p:spPr bwMode="auto">
          <a:xfrm>
            <a:off x="1451736" y="5072868"/>
            <a:ext cx="3458245"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游码没有移到零刻度线处</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9" name="文本框 1"/>
          <p:cNvSpPr txBox="1">
            <a:spLocks noChangeArrowheads="1"/>
          </p:cNvSpPr>
          <p:nvPr/>
        </p:nvSpPr>
        <p:spPr bwMode="auto">
          <a:xfrm>
            <a:off x="880232" y="1572406"/>
            <a:ext cx="10858576" cy="3396690"/>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）小华将一台托盘天平放在水平桌面上后，指针静止时偏向了分度盘的右侧，他忘记了调整横梁平衡而直接去测物体质量，且后面均操作规范，则他的测量值与真实值相比将</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（选填“偏大”“偏小”或“不变”）。</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）若天平的调节没有错误，在测物体质量时，发现指针偏向中央刻度线左侧，这时应</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或</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使天平平衡，如果某同学此时却调节平衡螺母使得指针指向了分度盘的中央刻度线处，那么他的测量值将</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5" name="文本框 1"/>
          <p:cNvSpPr txBox="1">
            <a:spLocks noChangeArrowheads="1"/>
          </p:cNvSpPr>
          <p:nvPr/>
        </p:nvSpPr>
        <p:spPr bwMode="auto">
          <a:xfrm>
            <a:off x="3380562" y="2572538"/>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偏小</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2094678" y="3715546"/>
            <a:ext cx="1303809"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添加砝码</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4595008" y="3654185"/>
            <a:ext cx="1919363"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向右移动游码</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8" name="文本框 1"/>
          <p:cNvSpPr txBox="1">
            <a:spLocks noChangeArrowheads="1"/>
          </p:cNvSpPr>
          <p:nvPr/>
        </p:nvSpPr>
        <p:spPr bwMode="auto">
          <a:xfrm>
            <a:off x="10238610" y="4215612"/>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偏小</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9" name="文本框 1"/>
          <p:cNvSpPr txBox="1">
            <a:spLocks noChangeArrowheads="1"/>
          </p:cNvSpPr>
          <p:nvPr/>
        </p:nvSpPr>
        <p:spPr bwMode="auto">
          <a:xfrm>
            <a:off x="880232" y="1072340"/>
            <a:ext cx="10858576" cy="5058683"/>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4</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）小华在测盐水质量时，当他加了最小砝码后出现了如图乙所示的情况，此时他应该</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z="105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5</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）已知某天平标尺上的分度值是</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0.1 g</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，砝码盒内的最小砝码质量为</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 g</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，小华测量时误将被测物体放在右盘内，其他操作均规范，他按正确方法读取物体的质量为</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33.4 g</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，那么他的测量结果比真实值</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，这个被测物体的实际质量应为</a:t>
            </a:r>
            <a:endPar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g</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z="105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6</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）如果天平的砝码有磨损，那么用它来测量物体的质量时，测量值会比真实值</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；如果天平的砝码生锈了，那么用它来测量物体的质量时，测量值会比真实值</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。（均选填“大”或“小”）</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sz="105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5" name="文本框 1"/>
          <p:cNvSpPr txBox="1">
            <a:spLocks noChangeArrowheads="1"/>
          </p:cNvSpPr>
          <p:nvPr/>
        </p:nvSpPr>
        <p:spPr bwMode="auto">
          <a:xfrm>
            <a:off x="2237554" y="1572406"/>
            <a:ext cx="5920458"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取下最小砝码并向右移动游码，使天平平衡</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6809586" y="3144042"/>
            <a:ext cx="380480"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大</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1237422" y="3715546"/>
            <a:ext cx="728332"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30.6</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8" name="文本框 1"/>
          <p:cNvSpPr txBox="1">
            <a:spLocks noChangeArrowheads="1"/>
          </p:cNvSpPr>
          <p:nvPr/>
        </p:nvSpPr>
        <p:spPr bwMode="auto">
          <a:xfrm>
            <a:off x="1308860" y="4787116"/>
            <a:ext cx="380480"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大</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9" name="文本框 1"/>
          <p:cNvSpPr txBox="1">
            <a:spLocks noChangeArrowheads="1"/>
          </p:cNvSpPr>
          <p:nvPr/>
        </p:nvSpPr>
        <p:spPr bwMode="auto">
          <a:xfrm>
            <a:off x="1737488" y="5358620"/>
            <a:ext cx="380480"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小</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extBox 3"/>
          <p:cNvSpPr txBox="1"/>
          <p:nvPr/>
        </p:nvSpPr>
        <p:spPr>
          <a:xfrm>
            <a:off x="3997"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思维导图 构建体系</a:t>
            </a:r>
            <a:endParaRPr lang="zh-CN" altLang="en-US" sz="2200" spc="600">
              <a:solidFill>
                <a:schemeClr val="bg1"/>
              </a:solidFill>
              <a:latin typeface="微软雅黑" panose="020b0503020204020204" pitchFamily="34" charset="-122"/>
              <a:ea typeface="微软雅黑" panose="020b0503020204020204" pitchFamily="34" charset="-122"/>
            </a:endParaRPr>
          </a:p>
        </p:txBody>
      </p:sp>
      <p:sp>
        <p:nvSpPr>
          <p:cNvPr id="7" name="TextBox 15"/>
          <p:cNvSpPr txBox="1"/>
          <p:nvPr/>
        </p:nvSpPr>
        <p:spPr>
          <a:xfrm>
            <a:off x="1023108" y="1247550"/>
            <a:ext cx="10715700" cy="3950688"/>
          </a:xfrm>
          <a:prstGeom prst="rect">
            <a:avLst/>
          </a:prstGeom>
          <a:noFill/>
        </p:spPr>
        <p:txBody>
          <a:bodyPr wrap="square" lIns="36000" tIns="36000" rIns="36000" bIns="3600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50000"/>
              </a:lnSpc>
            </a:pPr>
            <a:r>
              <a:rPr lang="en-US" altLang="zh-CN" sz="2400" b="1" spc="150" smtClean="0">
                <a:solidFill>
                  <a:srgbClr val="1BB18D"/>
                </a:solidFill>
                <a:latin typeface="微软雅黑" panose="020b0503020204020204" pitchFamily="34" charset="-122"/>
                <a:ea typeface="微软雅黑" panose="020b0503020204020204" pitchFamily="34" charset="-122"/>
              </a:rPr>
              <a:t>|</a:t>
            </a:r>
            <a:r>
              <a:rPr lang="zh-CN" altLang="en-US" sz="2400" b="1" spc="150" smtClean="0">
                <a:solidFill>
                  <a:srgbClr val="1BB18D"/>
                </a:solidFill>
                <a:latin typeface="微软雅黑" panose="020b0503020204020204" pitchFamily="34" charset="-122"/>
                <a:ea typeface="微软雅黑" panose="020b0503020204020204" pitchFamily="34" charset="-122"/>
              </a:rPr>
              <a:t>课标要求</a:t>
            </a:r>
            <a:r>
              <a:rPr lang="en-US" altLang="zh-CN" sz="2400" b="1" spc="150" smtClean="0">
                <a:solidFill>
                  <a:srgbClr val="1BB18D"/>
                </a:solidFill>
                <a:latin typeface="微软雅黑" panose="020b0503020204020204" pitchFamily="34" charset="-122"/>
                <a:ea typeface="微软雅黑" panose="020b0503020204020204" pitchFamily="34" charset="-122"/>
              </a:rPr>
              <a:t>|</a:t>
            </a:r>
            <a:endParaRPr lang="en-US" altLang="zh-CN" sz="2400" b="1" spc="150" smtClean="0">
              <a:solidFill>
                <a:srgbClr val="1BB18D"/>
              </a:solidFill>
              <a:latin typeface="微软雅黑" panose="020b0503020204020204" pitchFamily="34" charset="-122"/>
              <a:ea typeface="微软雅黑" panose="020b0503020204020204" pitchFamily="34" charset="-122"/>
            </a:endParaRPr>
          </a:p>
          <a:p>
            <a:pPr algn="just">
              <a:lnSpc>
                <a:spcPct val="150000"/>
              </a:lnSpc>
            </a:pPr>
            <a:r>
              <a:rPr lang="en-US" altLang="zh-CN" sz="2400" spc="150" smtClean="0">
                <a:latin typeface="微软雅黑" panose="020b0503020204020204" pitchFamily="34" charset="-122"/>
                <a:ea typeface="微软雅黑" panose="020b0503020204020204" pitchFamily="34" charset="-122"/>
              </a:rPr>
              <a:t>1.</a:t>
            </a:r>
            <a:r>
              <a:rPr lang="zh-CN" altLang="en-US" sz="2400" spc="150" smtClean="0">
                <a:latin typeface="微软雅黑" panose="020b0503020204020204" pitchFamily="34" charset="-122"/>
                <a:ea typeface="微软雅黑" panose="020b0503020204020204" pitchFamily="34" charset="-122"/>
              </a:rPr>
              <a:t>知道质量的含义。会测量固体和液体的质量。</a:t>
            </a:r>
            <a:endParaRPr lang="zh-CN" altLang="en-US" sz="2400" spc="150" smtClean="0">
              <a:latin typeface="微软雅黑" panose="020b0503020204020204" pitchFamily="34" charset="-122"/>
              <a:ea typeface="微软雅黑" panose="020b0503020204020204" pitchFamily="34" charset="-122"/>
            </a:endParaRPr>
          </a:p>
          <a:p>
            <a:pPr algn="just">
              <a:lnSpc>
                <a:spcPct val="150000"/>
              </a:lnSpc>
            </a:pPr>
            <a:r>
              <a:rPr lang="en-US" altLang="zh-CN" sz="2400" spc="150" smtClean="0">
                <a:latin typeface="微软雅黑" panose="020b0503020204020204" pitchFamily="34" charset="-122"/>
                <a:ea typeface="微软雅黑" panose="020b0503020204020204" pitchFamily="34" charset="-122"/>
              </a:rPr>
              <a:t>2.</a:t>
            </a:r>
            <a:r>
              <a:rPr lang="zh-CN" altLang="en-US" sz="2400" spc="150" smtClean="0">
                <a:latin typeface="微软雅黑" panose="020b0503020204020204" pitchFamily="34" charset="-122"/>
                <a:ea typeface="微软雅黑" panose="020b0503020204020204" pitchFamily="34" charset="-122"/>
              </a:rPr>
              <a:t>通过实验，理解密度，会测量固体和液体的密度。解释生活中一些与密度有关的物理现象。</a:t>
            </a:r>
            <a:endParaRPr lang="zh-CN" altLang="en-US" sz="2400" spc="150" smtClean="0">
              <a:latin typeface="微软雅黑" panose="020b0503020204020204" pitchFamily="34" charset="-122"/>
              <a:ea typeface="微软雅黑" panose="020b0503020204020204" pitchFamily="34" charset="-122"/>
            </a:endParaRPr>
          </a:p>
          <a:p>
            <a:pPr algn="just">
              <a:lnSpc>
                <a:spcPct val="150000"/>
              </a:lnSpc>
            </a:pPr>
            <a:r>
              <a:rPr lang="en-US" altLang="zh-CN" sz="2400" spc="150" smtClean="0">
                <a:latin typeface="微软雅黑" panose="020b0503020204020204" pitchFamily="34" charset="-122"/>
                <a:ea typeface="微软雅黑" panose="020b0503020204020204" pitchFamily="34" charset="-122"/>
              </a:rPr>
              <a:t>3.</a:t>
            </a:r>
            <a:r>
              <a:rPr lang="zh-CN" altLang="en-US" sz="2400" spc="150" smtClean="0">
                <a:latin typeface="微软雅黑" panose="020b0503020204020204" pitchFamily="34" charset="-122"/>
                <a:ea typeface="微软雅黑" panose="020b0503020204020204" pitchFamily="34" charset="-122"/>
              </a:rPr>
              <a:t>了解人类关于物质属性的研究对日常生活和科技进步的影响。</a:t>
            </a:r>
            <a:endParaRPr lang="zh-CN" altLang="en-US" sz="2400" spc="150" smtClean="0">
              <a:latin typeface="微软雅黑" panose="020b0503020204020204" pitchFamily="34" charset="-122"/>
              <a:ea typeface="微软雅黑" panose="020b0503020204020204" pitchFamily="34" charset="-122"/>
            </a:endParaRPr>
          </a:p>
          <a:p>
            <a:pPr algn="just">
              <a:lnSpc>
                <a:spcPct val="150000"/>
              </a:lnSpc>
            </a:pPr>
            <a:r>
              <a:rPr lang="en-US" altLang="zh-CN" sz="2400" spc="150" smtClean="0">
                <a:latin typeface="微软雅黑" panose="020b0503020204020204" pitchFamily="34" charset="-122"/>
                <a:ea typeface="微软雅黑" panose="020b0503020204020204" pitchFamily="34" charset="-122"/>
              </a:rPr>
              <a:t>4.</a:t>
            </a:r>
            <a:r>
              <a:rPr lang="zh-CN" altLang="en-US" sz="2400" spc="150" smtClean="0">
                <a:latin typeface="微软雅黑" panose="020b0503020204020204" pitchFamily="34" charset="-122"/>
                <a:ea typeface="微软雅黑" panose="020b0503020204020204" pitchFamily="34" charset="-122"/>
              </a:rPr>
              <a:t>通过收集信息，了解一些新材料的特点及其应用。了解新材料的发展给人类生活和社会发展带来的影响。</a:t>
            </a:r>
            <a:endParaRPr lang="zh-CN" altLang="en-US" sz="2400" spc="150" smtClean="0">
              <a:latin typeface="微软雅黑" panose="020b0503020204020204" pitchFamily="34" charset="-122"/>
              <a:ea typeface="微软雅黑" panose="020b0503020204020204" pitchFamily="34" charset="-122"/>
            </a:endParaRPr>
          </a:p>
        </p:txBody>
      </p:sp>
    </p:spTree>
  </p:cSld>
  <p:clrMapOvr>
    <a:masterClrMapping/>
  </p:clrMapOvr>
  <p:transition>
    <p:diamond/>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5" name="矩形 4">
            <a:hlinkClick r:id="rId3"/>
          </p:cNvPr>
          <p:cNvSpPr/>
          <p:nvPr/>
        </p:nvSpPr>
        <p:spPr>
          <a:xfrm>
            <a:off x="880232" y="929464"/>
            <a:ext cx="4346062" cy="669863"/>
          </a:xfrm>
          <a:prstGeom prst="rect">
            <a:avLst/>
          </a:prstGeom>
        </p:spPr>
        <p:txBody>
          <a:bodyPr wrap="none">
            <a:spAutoFit/>
          </a:bodyPr>
          <a:lstStyle/>
          <a:p>
            <a:pPr>
              <a:lnSpc>
                <a:spcPct val="150000"/>
              </a:lnSpc>
            </a:pPr>
            <a:r>
              <a:rPr lang="zh-CN" altLang="en-US" sz="2800" b="1" spc="150" smtClean="0">
                <a:solidFill>
                  <a:srgbClr val="1CB691"/>
                </a:solidFill>
                <a:latin typeface="微软雅黑" panose="020b0503020204020204" pitchFamily="34" charset="-122"/>
                <a:ea typeface="微软雅黑" panose="020b0503020204020204" pitchFamily="34" charset="-122"/>
              </a:rPr>
              <a:t>突破二　测量固体的密度</a:t>
            </a:r>
            <a:endParaRPr lang="zh-CN" altLang="en-US" sz="2800" b="1" spc="150">
              <a:solidFill>
                <a:srgbClr val="1CB69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880232" y="1786720"/>
            <a:ext cx="9929882" cy="3075223"/>
            <a:chOff x="880232" y="1786720"/>
            <a:chExt cx="9929882" cy="3075223"/>
          </a:xfrm>
        </p:grpSpPr>
        <p:sp>
          <p:nvSpPr>
            <p:cNvPr id="19" name="文本框 1"/>
            <p:cNvSpPr txBox="1">
              <a:spLocks noChangeArrowheads="1"/>
            </p:cNvSpPr>
            <p:nvPr/>
          </p:nvSpPr>
          <p:spPr bwMode="auto">
            <a:xfrm>
              <a:off x="880232" y="2974818"/>
              <a:ext cx="5786478" cy="1734697"/>
            </a:xfrm>
            <a:prstGeom prst="rect">
              <a:avLst/>
            </a:prstGeom>
            <a:noFill/>
            <a:ln w="9525">
              <a:noFill/>
              <a:miter lim="800000"/>
            </a:ln>
          </p:spPr>
          <p:txBody>
            <a:bodyPr wrap="square" lIns="36000" tIns="36000" rIns="36000" bIns="36000">
              <a:spAutoFit/>
            </a:bodyPr>
            <a:lstStyle/>
            <a:p>
              <a:pPr algn="just" eaLnBrk="0" hangingPunct="0">
                <a:lnSpc>
                  <a:spcPct val="150000"/>
                </a:lnSpc>
              </a:pPr>
              <a:r>
                <a:rPr lang="en-US" altLang="zh-CN" b="1" smtClean="0">
                  <a:latin typeface="微软雅黑" panose="020b0503020204020204" pitchFamily="34" charset="-122"/>
                  <a:ea typeface="微软雅黑" panose="020b0503020204020204" pitchFamily="34" charset="-122"/>
                </a:rPr>
                <a:t>【</a:t>
              </a:r>
              <a:r>
                <a:rPr lang="zh-CN" altLang="en-US" b="1" smtClean="0">
                  <a:latin typeface="微软雅黑" panose="020b0503020204020204" pitchFamily="34" charset="-122"/>
                  <a:ea typeface="微软雅黑" panose="020b0503020204020204" pitchFamily="34" charset="-122"/>
                </a:rPr>
                <a:t>设计和进行实验</a:t>
              </a:r>
              <a:r>
                <a:rPr lang="en-US" altLang="zh-CN" b="1" smtClean="0">
                  <a:latin typeface="微软雅黑" panose="020b0503020204020204" pitchFamily="34" charset="-122"/>
                  <a:ea typeface="微软雅黑" panose="020b0503020204020204" pitchFamily="34" charset="-122"/>
                </a:rPr>
                <a:t>】</a:t>
              </a:r>
              <a:endParaRPr lang="en-US" altLang="zh-CN" b="1" smtClean="0">
                <a:latin typeface="微软雅黑" panose="020b0503020204020204" pitchFamily="34" charset="-122"/>
                <a:ea typeface="微软雅黑" panose="020b0503020204020204" pitchFamily="34" charset="-122"/>
              </a:endParaRPr>
            </a:p>
            <a:p>
              <a:pPr algn="just" eaLnBrk="0" hangingPunct="0">
                <a:lnSpc>
                  <a:spcPct val="150000"/>
                </a:lnSpc>
              </a:pPr>
              <a:r>
                <a:rPr lang="en-US" altLang="zh-CN" smtClean="0">
                  <a:latin typeface="微软雅黑" panose="020b0503020204020204" pitchFamily="34" charset="-122"/>
                  <a:ea typeface="微软雅黑" panose="020b0503020204020204" pitchFamily="34" charset="-122"/>
                </a:rPr>
                <a:t>1.</a:t>
              </a:r>
              <a:r>
                <a:rPr lang="zh-CN" altLang="en-US" smtClean="0">
                  <a:latin typeface="微软雅黑" panose="020b0503020204020204" pitchFamily="34" charset="-122"/>
                  <a:ea typeface="微软雅黑" panose="020b0503020204020204" pitchFamily="34" charset="-122"/>
                </a:rPr>
                <a:t>测质量：先用天平测出物块的质量</a:t>
              </a:r>
              <a:r>
                <a:rPr lang="en-US" altLang="zh-CN" smtClean="0">
                  <a:latin typeface="微软雅黑" panose="020b0503020204020204" pitchFamily="34" charset="-122"/>
                  <a:ea typeface="微软雅黑" panose="020b0503020204020204" pitchFamily="34" charset="-122"/>
                </a:rPr>
                <a:t>m</a:t>
              </a:r>
              <a:r>
                <a:rPr lang="zh-CN" altLang="en-US" smtClean="0">
                  <a:latin typeface="微软雅黑" panose="020b0503020204020204" pitchFamily="34" charset="-122"/>
                  <a:ea typeface="微软雅黑" panose="020b0503020204020204" pitchFamily="34" charset="-122"/>
                </a:rPr>
                <a:t>，如图</a:t>
              </a:r>
              <a:r>
                <a:rPr lang="en-US" altLang="zh-CN" smtClean="0">
                  <a:latin typeface="微软雅黑" panose="020b0503020204020204" pitchFamily="34" charset="-122"/>
                  <a:ea typeface="微软雅黑" panose="020b0503020204020204" pitchFamily="34" charset="-122"/>
                </a:rPr>
                <a:t>5-4</a:t>
              </a:r>
              <a:r>
                <a:rPr lang="zh-CN" altLang="en-US" smtClean="0">
                  <a:latin typeface="微软雅黑" panose="020b0503020204020204" pitchFamily="34" charset="-122"/>
                  <a:ea typeface="微软雅黑" panose="020b0503020204020204" pitchFamily="34" charset="-122"/>
                </a:rPr>
                <a:t>甲所示。</a:t>
              </a:r>
              <a:endParaRPr lang="zh-CN" altLang="en-US" smtClean="0">
                <a:latin typeface="微软雅黑" panose="020b0503020204020204" pitchFamily="34" charset="-122"/>
                <a:ea typeface="微软雅黑" panose="020b0503020204020204" pitchFamily="34" charset="-122"/>
              </a:endParaRPr>
            </a:p>
          </p:txBody>
        </p:sp>
        <p:graphicFrame>
          <p:nvGraphicFramePr>
            <p:cNvPr id="56321" name="Object 1"/>
            <p:cNvGraphicFramePr>
              <a:graphicFrameLocks noChangeAspect="1"/>
            </p:cNvGraphicFramePr>
            <p:nvPr/>
          </p:nvGraphicFramePr>
          <p:xfrm>
            <a:off x="1023108" y="1786720"/>
            <a:ext cx="6302375" cy="1189037"/>
          </p:xfrm>
          <a:graphic>
            <a:graphicData uri="http://schemas.openxmlformats.org/presentationml/2006/ole">
              <mc:AlternateContent>
                <mc:Choice xmlns:v="urn:schemas-microsoft-com:vml" Requires="v">
                  <p:oleObj spid="_x0000_s1047" name="文档" r:id="rId4" imgW="6303010" imgH="1190625" progId="Word.Document.12">
                    <p:embed/>
                  </p:oleObj>
                </mc:Choice>
                <mc:Fallback>
                  <p:oleObj name="文档" r:id="rId4" imgW="6303010" imgH="1190625" progId="Word.Document.12">
                    <p:embed/>
                    <p:pic>
                      <p:nvPicPr>
                        <p:cNvPr id="0" name="OLE substitute image"/>
                        <p:cNvPicPr/>
                        <p:nvPr/>
                      </p:nvPicPr>
                      <p:blipFill>
                        <a:blip r:embed="rId5"/>
                        <a:stretch>
                          <a:fillRect/>
                        </a:stretch>
                      </p:blipFill>
                      <p:spPr>
                        <a:xfrm>
                          <a:off x="1023108" y="1786720"/>
                          <a:ext cx="6302375" cy="1189037"/>
                        </a:xfrm>
                        <a:prstGeom prst="rect">
                          <a:avLst/>
                        </a:prstGeom>
                        <a:noFill/>
                        <a:ln w="9525">
                          <a:noFill/>
                        </a:ln>
                      </p:spPr>
                    </p:pic>
                  </p:oleObj>
                </mc:Fallback>
              </mc:AlternateContent>
            </a:graphicData>
          </a:graphic>
        </p:graphicFrame>
        <p:pic>
          <p:nvPicPr>
            <p:cNvPr id="6" name="20RJW-61.EPS" descr="id:2147505036;FounderCES"/>
            <p:cNvPicPr/>
            <p:nvPr/>
          </p:nvPicPr>
          <p:blipFill>
            <a:blip r:embed="rId6"/>
            <a:stretch>
              <a:fillRect/>
            </a:stretch>
          </p:blipFill>
          <p:spPr>
            <a:xfrm>
              <a:off x="7526351" y="2358224"/>
              <a:ext cx="3283763" cy="1714512"/>
            </a:xfrm>
            <a:prstGeom prst="rect">
              <a:avLst/>
            </a:prstGeom>
          </p:spPr>
        </p:pic>
        <p:sp>
          <p:nvSpPr>
            <p:cNvPr id="7" name="矩形 6"/>
            <p:cNvSpPr/>
            <p:nvPr/>
          </p:nvSpPr>
          <p:spPr>
            <a:xfrm>
              <a:off x="8666974" y="4215612"/>
              <a:ext cx="987771" cy="646331"/>
            </a:xfrm>
            <a:prstGeom prst="rect">
              <a:avLst/>
            </a:prstGeom>
          </p:spPr>
          <p:txBody>
            <a:bodyPr wrap="none">
              <a:spAutoFit/>
            </a:bodyPr>
            <a:lstStyle/>
            <a:p>
              <a:pPr algn="just" eaLnBrk="0" hangingPunct="0">
                <a:lnSpc>
                  <a:spcPct val="150000"/>
                </a:lnSpc>
              </a:pPr>
              <a:r>
                <a:rPr lang="zh-CN" altLang="en-US" smtClean="0">
                  <a:latin typeface="微软雅黑" panose="020b0503020204020204" pitchFamily="34" charset="-122"/>
                  <a:ea typeface="微软雅黑" panose="020b0503020204020204" pitchFamily="34" charset="-122"/>
                </a:rPr>
                <a:t>图</a:t>
              </a:r>
              <a:r>
                <a:rPr lang="en-US" altLang="zh-CN" smtClean="0">
                  <a:latin typeface="微软雅黑" panose="020b0503020204020204" pitchFamily="34" charset="-122"/>
                  <a:ea typeface="微软雅黑" panose="020b0503020204020204" pitchFamily="34" charset="-122"/>
                </a:rPr>
                <a:t>5-4</a:t>
              </a:r>
              <a:endParaRPr lang="en-US" altLang="zh-CN" smtClean="0">
                <a:latin typeface="微软雅黑" panose="020b0503020204020204" pitchFamily="34" charset="-122"/>
                <a:ea typeface="微软雅黑" panose="020b0503020204020204" pitchFamily="34" charset="-122"/>
              </a:endParaRPr>
            </a:p>
          </p:txBody>
        </p:sp>
      </p:grpSp>
    </p:spTree>
  </p:cSld>
  <p:clrMapOvr>
    <a:masterClrMapping/>
  </p:clrMapOvr>
  <p:transition>
    <p:fade/>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9" name="文本框 1"/>
          <p:cNvSpPr txBox="1">
            <a:spLocks noChangeArrowheads="1"/>
          </p:cNvSpPr>
          <p:nvPr/>
        </p:nvSpPr>
        <p:spPr bwMode="auto">
          <a:xfrm>
            <a:off x="951670" y="643712"/>
            <a:ext cx="10501386" cy="2842692"/>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测体积：向量筒中倒入</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适量</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的水，读出体积为</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V</a:t>
            </a:r>
            <a:r>
              <a:rPr lang="en-US" baseline="-25000"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，将物块用细线系住</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浸没</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在量筒中，读出此时的体积为</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V</a:t>
            </a:r>
            <a:r>
              <a:rPr lang="en-US" baseline="-25000"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，则物块的体积为</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V</a:t>
            </a:r>
            <a:r>
              <a:rPr lang="en-US" baseline="-25000"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-V</a:t>
            </a:r>
            <a:r>
              <a:rPr lang="en-US" baseline="-25000"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，如图乙所示。</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altLang="zh-CN" b="1"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数据处理和分析</a:t>
            </a:r>
            <a:r>
              <a:rPr lang="en-US" altLang="zh-CN" b="1"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altLang="en-US" b="1"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设计实验数据记录表格（如下表所示），分析表格数据，可得出固体密度的大小。</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nvGraphicFramePr>
        <p:xfrm>
          <a:off x="1880364" y="3572670"/>
          <a:ext cx="9135569" cy="2743200"/>
        </p:xfrm>
        <a:graphic>
          <a:graphicData uri="http://schemas.openxmlformats.org/drawingml/2006/table">
            <a:tbl>
              <a:tblPr/>
              <a:tblGrid>
                <a:gridCol w="4500594"/>
                <a:gridCol w="4634975"/>
              </a:tblGrid>
              <a:tr h="0">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固体的质量</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m/g</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量筒中水的体积</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V</a:t>
                      </a:r>
                      <a:r>
                        <a:rPr lang="en-US" sz="2400" kern="100" baseline="-2500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/cm</a:t>
                      </a:r>
                      <a:r>
                        <a:rPr lang="en-US" sz="2400" kern="100" baseline="30000">
                          <a:solidFill>
                            <a:srgbClr val="000000"/>
                          </a:solidFill>
                          <a:latin typeface="微软雅黑" panose="020b0503020204020204" pitchFamily="34" charset="-122"/>
                          <a:ea typeface="微软雅黑" panose="020b0503020204020204" pitchFamily="34" charset="-122"/>
                          <a:cs typeface="Times New Roman" panose="02020603050405020304"/>
                        </a:rPr>
                        <a:t>3</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固体和水的总体积</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V</a:t>
                      </a:r>
                      <a:r>
                        <a:rPr lang="en-US" sz="2400" kern="100" baseline="-2500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/cm</a:t>
                      </a:r>
                      <a:r>
                        <a:rPr lang="en-US" sz="2400" kern="100" baseline="30000">
                          <a:solidFill>
                            <a:srgbClr val="000000"/>
                          </a:solidFill>
                          <a:latin typeface="微软雅黑" panose="020b0503020204020204" pitchFamily="34" charset="-122"/>
                          <a:ea typeface="微软雅黑" panose="020b0503020204020204" pitchFamily="34" charset="-122"/>
                          <a:cs typeface="Times New Roman" panose="02020603050405020304"/>
                        </a:rPr>
                        <a:t>3</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固体的体积</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V/cm</a:t>
                      </a:r>
                      <a:r>
                        <a:rPr lang="en-US" sz="2400" kern="100" baseline="30000">
                          <a:solidFill>
                            <a:srgbClr val="000000"/>
                          </a:solidFill>
                          <a:latin typeface="微软雅黑" panose="020b0503020204020204" pitchFamily="34" charset="-122"/>
                          <a:ea typeface="微软雅黑" panose="020b0503020204020204" pitchFamily="34" charset="-122"/>
                          <a:cs typeface="Times New Roman" panose="02020603050405020304"/>
                        </a:rPr>
                        <a:t>3</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固体的密度</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ρ/</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g</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cm</a:t>
                      </a:r>
                      <a:r>
                        <a:rPr lang="en-US" sz="2400" kern="100" baseline="3000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Tree>
  </p:cSld>
  <p:clrMapOvr>
    <a:masterClrMapping/>
  </p:clrMapOvr>
  <p:transition>
    <p:fade/>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9" name="文本框 1"/>
          <p:cNvSpPr txBox="1">
            <a:spLocks noChangeArrowheads="1"/>
          </p:cNvSpPr>
          <p:nvPr/>
        </p:nvSpPr>
        <p:spPr bwMode="auto">
          <a:xfrm>
            <a:off x="880232" y="786588"/>
            <a:ext cx="10858576" cy="2288694"/>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altLang="zh-CN" b="1"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交流、反思与评估</a:t>
            </a:r>
            <a:r>
              <a:rPr lang="en-US" altLang="zh-CN" b="1"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altLang="en-US" b="1"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4.</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特殊方法测密度（等体积法、浮力法、等压强法等）和特殊物质（颗粒状固体、易吸水性物质等）密度的测量。</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5.</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密度误差的分析</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nvGraphicFramePr>
        <p:xfrm>
          <a:off x="1094546" y="3286918"/>
          <a:ext cx="10572824" cy="2857520"/>
        </p:xfrm>
        <a:graphic>
          <a:graphicData uri="http://schemas.openxmlformats.org/drawingml/2006/table">
            <a:tbl>
              <a:tblPr/>
              <a:tblGrid>
                <a:gridCol w="2928958"/>
                <a:gridCol w="7643866"/>
              </a:tblGrid>
              <a:tr h="2857520">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密度表达式</a:t>
                      </a:r>
                      <a:r>
                        <a:rPr 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由于物体表面沾有液体，使</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m</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的测量值</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偏大</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ρ</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偏大</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故实验步骤的合理安排：先测固体的质量，再测固体的体积</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50649" marR="50649"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pic>
        <p:nvPicPr>
          <p:cNvPr id="6" name="20RJW-62.EPS"/>
          <p:cNvPicPr>
            <a:picLocks noChangeAspect="1" noChangeArrowheads="1"/>
          </p:cNvPicPr>
          <p:nvPr/>
        </p:nvPicPr>
        <p:blipFill>
          <a:blip r:embed="rId3"/>
          <a:stretch>
            <a:fillRect/>
          </a:stretch>
        </p:blipFill>
        <p:spPr bwMode="auto">
          <a:xfrm>
            <a:off x="1737488" y="3644108"/>
            <a:ext cx="1428760" cy="2461599"/>
          </a:xfrm>
          <a:prstGeom prst="rect">
            <a:avLst/>
          </a:prstGeom>
          <a:noFill/>
        </p:spPr>
      </p:pic>
      <p:graphicFrame>
        <p:nvGraphicFramePr>
          <p:cNvPr id="209921" name="Object 1"/>
          <p:cNvGraphicFramePr>
            <a:graphicFrameLocks noChangeAspect="1"/>
          </p:cNvGraphicFramePr>
          <p:nvPr/>
        </p:nvGraphicFramePr>
        <p:xfrm>
          <a:off x="6166644" y="3501232"/>
          <a:ext cx="1828800" cy="865188"/>
        </p:xfrm>
        <a:graphic>
          <a:graphicData uri="http://schemas.openxmlformats.org/presentationml/2006/ole">
            <mc:AlternateContent>
              <mc:Choice xmlns:v="urn:schemas-microsoft-com:vml" Requires="v">
                <p:oleObj spid="_x0000_s1048" name="文档" r:id="rId4" imgW="1831975" imgH="859155" progId="Word.Document.12">
                  <p:embed/>
                </p:oleObj>
              </mc:Choice>
              <mc:Fallback>
                <p:oleObj name="文档" r:id="rId4" imgW="1831975" imgH="859155" progId="Word.Document.12">
                  <p:embed/>
                  <p:pic>
                    <p:nvPicPr>
                      <p:cNvPr id="0" name="OLE substitute image"/>
                      <p:cNvPicPr/>
                      <p:nvPr/>
                    </p:nvPicPr>
                    <p:blipFill>
                      <a:blip r:embed="rId5"/>
                      <a:stretch>
                        <a:fillRect/>
                      </a:stretch>
                    </p:blipFill>
                    <p:spPr>
                      <a:xfrm>
                        <a:off x="6166644" y="3501232"/>
                        <a:ext cx="1828800" cy="865188"/>
                      </a:xfrm>
                      <a:prstGeom prst="rect">
                        <a:avLst/>
                      </a:prstGeom>
                      <a:noFill/>
                      <a:ln w="9525">
                        <a:noFill/>
                      </a:ln>
                    </p:spPr>
                  </p:pic>
                </p:oleObj>
              </mc:Fallback>
            </mc:AlternateContent>
          </a:graphicData>
        </a:graphic>
      </p:graphicFrame>
    </p:spTree>
  </p:cSld>
  <p:clrMapOvr>
    <a:masterClrMapping/>
  </p:clrMapOvr>
  <p:transition>
    <p:fade/>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nvGraphicFramePr>
        <p:xfrm>
          <a:off x="1094546" y="929464"/>
          <a:ext cx="10572824" cy="5360696"/>
        </p:xfrm>
        <a:graphic>
          <a:graphicData uri="http://schemas.openxmlformats.org/drawingml/2006/table">
            <a:tbl>
              <a:tblPr/>
              <a:tblGrid>
                <a:gridCol w="3643338"/>
                <a:gridCol w="6929486"/>
              </a:tblGrid>
              <a:tr h="3714776">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若物体体积较大，可采用等标记法；密度表达式</a:t>
                      </a:r>
                      <a:r>
                        <a:rPr 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由于物体表面沾有液体，使体积</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V</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的测量值</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偏大</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ρ</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偏小</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50649" marR="50649"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714380">
                <a:tc>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特殊物质</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①</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若是小颗粒状固体，由于颗粒间有空隙，所以体积测量值</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偏大</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，所测密度</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偏小</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②</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若是易吸水性物质，则体积测量值</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偏小</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，所测密度</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偏大</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50649" marR="50649"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pic>
        <p:nvPicPr>
          <p:cNvPr id="46082" name="20RJW-63.EPS"/>
          <p:cNvPicPr>
            <a:picLocks noChangeAspect="1" noChangeArrowheads="1"/>
          </p:cNvPicPr>
          <p:nvPr/>
        </p:nvPicPr>
        <p:blipFill>
          <a:blip r:embed="rId3"/>
          <a:stretch>
            <a:fillRect/>
          </a:stretch>
        </p:blipFill>
        <p:spPr bwMode="auto">
          <a:xfrm>
            <a:off x="1451736" y="1715282"/>
            <a:ext cx="3071834" cy="2586808"/>
          </a:xfrm>
          <a:prstGeom prst="rect">
            <a:avLst/>
          </a:prstGeom>
          <a:noFill/>
        </p:spPr>
      </p:pic>
      <p:graphicFrame>
        <p:nvGraphicFramePr>
          <p:cNvPr id="207873" name="Object 1"/>
          <p:cNvGraphicFramePr>
            <a:graphicFrameLocks noChangeAspect="1"/>
          </p:cNvGraphicFramePr>
          <p:nvPr/>
        </p:nvGraphicFramePr>
        <p:xfrm>
          <a:off x="5380826" y="2143910"/>
          <a:ext cx="1828800" cy="865188"/>
        </p:xfrm>
        <a:graphic>
          <a:graphicData uri="http://schemas.openxmlformats.org/presentationml/2006/ole">
            <mc:AlternateContent>
              <mc:Choice xmlns:v="urn:schemas-microsoft-com:vml" Requires="v">
                <p:oleObj spid="_x0000_s1049" name="文档" r:id="rId4" imgW="1831975" imgH="859155" progId="Word.Document.12">
                  <p:embed/>
                </p:oleObj>
              </mc:Choice>
              <mc:Fallback>
                <p:oleObj name="文档" r:id="rId4" imgW="1831975" imgH="859155" progId="Word.Document.12">
                  <p:embed/>
                  <p:pic>
                    <p:nvPicPr>
                      <p:cNvPr id="0" name="OLE substitute image"/>
                      <p:cNvPicPr/>
                      <p:nvPr/>
                    </p:nvPicPr>
                    <p:blipFill>
                      <a:blip r:embed="rId5"/>
                      <a:stretch>
                        <a:fillRect/>
                      </a:stretch>
                    </p:blipFill>
                    <p:spPr>
                      <a:xfrm>
                        <a:off x="5380826" y="2143910"/>
                        <a:ext cx="1828800" cy="865188"/>
                      </a:xfrm>
                      <a:prstGeom prst="rect">
                        <a:avLst/>
                      </a:prstGeom>
                      <a:noFill/>
                      <a:ln w="9525">
                        <a:noFill/>
                      </a:ln>
                    </p:spPr>
                  </p:pic>
                </p:oleObj>
              </mc:Fallback>
            </mc:AlternateContent>
          </a:graphicData>
        </a:graphic>
      </p:graphicFrame>
    </p:spTree>
  </p:cSld>
  <p:clrMapOvr>
    <a:masterClrMapping/>
  </p:clrMapOvr>
  <p:transition>
    <p:fade/>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665918" y="643712"/>
            <a:ext cx="11381619" cy="5658848"/>
            <a:chOff x="808794" y="643712"/>
            <a:chExt cx="11381619" cy="5658848"/>
          </a:xfrm>
        </p:grpSpPr>
        <p:sp>
          <p:nvSpPr>
            <p:cNvPr id="19" name="文本框 1"/>
            <p:cNvSpPr txBox="1">
              <a:spLocks noChangeArrowheads="1"/>
            </p:cNvSpPr>
            <p:nvPr/>
          </p:nvSpPr>
          <p:spPr bwMode="auto">
            <a:xfrm>
              <a:off x="808794" y="643712"/>
              <a:ext cx="7715304" cy="5658848"/>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sz="2200" b="1" smtClean="0">
                  <a:solidFill>
                    <a:srgbClr val="000000"/>
                  </a:solidFill>
                  <a:latin typeface="微软雅黑" panose="020b0503020204020204" pitchFamily="34" charset="-122"/>
                  <a:ea typeface="微软雅黑" panose="020b0503020204020204" pitchFamily="34" charset="-122"/>
                  <a:cs typeface="Times New Roman" panose="02020603050405020304"/>
                </a:rPr>
                <a:t>例</a:t>
              </a:r>
              <a:r>
                <a:rPr lang="en-US" sz="2200" b="1" smtClean="0">
                  <a:solidFill>
                    <a:srgbClr val="000000"/>
                  </a:solidFill>
                  <a:latin typeface="微软雅黑" panose="020b0503020204020204" pitchFamily="34" charset="-122"/>
                  <a:ea typeface="微软雅黑" panose="020b0503020204020204" pitchFamily="34" charset="-122"/>
                  <a:cs typeface="Times New Roman" panose="02020603050405020304"/>
                </a:rPr>
                <a:t>2 </a:t>
              </a:r>
              <a:r>
                <a:rPr lang="en-US" sz="2200" err="1" smtClean="0">
                  <a:solidFill>
                    <a:srgbClr val="000000"/>
                  </a:solidFill>
                  <a:latin typeface="微软雅黑" panose="020b0503020204020204" pitchFamily="34" charset="-122"/>
                  <a:ea typeface="微软雅黑" panose="020b0503020204020204" pitchFamily="34" charset="-122"/>
                  <a:cs typeface="Times New Roman" panose="02020603050405020304"/>
                </a:rPr>
                <a:t>同学们想测量一干燥软木块（具有吸水性）的密度，他们进行了实验，步骤如下：</a:t>
              </a:r>
              <a:endParaRPr lang="en-US" sz="22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z="2200" smtClean="0">
                  <a:solidFill>
                    <a:srgbClr val="000000"/>
                  </a:solidFill>
                  <a:latin typeface="微软雅黑" panose="020b0503020204020204" pitchFamily="34" charset="-122"/>
                  <a:ea typeface="微软雅黑" panose="020b0503020204020204" pitchFamily="34" charset="-122"/>
                  <a:cs typeface="Times New Roman" panose="02020603050405020304"/>
                </a:rPr>
                <a:t>①</a:t>
              </a:r>
              <a:r>
                <a:rPr lang="zh-CN" altLang="en-US" sz="2200" smtClean="0">
                  <a:solidFill>
                    <a:srgbClr val="000000"/>
                  </a:solidFill>
                  <a:latin typeface="微软雅黑" panose="020b0503020204020204" pitchFamily="34" charset="-122"/>
                  <a:ea typeface="微软雅黑" panose="020b0503020204020204" pitchFamily="34" charset="-122"/>
                  <a:cs typeface="Times New Roman" panose="02020603050405020304"/>
                </a:rPr>
                <a:t>把天平放在水平台上，调节平衡螺母使横梁平衡；</a:t>
              </a:r>
              <a:endParaRPr lang="zh-CN" altLang="en-US" sz="22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z="2200" smtClean="0">
                  <a:solidFill>
                    <a:srgbClr val="000000"/>
                  </a:solidFill>
                  <a:latin typeface="微软雅黑" panose="020b0503020204020204" pitchFamily="34" charset="-122"/>
                  <a:ea typeface="微软雅黑" panose="020b0503020204020204" pitchFamily="34" charset="-122"/>
                  <a:cs typeface="Times New Roman" panose="02020603050405020304"/>
                </a:rPr>
                <a:t>②</a:t>
              </a:r>
              <a:r>
                <a:rPr lang="zh-CN" altLang="en-US" sz="2200" smtClean="0">
                  <a:solidFill>
                    <a:srgbClr val="000000"/>
                  </a:solidFill>
                  <a:latin typeface="微软雅黑" panose="020b0503020204020204" pitchFamily="34" charset="-122"/>
                  <a:ea typeface="微软雅黑" panose="020b0503020204020204" pitchFamily="34" charset="-122"/>
                  <a:cs typeface="Times New Roman" panose="02020603050405020304"/>
                </a:rPr>
                <a:t>天平调节平衡后，用天平测软木块的质量</a:t>
              </a:r>
              <a:r>
                <a:rPr lang="en-US" sz="2200" smtClean="0">
                  <a:solidFill>
                    <a:srgbClr val="000000"/>
                  </a:solidFill>
                  <a:latin typeface="微软雅黑" panose="020b0503020204020204" pitchFamily="34" charset="-122"/>
                  <a:ea typeface="微软雅黑" panose="020b0503020204020204" pitchFamily="34" charset="-122"/>
                  <a:cs typeface="Times New Roman" panose="02020603050405020304"/>
                </a:rPr>
                <a:t>m</a:t>
              </a:r>
              <a:r>
                <a:rPr lang="zh-CN" altLang="en-US" sz="2200" smtClean="0">
                  <a:solidFill>
                    <a:srgbClr val="000000"/>
                  </a:solidFill>
                  <a:latin typeface="微软雅黑" panose="020b0503020204020204" pitchFamily="34" charset="-122"/>
                  <a:ea typeface="微软雅黑" panose="020b0503020204020204" pitchFamily="34" charset="-122"/>
                  <a:cs typeface="Times New Roman" panose="02020603050405020304"/>
                </a:rPr>
                <a:t>，天平重新平衡后，右盘中砝码质量和游码在标尺上的位置如图</a:t>
              </a:r>
              <a:r>
                <a:rPr lang="en-US" sz="2200" smtClean="0">
                  <a:solidFill>
                    <a:srgbClr val="000000"/>
                  </a:solidFill>
                  <a:latin typeface="微软雅黑" panose="020b0503020204020204" pitchFamily="34" charset="-122"/>
                  <a:ea typeface="微软雅黑" panose="020b0503020204020204" pitchFamily="34" charset="-122"/>
                  <a:cs typeface="Times New Roman" panose="02020603050405020304"/>
                </a:rPr>
                <a:t>5-5</a:t>
              </a:r>
              <a:r>
                <a:rPr lang="zh-CN" altLang="en-US" sz="2200" smtClean="0">
                  <a:solidFill>
                    <a:srgbClr val="000000"/>
                  </a:solidFill>
                  <a:latin typeface="微软雅黑" panose="020b0503020204020204" pitchFamily="34" charset="-122"/>
                  <a:ea typeface="微软雅黑" panose="020b0503020204020204" pitchFamily="34" charset="-122"/>
                  <a:cs typeface="Times New Roman" panose="02020603050405020304"/>
                </a:rPr>
                <a:t>甲所示；</a:t>
              </a:r>
              <a:endParaRPr lang="zh-CN" altLang="en-US" sz="22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z="2200" smtClean="0">
                  <a:solidFill>
                    <a:srgbClr val="000000"/>
                  </a:solidFill>
                  <a:latin typeface="微软雅黑" panose="020b0503020204020204" pitchFamily="34" charset="-122"/>
                  <a:ea typeface="微软雅黑" panose="020b0503020204020204" pitchFamily="34" charset="-122"/>
                  <a:cs typeface="Times New Roman" panose="02020603050405020304"/>
                </a:rPr>
                <a:t>③</a:t>
              </a:r>
              <a:r>
                <a:rPr lang="zh-CN" altLang="en-US" sz="2200" smtClean="0">
                  <a:solidFill>
                    <a:srgbClr val="000000"/>
                  </a:solidFill>
                  <a:latin typeface="微软雅黑" panose="020b0503020204020204" pitchFamily="34" charset="-122"/>
                  <a:ea typeface="微软雅黑" panose="020b0503020204020204" pitchFamily="34" charset="-122"/>
                  <a:cs typeface="Times New Roman" panose="02020603050405020304"/>
                </a:rPr>
                <a:t>在量筒中装入适量的水，如图乙所示；</a:t>
              </a:r>
              <a:endParaRPr lang="zh-CN" altLang="en-US" sz="22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z="2200" smtClean="0">
                  <a:solidFill>
                    <a:srgbClr val="000000"/>
                  </a:solidFill>
                  <a:latin typeface="微软雅黑" panose="020b0503020204020204" pitchFamily="34" charset="-122"/>
                  <a:ea typeface="微软雅黑" panose="020b0503020204020204" pitchFamily="34" charset="-122"/>
                  <a:cs typeface="Times New Roman" panose="02020603050405020304"/>
                </a:rPr>
                <a:t>④</a:t>
              </a:r>
              <a:r>
                <a:rPr lang="zh-CN" altLang="en-US" sz="2200" smtClean="0">
                  <a:solidFill>
                    <a:srgbClr val="000000"/>
                  </a:solidFill>
                  <a:latin typeface="微软雅黑" panose="020b0503020204020204" pitchFamily="34" charset="-122"/>
                  <a:ea typeface="微软雅黑" panose="020b0503020204020204" pitchFamily="34" charset="-122"/>
                  <a:cs typeface="Times New Roman" panose="02020603050405020304"/>
                </a:rPr>
                <a:t>读出水的体积为</a:t>
              </a:r>
              <a:r>
                <a:rPr lang="en-US" sz="2200" err="1" smtClean="0">
                  <a:solidFill>
                    <a:srgbClr val="000000"/>
                  </a:solidFill>
                  <a:latin typeface="微软雅黑" panose="020b0503020204020204" pitchFamily="34" charset="-122"/>
                  <a:ea typeface="微软雅黑" panose="020b0503020204020204" pitchFamily="34" charset="-122"/>
                  <a:cs typeface="Times New Roman" panose="02020603050405020304"/>
                </a:rPr>
                <a:t>V</a:t>
              </a:r>
              <a:r>
                <a:rPr lang="en-US" sz="2200" baseline="-25000" err="1"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z="2200"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altLang="en-US" sz="22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z="2200" smtClean="0">
                  <a:solidFill>
                    <a:srgbClr val="000000"/>
                  </a:solidFill>
                  <a:latin typeface="微软雅黑" panose="020b0503020204020204" pitchFamily="34" charset="-122"/>
                  <a:ea typeface="微软雅黑" panose="020b0503020204020204" pitchFamily="34" charset="-122"/>
                  <a:cs typeface="Times New Roman" panose="02020603050405020304"/>
                </a:rPr>
                <a:t>⑤</a:t>
              </a:r>
              <a:r>
                <a:rPr lang="zh-CN" altLang="en-US" sz="2200" smtClean="0">
                  <a:solidFill>
                    <a:srgbClr val="000000"/>
                  </a:solidFill>
                  <a:latin typeface="微软雅黑" panose="020b0503020204020204" pitchFamily="34" charset="-122"/>
                  <a:ea typeface="微软雅黑" panose="020b0503020204020204" pitchFamily="34" charset="-122"/>
                  <a:cs typeface="Times New Roman" panose="02020603050405020304"/>
                </a:rPr>
                <a:t>用细线系住软木块和铁块，将铁块浸没在水中，如图丙所示，读出水和铁块的总体积为</a:t>
              </a:r>
              <a:r>
                <a:rPr lang="en-US" sz="2200" err="1" smtClean="0">
                  <a:solidFill>
                    <a:srgbClr val="000000"/>
                  </a:solidFill>
                  <a:latin typeface="微软雅黑" panose="020b0503020204020204" pitchFamily="34" charset="-122"/>
                  <a:ea typeface="微软雅黑" panose="020b0503020204020204" pitchFamily="34" charset="-122"/>
                  <a:cs typeface="Times New Roman" panose="02020603050405020304"/>
                </a:rPr>
                <a:t>V</a:t>
              </a:r>
              <a:r>
                <a:rPr lang="en-US" sz="2200" baseline="-25000" err="1"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z="2200"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altLang="en-US" sz="22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z="2200" smtClean="0">
                  <a:solidFill>
                    <a:srgbClr val="000000"/>
                  </a:solidFill>
                  <a:latin typeface="微软雅黑" panose="020b0503020204020204" pitchFamily="34" charset="-122"/>
                  <a:ea typeface="微软雅黑" panose="020b0503020204020204" pitchFamily="34" charset="-122"/>
                  <a:cs typeface="Times New Roman" panose="02020603050405020304"/>
                </a:rPr>
                <a:t>⑥</a:t>
              </a:r>
              <a:r>
                <a:rPr lang="zh-CN" altLang="en-US" sz="2200" smtClean="0">
                  <a:solidFill>
                    <a:srgbClr val="000000"/>
                  </a:solidFill>
                  <a:latin typeface="微软雅黑" panose="020b0503020204020204" pitchFamily="34" charset="-122"/>
                  <a:ea typeface="微软雅黑" panose="020b0503020204020204" pitchFamily="34" charset="-122"/>
                  <a:cs typeface="Times New Roman" panose="02020603050405020304"/>
                </a:rPr>
                <a:t>将软木块和铁块同时浸没在水中，如图丁所示，读出水、铁块和软木块的总体积为</a:t>
              </a:r>
              <a:r>
                <a:rPr lang="en-US" sz="2200" err="1" smtClean="0">
                  <a:solidFill>
                    <a:srgbClr val="000000"/>
                  </a:solidFill>
                  <a:latin typeface="微软雅黑" panose="020b0503020204020204" pitchFamily="34" charset="-122"/>
                  <a:ea typeface="微软雅黑" panose="020b0503020204020204" pitchFamily="34" charset="-122"/>
                  <a:cs typeface="Times New Roman" panose="02020603050405020304"/>
                </a:rPr>
                <a:t>V</a:t>
              </a:r>
              <a:r>
                <a:rPr lang="en-US" sz="2200" baseline="-25000" err="1" smtClean="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zh-CN" altLang="en-US" sz="2200"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altLang="en-US" sz="22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5" name="21RJWL-40.EPS" descr="id:2147505066;FounderCES"/>
            <p:cNvPicPr/>
            <p:nvPr/>
          </p:nvPicPr>
          <p:blipFill>
            <a:blip r:embed="rId3"/>
            <a:stretch>
              <a:fillRect/>
            </a:stretch>
          </p:blipFill>
          <p:spPr>
            <a:xfrm>
              <a:off x="8666974" y="1566698"/>
              <a:ext cx="3523439" cy="1832112"/>
            </a:xfrm>
            <a:prstGeom prst="rect">
              <a:avLst/>
            </a:prstGeom>
          </p:spPr>
        </p:pic>
        <p:sp>
          <p:nvSpPr>
            <p:cNvPr id="6" name="矩形 5"/>
            <p:cNvSpPr/>
            <p:nvPr/>
          </p:nvSpPr>
          <p:spPr>
            <a:xfrm>
              <a:off x="9965219" y="3572670"/>
              <a:ext cx="987771" cy="646331"/>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5-5</a:t>
              </a:r>
              <a:endParaRPr lang="zh-CN" altLang="en-US">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spTree>
  </p:cSld>
  <p:clrMapOvr>
    <a:masterClrMapping/>
  </p:clrMapOvr>
  <p:transition>
    <p:fade/>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9" name="文本框 1"/>
          <p:cNvSpPr txBox="1">
            <a:spLocks noChangeArrowheads="1"/>
          </p:cNvSpPr>
          <p:nvPr/>
        </p:nvSpPr>
        <p:spPr bwMode="auto">
          <a:xfrm>
            <a:off x="951670" y="1072340"/>
            <a:ext cx="10715700" cy="2288694"/>
          </a:xfrm>
          <a:prstGeom prst="rect">
            <a:avLst/>
          </a:prstGeom>
          <a:noFill/>
          <a:ln w="9525">
            <a:noFill/>
            <a:miter lim="800000"/>
          </a:ln>
        </p:spPr>
        <p:txBody>
          <a:bodyPr wrap="square" lIns="36000" tIns="36000" rIns="36000" bIns="36000">
            <a:spAutoFit/>
          </a:bodyPr>
          <a:lstStyle/>
          <a:p>
            <a:pPr>
              <a:lnSpc>
                <a:spcPct val="150000"/>
              </a:lnSpc>
            </a:pPr>
            <a:r>
              <a:rPr lang="zh-CN" altLang="en-US" smtClean="0">
                <a:latin typeface="微软雅黑" panose="020b0503020204020204" pitchFamily="34" charset="-122"/>
                <a:ea typeface="微软雅黑" panose="020b0503020204020204" pitchFamily="34" charset="-122"/>
              </a:rPr>
              <a:t>请回答以下问题：</a:t>
            </a:r>
            <a:endParaRPr lang="zh-CN" altLang="en-US" smtClean="0">
              <a:latin typeface="微软雅黑" panose="020b0503020204020204" pitchFamily="34" charset="-122"/>
              <a:ea typeface="微软雅黑" panose="020b0503020204020204" pitchFamily="34" charset="-122"/>
            </a:endParaRPr>
          </a:p>
          <a:p>
            <a:pPr>
              <a:lnSpc>
                <a:spcPct val="150000"/>
              </a:lnSpc>
            </a:pPr>
            <a:r>
              <a:rPr lang="zh-CN" altLang="en-US" smtClean="0">
                <a:latin typeface="微软雅黑" panose="020b0503020204020204" pitchFamily="34" charset="-122"/>
                <a:ea typeface="微软雅黑" panose="020b0503020204020204" pitchFamily="34" charset="-122"/>
              </a:rPr>
              <a:t>（</a:t>
            </a:r>
            <a:r>
              <a:rPr lang="en-US" smtClean="0">
                <a:latin typeface="微软雅黑" panose="020b0503020204020204" pitchFamily="34" charset="-122"/>
                <a:ea typeface="微软雅黑" panose="020b0503020204020204" pitchFamily="34" charset="-122"/>
              </a:rPr>
              <a:t>1</a:t>
            </a:r>
            <a:r>
              <a:rPr lang="zh-CN" altLang="en-US" smtClean="0">
                <a:latin typeface="微软雅黑" panose="020b0503020204020204" pitchFamily="34" charset="-122"/>
                <a:ea typeface="微软雅黑" panose="020b0503020204020204" pitchFamily="34" charset="-122"/>
              </a:rPr>
              <a:t>）小红同学发现上述步骤</a:t>
            </a:r>
            <a:r>
              <a:rPr lang="en-US" smtClean="0">
                <a:latin typeface="微软雅黑" panose="020b0503020204020204" pitchFamily="34" charset="-122"/>
                <a:ea typeface="微软雅黑" panose="020b0503020204020204" pitchFamily="34" charset="-122"/>
              </a:rPr>
              <a:t>①</a:t>
            </a:r>
            <a:r>
              <a:rPr lang="zh-CN" altLang="en-US" smtClean="0">
                <a:latin typeface="微软雅黑" panose="020b0503020204020204" pitchFamily="34" charset="-122"/>
                <a:ea typeface="微软雅黑" panose="020b0503020204020204" pitchFamily="34" charset="-122"/>
              </a:rPr>
              <a:t>中有缺陷，应该补充的内容是</a:t>
            </a:r>
            <a:r>
              <a:rPr lang="zh-CN" altLang="en-US" u="sng" smtClean="0">
                <a:latin typeface="微软雅黑" panose="020b0503020204020204" pitchFamily="34" charset="-122"/>
                <a:ea typeface="微软雅黑" panose="020b0503020204020204" pitchFamily="34" charset="-122"/>
              </a:rPr>
              <a:t>　　　　　　　                        </a:t>
            </a:r>
            <a:endParaRPr lang="en-US" altLang="zh-CN" u="sng" smtClean="0">
              <a:latin typeface="微软雅黑" panose="020b0503020204020204" pitchFamily="34" charset="-122"/>
              <a:ea typeface="微软雅黑" panose="020b0503020204020204" pitchFamily="34" charset="-122"/>
            </a:endParaRPr>
          </a:p>
          <a:p>
            <a:pPr>
              <a:lnSpc>
                <a:spcPct val="150000"/>
              </a:lnSpc>
            </a:pPr>
            <a:r>
              <a:rPr lang="zh-CN" altLang="en-US" u="sng" smtClean="0">
                <a:latin typeface="微软雅黑" panose="020b0503020204020204" pitchFamily="34" charset="-122"/>
                <a:ea typeface="微软雅黑" panose="020b0503020204020204" pitchFamily="34" charset="-122"/>
              </a:rPr>
              <a:t>                         　　　　　　</a:t>
            </a:r>
            <a:r>
              <a:rPr lang="zh-CN" altLang="en-US" smtClean="0">
                <a:latin typeface="微软雅黑" panose="020b0503020204020204" pitchFamily="34" charset="-122"/>
                <a:ea typeface="微软雅黑" panose="020b0503020204020204" pitchFamily="34" charset="-122"/>
              </a:rPr>
              <a:t>，还有一步是多余的，这一步骤是</a:t>
            </a:r>
            <a:r>
              <a:rPr lang="zh-CN" altLang="en-US" u="sng" smtClean="0">
                <a:latin typeface="微软雅黑" panose="020b0503020204020204" pitchFamily="34" charset="-122"/>
                <a:ea typeface="微软雅黑" panose="020b0503020204020204" pitchFamily="34" charset="-122"/>
              </a:rPr>
              <a:t>　　　　</a:t>
            </a:r>
            <a:r>
              <a:rPr lang="zh-CN" altLang="en-US" smtClean="0">
                <a:latin typeface="微软雅黑" panose="020b0503020204020204" pitchFamily="34" charset="-122"/>
                <a:ea typeface="微软雅黑" panose="020b0503020204020204" pitchFamily="34" charset="-122"/>
              </a:rPr>
              <a:t>（填步骤序号）。</a:t>
            </a:r>
            <a:r>
              <a:rPr lang="en-US" smtClean="0">
                <a:latin typeface="微软雅黑" panose="020b0503020204020204" pitchFamily="34" charset="-122"/>
                <a:ea typeface="微软雅黑" panose="020b0503020204020204" pitchFamily="34" charset="-122"/>
              </a:rPr>
              <a:t> </a:t>
            </a:r>
            <a:endParaRPr lang="zh-CN" altLang="en-US">
              <a:latin typeface="微软雅黑" panose="020b0503020204020204" pitchFamily="34" charset="-122"/>
              <a:ea typeface="微软雅黑" panose="020b0503020204020204" pitchFamily="34" charset="-122"/>
            </a:endParaRPr>
          </a:p>
        </p:txBody>
      </p:sp>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5" name="文本框 1"/>
          <p:cNvSpPr txBox="1">
            <a:spLocks noChangeArrowheads="1"/>
          </p:cNvSpPr>
          <p:nvPr/>
        </p:nvSpPr>
        <p:spPr bwMode="auto">
          <a:xfrm>
            <a:off x="951670" y="1500968"/>
            <a:ext cx="10572824" cy="1180699"/>
          </a:xfrm>
          <a:prstGeom prst="rect">
            <a:avLst/>
          </a:prstGeom>
          <a:noFill/>
          <a:ln w="9525">
            <a:noFill/>
            <a:miter lim="800000"/>
          </a:ln>
        </p:spPr>
        <p:txBody>
          <a:bodyPr wrap="squar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                                                                                             把游码拨到标尺左端的零刻度线处</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10024296" y="2072472"/>
            <a:ext cx="380480"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④</a:t>
            </a:r>
            <a:endParaRPr lang="en-US" altLang="zh-CN" sz="2400" b="1">
              <a:solidFill>
                <a:srgbClr val="A50021"/>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9167040" y="2072472"/>
            <a:ext cx="2286016"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9" name="文本框 1"/>
          <p:cNvSpPr txBox="1">
            <a:spLocks noChangeArrowheads="1"/>
          </p:cNvSpPr>
          <p:nvPr/>
        </p:nvSpPr>
        <p:spPr bwMode="auto">
          <a:xfrm>
            <a:off x="951670" y="715150"/>
            <a:ext cx="10858576" cy="560209"/>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）请根据上述实验步骤，将下面表格内容填写完整。</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nvGraphicFramePr>
        <p:xfrm>
          <a:off x="1023108" y="1643844"/>
          <a:ext cx="10715700" cy="3571825"/>
        </p:xfrm>
        <a:graphic>
          <a:graphicData uri="http://schemas.openxmlformats.org/drawingml/2006/table">
            <a:tbl>
              <a:tblPr/>
              <a:tblGrid>
                <a:gridCol w="1285884"/>
                <a:gridCol w="1714512"/>
                <a:gridCol w="1643074"/>
                <a:gridCol w="1643074"/>
                <a:gridCol w="2143140"/>
                <a:gridCol w="2286016"/>
              </a:tblGrid>
              <a:tr h="2488233">
                <a:tc>
                  <a:txBody>
                    <a:bodyPr vert="horz" wrap="square"/>
                    <a:lstStyle/>
                    <a:p>
                      <a:pPr algn="ctr">
                        <a:lnSpc>
                          <a:spcPct val="150000"/>
                        </a:lnSpc>
                        <a:spcAft>
                          <a:spcPct val="0"/>
                        </a:spcAft>
                      </a:pPr>
                      <a:r>
                        <a:rPr 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物理量</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软木块的质量 </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m/g</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水的体积</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V</a:t>
                      </a:r>
                      <a:r>
                        <a:rPr lang="en-US" sz="2400" kern="100" baseline="-2500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/cm</a:t>
                      </a:r>
                      <a:r>
                        <a:rPr lang="en-US" sz="2400" kern="100" baseline="30000">
                          <a:solidFill>
                            <a:srgbClr val="000000"/>
                          </a:solidFill>
                          <a:latin typeface="微软雅黑" panose="020b0503020204020204" pitchFamily="34" charset="-122"/>
                          <a:ea typeface="微软雅黑" panose="020b0503020204020204" pitchFamily="34" charset="-122"/>
                          <a:cs typeface="Times New Roman" panose="02020603050405020304"/>
                        </a:rPr>
                        <a:t>3</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水和铁块</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的总体积</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V</a:t>
                      </a:r>
                      <a:r>
                        <a:rPr lang="en-US" sz="2400" kern="100" baseline="-2500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/cm</a:t>
                      </a:r>
                      <a:r>
                        <a:rPr lang="en-US" sz="2400" kern="100" baseline="30000">
                          <a:solidFill>
                            <a:srgbClr val="000000"/>
                          </a:solidFill>
                          <a:latin typeface="微软雅黑" panose="020b0503020204020204" pitchFamily="34" charset="-122"/>
                          <a:ea typeface="微软雅黑" panose="020b0503020204020204" pitchFamily="34" charset="-122"/>
                          <a:cs typeface="Times New Roman" panose="02020603050405020304"/>
                        </a:rPr>
                        <a:t>3</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水、</a:t>
                      </a:r>
                      <a:r>
                        <a:rPr 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软木块</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和</a:t>
                      </a:r>
                      <a:r>
                        <a:rPr 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铁块的</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总</a:t>
                      </a:r>
                      <a:r>
                        <a:rPr 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体积</a:t>
                      </a:r>
                      <a:r>
                        <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V</a:t>
                      </a:r>
                      <a:r>
                        <a:rPr lang="en-US" sz="2400" kern="100" baseline="-25000" smtClean="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/cm</a:t>
                      </a:r>
                      <a:r>
                        <a:rPr lang="en-US" sz="2400" kern="100" baseline="30000" smtClean="0">
                          <a:solidFill>
                            <a:srgbClr val="000000"/>
                          </a:solidFill>
                          <a:latin typeface="微软雅黑" panose="020b0503020204020204" pitchFamily="34" charset="-122"/>
                          <a:ea typeface="微软雅黑" panose="020b0503020204020204" pitchFamily="34" charset="-122"/>
                          <a:cs typeface="Times New Roman" panose="02020603050405020304"/>
                        </a:rPr>
                        <a:t>3</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软木块</a:t>
                      </a:r>
                      <a:r>
                        <a:rPr 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的密度</a:t>
                      </a:r>
                      <a:endPar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ct val="0"/>
                        </a:spcAft>
                      </a:pPr>
                      <a:r>
                        <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ρ</a:t>
                      </a:r>
                      <a:r>
                        <a:rPr lang="zh-CN" sz="2400" kern="100" baseline="-25000">
                          <a:solidFill>
                            <a:srgbClr val="000000"/>
                          </a:solidFill>
                          <a:latin typeface="微软雅黑" panose="020b0503020204020204" pitchFamily="34" charset="-122"/>
                          <a:ea typeface="微软雅黑" panose="020b0503020204020204" pitchFamily="34" charset="-122"/>
                          <a:cs typeface="Times New Roman" panose="02020603050405020304"/>
                        </a:rPr>
                        <a:t>木</a:t>
                      </a:r>
                      <a:r>
                        <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kg</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m</a:t>
                      </a:r>
                      <a:r>
                        <a:rPr lang="en-US" sz="2400" kern="100" baseline="3000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1083592">
                <a:tc>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数值</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nSpc>
                          <a:spcPct val="150000"/>
                        </a:lnSpc>
                        <a:spcAft>
                          <a:spcPct val="0"/>
                        </a:spcAft>
                      </a:pP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altLang="zh-CN" sz="2400" u="sng" kern="10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40</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50</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nSpc>
                          <a:spcPct val="150000"/>
                        </a:lnSpc>
                        <a:spcAft>
                          <a:spcPct val="0"/>
                        </a:spcAft>
                      </a:pP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altLang="zh-CN" sz="2400" u="sng" kern="10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nSpc>
                          <a:spcPct val="150000"/>
                        </a:lnSpc>
                        <a:spcAft>
                          <a:spcPct val="0"/>
                        </a:spcAft>
                      </a:pP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altLang="zh-CN" sz="2400" u="sng" kern="10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
        <p:nvSpPr>
          <p:cNvPr id="6" name="文本框 1"/>
          <p:cNvSpPr txBox="1">
            <a:spLocks noChangeArrowheads="1"/>
          </p:cNvSpPr>
          <p:nvPr/>
        </p:nvSpPr>
        <p:spPr bwMode="auto">
          <a:xfrm>
            <a:off x="2880496" y="4287050"/>
            <a:ext cx="451012"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12</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7952594" y="4297127"/>
            <a:ext cx="451012"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90</a:t>
            </a:r>
            <a:endParaRPr lang="en-US" altLang="zh-CN" sz="2400" b="1">
              <a:solidFill>
                <a:srgbClr val="A50021"/>
              </a:solidFill>
              <a:latin typeface="微软雅黑" panose="020b0503020204020204" pitchFamily="34" charset="-122"/>
              <a:ea typeface="微软雅黑" panose="020b0503020204020204" pitchFamily="34" charset="-122"/>
            </a:endParaRPr>
          </a:p>
        </p:txBody>
      </p:sp>
      <p:graphicFrame>
        <p:nvGraphicFramePr>
          <p:cNvPr id="218113" name="Object 1"/>
          <p:cNvGraphicFramePr>
            <a:graphicFrameLocks noChangeAspect="1"/>
          </p:cNvGraphicFramePr>
          <p:nvPr/>
        </p:nvGraphicFramePr>
        <p:xfrm>
          <a:off x="9638544" y="4268004"/>
          <a:ext cx="1885950" cy="590550"/>
        </p:xfrm>
        <a:graphic>
          <a:graphicData uri="http://schemas.openxmlformats.org/presentationml/2006/ole">
            <mc:AlternateContent>
              <mc:Choice xmlns:v="urn:schemas-microsoft-com:vml" Requires="v">
                <p:oleObj spid="_x0000_s1050" name="文档" r:id="rId3" imgW="1892935" imgH="596900" progId="Word.Document.12">
                  <p:embed/>
                </p:oleObj>
              </mc:Choice>
              <mc:Fallback>
                <p:oleObj name="文档" r:id="rId3" imgW="1892935" imgH="596900" progId="Word.Document.12">
                  <p:embed/>
                  <p:pic>
                    <p:nvPicPr>
                      <p:cNvPr id="0" name="OLE substitute image"/>
                      <p:cNvPicPr/>
                      <p:nvPr/>
                    </p:nvPicPr>
                    <p:blipFill>
                      <a:blip r:embed="rId4"/>
                      <a:stretch>
                        <a:fillRect/>
                      </a:stretch>
                    </p:blipFill>
                    <p:spPr>
                      <a:xfrm>
                        <a:off x="9638544" y="4268004"/>
                        <a:ext cx="1885950" cy="590550"/>
                      </a:xfrm>
                      <a:prstGeom prst="rect">
                        <a:avLst/>
                      </a:prstGeom>
                      <a:noFill/>
                      <a:ln w="9525">
                        <a:noFill/>
                      </a:ln>
                    </p:spPr>
                  </p:pic>
                </p:oleObj>
              </mc:Fallback>
            </mc:AlternateContent>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18113"/>
                                        </p:tgtEl>
                                        <p:attrNameLst>
                                          <p:attrName>style.visibility</p:attrName>
                                        </p:attrNameLst>
                                      </p:cBhvr>
                                      <p:to>
                                        <p:strVal val="visible"/>
                                      </p:to>
                                    </p:set>
                                    <p:animEffect transition="in" filter="fade">
                                      <p:cBhvr>
                                        <p:cTn id="17" dur="500"/>
                                        <p:tgtEl>
                                          <p:spTgt spid="218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9" name="文本框 1"/>
          <p:cNvSpPr txBox="1">
            <a:spLocks noChangeArrowheads="1"/>
          </p:cNvSpPr>
          <p:nvPr/>
        </p:nvSpPr>
        <p:spPr bwMode="auto">
          <a:xfrm>
            <a:off x="880232" y="1358092"/>
            <a:ext cx="10858576" cy="3950688"/>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）同学们经过评估交流后，发现该干燥软木块具有吸水性，则上述实验过程所测密度应</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（选填“大于”或“小于”）软木块的实际密度。</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4</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）他们优化了实验，改进后实验步骤如下：用调好的天平测出软木块的质量仍为</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m</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，在量筒中装入体积仍为</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V</a:t>
            </a:r>
            <a:r>
              <a:rPr lang="en-US" baseline="-25000"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的水后，用钢针将软木块浸没在量筒内的水中，一段时间后，量筒中水面对应的刻度值为</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72 mL</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，将软木块从量筒中取出，擦去软木块表面的水珠后，测出其质量是</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28 g</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，这样测出的软木块的密度是</a:t>
            </a:r>
            <a:endPar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kg/m</a:t>
            </a:r>
            <a:r>
              <a:rPr lang="en-US" baseline="30000" smtClean="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5" name="文本框 1"/>
          <p:cNvSpPr txBox="1">
            <a:spLocks noChangeArrowheads="1"/>
          </p:cNvSpPr>
          <p:nvPr/>
        </p:nvSpPr>
        <p:spPr bwMode="auto">
          <a:xfrm>
            <a:off x="2666182" y="1786720"/>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大于</a:t>
            </a:r>
            <a:endParaRPr lang="en-US" altLang="zh-CN" sz="2400" b="1">
              <a:solidFill>
                <a:srgbClr val="A50021"/>
              </a:solidFill>
              <a:latin typeface="微软雅黑" panose="020b0503020204020204" pitchFamily="34" charset="-122"/>
              <a:ea typeface="微软雅黑" panose="020b0503020204020204" pitchFamily="34" charset="-122"/>
            </a:endParaRPr>
          </a:p>
        </p:txBody>
      </p:sp>
      <p:graphicFrame>
        <p:nvGraphicFramePr>
          <p:cNvPr id="216065" name="Object 1"/>
          <p:cNvGraphicFramePr>
            <a:graphicFrameLocks noChangeAspect="1"/>
          </p:cNvGraphicFramePr>
          <p:nvPr/>
        </p:nvGraphicFramePr>
        <p:xfrm>
          <a:off x="1737488" y="4596620"/>
          <a:ext cx="1962150" cy="762000"/>
        </p:xfrm>
        <a:graphic>
          <a:graphicData uri="http://schemas.openxmlformats.org/presentationml/2006/ole">
            <mc:AlternateContent>
              <mc:Choice xmlns:v="urn:schemas-microsoft-com:vml" Requires="v">
                <p:oleObj spid="_x0000_s1051" name="文档" r:id="rId3" imgW="1969135" imgH="763270" progId="Word.Document.12">
                  <p:embed/>
                </p:oleObj>
              </mc:Choice>
              <mc:Fallback>
                <p:oleObj name="文档" r:id="rId3" imgW="1969135" imgH="763270" progId="Word.Document.12">
                  <p:embed/>
                  <p:pic>
                    <p:nvPicPr>
                      <p:cNvPr id="0" name="OLE substitute image"/>
                      <p:cNvPicPr/>
                      <p:nvPr/>
                    </p:nvPicPr>
                    <p:blipFill>
                      <a:blip r:embed="rId4"/>
                      <a:stretch>
                        <a:fillRect/>
                      </a:stretch>
                    </p:blipFill>
                    <p:spPr>
                      <a:xfrm>
                        <a:off x="1737488" y="4596620"/>
                        <a:ext cx="1962150" cy="762000"/>
                      </a:xfrm>
                      <a:prstGeom prst="rect">
                        <a:avLst/>
                      </a:prstGeom>
                      <a:noFill/>
                      <a:ln w="9525">
                        <a:noFill/>
                      </a:ln>
                    </p:spPr>
                  </p:pic>
                </p:oleObj>
              </mc:Fallback>
            </mc:AlternateContent>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16065"/>
                                        </p:tgtEl>
                                        <p:attrNameLst>
                                          <p:attrName>style.visibility</p:attrName>
                                        </p:attrNameLst>
                                      </p:cBhvr>
                                      <p:to>
                                        <p:strVal val="visible"/>
                                      </p:to>
                                    </p:set>
                                    <p:animEffect transition="in" filter="fade">
                                      <p:cBhvr>
                                        <p:cTn id="12" dur="500"/>
                                        <p:tgtEl>
                                          <p:spTgt spid="216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951670" y="858026"/>
            <a:ext cx="4346062" cy="523220"/>
          </a:xfrm>
          <a:prstGeom prst="rect">
            <a:avLst/>
          </a:prstGeom>
        </p:spPr>
        <p:txBody>
          <a:bodyPr wrap="none">
            <a:spAutoFit/>
          </a:bodyPr>
          <a:lstStyle/>
          <a:p>
            <a:r>
              <a:rPr lang="zh-CN" altLang="en-US" sz="2800" b="1" spc="150" smtClean="0">
                <a:solidFill>
                  <a:srgbClr val="1CB691"/>
                </a:solidFill>
                <a:latin typeface="微软雅黑" panose="020b0503020204020204" pitchFamily="34" charset="-122"/>
                <a:ea typeface="微软雅黑" panose="020b0503020204020204" pitchFamily="34" charset="-122"/>
              </a:rPr>
              <a:t>突破三　测量液体的密度</a:t>
            </a:r>
            <a:endParaRPr lang="zh-CN" altLang="en-US" sz="2800" b="1" spc="150">
              <a:solidFill>
                <a:srgbClr val="1CB69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880232" y="1858158"/>
            <a:ext cx="10346949" cy="4504686"/>
            <a:chOff x="880232" y="1858158"/>
            <a:chExt cx="10346949" cy="4504686"/>
          </a:xfrm>
        </p:grpSpPr>
        <p:sp>
          <p:nvSpPr>
            <p:cNvPr id="19" name="文本框 1"/>
            <p:cNvSpPr txBox="1">
              <a:spLocks noChangeArrowheads="1"/>
            </p:cNvSpPr>
            <p:nvPr/>
          </p:nvSpPr>
          <p:spPr bwMode="auto">
            <a:xfrm>
              <a:off x="880232" y="1858158"/>
              <a:ext cx="5786478" cy="4504686"/>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实验原理</a:t>
              </a:r>
              <a:r>
                <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altLang="zh-CN" b="1"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设计和进行实验</a:t>
              </a:r>
              <a:r>
                <a:rPr lang="en-US" altLang="zh-CN" b="1"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altLang="en-US" b="1"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测质量：用天平测出烧杯和液体的总质量</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m</a:t>
              </a:r>
              <a:r>
                <a:rPr lang="en-US" baseline="-25000"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，把烧杯中的适量液体倒入量筒中，再用天平测出</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烧杯和剩余液体</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的总质量</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m</a:t>
              </a:r>
              <a:r>
                <a:rPr lang="en-US" baseline="-25000"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，则</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量筒中液体</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的质量为</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m</a:t>
              </a:r>
              <a:r>
                <a:rPr lang="en-US" baseline="-25000"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-m</a:t>
              </a:r>
              <a:r>
                <a:rPr lang="en-US" baseline="-25000"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测体积：测出量筒中液体的体积为</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V</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，如图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5-6</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所示。</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6" name="20RJW-65.EPS" descr="id:2147505102;FounderCES"/>
            <p:cNvPicPr/>
            <p:nvPr/>
          </p:nvPicPr>
          <p:blipFill>
            <a:blip r:embed="rId3"/>
            <a:stretch>
              <a:fillRect/>
            </a:stretch>
          </p:blipFill>
          <p:spPr>
            <a:xfrm>
              <a:off x="8309784" y="2286786"/>
              <a:ext cx="2917397" cy="2571768"/>
            </a:xfrm>
            <a:prstGeom prst="rect">
              <a:avLst/>
            </a:prstGeom>
          </p:spPr>
        </p:pic>
        <p:graphicFrame>
          <p:nvGraphicFramePr>
            <p:cNvPr id="197633" name="Object 1"/>
            <p:cNvGraphicFramePr>
              <a:graphicFrameLocks noChangeAspect="1"/>
            </p:cNvGraphicFramePr>
            <p:nvPr/>
          </p:nvGraphicFramePr>
          <p:xfrm>
            <a:off x="2737620" y="1929596"/>
            <a:ext cx="963612" cy="577851"/>
          </p:xfrm>
          <a:graphic>
            <a:graphicData uri="http://schemas.openxmlformats.org/presentationml/2006/ole">
              <mc:AlternateContent>
                <mc:Choice xmlns:v="urn:schemas-microsoft-com:vml" Requires="v">
                  <p:oleObj spid="_x0000_s1052" name="文档" r:id="rId4" imgW="969645" imgH="596900" progId="Word.Document.12">
                    <p:embed/>
                  </p:oleObj>
                </mc:Choice>
                <mc:Fallback>
                  <p:oleObj name="文档" r:id="rId4" imgW="969645" imgH="596900" progId="Word.Document.12">
                    <p:embed/>
                    <p:pic>
                      <p:nvPicPr>
                        <p:cNvPr id="0" name="OLE substitute image"/>
                        <p:cNvPicPr/>
                        <p:nvPr/>
                      </p:nvPicPr>
                      <p:blipFill>
                        <a:blip r:embed="rId5"/>
                        <a:stretch>
                          <a:fillRect/>
                        </a:stretch>
                      </p:blipFill>
                      <p:spPr>
                        <a:xfrm>
                          <a:off x="2737620" y="1929596"/>
                          <a:ext cx="963612" cy="577851"/>
                        </a:xfrm>
                        <a:prstGeom prst="rect">
                          <a:avLst/>
                        </a:prstGeom>
                        <a:noFill/>
                        <a:ln w="9525">
                          <a:noFill/>
                        </a:ln>
                      </p:spPr>
                    </p:pic>
                  </p:oleObj>
                </mc:Fallback>
              </mc:AlternateContent>
            </a:graphicData>
          </a:graphic>
        </p:graphicFrame>
        <p:sp>
          <p:nvSpPr>
            <p:cNvPr id="7" name="矩形 6"/>
            <p:cNvSpPr/>
            <p:nvPr/>
          </p:nvSpPr>
          <p:spPr>
            <a:xfrm>
              <a:off x="9238478" y="4929992"/>
              <a:ext cx="987771" cy="646331"/>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5-6</a:t>
              </a:r>
              <a:endParaRPr lang="zh-CN" altLang="en-US">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spTree>
  </p:cSld>
  <p:clrMapOvr>
    <a:masterClrMapping/>
  </p:clrMapOvr>
  <p:transition>
    <p:fade/>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9" name="文本框 1"/>
          <p:cNvSpPr txBox="1">
            <a:spLocks noChangeArrowheads="1"/>
          </p:cNvSpPr>
          <p:nvPr/>
        </p:nvSpPr>
        <p:spPr bwMode="auto">
          <a:xfrm>
            <a:off x="665918" y="715150"/>
            <a:ext cx="11381619" cy="1180699"/>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altLang="zh-CN" b="1"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数据处理和分析</a:t>
            </a:r>
            <a:r>
              <a:rPr lang="en-US" altLang="zh-CN" b="1"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altLang="en-US" b="1"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设计实验数据记录表格（如下表所示），分析表格数据，可得出液体密度的大小。</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nvGraphicFramePr>
        <p:xfrm>
          <a:off x="1451736" y="2358224"/>
          <a:ext cx="8025564" cy="2743200"/>
        </p:xfrm>
        <a:graphic>
          <a:graphicData uri="http://schemas.openxmlformats.org/drawingml/2006/table">
            <a:tbl>
              <a:tblPr/>
              <a:tblGrid>
                <a:gridCol w="4643470"/>
                <a:gridCol w="3382094"/>
              </a:tblGrid>
              <a:tr h="0">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烧杯和液体的总质量</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m</a:t>
                      </a:r>
                      <a:r>
                        <a:rPr lang="en-US" sz="2400" kern="100" baseline="-2500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/g</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65843" marR="65843"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237178">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烧杯和剩余液体的总质量</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m</a:t>
                      </a:r>
                      <a:r>
                        <a:rPr lang="en-US" sz="2400" kern="100" baseline="-2500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/g</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65843" marR="65843"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188604">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量筒中液体的质量</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m/g</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65843" marR="65843"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425782">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量筒中液体的体积</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V/cm</a:t>
                      </a:r>
                      <a:r>
                        <a:rPr lang="en-US" sz="2400" kern="100" baseline="30000">
                          <a:solidFill>
                            <a:srgbClr val="000000"/>
                          </a:solidFill>
                          <a:latin typeface="微软雅黑" panose="020b0503020204020204" pitchFamily="34" charset="-122"/>
                          <a:ea typeface="微软雅黑" panose="020b0503020204020204" pitchFamily="34" charset="-122"/>
                          <a:cs typeface="Times New Roman" panose="02020603050405020304"/>
                        </a:rPr>
                        <a:t>3</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65843" marR="65843"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448646">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液体的密度</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ρ/</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g</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cm</a:t>
                      </a:r>
                      <a:r>
                        <a:rPr lang="en-US" sz="2400" kern="100" baseline="3000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65843" marR="65843"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Tree>
  </p:cSld>
  <p:clrMapOvr>
    <a:masterClrMapping/>
  </p:clrMapOvr>
  <p:transition>
    <p:fade/>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extBox 3"/>
          <p:cNvSpPr txBox="1"/>
          <p:nvPr/>
        </p:nvSpPr>
        <p:spPr>
          <a:xfrm>
            <a:off x="3997"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思维导图 构建体系</a:t>
            </a:r>
            <a:endParaRPr lang="zh-CN" altLang="en-US" sz="2200" spc="600">
              <a:solidFill>
                <a:schemeClr val="bg1"/>
              </a:solidFill>
              <a:latin typeface="微软雅黑" panose="020b0503020204020204" pitchFamily="34" charset="-122"/>
              <a:ea typeface="微软雅黑" panose="020b0503020204020204" pitchFamily="34" charset="-122"/>
            </a:endParaRPr>
          </a:p>
        </p:txBody>
      </p:sp>
      <p:pic>
        <p:nvPicPr>
          <p:cNvPr id="3" name="21RJWL-37.EPS" descr="id:2147504870;FounderCES"/>
          <p:cNvPicPr/>
          <p:nvPr/>
        </p:nvPicPr>
        <p:blipFill>
          <a:blip r:embed="rId3">
            <a:clrChange>
              <a:clrFrom>
                <a:srgbClr val="FFFFFF"/>
              </a:clrFrom>
              <a:clrTo>
                <a:srgbClr val="FFFFFF">
                  <a:alpha val="0"/>
                </a:srgbClr>
              </a:clrTo>
            </a:clrChange>
          </a:blip>
          <a:stretch>
            <a:fillRect/>
          </a:stretch>
        </p:blipFill>
        <p:spPr>
          <a:xfrm>
            <a:off x="1308859" y="1858158"/>
            <a:ext cx="10138259" cy="3143272"/>
          </a:xfrm>
          <a:prstGeom prst="rect">
            <a:avLst/>
          </a:prstGeom>
        </p:spPr>
      </p:pic>
    </p:spTree>
  </p:cSld>
  <p:clrMapOvr>
    <a:masterClrMapping/>
  </p:clrMapOvr>
  <p:transition>
    <p:fade/>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14" name="表格 13"/>
          <p:cNvGraphicFramePr>
            <a:graphicFrameLocks noGrp="1"/>
          </p:cNvGraphicFramePr>
          <p:nvPr/>
        </p:nvGraphicFramePr>
        <p:xfrm>
          <a:off x="1308860" y="2286786"/>
          <a:ext cx="9341388" cy="4429156"/>
        </p:xfrm>
        <a:graphic>
          <a:graphicData uri="http://schemas.openxmlformats.org/drawingml/2006/table">
            <a:tbl>
              <a:tblPr/>
              <a:tblGrid>
                <a:gridCol w="2770390"/>
                <a:gridCol w="6570998"/>
              </a:tblGrid>
              <a:tr h="2500330">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marL="0" marR="0" indent="0" algn="l" defTabSz="1219200" rtl="0" eaLnBrk="1" fontAlgn="auto" latinLnBrk="0" hangingPunct="1">
                        <a:lnSpc>
                          <a:spcPct val="150000"/>
                        </a:lnSpc>
                        <a:spcBef>
                          <a:spcPct val="0"/>
                        </a:spcBef>
                        <a:spcAft>
                          <a:spcPct val="0"/>
                        </a:spcAft>
                        <a:buClrTx/>
                        <a:buSzTx/>
                        <a:buFontTx/>
                        <a:buNone/>
                        <a:defRPr/>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倒出时量筒内残留液体，使质量</a:t>
                      </a:r>
                      <a:r>
                        <a:rPr lang="en-US" sz="2400" kern="100" err="1">
                          <a:solidFill>
                            <a:srgbClr val="000000"/>
                          </a:solidFill>
                          <a:latin typeface="微软雅黑" panose="020b0503020204020204" pitchFamily="34" charset="-122"/>
                          <a:ea typeface="微软雅黑" panose="020b0503020204020204" pitchFamily="34" charset="-122"/>
                          <a:cs typeface="Times New Roman" panose="02020603050405020304"/>
                        </a:rPr>
                        <a:t>m</a:t>
                      </a:r>
                      <a:r>
                        <a:rPr lang="en-US" sz="2400" kern="100" baseline="-25000" err="1">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的测量值</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偏小</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ρ</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偏小</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1928826">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倒出时烧杯内残留液体，使体积</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V</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的测量值</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偏小</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ρ</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偏大</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
        <p:nvSpPr>
          <p:cNvPr id="19" name="文本框 1"/>
          <p:cNvSpPr txBox="1">
            <a:spLocks noChangeArrowheads="1"/>
          </p:cNvSpPr>
          <p:nvPr/>
        </p:nvSpPr>
        <p:spPr bwMode="auto">
          <a:xfrm>
            <a:off x="880232" y="572274"/>
            <a:ext cx="10858576" cy="1734697"/>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altLang="zh-CN" b="1"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交流、反思与评估</a:t>
            </a:r>
            <a:r>
              <a:rPr lang="en-US" altLang="zh-CN" b="1"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altLang="en-US" b="1"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4.</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特殊方法测密度（等体积法、等质量法、浮力法等）。</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5.</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密度误差的分析</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pic>
        <p:nvPicPr>
          <p:cNvPr id="11" name="20RJW-66.EPS"/>
          <p:cNvPicPr/>
          <p:nvPr/>
        </p:nvPicPr>
        <p:blipFill>
          <a:blip r:embed="rId3"/>
          <a:stretch>
            <a:fillRect/>
          </a:stretch>
        </p:blipFill>
        <p:spPr>
          <a:xfrm>
            <a:off x="1951802" y="2429661"/>
            <a:ext cx="1500198" cy="2163217"/>
          </a:xfrm>
          <a:prstGeom prst="rect">
            <a:avLst/>
          </a:prstGeom>
        </p:spPr>
      </p:pic>
      <p:pic>
        <p:nvPicPr>
          <p:cNvPr id="12" name="20RJW-67.EPS"/>
          <p:cNvPicPr/>
          <p:nvPr/>
        </p:nvPicPr>
        <p:blipFill>
          <a:blip r:embed="rId4"/>
          <a:stretch>
            <a:fillRect/>
          </a:stretch>
        </p:blipFill>
        <p:spPr>
          <a:xfrm>
            <a:off x="1880364" y="4965524"/>
            <a:ext cx="1571636" cy="1678980"/>
          </a:xfrm>
          <a:prstGeom prst="rect">
            <a:avLst/>
          </a:prstGeom>
        </p:spPr>
      </p:pic>
      <p:graphicFrame>
        <p:nvGraphicFramePr>
          <p:cNvPr id="193547" name="Object 11"/>
          <p:cNvGraphicFramePr>
            <a:graphicFrameLocks noChangeAspect="1"/>
          </p:cNvGraphicFramePr>
          <p:nvPr/>
        </p:nvGraphicFramePr>
        <p:xfrm>
          <a:off x="4448175" y="2505075"/>
          <a:ext cx="4410075" cy="1819275"/>
        </p:xfrm>
        <a:graphic>
          <a:graphicData uri="http://schemas.openxmlformats.org/presentationml/2006/ole">
            <mc:AlternateContent>
              <mc:Choice xmlns:v="urn:schemas-microsoft-com:vml" Requires="v">
                <p:oleObj spid="_x0000_s1053" name="文档" r:id="rId5" imgW="4742815" imgH="1962785" progId="Word.Document.12">
                  <p:embed/>
                </p:oleObj>
              </mc:Choice>
              <mc:Fallback>
                <p:oleObj name="文档" r:id="rId5" imgW="4742815" imgH="1962785" progId="Word.Document.12">
                  <p:embed/>
                  <p:pic>
                    <p:nvPicPr>
                      <p:cNvPr id="0" name="OLE substitute image"/>
                      <p:cNvPicPr/>
                      <p:nvPr/>
                    </p:nvPicPr>
                    <p:blipFill>
                      <a:blip r:embed="rId6"/>
                      <a:stretch>
                        <a:fillRect/>
                      </a:stretch>
                    </p:blipFill>
                    <p:spPr>
                      <a:xfrm>
                        <a:off x="4448175" y="2505075"/>
                        <a:ext cx="4410075" cy="1819275"/>
                      </a:xfrm>
                      <a:prstGeom prst="rect">
                        <a:avLst/>
                      </a:prstGeom>
                      <a:noFill/>
                      <a:ln w="9525">
                        <a:noFill/>
                      </a:ln>
                    </p:spPr>
                  </p:pic>
                </p:oleObj>
              </mc:Fallback>
            </mc:AlternateContent>
          </a:graphicData>
        </a:graphic>
      </p:graphicFrame>
      <p:graphicFrame>
        <p:nvGraphicFramePr>
          <p:cNvPr id="193548" name="Object 12"/>
          <p:cNvGraphicFramePr>
            <a:graphicFrameLocks noChangeAspect="1"/>
          </p:cNvGraphicFramePr>
          <p:nvPr/>
        </p:nvGraphicFramePr>
        <p:xfrm>
          <a:off x="4448175" y="4753791"/>
          <a:ext cx="4410075" cy="1819275"/>
        </p:xfrm>
        <a:graphic>
          <a:graphicData uri="http://schemas.openxmlformats.org/presentationml/2006/ole">
            <mc:AlternateContent>
              <mc:Choice xmlns:v="urn:schemas-microsoft-com:vml" Requires="v">
                <p:oleObj spid="_x0000_s1054" name="文档" r:id="rId7" imgW="4742815" imgH="1961515" progId="Word.Document.12">
                  <p:embed/>
                </p:oleObj>
              </mc:Choice>
              <mc:Fallback>
                <p:oleObj name="文档" r:id="rId7" imgW="4742815" imgH="1961515" progId="Word.Document.12">
                  <p:embed/>
                  <p:pic>
                    <p:nvPicPr>
                      <p:cNvPr id="0" name="OLE substitute image"/>
                      <p:cNvPicPr/>
                      <p:nvPr/>
                    </p:nvPicPr>
                    <p:blipFill>
                      <a:blip r:embed="rId8"/>
                      <a:stretch>
                        <a:fillRect/>
                      </a:stretch>
                    </p:blipFill>
                    <p:spPr>
                      <a:xfrm>
                        <a:off x="4448175" y="4753791"/>
                        <a:ext cx="4410075" cy="1819275"/>
                      </a:xfrm>
                      <a:prstGeom prst="rect">
                        <a:avLst/>
                      </a:prstGeom>
                      <a:noFill/>
                      <a:ln w="9525">
                        <a:noFill/>
                      </a:ln>
                    </p:spPr>
                  </p:pic>
                </p:oleObj>
              </mc:Fallback>
            </mc:AlternateContent>
          </a:graphicData>
        </a:graphic>
      </p:graphicFrame>
    </p:spTree>
  </p:cSld>
  <p:clrMapOvr>
    <a:masterClrMapping/>
  </p:clrMapOvr>
  <p:transition>
    <p:fade/>
  </p:transition>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880232" y="858026"/>
            <a:ext cx="11072890" cy="3950688"/>
            <a:chOff x="880232" y="858026"/>
            <a:chExt cx="11072890" cy="3950688"/>
          </a:xfrm>
        </p:grpSpPr>
        <p:sp>
          <p:nvSpPr>
            <p:cNvPr id="19" name="文本框 1"/>
            <p:cNvSpPr txBox="1">
              <a:spLocks noChangeArrowheads="1"/>
            </p:cNvSpPr>
            <p:nvPr/>
          </p:nvSpPr>
          <p:spPr bwMode="auto">
            <a:xfrm>
              <a:off x="880232" y="858026"/>
              <a:ext cx="6715172" cy="3950688"/>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b="1" smtClean="0">
                  <a:latin typeface="微软雅黑" panose="020b0503020204020204" pitchFamily="34" charset="-122"/>
                  <a:ea typeface="微软雅黑" panose="020b0503020204020204" pitchFamily="34" charset="-122"/>
                </a:rPr>
                <a:t>例</a:t>
              </a:r>
              <a:r>
                <a:rPr lang="en-US" b="1" smtClean="0">
                  <a:latin typeface="微软雅黑" panose="020b0503020204020204" pitchFamily="34" charset="-122"/>
                  <a:ea typeface="微软雅黑" panose="020b0503020204020204" pitchFamily="34" charset="-122"/>
                </a:rPr>
                <a:t>3 </a:t>
              </a:r>
              <a:r>
                <a:rPr lang="en-US" smtClean="0">
                  <a:solidFill>
                    <a:srgbClr val="18B48F"/>
                  </a:solidFill>
                  <a:latin typeface="微软雅黑" panose="020b0503020204020204" pitchFamily="34" charset="-122"/>
                  <a:ea typeface="微软雅黑" panose="020b0503020204020204" pitchFamily="34" charset="-122"/>
                </a:rPr>
                <a:t>[2019</a:t>
              </a:r>
              <a:r>
                <a:rPr lang="en-US" altLang="zh-CN"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18B48F"/>
                  </a:solidFill>
                  <a:latin typeface="微软雅黑" panose="020b0503020204020204" pitchFamily="34" charset="-122"/>
                  <a:ea typeface="微软雅黑" panose="020b0503020204020204" pitchFamily="34" charset="-122"/>
                </a:rPr>
                <a:t>凉山州</a:t>
              </a:r>
              <a:r>
                <a:rPr lang="en-US"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在做测量液体密度的实验中，小明想知道食用油的密度，于是他用天平和量筒做了如图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5-7</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所示的实验。</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）将托盘天平放在水平桌面上，把游码移到标尺左端的“零”刻度线处。发现指针静止时，位置如图甲所示，则应将平衡螺母向</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（选填“左”或“右”）调节使横梁平衡。</a:t>
              </a:r>
              <a:endParaRPr lang="zh-CN" altLang="en-US">
                <a:solidFill>
                  <a:schemeClr val="accent1"/>
                </a:solidFill>
                <a:latin typeface="微软雅黑" panose="020b0503020204020204" pitchFamily="34" charset="-122"/>
                <a:ea typeface="微软雅黑" panose="020b0503020204020204" pitchFamily="34" charset="-122"/>
              </a:endParaRPr>
            </a:p>
          </p:txBody>
        </p:sp>
        <p:pic>
          <p:nvPicPr>
            <p:cNvPr id="5" name="20WLZT1448.EPS" descr="id:2147505132;FounderCES"/>
            <p:cNvPicPr/>
            <p:nvPr/>
          </p:nvPicPr>
          <p:blipFill>
            <a:blip r:embed="rId3"/>
            <a:stretch>
              <a:fillRect/>
            </a:stretch>
          </p:blipFill>
          <p:spPr>
            <a:xfrm>
              <a:off x="7679158" y="1143778"/>
              <a:ext cx="4273964" cy="1571636"/>
            </a:xfrm>
            <a:prstGeom prst="rect">
              <a:avLst/>
            </a:prstGeom>
          </p:spPr>
        </p:pic>
        <p:sp>
          <p:nvSpPr>
            <p:cNvPr id="6" name="矩形 5"/>
            <p:cNvSpPr/>
            <p:nvPr/>
          </p:nvSpPr>
          <p:spPr>
            <a:xfrm>
              <a:off x="9381354" y="3001166"/>
              <a:ext cx="987771" cy="646331"/>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5-7</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sp>
        <p:nvSpPr>
          <p:cNvPr id="8" name="文本框 1"/>
          <p:cNvSpPr txBox="1">
            <a:spLocks noChangeArrowheads="1"/>
          </p:cNvSpPr>
          <p:nvPr/>
        </p:nvSpPr>
        <p:spPr bwMode="auto">
          <a:xfrm>
            <a:off x="5952330" y="3501232"/>
            <a:ext cx="380480"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左</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9" name="文本框 1"/>
          <p:cNvSpPr txBox="1">
            <a:spLocks noChangeArrowheads="1"/>
          </p:cNvSpPr>
          <p:nvPr/>
        </p:nvSpPr>
        <p:spPr bwMode="auto">
          <a:xfrm>
            <a:off x="880232" y="1215216"/>
            <a:ext cx="10858576" cy="3396690"/>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）天平调节平衡后，测出空烧杯的质量为</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28 g</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，在烧杯中倒入适量的食用油，测出烧杯和食用油的总质量如图乙所示。将烧杯中的食用油全部倒入量筒中，食用油的体积如图丙所示。则烧杯中食用油的质量为</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g</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，食用油的密度为</a:t>
            </a:r>
            <a:endPar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kg/m</a:t>
            </a:r>
            <a:r>
              <a:rPr lang="en-US" baseline="30000" smtClean="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）小明用这种方法测出的食用油密度与真实值相比</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（选填“偏大”或“偏小”）。</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5" name="文本框 1"/>
          <p:cNvSpPr txBox="1">
            <a:spLocks noChangeArrowheads="1"/>
          </p:cNvSpPr>
          <p:nvPr/>
        </p:nvSpPr>
        <p:spPr bwMode="auto">
          <a:xfrm>
            <a:off x="7881156" y="2143910"/>
            <a:ext cx="728332"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33.2</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8381222" y="3358356"/>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偏大</a:t>
            </a:r>
            <a:endParaRPr lang="en-US" altLang="zh-CN" sz="2400" b="1">
              <a:solidFill>
                <a:srgbClr val="A50021"/>
              </a:solidFill>
              <a:latin typeface="微软雅黑" panose="020b0503020204020204" pitchFamily="34" charset="-122"/>
              <a:ea typeface="微软雅黑" panose="020b0503020204020204" pitchFamily="34" charset="-122"/>
            </a:endParaRPr>
          </a:p>
        </p:txBody>
      </p:sp>
      <p:graphicFrame>
        <p:nvGraphicFramePr>
          <p:cNvPr id="228354" name="Object 2"/>
          <p:cNvGraphicFramePr>
            <a:graphicFrameLocks noChangeAspect="1"/>
          </p:cNvGraphicFramePr>
          <p:nvPr/>
        </p:nvGraphicFramePr>
        <p:xfrm>
          <a:off x="1237422" y="2858290"/>
          <a:ext cx="2476500" cy="590550"/>
        </p:xfrm>
        <a:graphic>
          <a:graphicData uri="http://schemas.openxmlformats.org/presentationml/2006/ole">
            <mc:AlternateContent>
              <mc:Choice xmlns:v="urn:schemas-microsoft-com:vml" Requires="v">
                <p:oleObj spid="_x0000_s1055" name="文档" r:id="rId3" imgW="2483485" imgH="596900" progId="Word.Document.12">
                  <p:embed/>
                </p:oleObj>
              </mc:Choice>
              <mc:Fallback>
                <p:oleObj name="文档" r:id="rId3" imgW="2483485" imgH="596900" progId="Word.Document.12">
                  <p:embed/>
                  <p:pic>
                    <p:nvPicPr>
                      <p:cNvPr id="0" name="OLE substitute image"/>
                      <p:cNvPicPr/>
                      <p:nvPr/>
                    </p:nvPicPr>
                    <p:blipFill>
                      <a:blip r:embed="rId4"/>
                      <a:stretch>
                        <a:fillRect/>
                      </a:stretch>
                    </p:blipFill>
                    <p:spPr>
                      <a:xfrm>
                        <a:off x="1237422" y="2858290"/>
                        <a:ext cx="2476500" cy="590550"/>
                      </a:xfrm>
                      <a:prstGeom prst="rect">
                        <a:avLst/>
                      </a:prstGeom>
                      <a:noFill/>
                      <a:ln w="9525">
                        <a:noFill/>
                      </a:ln>
                    </p:spPr>
                  </p:pic>
                </p:oleObj>
              </mc:Fallback>
            </mc:AlternateContent>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28354"/>
                                        </p:tgtEl>
                                        <p:attrNameLst>
                                          <p:attrName>style.visibility</p:attrName>
                                        </p:attrNameLst>
                                      </p:cBhvr>
                                      <p:to>
                                        <p:strVal val="visible"/>
                                      </p:to>
                                    </p:set>
                                    <p:animEffect transition="in" filter="fade">
                                      <p:cBhvr>
                                        <p:cTn id="12" dur="500"/>
                                        <p:tgtEl>
                                          <p:spTgt spid="22835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9" name="文本框 1"/>
          <p:cNvSpPr txBox="1">
            <a:spLocks noChangeArrowheads="1"/>
          </p:cNvSpPr>
          <p:nvPr/>
        </p:nvSpPr>
        <p:spPr bwMode="auto">
          <a:xfrm>
            <a:off x="880232" y="1500968"/>
            <a:ext cx="10858576" cy="3581356"/>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4</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）小华认为不用量筒也能测量出食用油的密度，他进行了如下实验操作：（水的密度为</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ρ</a:t>
            </a:r>
            <a:r>
              <a:rPr lang="zh-CN" altLang="en-US" baseline="-25000" smtClean="0">
                <a:solidFill>
                  <a:srgbClr val="000000"/>
                </a:solidFill>
                <a:latin typeface="微软雅黑" panose="020b0503020204020204" pitchFamily="34" charset="-122"/>
                <a:ea typeface="微软雅黑" panose="020b0503020204020204" pitchFamily="34" charset="-122"/>
                <a:cs typeface="Times New Roman" panose="02020603050405020304"/>
              </a:rPr>
              <a:t>水</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①</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调好天平，用天平测出空烧杯质量为</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m</a:t>
            </a:r>
            <a:r>
              <a:rPr lang="en-US" baseline="-25000" smtClean="0">
                <a:solidFill>
                  <a:srgbClr val="000000"/>
                </a:solidFill>
                <a:latin typeface="微软雅黑" panose="020b0503020204020204" pitchFamily="34" charset="-122"/>
                <a:ea typeface="微软雅黑" panose="020b0503020204020204" pitchFamily="34" charset="-122"/>
                <a:cs typeface="Times New Roman" panose="02020603050405020304"/>
              </a:rPr>
              <a:t>0</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②</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在烧杯中装满水，用天平测出烧杯和水的总质量为</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m</a:t>
            </a:r>
            <a:r>
              <a:rPr lang="en-US" baseline="-25000"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③</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把烧杯中的水倒尽，再装满食用油，用天平测出烧杯和食用油的总质量为</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m</a:t>
            </a:r>
            <a:r>
              <a:rPr lang="en-US" baseline="-25000"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20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则食用油的密度表达式为</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ρ=</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graphicFrame>
        <p:nvGraphicFramePr>
          <p:cNvPr id="263170" name="Object 2"/>
          <p:cNvGraphicFramePr>
            <a:graphicFrameLocks noChangeAspect="1"/>
          </p:cNvGraphicFramePr>
          <p:nvPr/>
        </p:nvGraphicFramePr>
        <p:xfrm>
          <a:off x="4809322" y="3939392"/>
          <a:ext cx="1962150" cy="990600"/>
        </p:xfrm>
        <a:graphic>
          <a:graphicData uri="http://schemas.openxmlformats.org/presentationml/2006/ole">
            <mc:AlternateContent>
              <mc:Choice xmlns:v="urn:schemas-microsoft-com:vml" Requires="v">
                <p:oleObj spid="_x0000_s1056" name="文档" r:id="rId3" imgW="1969135" imgH="992505" progId="Word.Document.12">
                  <p:embed/>
                </p:oleObj>
              </mc:Choice>
              <mc:Fallback>
                <p:oleObj name="文档" r:id="rId3" imgW="1969135" imgH="992505" progId="Word.Document.12">
                  <p:embed/>
                  <p:pic>
                    <p:nvPicPr>
                      <p:cNvPr id="0" name="OLE substitute image"/>
                      <p:cNvPicPr/>
                      <p:nvPr/>
                    </p:nvPicPr>
                    <p:blipFill>
                      <a:blip r:embed="rId4"/>
                      <a:stretch>
                        <a:fillRect/>
                      </a:stretch>
                    </p:blipFill>
                    <p:spPr>
                      <a:xfrm>
                        <a:off x="4809322" y="3939392"/>
                        <a:ext cx="1962150" cy="990600"/>
                      </a:xfrm>
                      <a:prstGeom prst="rect">
                        <a:avLst/>
                      </a:prstGeom>
                      <a:noFill/>
                      <a:ln w="9525">
                        <a:noFill/>
                      </a:ln>
                    </p:spPr>
                  </p:pic>
                </p:oleObj>
              </mc:Fallback>
            </mc:AlternateContent>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263170"/>
                                        </p:tgtEl>
                                        <p:attrNameLst>
                                          <p:attrName>style.visibility</p:attrName>
                                        </p:attrNameLst>
                                      </p:cBhvr>
                                      <p:to>
                                        <p:strVal val="visible"/>
                                      </p:to>
                                    </p:set>
                                    <p:animEffect transition="in" filter="fade">
                                      <p:cBhvr>
                                        <p:cTn id="7" dur="500"/>
                                        <p:tgtEl>
                                          <p:spTgt spid="263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TextBox 5"/>
          <p:cNvSpPr txBox="1"/>
          <p:nvPr/>
        </p:nvSpPr>
        <p:spPr>
          <a:xfrm>
            <a:off x="951670" y="643712"/>
            <a:ext cx="10930014" cy="6001643"/>
          </a:xfrm>
          <a:prstGeom prst="rect">
            <a:avLst/>
          </a:prstGeom>
          <a:solidFill>
            <a:schemeClr val="bg1">
              <a:lumMod val="95000"/>
            </a:schemeClr>
          </a:solidFill>
        </p:spPr>
        <p:txBody>
          <a:bodyPr wrap="square" rtlCol="0">
            <a:spAutoFit/>
          </a:bodyPr>
          <a:lstStyle/>
          <a:p>
            <a:endParaRPr lang="en-US" altLang="zh-CN" smtClean="0"/>
          </a:p>
          <a:p>
            <a:endParaRPr lang="en-US" altLang="zh-CN" smtClean="0"/>
          </a:p>
          <a:p>
            <a:endParaRPr lang="en-US" altLang="zh-CN" smtClean="0"/>
          </a:p>
          <a:p>
            <a:endParaRPr lang="en-US" altLang="zh-CN" smtClean="0"/>
          </a:p>
          <a:p>
            <a:endParaRPr lang="en-US" altLang="zh-CN" smtClean="0"/>
          </a:p>
          <a:p>
            <a:endParaRPr lang="en-US" altLang="zh-CN" smtClean="0"/>
          </a:p>
          <a:p>
            <a:endParaRPr lang="en-US" altLang="zh-CN" smtClean="0"/>
          </a:p>
          <a:p>
            <a:endParaRPr lang="en-US" altLang="zh-CN" smtClean="0"/>
          </a:p>
          <a:p>
            <a:endParaRPr lang="en-US" altLang="zh-CN" smtClean="0"/>
          </a:p>
          <a:p>
            <a:endParaRPr lang="en-US" altLang="zh-CN" smtClean="0"/>
          </a:p>
          <a:p>
            <a:endParaRPr lang="en-US" altLang="zh-CN" smtClean="0"/>
          </a:p>
          <a:p>
            <a:endParaRPr lang="en-US" altLang="zh-CN" smtClean="0"/>
          </a:p>
          <a:p>
            <a:endParaRPr lang="en-US" altLang="zh-CN" smtClean="0"/>
          </a:p>
          <a:p>
            <a:endParaRPr lang="en-US" altLang="zh-CN" smtClean="0"/>
          </a:p>
          <a:p>
            <a:endParaRPr lang="en-US" altLang="zh-CN" smtClean="0"/>
          </a:p>
          <a:p>
            <a:endParaRPr lang="zh-CN" altLang="en-US"/>
          </a:p>
        </p:txBody>
      </p:sp>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graphicFrame>
        <p:nvGraphicFramePr>
          <p:cNvPr id="5" name="对象 4"/>
          <p:cNvGraphicFramePr>
            <a:graphicFrameLocks noChangeAspect="1"/>
          </p:cNvGraphicFramePr>
          <p:nvPr/>
        </p:nvGraphicFramePr>
        <p:xfrm>
          <a:off x="1066800" y="723900"/>
          <a:ext cx="10629900" cy="5886450"/>
        </p:xfrm>
        <a:graphic>
          <a:graphicData uri="http://schemas.openxmlformats.org/presentationml/2006/ole">
            <mc:AlternateContent>
              <mc:Choice xmlns:v="urn:schemas-microsoft-com:vml" Requires="v">
                <p:oleObj spid="_x0000_s1057" name="文档" r:id="rId3" imgW="11793220" imgH="8114030" progId="Word.Document.12">
                  <p:embed/>
                </p:oleObj>
              </mc:Choice>
              <mc:Fallback>
                <p:oleObj name="文档" r:id="rId3" imgW="11793220" imgH="8114030" progId="Word.Document.12">
                  <p:embed/>
                  <p:pic>
                    <p:nvPicPr>
                      <p:cNvPr id="0" name="OLE substitute image"/>
                      <p:cNvPicPr/>
                      <p:nvPr/>
                    </p:nvPicPr>
                    <p:blipFill>
                      <a:blip r:embed="rId4"/>
                      <a:stretch>
                        <a:fillRect/>
                      </a:stretch>
                    </p:blipFill>
                    <p:spPr>
                      <a:xfrm>
                        <a:off x="1066800" y="723900"/>
                        <a:ext cx="10629900" cy="5886450"/>
                      </a:xfrm>
                      <a:prstGeom prst="rect">
                        <a:avLst/>
                      </a:prstGeom>
                      <a:noFill/>
                      <a:ln w="9525">
                        <a:noFill/>
                      </a:ln>
                    </p:spPr>
                  </p:pic>
                </p:oleObj>
              </mc:Fallback>
            </mc:AlternateContent>
          </a:graphicData>
        </a:graphic>
      </p:graphicFrame>
    </p:spTree>
  </p:cSld>
  <p:clrMapOvr>
    <a:masterClrMapping/>
  </p:clrMapOvr>
  <p:transition>
    <p:fade/>
  </p:transition>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Box 4"/>
          <p:cNvSpPr txBox="1"/>
          <p:nvPr/>
        </p:nvSpPr>
        <p:spPr>
          <a:xfrm>
            <a:off x="4049"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设计实验 拓展提升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19" name="文本框 1"/>
          <p:cNvSpPr txBox="1">
            <a:spLocks noChangeArrowheads="1"/>
          </p:cNvSpPr>
          <p:nvPr/>
        </p:nvSpPr>
        <p:spPr bwMode="auto">
          <a:xfrm>
            <a:off x="880231" y="1143778"/>
            <a:ext cx="11310181" cy="3396690"/>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en-US" altLang="zh-CN" b="1"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测量土豆的密度</a:t>
            </a:r>
            <a:r>
              <a:rPr lang="en-US" altLang="zh-CN" b="1"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请你利用生活物品设计一个测量土豆密度的实验方案，并完成自主探究活动报告，在小组内进行展示交流。</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）写出你选用的器材：</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）简述主要实验过程：</a:t>
            </a:r>
            <a:r>
              <a:rPr 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）写出土豆密度的表达式：</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4" name="文本框 1"/>
          <p:cNvSpPr txBox="1">
            <a:spLocks noChangeArrowheads="1"/>
          </p:cNvSpPr>
          <p:nvPr/>
        </p:nvSpPr>
        <p:spPr bwMode="auto">
          <a:xfrm>
            <a:off x="4595008" y="2143910"/>
            <a:ext cx="4689352"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天平和砝码、刻度尺、小刀、土豆</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951670" y="2715414"/>
            <a:ext cx="10787138" cy="1180699"/>
          </a:xfrm>
          <a:prstGeom prst="rect">
            <a:avLst/>
          </a:prstGeom>
          <a:noFill/>
          <a:ln w="9525">
            <a:noFill/>
            <a:miter lim="800000"/>
          </a:ln>
        </p:spPr>
        <p:txBody>
          <a:bodyPr wrap="squar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                                        用小刀将土豆切成正方体，用天平称出正方体土豆的质量为</a:t>
            </a:r>
            <a:r>
              <a:rPr lang="en-US" altLang="zh-CN" sz="2400" b="1" smtClean="0">
                <a:solidFill>
                  <a:srgbClr val="A50021"/>
                </a:solidFill>
                <a:latin typeface="微软雅黑" panose="020b0503020204020204" pitchFamily="34" charset="-122"/>
                <a:ea typeface="微软雅黑" panose="020b0503020204020204" pitchFamily="34" charset="-122"/>
              </a:rPr>
              <a:t>m</a:t>
            </a:r>
            <a:r>
              <a:rPr lang="zh-CN" altLang="en-US" sz="2400" b="1" smtClean="0">
                <a:solidFill>
                  <a:srgbClr val="A50021"/>
                </a:solidFill>
                <a:latin typeface="微软雅黑" panose="020b0503020204020204" pitchFamily="34" charset="-122"/>
                <a:ea typeface="微软雅黑" panose="020b0503020204020204" pitchFamily="34" charset="-122"/>
              </a:rPr>
              <a:t>，用刻度尺测出正方体土豆的边长为</a:t>
            </a:r>
            <a:r>
              <a:rPr lang="en-US" altLang="zh-CN" sz="2400" b="1" smtClean="0">
                <a:solidFill>
                  <a:srgbClr val="A50021"/>
                </a:solidFill>
                <a:latin typeface="微软雅黑" panose="020b0503020204020204" pitchFamily="34" charset="-122"/>
                <a:ea typeface="微软雅黑" panose="020b0503020204020204" pitchFamily="34" charset="-122"/>
              </a:rPr>
              <a:t>L</a:t>
            </a:r>
            <a:endParaRPr lang="en-US" altLang="zh-CN" sz="2400" b="1">
              <a:solidFill>
                <a:srgbClr val="A50021"/>
              </a:solidFill>
              <a:latin typeface="微软雅黑" panose="020b0503020204020204" pitchFamily="34" charset="-122"/>
              <a:ea typeface="微软雅黑" panose="020b0503020204020204" pitchFamily="34" charset="-122"/>
            </a:endParaRPr>
          </a:p>
        </p:txBody>
      </p:sp>
      <p:graphicFrame>
        <p:nvGraphicFramePr>
          <p:cNvPr id="265218" name="Object 2"/>
          <p:cNvGraphicFramePr>
            <a:graphicFrameLocks noChangeAspect="1"/>
          </p:cNvGraphicFramePr>
          <p:nvPr/>
        </p:nvGraphicFramePr>
        <p:xfrm>
          <a:off x="5103813" y="3786984"/>
          <a:ext cx="7086600" cy="1295400"/>
        </p:xfrm>
        <a:graphic>
          <a:graphicData uri="http://schemas.openxmlformats.org/presentationml/2006/ole">
            <mc:AlternateContent>
              <mc:Choice xmlns:v="urn:schemas-microsoft-com:vml" Requires="v">
                <p:oleObj spid="_x0000_s1058" name="文档" r:id="rId3" imgW="7080250" imgH="1296670" progId="Word.Document.12">
                  <p:embed/>
                </p:oleObj>
              </mc:Choice>
              <mc:Fallback>
                <p:oleObj name="文档" r:id="rId3" imgW="7080250" imgH="1296670" progId="Word.Document.12">
                  <p:embed/>
                  <p:pic>
                    <p:nvPicPr>
                      <p:cNvPr id="0" name="OLE substitute image"/>
                      <p:cNvPicPr/>
                      <p:nvPr/>
                    </p:nvPicPr>
                    <p:blipFill>
                      <a:blip r:embed="rId4"/>
                      <a:stretch>
                        <a:fillRect/>
                      </a:stretch>
                    </p:blipFill>
                    <p:spPr>
                      <a:xfrm>
                        <a:off x="5103813" y="3786984"/>
                        <a:ext cx="7086600" cy="1295400"/>
                      </a:xfrm>
                      <a:prstGeom prst="rect">
                        <a:avLst/>
                      </a:prstGeom>
                      <a:noFill/>
                      <a:ln w="9525">
                        <a:noFill/>
                      </a:ln>
                    </p:spPr>
                  </p:pic>
                </p:oleObj>
              </mc:Fallback>
            </mc:AlternateContent>
          </a:graphicData>
        </a:graphic>
      </p:graphicFrame>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65218"/>
                                        </p:tgtEl>
                                        <p:attrNameLst>
                                          <p:attrName>style.visibility</p:attrName>
                                        </p:attrNameLst>
                                      </p:cBhvr>
                                      <p:to>
                                        <p:strVal val="visible"/>
                                      </p:to>
                                    </p:set>
                                    <p:animEffect transition="in" filter="fade">
                                      <p:cBhvr>
                                        <p:cTn id="17" dur="500"/>
                                        <p:tgtEl>
                                          <p:spTgt spid="265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Box 4"/>
          <p:cNvSpPr txBox="1"/>
          <p:nvPr/>
        </p:nvSpPr>
        <p:spPr>
          <a:xfrm>
            <a:off x="4049"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设计实验 拓展提升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19" name="文本框 1"/>
          <p:cNvSpPr txBox="1">
            <a:spLocks noChangeArrowheads="1"/>
          </p:cNvSpPr>
          <p:nvPr/>
        </p:nvSpPr>
        <p:spPr bwMode="auto">
          <a:xfrm>
            <a:off x="880232" y="929464"/>
            <a:ext cx="7572428" cy="5058683"/>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latin typeface="微软雅黑" panose="020b0503020204020204" pitchFamily="34" charset="-122"/>
                <a:ea typeface="微软雅黑" panose="020b0503020204020204" pitchFamily="34" charset="-122"/>
                <a:cs typeface="Times New Roman" panose="02020603050405020304"/>
              </a:rPr>
              <a:t>2.</a:t>
            </a:r>
            <a:r>
              <a:rPr lang="en-US" altLang="zh-CN" b="1" smtClean="0">
                <a:latin typeface="微软雅黑" panose="020b0503020204020204" pitchFamily="34" charset="-122"/>
                <a:ea typeface="微软雅黑" panose="020b0503020204020204" pitchFamily="34" charset="-122"/>
                <a:cs typeface="Times New Roman" panose="02020603050405020304"/>
              </a:rPr>
              <a:t>【</a:t>
            </a:r>
            <a:r>
              <a:rPr lang="zh-CN" altLang="en-US" b="1" smtClean="0">
                <a:latin typeface="微软雅黑" panose="020b0503020204020204" pitchFamily="34" charset="-122"/>
                <a:ea typeface="微软雅黑" panose="020b0503020204020204" pitchFamily="34" charset="-122"/>
                <a:cs typeface="Times New Roman" panose="02020603050405020304"/>
              </a:rPr>
              <a:t>测量耗油的密度</a:t>
            </a:r>
            <a:r>
              <a:rPr lang="en-US" altLang="zh-CN" b="1" smtClean="0">
                <a:latin typeface="微软雅黑" panose="020b0503020204020204" pitchFamily="34" charset="-122"/>
                <a:ea typeface="微软雅黑" panose="020b0503020204020204" pitchFamily="34" charset="-122"/>
              </a:rPr>
              <a:t>】 </a:t>
            </a:r>
            <a:r>
              <a:rPr lang="en-US" smtClean="0">
                <a:solidFill>
                  <a:srgbClr val="18B48F"/>
                </a:solidFill>
                <a:latin typeface="微软雅黑" panose="020b0503020204020204" pitchFamily="34" charset="-122"/>
                <a:ea typeface="微软雅黑" panose="020b0503020204020204" pitchFamily="34" charset="-122"/>
              </a:rPr>
              <a:t>[2020</a:t>
            </a:r>
            <a:r>
              <a:rPr lang="en-US" altLang="zh-CN"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18B48F"/>
                </a:solidFill>
                <a:latin typeface="微软雅黑" panose="020b0503020204020204" pitchFamily="34" charset="-122"/>
                <a:ea typeface="微软雅黑" panose="020b0503020204020204" pitchFamily="34" charset="-122"/>
              </a:rPr>
              <a:t>山西三模</a:t>
            </a:r>
            <a:r>
              <a:rPr lang="en-US"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5-8</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所示是小华家新买的某品牌蚝油，爱探索的小华想知道该品牌蚝油的密度，可供小华使用的器材如下：刚用完蚝油的相同的蚝油空瓶、电子秤、自来水（已知密度为</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ρ</a:t>
            </a:r>
            <a:r>
              <a:rPr lang="zh-CN" altLang="en-US" baseline="-25000" smtClean="0">
                <a:solidFill>
                  <a:srgbClr val="000000"/>
                </a:solidFill>
                <a:latin typeface="微软雅黑" panose="020b0503020204020204" pitchFamily="34" charset="-122"/>
                <a:ea typeface="微软雅黑" panose="020b0503020204020204" pitchFamily="34" charset="-122"/>
                <a:cs typeface="Times New Roman" panose="02020603050405020304"/>
              </a:rPr>
              <a:t>水</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）、干抹布、洗洁精、有刻度的水杯、刻度尺。</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请你帮助小华选出合适的器材完成蚝油密度的测量。（温馨提示：注意实验方案的可操作性）</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）实验器材：</a:t>
            </a:r>
            <a:endParaRPr lang="en-US" altLang="zh-CN" u="sng"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4" name="21fawls29.jpg" descr="id:2147505146;FounderCES"/>
          <p:cNvPicPr/>
          <p:nvPr/>
        </p:nvPicPr>
        <p:blipFill>
          <a:blip r:embed="rId3"/>
          <a:stretch>
            <a:fillRect/>
          </a:stretch>
        </p:blipFill>
        <p:spPr>
          <a:xfrm>
            <a:off x="9881420" y="1358092"/>
            <a:ext cx="785818" cy="2828232"/>
          </a:xfrm>
          <a:prstGeom prst="rect">
            <a:avLst/>
          </a:prstGeom>
        </p:spPr>
      </p:pic>
      <p:sp>
        <p:nvSpPr>
          <p:cNvPr id="6" name="矩形 5"/>
          <p:cNvSpPr/>
          <p:nvPr/>
        </p:nvSpPr>
        <p:spPr>
          <a:xfrm>
            <a:off x="9809982" y="4429926"/>
            <a:ext cx="987771" cy="646331"/>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5-8</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7" name="文本框 1"/>
          <p:cNvSpPr txBox="1">
            <a:spLocks noChangeArrowheads="1"/>
          </p:cNvSpPr>
          <p:nvPr/>
        </p:nvSpPr>
        <p:spPr bwMode="auto">
          <a:xfrm>
            <a:off x="880232" y="4715678"/>
            <a:ext cx="7358114" cy="1180699"/>
          </a:xfrm>
          <a:prstGeom prst="rect">
            <a:avLst/>
          </a:prstGeom>
          <a:noFill/>
          <a:ln w="9525">
            <a:noFill/>
            <a:miter lim="800000"/>
          </a:ln>
        </p:spPr>
        <p:txBody>
          <a:bodyPr wrap="squar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                          相同的蚝油空瓶、电子秤、自来水、干抹布、洗洁精</a:t>
            </a:r>
            <a:endParaRPr lang="en-US" altLang="zh-CN" sz="2400" b="1">
              <a:solidFill>
                <a:srgbClr val="A50021"/>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3094810" y="5287182"/>
            <a:ext cx="5143536"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Box 4"/>
          <p:cNvSpPr txBox="1"/>
          <p:nvPr/>
        </p:nvSpPr>
        <p:spPr>
          <a:xfrm>
            <a:off x="4049"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设计实验 拓展提升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19" name="文本框 1"/>
          <p:cNvSpPr txBox="1">
            <a:spLocks noChangeArrowheads="1"/>
          </p:cNvSpPr>
          <p:nvPr/>
        </p:nvSpPr>
        <p:spPr bwMode="auto">
          <a:xfrm>
            <a:off x="880232" y="1215216"/>
            <a:ext cx="10858576" cy="3950688"/>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）实验步骤：</a:t>
            </a:r>
            <a:endPar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）实验结论：</a:t>
            </a:r>
            <a:r>
              <a:rPr lang="en-US" altLang="zh-CN"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（用测量的物理量相对应的字母表达）。</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aphicFrame>
        <p:nvGraphicFramePr>
          <p:cNvPr id="266242" name="Object 2"/>
          <p:cNvGraphicFramePr>
            <a:graphicFrameLocks noChangeAspect="1"/>
          </p:cNvGraphicFramePr>
          <p:nvPr/>
        </p:nvGraphicFramePr>
        <p:xfrm>
          <a:off x="949325" y="1234284"/>
          <a:ext cx="10385425" cy="2552700"/>
        </p:xfrm>
        <a:graphic>
          <a:graphicData uri="http://schemas.openxmlformats.org/presentationml/2006/ole">
            <mc:AlternateContent>
              <mc:Choice xmlns:v="urn:schemas-microsoft-com:vml" Requires="v">
                <p:oleObj spid="_x0000_s1059" name="文档" r:id="rId3" imgW="9642475" imgH="2381885" progId="Word.Document.12">
                  <p:embed/>
                </p:oleObj>
              </mc:Choice>
              <mc:Fallback>
                <p:oleObj name="文档" r:id="rId3" imgW="9642475" imgH="2381885" progId="Word.Document.12">
                  <p:embed/>
                  <p:pic>
                    <p:nvPicPr>
                      <p:cNvPr id="0" name="OLE substitute image"/>
                      <p:cNvPicPr/>
                      <p:nvPr/>
                    </p:nvPicPr>
                    <p:blipFill>
                      <a:blip r:embed="rId4"/>
                      <a:stretch>
                        <a:fillRect/>
                      </a:stretch>
                    </p:blipFill>
                    <p:spPr>
                      <a:xfrm>
                        <a:off x="949325" y="1234284"/>
                        <a:ext cx="10385425" cy="2552700"/>
                      </a:xfrm>
                      <a:prstGeom prst="rect">
                        <a:avLst/>
                      </a:prstGeom>
                      <a:noFill/>
                      <a:ln w="9525">
                        <a:noFill/>
                      </a:ln>
                    </p:spPr>
                  </p:pic>
                </p:oleObj>
              </mc:Fallback>
            </mc:AlternateContent>
          </a:graphicData>
        </a:graphic>
      </p:graphicFrame>
      <p:graphicFrame>
        <p:nvGraphicFramePr>
          <p:cNvPr id="266243" name="Object 3"/>
          <p:cNvGraphicFramePr>
            <a:graphicFrameLocks noChangeAspect="1"/>
          </p:cNvGraphicFramePr>
          <p:nvPr/>
        </p:nvGraphicFramePr>
        <p:xfrm>
          <a:off x="3237686" y="3644108"/>
          <a:ext cx="7315200" cy="1504950"/>
        </p:xfrm>
        <a:graphic>
          <a:graphicData uri="http://schemas.openxmlformats.org/presentationml/2006/ole">
            <mc:AlternateContent>
              <mc:Choice xmlns:v="urn:schemas-microsoft-com:vml" Requires="v">
                <p:oleObj spid="_x0000_s1060" name="文档" r:id="rId5" imgW="7321550" imgH="1506855" progId="Word.Document.12">
                  <p:embed/>
                </p:oleObj>
              </mc:Choice>
              <mc:Fallback>
                <p:oleObj name="文档" r:id="rId5" imgW="7321550" imgH="1506855" progId="Word.Document.12">
                  <p:embed/>
                  <p:pic>
                    <p:nvPicPr>
                      <p:cNvPr id="0" name="OLE substitute image"/>
                      <p:cNvPicPr/>
                      <p:nvPr/>
                    </p:nvPicPr>
                    <p:blipFill>
                      <a:blip r:embed="rId6"/>
                      <a:stretch>
                        <a:fillRect/>
                      </a:stretch>
                    </p:blipFill>
                    <p:spPr>
                      <a:xfrm>
                        <a:off x="3237686" y="3644108"/>
                        <a:ext cx="7315200" cy="1504950"/>
                      </a:xfrm>
                      <a:prstGeom prst="rect">
                        <a:avLst/>
                      </a:prstGeom>
                      <a:noFill/>
                      <a:ln w="9525">
                        <a:noFill/>
                      </a:ln>
                    </p:spPr>
                  </p:pic>
                </p:oleObj>
              </mc:Fallback>
            </mc:AlternateContent>
          </a:graphicData>
        </a:graphic>
      </p:graphicFrame>
      <p:cxnSp>
        <p:nvCxnSpPr>
          <p:cNvPr id="6" name="直接连接符 5"/>
          <p:cNvCxnSpPr/>
          <p:nvPr/>
        </p:nvCxnSpPr>
        <p:spPr>
          <a:xfrm>
            <a:off x="3094810" y="1855622"/>
            <a:ext cx="8215370" cy="25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951670" y="3212282"/>
            <a:ext cx="10358510" cy="31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951670" y="2569340"/>
            <a:ext cx="10358510" cy="31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266242"/>
                                        </p:tgtEl>
                                        <p:attrNameLst>
                                          <p:attrName>style.visibility</p:attrName>
                                        </p:attrNameLst>
                                      </p:cBhvr>
                                      <p:to>
                                        <p:strVal val="visible"/>
                                      </p:to>
                                    </p:set>
                                    <p:animEffect transition="in" filter="fade">
                                      <p:cBhvr>
                                        <p:cTn id="7" dur="500"/>
                                        <p:tgtEl>
                                          <p:spTgt spid="26624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66243"/>
                                        </p:tgtEl>
                                        <p:attrNameLst>
                                          <p:attrName>style.visibility</p:attrName>
                                        </p:attrNameLst>
                                      </p:cBhvr>
                                      <p:to>
                                        <p:strVal val="visible"/>
                                      </p:to>
                                    </p:set>
                                    <p:animEffect transition="in" filter="fade">
                                      <p:cBhvr>
                                        <p:cTn id="12" dur="500"/>
                                        <p:tgtEl>
                                          <p:spTgt spid="266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TextBox 11"/>
          <p:cNvSpPr txBox="1"/>
          <p:nvPr/>
        </p:nvSpPr>
        <p:spPr>
          <a:xfrm>
            <a:off x="403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a:solidFill>
                <a:schemeClr val="bg1"/>
              </a:solidFill>
              <a:latin typeface="微软雅黑" panose="020b0503020204020204" pitchFamily="34" charset="-122"/>
              <a:ea typeface="微软雅黑" panose="020b0503020204020204" pitchFamily="34" charset="-122"/>
            </a:endParaRPr>
          </a:p>
        </p:txBody>
      </p:sp>
      <p:sp>
        <p:nvSpPr>
          <p:cNvPr id="11" name="文本框 1"/>
          <p:cNvSpPr txBox="1">
            <a:spLocks noChangeArrowheads="1"/>
          </p:cNvSpPr>
          <p:nvPr/>
        </p:nvSpPr>
        <p:spPr bwMode="auto">
          <a:xfrm>
            <a:off x="951670" y="1643844"/>
            <a:ext cx="10858576" cy="1734697"/>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1. </a:t>
            </a:r>
            <a:r>
              <a:rPr lang="en-US" smtClean="0">
                <a:solidFill>
                  <a:srgbClr val="18B48F"/>
                </a:solidFill>
                <a:latin typeface="微软雅黑" panose="020b0503020204020204" pitchFamily="34" charset="-122"/>
                <a:ea typeface="微软雅黑" panose="020b0503020204020204" pitchFamily="34" charset="-122"/>
              </a:rPr>
              <a:t>[2019</a:t>
            </a:r>
            <a:r>
              <a:rPr lang="en-US" altLang="zh-CN"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18B48F"/>
                </a:solidFill>
                <a:latin typeface="微软雅黑" panose="020b0503020204020204" pitchFamily="34" charset="-122"/>
                <a:ea typeface="微软雅黑" panose="020b0503020204020204" pitchFamily="34" charset="-122"/>
              </a:rPr>
              <a:t>山西</a:t>
            </a:r>
            <a:r>
              <a:rPr lang="en-US" smtClean="0">
                <a:solidFill>
                  <a:srgbClr val="18B48F"/>
                </a:solidFill>
                <a:latin typeface="微软雅黑" panose="020b0503020204020204" pitchFamily="34" charset="-122"/>
                <a:ea typeface="微软雅黑" panose="020b0503020204020204" pitchFamily="34" charset="-122"/>
              </a:rPr>
              <a:t>37</a:t>
            </a:r>
            <a:r>
              <a:rPr lang="zh-CN" altLang="en-US" smtClean="0">
                <a:solidFill>
                  <a:srgbClr val="18B48F"/>
                </a:solidFill>
                <a:latin typeface="微软雅黑" panose="020b0503020204020204" pitchFamily="34" charset="-122"/>
                <a:ea typeface="微软雅黑" panose="020b0503020204020204" pitchFamily="34" charset="-122"/>
              </a:rPr>
              <a:t>题</a:t>
            </a:r>
            <a:r>
              <a:rPr lang="en-US" smtClean="0">
                <a:solidFill>
                  <a:srgbClr val="18B48F"/>
                </a:solidFill>
                <a:latin typeface="微软雅黑" panose="020b0503020204020204" pitchFamily="34" charset="-122"/>
                <a:ea typeface="微软雅黑" panose="020b0503020204020204" pitchFamily="34" charset="-122"/>
              </a:rPr>
              <a:t>2</a:t>
            </a:r>
            <a:r>
              <a:rPr lang="zh-CN" altLang="en-US" smtClean="0">
                <a:solidFill>
                  <a:srgbClr val="18B48F"/>
                </a:solidFill>
                <a:latin typeface="微软雅黑" panose="020b0503020204020204" pitchFamily="34" charset="-122"/>
                <a:ea typeface="微软雅黑" panose="020b0503020204020204" pitchFamily="34" charset="-122"/>
              </a:rPr>
              <a:t>分</a:t>
            </a:r>
            <a:r>
              <a:rPr lang="en-US" smtClean="0">
                <a:solidFill>
                  <a:srgbClr val="18B48F"/>
                </a:solidFill>
                <a:latin typeface="微软雅黑" panose="020b0503020204020204" pitchFamily="34" charset="-122"/>
                <a:ea typeface="微软雅黑" panose="020b0503020204020204" pitchFamily="34" charset="-122"/>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小明利用</a:t>
            </a:r>
            <a:r>
              <a:rPr lang="en-US" err="1" smtClean="0">
                <a:solidFill>
                  <a:srgbClr val="000000"/>
                </a:solidFill>
                <a:latin typeface="微软雅黑" panose="020b0503020204020204" pitchFamily="34" charset="-122"/>
                <a:ea typeface="微软雅黑" panose="020b0503020204020204" pitchFamily="34" charset="-122"/>
                <a:cs typeface="Times New Roman" panose="02020603050405020304"/>
              </a:rPr>
              <a:t>3D</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打印机，打印出和自己大小一样的“自己”模型，但质量只有自己的    ，这个模型的密度是小明密度的</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。小明把模型从一楼搬到二楼教室克服模型重力做功约</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J</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4" name="矩形 3"/>
          <p:cNvSpPr/>
          <p:nvPr/>
        </p:nvSpPr>
        <p:spPr>
          <a:xfrm>
            <a:off x="808794" y="786588"/>
            <a:ext cx="3589444" cy="523220"/>
          </a:xfrm>
          <a:prstGeom prst="rect">
            <a:avLst/>
          </a:prstGeom>
        </p:spPr>
        <p:txBody>
          <a:bodyPr wrap="none">
            <a:spAutoFit/>
          </a:bodyPr>
          <a:lstStyle/>
          <a:p>
            <a:r>
              <a:rPr lang="zh-CN" altLang="en-US" sz="2800" b="1" spc="150" smtClean="0">
                <a:solidFill>
                  <a:srgbClr val="1CB691"/>
                </a:solidFill>
                <a:latin typeface="微软雅黑" panose="020b0503020204020204" pitchFamily="34" charset="-122"/>
                <a:ea typeface="微软雅黑" panose="020b0503020204020204" pitchFamily="34" charset="-122"/>
              </a:rPr>
              <a:t>考点一　密度的计算</a:t>
            </a:r>
            <a:endParaRPr lang="zh-CN" altLang="en-US" sz="2800" b="1" spc="150">
              <a:solidFill>
                <a:srgbClr val="1CB691"/>
              </a:solidFill>
              <a:latin typeface="微软雅黑" panose="020b0503020204020204" pitchFamily="34" charset="-122"/>
              <a:ea typeface="微软雅黑" panose="020b0503020204020204" pitchFamily="34" charset="-122"/>
            </a:endParaRPr>
          </a:p>
        </p:txBody>
      </p:sp>
      <p:sp>
        <p:nvSpPr>
          <p:cNvPr id="5" name="文本框 1"/>
          <p:cNvSpPr txBox="1">
            <a:spLocks noChangeArrowheads="1"/>
          </p:cNvSpPr>
          <p:nvPr/>
        </p:nvSpPr>
        <p:spPr bwMode="auto">
          <a:xfrm>
            <a:off x="7026676" y="2643976"/>
            <a:ext cx="64016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150</a:t>
            </a:r>
            <a:endParaRPr lang="en-US" altLang="zh-CN" sz="2400" b="1">
              <a:solidFill>
                <a:srgbClr val="A50021"/>
              </a:solidFill>
              <a:latin typeface="微软雅黑" panose="020b0503020204020204" pitchFamily="34" charset="-122"/>
              <a:ea typeface="微软雅黑" panose="020b0503020204020204" pitchFamily="34" charset="-122"/>
            </a:endParaRPr>
          </a:p>
        </p:txBody>
      </p:sp>
      <p:graphicFrame>
        <p:nvGraphicFramePr>
          <p:cNvPr id="267267" name="Object 3"/>
          <p:cNvGraphicFramePr>
            <a:graphicFrameLocks noChangeAspect="1"/>
          </p:cNvGraphicFramePr>
          <p:nvPr/>
        </p:nvGraphicFramePr>
        <p:xfrm>
          <a:off x="9014646" y="1929596"/>
          <a:ext cx="1009650" cy="1371600"/>
        </p:xfrm>
        <a:graphic>
          <a:graphicData uri="http://schemas.openxmlformats.org/presentationml/2006/ole">
            <mc:AlternateContent>
              <mc:Choice xmlns:v="urn:schemas-microsoft-com:vml" Requires="v">
                <p:oleObj spid="_x0000_s1061" name="文档" r:id="rId2" imgW="1016635" imgH="1374140" progId="Word.Document.12">
                  <p:embed/>
                </p:oleObj>
              </mc:Choice>
              <mc:Fallback>
                <p:oleObj name="文档" r:id="rId2" imgW="1016635" imgH="1374140" progId="Word.Document.12">
                  <p:embed/>
                  <p:pic>
                    <p:nvPicPr>
                      <p:cNvPr id="0" name="OLE substitute image"/>
                      <p:cNvPicPr/>
                      <p:nvPr/>
                    </p:nvPicPr>
                    <p:blipFill>
                      <a:blip r:embed="rId3"/>
                      <a:stretch>
                        <a:fillRect/>
                      </a:stretch>
                    </p:blipFill>
                    <p:spPr>
                      <a:xfrm>
                        <a:off x="9014646" y="1929596"/>
                        <a:ext cx="1009650" cy="1371600"/>
                      </a:xfrm>
                      <a:prstGeom prst="rect">
                        <a:avLst/>
                      </a:prstGeom>
                      <a:noFill/>
                      <a:ln w="9525">
                        <a:noFill/>
                      </a:ln>
                    </p:spPr>
                  </p:pic>
                </p:oleObj>
              </mc:Fallback>
            </mc:AlternateContent>
          </a:graphicData>
        </a:graphic>
      </p:graphicFrame>
      <p:graphicFrame>
        <p:nvGraphicFramePr>
          <p:cNvPr id="267268" name="Object 4"/>
          <p:cNvGraphicFramePr>
            <a:graphicFrameLocks noChangeAspect="1"/>
          </p:cNvGraphicFramePr>
          <p:nvPr/>
        </p:nvGraphicFramePr>
        <p:xfrm>
          <a:off x="4023504" y="2129632"/>
          <a:ext cx="1009650" cy="1371600"/>
        </p:xfrm>
        <a:graphic>
          <a:graphicData uri="http://schemas.openxmlformats.org/presentationml/2006/ole">
            <mc:AlternateContent>
              <mc:Choice xmlns:v="urn:schemas-microsoft-com:vml" Requires="v">
                <p:oleObj spid="_x0000_s1062" name="文档" r:id="rId4" imgW="1016635" imgH="1372870" progId="Word.Document.12">
                  <p:embed/>
                </p:oleObj>
              </mc:Choice>
              <mc:Fallback>
                <p:oleObj name="文档" r:id="rId4" imgW="1016635" imgH="1372870" progId="Word.Document.12">
                  <p:embed/>
                  <p:pic>
                    <p:nvPicPr>
                      <p:cNvPr id="0" name="OLE substitute image"/>
                      <p:cNvPicPr/>
                      <p:nvPr/>
                    </p:nvPicPr>
                    <p:blipFill>
                      <a:blip r:embed="rId5"/>
                      <a:stretch>
                        <a:fillRect/>
                      </a:stretch>
                    </p:blipFill>
                    <p:spPr>
                      <a:xfrm>
                        <a:off x="4023504" y="2129632"/>
                        <a:ext cx="1009650" cy="1371600"/>
                      </a:xfrm>
                      <a:prstGeom prst="rect">
                        <a:avLst/>
                      </a:prstGeom>
                      <a:noFill/>
                      <a:ln w="9525">
                        <a:noFill/>
                      </a:ln>
                    </p:spPr>
                  </p:pic>
                </p:oleObj>
              </mc:Fallback>
            </mc:AlternateContent>
          </a:graphicData>
        </a:graphic>
      </p:graphicFrame>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267267"/>
                                        </p:tgtEl>
                                        <p:attrNameLst>
                                          <p:attrName>style.visibility</p:attrName>
                                        </p:attrNameLst>
                                      </p:cBhvr>
                                      <p:to>
                                        <p:strVal val="visible"/>
                                      </p:to>
                                    </p:set>
                                    <p:animEffect transition="in" filter="fade">
                                      <p:cBhvr>
                                        <p:cTn id="7" dur="500"/>
                                        <p:tgtEl>
                                          <p:spTgt spid="267267"/>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TextBox 11"/>
          <p:cNvSpPr txBox="1"/>
          <p:nvPr/>
        </p:nvSpPr>
        <p:spPr>
          <a:xfrm>
            <a:off x="403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a:solidFill>
                <a:schemeClr val="bg1"/>
              </a:solidFill>
              <a:latin typeface="微软雅黑" panose="020b0503020204020204" pitchFamily="34" charset="-122"/>
              <a:ea typeface="微软雅黑" panose="020b0503020204020204" pitchFamily="34" charset="-122"/>
            </a:endParaRPr>
          </a:p>
        </p:txBody>
      </p:sp>
      <p:sp>
        <p:nvSpPr>
          <p:cNvPr id="11" name="文本框 1"/>
          <p:cNvSpPr txBox="1">
            <a:spLocks noChangeArrowheads="1"/>
          </p:cNvSpPr>
          <p:nvPr/>
        </p:nvSpPr>
        <p:spPr bwMode="auto">
          <a:xfrm>
            <a:off x="880232" y="1858158"/>
            <a:ext cx="10858576" cy="2288694"/>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mtClean="0">
                <a:solidFill>
                  <a:srgbClr val="18B48F"/>
                </a:solidFill>
                <a:latin typeface="微软雅黑" panose="020b0503020204020204" pitchFamily="34" charset="-122"/>
                <a:ea typeface="微软雅黑" panose="020b0503020204020204" pitchFamily="34" charset="-122"/>
              </a:rPr>
              <a:t>[2017</a:t>
            </a:r>
            <a:r>
              <a:rPr lang="en-US" altLang="zh-CN"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18B48F"/>
                </a:solidFill>
                <a:latin typeface="微软雅黑" panose="020b0503020204020204" pitchFamily="34" charset="-122"/>
                <a:ea typeface="微软雅黑" panose="020b0503020204020204" pitchFamily="34" charset="-122"/>
              </a:rPr>
              <a:t>山西</a:t>
            </a:r>
            <a:r>
              <a:rPr lang="en-US" smtClean="0">
                <a:solidFill>
                  <a:srgbClr val="18B48F"/>
                </a:solidFill>
                <a:latin typeface="微软雅黑" panose="020b0503020204020204" pitchFamily="34" charset="-122"/>
                <a:ea typeface="微软雅黑" panose="020b0503020204020204" pitchFamily="34" charset="-122"/>
              </a:rPr>
              <a:t>37</a:t>
            </a:r>
            <a:r>
              <a:rPr lang="zh-CN" altLang="en-US" smtClean="0">
                <a:solidFill>
                  <a:srgbClr val="18B48F"/>
                </a:solidFill>
                <a:latin typeface="微软雅黑" panose="020b0503020204020204" pitchFamily="34" charset="-122"/>
                <a:ea typeface="微软雅黑" panose="020b0503020204020204" pitchFamily="34" charset="-122"/>
              </a:rPr>
              <a:t>题</a:t>
            </a:r>
            <a:r>
              <a:rPr lang="en-US" smtClean="0">
                <a:solidFill>
                  <a:srgbClr val="18B48F"/>
                </a:solidFill>
                <a:latin typeface="微软雅黑" panose="020b0503020204020204" pitchFamily="34" charset="-122"/>
                <a:ea typeface="微软雅黑" panose="020b0503020204020204" pitchFamily="34" charset="-122"/>
              </a:rPr>
              <a:t>7</a:t>
            </a:r>
            <a:r>
              <a:rPr lang="zh-CN" altLang="en-US" smtClean="0">
                <a:solidFill>
                  <a:srgbClr val="18B48F"/>
                </a:solidFill>
                <a:latin typeface="微软雅黑" panose="020b0503020204020204" pitchFamily="34" charset="-122"/>
                <a:ea typeface="微软雅黑" panose="020b0503020204020204" pitchFamily="34" charset="-122"/>
              </a:rPr>
              <a:t>分</a:t>
            </a:r>
            <a:r>
              <a:rPr lang="en-US" smtClean="0">
                <a:solidFill>
                  <a:srgbClr val="18B48F"/>
                </a:solidFill>
                <a:latin typeface="微软雅黑" panose="020b0503020204020204" pitchFamily="34" charset="-122"/>
                <a:ea typeface="微软雅黑" panose="020b0503020204020204" pitchFamily="34" charset="-122"/>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小明家乡种植的杏树今年获得了丰收，他想利用托盘天平和量筒测量一颗鲜杏的密度，进行了下列操作：</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）先把天平放在水平台上，然后将游码移至标尺左端的零刻度线处，为使天平横梁平衡，他应该调节横梁右端的</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4" name="矩形 3"/>
          <p:cNvSpPr/>
          <p:nvPr/>
        </p:nvSpPr>
        <p:spPr>
          <a:xfrm>
            <a:off x="880232" y="929464"/>
            <a:ext cx="5102679" cy="523220"/>
          </a:xfrm>
          <a:prstGeom prst="rect">
            <a:avLst/>
          </a:prstGeom>
        </p:spPr>
        <p:txBody>
          <a:bodyPr wrap="none">
            <a:spAutoFit/>
          </a:bodyPr>
          <a:lstStyle/>
          <a:p>
            <a:r>
              <a:rPr lang="zh-CN" altLang="en-US" sz="2800" b="1" spc="150" smtClean="0">
                <a:solidFill>
                  <a:srgbClr val="1CB691"/>
                </a:solidFill>
                <a:latin typeface="微软雅黑" panose="020b0503020204020204" pitchFamily="34" charset="-122"/>
                <a:ea typeface="微软雅黑" panose="020b0503020204020204" pitchFamily="34" charset="-122"/>
              </a:rPr>
              <a:t>考点二　测量固体物质的密度</a:t>
            </a:r>
            <a:endParaRPr lang="zh-CN" altLang="en-US" sz="2800" b="1" spc="150">
              <a:solidFill>
                <a:srgbClr val="1CB691"/>
              </a:solidFill>
              <a:latin typeface="微软雅黑" panose="020b0503020204020204" pitchFamily="34" charset="-122"/>
              <a:ea typeface="微软雅黑" panose="020b0503020204020204" pitchFamily="34" charset="-122"/>
            </a:endParaRPr>
          </a:p>
        </p:txBody>
      </p:sp>
      <p:sp>
        <p:nvSpPr>
          <p:cNvPr id="5" name="文本框 1"/>
          <p:cNvSpPr txBox="1">
            <a:spLocks noChangeArrowheads="1"/>
          </p:cNvSpPr>
          <p:nvPr/>
        </p:nvSpPr>
        <p:spPr bwMode="auto">
          <a:xfrm>
            <a:off x="5952330" y="3358356"/>
            <a:ext cx="1303809"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平衡螺母</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本框 16"/>
          <p:cNvSpPr txBox="1">
            <a:spLocks noChangeArrowheads="1"/>
          </p:cNvSpPr>
          <p:nvPr/>
        </p:nvSpPr>
        <p:spPr bwMode="auto">
          <a:xfrm>
            <a:off x="951670" y="715150"/>
            <a:ext cx="10644262" cy="642924"/>
          </a:xfrm>
          <a:prstGeom prst="rect">
            <a:avLst/>
          </a:prstGeom>
          <a:noFill/>
          <a:ln w="9525">
            <a:noFill/>
            <a:miter lim="800000"/>
          </a:ln>
        </p:spPr>
        <p:txBody>
          <a:bodyPr wrap="squar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800" b="1" spc="150" smtClean="0">
                <a:solidFill>
                  <a:srgbClr val="1CB691"/>
                </a:solidFill>
                <a:latin typeface="微软雅黑" panose="020b0503020204020204" pitchFamily="34" charset="-122"/>
                <a:ea typeface="微软雅黑" panose="020b0503020204020204" pitchFamily="34" charset="-122"/>
              </a:rPr>
              <a:t>考点一　质量、体积及其测量</a:t>
            </a:r>
            <a:endParaRPr lang="zh-CN" altLang="en-US" sz="2800" b="1" spc="150" smtClean="0">
              <a:solidFill>
                <a:srgbClr val="1CB691"/>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4001"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教材梳理 夯实基础</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34" name="文本框 1"/>
          <p:cNvSpPr txBox="1">
            <a:spLocks noChangeArrowheads="1"/>
          </p:cNvSpPr>
          <p:nvPr/>
        </p:nvSpPr>
        <p:spPr bwMode="auto">
          <a:xfrm>
            <a:off x="880232" y="1500968"/>
            <a:ext cx="10858576" cy="561427"/>
          </a:xfrm>
          <a:prstGeom prst="rect">
            <a:avLst/>
          </a:prstGeom>
          <a:noFill/>
          <a:ln w="9525">
            <a:noFill/>
            <a:miter lim="800000"/>
          </a:ln>
        </p:spPr>
        <p:txBody>
          <a:bodyPr wrap="square" lIns="36000" tIns="36000" rIns="36000" bIns="36000">
            <a:spAutoFit/>
          </a:bodyPr>
          <a:lstStyle/>
          <a:p>
            <a:pPr algn="just" eaLnBrk="0" hangingPunct="0">
              <a:lnSpc>
                <a:spcPct val="150000"/>
              </a:lnSpc>
            </a:pPr>
            <a:r>
              <a:rPr lang="en-US" altLang="zh-CN" b="1" smtClean="0">
                <a:latin typeface="微软雅黑" panose="020b0503020204020204" pitchFamily="34" charset="-122"/>
                <a:ea typeface="微软雅黑" panose="020b0503020204020204" pitchFamily="34" charset="-122"/>
              </a:rPr>
              <a:t>1.</a:t>
            </a:r>
            <a:r>
              <a:rPr lang="zh-CN" altLang="en-US" b="1" smtClean="0">
                <a:latin typeface="微软雅黑" panose="020b0503020204020204" pitchFamily="34" charset="-122"/>
                <a:ea typeface="微软雅黑" panose="020b0503020204020204" pitchFamily="34" charset="-122"/>
              </a:rPr>
              <a:t>质量及其测量</a:t>
            </a:r>
            <a:endParaRPr lang="zh-CN" altLang="en-US" b="1" smtClean="0">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nvGraphicFramePr>
        <p:xfrm>
          <a:off x="880232" y="2358224"/>
          <a:ext cx="10644262" cy="3938433"/>
        </p:xfrm>
        <a:graphic>
          <a:graphicData uri="http://schemas.openxmlformats.org/drawingml/2006/table">
            <a:tbl>
              <a:tblPr/>
              <a:tblGrid>
                <a:gridCol w="1643074"/>
                <a:gridCol w="9001188"/>
              </a:tblGrid>
              <a:tr h="524319">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定义</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物体所含物质的多少叫质量，通常用字母</a:t>
                      </a:r>
                      <a:r>
                        <a:rPr lang="en-US"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z="2400" u="sng" kern="10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表示</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21240" marR="2124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2292513">
                <a:tc rowSpan="2">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性质</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21240" marR="2124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vMerge="1">
                  <a:txBody>
                    <a:bodyPr vert="horz" wrap="square"/>
                    <a:lstStyle/>
                    <a:p/>
                  </a:txBody>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质量是物体本身的一种属性，它不随物体的形状、位置和状态的变化而变化</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21240" marR="2124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pic>
        <p:nvPicPr>
          <p:cNvPr id="109569" name="7ER159.eps"/>
          <p:cNvPicPr>
            <a:picLocks noChangeAspect="1" noChangeArrowheads="1"/>
          </p:cNvPicPr>
          <p:nvPr/>
        </p:nvPicPr>
        <p:blipFill>
          <a:blip r:embed="rId3"/>
          <a:stretch>
            <a:fillRect/>
          </a:stretch>
        </p:blipFill>
        <p:spPr bwMode="auto">
          <a:xfrm>
            <a:off x="4023504" y="3286918"/>
            <a:ext cx="6000792" cy="1500198"/>
          </a:xfrm>
          <a:prstGeom prst="rect">
            <a:avLst/>
          </a:prstGeom>
          <a:noFill/>
        </p:spPr>
      </p:pic>
      <p:sp>
        <p:nvSpPr>
          <p:cNvPr id="7" name="文本框 1"/>
          <p:cNvSpPr txBox="1">
            <a:spLocks noChangeArrowheads="1"/>
          </p:cNvSpPr>
          <p:nvPr/>
        </p:nvSpPr>
        <p:spPr bwMode="auto">
          <a:xfrm>
            <a:off x="8666974" y="2286786"/>
            <a:ext cx="375671"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m</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TextBox 11"/>
          <p:cNvSpPr txBox="1"/>
          <p:nvPr/>
        </p:nvSpPr>
        <p:spPr>
          <a:xfrm>
            <a:off x="403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a:solidFill>
                <a:schemeClr val="bg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880232" y="1072340"/>
            <a:ext cx="10891066" cy="4504686"/>
            <a:chOff x="880232" y="1072340"/>
            <a:chExt cx="10891066" cy="4504686"/>
          </a:xfrm>
        </p:grpSpPr>
        <p:sp>
          <p:nvSpPr>
            <p:cNvPr id="11" name="文本框 1"/>
            <p:cNvSpPr txBox="1">
              <a:spLocks noChangeArrowheads="1"/>
            </p:cNvSpPr>
            <p:nvPr/>
          </p:nvSpPr>
          <p:spPr bwMode="auto">
            <a:xfrm>
              <a:off x="880232" y="1072340"/>
              <a:ext cx="6429420" cy="4504686"/>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）将鲜杏放在调好的天平左盘，天平平衡时右盘中的砝码和游码位置如图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5-9</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甲所示，则鲜杏的质量为</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g</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）为了能将鲜杏放入量筒，小明选取了容积为</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200 mL</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的量筒，他先往量筒中加入适量的水，记下此时水的体积，再将这个鲜杏放入量筒，再次记录示数，如图乙所示。请你帮他计算鲜杏的密度为</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kg/m</a:t>
              </a:r>
              <a:r>
                <a:rPr lang="en-US" baseline="30000" smtClean="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4" name="QWA113.EPS" descr="id:2147505174;FounderCES"/>
            <p:cNvPicPr/>
            <p:nvPr/>
          </p:nvPicPr>
          <p:blipFill>
            <a:blip r:embed="rId2"/>
            <a:stretch>
              <a:fillRect/>
            </a:stretch>
          </p:blipFill>
          <p:spPr>
            <a:xfrm>
              <a:off x="7595404" y="1286654"/>
              <a:ext cx="4175894" cy="2000264"/>
            </a:xfrm>
            <a:prstGeom prst="rect">
              <a:avLst/>
            </a:prstGeom>
          </p:spPr>
        </p:pic>
        <p:sp>
          <p:nvSpPr>
            <p:cNvPr id="5" name="矩形 4"/>
            <p:cNvSpPr/>
            <p:nvPr/>
          </p:nvSpPr>
          <p:spPr>
            <a:xfrm>
              <a:off x="9309916" y="3501232"/>
              <a:ext cx="987771" cy="646331"/>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5-9</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sp>
        <p:nvSpPr>
          <p:cNvPr id="7" name="文本框 1"/>
          <p:cNvSpPr txBox="1">
            <a:spLocks noChangeArrowheads="1"/>
          </p:cNvSpPr>
          <p:nvPr/>
        </p:nvSpPr>
        <p:spPr bwMode="auto">
          <a:xfrm>
            <a:off x="2737620" y="2072472"/>
            <a:ext cx="728332"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21.2</a:t>
            </a:r>
            <a:endParaRPr lang="en-US" altLang="zh-CN" sz="2400" b="1">
              <a:solidFill>
                <a:srgbClr val="A50021"/>
              </a:solidFill>
              <a:latin typeface="微软雅黑" panose="020b0503020204020204" pitchFamily="34" charset="-122"/>
              <a:ea typeface="微软雅黑" panose="020b0503020204020204" pitchFamily="34" charset="-122"/>
            </a:endParaRPr>
          </a:p>
        </p:txBody>
      </p:sp>
      <p:graphicFrame>
        <p:nvGraphicFramePr>
          <p:cNvPr id="268290" name="Object 2"/>
          <p:cNvGraphicFramePr>
            <a:graphicFrameLocks noChangeAspect="1"/>
          </p:cNvGraphicFramePr>
          <p:nvPr/>
        </p:nvGraphicFramePr>
        <p:xfrm>
          <a:off x="2880496" y="4858554"/>
          <a:ext cx="2133600" cy="819150"/>
        </p:xfrm>
        <a:graphic>
          <a:graphicData uri="http://schemas.openxmlformats.org/presentationml/2006/ole">
            <mc:AlternateContent>
              <mc:Choice xmlns:v="urn:schemas-microsoft-com:vml" Requires="v">
                <p:oleObj spid="_x0000_s1063" name="文档" r:id="rId3" imgW="2139950" imgH="821055" progId="Word.Document.12">
                  <p:embed/>
                </p:oleObj>
              </mc:Choice>
              <mc:Fallback>
                <p:oleObj name="文档" r:id="rId3" imgW="2139950" imgH="821055" progId="Word.Document.12">
                  <p:embed/>
                  <p:pic>
                    <p:nvPicPr>
                      <p:cNvPr id="0" name="OLE substitute image"/>
                      <p:cNvPicPr/>
                      <p:nvPr/>
                    </p:nvPicPr>
                    <p:blipFill>
                      <a:blip r:embed="rId4"/>
                      <a:stretch>
                        <a:fillRect/>
                      </a:stretch>
                    </p:blipFill>
                    <p:spPr>
                      <a:xfrm>
                        <a:off x="2880496" y="4858554"/>
                        <a:ext cx="2133600" cy="819150"/>
                      </a:xfrm>
                      <a:prstGeom prst="rect">
                        <a:avLst/>
                      </a:prstGeom>
                      <a:noFill/>
                      <a:ln w="9525">
                        <a:noFill/>
                      </a:ln>
                    </p:spPr>
                  </p:pic>
                </p:oleObj>
              </mc:Fallback>
            </mc:AlternateContent>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68290"/>
                                        </p:tgtEl>
                                        <p:attrNameLst>
                                          <p:attrName>style.visibility</p:attrName>
                                        </p:attrNameLst>
                                      </p:cBhvr>
                                      <p:to>
                                        <p:strVal val="visible"/>
                                      </p:to>
                                    </p:set>
                                    <p:animEffect transition="in" filter="fade">
                                      <p:cBhvr>
                                        <p:cTn id="12" dur="500"/>
                                        <p:tgtEl>
                                          <p:spTgt spid="268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TextBox 11"/>
          <p:cNvSpPr txBox="1"/>
          <p:nvPr/>
        </p:nvSpPr>
        <p:spPr>
          <a:xfrm>
            <a:off x="403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a:solidFill>
                <a:schemeClr val="bg1"/>
              </a:solidFill>
              <a:latin typeface="微软雅黑" panose="020b0503020204020204" pitchFamily="34" charset="-122"/>
              <a:ea typeface="微软雅黑" panose="020b0503020204020204" pitchFamily="34" charset="-122"/>
            </a:endParaRPr>
          </a:p>
        </p:txBody>
      </p:sp>
      <p:sp>
        <p:nvSpPr>
          <p:cNvPr id="11" name="文本框 1"/>
          <p:cNvSpPr txBox="1">
            <a:spLocks noChangeArrowheads="1"/>
          </p:cNvSpPr>
          <p:nvPr/>
        </p:nvSpPr>
        <p:spPr bwMode="auto">
          <a:xfrm>
            <a:off x="880232" y="929464"/>
            <a:ext cx="10858576" cy="4504686"/>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4</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）小明继续实验时不小心将量筒碰碎了，他又选取了小烧杯、溢水杯、容积为</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50 mL</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的量筒测量鲜杏的体积，他的做法如下，请你将下列步骤补充完整。</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先将溢水杯中盛满水，再将鲜杏轻轻放入溢水杯中，让溢出的水流入小烧杯中；</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b.</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c.</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记录此时量筒中水的体积。</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你认为小明按上述做法所测出鲜杏的密度比真实值</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（选填“偏大”或“偏小”），其原因是</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r">
              <a:lnSpc>
                <a:spcPct val="150000"/>
              </a:lnSpc>
            </a:pPr>
            <a:r>
              <a:rPr 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4" name="文本框 1"/>
          <p:cNvSpPr txBox="1">
            <a:spLocks noChangeArrowheads="1"/>
          </p:cNvSpPr>
          <p:nvPr/>
        </p:nvSpPr>
        <p:spPr bwMode="auto">
          <a:xfrm>
            <a:off x="1951802" y="2501100"/>
            <a:ext cx="4073798"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将小烧杯中的水全部倒入量筒</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5" name="文本框 1"/>
          <p:cNvSpPr txBox="1">
            <a:spLocks noChangeArrowheads="1"/>
          </p:cNvSpPr>
          <p:nvPr/>
        </p:nvSpPr>
        <p:spPr bwMode="auto">
          <a:xfrm>
            <a:off x="8095470" y="3572670"/>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偏大</a:t>
            </a:r>
            <a:endParaRPr lang="en-US" altLang="zh-CN" sz="2400" b="1">
              <a:solidFill>
                <a:srgbClr val="A50021"/>
              </a:solidFill>
              <a:latin typeface="微软雅黑" panose="020b0503020204020204" pitchFamily="34" charset="-122"/>
              <a:ea typeface="微软雅黑" panose="020b0503020204020204" pitchFamily="34" charset="-122"/>
            </a:endParaRPr>
          </a:p>
        </p:txBody>
      </p:sp>
      <p:graphicFrame>
        <p:nvGraphicFramePr>
          <p:cNvPr id="269314" name="Object 2"/>
          <p:cNvGraphicFramePr>
            <a:graphicFrameLocks noChangeAspect="1"/>
          </p:cNvGraphicFramePr>
          <p:nvPr/>
        </p:nvGraphicFramePr>
        <p:xfrm>
          <a:off x="1042233" y="4144174"/>
          <a:ext cx="10696575" cy="1760537"/>
        </p:xfrm>
        <a:graphic>
          <a:graphicData uri="http://schemas.openxmlformats.org/presentationml/2006/ole">
            <mc:AlternateContent>
              <mc:Choice xmlns:v="urn:schemas-microsoft-com:vml" Requires="v">
                <p:oleObj spid="_x0000_s1064" name="文档" r:id="rId2" imgW="10694035" imgH="1769110" progId="Word.Document.12">
                  <p:embed/>
                </p:oleObj>
              </mc:Choice>
              <mc:Fallback>
                <p:oleObj name="文档" r:id="rId2" imgW="10694035" imgH="1769110" progId="Word.Document.12">
                  <p:embed/>
                  <p:pic>
                    <p:nvPicPr>
                      <p:cNvPr id="0" name="OLE substitute image"/>
                      <p:cNvPicPr/>
                      <p:nvPr/>
                    </p:nvPicPr>
                    <p:blipFill>
                      <a:blip r:embed="rId3"/>
                      <a:stretch>
                        <a:fillRect/>
                      </a:stretch>
                    </p:blipFill>
                    <p:spPr>
                      <a:xfrm>
                        <a:off x="1042233" y="4144174"/>
                        <a:ext cx="10696575" cy="1760537"/>
                      </a:xfrm>
                      <a:prstGeom prst="rect">
                        <a:avLst/>
                      </a:prstGeom>
                      <a:noFill/>
                      <a:ln w="9525">
                        <a:noFill/>
                      </a:ln>
                    </p:spPr>
                  </p:pic>
                </p:oleObj>
              </mc:Fallback>
            </mc:AlternateContent>
          </a:graphicData>
        </a:graphic>
      </p:graphicFrame>
      <p:cxnSp>
        <p:nvCxnSpPr>
          <p:cNvPr id="7" name="直接连接符 6"/>
          <p:cNvCxnSpPr/>
          <p:nvPr/>
        </p:nvCxnSpPr>
        <p:spPr>
          <a:xfrm>
            <a:off x="3952066" y="4715678"/>
            <a:ext cx="7715304" cy="25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69314"/>
                                        </p:tgtEl>
                                        <p:attrNameLst>
                                          <p:attrName>style.visibility</p:attrName>
                                        </p:attrNameLst>
                                      </p:cBhvr>
                                      <p:to>
                                        <p:strVal val="visible"/>
                                      </p:to>
                                    </p:set>
                                    <p:animEffect transition="in" filter="fade">
                                      <p:cBhvr>
                                        <p:cTn id="17" dur="500"/>
                                        <p:tgtEl>
                                          <p:spTgt spid="269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TextBox 11"/>
          <p:cNvSpPr txBox="1"/>
          <p:nvPr/>
        </p:nvSpPr>
        <p:spPr>
          <a:xfrm>
            <a:off x="403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a:solidFill>
                <a:schemeClr val="bg1"/>
              </a:solidFill>
              <a:latin typeface="微软雅黑" panose="020b0503020204020204" pitchFamily="34" charset="-122"/>
              <a:ea typeface="微软雅黑" panose="020b0503020204020204" pitchFamily="34" charset="-122"/>
            </a:endParaRPr>
          </a:p>
        </p:txBody>
      </p:sp>
      <p:sp>
        <p:nvSpPr>
          <p:cNvPr id="11" name="文本框 1"/>
          <p:cNvSpPr txBox="1">
            <a:spLocks noChangeArrowheads="1"/>
          </p:cNvSpPr>
          <p:nvPr/>
        </p:nvSpPr>
        <p:spPr bwMode="auto">
          <a:xfrm>
            <a:off x="880232" y="786588"/>
            <a:ext cx="10858576" cy="4504686"/>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3. </a:t>
            </a:r>
            <a:r>
              <a:rPr lang="en-US" smtClean="0">
                <a:solidFill>
                  <a:srgbClr val="18B48F"/>
                </a:solidFill>
                <a:latin typeface="微软雅黑" panose="020b0503020204020204" pitchFamily="34" charset="-122"/>
                <a:ea typeface="微软雅黑" panose="020b0503020204020204" pitchFamily="34" charset="-122"/>
              </a:rPr>
              <a:t>[2016</a:t>
            </a:r>
            <a:r>
              <a:rPr lang="en-US" altLang="zh-CN"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18B48F"/>
                </a:solidFill>
                <a:latin typeface="微软雅黑" panose="020b0503020204020204" pitchFamily="34" charset="-122"/>
                <a:ea typeface="微软雅黑" panose="020b0503020204020204" pitchFamily="34" charset="-122"/>
              </a:rPr>
              <a:t>山西</a:t>
            </a:r>
            <a:r>
              <a:rPr lang="en-US" smtClean="0">
                <a:solidFill>
                  <a:srgbClr val="18B48F"/>
                </a:solidFill>
                <a:latin typeface="微软雅黑" panose="020b0503020204020204" pitchFamily="34" charset="-122"/>
                <a:ea typeface="微软雅黑" panose="020b0503020204020204" pitchFamily="34" charset="-122"/>
              </a:rPr>
              <a:t>36</a:t>
            </a:r>
            <a:r>
              <a:rPr lang="zh-CN" altLang="en-US" smtClean="0">
                <a:solidFill>
                  <a:srgbClr val="18B48F"/>
                </a:solidFill>
                <a:latin typeface="微软雅黑" panose="020b0503020204020204" pitchFamily="34" charset="-122"/>
                <a:ea typeface="微软雅黑" panose="020b0503020204020204" pitchFamily="34" charset="-122"/>
              </a:rPr>
              <a:t>题</a:t>
            </a:r>
            <a:r>
              <a:rPr lang="en-US" smtClean="0">
                <a:solidFill>
                  <a:srgbClr val="18B48F"/>
                </a:solidFill>
                <a:latin typeface="微软雅黑" panose="020b0503020204020204" pitchFamily="34" charset="-122"/>
                <a:ea typeface="微软雅黑" panose="020b0503020204020204" pitchFamily="34" charset="-122"/>
              </a:rPr>
              <a:t>6</a:t>
            </a:r>
            <a:r>
              <a:rPr lang="zh-CN" altLang="en-US" smtClean="0">
                <a:solidFill>
                  <a:srgbClr val="18B48F"/>
                </a:solidFill>
                <a:latin typeface="微软雅黑" panose="020b0503020204020204" pitchFamily="34" charset="-122"/>
                <a:ea typeface="微软雅黑" panose="020b0503020204020204" pitchFamily="34" charset="-122"/>
              </a:rPr>
              <a:t>分</a:t>
            </a:r>
            <a:r>
              <a:rPr lang="en-US" smtClean="0">
                <a:solidFill>
                  <a:srgbClr val="18B48F"/>
                </a:solidFill>
                <a:latin typeface="微软雅黑" panose="020b0503020204020204" pitchFamily="34" charset="-122"/>
                <a:ea typeface="微软雅黑" panose="020b0503020204020204" pitchFamily="34" charset="-122"/>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中国</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80</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后小伙杨光硕利用电商平台，把家乡的土鸡蛋推向了全国市场。土鸡蛋比普通鸡蛋营养价值高，那土鸡蛋的密度是不是也比普通鸡蛋大呢</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小梦从网上购买了家乡的土鸡蛋，与学习小组的同学们一起测量土鸡蛋的密度。他们找来一架天平和一盒砝码，但缺少量筒，于是又找来一个烧杯、胶头滴管和一些水，利用这些仪器测量土鸡蛋的密度，请你和他们一起完成实验。</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）把天平放在</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台上，把游码拨到标尺左端的</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处，调节天平的</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，观察到指针指在</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表示横梁平衡。用调节好的天平测出一颗土鸡蛋的质量为</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m</a:t>
            </a:r>
            <a:r>
              <a:rPr lang="en-US" baseline="-25000" smtClean="0">
                <a:solidFill>
                  <a:srgbClr val="000000"/>
                </a:solidFill>
                <a:latin typeface="微软雅黑" panose="020b0503020204020204" pitchFamily="34" charset="-122"/>
                <a:ea typeface="微软雅黑" panose="020b0503020204020204" pitchFamily="34" charset="-122"/>
                <a:cs typeface="Times New Roman" panose="02020603050405020304"/>
              </a:rPr>
              <a:t>0</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4" name="文本框 1"/>
          <p:cNvSpPr txBox="1">
            <a:spLocks noChangeArrowheads="1"/>
          </p:cNvSpPr>
          <p:nvPr/>
        </p:nvSpPr>
        <p:spPr bwMode="auto">
          <a:xfrm>
            <a:off x="3594876" y="3429794"/>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水平</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5" name="文本框 1"/>
          <p:cNvSpPr txBox="1">
            <a:spLocks noChangeArrowheads="1"/>
          </p:cNvSpPr>
          <p:nvPr/>
        </p:nvSpPr>
        <p:spPr bwMode="auto">
          <a:xfrm>
            <a:off x="8666974" y="3429794"/>
            <a:ext cx="1303809"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零刻度线</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1880364" y="4001298"/>
            <a:ext cx="1303809"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平衡螺母</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5880892" y="4001298"/>
            <a:ext cx="1919363"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分度盘中央　</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TextBox 11"/>
          <p:cNvSpPr txBox="1"/>
          <p:nvPr/>
        </p:nvSpPr>
        <p:spPr>
          <a:xfrm>
            <a:off x="403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a:solidFill>
                <a:schemeClr val="bg1"/>
              </a:solidFill>
              <a:latin typeface="微软雅黑" panose="020b0503020204020204" pitchFamily="34" charset="-122"/>
              <a:ea typeface="微软雅黑" panose="020b0503020204020204" pitchFamily="34" charset="-122"/>
            </a:endParaRPr>
          </a:p>
        </p:txBody>
      </p:sp>
      <p:sp>
        <p:nvSpPr>
          <p:cNvPr id="11" name="文本框 1"/>
          <p:cNvSpPr txBox="1">
            <a:spLocks noChangeArrowheads="1"/>
          </p:cNvSpPr>
          <p:nvPr/>
        </p:nvSpPr>
        <p:spPr bwMode="auto">
          <a:xfrm>
            <a:off x="880232" y="1000902"/>
            <a:ext cx="5857916" cy="5058683"/>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）如图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5-10</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所示，设计测土鸡蛋体积的步骤如下：</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①</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在烧杯中装入适量的水，并在水面的位置做好标记，用天平测出烧杯和水的总质量</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m</a:t>
            </a:r>
            <a:r>
              <a:rPr lang="en-US" baseline="-25000"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②</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把土鸡蛋轻轻放入装有水的烧杯中，倒出超过标记处的水，并用胶头滴管使烧杯中的水面恰好到标记处，再用天平测量此时烧杯、水和土鸡蛋的总质量</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m</a:t>
            </a:r>
            <a:r>
              <a:rPr lang="en-US" baseline="-25000"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4" name="AS87.EPS" descr="id:2147505181;FounderCES"/>
          <p:cNvPicPr/>
          <p:nvPr/>
        </p:nvPicPr>
        <p:blipFill>
          <a:blip r:embed="rId2"/>
          <a:stretch>
            <a:fillRect/>
          </a:stretch>
        </p:blipFill>
        <p:spPr>
          <a:xfrm>
            <a:off x="8024032" y="1715282"/>
            <a:ext cx="3000396" cy="1508686"/>
          </a:xfrm>
          <a:prstGeom prst="rect">
            <a:avLst/>
          </a:prstGeom>
        </p:spPr>
      </p:pic>
      <p:sp>
        <p:nvSpPr>
          <p:cNvPr id="5" name="矩形 4"/>
          <p:cNvSpPr/>
          <p:nvPr/>
        </p:nvSpPr>
        <p:spPr>
          <a:xfrm>
            <a:off x="8952726" y="3715546"/>
            <a:ext cx="1168910" cy="646331"/>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5-10</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Tree>
  </p:cSld>
  <p:clrMapOvr>
    <a:masterClrMapping/>
  </p:clrMapOvr>
  <p:transition>
    <p:fade/>
  </p:transition>
  <p:timing/>
</p:sld>
</file>

<file path=ppt/slides/slide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TextBox 11"/>
          <p:cNvSpPr txBox="1"/>
          <p:nvPr/>
        </p:nvSpPr>
        <p:spPr>
          <a:xfrm>
            <a:off x="403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a:solidFill>
                <a:schemeClr val="bg1"/>
              </a:solidFill>
              <a:latin typeface="微软雅黑" panose="020b0503020204020204" pitchFamily="34" charset="-122"/>
              <a:ea typeface="微软雅黑" panose="020b0503020204020204" pitchFamily="34" charset="-122"/>
            </a:endParaRPr>
          </a:p>
        </p:txBody>
      </p:sp>
      <p:sp>
        <p:nvSpPr>
          <p:cNvPr id="11" name="文本框 1"/>
          <p:cNvSpPr txBox="1">
            <a:spLocks noChangeArrowheads="1"/>
          </p:cNvSpPr>
          <p:nvPr/>
        </p:nvSpPr>
        <p:spPr bwMode="auto">
          <a:xfrm>
            <a:off x="880232" y="1072340"/>
            <a:ext cx="10858576" cy="1668205"/>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）土鸡蛋的密度表达式是</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（用测得的物理量符号表示，水的密度为</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ρ</a:t>
            </a:r>
            <a:r>
              <a:rPr lang="zh-CN" altLang="en-US" baseline="-25000" smtClean="0">
                <a:solidFill>
                  <a:srgbClr val="000000"/>
                </a:solidFill>
                <a:latin typeface="微软雅黑" panose="020b0503020204020204" pitchFamily="34" charset="-122"/>
                <a:ea typeface="微软雅黑" panose="020b0503020204020204" pitchFamily="34" charset="-122"/>
                <a:cs typeface="Times New Roman" panose="02020603050405020304"/>
              </a:rPr>
              <a:t>水</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）。实验结束后，有同学发现土鸡蛋有一定吸水性，则所测量的密度值将</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（选填“偏大”或“偏小”）。</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4" name="文本框 1"/>
          <p:cNvSpPr txBox="1">
            <a:spLocks noChangeArrowheads="1"/>
          </p:cNvSpPr>
          <p:nvPr/>
        </p:nvSpPr>
        <p:spPr bwMode="auto">
          <a:xfrm>
            <a:off x="2237554" y="2072472"/>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偏大</a:t>
            </a:r>
            <a:endParaRPr lang="en-US" altLang="zh-CN" sz="2400" b="1">
              <a:solidFill>
                <a:srgbClr val="A50021"/>
              </a:solidFill>
              <a:latin typeface="微软雅黑" panose="020b0503020204020204" pitchFamily="34" charset="-122"/>
              <a:ea typeface="微软雅黑" panose="020b0503020204020204" pitchFamily="34" charset="-122"/>
            </a:endParaRPr>
          </a:p>
        </p:txBody>
      </p:sp>
      <p:graphicFrame>
        <p:nvGraphicFramePr>
          <p:cNvPr id="270338" name="Object 2"/>
          <p:cNvGraphicFramePr>
            <a:graphicFrameLocks noChangeAspect="1"/>
          </p:cNvGraphicFramePr>
          <p:nvPr/>
        </p:nvGraphicFramePr>
        <p:xfrm>
          <a:off x="4952198" y="643712"/>
          <a:ext cx="2152650" cy="990600"/>
        </p:xfrm>
        <a:graphic>
          <a:graphicData uri="http://schemas.openxmlformats.org/presentationml/2006/ole">
            <mc:AlternateContent>
              <mc:Choice xmlns:v="urn:schemas-microsoft-com:vml" Requires="v">
                <p:oleObj spid="_x0000_s1065" name="文档" r:id="rId2" imgW="2160270" imgH="992505" progId="Word.Document.12">
                  <p:embed/>
                </p:oleObj>
              </mc:Choice>
              <mc:Fallback>
                <p:oleObj name="文档" r:id="rId2" imgW="2160270" imgH="992505" progId="Word.Document.12">
                  <p:embed/>
                  <p:pic>
                    <p:nvPicPr>
                      <p:cNvPr id="0" name="OLE substitute image"/>
                      <p:cNvPicPr/>
                      <p:nvPr/>
                    </p:nvPicPr>
                    <p:blipFill>
                      <a:blip r:embed="rId3"/>
                      <a:stretch>
                        <a:fillRect/>
                      </a:stretch>
                    </p:blipFill>
                    <p:spPr>
                      <a:xfrm>
                        <a:off x="4952198" y="643712"/>
                        <a:ext cx="2152650" cy="990600"/>
                      </a:xfrm>
                      <a:prstGeom prst="rect">
                        <a:avLst/>
                      </a:prstGeom>
                      <a:noFill/>
                      <a:ln w="9525">
                        <a:noFill/>
                      </a:ln>
                    </p:spPr>
                  </p:pic>
                </p:oleObj>
              </mc:Fallback>
            </mc:AlternateContent>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270338"/>
                                        </p:tgtEl>
                                        <p:attrNameLst>
                                          <p:attrName>style.visibility</p:attrName>
                                        </p:attrNameLst>
                                      </p:cBhvr>
                                      <p:to>
                                        <p:strVal val="visible"/>
                                      </p:to>
                                    </p:set>
                                    <p:animEffect transition="in" filter="fade">
                                      <p:cBhvr>
                                        <p:cTn id="7" dur="500"/>
                                        <p:tgtEl>
                                          <p:spTgt spid="270338"/>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Box 4"/>
          <p:cNvSpPr txBox="1"/>
          <p:nvPr/>
        </p:nvSpPr>
        <p:spPr>
          <a:xfrm>
            <a:off x="1094546" y="1072340"/>
            <a:ext cx="10429948" cy="4524315"/>
          </a:xfrm>
          <a:prstGeom prst="rect">
            <a:avLst/>
          </a:prstGeom>
          <a:solidFill>
            <a:schemeClr val="bg1">
              <a:lumMod val="95000"/>
            </a:schemeClr>
          </a:solidFill>
        </p:spPr>
        <p:txBody>
          <a:bodyPr wrap="square" rtlCol="0">
            <a:spAutoFit/>
          </a:bodyPr>
          <a:lstStyle/>
          <a:p>
            <a:endParaRPr lang="en-US" altLang="zh-CN" smtClean="0"/>
          </a:p>
          <a:p>
            <a:endParaRPr lang="en-US" altLang="zh-CN" smtClean="0"/>
          </a:p>
          <a:p>
            <a:endParaRPr lang="en-US" altLang="zh-CN" smtClean="0"/>
          </a:p>
          <a:p>
            <a:endParaRPr lang="en-US" altLang="zh-CN" smtClean="0"/>
          </a:p>
          <a:p>
            <a:endParaRPr lang="en-US" altLang="zh-CN" smtClean="0"/>
          </a:p>
          <a:p>
            <a:endParaRPr lang="en-US" altLang="zh-CN" smtClean="0"/>
          </a:p>
          <a:p>
            <a:endParaRPr lang="en-US" altLang="zh-CN" smtClean="0"/>
          </a:p>
          <a:p>
            <a:endParaRPr lang="en-US" altLang="zh-CN" smtClean="0"/>
          </a:p>
          <a:p>
            <a:endParaRPr lang="en-US" altLang="zh-CN" smtClean="0"/>
          </a:p>
          <a:p>
            <a:endParaRPr lang="en-US" altLang="zh-CN" smtClean="0"/>
          </a:p>
          <a:p>
            <a:endParaRPr lang="en-US" altLang="zh-CN" smtClean="0"/>
          </a:p>
          <a:p>
            <a:endParaRPr lang="zh-CN" altLang="en-US"/>
          </a:p>
        </p:txBody>
      </p:sp>
      <p:sp>
        <p:nvSpPr>
          <p:cNvPr id="12" name="TextBox 11"/>
          <p:cNvSpPr txBox="1"/>
          <p:nvPr/>
        </p:nvSpPr>
        <p:spPr>
          <a:xfrm>
            <a:off x="403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a:solidFill>
                <a:schemeClr val="bg1"/>
              </a:solidFill>
              <a:latin typeface="微软雅黑" panose="020b0503020204020204" pitchFamily="34" charset="-122"/>
              <a:ea typeface="微软雅黑" panose="020b0503020204020204" pitchFamily="34" charset="-122"/>
            </a:endParaRPr>
          </a:p>
        </p:txBody>
      </p:sp>
      <p:graphicFrame>
        <p:nvGraphicFramePr>
          <p:cNvPr id="4" name="对象 3"/>
          <p:cNvGraphicFramePr>
            <a:graphicFrameLocks noChangeAspect="1"/>
          </p:cNvGraphicFramePr>
          <p:nvPr/>
        </p:nvGraphicFramePr>
        <p:xfrm>
          <a:off x="1165984" y="1000902"/>
          <a:ext cx="10258425" cy="4686300"/>
        </p:xfrm>
        <a:graphic>
          <a:graphicData uri="http://schemas.openxmlformats.org/presentationml/2006/ole">
            <mc:AlternateContent>
              <mc:Choice xmlns:v="urn:schemas-microsoft-com:vml" Requires="v">
                <p:oleObj spid="_x0000_s1066" name="文档" r:id="rId2" imgW="11727815" imgH="5536565" progId="Word.Document.12">
                  <p:embed/>
                </p:oleObj>
              </mc:Choice>
              <mc:Fallback>
                <p:oleObj name="文档" r:id="rId2" imgW="11727815" imgH="5536565" progId="Word.Document.12">
                  <p:embed/>
                  <p:pic>
                    <p:nvPicPr>
                      <p:cNvPr id="0" name="OLE substitute image"/>
                      <p:cNvPicPr/>
                      <p:nvPr/>
                    </p:nvPicPr>
                    <p:blipFill>
                      <a:blip r:embed="rId3"/>
                      <a:stretch>
                        <a:fillRect/>
                      </a:stretch>
                    </p:blipFill>
                    <p:spPr>
                      <a:xfrm>
                        <a:off x="1165984" y="1000902"/>
                        <a:ext cx="10258425" cy="4686300"/>
                      </a:xfrm>
                      <a:prstGeom prst="rect">
                        <a:avLst/>
                      </a:prstGeom>
                      <a:noFill/>
                      <a:ln w="9525">
                        <a:noFill/>
                      </a:ln>
                    </p:spPr>
                  </p:pic>
                </p:oleObj>
              </mc:Fallback>
            </mc:AlternateContent>
          </a:graphicData>
        </a:graphic>
      </p:graphicFrame>
    </p:spTree>
  </p:cSld>
  <p:clrMapOvr>
    <a:masterClrMapping/>
  </p:clrMapOvr>
  <p:transition>
    <p:fade/>
  </p:transition>
  <p:timing/>
</p:sld>
</file>

<file path=ppt/slides/slide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TextBox 11"/>
          <p:cNvSpPr txBox="1"/>
          <p:nvPr/>
        </p:nvSpPr>
        <p:spPr>
          <a:xfrm>
            <a:off x="403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a:solidFill>
                <a:schemeClr val="bg1"/>
              </a:solidFill>
              <a:latin typeface="微软雅黑" panose="020b0503020204020204" pitchFamily="34" charset="-122"/>
              <a:ea typeface="微软雅黑" panose="020b0503020204020204" pitchFamily="34" charset="-122"/>
            </a:endParaRPr>
          </a:p>
        </p:txBody>
      </p:sp>
      <p:sp>
        <p:nvSpPr>
          <p:cNvPr id="11" name="文本框 1"/>
          <p:cNvSpPr txBox="1">
            <a:spLocks noChangeArrowheads="1"/>
          </p:cNvSpPr>
          <p:nvPr/>
        </p:nvSpPr>
        <p:spPr bwMode="auto">
          <a:xfrm>
            <a:off x="880232" y="1143778"/>
            <a:ext cx="10858576" cy="2842692"/>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4. </a:t>
            </a:r>
            <a:r>
              <a:rPr lang="en-US" smtClean="0">
                <a:solidFill>
                  <a:srgbClr val="18B48F"/>
                </a:solidFill>
                <a:latin typeface="微软雅黑" panose="020b0503020204020204" pitchFamily="34" charset="-122"/>
                <a:ea typeface="微软雅黑" panose="020b0503020204020204" pitchFamily="34" charset="-122"/>
              </a:rPr>
              <a:t>[2018</a:t>
            </a:r>
            <a:r>
              <a:rPr lang="en-US" altLang="zh-CN"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18B48F"/>
                </a:solidFill>
                <a:latin typeface="微软雅黑" panose="020b0503020204020204" pitchFamily="34" charset="-122"/>
                <a:ea typeface="微软雅黑" panose="020b0503020204020204" pitchFamily="34" charset="-122"/>
              </a:rPr>
              <a:t>山西</a:t>
            </a:r>
            <a:r>
              <a:rPr lang="en-US" smtClean="0">
                <a:solidFill>
                  <a:srgbClr val="18B48F"/>
                </a:solidFill>
                <a:latin typeface="微软雅黑" panose="020b0503020204020204" pitchFamily="34" charset="-122"/>
                <a:ea typeface="微软雅黑" panose="020b0503020204020204" pitchFamily="34" charset="-122"/>
              </a:rPr>
              <a:t>33</a:t>
            </a:r>
            <a:r>
              <a:rPr lang="zh-CN" altLang="en-US" smtClean="0">
                <a:solidFill>
                  <a:srgbClr val="18B48F"/>
                </a:solidFill>
                <a:latin typeface="微软雅黑" panose="020b0503020204020204" pitchFamily="34" charset="-122"/>
                <a:ea typeface="微软雅黑" panose="020b0503020204020204" pitchFamily="34" charset="-122"/>
              </a:rPr>
              <a:t>题</a:t>
            </a:r>
            <a:r>
              <a:rPr lang="en-US" smtClean="0">
                <a:solidFill>
                  <a:srgbClr val="18B48F"/>
                </a:solidFill>
                <a:latin typeface="微软雅黑" panose="020b0503020204020204" pitchFamily="34" charset="-122"/>
                <a:ea typeface="微软雅黑" panose="020b0503020204020204" pitchFamily="34" charset="-122"/>
              </a:rPr>
              <a:t>6</a:t>
            </a:r>
            <a:r>
              <a:rPr lang="zh-CN" altLang="en-US" smtClean="0">
                <a:solidFill>
                  <a:srgbClr val="18B48F"/>
                </a:solidFill>
                <a:latin typeface="微软雅黑" panose="020b0503020204020204" pitchFamily="34" charset="-122"/>
                <a:ea typeface="微软雅黑" panose="020b0503020204020204" pitchFamily="34" charset="-122"/>
              </a:rPr>
              <a:t>分</a:t>
            </a:r>
            <a:r>
              <a:rPr lang="en-US" smtClean="0">
                <a:solidFill>
                  <a:srgbClr val="18B48F"/>
                </a:solidFill>
                <a:latin typeface="微软雅黑" panose="020b0503020204020204" pitchFamily="34" charset="-122"/>
                <a:ea typeface="微软雅黑" panose="020b0503020204020204" pitchFamily="34" charset="-122"/>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小亮同学帮妈妈做饭时，发现茄子漂在水面上。他想：“茄子的密度是多大呢</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”他用天平和量筒测定茄子的密度，请你和他一起完成实验。</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）将天平放在</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上，把游码放到标尺左端的</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处，当横梁稳定时，指针偏向分度盘的右侧，要使横梁平衡，应将平衡螺母向</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调。</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4" name="文本框 1"/>
          <p:cNvSpPr txBox="1">
            <a:spLocks noChangeArrowheads="1"/>
          </p:cNvSpPr>
          <p:nvPr/>
        </p:nvSpPr>
        <p:spPr bwMode="auto">
          <a:xfrm>
            <a:off x="3380562" y="2715414"/>
            <a:ext cx="996033"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水平台</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5" name="文本框 1"/>
          <p:cNvSpPr txBox="1">
            <a:spLocks noChangeArrowheads="1"/>
          </p:cNvSpPr>
          <p:nvPr/>
        </p:nvSpPr>
        <p:spPr bwMode="auto">
          <a:xfrm>
            <a:off x="8238346" y="2643976"/>
            <a:ext cx="1303809"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零刻度线</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9809982" y="3286918"/>
            <a:ext cx="380480"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左</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TextBox 11"/>
          <p:cNvSpPr txBox="1"/>
          <p:nvPr/>
        </p:nvSpPr>
        <p:spPr>
          <a:xfrm>
            <a:off x="403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a:solidFill>
                <a:schemeClr val="bg1"/>
              </a:solidFill>
              <a:latin typeface="微软雅黑" panose="020b0503020204020204" pitchFamily="34" charset="-122"/>
              <a:ea typeface="微软雅黑" panose="020b0503020204020204" pitchFamily="34" charset="-122"/>
            </a:endParaRPr>
          </a:p>
        </p:txBody>
      </p:sp>
      <p:sp>
        <p:nvSpPr>
          <p:cNvPr id="11" name="文本框 1"/>
          <p:cNvSpPr txBox="1">
            <a:spLocks noChangeArrowheads="1"/>
          </p:cNvSpPr>
          <p:nvPr/>
        </p:nvSpPr>
        <p:spPr bwMode="auto">
          <a:xfrm>
            <a:off x="880232" y="1215216"/>
            <a:ext cx="10858576" cy="2777418"/>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）切取一小块茄子，用调节好的天平测出它的质量</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m</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；在量筒中倒入适量的水，测出水的体积</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V</a:t>
            </a:r>
            <a:r>
              <a:rPr lang="en-US" baseline="-25000"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；用细铁丝将茄子块压入量筒的水中，并使其浸没（水未溢出），测出水和茄子块的总体积</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V</a:t>
            </a:r>
            <a:r>
              <a:rPr lang="en-US" baseline="-25000"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。茄子块密度的表达式为：</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）因为茄子具有吸水性，用上述方法测出的茄子块体积</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，茄子块的密度</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。（均选填“偏大”或“偏小”）</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4" name="文本框 1"/>
          <p:cNvSpPr txBox="1">
            <a:spLocks noChangeArrowheads="1"/>
          </p:cNvSpPr>
          <p:nvPr/>
        </p:nvSpPr>
        <p:spPr bwMode="auto">
          <a:xfrm>
            <a:off x="8952726" y="2786852"/>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偏小</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5" name="文本框 1"/>
          <p:cNvSpPr txBox="1">
            <a:spLocks noChangeArrowheads="1"/>
          </p:cNvSpPr>
          <p:nvPr/>
        </p:nvSpPr>
        <p:spPr bwMode="auto">
          <a:xfrm>
            <a:off x="1880364" y="3358356"/>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偏大</a:t>
            </a:r>
            <a:endParaRPr lang="en-US" altLang="zh-CN" sz="2400" b="1">
              <a:solidFill>
                <a:srgbClr val="A50021"/>
              </a:solidFill>
              <a:latin typeface="微软雅黑" panose="020b0503020204020204" pitchFamily="34" charset="-122"/>
              <a:ea typeface="微软雅黑" panose="020b0503020204020204" pitchFamily="34" charset="-122"/>
            </a:endParaRPr>
          </a:p>
        </p:txBody>
      </p:sp>
      <p:graphicFrame>
        <p:nvGraphicFramePr>
          <p:cNvPr id="272386" name="Object 2"/>
          <p:cNvGraphicFramePr>
            <a:graphicFrameLocks noChangeAspect="1"/>
          </p:cNvGraphicFramePr>
          <p:nvPr/>
        </p:nvGraphicFramePr>
        <p:xfrm>
          <a:off x="9095602" y="2072472"/>
          <a:ext cx="1790700" cy="1123950"/>
        </p:xfrm>
        <a:graphic>
          <a:graphicData uri="http://schemas.openxmlformats.org/presentationml/2006/ole">
            <mc:AlternateContent>
              <mc:Choice xmlns:v="urn:schemas-microsoft-com:vml" Requires="v">
                <p:oleObj spid="_x0000_s1067" name="文档" r:id="rId2" imgW="1798320" imgH="1126490" progId="Word.Document.12">
                  <p:embed/>
                </p:oleObj>
              </mc:Choice>
              <mc:Fallback>
                <p:oleObj name="文档" r:id="rId2" imgW="1798320" imgH="1126490" progId="Word.Document.12">
                  <p:embed/>
                  <p:pic>
                    <p:nvPicPr>
                      <p:cNvPr id="0" name="OLE substitute image"/>
                      <p:cNvPicPr/>
                      <p:nvPr/>
                    </p:nvPicPr>
                    <p:blipFill>
                      <a:blip r:embed="rId3"/>
                      <a:stretch>
                        <a:fillRect/>
                      </a:stretch>
                    </p:blipFill>
                    <p:spPr>
                      <a:xfrm>
                        <a:off x="9095602" y="2072472"/>
                        <a:ext cx="1790700" cy="1123950"/>
                      </a:xfrm>
                      <a:prstGeom prst="rect">
                        <a:avLst/>
                      </a:prstGeom>
                      <a:noFill/>
                      <a:ln w="9525">
                        <a:noFill/>
                      </a:ln>
                    </p:spPr>
                  </p:pic>
                </p:oleObj>
              </mc:Fallback>
            </mc:AlternateContent>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272386"/>
                                        </p:tgtEl>
                                        <p:attrNameLst>
                                          <p:attrName>style.visibility</p:attrName>
                                        </p:attrNameLst>
                                      </p:cBhvr>
                                      <p:to>
                                        <p:strVal val="visible"/>
                                      </p:to>
                                    </p:set>
                                    <p:animEffect transition="in" filter="fade">
                                      <p:cBhvr>
                                        <p:cTn id="7" dur="500"/>
                                        <p:tgtEl>
                                          <p:spTgt spid="27238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extBox 3"/>
          <p:cNvSpPr txBox="1"/>
          <p:nvPr/>
        </p:nvSpPr>
        <p:spPr>
          <a:xfrm>
            <a:off x="1023108" y="1358092"/>
            <a:ext cx="10287072" cy="3785652"/>
          </a:xfrm>
          <a:prstGeom prst="rect">
            <a:avLst/>
          </a:prstGeom>
          <a:solidFill>
            <a:schemeClr val="bg1">
              <a:lumMod val="95000"/>
            </a:schemeClr>
          </a:solidFill>
        </p:spPr>
        <p:txBody>
          <a:bodyPr wrap="square" rtlCol="0">
            <a:spAutoFit/>
          </a:bodyPr>
          <a:lstStyle/>
          <a:p>
            <a:endParaRPr lang="en-US" altLang="zh-CN" smtClean="0"/>
          </a:p>
          <a:p>
            <a:endParaRPr lang="en-US" altLang="zh-CN" smtClean="0"/>
          </a:p>
          <a:p>
            <a:endParaRPr lang="en-US" altLang="zh-CN" smtClean="0"/>
          </a:p>
          <a:p>
            <a:endParaRPr lang="en-US" altLang="zh-CN" smtClean="0"/>
          </a:p>
          <a:p>
            <a:endParaRPr lang="en-US" altLang="zh-CN" smtClean="0"/>
          </a:p>
          <a:p>
            <a:endParaRPr lang="en-US" altLang="zh-CN" smtClean="0"/>
          </a:p>
          <a:p>
            <a:endParaRPr lang="en-US" altLang="zh-CN" smtClean="0"/>
          </a:p>
          <a:p>
            <a:endParaRPr lang="en-US" altLang="zh-CN" smtClean="0"/>
          </a:p>
          <a:p>
            <a:endParaRPr lang="en-US" altLang="zh-CN" smtClean="0"/>
          </a:p>
          <a:p>
            <a:endParaRPr lang="zh-CN" altLang="en-US"/>
          </a:p>
        </p:txBody>
      </p:sp>
      <p:sp>
        <p:nvSpPr>
          <p:cNvPr id="12" name="TextBox 11"/>
          <p:cNvSpPr txBox="1"/>
          <p:nvPr/>
        </p:nvSpPr>
        <p:spPr>
          <a:xfrm>
            <a:off x="403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a:solidFill>
                <a:schemeClr val="bg1"/>
              </a:solidFill>
              <a:latin typeface="微软雅黑" panose="020b0503020204020204" pitchFamily="34" charset="-122"/>
              <a:ea typeface="微软雅黑" panose="020b0503020204020204" pitchFamily="34" charset="-122"/>
            </a:endParaRPr>
          </a:p>
        </p:txBody>
      </p:sp>
      <p:graphicFrame>
        <p:nvGraphicFramePr>
          <p:cNvPr id="273411" name="Object 3"/>
          <p:cNvGraphicFramePr>
            <a:graphicFrameLocks noChangeAspect="1"/>
          </p:cNvGraphicFramePr>
          <p:nvPr/>
        </p:nvGraphicFramePr>
        <p:xfrm>
          <a:off x="1087438" y="1354138"/>
          <a:ext cx="10204450" cy="3813175"/>
        </p:xfrm>
        <a:graphic>
          <a:graphicData uri="http://schemas.openxmlformats.org/presentationml/2006/ole">
            <mc:AlternateContent>
              <mc:Choice xmlns:v="urn:schemas-microsoft-com:vml" Requires="v">
                <p:oleObj spid="_x0000_s1068" name="文档" r:id="rId2" imgW="10061575" imgH="3778250" progId="Word.Document.12">
                  <p:embed/>
                </p:oleObj>
              </mc:Choice>
              <mc:Fallback>
                <p:oleObj name="文档" r:id="rId2" imgW="10061575" imgH="3778250" progId="Word.Document.12">
                  <p:embed/>
                  <p:pic>
                    <p:nvPicPr>
                      <p:cNvPr id="0" name="OLE substitute image"/>
                      <p:cNvPicPr/>
                      <p:nvPr/>
                    </p:nvPicPr>
                    <p:blipFill>
                      <a:blip r:embed="rId3"/>
                      <a:stretch>
                        <a:fillRect/>
                      </a:stretch>
                    </p:blipFill>
                    <p:spPr>
                      <a:xfrm>
                        <a:off x="1087438" y="1354138"/>
                        <a:ext cx="10204450" cy="3813175"/>
                      </a:xfrm>
                      <a:prstGeom prst="rect">
                        <a:avLst/>
                      </a:prstGeom>
                      <a:noFill/>
                      <a:ln w="9525">
                        <a:noFill/>
                      </a:ln>
                    </p:spPr>
                  </p:pic>
                </p:oleObj>
              </mc:Fallback>
            </mc:AlternateContent>
          </a:graphicData>
        </a:graphic>
      </p:graphicFrame>
    </p:spTree>
  </p:cSld>
  <p:clrMapOvr>
    <a:masterClrMapping/>
  </p:clrMapOvr>
  <p:transition>
    <p:fade/>
  </p:transition>
  <p:timing/>
</p:sld>
</file>

<file path=ppt/slides/slide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TextBox 11"/>
          <p:cNvSpPr txBox="1"/>
          <p:nvPr/>
        </p:nvSpPr>
        <p:spPr>
          <a:xfrm>
            <a:off x="403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a:solidFill>
                <a:schemeClr val="bg1"/>
              </a:solidFill>
              <a:latin typeface="微软雅黑" panose="020b0503020204020204" pitchFamily="34" charset="-122"/>
              <a:ea typeface="微软雅黑" panose="020b0503020204020204" pitchFamily="34" charset="-122"/>
            </a:endParaRPr>
          </a:p>
        </p:txBody>
      </p:sp>
      <p:sp>
        <p:nvSpPr>
          <p:cNvPr id="11" name="文本框 1"/>
          <p:cNvSpPr txBox="1">
            <a:spLocks noChangeArrowheads="1"/>
          </p:cNvSpPr>
          <p:nvPr/>
        </p:nvSpPr>
        <p:spPr bwMode="auto">
          <a:xfrm>
            <a:off x="951670" y="786588"/>
            <a:ext cx="10858576" cy="2842692"/>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5. </a:t>
            </a:r>
            <a:r>
              <a:rPr lang="en-US" smtClean="0">
                <a:solidFill>
                  <a:srgbClr val="18B48F"/>
                </a:solidFill>
                <a:latin typeface="微软雅黑" panose="020b0503020204020204" pitchFamily="34" charset="-122"/>
                <a:ea typeface="微软雅黑" panose="020b0503020204020204" pitchFamily="34" charset="-122"/>
              </a:rPr>
              <a:t>[2019</a:t>
            </a:r>
            <a:r>
              <a:rPr lang="en-US" altLang="zh-CN"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18B48F"/>
                </a:solidFill>
                <a:latin typeface="微软雅黑" panose="020b0503020204020204" pitchFamily="34" charset="-122"/>
                <a:ea typeface="微软雅黑" panose="020b0503020204020204" pitchFamily="34" charset="-122"/>
              </a:rPr>
              <a:t>山西</a:t>
            </a:r>
            <a:r>
              <a:rPr lang="en-US" smtClean="0">
                <a:solidFill>
                  <a:srgbClr val="18B48F"/>
                </a:solidFill>
                <a:latin typeface="微软雅黑" panose="020b0503020204020204" pitchFamily="34" charset="-122"/>
                <a:ea typeface="微软雅黑" panose="020b0503020204020204" pitchFamily="34" charset="-122"/>
              </a:rPr>
              <a:t>35</a:t>
            </a:r>
            <a:r>
              <a:rPr lang="zh-CN" altLang="en-US" smtClean="0">
                <a:solidFill>
                  <a:srgbClr val="18B48F"/>
                </a:solidFill>
                <a:latin typeface="微软雅黑" panose="020b0503020204020204" pitchFamily="34" charset="-122"/>
                <a:ea typeface="微软雅黑" panose="020b0503020204020204" pitchFamily="34" charset="-122"/>
              </a:rPr>
              <a:t>题</a:t>
            </a:r>
            <a:r>
              <a:rPr lang="en-US" smtClean="0">
                <a:solidFill>
                  <a:srgbClr val="18B48F"/>
                </a:solidFill>
                <a:latin typeface="微软雅黑" panose="020b0503020204020204" pitchFamily="34" charset="-122"/>
                <a:ea typeface="微软雅黑" panose="020b0503020204020204" pitchFamily="34" charset="-122"/>
              </a:rPr>
              <a:t>3</a:t>
            </a:r>
            <a:r>
              <a:rPr lang="zh-CN" altLang="en-US" smtClean="0">
                <a:solidFill>
                  <a:srgbClr val="18B48F"/>
                </a:solidFill>
                <a:latin typeface="微软雅黑" panose="020b0503020204020204" pitchFamily="34" charset="-122"/>
                <a:ea typeface="微软雅黑" panose="020b0503020204020204" pitchFamily="34" charset="-122"/>
              </a:rPr>
              <a:t>分</a:t>
            </a:r>
            <a:r>
              <a:rPr lang="en-US"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六一儿童节，小明的爷爷特制了三个大小不同、外观镀有相同颜色的实心金属球，并在球上刻有对晚辈祝福的话，要分别送给小明和他的两个妹妹。爷爷对小明说，三个小球中两个材质相同的送给妹妹，另一个材质不同的送给小明，要小明自己想办法找出。请你设计实验，帮助小明找出这个小球。</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）实验器材：</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4" name="文本框 1"/>
          <p:cNvSpPr txBox="1">
            <a:spLocks noChangeArrowheads="1"/>
          </p:cNvSpPr>
          <p:nvPr/>
        </p:nvSpPr>
        <p:spPr bwMode="auto">
          <a:xfrm>
            <a:off x="3380562" y="2858290"/>
            <a:ext cx="4381575"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电子秤、自制溢水杯、水、小杯</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1" name="TextBox 10"/>
          <p:cNvSpPr txBox="1"/>
          <p:nvPr/>
        </p:nvSpPr>
        <p:spPr>
          <a:xfrm>
            <a:off x="4001"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教材梳理 夯实基础</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nvGraphicFramePr>
        <p:xfrm>
          <a:off x="808794" y="1215216"/>
          <a:ext cx="10787138" cy="2743200"/>
        </p:xfrm>
        <a:graphic>
          <a:graphicData uri="http://schemas.openxmlformats.org/drawingml/2006/table">
            <a:tbl>
              <a:tblPr/>
              <a:tblGrid>
                <a:gridCol w="1643074"/>
                <a:gridCol w="9144064"/>
              </a:tblGrid>
              <a:tr h="1048638">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单位</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基本单位是</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，符号是</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；其他常用单位有吨（</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t</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）、克（</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g</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）、毫克（</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mg</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），单位换算关系为</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1 t=</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kg</a:t>
                      </a:r>
                      <a:r>
                        <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g=</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altLang="zh-CN" sz="2400" u="sng" kern="10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mg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21240" marR="2124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524319">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常见值</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一名中学生质量约为</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50 kg</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；一个苹果质量约</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150 g</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；一瓶</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500 mL</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矿泉水质量约为</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500 g</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21240" marR="2124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
        <p:nvSpPr>
          <p:cNvPr id="4" name="矩形 3"/>
          <p:cNvSpPr/>
          <p:nvPr/>
        </p:nvSpPr>
        <p:spPr>
          <a:xfrm>
            <a:off x="10452924" y="643712"/>
            <a:ext cx="1415772" cy="581057"/>
          </a:xfrm>
          <a:prstGeom prst="rect">
            <a:avLst/>
          </a:prstGeom>
        </p:spPr>
        <p:txBody>
          <a:bodyPr wrap="none">
            <a:spAutoFit/>
          </a:bodyPr>
          <a:lstStyle/>
          <a:p>
            <a:pPr>
              <a:lnSpc>
                <a:spcPct val="150000"/>
              </a:lnSpc>
            </a:pPr>
            <a:r>
              <a:rPr lang="zh-CN" altLang="en-US" smtClean="0">
                <a:latin typeface="微软雅黑" panose="020b0503020204020204" pitchFamily="34" charset="-122"/>
                <a:ea typeface="微软雅黑" panose="020b0503020204020204" pitchFamily="34" charset="-122"/>
              </a:rPr>
              <a:t>（续表）</a:t>
            </a:r>
            <a:endParaRPr lang="zh-CN" altLang="en-US">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4452132" y="1143778"/>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千克</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7095338" y="1072340"/>
            <a:ext cx="455821"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kg</a:t>
            </a:r>
            <a:endParaRPr lang="en-US" altLang="zh-CN" sz="2400" b="1">
              <a:solidFill>
                <a:srgbClr val="A50021"/>
              </a:solidFill>
              <a:latin typeface="微软雅黑" panose="020b0503020204020204" pitchFamily="34" charset="-122"/>
              <a:ea typeface="微软雅黑" panose="020b0503020204020204" pitchFamily="34" charset="-122"/>
            </a:endParaRPr>
          </a:p>
        </p:txBody>
      </p:sp>
      <p:graphicFrame>
        <p:nvGraphicFramePr>
          <p:cNvPr id="79873" name="Object 1"/>
          <p:cNvGraphicFramePr>
            <a:graphicFrameLocks noChangeAspect="1"/>
          </p:cNvGraphicFramePr>
          <p:nvPr/>
        </p:nvGraphicFramePr>
        <p:xfrm>
          <a:off x="8809850" y="1715282"/>
          <a:ext cx="1905000" cy="590550"/>
        </p:xfrm>
        <a:graphic>
          <a:graphicData uri="http://schemas.openxmlformats.org/presentationml/2006/ole">
            <mc:AlternateContent>
              <mc:Choice xmlns:v="urn:schemas-microsoft-com:vml" Requires="v">
                <p:oleObj spid="_x0000_s1038" name="文档" r:id="rId3" imgW="1912620" imgH="596900" progId="Word.Document.12">
                  <p:embed/>
                </p:oleObj>
              </mc:Choice>
              <mc:Fallback>
                <p:oleObj name="文档" r:id="rId3" imgW="1912620" imgH="596900" progId="Word.Document.12">
                  <p:embed/>
                  <p:pic>
                    <p:nvPicPr>
                      <p:cNvPr id="0" name="OLE substitute image"/>
                      <p:cNvPicPr/>
                      <p:nvPr/>
                    </p:nvPicPr>
                    <p:blipFill>
                      <a:blip r:embed="rId4"/>
                      <a:stretch>
                        <a:fillRect/>
                      </a:stretch>
                    </p:blipFill>
                    <p:spPr>
                      <a:xfrm>
                        <a:off x="8809850" y="1715282"/>
                        <a:ext cx="1905000" cy="590550"/>
                      </a:xfrm>
                      <a:prstGeom prst="rect">
                        <a:avLst/>
                      </a:prstGeom>
                      <a:noFill/>
                      <a:ln w="9525">
                        <a:noFill/>
                      </a:ln>
                    </p:spPr>
                  </p:pic>
                </p:oleObj>
              </mc:Fallback>
            </mc:AlternateContent>
          </a:graphicData>
        </a:graphic>
      </p:graphicFrame>
      <p:graphicFrame>
        <p:nvGraphicFramePr>
          <p:cNvPr id="79874" name="Object 2"/>
          <p:cNvGraphicFramePr>
            <a:graphicFrameLocks noChangeAspect="1"/>
          </p:cNvGraphicFramePr>
          <p:nvPr/>
        </p:nvGraphicFramePr>
        <p:xfrm>
          <a:off x="2880496" y="2215348"/>
          <a:ext cx="1295400" cy="590550"/>
        </p:xfrm>
        <a:graphic>
          <a:graphicData uri="http://schemas.openxmlformats.org/presentationml/2006/ole">
            <mc:AlternateContent>
              <mc:Choice xmlns:v="urn:schemas-microsoft-com:vml" Requires="v">
                <p:oleObj spid="_x0000_s1039" name="文档" r:id="rId5" imgW="1302385" imgH="596900" progId="Word.Document.12">
                  <p:embed/>
                </p:oleObj>
              </mc:Choice>
              <mc:Fallback>
                <p:oleObj name="文档" r:id="rId5" imgW="1302385" imgH="596900" progId="Word.Document.12">
                  <p:embed/>
                  <p:pic>
                    <p:nvPicPr>
                      <p:cNvPr id="0" name="OLE substitute image"/>
                      <p:cNvPicPr/>
                      <p:nvPr/>
                    </p:nvPicPr>
                    <p:blipFill>
                      <a:blip r:embed="rId6"/>
                      <a:stretch>
                        <a:fillRect/>
                      </a:stretch>
                    </p:blipFill>
                    <p:spPr>
                      <a:xfrm>
                        <a:off x="2880496" y="2215348"/>
                        <a:ext cx="1295400" cy="590550"/>
                      </a:xfrm>
                      <a:prstGeom prst="rect">
                        <a:avLst/>
                      </a:prstGeom>
                      <a:noFill/>
                      <a:ln w="9525">
                        <a:noFill/>
                      </a:ln>
                    </p:spPr>
                  </p:pic>
                </p:oleObj>
              </mc:Fallback>
            </mc:AlternateContent>
          </a:graphicData>
        </a:graphic>
      </p:graphicFrame>
      <p:graphicFrame>
        <p:nvGraphicFramePr>
          <p:cNvPr id="79875" name="Object 3"/>
          <p:cNvGraphicFramePr>
            <a:graphicFrameLocks noChangeAspect="1"/>
          </p:cNvGraphicFramePr>
          <p:nvPr/>
        </p:nvGraphicFramePr>
        <p:xfrm>
          <a:off x="4490244" y="2267740"/>
          <a:ext cx="1676400" cy="590550"/>
        </p:xfrm>
        <a:graphic>
          <a:graphicData uri="http://schemas.openxmlformats.org/presentationml/2006/ole">
            <mc:AlternateContent>
              <mc:Choice xmlns:v="urn:schemas-microsoft-com:vml" Requires="v">
                <p:oleObj spid="_x0000_s1040" name="文档" r:id="rId7" imgW="1684020" imgH="596900" progId="Word.Document.12">
                  <p:embed/>
                </p:oleObj>
              </mc:Choice>
              <mc:Fallback>
                <p:oleObj name="文档" r:id="rId7" imgW="1684020" imgH="596900" progId="Word.Document.12">
                  <p:embed/>
                  <p:pic>
                    <p:nvPicPr>
                      <p:cNvPr id="0" name="OLE substitute image"/>
                      <p:cNvPicPr/>
                      <p:nvPr/>
                    </p:nvPicPr>
                    <p:blipFill>
                      <a:blip r:embed="rId8"/>
                      <a:stretch>
                        <a:fillRect/>
                      </a:stretch>
                    </p:blipFill>
                    <p:spPr>
                      <a:xfrm>
                        <a:off x="4490244" y="2267740"/>
                        <a:ext cx="1676400" cy="590550"/>
                      </a:xfrm>
                      <a:prstGeom prst="rect">
                        <a:avLst/>
                      </a:prstGeom>
                      <a:noFill/>
                      <a:ln w="9525">
                        <a:noFill/>
                      </a:ln>
                    </p:spPr>
                  </p:pic>
                </p:oleObj>
              </mc:Fallback>
            </mc:AlternateContent>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9873"/>
                                        </p:tgtEl>
                                        <p:attrNameLst>
                                          <p:attrName>style.visibility</p:attrName>
                                        </p:attrNameLst>
                                      </p:cBhvr>
                                      <p:to>
                                        <p:strVal val="visible"/>
                                      </p:to>
                                    </p:set>
                                    <p:animEffect transition="in" filter="fade">
                                      <p:cBhvr>
                                        <p:cTn id="17" dur="500"/>
                                        <p:tgtEl>
                                          <p:spTgt spid="79873"/>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9874"/>
                                        </p:tgtEl>
                                        <p:attrNameLst>
                                          <p:attrName>style.visibility</p:attrName>
                                        </p:attrNameLst>
                                      </p:cBhvr>
                                      <p:to>
                                        <p:strVal val="visible"/>
                                      </p:to>
                                    </p:set>
                                    <p:animEffect transition="in" filter="fade">
                                      <p:cBhvr>
                                        <p:cTn id="22" dur="500"/>
                                        <p:tgtEl>
                                          <p:spTgt spid="79874"/>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79875"/>
                                        </p:tgtEl>
                                        <p:attrNameLst>
                                          <p:attrName>style.visibility</p:attrName>
                                        </p:attrNameLst>
                                      </p:cBhvr>
                                      <p:to>
                                        <p:strVal val="visible"/>
                                      </p:to>
                                    </p:set>
                                    <p:animEffect transition="in" filter="fade">
                                      <p:cBhvr>
                                        <p:cTn id="27" dur="500"/>
                                        <p:tgtEl>
                                          <p:spTgt spid="79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TextBox 11"/>
          <p:cNvSpPr txBox="1"/>
          <p:nvPr/>
        </p:nvSpPr>
        <p:spPr>
          <a:xfrm>
            <a:off x="403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a:solidFill>
                <a:schemeClr val="bg1"/>
              </a:solidFill>
              <a:latin typeface="微软雅黑" panose="020b0503020204020204" pitchFamily="34" charset="-122"/>
              <a:ea typeface="微软雅黑" panose="020b0503020204020204" pitchFamily="34" charset="-122"/>
            </a:endParaRPr>
          </a:p>
        </p:txBody>
      </p:sp>
      <p:sp>
        <p:nvSpPr>
          <p:cNvPr id="11" name="文本框 1"/>
          <p:cNvSpPr txBox="1">
            <a:spLocks noChangeArrowheads="1"/>
          </p:cNvSpPr>
          <p:nvPr/>
        </p:nvSpPr>
        <p:spPr bwMode="auto">
          <a:xfrm>
            <a:off x="951670" y="786588"/>
            <a:ext cx="10858576" cy="3950688"/>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）实验步骤：</a:t>
            </a:r>
            <a:endPar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endParaRPr>
          </a:p>
          <a:p>
            <a:pPr algn="r">
              <a:lnSpc>
                <a:spcPct val="150000"/>
              </a:lnSpc>
              <a:spcAft>
                <a:spcPct val="0"/>
              </a:spcAft>
            </a:pP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）实验结论：</a:t>
            </a:r>
            <a:r>
              <a:rPr 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r">
              <a:lnSpc>
                <a:spcPct val="150000"/>
              </a:lnSpc>
              <a:spcAft>
                <a:spcPct val="0"/>
              </a:spcAft>
            </a:pP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aphicFrame>
        <p:nvGraphicFramePr>
          <p:cNvPr id="274434" name="Object 2"/>
          <p:cNvGraphicFramePr>
            <a:graphicFrameLocks noChangeAspect="1"/>
          </p:cNvGraphicFramePr>
          <p:nvPr/>
        </p:nvGraphicFramePr>
        <p:xfrm>
          <a:off x="1165225" y="667549"/>
          <a:ext cx="10541000" cy="3476625"/>
        </p:xfrm>
        <a:graphic>
          <a:graphicData uri="http://schemas.openxmlformats.org/presentationml/2006/ole">
            <mc:AlternateContent>
              <mc:Choice xmlns:v="urn:schemas-microsoft-com:vml" Requires="v">
                <p:oleObj spid="_x0000_s1069" name="文档" r:id="rId2" imgW="10881360" imgH="3601085" progId="Word.Document.12">
                  <p:embed/>
                </p:oleObj>
              </mc:Choice>
              <mc:Fallback>
                <p:oleObj name="文档" r:id="rId2" imgW="10881360" imgH="3601085" progId="Word.Document.12">
                  <p:embed/>
                  <p:pic>
                    <p:nvPicPr>
                      <p:cNvPr id="0" name="OLE substitute image"/>
                      <p:cNvPicPr/>
                      <p:nvPr/>
                    </p:nvPicPr>
                    <p:blipFill>
                      <a:blip r:embed="rId3"/>
                      <a:stretch>
                        <a:fillRect/>
                      </a:stretch>
                    </p:blipFill>
                    <p:spPr>
                      <a:xfrm>
                        <a:off x="1165225" y="667549"/>
                        <a:ext cx="10541000" cy="3476625"/>
                      </a:xfrm>
                      <a:prstGeom prst="rect">
                        <a:avLst/>
                      </a:prstGeom>
                      <a:noFill/>
                      <a:ln w="9525">
                        <a:noFill/>
                      </a:ln>
                    </p:spPr>
                  </p:pic>
                </p:oleObj>
              </mc:Fallback>
            </mc:AlternateContent>
          </a:graphicData>
        </a:graphic>
      </p:graphicFrame>
      <p:graphicFrame>
        <p:nvGraphicFramePr>
          <p:cNvPr id="275459" name="Object 3"/>
          <p:cNvGraphicFramePr>
            <a:graphicFrameLocks noChangeAspect="1"/>
          </p:cNvGraphicFramePr>
          <p:nvPr/>
        </p:nvGraphicFramePr>
        <p:xfrm>
          <a:off x="1130300" y="3429794"/>
          <a:ext cx="10213975" cy="1181100"/>
        </p:xfrm>
        <a:graphic>
          <a:graphicData uri="http://schemas.openxmlformats.org/presentationml/2006/ole">
            <mc:AlternateContent>
              <mc:Choice xmlns:v="urn:schemas-microsoft-com:vml" Requires="v">
                <p:oleObj spid="_x0000_s1070" name="文档" r:id="rId4" imgW="10250170" imgH="1191895" progId="Word.Document.12">
                  <p:embed/>
                </p:oleObj>
              </mc:Choice>
              <mc:Fallback>
                <p:oleObj name="文档" r:id="rId4" imgW="10250170" imgH="1191895" progId="Word.Document.12">
                  <p:embed/>
                  <p:pic>
                    <p:nvPicPr>
                      <p:cNvPr id="0" name="OLE substitute image"/>
                      <p:cNvPicPr/>
                      <p:nvPr/>
                    </p:nvPicPr>
                    <p:blipFill>
                      <a:blip r:embed="rId5"/>
                      <a:stretch>
                        <a:fillRect/>
                      </a:stretch>
                    </p:blipFill>
                    <p:spPr>
                      <a:xfrm>
                        <a:off x="1130300" y="3429794"/>
                        <a:ext cx="10213975" cy="1181100"/>
                      </a:xfrm>
                      <a:prstGeom prst="rect">
                        <a:avLst/>
                      </a:prstGeom>
                      <a:noFill/>
                      <a:ln w="9525">
                        <a:noFill/>
                      </a:ln>
                    </p:spPr>
                  </p:pic>
                </p:oleObj>
              </mc:Fallback>
            </mc:AlternateContent>
          </a:graphicData>
        </a:graphic>
      </p:graphicFrame>
      <p:cxnSp>
        <p:nvCxnSpPr>
          <p:cNvPr id="7" name="直接连接符 6"/>
          <p:cNvCxnSpPr/>
          <p:nvPr/>
        </p:nvCxnSpPr>
        <p:spPr>
          <a:xfrm>
            <a:off x="3237686" y="1286654"/>
            <a:ext cx="821537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165984" y="1785132"/>
            <a:ext cx="1035851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165984" y="2356636"/>
            <a:ext cx="1035851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165984" y="2928140"/>
            <a:ext cx="1035851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274434"/>
                                        </p:tgtEl>
                                        <p:attrNameLst>
                                          <p:attrName>style.visibility</p:attrName>
                                        </p:attrNameLst>
                                      </p:cBhvr>
                                      <p:to>
                                        <p:strVal val="visible"/>
                                      </p:to>
                                    </p:set>
                                    <p:animEffect transition="in" filter="fade">
                                      <p:cBhvr>
                                        <p:cTn id="7" dur="500"/>
                                        <p:tgtEl>
                                          <p:spTgt spid="27443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75459"/>
                                        </p:tgtEl>
                                        <p:attrNameLst>
                                          <p:attrName>style.visibility</p:attrName>
                                        </p:attrNameLst>
                                      </p:cBhvr>
                                      <p:to>
                                        <p:strVal val="visible"/>
                                      </p:to>
                                    </p:set>
                                    <p:animEffect transition="in" filter="fade">
                                      <p:cBhvr>
                                        <p:cTn id="12" dur="500"/>
                                        <p:tgtEl>
                                          <p:spTgt spid="275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TextBox 11"/>
          <p:cNvSpPr txBox="1"/>
          <p:nvPr/>
        </p:nvSpPr>
        <p:spPr>
          <a:xfrm>
            <a:off x="403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737356" y="929464"/>
            <a:ext cx="5102679" cy="523220"/>
          </a:xfrm>
          <a:prstGeom prst="rect">
            <a:avLst/>
          </a:prstGeom>
        </p:spPr>
        <p:txBody>
          <a:bodyPr wrap="none">
            <a:spAutoFit/>
          </a:bodyPr>
          <a:lstStyle/>
          <a:p>
            <a:r>
              <a:rPr lang="zh-CN" altLang="en-US" sz="2800" b="1" spc="150" smtClean="0">
                <a:solidFill>
                  <a:srgbClr val="1CB691"/>
                </a:solidFill>
                <a:latin typeface="微软雅黑" panose="020b0503020204020204" pitchFamily="34" charset="-122"/>
                <a:ea typeface="微软雅黑" panose="020b0503020204020204" pitchFamily="34" charset="-122"/>
              </a:rPr>
              <a:t>考点三　测量液体物质的密度</a:t>
            </a:r>
            <a:endParaRPr lang="zh-CN" altLang="en-US" sz="2800" b="1" spc="150">
              <a:solidFill>
                <a:srgbClr val="1CB69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880232" y="1572406"/>
            <a:ext cx="10778620" cy="5058683"/>
            <a:chOff x="880232" y="1715282"/>
            <a:chExt cx="10778620" cy="5058683"/>
          </a:xfrm>
        </p:grpSpPr>
        <p:sp>
          <p:nvSpPr>
            <p:cNvPr id="11" name="文本框 1"/>
            <p:cNvSpPr txBox="1">
              <a:spLocks noChangeArrowheads="1"/>
            </p:cNvSpPr>
            <p:nvPr/>
          </p:nvSpPr>
          <p:spPr bwMode="auto">
            <a:xfrm>
              <a:off x="880232" y="1715282"/>
              <a:ext cx="6929486" cy="5058683"/>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6. </a:t>
              </a:r>
              <a:r>
                <a:rPr lang="en-US" smtClean="0">
                  <a:solidFill>
                    <a:srgbClr val="18B48F"/>
                  </a:solidFill>
                  <a:latin typeface="微软雅黑" panose="020b0503020204020204" pitchFamily="34" charset="-122"/>
                  <a:ea typeface="微软雅黑" panose="020b0503020204020204" pitchFamily="34" charset="-122"/>
                </a:rPr>
                <a:t>[2020</a:t>
              </a:r>
              <a:r>
                <a:rPr lang="en-US" altLang="zh-CN"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18B48F"/>
                  </a:solidFill>
                  <a:latin typeface="微软雅黑" panose="020b0503020204020204" pitchFamily="34" charset="-122"/>
                  <a:ea typeface="微软雅黑" panose="020b0503020204020204" pitchFamily="34" charset="-122"/>
                </a:rPr>
                <a:t>山西</a:t>
              </a:r>
              <a:r>
                <a:rPr lang="en-US" smtClean="0">
                  <a:solidFill>
                    <a:srgbClr val="18B48F"/>
                  </a:solidFill>
                  <a:latin typeface="微软雅黑" panose="020b0503020204020204" pitchFamily="34" charset="-122"/>
                  <a:ea typeface="微软雅黑" panose="020b0503020204020204" pitchFamily="34" charset="-122"/>
                </a:rPr>
                <a:t>33</a:t>
              </a:r>
              <a:r>
                <a:rPr lang="zh-CN" altLang="en-US" smtClean="0">
                  <a:solidFill>
                    <a:srgbClr val="18B48F"/>
                  </a:solidFill>
                  <a:latin typeface="微软雅黑" panose="020b0503020204020204" pitchFamily="34" charset="-122"/>
                  <a:ea typeface="微软雅黑" panose="020b0503020204020204" pitchFamily="34" charset="-122"/>
                </a:rPr>
                <a:t>题</a:t>
              </a:r>
              <a:r>
                <a:rPr lang="en-US" smtClean="0">
                  <a:solidFill>
                    <a:srgbClr val="18B48F"/>
                  </a:solidFill>
                  <a:latin typeface="微软雅黑" panose="020b0503020204020204" pitchFamily="34" charset="-122"/>
                  <a:ea typeface="微软雅黑" panose="020b0503020204020204" pitchFamily="34" charset="-122"/>
                </a:rPr>
                <a:t>5</a:t>
              </a:r>
              <a:r>
                <a:rPr lang="zh-CN" altLang="en-US" smtClean="0">
                  <a:solidFill>
                    <a:srgbClr val="18B48F"/>
                  </a:solidFill>
                  <a:latin typeface="微软雅黑" panose="020b0503020204020204" pitchFamily="34" charset="-122"/>
                  <a:ea typeface="微软雅黑" panose="020b0503020204020204" pitchFamily="34" charset="-122"/>
                </a:rPr>
                <a:t>分</a:t>
              </a:r>
              <a:r>
                <a:rPr lang="en-US"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山西老陈醋采用</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82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道传统固态发酵工序酿造而成，与勾兑醋有着本质的不同。小明在实践活动中调查了它们的药用价值和作用，并设计实验测定它们的密度进行比较。请帮助他完善以下实验方案。</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）把天平放在</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上，游码移至标尺左端的零刻度线处，天平的状态如图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5-11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所示，接下来的操作应该是</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，直至横梁平衡。</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5" name="21ZTW-185.EPS" descr="id:2147505195;FounderCES"/>
            <p:cNvPicPr/>
            <p:nvPr/>
          </p:nvPicPr>
          <p:blipFill>
            <a:blip r:embed="rId2"/>
            <a:stretch>
              <a:fillRect/>
            </a:stretch>
          </p:blipFill>
          <p:spPr>
            <a:xfrm>
              <a:off x="8381222" y="2358224"/>
              <a:ext cx="3277630" cy="1571636"/>
            </a:xfrm>
            <a:prstGeom prst="rect">
              <a:avLst/>
            </a:prstGeom>
          </p:spPr>
        </p:pic>
        <p:sp>
          <p:nvSpPr>
            <p:cNvPr id="6" name="矩形 5"/>
            <p:cNvSpPr/>
            <p:nvPr/>
          </p:nvSpPr>
          <p:spPr>
            <a:xfrm>
              <a:off x="9381354" y="4144174"/>
              <a:ext cx="1168910" cy="646331"/>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5-11</a:t>
              </a:r>
              <a:endParaRPr lang="zh-CN" altLang="en-US">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sp>
        <p:nvSpPr>
          <p:cNvPr id="8" name="文本框 1"/>
          <p:cNvSpPr txBox="1">
            <a:spLocks noChangeArrowheads="1"/>
          </p:cNvSpPr>
          <p:nvPr/>
        </p:nvSpPr>
        <p:spPr bwMode="auto">
          <a:xfrm>
            <a:off x="3309124" y="4215612"/>
            <a:ext cx="996033"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水平台</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9" name="文本框 1"/>
          <p:cNvSpPr txBox="1">
            <a:spLocks noChangeArrowheads="1"/>
          </p:cNvSpPr>
          <p:nvPr/>
        </p:nvSpPr>
        <p:spPr bwMode="auto">
          <a:xfrm>
            <a:off x="3166248" y="5297259"/>
            <a:ext cx="253491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向左调节平衡螺母</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TextBox 11"/>
          <p:cNvSpPr txBox="1"/>
          <p:nvPr/>
        </p:nvSpPr>
        <p:spPr>
          <a:xfrm>
            <a:off x="403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a:solidFill>
                <a:schemeClr val="bg1"/>
              </a:solidFill>
              <a:latin typeface="微软雅黑" panose="020b0503020204020204" pitchFamily="34" charset="-122"/>
              <a:ea typeface="微软雅黑" panose="020b0503020204020204" pitchFamily="34" charset="-122"/>
            </a:endParaRPr>
          </a:p>
        </p:txBody>
      </p:sp>
      <p:sp>
        <p:nvSpPr>
          <p:cNvPr id="11" name="文本框 1"/>
          <p:cNvSpPr txBox="1">
            <a:spLocks noChangeArrowheads="1"/>
          </p:cNvSpPr>
          <p:nvPr/>
        </p:nvSpPr>
        <p:spPr bwMode="auto">
          <a:xfrm>
            <a:off x="880232" y="1000902"/>
            <a:ext cx="10858576" cy="3330198"/>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）小明进行了如下实验操作：</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向烧杯中倒入适量老陈醋，测出烧杯与老陈醋的总质量</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m</a:t>
            </a:r>
            <a:r>
              <a:rPr lang="en-US" baseline="-25000"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b.</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将烧杯中一部分老陈醋倒入量筒中，测出老陈醋的体积</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V</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c.</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用天平测出烧杯与剩余老陈醋的总质量</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m</a:t>
            </a:r>
            <a:r>
              <a:rPr lang="en-US" baseline="-25000"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d.</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则老陈醋的密度</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ρ=</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（用所测物理量的符号表示）；</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e.</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重复上述实验步骤测出勾兑醋的密度。</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aphicFrame>
        <p:nvGraphicFramePr>
          <p:cNvPr id="276482" name="Object 2"/>
          <p:cNvGraphicFramePr>
            <a:graphicFrameLocks noChangeAspect="1"/>
          </p:cNvGraphicFramePr>
          <p:nvPr/>
        </p:nvGraphicFramePr>
        <p:xfrm>
          <a:off x="1094546" y="3001166"/>
          <a:ext cx="6291263" cy="792163"/>
        </p:xfrm>
        <a:graphic>
          <a:graphicData uri="http://schemas.openxmlformats.org/presentationml/2006/ole">
            <mc:AlternateContent>
              <mc:Choice xmlns:v="urn:schemas-microsoft-com:vml" Requires="v">
                <p:oleObj spid="_x0000_s1071" name="文档" r:id="rId2" imgW="6303010" imgH="793750" progId="Word.Document.12">
                  <p:embed/>
                </p:oleObj>
              </mc:Choice>
              <mc:Fallback>
                <p:oleObj name="文档" r:id="rId2" imgW="6303010" imgH="793750" progId="Word.Document.12">
                  <p:embed/>
                  <p:pic>
                    <p:nvPicPr>
                      <p:cNvPr id="0" name="OLE substitute image"/>
                      <p:cNvPicPr/>
                      <p:nvPr/>
                    </p:nvPicPr>
                    <p:blipFill>
                      <a:blip r:embed="rId3"/>
                      <a:stretch>
                        <a:fillRect/>
                      </a:stretch>
                    </p:blipFill>
                    <p:spPr>
                      <a:xfrm>
                        <a:off x="1094546" y="3001166"/>
                        <a:ext cx="6291263" cy="792163"/>
                      </a:xfrm>
                      <a:prstGeom prst="rect">
                        <a:avLst/>
                      </a:prstGeom>
                      <a:noFill/>
                      <a:ln w="9525">
                        <a:noFill/>
                      </a:ln>
                    </p:spPr>
                  </p:pic>
                </p:oleObj>
              </mc:Fallback>
            </mc:AlternateContent>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276482"/>
                                        </p:tgtEl>
                                        <p:attrNameLst>
                                          <p:attrName>style.visibility</p:attrName>
                                        </p:attrNameLst>
                                      </p:cBhvr>
                                      <p:to>
                                        <p:strVal val="visible"/>
                                      </p:to>
                                    </p:set>
                                    <p:animEffect transition="in" filter="fade">
                                      <p:cBhvr>
                                        <p:cTn id="7" dur="500"/>
                                        <p:tgtEl>
                                          <p:spTgt spid="276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TextBox 11"/>
          <p:cNvSpPr txBox="1"/>
          <p:nvPr/>
        </p:nvSpPr>
        <p:spPr>
          <a:xfrm>
            <a:off x="403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a:solidFill>
                <a:schemeClr val="bg1"/>
              </a:solidFill>
              <a:latin typeface="微软雅黑" panose="020b0503020204020204" pitchFamily="34" charset="-122"/>
              <a:ea typeface="微软雅黑" panose="020b0503020204020204" pitchFamily="34" charset="-122"/>
            </a:endParaRPr>
          </a:p>
        </p:txBody>
      </p:sp>
      <p:sp>
        <p:nvSpPr>
          <p:cNvPr id="11" name="文本框 1"/>
          <p:cNvSpPr txBox="1">
            <a:spLocks noChangeArrowheads="1"/>
          </p:cNvSpPr>
          <p:nvPr/>
        </p:nvSpPr>
        <p:spPr bwMode="auto">
          <a:xfrm>
            <a:off x="880232" y="1000902"/>
            <a:ext cx="10858576" cy="561427"/>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）请你设计记录实验数据的表格。</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aphicFrame>
        <p:nvGraphicFramePr>
          <p:cNvPr id="13" name="表格 12"/>
          <p:cNvGraphicFramePr>
            <a:graphicFrameLocks noGrp="1"/>
          </p:cNvGraphicFramePr>
          <p:nvPr/>
        </p:nvGraphicFramePr>
        <p:xfrm>
          <a:off x="1237422" y="2001034"/>
          <a:ext cx="8001056" cy="1645920"/>
        </p:xfrm>
        <a:graphic>
          <a:graphicData uri="http://schemas.openxmlformats.org/drawingml/2006/table">
            <a:tbl>
              <a:tblPr/>
              <a:tblGrid>
                <a:gridCol w="1714512"/>
                <a:gridCol w="1285884"/>
                <a:gridCol w="1428760"/>
                <a:gridCol w="1285884"/>
                <a:gridCol w="2286016"/>
              </a:tblGrid>
              <a:tr h="0">
                <a:tc>
                  <a:txBody>
                    <a:bodyPr vert="horz" wrap="square"/>
                    <a:lstStyle/>
                    <a:p>
                      <a:pPr algn="ctr">
                        <a:lnSpc>
                          <a:spcPct val="150000"/>
                        </a:lnSpc>
                        <a:spcAft>
                          <a:spcPct val="0"/>
                        </a:spcAft>
                      </a:pPr>
                      <a:r>
                        <a:rPr lang="zh-CN" sz="2400" b="1" kern="100">
                          <a:solidFill>
                            <a:srgbClr val="C00000"/>
                          </a:solidFill>
                          <a:latin typeface="NEU-BZ-S92"/>
                          <a:ea typeface="微软雅黑" panose="020b0503020204020204" pitchFamily="34" charset="-122"/>
                          <a:cs typeface="Times New Roman" panose="02020603050405020304"/>
                        </a:rPr>
                        <a:t>物理量</a:t>
                      </a:r>
                      <a:endParaRPr lang="zh-CN" sz="1050" kern="100">
                        <a:solidFill>
                          <a:srgbClr val="000000"/>
                        </a:solidFill>
                        <a:latin typeface="NEU-BZ-S92"/>
                        <a:ea typeface="方正书宋_GBK"/>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b="1" kern="100">
                          <a:solidFill>
                            <a:srgbClr val="C00000"/>
                          </a:solidFill>
                          <a:latin typeface="微软雅黑" panose="020b0503020204020204" pitchFamily="34" charset="-122"/>
                          <a:ea typeface="方正书宋_GBK"/>
                          <a:cs typeface="Times New Roman" panose="02020603050405020304"/>
                        </a:rPr>
                        <a:t>m</a:t>
                      </a:r>
                      <a:r>
                        <a:rPr lang="en-US" sz="2400" b="1" kern="100" baseline="-25000">
                          <a:solidFill>
                            <a:srgbClr val="C00000"/>
                          </a:solidFill>
                          <a:latin typeface="微软雅黑" panose="020b0503020204020204" pitchFamily="34" charset="-122"/>
                          <a:ea typeface="方正书宋_GBK"/>
                          <a:cs typeface="Times New Roman" panose="02020603050405020304"/>
                        </a:rPr>
                        <a:t>1</a:t>
                      </a:r>
                      <a:r>
                        <a:rPr lang="en-US" sz="2400" b="1" kern="100">
                          <a:solidFill>
                            <a:srgbClr val="C00000"/>
                          </a:solidFill>
                          <a:latin typeface="微软雅黑" panose="020b0503020204020204" pitchFamily="34" charset="-122"/>
                          <a:ea typeface="方正书宋_GBK"/>
                          <a:cs typeface="Times New Roman" panose="02020603050405020304"/>
                        </a:rPr>
                        <a:t>/g</a:t>
                      </a:r>
                      <a:endParaRPr lang="zh-CN" sz="1050" kern="100">
                        <a:solidFill>
                          <a:srgbClr val="000000"/>
                        </a:solidFill>
                        <a:latin typeface="NEU-BZ-S92"/>
                        <a:ea typeface="方正书宋_GBK"/>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b="1" kern="100">
                          <a:solidFill>
                            <a:srgbClr val="C00000"/>
                          </a:solidFill>
                          <a:latin typeface="微软雅黑" panose="020b0503020204020204" pitchFamily="34" charset="-122"/>
                          <a:ea typeface="方正书宋_GBK"/>
                          <a:cs typeface="Times New Roman" panose="02020603050405020304"/>
                        </a:rPr>
                        <a:t>m</a:t>
                      </a:r>
                      <a:r>
                        <a:rPr lang="en-US" sz="2400" b="1" kern="100" baseline="-25000">
                          <a:solidFill>
                            <a:srgbClr val="C00000"/>
                          </a:solidFill>
                          <a:latin typeface="微软雅黑" panose="020b0503020204020204" pitchFamily="34" charset="-122"/>
                          <a:ea typeface="方正书宋_GBK"/>
                          <a:cs typeface="Times New Roman" panose="02020603050405020304"/>
                        </a:rPr>
                        <a:t>2</a:t>
                      </a:r>
                      <a:r>
                        <a:rPr lang="en-US" sz="2400" b="1" kern="100">
                          <a:solidFill>
                            <a:srgbClr val="C00000"/>
                          </a:solidFill>
                          <a:latin typeface="微软雅黑" panose="020b0503020204020204" pitchFamily="34" charset="-122"/>
                          <a:ea typeface="方正书宋_GBK"/>
                          <a:cs typeface="Times New Roman" panose="02020603050405020304"/>
                        </a:rPr>
                        <a:t>/g</a:t>
                      </a:r>
                      <a:endParaRPr lang="zh-CN" sz="1050" kern="100">
                        <a:solidFill>
                          <a:srgbClr val="000000"/>
                        </a:solidFill>
                        <a:latin typeface="NEU-BZ-S92"/>
                        <a:ea typeface="方正书宋_GBK"/>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b="1" kern="100">
                          <a:solidFill>
                            <a:srgbClr val="C00000"/>
                          </a:solidFill>
                          <a:latin typeface="微软雅黑" panose="020b0503020204020204" pitchFamily="34" charset="-122"/>
                          <a:ea typeface="方正书宋_GBK"/>
                          <a:cs typeface="Times New Roman" panose="02020603050405020304"/>
                        </a:rPr>
                        <a:t>V/cm</a:t>
                      </a:r>
                      <a:r>
                        <a:rPr lang="en-US" sz="2400" b="1" kern="100" baseline="30000">
                          <a:solidFill>
                            <a:srgbClr val="C00000"/>
                          </a:solidFill>
                          <a:latin typeface="微软雅黑" panose="020b0503020204020204" pitchFamily="34" charset="-122"/>
                          <a:ea typeface="方正书宋_GBK"/>
                          <a:cs typeface="Times New Roman" panose="02020603050405020304"/>
                        </a:rPr>
                        <a:t>3</a:t>
                      </a:r>
                      <a:endParaRPr lang="zh-CN" sz="1050" kern="100">
                        <a:solidFill>
                          <a:srgbClr val="000000"/>
                        </a:solidFill>
                        <a:latin typeface="NEU-BZ-S92"/>
                        <a:ea typeface="方正书宋_GBK"/>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b="1" kern="100">
                          <a:solidFill>
                            <a:srgbClr val="C00000"/>
                          </a:solidFill>
                          <a:latin typeface="微软雅黑" panose="020b0503020204020204" pitchFamily="34" charset="-122"/>
                          <a:ea typeface="方正书宋_GBK"/>
                          <a:cs typeface="Times New Roman" panose="02020603050405020304"/>
                        </a:rPr>
                        <a:t>ρ/</a:t>
                      </a:r>
                      <a:r>
                        <a:rPr lang="zh-CN" sz="2400" b="1" kern="100">
                          <a:solidFill>
                            <a:srgbClr val="C00000"/>
                          </a:solidFill>
                          <a:latin typeface="NEU-BZ-S92"/>
                          <a:ea typeface="微软雅黑" panose="020b0503020204020204" pitchFamily="34" charset="-122"/>
                          <a:cs typeface="Times New Roman" panose="02020603050405020304"/>
                        </a:rPr>
                        <a:t>（</a:t>
                      </a:r>
                      <a:r>
                        <a:rPr lang="en-US" sz="2400" b="1" kern="100">
                          <a:solidFill>
                            <a:srgbClr val="C00000"/>
                          </a:solidFill>
                          <a:latin typeface="NEU-BZ-S92"/>
                          <a:ea typeface="微软雅黑" panose="020b0503020204020204" pitchFamily="34" charset="-122"/>
                          <a:cs typeface="Times New Roman" panose="02020603050405020304"/>
                        </a:rPr>
                        <a:t>g</a:t>
                      </a:r>
                      <a:r>
                        <a:rPr lang="zh-CN" sz="2400" b="1" kern="100">
                          <a:solidFill>
                            <a:srgbClr val="C00000"/>
                          </a:solidFill>
                          <a:latin typeface="NEU-BZ-S92"/>
                          <a:ea typeface="微软雅黑" panose="020b0503020204020204" pitchFamily="34" charset="-122"/>
                          <a:cs typeface="Times New Roman" panose="02020603050405020304"/>
                        </a:rPr>
                        <a:t>·</a:t>
                      </a:r>
                      <a:r>
                        <a:rPr lang="en-US" sz="2400" b="1" kern="100">
                          <a:solidFill>
                            <a:srgbClr val="C00000"/>
                          </a:solidFill>
                          <a:latin typeface="NEU-BZ-S92"/>
                          <a:ea typeface="微软雅黑" panose="020b0503020204020204" pitchFamily="34" charset="-122"/>
                          <a:cs typeface="Times New Roman" panose="02020603050405020304"/>
                        </a:rPr>
                        <a:t>cm</a:t>
                      </a:r>
                      <a:r>
                        <a:rPr lang="en-US" sz="2400" b="1" kern="100" baseline="30000">
                          <a:solidFill>
                            <a:srgbClr val="C00000"/>
                          </a:solidFill>
                          <a:latin typeface="NEU-BZ-S92"/>
                          <a:ea typeface="微软雅黑" panose="020b0503020204020204" pitchFamily="34" charset="-122"/>
                          <a:cs typeface="Times New Roman" panose="02020603050405020304"/>
                        </a:rPr>
                        <a:t>-3</a:t>
                      </a:r>
                      <a:r>
                        <a:rPr lang="zh-CN" sz="2400" b="1" kern="100">
                          <a:solidFill>
                            <a:srgbClr val="C00000"/>
                          </a:solidFill>
                          <a:latin typeface="NEU-BZ-S92"/>
                          <a:ea typeface="微软雅黑" panose="020b0503020204020204" pitchFamily="34" charset="-122"/>
                          <a:cs typeface="Times New Roman" panose="02020603050405020304"/>
                        </a:rPr>
                        <a:t>）</a:t>
                      </a:r>
                      <a:endParaRPr lang="zh-CN" sz="1050" kern="100">
                        <a:solidFill>
                          <a:srgbClr val="000000"/>
                        </a:solidFill>
                        <a:latin typeface="NEU-BZ-S92"/>
                        <a:ea typeface="方正书宋_GBK"/>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vert="horz" wrap="square"/>
                    <a:lstStyle/>
                    <a:p>
                      <a:pPr algn="ctr">
                        <a:lnSpc>
                          <a:spcPct val="150000"/>
                        </a:lnSpc>
                        <a:spcAft>
                          <a:spcPct val="0"/>
                        </a:spcAft>
                      </a:pPr>
                      <a:r>
                        <a:rPr lang="zh-CN" sz="2400" b="1" kern="100">
                          <a:solidFill>
                            <a:srgbClr val="C00000"/>
                          </a:solidFill>
                          <a:latin typeface="NEU-BZ-S92"/>
                          <a:ea typeface="微软雅黑" panose="020b0503020204020204" pitchFamily="34" charset="-122"/>
                          <a:cs typeface="Times New Roman" panose="02020603050405020304"/>
                        </a:rPr>
                        <a:t>老陈醋</a:t>
                      </a:r>
                      <a:endParaRPr lang="zh-CN" sz="1050" kern="100">
                        <a:solidFill>
                          <a:srgbClr val="000000"/>
                        </a:solidFill>
                        <a:latin typeface="NEU-BZ-S92"/>
                        <a:ea typeface="方正书宋_GBK"/>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endParaRPr lang="zh-CN" sz="1050" kern="100">
                        <a:solidFill>
                          <a:srgbClr val="000000"/>
                        </a:solidFill>
                        <a:latin typeface="NEU-BZ-S92"/>
                        <a:ea typeface="方正书宋_GBK"/>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endParaRPr lang="zh-CN" sz="1050" kern="100">
                        <a:solidFill>
                          <a:srgbClr val="000000"/>
                        </a:solidFill>
                        <a:latin typeface="NEU-BZ-S92"/>
                        <a:ea typeface="方正书宋_GBK"/>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endParaRPr lang="zh-CN" sz="1050" kern="100">
                        <a:solidFill>
                          <a:srgbClr val="000000"/>
                        </a:solidFill>
                        <a:latin typeface="NEU-BZ-S92"/>
                        <a:ea typeface="方正书宋_GBK"/>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endParaRPr lang="zh-CN" sz="1050" kern="100">
                        <a:solidFill>
                          <a:srgbClr val="000000"/>
                        </a:solidFill>
                        <a:latin typeface="NEU-BZ-S92"/>
                        <a:ea typeface="方正书宋_GBK"/>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vert="horz" wrap="square"/>
                    <a:lstStyle/>
                    <a:p>
                      <a:pPr algn="ctr">
                        <a:lnSpc>
                          <a:spcPct val="150000"/>
                        </a:lnSpc>
                        <a:spcAft>
                          <a:spcPct val="0"/>
                        </a:spcAft>
                      </a:pPr>
                      <a:r>
                        <a:rPr lang="zh-CN" sz="2400" b="1" kern="100">
                          <a:solidFill>
                            <a:srgbClr val="C00000"/>
                          </a:solidFill>
                          <a:latin typeface="NEU-BZ-S92"/>
                          <a:ea typeface="微软雅黑" panose="020b0503020204020204" pitchFamily="34" charset="-122"/>
                          <a:cs typeface="Times New Roman" panose="02020603050405020304"/>
                        </a:rPr>
                        <a:t>勾兑醋</a:t>
                      </a:r>
                      <a:endParaRPr lang="zh-CN" sz="1050" kern="100">
                        <a:solidFill>
                          <a:srgbClr val="000000"/>
                        </a:solidFill>
                        <a:latin typeface="NEU-BZ-S92"/>
                        <a:ea typeface="方正书宋_GBK"/>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endParaRPr lang="zh-CN" sz="1050" kern="100">
                        <a:solidFill>
                          <a:srgbClr val="000000"/>
                        </a:solidFill>
                        <a:latin typeface="NEU-BZ-S92"/>
                        <a:ea typeface="方正书宋_GBK"/>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endParaRPr lang="zh-CN" sz="1050" kern="100">
                        <a:solidFill>
                          <a:srgbClr val="000000"/>
                        </a:solidFill>
                        <a:latin typeface="NEU-BZ-S92"/>
                        <a:ea typeface="方正书宋_GBK"/>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endParaRPr lang="zh-CN" sz="1050" kern="100">
                        <a:solidFill>
                          <a:srgbClr val="000000"/>
                        </a:solidFill>
                        <a:latin typeface="NEU-BZ-S92"/>
                        <a:ea typeface="方正书宋_GBK"/>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endParaRPr lang="zh-CN" sz="1050" kern="100">
                        <a:solidFill>
                          <a:srgbClr val="000000"/>
                        </a:solidFill>
                        <a:latin typeface="NEU-BZ-S92"/>
                        <a:ea typeface="方正书宋_GBK"/>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extBox 3"/>
          <p:cNvSpPr txBox="1"/>
          <p:nvPr/>
        </p:nvSpPr>
        <p:spPr>
          <a:xfrm>
            <a:off x="880232" y="1143778"/>
            <a:ext cx="10715700" cy="4524315"/>
          </a:xfrm>
          <a:prstGeom prst="rect">
            <a:avLst/>
          </a:prstGeom>
          <a:solidFill>
            <a:schemeClr val="bg1">
              <a:lumMod val="95000"/>
            </a:schemeClr>
          </a:solidFill>
        </p:spPr>
        <p:txBody>
          <a:bodyPr wrap="square" rtlCol="0">
            <a:spAutoFit/>
          </a:bodyPr>
          <a:lstStyle/>
          <a:p>
            <a:endParaRPr lang="en-US" altLang="zh-CN" smtClean="0"/>
          </a:p>
          <a:p>
            <a:endParaRPr lang="en-US" altLang="zh-CN" smtClean="0"/>
          </a:p>
          <a:p>
            <a:endParaRPr lang="en-US" altLang="zh-CN" smtClean="0"/>
          </a:p>
          <a:p>
            <a:endParaRPr lang="en-US" altLang="zh-CN" smtClean="0"/>
          </a:p>
          <a:p>
            <a:endParaRPr lang="en-US" altLang="zh-CN" smtClean="0"/>
          </a:p>
          <a:p>
            <a:endParaRPr lang="en-US" altLang="zh-CN" smtClean="0"/>
          </a:p>
          <a:p>
            <a:endParaRPr lang="en-US" altLang="zh-CN" smtClean="0"/>
          </a:p>
          <a:p>
            <a:endParaRPr lang="en-US" altLang="zh-CN" smtClean="0"/>
          </a:p>
          <a:p>
            <a:endParaRPr lang="en-US" altLang="zh-CN" smtClean="0"/>
          </a:p>
          <a:p>
            <a:endParaRPr lang="en-US" altLang="zh-CN" smtClean="0"/>
          </a:p>
          <a:p>
            <a:endParaRPr lang="en-US" altLang="zh-CN" smtClean="0"/>
          </a:p>
          <a:p>
            <a:endParaRPr lang="zh-CN" altLang="en-US"/>
          </a:p>
        </p:txBody>
      </p:sp>
      <p:sp>
        <p:nvSpPr>
          <p:cNvPr id="12" name="TextBox 11"/>
          <p:cNvSpPr txBox="1"/>
          <p:nvPr/>
        </p:nvSpPr>
        <p:spPr>
          <a:xfrm>
            <a:off x="403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a:solidFill>
                <a:schemeClr val="bg1"/>
              </a:solidFill>
              <a:latin typeface="微软雅黑" panose="020b0503020204020204" pitchFamily="34" charset="-122"/>
              <a:ea typeface="微软雅黑" panose="020b0503020204020204" pitchFamily="34" charset="-122"/>
            </a:endParaRPr>
          </a:p>
        </p:txBody>
      </p:sp>
      <p:graphicFrame>
        <p:nvGraphicFramePr>
          <p:cNvPr id="293890" name="Object 2"/>
          <p:cNvGraphicFramePr>
            <a:graphicFrameLocks noChangeAspect="1"/>
          </p:cNvGraphicFramePr>
          <p:nvPr/>
        </p:nvGraphicFramePr>
        <p:xfrm>
          <a:off x="949325" y="1285875"/>
          <a:ext cx="10548938" cy="4692650"/>
        </p:xfrm>
        <a:graphic>
          <a:graphicData uri="http://schemas.openxmlformats.org/presentationml/2006/ole">
            <mc:AlternateContent>
              <mc:Choice xmlns:v="urn:schemas-microsoft-com:vml" Requires="v">
                <p:oleObj spid="_x0000_s1072" name="文档" r:id="rId2" imgW="10594975" imgH="4719955" progId="Word.Document.12">
                  <p:embed/>
                </p:oleObj>
              </mc:Choice>
              <mc:Fallback>
                <p:oleObj name="文档" r:id="rId2" imgW="10594975" imgH="4719955" progId="Word.Document.12">
                  <p:embed/>
                  <p:pic>
                    <p:nvPicPr>
                      <p:cNvPr id="0" name="OLE substitute image"/>
                      <p:cNvPicPr/>
                      <p:nvPr/>
                    </p:nvPicPr>
                    <p:blipFill>
                      <a:blip r:embed="rId3"/>
                      <a:stretch>
                        <a:fillRect/>
                      </a:stretch>
                    </p:blipFill>
                    <p:spPr>
                      <a:xfrm>
                        <a:off x="949325" y="1285875"/>
                        <a:ext cx="10548938" cy="4692650"/>
                      </a:xfrm>
                      <a:prstGeom prst="rect">
                        <a:avLst/>
                      </a:prstGeom>
                      <a:noFill/>
                      <a:ln w="9525">
                        <a:noFill/>
                      </a:ln>
                    </p:spPr>
                  </p:pic>
                </p:oleObj>
              </mc:Fallback>
            </mc:AlternateContent>
          </a:graphicData>
        </a:graphic>
      </p:graphicFrame>
    </p:spTree>
  </p:cSld>
  <p:clrMapOvr>
    <a:masterClrMapping/>
  </p:clrMapOvr>
  <p:transition>
    <p:fade/>
  </p:transition>
  <p:timing/>
</p:sld>
</file>

<file path=ppt/slides/slide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extBox 2"/>
          <p:cNvSpPr txBox="1"/>
          <p:nvPr/>
        </p:nvSpPr>
        <p:spPr>
          <a:xfrm>
            <a:off x="1951802" y="2572538"/>
            <a:ext cx="8643998" cy="1550031"/>
          </a:xfrm>
          <a:prstGeom prst="rect">
            <a:avLst/>
          </a:prstGeom>
          <a:noFill/>
        </p:spPr>
        <p:txBody>
          <a:bodyPr wrap="square" lIns="36000" tIns="36000" rIns="36000" bIns="36000" rtlCol="0">
            <a:spAutoFit/>
          </a:bodyPr>
          <a:lstStyle/>
          <a:p>
            <a:pPr algn="ctr">
              <a:lnSpc>
                <a:spcPct val="150000"/>
              </a:lnSpc>
            </a:pPr>
            <a:r>
              <a:rPr lang="en-US" altLang="zh-CN" sz="3200" smtClean="0">
                <a:solidFill>
                  <a:srgbClr val="18B48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3200" smtClean="0">
                <a:solidFill>
                  <a:srgbClr val="18B48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课时训练</a:t>
            </a:r>
            <a:r>
              <a:rPr lang="en-US" altLang="zh-CN" sz="3200" smtClean="0">
                <a:solidFill>
                  <a:srgbClr val="18B48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3200" smtClean="0">
                <a:solidFill>
                  <a:srgbClr val="18B48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内容见</a:t>
            </a:r>
            <a:r>
              <a:rPr lang="en-US" altLang="zh-CN" sz="3200">
                <a:solidFill>
                  <a:srgbClr val="18B48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Word</a:t>
            </a:r>
            <a:r>
              <a:rPr lang="zh-CN" altLang="en-US" sz="3200">
                <a:solidFill>
                  <a:srgbClr val="18B48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版</a:t>
            </a:r>
            <a:r>
              <a:rPr lang="zh-CN" altLang="en-US" sz="3200" smtClean="0">
                <a:solidFill>
                  <a:srgbClr val="18B48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a:t>
            </a:r>
            <a:endParaRPr lang="en-US" altLang="zh-CN" sz="3200" smtClean="0">
              <a:solidFill>
                <a:srgbClr val="18B48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lnSpc>
                <a:spcPct val="150000"/>
              </a:lnSpc>
              <a:defRPr/>
            </a:pPr>
            <a:r>
              <a:rPr lang="zh-CN" altLang="en-US" sz="320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课时训练（五）</a:t>
            </a:r>
            <a:r>
              <a:rPr lang="en-US" altLang="zh-CN" sz="320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质量与密度</a:t>
            </a:r>
            <a:endParaRPr lang="zh-CN" altLang="en-US" sz="320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4" name="New picture"/>
          <p:cNvPicPr/>
          <p:nvPr/>
        </p:nvPicPr>
        <p:blipFill>
          <a:blip r:embed="rId2"/>
          <a:stretch>
            <a:fillRect/>
          </a:stretch>
        </p:blipFill>
        <p:spPr>
          <a:xfrm>
            <a:off x="11239500" y="11633200"/>
            <a:ext cx="342900" cy="254000"/>
          </a:xfrm>
          <a:prstGeom prst="cube">
            <a:avLst/>
          </a:prstGeom>
        </p:spPr>
      </p:pic>
    </p:spTree>
  </p:cSld>
  <p:clrMapOvr>
    <a:masterClrMapping/>
  </p:clrMapOvr>
  <p:transition>
    <p:fade/>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1" name="TextBox 10"/>
          <p:cNvSpPr txBox="1"/>
          <p:nvPr/>
        </p:nvSpPr>
        <p:spPr>
          <a:xfrm>
            <a:off x="4001"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教材梳理 夯实基础</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nvGraphicFramePr>
        <p:xfrm>
          <a:off x="1380298" y="1215216"/>
          <a:ext cx="10287072" cy="4389119"/>
        </p:xfrm>
        <a:graphic>
          <a:graphicData uri="http://schemas.openxmlformats.org/drawingml/2006/table">
            <a:tbl>
              <a:tblPr/>
              <a:tblGrid>
                <a:gridCol w="1143008"/>
                <a:gridCol w="9144064"/>
              </a:tblGrid>
              <a:tr h="2621594">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天平的</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使用</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①</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看：观察天平的量程和分度值；</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②</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放：把天平放在</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台上，将游码拨到标尺左端</a:t>
                      </a:r>
                      <a:r>
                        <a:rPr 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的</a:t>
                      </a:r>
                      <a:endPar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altLang="zh-CN" sz="2400" u="sng" kern="10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处</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③</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调：调节横梁两端的</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altLang="zh-CN" sz="2400" u="sng" kern="10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，使指针指在分度盘的中央（左偏右调，右偏左调）；</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④</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测：把物体放在</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盘，砝码放在</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盘，用镊子加减砝码（先大后小），最后调节</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，使天平重新平衡（称量过程中不能再调节平衡螺母）；</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21240" marR="2124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
        <p:nvSpPr>
          <p:cNvPr id="4" name="矩形 3"/>
          <p:cNvSpPr/>
          <p:nvPr/>
        </p:nvSpPr>
        <p:spPr>
          <a:xfrm>
            <a:off x="10452924" y="643712"/>
            <a:ext cx="1415772" cy="581057"/>
          </a:xfrm>
          <a:prstGeom prst="rect">
            <a:avLst/>
          </a:prstGeom>
        </p:spPr>
        <p:txBody>
          <a:bodyPr wrap="none">
            <a:spAutoFit/>
          </a:bodyPr>
          <a:lstStyle/>
          <a:p>
            <a:pPr>
              <a:lnSpc>
                <a:spcPct val="150000"/>
              </a:lnSpc>
            </a:pPr>
            <a:r>
              <a:rPr lang="zh-CN" altLang="en-US" smtClean="0">
                <a:latin typeface="微软雅黑" panose="020b0503020204020204" pitchFamily="34" charset="-122"/>
                <a:ea typeface="微软雅黑" panose="020b0503020204020204" pitchFamily="34" charset="-122"/>
              </a:rPr>
              <a:t>（续表）</a:t>
            </a:r>
            <a:endParaRPr lang="zh-CN" altLang="en-US">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5523702" y="1572406"/>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水平</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2951934" y="2215348"/>
            <a:ext cx="1303809"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零刻度线</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8" name="文本框 1"/>
          <p:cNvSpPr txBox="1">
            <a:spLocks noChangeArrowheads="1"/>
          </p:cNvSpPr>
          <p:nvPr/>
        </p:nvSpPr>
        <p:spPr bwMode="auto">
          <a:xfrm>
            <a:off x="6452396" y="2643976"/>
            <a:ext cx="1303809"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平衡螺母</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9" name="文本框 1"/>
          <p:cNvSpPr txBox="1">
            <a:spLocks noChangeArrowheads="1"/>
          </p:cNvSpPr>
          <p:nvPr/>
        </p:nvSpPr>
        <p:spPr bwMode="auto">
          <a:xfrm>
            <a:off x="5452264" y="3858422"/>
            <a:ext cx="380480"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左</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10" name="文本框 1"/>
          <p:cNvSpPr txBox="1">
            <a:spLocks noChangeArrowheads="1"/>
          </p:cNvSpPr>
          <p:nvPr/>
        </p:nvSpPr>
        <p:spPr bwMode="auto">
          <a:xfrm>
            <a:off x="8095470" y="3858422"/>
            <a:ext cx="380480"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右</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12" name="文本框 1"/>
          <p:cNvSpPr txBox="1">
            <a:spLocks noChangeArrowheads="1"/>
          </p:cNvSpPr>
          <p:nvPr/>
        </p:nvSpPr>
        <p:spPr bwMode="auto">
          <a:xfrm>
            <a:off x="6407082" y="4368565"/>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游码</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2"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8" name="TextBox 17"/>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教材梳理 夯实基础</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107521" name="Rectangle 1"/>
          <p:cNvSpPr>
            <a:spLocks noChangeArrowheads="1"/>
          </p:cNvSpPr>
          <p:nvPr/>
        </p:nvSpPr>
        <p:spPr bwMode="auto">
          <a:xfrm>
            <a:off x="10381486" y="715150"/>
            <a:ext cx="1451737" cy="46166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（续表）</a:t>
            </a:r>
            <a:endPara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aphicFrame>
        <p:nvGraphicFramePr>
          <p:cNvPr id="5" name="表格 4"/>
          <p:cNvGraphicFramePr>
            <a:graphicFrameLocks noGrp="1"/>
          </p:cNvGraphicFramePr>
          <p:nvPr/>
        </p:nvGraphicFramePr>
        <p:xfrm>
          <a:off x="1023108" y="1500968"/>
          <a:ext cx="10215634" cy="4937759"/>
        </p:xfrm>
        <a:graphic>
          <a:graphicData uri="http://schemas.openxmlformats.org/drawingml/2006/table">
            <a:tbl>
              <a:tblPr/>
              <a:tblGrid>
                <a:gridCol w="1553207"/>
                <a:gridCol w="8662427"/>
              </a:tblGrid>
              <a:tr h="0">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天平的</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使用</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⑤</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读：右盘中砝码的质量加上游码的左端所对应的刻度值，就是被测物体的质量。</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示例：图中，用调节好的天平测得金属球的质量为</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g</a:t>
                      </a:r>
                      <a:endPar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pic>
        <p:nvPicPr>
          <p:cNvPr id="107522" name="QZ27.EPS"/>
          <p:cNvPicPr>
            <a:picLocks noChangeAspect="1" noChangeArrowheads="1"/>
          </p:cNvPicPr>
          <p:nvPr/>
        </p:nvPicPr>
        <p:blipFill>
          <a:blip r:embed="rId2">
            <a:clrChange>
              <a:clrFrom>
                <a:srgbClr val="FFFFFF"/>
              </a:clrFrom>
              <a:clrTo>
                <a:srgbClr val="FFFFFF">
                  <a:alpha val="0"/>
                </a:srgbClr>
              </a:clrTo>
            </a:clrChange>
          </a:blip>
          <a:stretch>
            <a:fillRect/>
          </a:stretch>
        </p:blipFill>
        <p:spPr bwMode="auto">
          <a:xfrm>
            <a:off x="5095074" y="3715546"/>
            <a:ext cx="3357586" cy="1941104"/>
          </a:xfrm>
          <a:prstGeom prst="rect">
            <a:avLst/>
          </a:prstGeom>
          <a:noFill/>
        </p:spPr>
      </p:pic>
      <p:sp>
        <p:nvSpPr>
          <p:cNvPr id="6" name="文本框 1"/>
          <p:cNvSpPr txBox="1">
            <a:spLocks noChangeArrowheads="1"/>
          </p:cNvSpPr>
          <p:nvPr/>
        </p:nvSpPr>
        <p:spPr bwMode="auto">
          <a:xfrm>
            <a:off x="9738544" y="2429662"/>
            <a:ext cx="728332"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80.6</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8" name="TextBox 17"/>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教材梳理 夯实基础</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880232" y="2072472"/>
            <a:ext cx="10858576" cy="2288694"/>
          </a:xfrm>
          <a:prstGeom prst="rect">
            <a:avLst/>
          </a:prstGeom>
          <a:solidFill>
            <a:schemeClr val="bg1">
              <a:lumMod val="95000"/>
            </a:schemeClr>
          </a:solidFill>
          <a:ln w="9525">
            <a:noFill/>
            <a:miter lim="800000"/>
          </a:ln>
        </p:spPr>
        <p:txBody>
          <a:bodyPr wrap="square" lIns="36000" tIns="36000" rIns="36000" bIns="36000">
            <a:spAutoFit/>
          </a:bodyPr>
          <a:lstStyle/>
          <a:p>
            <a:pPr algn="just" eaLnBrk="0" hangingPunct="0">
              <a:lnSpc>
                <a:spcPct val="150000"/>
              </a:lnSpc>
            </a:pPr>
            <a:r>
              <a:rPr lang="en-US" altLang="zh-CN"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18B48F"/>
                </a:solidFill>
                <a:latin typeface="微软雅黑" panose="020b0503020204020204" pitchFamily="34" charset="-122"/>
                <a:ea typeface="微软雅黑" panose="020b0503020204020204" pitchFamily="34" charset="-122"/>
              </a:rPr>
              <a:t>点拨</a:t>
            </a:r>
            <a:r>
              <a:rPr lang="en-US" altLang="zh-CN" smtClean="0">
                <a:solidFill>
                  <a:srgbClr val="18B48F"/>
                </a:solidFill>
                <a:latin typeface="微软雅黑" panose="020b0503020204020204" pitchFamily="34" charset="-122"/>
                <a:ea typeface="微软雅黑" panose="020b0503020204020204" pitchFamily="34" charset="-122"/>
              </a:rPr>
              <a:t>]</a:t>
            </a:r>
            <a:r>
              <a:rPr lang="zh-CN" altLang="en-US" smtClean="0">
                <a:latin typeface="微软雅黑" panose="020b0503020204020204" pitchFamily="34" charset="-122"/>
                <a:ea typeface="微软雅黑" panose="020b0503020204020204" pitchFamily="34" charset="-122"/>
              </a:rPr>
              <a:t>天平使用常见问题：（</a:t>
            </a:r>
            <a:r>
              <a:rPr lang="en-US" altLang="zh-CN" smtClean="0">
                <a:latin typeface="微软雅黑" panose="020b0503020204020204" pitchFamily="34" charset="-122"/>
                <a:ea typeface="微软雅黑" panose="020b0503020204020204" pitchFamily="34" charset="-122"/>
              </a:rPr>
              <a:t>1</a:t>
            </a:r>
            <a:r>
              <a:rPr lang="zh-CN" altLang="en-US" smtClean="0">
                <a:latin typeface="微软雅黑" panose="020b0503020204020204" pitchFamily="34" charset="-122"/>
                <a:ea typeface="微软雅黑" panose="020b0503020204020204" pitchFamily="34" charset="-122"/>
              </a:rPr>
              <a:t>）称量前游码未归零，所测结果偏大。（</a:t>
            </a:r>
            <a:r>
              <a:rPr lang="en-US" altLang="zh-CN" smtClean="0">
                <a:latin typeface="微软雅黑" panose="020b0503020204020204" pitchFamily="34" charset="-122"/>
                <a:ea typeface="微软雅黑" panose="020b0503020204020204" pitchFamily="34" charset="-122"/>
              </a:rPr>
              <a:t>2</a:t>
            </a:r>
            <a:r>
              <a:rPr lang="zh-CN" altLang="en-US" smtClean="0">
                <a:latin typeface="微软雅黑" panose="020b0503020204020204" pitchFamily="34" charset="-122"/>
                <a:ea typeface="微软雅黑" panose="020b0503020204020204" pitchFamily="34" charset="-122"/>
              </a:rPr>
              <a:t>）物码错位，则物体的质量</a:t>
            </a:r>
            <a:r>
              <a:rPr lang="en-US" altLang="zh-CN" smtClean="0">
                <a:latin typeface="微软雅黑" panose="020b0503020204020204" pitchFamily="34" charset="-122"/>
                <a:ea typeface="微软雅黑" panose="020b0503020204020204" pitchFamily="34" charset="-122"/>
              </a:rPr>
              <a:t>=</a:t>
            </a:r>
            <a:r>
              <a:rPr lang="zh-CN" altLang="en-US" smtClean="0">
                <a:latin typeface="微软雅黑" panose="020b0503020204020204" pitchFamily="34" charset="-122"/>
                <a:ea typeface="微软雅黑" panose="020b0503020204020204" pitchFamily="34" charset="-122"/>
              </a:rPr>
              <a:t>砝码质量</a:t>
            </a:r>
            <a:r>
              <a:rPr lang="en-US" altLang="zh-CN" smtClean="0">
                <a:latin typeface="微软雅黑" panose="020b0503020204020204" pitchFamily="34" charset="-122"/>
                <a:ea typeface="微软雅黑" panose="020b0503020204020204" pitchFamily="34" charset="-122"/>
              </a:rPr>
              <a:t>-</a:t>
            </a:r>
            <a:r>
              <a:rPr lang="zh-CN" altLang="en-US" smtClean="0">
                <a:latin typeface="微软雅黑" panose="020b0503020204020204" pitchFamily="34" charset="-122"/>
                <a:ea typeface="微软雅黑" panose="020b0503020204020204" pitchFamily="34" charset="-122"/>
              </a:rPr>
              <a:t>游码示数，可记忆为“物码放反，二者相减”。（</a:t>
            </a:r>
            <a:r>
              <a:rPr lang="en-US" altLang="zh-CN" smtClean="0">
                <a:latin typeface="微软雅黑" panose="020b0503020204020204" pitchFamily="34" charset="-122"/>
                <a:ea typeface="微软雅黑" panose="020b0503020204020204" pitchFamily="34" charset="-122"/>
              </a:rPr>
              <a:t>3</a:t>
            </a:r>
            <a:r>
              <a:rPr lang="zh-CN" altLang="en-US" smtClean="0">
                <a:latin typeface="微软雅黑" panose="020b0503020204020204" pitchFamily="34" charset="-122"/>
                <a:ea typeface="微软雅黑" panose="020b0503020204020204" pitchFamily="34" charset="-122"/>
              </a:rPr>
              <a:t>）问题砝码。砝码磨损，所测质量比真实值偏大；砝码生锈或粘物，所测质量比真实值偏小。</a:t>
            </a:r>
            <a:endParaRPr lang="zh-CN" altLang="en-US" smtClean="0">
              <a:latin typeface="微软雅黑" panose="020b0503020204020204" pitchFamily="34" charset="-122"/>
              <a:ea typeface="微软雅黑" panose="020b0503020204020204" pitchFamily="34" charset="-122"/>
            </a:endParaRPr>
          </a:p>
        </p:txBody>
      </p:sp>
    </p:spTree>
  </p:cSld>
  <p:clrMapOvr>
    <a:masterClrMapping/>
  </p:clrMapOvr>
  <p:transition>
    <p:fade/>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8" name="TextBox 17"/>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教材梳理 夯实基础</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880232" y="786588"/>
            <a:ext cx="10858576" cy="561427"/>
          </a:xfrm>
          <a:prstGeom prst="rect">
            <a:avLst/>
          </a:prstGeom>
          <a:noFill/>
          <a:ln w="9525">
            <a:noFill/>
            <a:miter lim="800000"/>
          </a:ln>
        </p:spPr>
        <p:txBody>
          <a:bodyPr wrap="square" lIns="36000" tIns="36000" rIns="36000" bIns="36000">
            <a:spAutoFit/>
          </a:bodyPr>
          <a:lstStyle/>
          <a:p>
            <a:pPr algn="just" eaLnBrk="0" hangingPunct="0">
              <a:lnSpc>
                <a:spcPct val="150000"/>
              </a:lnSpc>
            </a:pPr>
            <a:r>
              <a:rPr lang="en-US" altLang="zh-CN" b="1" smtClean="0">
                <a:latin typeface="微软雅黑" panose="020b0503020204020204" pitchFamily="34" charset="-122"/>
                <a:ea typeface="微软雅黑" panose="020b0503020204020204" pitchFamily="34" charset="-122"/>
              </a:rPr>
              <a:t>2.</a:t>
            </a:r>
            <a:r>
              <a:rPr lang="zh-CN" altLang="en-US" b="1" smtClean="0">
                <a:latin typeface="微软雅黑" panose="020b0503020204020204" pitchFamily="34" charset="-122"/>
                <a:ea typeface="微软雅黑" panose="020b0503020204020204" pitchFamily="34" charset="-122"/>
              </a:rPr>
              <a:t>体积及其测量</a:t>
            </a:r>
            <a:endParaRPr lang="zh-CN" altLang="en-US" b="1">
              <a:solidFill>
                <a:srgbClr val="FF0000"/>
              </a:solidFill>
              <a:latin typeface="微软雅黑" panose="020b0503020204020204" pitchFamily="34" charset="-122"/>
              <a:ea typeface="微软雅黑" panose="020b0503020204020204" pitchFamily="34" charset="-122"/>
            </a:endParaRPr>
          </a:p>
        </p:txBody>
      </p:sp>
      <p:graphicFrame>
        <p:nvGraphicFramePr>
          <p:cNvPr id="4" name="表格 3"/>
          <p:cNvGraphicFramePr>
            <a:graphicFrameLocks noGrp="1"/>
          </p:cNvGraphicFramePr>
          <p:nvPr/>
        </p:nvGraphicFramePr>
        <p:xfrm>
          <a:off x="808794" y="1492430"/>
          <a:ext cx="10715700" cy="4937759"/>
        </p:xfrm>
        <a:graphic>
          <a:graphicData uri="http://schemas.openxmlformats.org/drawingml/2006/table">
            <a:tbl>
              <a:tblPr/>
              <a:tblGrid>
                <a:gridCol w="1981835"/>
                <a:gridCol w="8733865"/>
              </a:tblGrid>
              <a:tr h="0">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量筒的</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使用</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①</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看：量程、分度值；</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②</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放：放在水平台面上；</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③</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读：视线与液面</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示例：如图所示，量筒的读数方法正确的是</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，所测液体的体积为</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z="2400" kern="100" err="1">
                          <a:solidFill>
                            <a:srgbClr val="000000"/>
                          </a:solidFill>
                          <a:latin typeface="微软雅黑" panose="020b0503020204020204" pitchFamily="34" charset="-122"/>
                          <a:ea typeface="微软雅黑" panose="020b0503020204020204" pitchFamily="34" charset="-122"/>
                          <a:cs typeface="Times New Roman" panose="02020603050405020304"/>
                        </a:rPr>
                        <a:t>mL </a:t>
                      </a:r>
                      <a:endPar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单位</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换算</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1 L=</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z="2400" kern="100" err="1">
                          <a:solidFill>
                            <a:srgbClr val="000000"/>
                          </a:solidFill>
                          <a:latin typeface="微软雅黑" panose="020b0503020204020204" pitchFamily="34" charset="-122"/>
                          <a:ea typeface="微软雅黑" panose="020b0503020204020204" pitchFamily="34" charset="-122"/>
                          <a:cs typeface="Times New Roman" panose="02020603050405020304"/>
                        </a:rPr>
                        <a:t>dm</a:t>
                      </a:r>
                      <a:r>
                        <a:rPr lang="en-US" sz="2400" kern="100" baseline="30000" err="1">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z="2400" kern="100" err="1">
                          <a:solidFill>
                            <a:srgbClr val="000000"/>
                          </a:solidFill>
                          <a:latin typeface="微软雅黑" panose="020b0503020204020204" pitchFamily="34" charset="-122"/>
                          <a:ea typeface="微软雅黑" panose="020b0503020204020204" pitchFamily="34" charset="-122"/>
                          <a:cs typeface="Times New Roman" panose="02020603050405020304"/>
                        </a:rPr>
                        <a:t>cm</a:t>
                      </a:r>
                      <a:r>
                        <a:rPr lang="en-US" sz="2400" kern="100" baseline="30000" err="1">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1 mL=</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z="2400" kern="100" err="1">
                          <a:solidFill>
                            <a:srgbClr val="000000"/>
                          </a:solidFill>
                          <a:latin typeface="微软雅黑" panose="020b0503020204020204" pitchFamily="34" charset="-122"/>
                          <a:ea typeface="微软雅黑" panose="020b0503020204020204" pitchFamily="34" charset="-122"/>
                          <a:cs typeface="Times New Roman" panose="02020603050405020304"/>
                        </a:rPr>
                        <a:t>cm</a:t>
                      </a:r>
                      <a:r>
                        <a:rPr lang="en-US" sz="2400" kern="100" baseline="30000" err="1">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z="2400" kern="100" err="1">
                          <a:solidFill>
                            <a:srgbClr val="000000"/>
                          </a:solidFill>
                          <a:latin typeface="微软雅黑" panose="020b0503020204020204" pitchFamily="34" charset="-122"/>
                          <a:ea typeface="微软雅黑" panose="020b0503020204020204" pitchFamily="34" charset="-122"/>
                          <a:cs typeface="Times New Roman" panose="02020603050405020304"/>
                        </a:rPr>
                        <a:t>m</a:t>
                      </a:r>
                      <a:r>
                        <a:rPr lang="en-US" sz="2400" kern="100" baseline="30000" err="1">
                          <a:solidFill>
                            <a:srgbClr val="000000"/>
                          </a:solidFill>
                          <a:latin typeface="微软雅黑" panose="020b0503020204020204" pitchFamily="34" charset="-122"/>
                          <a:ea typeface="微软雅黑" panose="020b0503020204020204" pitchFamily="34" charset="-122"/>
                          <a:cs typeface="Times New Roman" panose="02020603050405020304"/>
                        </a:rPr>
                        <a:t>3 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pic>
        <p:nvPicPr>
          <p:cNvPr id="105473" name="QZ28.EPS"/>
          <p:cNvPicPr>
            <a:picLocks noChangeAspect="1" noChangeArrowheads="1"/>
          </p:cNvPicPr>
          <p:nvPr/>
        </p:nvPicPr>
        <p:blipFill>
          <a:blip r:embed="rId2"/>
          <a:stretch>
            <a:fillRect/>
          </a:stretch>
        </p:blipFill>
        <p:spPr bwMode="auto">
          <a:xfrm>
            <a:off x="6809586" y="3286918"/>
            <a:ext cx="2643206" cy="1831696"/>
          </a:xfrm>
          <a:prstGeom prst="rect">
            <a:avLst/>
          </a:prstGeom>
          <a:noFill/>
        </p:spPr>
      </p:pic>
      <p:sp>
        <p:nvSpPr>
          <p:cNvPr id="6" name="文本框 1"/>
          <p:cNvSpPr txBox="1">
            <a:spLocks noChangeArrowheads="1"/>
          </p:cNvSpPr>
          <p:nvPr/>
        </p:nvSpPr>
        <p:spPr bwMode="auto">
          <a:xfrm>
            <a:off x="3809190" y="1929596"/>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相平</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8" name="文本框 1"/>
          <p:cNvSpPr txBox="1">
            <a:spLocks noChangeArrowheads="1"/>
          </p:cNvSpPr>
          <p:nvPr/>
        </p:nvSpPr>
        <p:spPr bwMode="auto">
          <a:xfrm>
            <a:off x="9381354" y="2501100"/>
            <a:ext cx="380480"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乙</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9" name="文本框 1"/>
          <p:cNvSpPr txBox="1">
            <a:spLocks noChangeArrowheads="1"/>
          </p:cNvSpPr>
          <p:nvPr/>
        </p:nvSpPr>
        <p:spPr bwMode="auto">
          <a:xfrm>
            <a:off x="4737884" y="3072604"/>
            <a:ext cx="451012"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60</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10" name="文本框 1"/>
          <p:cNvSpPr txBox="1">
            <a:spLocks noChangeArrowheads="1"/>
          </p:cNvSpPr>
          <p:nvPr/>
        </p:nvSpPr>
        <p:spPr bwMode="auto">
          <a:xfrm>
            <a:off x="4380694" y="5287182"/>
            <a:ext cx="261857"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1</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11" name="文本框 1"/>
          <p:cNvSpPr txBox="1">
            <a:spLocks noChangeArrowheads="1"/>
          </p:cNvSpPr>
          <p:nvPr/>
        </p:nvSpPr>
        <p:spPr bwMode="auto">
          <a:xfrm>
            <a:off x="9309916" y="5215744"/>
            <a:ext cx="261857"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1</a:t>
            </a:r>
            <a:endParaRPr lang="en-US" altLang="zh-CN" sz="2400" b="1">
              <a:solidFill>
                <a:srgbClr val="A50021"/>
              </a:solidFill>
              <a:latin typeface="微软雅黑" panose="020b0503020204020204" pitchFamily="34" charset="-122"/>
              <a:ea typeface="微软雅黑" panose="020b0503020204020204" pitchFamily="34" charset="-122"/>
            </a:endParaRPr>
          </a:p>
        </p:txBody>
      </p:sp>
      <p:graphicFrame>
        <p:nvGraphicFramePr>
          <p:cNvPr id="73729" name="Object 1"/>
          <p:cNvGraphicFramePr>
            <a:graphicFrameLocks noChangeAspect="1"/>
          </p:cNvGraphicFramePr>
          <p:nvPr/>
        </p:nvGraphicFramePr>
        <p:xfrm>
          <a:off x="6238082" y="5287182"/>
          <a:ext cx="1733550" cy="590550"/>
        </p:xfrm>
        <a:graphic>
          <a:graphicData uri="http://schemas.openxmlformats.org/presentationml/2006/ole">
            <mc:AlternateContent>
              <mc:Choice xmlns:v="urn:schemas-microsoft-com:vml" Requires="v">
                <p:oleObj spid="_x0000_s1041" name="文档" r:id="rId3" imgW="1740535" imgH="596900" progId="Word.Document.12">
                  <p:embed/>
                </p:oleObj>
              </mc:Choice>
              <mc:Fallback>
                <p:oleObj name="文档" r:id="rId3" imgW="1740535" imgH="596900" progId="Word.Document.12">
                  <p:embed/>
                  <p:pic>
                    <p:nvPicPr>
                      <p:cNvPr id="0" name="OLE substitute image"/>
                      <p:cNvPicPr/>
                      <p:nvPr/>
                    </p:nvPicPr>
                    <p:blipFill>
                      <a:blip r:embed="rId4"/>
                      <a:stretch>
                        <a:fillRect/>
                      </a:stretch>
                    </p:blipFill>
                    <p:spPr>
                      <a:xfrm>
                        <a:off x="6238082" y="5287182"/>
                        <a:ext cx="1733550" cy="590550"/>
                      </a:xfrm>
                      <a:prstGeom prst="rect">
                        <a:avLst/>
                      </a:prstGeom>
                      <a:noFill/>
                      <a:ln w="9525">
                        <a:noFill/>
                      </a:ln>
                    </p:spPr>
                  </p:pic>
                </p:oleObj>
              </mc:Fallback>
            </mc:AlternateContent>
          </a:graphicData>
        </a:graphic>
      </p:graphicFrame>
      <p:graphicFrame>
        <p:nvGraphicFramePr>
          <p:cNvPr id="73730" name="Object 2"/>
          <p:cNvGraphicFramePr>
            <a:graphicFrameLocks noChangeAspect="1"/>
          </p:cNvGraphicFramePr>
          <p:nvPr/>
        </p:nvGraphicFramePr>
        <p:xfrm>
          <a:off x="3094810" y="5787248"/>
          <a:ext cx="1104900" cy="599288"/>
        </p:xfrm>
        <a:graphic>
          <a:graphicData uri="http://schemas.openxmlformats.org/presentationml/2006/ole">
            <mc:AlternateContent>
              <mc:Choice xmlns:v="urn:schemas-microsoft-com:vml" Requires="v">
                <p:oleObj spid="_x0000_s1042" name="文档" r:id="rId5" imgW="1111250" imgH="596900" progId="Word.Document.12">
                  <p:embed/>
                </p:oleObj>
              </mc:Choice>
              <mc:Fallback>
                <p:oleObj name="文档" r:id="rId5" imgW="1111250" imgH="596900" progId="Word.Document.12">
                  <p:embed/>
                  <p:pic>
                    <p:nvPicPr>
                      <p:cNvPr id="0" name="OLE substitute image"/>
                      <p:cNvPicPr/>
                      <p:nvPr/>
                    </p:nvPicPr>
                    <p:blipFill>
                      <a:blip r:embed="rId6"/>
                      <a:stretch>
                        <a:fillRect/>
                      </a:stretch>
                    </p:blipFill>
                    <p:spPr>
                      <a:xfrm>
                        <a:off x="3094810" y="5787248"/>
                        <a:ext cx="1104900" cy="599288"/>
                      </a:xfrm>
                      <a:prstGeom prst="rect">
                        <a:avLst/>
                      </a:prstGeom>
                      <a:noFill/>
                      <a:ln w="9525">
                        <a:noFill/>
                      </a:ln>
                    </p:spPr>
                  </p:pic>
                </p:oleObj>
              </mc:Fallback>
            </mc:AlternateContent>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73729"/>
                                        </p:tgtEl>
                                        <p:attrNameLst>
                                          <p:attrName>style.visibility</p:attrName>
                                        </p:attrNameLst>
                                      </p:cBhvr>
                                      <p:to>
                                        <p:strVal val="visible"/>
                                      </p:to>
                                    </p:set>
                                    <p:animEffect transition="in" filter="fade">
                                      <p:cBhvr>
                                        <p:cTn id="27" dur="500"/>
                                        <p:tgtEl>
                                          <p:spTgt spid="73729"/>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73730"/>
                                        </p:tgtEl>
                                        <p:attrNameLst>
                                          <p:attrName>style.visibility</p:attrName>
                                        </p:attrNameLst>
                                      </p:cBhvr>
                                      <p:to>
                                        <p:strVal val="visible"/>
                                      </p:to>
                                    </p:set>
                                    <p:animEffect transition="in" filter="fade">
                                      <p:cBhvr>
                                        <p:cTn id="37" dur="500"/>
                                        <p:tgtEl>
                                          <p:spTgt spid="73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2.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3.xml><?xml version="1.0" encoding="utf-8"?>
<p:tagLst xmlns:p="http://schemas.openxmlformats.org/presentationml/2006/main">
  <p:tag name="AS_OS" val="Unix 3.10 unknown"/>
  <p:tag name="AS_RELEASE_DATE" val="2020.11.30"/>
  <p:tag name="AS_TITLE" val="Aspose.Slides for Java"/>
  <p:tag name="AS_VERSION" val="20.11"/>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Paragraphs>270</Paragraphs>
  <Slides>55</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55</vt:i4>
      </vt:variant>
    </vt:vector>
  </HeadingPairs>
  <TitlesOfParts>
    <vt:vector size="64" baseType="lpstr">
      <vt:lpstr>Arial</vt:lpstr>
      <vt:lpstr>微软雅黑</vt:lpstr>
      <vt:lpstr>Wingdings</vt:lpstr>
      <vt:lpstr>Calibri</vt:lpstr>
      <vt:lpstr>Times New Roman</vt:lpstr>
      <vt:lpstr>宋体</vt:lpstr>
      <vt:lpstr>NEU-BZ-S92</vt:lpstr>
      <vt:lpstr>方正书宋_GBK</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20.1100</AppVersion>
  <TotalTime>0</TotalTime>
  <Application>Aspose.Slides for Java</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2021-02-05T09:38:49Z</cp:lastPrinted>
  <dcterms:created xsi:type="dcterms:W3CDTF">2021-02-05T09:38:49Z</dcterms:created>
  <dcterms:modified xsi:type="dcterms:W3CDTF">2021-02-05T01:38:55Z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