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09" r:id="rId2"/>
    <p:sldId id="411" r:id="rId3"/>
    <p:sldId id="421" r:id="rId4"/>
    <p:sldId id="413" r:id="rId5"/>
    <p:sldId id="414" r:id="rId6"/>
    <p:sldId id="422" r:id="rId7"/>
    <p:sldId id="423" r:id="rId8"/>
    <p:sldId id="415" r:id="rId9"/>
    <p:sldId id="416" r:id="rId10"/>
    <p:sldId id="419" r:id="rId11"/>
    <p:sldId id="438" r:id="rId12"/>
    <p:sldId id="439" r:id="rId13"/>
    <p:sldId id="440" r:id="rId14"/>
    <p:sldId id="426" r:id="rId15"/>
    <p:sldId id="427" r:id="rId16"/>
    <p:sldId id="428" r:id="rId17"/>
    <p:sldId id="429" r:id="rId18"/>
    <p:sldId id="430" r:id="rId19"/>
    <p:sldId id="431" r:id="rId20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546" y="-108"/>
      </p:cViewPr>
      <p:guideLst>
        <p:guide orient="horz" pos="2169"/>
        <p:guide pos="387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2021/2/23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3750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573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竖向侧栏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模板无标.tif"/>
          <p:cNvPicPr>
            <a:picLocks noChangeAspect="1"/>
          </p:cNvPicPr>
          <p:nvPr userDrawn="1"/>
        </p:nvPicPr>
        <p:blipFill>
          <a:blip r:embed="rId2"/>
          <a:srcRect t="30017" b="37379"/>
          <a:stretch>
            <a:fillRect/>
          </a:stretch>
        </p:blipFill>
        <p:spPr>
          <a:xfrm>
            <a:off x="3555" y="6741368"/>
            <a:ext cx="12192318" cy="1440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9" name="图片 8" descr="PPT模板无标.t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318" cy="502285"/>
          </a:xfrm>
          <a:prstGeom prst="rect">
            <a:avLst/>
          </a:prstGeom>
          <a:ln>
            <a:solidFill>
              <a:srgbClr val="00703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矩形 15">
            <a:hlinkClick r:id="" action="ppaction://noaction"/>
          </p:cNvPr>
          <p:cNvSpPr/>
          <p:nvPr userDrawn="1"/>
        </p:nvSpPr>
        <p:spPr>
          <a:xfrm>
            <a:off x="242608" y="-26670"/>
            <a:ext cx="6933839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100" b="1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100" b="1" smtClea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第八讲  质量与密度</a:t>
            </a:r>
            <a:endParaRPr lang="zh-CN" altLang="en-US" sz="2100" b="1">
              <a:solidFill>
                <a:prstClr val="white"/>
              </a:solidFill>
              <a:latin typeface="黑体" panose="02010609060101010101" pitchFamily="49" charset="-122"/>
              <a:ea typeface="黑体" pitchFamily="49" charset="-122"/>
            </a:endParaRPr>
          </a:p>
        </p:txBody>
      </p:sp>
      <p:pic>
        <p:nvPicPr>
          <p:cNvPr id="14" name="图片 13" descr="1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40" y="10160"/>
            <a:ext cx="504269" cy="448310"/>
          </a:xfrm>
          <a:prstGeom prst="rect">
            <a:avLst/>
          </a:prstGeom>
        </p:spPr>
      </p:pic>
      <p:sp>
        <p:nvSpPr>
          <p:cNvPr id="20" name="文本框 19">
            <a:hlinkClick r:id="" action="ppaction://noaction"/>
          </p:cNvPr>
          <p:cNvSpPr txBox="1">
            <a:spLocks noChangeAspect="1"/>
          </p:cNvSpPr>
          <p:nvPr userDrawn="1"/>
        </p:nvSpPr>
        <p:spPr>
          <a:xfrm>
            <a:off x="10329256" y="98108"/>
            <a:ext cx="1863380" cy="3219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  <a:softEdge rad="31750"/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zh-CN" altLang="en-US" sz="1500" b="1">
                <a:solidFill>
                  <a:prstClr val="black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返回栏目导航</a:t>
            </a:r>
          </a:p>
        </p:txBody>
      </p:sp>
      <p:sp>
        <p:nvSpPr>
          <p:cNvPr id="12" name="圆角矩形 11"/>
          <p:cNvSpPr/>
          <p:nvPr userDrawn="1"/>
        </p:nvSpPr>
        <p:spPr>
          <a:xfrm>
            <a:off x="352482" y="661035"/>
            <a:ext cx="11479418" cy="5922010"/>
          </a:xfrm>
          <a:prstGeom prst="roundRect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black"/>
              </a:solidFill>
            </a:endParaRPr>
          </a:p>
        </p:txBody>
      </p:sp>
      <p:pic>
        <p:nvPicPr>
          <p:cNvPr id="3" name="图片 2" descr="PPT模板无标.ti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56" y="6741368"/>
            <a:ext cx="12192318" cy="1440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8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单击此处编辑文本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7.xml"/><Relationship Id="rId4" Type="http://schemas.openxmlformats.org/officeDocument/2006/relationships/image" Target="NUL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D:\MobileFile\&#27827;&#21271;&#29289;&#29702;&#20570;&#35838;&#20214;&#25991;&#20214;\LM331.TI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zh-CN" dirty="0">
                <a:solidFill>
                  <a:srgbClr val="0070C0"/>
                </a:solidFill>
              </a:rPr>
              <a:t>第十七讲   质量与密度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275955" y="5838825"/>
            <a:ext cx="3402330" cy="823595"/>
          </a:xfrm>
        </p:spPr>
        <p:txBody>
          <a:bodyPr/>
          <a:lstStyle/>
          <a:p>
            <a:r>
              <a:rPr lang="zh-CN" altLang="en-US" sz="3600"/>
              <a:t>一轮系统复习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931228" y="962025"/>
            <a:ext cx="10095230" cy="3907790"/>
            <a:chOff x="1631" y="2970"/>
            <a:chExt cx="15898" cy="6154"/>
          </a:xfrm>
        </p:grpSpPr>
        <p:sp>
          <p:nvSpPr>
            <p:cNvPr id="100" name="文本框 99"/>
            <p:cNvSpPr txBox="1"/>
            <p:nvPr/>
          </p:nvSpPr>
          <p:spPr>
            <a:xfrm>
              <a:off x="1631" y="2970"/>
              <a:ext cx="15898" cy="61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>
                <a:lnSpc>
                  <a:spcPct val="200000"/>
                </a:lnSpc>
              </a:pPr>
              <a:r>
                <a:rPr lang="zh-CN" sz="28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练习：密度公式</a:t>
              </a:r>
              <a:r>
                <a:rPr lang="en-US" sz="2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ρ</a:t>
              </a:r>
              <a:r>
                <a:rPr lang="zh-CN" sz="28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＝      的理解和相关计算</a:t>
              </a:r>
              <a:r>
                <a:rPr lang="en-US" sz="2400" b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1. (1)</a:t>
              </a:r>
              <a:r>
                <a:rPr lang="zh-CN" sz="2400" b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一杯水结冰后，水的质量</a:t>
              </a:r>
              <a:r>
                <a:rPr lang="en-US" sz="2400" b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________</a:t>
              </a:r>
              <a:r>
                <a:rPr lang="zh-CN" sz="2400" b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，密度</a:t>
              </a:r>
              <a:r>
                <a:rPr lang="en-US" sz="2400" b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________</a:t>
              </a:r>
              <a:r>
                <a:rPr lang="zh-CN" sz="2400" b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．</a:t>
              </a:r>
              <a:r>
                <a:rPr lang="en-US" sz="2400" b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zh-CN" sz="2400" b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均选填</a:t>
              </a:r>
              <a:r>
                <a:rPr lang="en-US" sz="24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zh-CN" sz="2400" b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变大</a:t>
              </a:r>
              <a:r>
                <a:rPr lang="en-US" sz="24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r>
                <a:rPr lang="zh-CN" sz="2400" b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sz="24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zh-CN" sz="2400" b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变小</a:t>
              </a:r>
              <a:r>
                <a:rPr lang="en-US" sz="24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r>
                <a:rPr lang="zh-CN" sz="2400" b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或</a:t>
              </a:r>
              <a:r>
                <a:rPr lang="en-US" sz="24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zh-CN" sz="2400" b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不变</a:t>
              </a:r>
              <a:r>
                <a:rPr lang="en-US" sz="24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r>
                <a:rPr lang="en-US" sz="2400" b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)(2)</a:t>
              </a:r>
              <a:r>
                <a:rPr lang="zh-CN" sz="2400" b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一只密封完好的氢气球，在自由上升过程中，球内空气的质量</a:t>
              </a:r>
              <a:r>
                <a:rPr lang="en-US" sz="2400" b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________</a:t>
              </a:r>
              <a:r>
                <a:rPr lang="zh-CN" sz="2400" b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、密度</a:t>
              </a:r>
              <a:r>
                <a:rPr lang="en-US" sz="2400" b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________</a:t>
              </a:r>
              <a:r>
                <a:rPr lang="zh-CN" sz="2400" b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、气球的体积</a:t>
              </a:r>
              <a:r>
                <a:rPr lang="en-US" sz="2400" b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________</a:t>
              </a:r>
              <a:r>
                <a:rPr lang="zh-CN" sz="2400" b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．</a:t>
              </a:r>
              <a:r>
                <a:rPr lang="en-US" sz="2400" b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zh-CN" sz="2400" b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均选填</a:t>
              </a:r>
              <a:r>
                <a:rPr lang="en-US" sz="24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zh-CN" sz="2400" b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变大</a:t>
              </a:r>
              <a:r>
                <a:rPr lang="en-US" sz="24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r>
                <a:rPr lang="zh-CN" sz="2400" b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sz="24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zh-CN" sz="2400" b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变小</a:t>
              </a:r>
              <a:r>
                <a:rPr lang="en-US" sz="24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r>
                <a:rPr lang="zh-CN" sz="2400" b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或</a:t>
              </a:r>
              <a:r>
                <a:rPr lang="en-US" sz="24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zh-CN" sz="2400" b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不变</a:t>
              </a:r>
              <a:r>
                <a:rPr lang="en-US" sz="24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r>
                <a:rPr lang="en-US" sz="2400" b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
</a:t>
              </a:r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" name="对象 4"/>
            <p:cNvGraphicFramePr>
              <a:graphicFrameLocks noChangeAspect="1"/>
            </p:cNvGraphicFramePr>
            <p:nvPr/>
          </p:nvGraphicFramePr>
          <p:xfrm>
            <a:off x="6605" y="3149"/>
            <a:ext cx="807" cy="1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r:id="rId3" imgW="4267200" imgH="9448800" progId="Equation.DSMT4">
                    <p:embed/>
                  </p:oleObj>
                </mc:Choice>
                <mc:Fallback>
                  <p:oleObj r:id="rId3" imgW="4267200" imgH="94488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605" y="3149"/>
                          <a:ext cx="807" cy="14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Box 6"/>
          <p:cNvSpPr txBox="1"/>
          <p:nvPr/>
        </p:nvSpPr>
        <p:spPr>
          <a:xfrm>
            <a:off x="5231247" y="2003802"/>
            <a:ext cx="9361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FF0000"/>
                </a:solidFill>
              </a:rPr>
              <a:t>不变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84051" y="3443431"/>
            <a:ext cx="9361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FF0000"/>
                </a:solidFill>
              </a:rPr>
              <a:t>不变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60501" y="2003802"/>
            <a:ext cx="9361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FF0000"/>
                </a:solidFill>
              </a:rPr>
              <a:t>变小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44030" y="4147030"/>
            <a:ext cx="9361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FF0000"/>
                </a:solidFill>
              </a:rPr>
              <a:t>变大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79995" y="4147031"/>
            <a:ext cx="9361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FF0000"/>
                </a:solidFill>
              </a:rPr>
              <a:t>变小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0570" y="5015865"/>
            <a:ext cx="10074275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3)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某盒酸奶的质量约为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100 g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，体积约为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80 cm</a:t>
            </a:r>
            <a:r>
              <a:rPr lang="en-US" altLang="zh-CN" sz="2400" baseline="30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，则其密度为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______g/cm</a:t>
            </a:r>
            <a:r>
              <a:rPr lang="en-US" altLang="zh-CN" sz="2400" baseline="30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即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__________kg/m</a:t>
            </a:r>
            <a:r>
              <a:rPr lang="en-US" altLang="zh-CN" sz="2400" baseline="30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8827249" y="5166285"/>
            <a:ext cx="165618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1.25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1332341" y="5626882"/>
            <a:ext cx="165618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1.25</a:t>
            </a:r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4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8" grpId="0"/>
      <p:bldP spid="19" grpId="0"/>
      <p:bldP spid="2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10896" y="1898730"/>
            <a:ext cx="10872788" cy="11988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小明在实验室测量某合金块的密度，选用天平、量筒、细线、烧杯和水等，进行如下的实验操作：</a:t>
            </a:r>
          </a:p>
        </p:txBody>
      </p:sp>
      <p:sp>
        <p:nvSpPr>
          <p:cNvPr id="14" name="矩形 13"/>
          <p:cNvSpPr/>
          <p:nvPr/>
        </p:nvSpPr>
        <p:spPr>
          <a:xfrm>
            <a:off x="611146" y="3295461"/>
            <a:ext cx="1108877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小明选取天平和量筒来进行实验，首先把天平放在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________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上，将游码移到标尺左端的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处，发现指针位置如图甲所示，此时</a:t>
            </a:r>
            <a:endParaRPr lang="en-US" altLang="zh-CN" sz="2400"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应进行的操作是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__________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______________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7838265" y="3381893"/>
            <a:ext cx="1108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</a:rPr>
              <a:t>水平台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007377" y="392755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</a:rPr>
              <a:t>零刻度线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83254" y="4359580"/>
            <a:ext cx="7809047" cy="112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</a:rPr>
              <a:t>                                </a:t>
            </a:r>
            <a:r>
              <a:rPr lang="zh-CN" altLang="zh-CN" sz="2400" b="1">
                <a:solidFill>
                  <a:srgbClr val="FF0000"/>
                </a:solidFill>
              </a:rPr>
              <a:t>向右调节平衡螺母，使指针对准分度盘的中央刻度线</a:t>
            </a:r>
            <a:r>
              <a:rPr lang="en-US" altLang="zh-CN" sz="2400" b="1">
                <a:solidFill>
                  <a:srgbClr val="FF0000"/>
                </a:solidFill>
              </a:rPr>
              <a:t>            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pic>
        <p:nvPicPr>
          <p:cNvPr id="34821" name="图片 380" descr="E:\物理（勿动）\2021河北试题研究fbd\2021河北中考试题研究物理讲册（8.13）\HB734.T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15" b="71117"/>
          <a:stretch>
            <a:fillRect/>
          </a:stretch>
        </p:blipFill>
        <p:spPr bwMode="auto">
          <a:xfrm>
            <a:off x="8967151" y="4323655"/>
            <a:ext cx="244508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9562757" y="5801618"/>
            <a:ext cx="125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</a:t>
            </a:r>
            <a:r>
              <a:rPr lang="en-US" altLang="zh-CN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题图</a:t>
            </a:r>
            <a:r>
              <a:rPr lang="zh-CN" altLang="en-US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甲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27760" y="932815"/>
            <a:ext cx="426593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实验探究：密度的测量</a:t>
            </a:r>
            <a:endParaRPr lang="zh-CN" altLang="en-US" sz="3200" b="1">
              <a:latin typeface="Times New Roman" pitchFamily="18" charset="0"/>
              <a:ea typeface="黑体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87901" y="1048168"/>
            <a:ext cx="11015663" cy="50774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天平调节平衡后，小明按图乙所示的方法来测量合金块的质量，他的实验操作有两点错误，请你帮他找出：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①______________________________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</a:t>
            </a:r>
            <a:endParaRPr lang="en-US" altLang="zh-CN" sz="24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②__________________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endParaRPr lang="en-US" altLang="zh-CN" sz="24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小明改正错误后，正确操作，测量合金块质量时，发现指针偏向分度盘中线左侧，向右盘放入一个最小砝码后，指针停在分度盘中线右侧，接下来的操作是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使天平平衡．此时砝码质量及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游码在标尺上的位置如图丙所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示，合金块的质量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_____g.</a:t>
            </a:r>
            <a:endParaRPr lang="zh-CN" altLang="zh-CN" sz="24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154178" y="1624208"/>
            <a:ext cx="3570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</a:rPr>
              <a:t>物体和砝码的位置放反了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029938" y="2214316"/>
            <a:ext cx="3878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</a:rPr>
              <a:t>测量过程中调节了平衡螺母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849479" y="5810360"/>
            <a:ext cx="100488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</a:t>
            </a:r>
            <a:r>
              <a:rPr lang="en-US" altLang="zh-CN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题图</a:t>
            </a:r>
            <a:endParaRPr lang="zh-CN" altLang="en-US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340231" y="4082240"/>
            <a:ext cx="5893545" cy="1735177"/>
            <a:chOff x="4295081" y="2977772"/>
            <a:chExt cx="5893545" cy="1735177"/>
          </a:xfrm>
        </p:grpSpPr>
        <p:pic>
          <p:nvPicPr>
            <p:cNvPr id="13" name="图片 380" descr="E:\物理（勿动）\2021河北试题研究fbd\2021河北中考试题研究物理讲册（8.13）\HB734.TIF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01" b="59575"/>
            <a:stretch>
              <a:fillRect/>
            </a:stretch>
          </p:blipFill>
          <p:spPr bwMode="auto">
            <a:xfrm>
              <a:off x="4295081" y="3091095"/>
              <a:ext cx="3011692" cy="1621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380" descr="E:\物理（勿动）\2021河北试题研究fbd\2021河北中考试题研究物理讲册（8.13）\HB734.TIF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750" r="59132"/>
            <a:stretch>
              <a:fillRect/>
            </a:stretch>
          </p:blipFill>
          <p:spPr bwMode="auto">
            <a:xfrm>
              <a:off x="7751321" y="2977772"/>
              <a:ext cx="2437305" cy="1735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87901" y="3856363"/>
            <a:ext cx="3570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</a:rPr>
              <a:t>取下最小砝码，移动游码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838448" y="5512478"/>
            <a:ext cx="493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92</a:t>
            </a:r>
            <a:endParaRPr lang="zh-CN" altLang="en-US" sz="2400" b="1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4706" y="1224480"/>
            <a:ext cx="8856573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(4)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如图丁所示的量筒分度值为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________mL.</a:t>
            </a:r>
            <a:endParaRPr lang="zh-CN" altLang="zh-CN" sz="24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(5)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由于合金块形状不规则，小明用细线吊着合金块将其放入盛水的量筒中，量筒液面在放入金属块前、后如图丁所示，则合金块的体积为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______cm</a:t>
            </a:r>
            <a:r>
              <a:rPr lang="en-US" altLang="zh-CN" sz="2400" baseline="30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，合金块的密度为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________g/cm</a:t>
            </a:r>
            <a:r>
              <a:rPr lang="en-US" altLang="zh-CN" sz="2400" baseline="30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查询教材中常见物质密度表得知钢的密度为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7.9 g/cm</a:t>
            </a:r>
            <a:r>
              <a:rPr lang="en-US" altLang="zh-CN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，比较可知：此合金块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________(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选填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不是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钢质的．此合金磨损后，它的密度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________(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选填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变大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变小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不变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151021" y="1352110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054806" y="2964565"/>
            <a:ext cx="492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20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087086" y="2964565"/>
            <a:ext cx="569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4.6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380" descr="E:\物理（勿动）\2021河北试题研究fbd\2021河北中考试题研究物理讲册（8.13）\HB734.T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9" t="41005" r="14786" b="7882"/>
          <a:stretch>
            <a:fillRect/>
          </a:stretch>
        </p:blipFill>
        <p:spPr bwMode="auto">
          <a:xfrm>
            <a:off x="9759341" y="2028500"/>
            <a:ext cx="1960856" cy="237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10229424" y="4464866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</a:t>
            </a:r>
            <a:r>
              <a:rPr lang="en-US" altLang="zh-CN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题图</a:t>
            </a:r>
            <a:r>
              <a:rPr lang="zh-CN" altLang="en-US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丁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766811" y="4044640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</a:rPr>
              <a:t>不是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680738" y="4592544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</a:rPr>
              <a:t>不变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63484" y="858267"/>
            <a:ext cx="9865096" cy="138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练习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、小明所在的课外兴趣小组需要密度为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1.05 g/cm</a:t>
            </a:r>
            <a:r>
              <a:rPr kumimoji="0" lang="en-US" altLang="zh-CN" sz="24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的盐水，为检验配制的盐水是否合格，小明用天平和量筒做了如下实验</a:t>
            </a:r>
            <a:r>
              <a:rPr kumimoji="0" lang="zh-CN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10241" name="Picture 1" descr="D:\MobileFile\河北物理做课件文件\LM331.T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8216" y="2571751"/>
            <a:ext cx="5315631" cy="309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9935" y="890270"/>
            <a:ext cx="10691495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基础设问</a:t>
            </a:r>
            <a:endParaRPr lang="en-US" altLang="zh-CN" sz="2400" b="1" smtClean="0">
              <a:latin typeface="黑体" panose="02010609060101010101" pitchFamily="49" charset="-122"/>
              <a:ea typeface="黑体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用天平测出空烧杯的质量为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14 g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，在烧杯中倒入适量的盐水，测出烧杯和盐水的总质量如图甲所示，则烧杯中盐水的质量为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________g.</a:t>
            </a:r>
            <a:endParaRPr lang="zh-CN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将烧杯中的盐水倒入量筒中，如图乙所示，则盐水的密度为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________kg/m</a:t>
            </a:r>
            <a:r>
              <a:rPr lang="en-US" altLang="zh-CN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小明用这种方法测出的盐水密度会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________ (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选填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偏大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偏小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．同组的小刚认为小明的操作过程只需很小的改进就能减小误差，其改进方案是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  <a:p>
            <a:pPr>
              <a:lnSpc>
                <a:spcPct val="150000"/>
              </a:lnSpc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(4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根据本次实验数据可知，为配制合格的盐水，需要继续向盐水中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________(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选填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加盐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或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加水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”)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．</a:t>
            </a:r>
            <a:endParaRPr lang="zh-CN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6170" y="496089"/>
            <a:ext cx="9505056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根据本次实验数据可知，在交流讨论的过程中，同组的小雨提出了另一种方案，其实验步骤：</a:t>
            </a:r>
          </a:p>
          <a:p>
            <a:pPr>
              <a:lnSpc>
                <a:spcPct val="150000"/>
              </a:lnSpc>
            </a:pP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①用天平测出空量筒的质量；</a:t>
            </a:r>
          </a:p>
          <a:p>
            <a:pPr>
              <a:lnSpc>
                <a:spcPct val="150000"/>
              </a:lnSpc>
            </a:pP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②往量筒中倒入适量的盐水，测出盐水的体积；</a:t>
            </a:r>
          </a:p>
          <a:p>
            <a:pPr>
              <a:lnSpc>
                <a:spcPct val="150000"/>
              </a:lnSpc>
            </a:pP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③用天平测出量筒和盐水的总质量．</a:t>
            </a:r>
          </a:p>
          <a:p>
            <a:pPr>
              <a:lnSpc>
                <a:spcPct val="150000"/>
              </a:lnSpc>
            </a:pP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对上述实验步骤你所持的观点是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．</a:t>
            </a:r>
            <a:endParaRPr lang="zh-CN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能测出盐水的密度且步骤合理</a:t>
            </a:r>
            <a:endParaRPr lang="zh-CN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B. 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测出盐水的密度偏小，不可取</a:t>
            </a:r>
            <a:endParaRPr lang="zh-CN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易使量筒从天平上倾斜而摔碎，不宜提倡</a:t>
            </a:r>
            <a:endParaRPr lang="zh-CN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1166495" y="593725"/>
            <a:ext cx="1007491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吸水性物体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在学完密度知识后，小强想利用天平和量筒测量粉笔的密度</a:t>
            </a:r>
            <a:r>
              <a:rPr lang="zh-CN" sz="2400" b="0">
                <a:ea typeface="宋体" panose="02010600030101010101" pitchFamily="2" charset="-122"/>
              </a:rPr>
              <a:t>．</a:t>
            </a:r>
            <a:endParaRPr lang="zh-CN" altLang="en-US" sz="2400" b="0">
              <a:ea typeface="宋体" pitchFamily="2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3416300" y="1310640"/>
            <a:ext cx="5520690" cy="1416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" name="文本框 103"/>
          <p:cNvSpPr txBox="1"/>
          <p:nvPr/>
        </p:nvSpPr>
        <p:spPr>
          <a:xfrm>
            <a:off x="678180" y="2726690"/>
            <a:ext cx="10996930" cy="3715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fontAlgn="auto"/>
            <a:endParaRPr lang="zh-CN" sz="1050" b="0">
              <a:cs typeface="楷体_GB2312" charset="0"/>
            </a:endParaRPr>
          </a:p>
          <a:p>
            <a:pPr indent="0" algn="l" fontAlgn="auto">
              <a:lnSpc>
                <a:spcPts val="3000"/>
              </a:lnSpc>
            </a:pP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小强将天平放在水平桌面上，把游码移至标尺左端的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处，发现指针在分度盘中线的右侧，他应将平衡螺母向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________(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选填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左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右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”)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调节，直至天平横梁平衡．</a:t>
            </a:r>
            <a:endParaRPr lang="en-US" sz="2400" b="0">
              <a:latin typeface="微软雅黑" pitchFamily="34" charset="-122"/>
              <a:ea typeface="微软雅黑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ts val="3000"/>
              </a:lnSpc>
            </a:pPr>
            <a:r>
              <a:rPr lang="en-US" sz="2400" b="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(2)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他找来几根粉笔头，用天平测量它们的质量，天平平衡时盘中的砝码和游码对应的位置如图甲所示，这些粉笔头的质量是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________g.</a:t>
            </a:r>
          </a:p>
          <a:p>
            <a:pPr fontAlgn="auto">
              <a:lnSpc>
                <a:spcPts val="3000"/>
              </a:lnSpc>
            </a:pP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(3)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他将适量水倒入量筒中，读出水的体积．将这些粉笔头放入量筒中，发现它们先是漂浮并冒出气泡，然后慢慢下沉继续冒出气泡．老师告诉他这是由于粉笔疏松多孔并具有吸水性造成的．如果用这种方法测量粉笔头体积，会导致密度的测量结果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________(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选填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偏大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偏小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”)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</a:t>
            </a:r>
            <a:endParaRPr lang="zh-CN" altLang="en-US" sz="2400" b="0">
              <a:latin typeface="微软雅黑" pitchFamily="34" charset="-122"/>
              <a:ea typeface="微软雅黑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文本框 103"/>
          <p:cNvSpPr txBox="1"/>
          <p:nvPr/>
        </p:nvSpPr>
        <p:spPr>
          <a:xfrm>
            <a:off x="1057275" y="876300"/>
            <a:ext cx="1063752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小军的妈妈买了一件工艺品，小军想测量一下它的密度，于是利用天平，大、小烧杯和水等器材，进行了以下测量：</a:t>
            </a:r>
            <a:endParaRPr lang="zh-CN" altLang="en-US" sz="2800">
              <a:latin typeface="微软雅黑" pitchFamily="34" charset="-122"/>
              <a:ea typeface="微软雅黑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2882900" y="2345690"/>
            <a:ext cx="5071745" cy="2548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文本框 104"/>
          <p:cNvSpPr txBox="1"/>
          <p:nvPr/>
        </p:nvSpPr>
        <p:spPr>
          <a:xfrm>
            <a:off x="491490" y="370205"/>
            <a:ext cx="11284585" cy="6456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/>
            <a:endParaRPr lang="en-US" sz="1050" b="0">
              <a:latin typeface="Times New Roman" pitchFamily="18" charset="0"/>
              <a:ea typeface="宋体" pitchFamily="2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小军测工艺品质量的操作步骤如下：</a:t>
            </a:r>
            <a:endParaRPr lang="en-US"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</a:pP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A. 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将天平放在水平桌面上，调节横梁平衡时，应先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__________________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；然后调节平衡螺母使指针指在分度盘的中央；</a:t>
            </a:r>
            <a:endParaRPr lang="en-US"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</a:pP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．称量时，发现指针偏向分度盘的左侧，应在右盘中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或移动游码使天平重新恢复平衡，测出工艺品的质量为</a:t>
            </a:r>
            <a:r>
              <a:rPr lang="en-US" sz="2400" b="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</a:p>
          <a:p>
            <a:pPr fontAlgn="auto">
              <a:lnSpc>
                <a:spcPct val="120000"/>
              </a:lnSpc>
            </a:pP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小军测工艺品体积的操作步骤如下：</a:t>
            </a:r>
            <a:endParaRPr lang="en-US"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</a:pP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．测出小空烧杯的质量</a:t>
            </a:r>
            <a:r>
              <a:rPr lang="en-US" sz="2400" b="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</a:t>
            </a:r>
            <a:r>
              <a:rPr lang="en-US" sz="2400" b="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en-US"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</a:pP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．把装了水的大烧杯和空的小烧杯如图甲放置；</a:t>
            </a:r>
            <a:endParaRPr lang="en-US"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</a:pP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．把工艺品缓缓浸没于大烧杯中，大烧杯部分水溢进小烧杯；</a:t>
            </a:r>
            <a:endParaRPr lang="en-US"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</a:pP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．测出承接了溢出水的小烧杯的总质量</a:t>
            </a:r>
            <a:r>
              <a:rPr lang="en-US" sz="2400" b="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</a:t>
            </a:r>
            <a:r>
              <a:rPr lang="en-US" sz="2400" b="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endParaRPr lang="zh-CN" sz="2400" b="0">
              <a:latin typeface="微软雅黑" pitchFamily="34" charset="-122"/>
              <a:ea typeface="微软雅黑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</a:pPr>
            <a:r>
              <a:rPr lang="zh-CN" sz="2400" b="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上面实验操作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中的一处错误是：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____________________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．若按这种错误的方式测出的工艺品的密度会偏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________(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选填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”)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</a:t>
            </a:r>
            <a:endParaRPr lang="en-US"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</a:pP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(3)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若步骤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中的错误已改正，则工艺品密度的表达式</a:t>
            </a:r>
            <a:r>
              <a:rPr lang="en-US" sz="2400" b="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ρ</a:t>
            </a:r>
            <a:r>
              <a:rPr lang="zh-CN" sz="2400" b="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工艺品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________(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用本题出现过的物理量符号表示，水的密度用</a:t>
            </a:r>
            <a:r>
              <a:rPr lang="en-US" sz="2400" b="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ρ</a:t>
            </a:r>
            <a:r>
              <a:rPr lang="zh-CN" sz="2400" b="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水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表示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</a:t>
            </a:r>
            <a:endParaRPr lang="zh-CN" altLang="en-US"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7" name="New picture" hidden="1"/>
          <p:cNvPicPr/>
          <p:nvPr/>
        </p:nvPicPr>
        <p:blipFill>
          <a:blip r:embed="rId2"/>
          <a:stretch>
            <a:fillRect/>
          </a:stretch>
        </p:blipFill>
        <p:spPr>
          <a:xfrm>
            <a:off x="12090400" y="11988800"/>
            <a:ext cx="444500" cy="4318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8793" y="561975"/>
            <a:ext cx="10777855" cy="2491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2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考点</a:t>
            </a:r>
            <a:r>
              <a:rPr lang="en-US" altLang="zh-CN" sz="32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   </a:t>
            </a:r>
            <a:r>
              <a:rPr lang="zh-CN" altLang="en-US" sz="32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质量</a:t>
            </a:r>
            <a:endParaRPr lang="en-US" altLang="zh-CN" sz="3200" smtClean="0">
              <a:latin typeface="黑体" panose="02010609060101010101" pitchFamily="49" charset="-122"/>
              <a:ea typeface="黑体" pitchFamily="49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400" smtClean="0">
                <a:latin typeface="+mn-ea"/>
                <a:cs typeface="Times New Roman" panose="02020603050405020304" pitchFamily="18" charset="0"/>
              </a:rPr>
              <a:t>单位：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基本单位是</a:t>
            </a:r>
            <a:r>
              <a:rPr lang="en-US" altLang="zh-CN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，符号是</a:t>
            </a:r>
            <a:r>
              <a:rPr lang="en-US" altLang="zh-CN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，常用的单位有克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、毫克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(mg)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、吨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(t).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400" smtClean="0">
                <a:latin typeface="+mn-ea"/>
                <a:cs typeface="Times New Roman" panose="02020603050405020304" pitchFamily="18" charset="0"/>
              </a:rPr>
              <a:t>单位换算：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g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 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kg;1 mg=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 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g=10</a:t>
            </a:r>
            <a:r>
              <a:rPr lang="en-US" altLang="zh-CN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kg;1 t=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 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kg.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400" smtClean="0">
                <a:latin typeface="+mn-ea"/>
                <a:cs typeface="Times New Roman" panose="02020603050405020304" pitchFamily="18" charset="0"/>
              </a:rPr>
              <a:t>属性：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质量是物体的一种属性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物体的质量不随它的形状、物态和位置而改变</a:t>
            </a:r>
            <a:r>
              <a:rPr lang="en-US" altLang="zh-CN" sz="240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.</a:t>
            </a:r>
            <a:endParaRPr lang="zh-CN" altLang="en-US" sz="24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8663" y="1422985"/>
            <a:ext cx="86409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>
                <a:solidFill>
                  <a:srgbClr val="FF0000"/>
                </a:solidFill>
              </a:rPr>
              <a:t>千克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8608" y="1351122"/>
            <a:ext cx="57606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zh-CN" altLang="en-US" sz="2400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2983" y="1956207"/>
            <a:ext cx="9361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zh-CN" sz="24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8639" y="1973352"/>
            <a:ext cx="9361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zh-CN" sz="24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47258" y="1988533"/>
            <a:ext cx="9361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400" baseline="30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8793" y="2416810"/>
            <a:ext cx="10777855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endParaRPr lang="en-US" altLang="zh-CN" sz="2400" smtClean="0">
              <a:latin typeface="黑体" panose="02010609060101010101" pitchFamily="49" charset="-122"/>
              <a:ea typeface="黑体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lang="zh-CN" altLang="en-US" sz="2400" smtClean="0">
                <a:latin typeface="+mn-ea"/>
                <a:cs typeface="Times New Roman" panose="02020603050405020304" pitchFamily="18" charset="0"/>
              </a:rPr>
              <a:t>常考质量估测：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中学生的质量约为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一瓶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 mL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矿泉水的质量约为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一个苹果的质量约为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一个鸡蛋的质量约为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r>
              <a:rPr lang="en-US" altLang="zh-CN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CN" alt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en-US" altLang="zh-CN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一支中性笔的质量约为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5.</a:t>
            </a:r>
            <a:r>
              <a:rPr lang="zh-CN" altLang="en-US" sz="2400" smtClean="0">
                <a:latin typeface="+mn-ea"/>
                <a:cs typeface="Times New Roman" panose="02020603050405020304" pitchFamily="18" charset="0"/>
              </a:rPr>
              <a:t>质量的测量：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实验室常用的测量工具是</a:t>
            </a:r>
            <a:r>
              <a:rPr lang="en-US" altLang="zh-CN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生活中常用杆秤、台秤和案秤称质量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5550742" y="3053617"/>
            <a:ext cx="50405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8753" y="3646597"/>
            <a:ext cx="64807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43861" y="4179087"/>
            <a:ext cx="50405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02067" y="3634798"/>
            <a:ext cx="50405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5121" y="3646909"/>
            <a:ext cx="8347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83124" y="4682623"/>
            <a:ext cx="144016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FF0000"/>
                </a:solidFill>
              </a:rPr>
              <a:t>托盘天平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5" grpId="0"/>
      <p:bldP spid="16" grpId="0"/>
      <p:bldP spid="9" grpId="0"/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2048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29515" y="1219200"/>
            <a:ext cx="8736463" cy="56388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6626" name="直接连接符 20482"/>
          <p:cNvSpPr>
            <a:spLocks noChangeShapeType="1"/>
          </p:cNvSpPr>
          <p:nvPr/>
        </p:nvSpPr>
        <p:spPr bwMode="auto">
          <a:xfrm flipH="1">
            <a:off x="2337449" y="533400"/>
            <a:ext cx="1219041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4" name="直接连接符 20483"/>
          <p:cNvSpPr>
            <a:spLocks noChangeShapeType="1"/>
          </p:cNvSpPr>
          <p:nvPr/>
        </p:nvSpPr>
        <p:spPr bwMode="auto">
          <a:xfrm flipH="1" flipV="1">
            <a:off x="4267597" y="1066800"/>
            <a:ext cx="101587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5" name="文本框 20484"/>
          <p:cNvSpPr txBox="1">
            <a:spLocks noChangeArrowheads="1"/>
          </p:cNvSpPr>
          <p:nvPr/>
        </p:nvSpPr>
        <p:spPr bwMode="auto">
          <a:xfrm>
            <a:off x="3962837" y="609601"/>
            <a:ext cx="2031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分度盘</a:t>
            </a:r>
          </a:p>
        </p:txBody>
      </p:sp>
      <p:sp>
        <p:nvSpPr>
          <p:cNvPr id="20486" name="直接连接符 20485"/>
          <p:cNvSpPr>
            <a:spLocks noChangeShapeType="1"/>
          </p:cNvSpPr>
          <p:nvPr/>
        </p:nvSpPr>
        <p:spPr bwMode="auto">
          <a:xfrm flipV="1">
            <a:off x="4673945" y="1143000"/>
            <a:ext cx="1625388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7" name="文本框 20486"/>
          <p:cNvSpPr txBox="1">
            <a:spLocks noChangeArrowheads="1"/>
          </p:cNvSpPr>
          <p:nvPr/>
        </p:nvSpPr>
        <p:spPr bwMode="auto">
          <a:xfrm>
            <a:off x="5994573" y="457200"/>
            <a:ext cx="1828562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指针</a:t>
            </a:r>
          </a:p>
        </p:txBody>
      </p:sp>
      <p:sp>
        <p:nvSpPr>
          <p:cNvPr id="20488" name="直接连接符 20487"/>
          <p:cNvSpPr>
            <a:spLocks noChangeShapeType="1"/>
          </p:cNvSpPr>
          <p:nvPr/>
        </p:nvSpPr>
        <p:spPr bwMode="auto">
          <a:xfrm flipH="1">
            <a:off x="1423168" y="4419600"/>
            <a:ext cx="1930149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9" name="文本框 20488"/>
          <p:cNvSpPr txBox="1">
            <a:spLocks noChangeArrowheads="1"/>
          </p:cNvSpPr>
          <p:nvPr/>
        </p:nvSpPr>
        <p:spPr bwMode="auto">
          <a:xfrm>
            <a:off x="305714" y="5486400"/>
            <a:ext cx="1625388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底座</a:t>
            </a:r>
          </a:p>
        </p:txBody>
      </p:sp>
      <p:sp>
        <p:nvSpPr>
          <p:cNvPr id="20490" name="直接连接符 20489"/>
          <p:cNvSpPr>
            <a:spLocks noChangeShapeType="1"/>
          </p:cNvSpPr>
          <p:nvPr/>
        </p:nvSpPr>
        <p:spPr bwMode="auto">
          <a:xfrm flipH="1">
            <a:off x="1524754" y="3429000"/>
            <a:ext cx="2031736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1" name="文本框 20490"/>
          <p:cNvSpPr txBox="1">
            <a:spLocks noChangeArrowheads="1"/>
          </p:cNvSpPr>
          <p:nvPr/>
        </p:nvSpPr>
        <p:spPr bwMode="auto">
          <a:xfrm>
            <a:off x="305713" y="4114800"/>
            <a:ext cx="142221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游码</a:t>
            </a:r>
          </a:p>
        </p:txBody>
      </p:sp>
      <p:sp>
        <p:nvSpPr>
          <p:cNvPr id="20492" name="直接连接符 20491"/>
          <p:cNvSpPr>
            <a:spLocks noChangeShapeType="1"/>
          </p:cNvSpPr>
          <p:nvPr/>
        </p:nvSpPr>
        <p:spPr bwMode="auto">
          <a:xfrm flipH="1">
            <a:off x="1524755" y="3200400"/>
            <a:ext cx="132062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3" name="文本框 20492"/>
          <p:cNvSpPr txBox="1">
            <a:spLocks noChangeArrowheads="1"/>
          </p:cNvSpPr>
          <p:nvPr/>
        </p:nvSpPr>
        <p:spPr bwMode="auto">
          <a:xfrm>
            <a:off x="204126" y="2590800"/>
            <a:ext cx="1726975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平衡螺母</a:t>
            </a:r>
          </a:p>
        </p:txBody>
      </p:sp>
      <p:sp>
        <p:nvSpPr>
          <p:cNvPr id="20494" name="直接连接符 20493"/>
          <p:cNvSpPr>
            <a:spLocks noChangeShapeType="1"/>
          </p:cNvSpPr>
          <p:nvPr/>
        </p:nvSpPr>
        <p:spPr bwMode="auto">
          <a:xfrm flipH="1" flipV="1">
            <a:off x="1423168" y="1524000"/>
            <a:ext cx="1219041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5" name="文本框 20494"/>
          <p:cNvSpPr txBox="1">
            <a:spLocks noChangeArrowheads="1"/>
          </p:cNvSpPr>
          <p:nvPr/>
        </p:nvSpPr>
        <p:spPr bwMode="auto">
          <a:xfrm>
            <a:off x="204126" y="1219200"/>
            <a:ext cx="1625388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左盘</a:t>
            </a:r>
          </a:p>
        </p:txBody>
      </p:sp>
      <p:sp>
        <p:nvSpPr>
          <p:cNvPr id="20496" name="直接连接符 20495"/>
          <p:cNvSpPr>
            <a:spLocks noChangeShapeType="1"/>
          </p:cNvSpPr>
          <p:nvPr/>
        </p:nvSpPr>
        <p:spPr bwMode="auto">
          <a:xfrm flipV="1">
            <a:off x="6807267" y="2057400"/>
            <a:ext cx="3860297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7" name="文本框 20496"/>
          <p:cNvSpPr txBox="1">
            <a:spLocks noChangeArrowheads="1"/>
          </p:cNvSpPr>
          <p:nvPr/>
        </p:nvSpPr>
        <p:spPr bwMode="auto">
          <a:xfrm>
            <a:off x="10565978" y="1676400"/>
            <a:ext cx="1625388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右盘</a:t>
            </a:r>
          </a:p>
        </p:txBody>
      </p:sp>
      <p:sp>
        <p:nvSpPr>
          <p:cNvPr id="20498" name="直接连接符 20497"/>
          <p:cNvSpPr>
            <a:spLocks noChangeShapeType="1"/>
          </p:cNvSpPr>
          <p:nvPr/>
        </p:nvSpPr>
        <p:spPr bwMode="auto">
          <a:xfrm>
            <a:off x="5486639" y="3352800"/>
            <a:ext cx="497775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9" name="文本框 20498"/>
          <p:cNvSpPr txBox="1">
            <a:spLocks noChangeArrowheads="1"/>
          </p:cNvSpPr>
          <p:nvPr/>
        </p:nvSpPr>
        <p:spPr bwMode="auto">
          <a:xfrm>
            <a:off x="10667564" y="2895600"/>
            <a:ext cx="1726975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衡梁标尺</a:t>
            </a:r>
          </a:p>
        </p:txBody>
      </p:sp>
      <p:sp>
        <p:nvSpPr>
          <p:cNvPr id="20500" name="直接连接符 20499"/>
          <p:cNvSpPr>
            <a:spLocks noChangeShapeType="1"/>
          </p:cNvSpPr>
          <p:nvPr/>
        </p:nvSpPr>
        <p:spPr bwMode="auto">
          <a:xfrm>
            <a:off x="9550110" y="4648200"/>
            <a:ext cx="111745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01" name="文本框 20500"/>
          <p:cNvSpPr txBox="1">
            <a:spLocks noChangeArrowheads="1"/>
          </p:cNvSpPr>
          <p:nvPr/>
        </p:nvSpPr>
        <p:spPr bwMode="auto">
          <a:xfrm>
            <a:off x="10464391" y="4343400"/>
            <a:ext cx="1726975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砝码及砝码盒</a:t>
            </a:r>
          </a:p>
        </p:txBody>
      </p:sp>
      <p:sp>
        <p:nvSpPr>
          <p:cNvPr id="20502" name="直接连接符 20501"/>
          <p:cNvSpPr>
            <a:spLocks noChangeShapeType="1"/>
          </p:cNvSpPr>
          <p:nvPr/>
        </p:nvSpPr>
        <p:spPr bwMode="auto">
          <a:xfrm>
            <a:off x="9753283" y="6248400"/>
            <a:ext cx="91428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03" name="文本框 20502"/>
          <p:cNvSpPr txBox="1">
            <a:spLocks noChangeArrowheads="1"/>
          </p:cNvSpPr>
          <p:nvPr/>
        </p:nvSpPr>
        <p:spPr bwMode="auto">
          <a:xfrm>
            <a:off x="10667564" y="5943600"/>
            <a:ext cx="17269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镊子</a:t>
            </a:r>
          </a:p>
        </p:txBody>
      </p:sp>
      <p:sp>
        <p:nvSpPr>
          <p:cNvPr id="20504" name="文本框 20503"/>
          <p:cNvSpPr txBox="1">
            <a:spLocks noChangeArrowheads="1"/>
          </p:cNvSpPr>
          <p:nvPr/>
        </p:nvSpPr>
        <p:spPr bwMode="auto">
          <a:xfrm>
            <a:off x="3251729" y="5867401"/>
            <a:ext cx="5282512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D60093"/>
                </a:solidFill>
              </a:rPr>
              <a:t>托盘天平及砝码</a:t>
            </a:r>
          </a:p>
        </p:txBody>
      </p:sp>
      <p:sp>
        <p:nvSpPr>
          <p:cNvPr id="26648" name="文本框 20504"/>
          <p:cNvSpPr txBox="1">
            <a:spLocks noChangeArrowheads="1"/>
          </p:cNvSpPr>
          <p:nvPr/>
        </p:nvSpPr>
        <p:spPr bwMode="auto">
          <a:xfrm>
            <a:off x="305713" y="152401"/>
            <a:ext cx="457140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托盘天平的构造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/>
      <p:bldP spid="20486" grpId="0" animBg="1"/>
      <p:bldP spid="20487" grpId="0"/>
      <p:bldP spid="20488" grpId="0" animBg="1"/>
      <p:bldP spid="20489" grpId="0"/>
      <p:bldP spid="20490" grpId="0" animBg="1"/>
      <p:bldP spid="20491" grpId="0"/>
      <p:bldP spid="20492" grpId="0" animBg="1"/>
      <p:bldP spid="20493" grpId="0"/>
      <p:bldP spid="20494" grpId="0" animBg="1"/>
      <p:bldP spid="20495" grpId="0"/>
      <p:bldP spid="20496" grpId="0" animBg="1"/>
      <p:bldP spid="20497" grpId="0"/>
      <p:bldP spid="20498" grpId="0" animBg="1"/>
      <p:bldP spid="20499" grpId="0"/>
      <p:bldP spid="20500" grpId="0" animBg="1"/>
      <p:bldP spid="20501" grpId="0"/>
      <p:bldP spid="20502" grpId="0" animBg="1"/>
      <p:bldP spid="20503" grpId="0"/>
      <p:bldP spid="205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4014" y="797595"/>
            <a:ext cx="10225136" cy="526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考点</a:t>
            </a:r>
            <a:r>
              <a:rPr lang="en-US" altLang="zh-CN" sz="32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 </a:t>
            </a:r>
            <a:r>
              <a:rPr lang="zh-CN" altLang="en-US" sz="32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天平的使用和读数</a:t>
            </a:r>
            <a:endParaRPr lang="en-US" altLang="zh-CN" sz="3200" smtClean="0">
              <a:latin typeface="Times New Roman" pitchFamily="18" charset="0"/>
              <a:ea typeface="黑体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操作</a:t>
            </a:r>
          </a:p>
          <a:p>
            <a:pPr>
              <a:lnSpc>
                <a:spcPct val="150000"/>
              </a:lnSpc>
            </a:pP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）“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放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”：天平放在</a:t>
            </a:r>
            <a:r>
              <a:rPr lang="en-US" altLang="zh-CN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上，游码移至标尺的</a:t>
            </a:r>
            <a:r>
              <a:rPr lang="en-US" altLang="zh-CN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 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）“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调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”：调节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使天平横梁平衡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调节遵循“左偏</a:t>
            </a:r>
            <a:r>
              <a:rPr lang="en-US" altLang="zh-CN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调，右偏</a:t>
            </a:r>
            <a:r>
              <a:rPr lang="en-US" altLang="zh-CN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调”； </a:t>
            </a:r>
          </a:p>
          <a:p>
            <a:pPr>
              <a:lnSpc>
                <a:spcPct val="150000"/>
              </a:lnSpc>
            </a:pP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）“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测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”：左</a:t>
            </a:r>
            <a:r>
              <a:rPr lang="en-US" altLang="zh-CN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右</a:t>
            </a:r>
            <a:r>
              <a:rPr lang="en-US" altLang="zh-CN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 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，并移动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使横梁再次平衡；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）“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读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”：物体质量 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砝码总质量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游码</a:t>
            </a:r>
          </a:p>
          <a:p>
            <a:pPr>
              <a:lnSpc>
                <a:spcPct val="150000"/>
              </a:lnSpc>
            </a:pP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的读数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如图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中物体的质量为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1"/>
          <a:stretch>
            <a:fillRect/>
          </a:stretch>
        </p:blipFill>
        <p:spPr bwMode="auto">
          <a:xfrm>
            <a:off x="7846497" y="3361891"/>
            <a:ext cx="3228382" cy="180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300632" y="5167819"/>
            <a:ext cx="79208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3551" y="2130832"/>
            <a:ext cx="136815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FF0000"/>
                </a:solidFill>
              </a:rPr>
              <a:t>水平台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15618" y="2130425"/>
            <a:ext cx="1990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smtClean="0">
                <a:solidFill>
                  <a:srgbClr val="FF0000"/>
                </a:solidFill>
              </a:rPr>
              <a:t>零刻度线处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5899" y="2635141"/>
            <a:ext cx="201622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>
                <a:solidFill>
                  <a:srgbClr val="FF0000"/>
                </a:solidFill>
              </a:rPr>
              <a:t>平衡螺母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81041" y="2706896"/>
            <a:ext cx="43204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FF0000"/>
                </a:solidFill>
              </a:rPr>
              <a:t>右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9655" y="3237086"/>
            <a:ext cx="64951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FF0000"/>
                </a:solidFill>
              </a:rPr>
              <a:t>左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5899" y="3715514"/>
            <a:ext cx="57606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FF0000"/>
                </a:solidFill>
              </a:rPr>
              <a:t>物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2856" y="3715261"/>
            <a:ext cx="64807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FF0000"/>
                </a:solidFill>
              </a:rPr>
              <a:t>码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5028" y="4320304"/>
            <a:ext cx="86409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FF0000"/>
                </a:solidFill>
              </a:rPr>
              <a:t>游码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9877" y="5441176"/>
            <a:ext cx="83861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32.4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91009" y="2044005"/>
            <a:ext cx="9361040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4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注意事项</a:t>
            </a:r>
            <a:endParaRPr lang="en-US" altLang="zh-CN" sz="2400" smtClean="0">
              <a:latin typeface="Times New Roman" pitchFamily="18" charset="0"/>
              <a:ea typeface="黑体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）被测物体质量不能超过天平的</a:t>
            </a:r>
            <a:r>
              <a:rPr lang="en-US" altLang="zh-CN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 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）加减砝码时用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夹取，不能将砝码弄湿；易潮和易腐蚀的物体不能直接放在天平托盘中；</a:t>
            </a:r>
          </a:p>
          <a:p>
            <a:pPr>
              <a:lnSpc>
                <a:spcPct val="150000"/>
              </a:lnSpc>
            </a:pP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）调平后在测量的过程中不能再调节平衡螺母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55440" y="2651361"/>
            <a:ext cx="187220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>
                <a:solidFill>
                  <a:srgbClr val="FF0000"/>
                </a:solidFill>
              </a:rPr>
              <a:t>最大称量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1690" y="3244334"/>
            <a:ext cx="115212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FF0000"/>
                </a:solidFill>
              </a:rPr>
              <a:t>镊子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0658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18741" y="476251"/>
            <a:ext cx="9088609" cy="488791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477241" y="5176839"/>
            <a:ext cx="8967150" cy="1030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zh-CN" altLang="en-US" sz="2800" b="1">
                <a:solidFill>
                  <a:srgbClr val="111111"/>
                </a:solidFill>
              </a:rPr>
              <a:t>  　　            </a:t>
            </a:r>
            <a:r>
              <a:rPr lang="zh-CN" altLang="en-US" sz="4000" b="1">
                <a:solidFill>
                  <a:srgbClr val="111111"/>
                </a:solidFill>
              </a:rPr>
              <a:t> </a:t>
            </a:r>
            <a:r>
              <a:rPr lang="en-US" altLang="zh-CN" sz="4400" b="1" i="1">
                <a:solidFill>
                  <a:srgbClr val="FF0000"/>
                </a:solidFill>
              </a:rPr>
              <a:t>m</a:t>
            </a:r>
            <a:r>
              <a:rPr lang="en-US" altLang="zh-CN" sz="4400" b="1">
                <a:solidFill>
                  <a:srgbClr val="FF0000"/>
                </a:solidFill>
              </a:rPr>
              <a:t>=53.4g</a:t>
            </a:r>
          </a:p>
        </p:txBody>
      </p:sp>
      <p:sp>
        <p:nvSpPr>
          <p:cNvPr id="7" name="文本框 47108"/>
          <p:cNvSpPr txBox="1"/>
          <p:nvPr/>
        </p:nvSpPr>
        <p:spPr>
          <a:xfrm>
            <a:off x="643256" y="1280478"/>
            <a:ext cx="833858" cy="283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+mn-ea"/>
              </a:rPr>
              <a:t>天</a:t>
            </a:r>
            <a:endParaRPr lang="zh-CN" altLang="en-US" sz="3600" b="1" noProof="1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3600" b="1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+mn-ea"/>
              </a:rPr>
              <a:t>平</a:t>
            </a:r>
            <a:endParaRPr lang="zh-CN" altLang="en-US" sz="3600" b="1" noProof="1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3600" b="1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+mn-ea"/>
              </a:rPr>
              <a:t>的读数</a:t>
            </a:r>
            <a:endParaRPr lang="zh-CN" altLang="en-US" sz="3600" b="1" noProof="1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4" name="对象 47105"/>
          <p:cNvGraphicFramePr>
            <a:graphicFrameLocks noChangeAspect="1"/>
          </p:cNvGraphicFramePr>
          <p:nvPr/>
        </p:nvGraphicFramePr>
        <p:xfrm>
          <a:off x="2080657" y="500038"/>
          <a:ext cx="8437562" cy="494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3" imgW="6115050" imgH="4181475" progId="PBrush">
                  <p:embed/>
                </p:oleObj>
              </mc:Choice>
              <mc:Fallback>
                <p:oleObj r:id="rId3" imgW="6115050" imgH="4181475" progId="PBrus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80657" y="500038"/>
                        <a:ext cx="8437562" cy="4949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48134"/>
          <p:cNvSpPr txBox="1"/>
          <p:nvPr/>
        </p:nvSpPr>
        <p:spPr>
          <a:xfrm>
            <a:off x="4591016" y="5426075"/>
            <a:ext cx="1233030" cy="9233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 noProof="1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+mn-ea"/>
              </a:rPr>
              <a:t>14g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5599" y="888266"/>
            <a:ext cx="9793088" cy="470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考点</a:t>
            </a:r>
            <a:r>
              <a:rPr lang="en-US" altLang="zh-CN" sz="32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  </a:t>
            </a:r>
            <a:r>
              <a:rPr lang="zh-CN" altLang="en-US" sz="32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量筒的使用和读数</a:t>
            </a:r>
            <a:endParaRPr lang="en-US" altLang="zh-CN" sz="320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4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“看”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看量程、分度值和单位，如图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中量筒的量程为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，每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大格中有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小格，分度值为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en-US" altLang="zh-CN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en-US" sz="24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放”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放在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台上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3.“</a:t>
            </a:r>
            <a:r>
              <a:rPr lang="zh-CN" altLang="en-US" sz="24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读”</a:t>
            </a:r>
            <a:r>
              <a:rPr lang="en-US" altLang="zh-CN" sz="24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: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读数时，视线要与凹液面的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相平，</a:t>
            </a:r>
          </a:p>
          <a:p>
            <a:pPr>
              <a:lnSpc>
                <a:spcPct val="150000"/>
              </a:lnSpc>
            </a:pP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如图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所示液体的体积为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4.</a:t>
            </a:r>
            <a:r>
              <a:rPr lang="zh-CN" altLang="en-US" sz="2400" smtClean="0">
                <a:latin typeface="+mn-ea"/>
                <a:cs typeface="Times New Roman" panose="02020603050405020304" pitchFamily="18" charset="0"/>
                <a:sym typeface="+mn-ea"/>
              </a:rPr>
              <a:t>单位换算：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毫升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(mL)=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立方厘米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(cm</a:t>
            </a:r>
            <a:r>
              <a:rPr lang="en-US" altLang="zh-CN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升（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立方米（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en-US" altLang="zh-CN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16692" y="1702073"/>
            <a:ext cx="194421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mL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7902" y="2259337"/>
            <a:ext cx="194421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mL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LM227.T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1201" y="2573020"/>
            <a:ext cx="2496824" cy="237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620713" y="5002619"/>
            <a:ext cx="720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8337" y="2767637"/>
            <a:ext cx="10801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>
                <a:solidFill>
                  <a:srgbClr val="FF0000"/>
                </a:solidFill>
              </a:rPr>
              <a:t>水平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24151" y="3324389"/>
            <a:ext cx="14401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>
                <a:solidFill>
                  <a:srgbClr val="FF0000"/>
                </a:solidFill>
              </a:rPr>
              <a:t>最低处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5136" y="3907349"/>
            <a:ext cx="194421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mL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2879408" y="5002530"/>
            <a:ext cx="10680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400" baseline="30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zh-CN" altLang="en-US" sz="2400" baseline="30000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5008563" y="4486275"/>
            <a:ext cx="8451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3" grpId="0"/>
      <p:bldP spid="4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02765" y="109002"/>
            <a:ext cx="9937104" cy="6640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45000"/>
              </a:lnSpc>
            </a:pPr>
            <a:r>
              <a:rPr lang="zh-CN" altLang="en-US" sz="32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考点</a:t>
            </a:r>
            <a:r>
              <a:rPr lang="en-US" altLang="zh-CN" sz="32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   </a:t>
            </a:r>
            <a:r>
              <a:rPr lang="zh-CN" altLang="en-US" sz="32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密度</a:t>
            </a:r>
            <a:endParaRPr lang="en-US" altLang="zh-CN" sz="320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45000"/>
              </a:lnSpc>
            </a:pPr>
            <a:r>
              <a:rPr lang="en-US" altLang="zh-CN" sz="24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4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定义：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某种物质组成的物体的</a:t>
            </a:r>
            <a:r>
              <a:rPr lang="en-US" altLang="zh-CN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之比叫做这种物质的密度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lnSpc>
                <a:spcPct val="145000"/>
              </a:lnSpc>
            </a:pPr>
            <a:r>
              <a:rPr lang="en-US" altLang="zh-CN" sz="24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en-US" sz="24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公式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</a:t>
            </a:r>
            <a:endParaRPr lang="en-US" altLang="zh-CN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45000"/>
              </a:lnSpc>
            </a:pPr>
            <a:r>
              <a:rPr lang="en-US" altLang="zh-CN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表示质量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常用单位为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kg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</a:t>
            </a:r>
            <a:endParaRPr lang="en-US" altLang="zh-CN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45000"/>
              </a:lnSpc>
            </a:pPr>
            <a:r>
              <a:rPr lang="en-US" altLang="zh-CN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表示体积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常用单位为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en-US" altLang="zh-CN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cm</a:t>
            </a:r>
            <a:r>
              <a:rPr lang="en-US" altLang="zh-CN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</a:p>
          <a:p>
            <a:pPr>
              <a:lnSpc>
                <a:spcPct val="200000"/>
              </a:lnSpc>
            </a:pPr>
            <a:r>
              <a:rPr lang="en-US" altLang="zh-CN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ρ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表示密度，单位为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kg/m</a:t>
            </a:r>
            <a:r>
              <a:rPr lang="en-US" altLang="zh-CN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g/cm</a:t>
            </a:r>
            <a:r>
              <a:rPr lang="en-US" altLang="zh-CN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zh-CN" altLang="en-US" sz="2400" smtClean="0">
                <a:latin typeface="+mn-ea"/>
                <a:cs typeface="Times New Roman" panose="02020603050405020304" pitchFamily="18" charset="0"/>
                <a:sym typeface="+mn-ea"/>
              </a:rPr>
              <a:t>推导公式：</a:t>
            </a:r>
            <a:endParaRPr lang="zh-CN" altLang="en-US" sz="2400" smtClean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计算质量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r>
              <a:rPr lang="en-US" altLang="zh-CN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m=ρV                   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计算体积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r>
              <a:rPr lang="en-US" altLang="zh-CN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V=</a:t>
            </a:r>
            <a:endParaRPr lang="en-US" altLang="zh-CN" sz="2400" i="1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</a:t>
            </a:r>
            <a:r>
              <a:rPr lang="zh-CN" altLang="en-US" sz="2400" smtClean="0">
                <a:latin typeface="+mn-ea"/>
                <a:cs typeface="+mn-ea"/>
                <a:sym typeface="+mn-ea"/>
              </a:rPr>
              <a:t>单位换算</a:t>
            </a:r>
            <a:r>
              <a:rPr lang="en-US" altLang="zh-CN" sz="2400" smtClean="0">
                <a:latin typeface="+mn-ea"/>
                <a:cs typeface="+mn-ea"/>
                <a:sym typeface="+mn-ea"/>
              </a:rPr>
              <a:t>: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 g/cm</a:t>
            </a:r>
            <a:r>
              <a:rPr lang="en-US" altLang="zh-CN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</a:t>
            </a:r>
            <a:r>
              <a:rPr lang="en-US" altLang="zh-CN" sz="2400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1.0×10</a:t>
            </a:r>
            <a:r>
              <a:rPr lang="en-US" altLang="zh-CN" sz="2400" u="sng" baseline="30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400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kg/m</a:t>
            </a:r>
            <a:r>
              <a:rPr lang="en-US" altLang="zh-CN" sz="2400" u="sng" baseline="30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kg/m</a:t>
            </a:r>
            <a:r>
              <a:rPr lang="en-US" altLang="zh-CN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8738" y="880101"/>
            <a:ext cx="237626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>
                <a:solidFill>
                  <a:srgbClr val="FF0000"/>
                </a:solidFill>
              </a:rPr>
              <a:t>质量与它的体积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8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65388" y="1340485"/>
            <a:ext cx="1115695" cy="699135"/>
          </a:xfrm>
          <a:prstGeom prst="rect">
            <a:avLst/>
          </a:prstGeom>
          <a:blipFill rotWithShape="1">
            <a:blip r:embed="rId3"/>
            <a:stretch>
              <a:fillRect l="-9740" t="-5155" b="-824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323648" y="4458970"/>
          <a:ext cx="386715" cy="907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4" imgW="4267200" imgH="10058400" progId="Equation.DSMT4">
                  <p:embed/>
                </p:oleObj>
              </mc:Choice>
              <mc:Fallback>
                <p:oleObj r:id="rId4" imgW="4267200" imgH="10058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23648" y="4458970"/>
                        <a:ext cx="386715" cy="907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custom2020508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空白演示"/>
  <p:tag name="KSO_WM_UNIT_SHOW_EDIT_AREA_INDICATION" val="1"/>
  <p:tag name="KSO_WM_UNIT_TYPE" val="a"/>
  <p:tag name="KSO_WM_UNIT_VALUE" val="2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custom20205081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输入您的封面副标题"/>
  <p:tag name="KSO_WM_UNIT_SHOW_EDIT_AREA_INDICATION" val="1"/>
  <p:tag name="KSO_WM_UNIT_TYPE" val="b"/>
  <p:tag name="KSO_WM_UNIT_VALUE" val="11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890,&quot;width&quot;:3850.51968503937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2568</Words>
  <Application>Microsoft Office PowerPoint</Application>
  <PresentationFormat>自定义</PresentationFormat>
  <Paragraphs>157</Paragraphs>
  <Slides>19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Office 主题​​</vt:lpstr>
      <vt:lpstr>Equation.DSMT4</vt:lpstr>
      <vt:lpstr>第十七讲   质量与密度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第十七讲   质量与密度</dc:title>
  <cp:lastModifiedBy>User</cp:lastModifiedBy>
  <cp:revision>1</cp:revision>
  <cp:lastPrinted>2021-02-01T14:06:24Z</cp:lastPrinted>
  <dcterms:created xsi:type="dcterms:W3CDTF">2021-02-01T14:06:24Z</dcterms:created>
  <dcterms:modified xsi:type="dcterms:W3CDTF">2021-02-23T02:24:45Z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