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338" r:id="rId2"/>
    <p:sldId id="272" r:id="rId3"/>
    <p:sldId id="289" r:id="rId4"/>
    <p:sldId id="273" r:id="rId5"/>
    <p:sldId id="274" r:id="rId6"/>
    <p:sldId id="275" r:id="rId7"/>
    <p:sldId id="276" r:id="rId8"/>
    <p:sldId id="306" r:id="rId9"/>
    <p:sldId id="305" r:id="rId10"/>
    <p:sldId id="315" r:id="rId11"/>
    <p:sldId id="290" r:id="rId12"/>
    <p:sldId id="278" r:id="rId13"/>
    <p:sldId id="329" r:id="rId14"/>
    <p:sldId id="283" r:id="rId15"/>
    <p:sldId id="284" r:id="rId16"/>
    <p:sldId id="285" r:id="rId17"/>
    <p:sldId id="286" r:id="rId18"/>
    <p:sldId id="317" r:id="rId19"/>
    <p:sldId id="326" r:id="rId20"/>
    <p:sldId id="287" r:id="rId21"/>
    <p:sldId id="288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B5BAF6-1BCB-44D6-B4DD-FBFC0335A8BB}" type="datetimeFigureOut">
              <a:rPr lang="zh-CN" altLang="en-US" smtClean="0"/>
              <a:t>2021/10/9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BFEF2D-2D92-45DD-8097-CEF173BACB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5327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幻灯片图像占位符 11265">
            <a:extLst>
              <a:ext uri="{FF2B5EF4-FFF2-40B4-BE49-F238E27FC236}">
                <a16:creationId xmlns:a16="http://schemas.microsoft.com/office/drawing/2014/main" id="{977DE02A-1A53-4797-AE8F-5051963E60C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1413" y="754063"/>
            <a:ext cx="4391025" cy="3294062"/>
          </a:xfrm>
          <a:ln/>
          <a:extLst>
            <a:ext uri="{91240B29-F687-4F45-9708-019B960494DF}">
              <a14:hiddenLine xmlns:a14="http://schemas.microsoft.com/office/drawing/2010/main" w="1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4819" name="文本占位符 11266">
            <a:extLst>
              <a:ext uri="{FF2B5EF4-FFF2-40B4-BE49-F238E27FC236}">
                <a16:creationId xmlns:a16="http://schemas.microsoft.com/office/drawing/2014/main" id="{0E77F6C0-7D2C-4DF2-9DAC-B4D68A6551A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1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4400"/>
            <a:r>
              <a:rPr lang="zh-CN" altLang="en-US">
                <a:solidFill>
                  <a:srgbClr val="000000"/>
                </a:solidFill>
                <a:latin typeface="Calibri" panose="020F0502020204030204" pitchFamily="34" charset="0"/>
              </a:rPr>
              <a:t>yx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86A8-7B12-403E-BEFD-B8E5F8DC03B9}" type="datetimeFigureOut">
              <a:rPr lang="zh-CN" altLang="en-US" smtClean="0"/>
              <a:t>2021/10/9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D1EC-342B-457A-8B18-4C9F34F134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638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86A8-7B12-403E-BEFD-B8E5F8DC03B9}" type="datetimeFigureOut">
              <a:rPr lang="zh-CN" altLang="en-US" smtClean="0"/>
              <a:t>2021/10/9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D1EC-342B-457A-8B18-4C9F34F134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6641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86A8-7B12-403E-BEFD-B8E5F8DC03B9}" type="datetimeFigureOut">
              <a:rPr lang="zh-CN" altLang="en-US" smtClean="0"/>
              <a:t>2021/10/9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D1EC-342B-457A-8B18-4C9F34F134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6609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86A8-7B12-403E-BEFD-B8E5F8DC03B9}" type="datetimeFigureOut">
              <a:rPr lang="zh-CN" altLang="en-US" smtClean="0"/>
              <a:t>2021/10/9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D1EC-342B-457A-8B18-4C9F34F134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0556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86A8-7B12-403E-BEFD-B8E5F8DC03B9}" type="datetimeFigureOut">
              <a:rPr lang="zh-CN" altLang="en-US" smtClean="0"/>
              <a:t>2021/10/9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D1EC-342B-457A-8B18-4C9F34F134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485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86A8-7B12-403E-BEFD-B8E5F8DC03B9}" type="datetimeFigureOut">
              <a:rPr lang="zh-CN" altLang="en-US" smtClean="0"/>
              <a:t>2021/10/9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D1EC-342B-457A-8B18-4C9F34F134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445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86A8-7B12-403E-BEFD-B8E5F8DC03B9}" type="datetimeFigureOut">
              <a:rPr lang="zh-CN" altLang="en-US" smtClean="0"/>
              <a:t>2021/10/9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D1EC-342B-457A-8B18-4C9F34F134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3739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86A8-7B12-403E-BEFD-B8E5F8DC03B9}" type="datetimeFigureOut">
              <a:rPr lang="zh-CN" altLang="en-US" smtClean="0"/>
              <a:t>2021/10/9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D1EC-342B-457A-8B18-4C9F34F134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3367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86A8-7B12-403E-BEFD-B8E5F8DC03B9}" type="datetimeFigureOut">
              <a:rPr lang="zh-CN" altLang="en-US" smtClean="0"/>
              <a:t>2021/10/9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D1EC-342B-457A-8B18-4C9F34F134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2302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86A8-7B12-403E-BEFD-B8E5F8DC03B9}" type="datetimeFigureOut">
              <a:rPr lang="zh-CN" altLang="en-US" smtClean="0"/>
              <a:t>2021/10/9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D1EC-342B-457A-8B18-4C9F34F134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2379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86A8-7B12-403E-BEFD-B8E5F8DC03B9}" type="datetimeFigureOut">
              <a:rPr lang="zh-CN" altLang="en-US" smtClean="0"/>
              <a:t>2021/10/9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D1EC-342B-457A-8B18-4C9F34F134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6215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586A8-7B12-403E-BEFD-B8E5F8DC03B9}" type="datetimeFigureOut">
              <a:rPr lang="zh-CN" altLang="en-US" smtClean="0"/>
              <a:t>2021/10/9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5D1EC-342B-457A-8B18-4C9F34F134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26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WordArt 2">
            <a:extLst>
              <a:ext uri="{FF2B5EF4-FFF2-40B4-BE49-F238E27FC236}">
                <a16:creationId xmlns:a16="http://schemas.microsoft.com/office/drawing/2014/main" id="{3C9F7FF0-785F-4C94-AE85-A9E743F1DAA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19200" y="3657600"/>
            <a:ext cx="6781800" cy="10668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000" dirty="0">
                <a:noFill/>
                <a:latin typeface="华文琥珀" panose="02010800040101010101" pitchFamily="2" charset="-122"/>
                <a:ea typeface="华文琥珀" panose="02010800040101010101" pitchFamily="2" charset="-122"/>
              </a:rPr>
              <a:t>第</a:t>
            </a:r>
            <a:r>
              <a:rPr lang="en-US" altLang="zh-CN" sz="4000" dirty="0">
                <a:noFill/>
                <a:latin typeface="华文琥珀" panose="02010800040101010101" pitchFamily="2" charset="-122"/>
                <a:ea typeface="华文琥珀" panose="02010800040101010101" pitchFamily="2" charset="-122"/>
              </a:rPr>
              <a:t>1</a:t>
            </a:r>
            <a:r>
              <a:rPr lang="zh-CN" altLang="en-US" sz="4000" dirty="0">
                <a:noFill/>
                <a:latin typeface="华文琥珀" panose="02010800040101010101" pitchFamily="2" charset="-122"/>
                <a:ea typeface="华文琥珀" panose="02010800040101010101" pitchFamily="2" charset="-122"/>
              </a:rPr>
              <a:t>节  两种电荷</a:t>
            </a:r>
          </a:p>
        </p:txBody>
      </p:sp>
      <p:sp>
        <p:nvSpPr>
          <p:cNvPr id="12292" name="Text Box 3">
            <a:extLst>
              <a:ext uri="{FF2B5EF4-FFF2-40B4-BE49-F238E27FC236}">
                <a16:creationId xmlns:a16="http://schemas.microsoft.com/office/drawing/2014/main" id="{8351EB87-669C-4B71-892D-4E9F037A42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879" y="2254127"/>
            <a:ext cx="785018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6000" b="1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第十五章  电流和电路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2F4667C8-BCE0-4417-AEC8-908D4BC32B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906" y="3429000"/>
            <a:ext cx="785018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6000" b="1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1.</a:t>
            </a:r>
            <a:r>
              <a:rPr lang="zh-CN" altLang="en-US" sz="6000" b="1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两种电荷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矩形 13313">
            <a:extLst>
              <a:ext uri="{FF2B5EF4-FFF2-40B4-BE49-F238E27FC236}">
                <a16:creationId xmlns:a16="http://schemas.microsoft.com/office/drawing/2014/main" id="{3AE7A7E3-98F4-4356-B734-44F6D18F7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00" y="333375"/>
            <a:ext cx="8229600" cy="273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1F497D"/>
                </a:solidFill>
              </a:rPr>
              <a:t>  3、如图所示，A、B、C为三个用丝线悬吊着的小球，相互作用情况如图所示，那么下列说法正确的是（   ）</a:t>
            </a:r>
          </a:p>
          <a:p>
            <a:pPr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1F497D"/>
                </a:solidFill>
              </a:rPr>
              <a:t>  </a:t>
            </a:r>
            <a:r>
              <a:rPr lang="zh-CN" altLang="en-US" sz="2400" b="1">
                <a:solidFill>
                  <a:srgbClr val="1F497D"/>
                </a:solidFill>
                <a:latin typeface="宋体" panose="02010600030101010101" pitchFamily="2" charset="-122"/>
              </a:rPr>
              <a:t>A、如A球带正电，C球一定带正电</a:t>
            </a:r>
          </a:p>
          <a:p>
            <a:pPr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1F497D"/>
                </a:solidFill>
                <a:latin typeface="宋体" panose="02010600030101010101" pitchFamily="2" charset="-122"/>
              </a:rPr>
              <a:t>  B、如A球带负电，C球一定带正电</a:t>
            </a:r>
          </a:p>
          <a:p>
            <a:pPr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1F497D"/>
                </a:solidFill>
                <a:latin typeface="宋体" panose="02010600030101010101" pitchFamily="2" charset="-122"/>
              </a:rPr>
              <a:t>  C、如B球带正电，A球一定带正电，</a:t>
            </a:r>
          </a:p>
          <a:p>
            <a:pPr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1F497D"/>
                </a:solidFill>
                <a:latin typeface="宋体" panose="02010600030101010101" pitchFamily="2" charset="-122"/>
              </a:rPr>
              <a:t>     C球一定都带负电</a:t>
            </a:r>
          </a:p>
          <a:p>
            <a:pPr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1F497D"/>
                </a:solidFill>
                <a:latin typeface="宋体" panose="02010600030101010101" pitchFamily="2" charset="-122"/>
              </a:rPr>
              <a:t>  D、A、B一定带同种电荷，C则可能不带电</a:t>
            </a:r>
          </a:p>
          <a:p>
            <a:pPr>
              <a:buFont typeface="Arial" panose="020B0604020202020204" pitchFamily="34" charset="0"/>
              <a:buNone/>
            </a:pPr>
            <a:endParaRPr lang="zh-CN" altLang="en-US" sz="2400" b="1">
              <a:latin typeface="宋体" panose="02010600030101010101" pitchFamily="2" charset="-122"/>
            </a:endParaRPr>
          </a:p>
        </p:txBody>
      </p:sp>
      <p:grpSp>
        <p:nvGrpSpPr>
          <p:cNvPr id="21507" name="组合 13314">
            <a:extLst>
              <a:ext uri="{FF2B5EF4-FFF2-40B4-BE49-F238E27FC236}">
                <a16:creationId xmlns:a16="http://schemas.microsoft.com/office/drawing/2014/main" id="{A53176B7-0437-4A71-94A1-4E0E09AB25C8}"/>
              </a:ext>
            </a:extLst>
          </p:cNvPr>
          <p:cNvGrpSpPr>
            <a:grpSpLocks/>
          </p:cNvGrpSpPr>
          <p:nvPr/>
        </p:nvGrpSpPr>
        <p:grpSpPr bwMode="auto">
          <a:xfrm>
            <a:off x="6443663" y="1233488"/>
            <a:ext cx="1979612" cy="2284412"/>
            <a:chOff x="0" y="0"/>
            <a:chExt cx="4422" cy="3742"/>
          </a:xfrm>
        </p:grpSpPr>
        <p:sp>
          <p:nvSpPr>
            <p:cNvPr id="21508" name="椭圆 13315">
              <a:extLst>
                <a:ext uri="{FF2B5EF4-FFF2-40B4-BE49-F238E27FC236}">
                  <a16:creationId xmlns:a16="http://schemas.microsoft.com/office/drawing/2014/main" id="{3FDB0083-723D-4257-B880-CB57FF298E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402"/>
              <a:ext cx="340" cy="340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21509" name="椭圆 13316">
              <a:extLst>
                <a:ext uri="{FF2B5EF4-FFF2-40B4-BE49-F238E27FC236}">
                  <a16:creationId xmlns:a16="http://schemas.microsoft.com/office/drawing/2014/main" id="{CB558206-37B7-4843-AD7A-04701D15FB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5" y="3402"/>
              <a:ext cx="340" cy="340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21510" name="椭圆 13317">
              <a:extLst>
                <a:ext uri="{FF2B5EF4-FFF2-40B4-BE49-F238E27FC236}">
                  <a16:creationId xmlns:a16="http://schemas.microsoft.com/office/drawing/2014/main" id="{ED8506FD-8802-4F86-89D4-989AD399BF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2" y="3402"/>
              <a:ext cx="340" cy="340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21511" name="直接连接符 13318">
              <a:extLst>
                <a:ext uri="{FF2B5EF4-FFF2-40B4-BE49-F238E27FC236}">
                  <a16:creationId xmlns:a16="http://schemas.microsoft.com/office/drawing/2014/main" id="{352A8DB4-3B17-4014-893C-D9A13AB4D7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7" y="0"/>
              <a:ext cx="1135" cy="3402"/>
            </a:xfrm>
            <a:prstGeom prst="line">
              <a:avLst/>
            </a:prstGeom>
            <a:noFill/>
            <a:ln w="38100" algn="ctr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2" name="直接连接符 13319">
              <a:extLst>
                <a:ext uri="{FF2B5EF4-FFF2-40B4-BE49-F238E27FC236}">
                  <a16:creationId xmlns:a16="http://schemas.microsoft.com/office/drawing/2014/main" id="{49047568-0894-4150-A26E-5CAA8D784B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702" y="0"/>
              <a:ext cx="680" cy="3402"/>
            </a:xfrm>
            <a:prstGeom prst="line">
              <a:avLst/>
            </a:prstGeom>
            <a:noFill/>
            <a:ln w="38100" algn="ctr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3" name="直接连接符 13320">
              <a:extLst>
                <a:ext uri="{FF2B5EF4-FFF2-40B4-BE49-F238E27FC236}">
                  <a16:creationId xmlns:a16="http://schemas.microsoft.com/office/drawing/2014/main" id="{B891E3E9-0C31-4634-8530-CD3ABEE4DF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5" y="115"/>
              <a:ext cx="567" cy="3287"/>
            </a:xfrm>
            <a:prstGeom prst="line">
              <a:avLst/>
            </a:prstGeom>
            <a:noFill/>
            <a:ln w="38100" algn="ctr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4" name="直接连接符 13321">
              <a:extLst>
                <a:ext uri="{FF2B5EF4-FFF2-40B4-BE49-F238E27FC236}">
                  <a16:creationId xmlns:a16="http://schemas.microsoft.com/office/drawing/2014/main" id="{3813C070-DE87-4B54-A572-135A31985B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0"/>
              <a:ext cx="4422" cy="0"/>
            </a:xfrm>
            <a:prstGeom prst="line">
              <a:avLst/>
            </a:prstGeom>
            <a:noFill/>
            <a:ln w="76200" algn="ctr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5" name="文本框 13322">
              <a:extLst>
                <a:ext uri="{FF2B5EF4-FFF2-40B4-BE49-F238E27FC236}">
                  <a16:creationId xmlns:a16="http://schemas.microsoft.com/office/drawing/2014/main" id="{1E3AA9E0-3ACD-4273-ABD3-72B8FFB401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2950"/>
              <a:ext cx="530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21516" name="文本框 13323">
              <a:extLst>
                <a:ext uri="{FF2B5EF4-FFF2-40B4-BE49-F238E27FC236}">
                  <a16:creationId xmlns:a16="http://schemas.microsoft.com/office/drawing/2014/main" id="{C166DEFB-870C-4806-9462-F07A978771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0" y="2950"/>
              <a:ext cx="550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21517" name="文本框 13324">
              <a:extLst>
                <a:ext uri="{FF2B5EF4-FFF2-40B4-BE49-F238E27FC236}">
                  <a16:creationId xmlns:a16="http://schemas.microsoft.com/office/drawing/2014/main" id="{0D3089B5-037C-4521-8008-598D08B5D3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2" y="2950"/>
              <a:ext cx="530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>
                  <a:latin typeface="Arial" panose="020B0604020202020204" pitchFamily="34" charset="0"/>
                </a:rPr>
                <a:t>B</a:t>
              </a:r>
            </a:p>
          </p:txBody>
        </p:sp>
      </p:grpSp>
      <p:sp>
        <p:nvSpPr>
          <p:cNvPr id="13316" name="文本框 13325">
            <a:extLst>
              <a:ext uri="{FF2B5EF4-FFF2-40B4-BE49-F238E27FC236}">
                <a16:creationId xmlns:a16="http://schemas.microsoft.com/office/drawing/2014/main" id="{6DD20666-9D7E-4E7D-8C5A-0D41C3DDD846}"/>
              </a:ext>
            </a:extLst>
          </p:cNvPr>
          <p:cNvSpPr/>
          <p:nvPr/>
        </p:nvSpPr>
        <p:spPr>
          <a:xfrm>
            <a:off x="7127875" y="620713"/>
            <a:ext cx="403225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Font typeface="Arial" pitchFamily="34" charset="0"/>
              <a:buNone/>
            </a:pPr>
            <a:r>
              <a:rPr lang="en-US" altLang="zh-CN"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CC0000"/>
                </a:solidFill>
                <a:latin typeface="Arial" pitchFamily="34" charset="0"/>
                <a:sym typeface="Wingdings"/>
              </a:rPr>
              <a:t>D</a:t>
            </a:r>
            <a:endParaRPr lang="en-US" altLang="zh-CN" sz="2400" b="1">
              <a:solidFill>
                <a:srgbClr val="CC0000"/>
              </a:solidFill>
              <a:latin typeface="Arial" pitchFamily="34" charset="0"/>
            </a:endParaRPr>
          </a:p>
        </p:txBody>
      </p:sp>
      <p:sp>
        <p:nvSpPr>
          <p:cNvPr id="21519" name="矩形 13326">
            <a:extLst>
              <a:ext uri="{FF2B5EF4-FFF2-40B4-BE49-F238E27FC236}">
                <a16:creationId xmlns:a16="http://schemas.microsoft.com/office/drawing/2014/main" id="{F184ED21-9730-4860-8ABC-7674BCD6E3D1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52413" y="3573463"/>
            <a:ext cx="8610600" cy="241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0000FF"/>
                </a:solidFill>
              </a:rPr>
              <a:t>   4、用毛皮摩擦过的橡胶棒吸引轻小纸屑后，纸屑又很快飞开，这是因为（     ）</a:t>
            </a:r>
            <a:br>
              <a:rPr lang="zh-CN" altLang="en-US" sz="2400" b="1">
                <a:solidFill>
                  <a:srgbClr val="0000FF"/>
                </a:solidFill>
              </a:rPr>
            </a:br>
            <a:r>
              <a:rPr lang="zh-CN" altLang="en-US" sz="2400" b="1">
                <a:solidFill>
                  <a:srgbClr val="0000FF"/>
                </a:solidFill>
              </a:rPr>
              <a:t>A、纸屑不带电，所以不能被橡胶棒吸引而飞开</a:t>
            </a:r>
            <a:br>
              <a:rPr lang="zh-CN" altLang="en-US" sz="2400" b="1">
                <a:solidFill>
                  <a:srgbClr val="0000FF"/>
                </a:solidFill>
              </a:rPr>
            </a:br>
            <a:r>
              <a:rPr lang="zh-CN" altLang="en-US" sz="2400" b="1">
                <a:solidFill>
                  <a:srgbClr val="0000FF"/>
                </a:solidFill>
              </a:rPr>
              <a:t>B、纸屑质量太小，不能带电</a:t>
            </a:r>
            <a:br>
              <a:rPr lang="zh-CN" altLang="en-US" sz="2400" b="1">
                <a:solidFill>
                  <a:srgbClr val="0000FF"/>
                </a:solidFill>
              </a:rPr>
            </a:br>
            <a:r>
              <a:rPr lang="zh-CN" altLang="en-US" sz="2400" b="1">
                <a:solidFill>
                  <a:srgbClr val="0000FF"/>
                </a:solidFill>
              </a:rPr>
              <a:t>C、纸屑带的是正电荷，同种电荷互相排斥，所以飞开</a:t>
            </a:r>
            <a:br>
              <a:rPr lang="zh-CN" altLang="en-US" sz="2400" b="1">
                <a:solidFill>
                  <a:srgbClr val="0000FF"/>
                </a:solidFill>
              </a:rPr>
            </a:br>
            <a:r>
              <a:rPr lang="zh-CN" altLang="en-US" sz="2400" b="1">
                <a:solidFill>
                  <a:srgbClr val="0000FF"/>
                </a:solidFill>
              </a:rPr>
              <a:t>D、纸屑带的是负电荷，同种电荷互相排斥，所以飞开</a:t>
            </a:r>
            <a:endParaRPr lang="zh-CN" altLang="en-US" sz="2400" b="1"/>
          </a:p>
        </p:txBody>
      </p:sp>
      <p:sp>
        <p:nvSpPr>
          <p:cNvPr id="13318" name="文本框 13327">
            <a:extLst>
              <a:ext uri="{FF2B5EF4-FFF2-40B4-BE49-F238E27FC236}">
                <a16:creationId xmlns:a16="http://schemas.microsoft.com/office/drawing/2014/main" id="{1847A1E2-065A-4CE1-BF1C-A7BFBFD39362}"/>
              </a:ext>
            </a:extLst>
          </p:cNvPr>
          <p:cNvSpPr/>
          <p:nvPr/>
        </p:nvSpPr>
        <p:spPr>
          <a:xfrm>
            <a:off x="3060700" y="3860800"/>
            <a:ext cx="403225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Arial" pitchFamily="34" charset="0"/>
                <a:sym typeface="Wingdings"/>
              </a:rPr>
              <a:t>D</a:t>
            </a:r>
            <a:endParaRPr sz="2400" b="1">
              <a:solidFill>
                <a:srgbClr val="FF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矩形 14337">
            <a:extLst>
              <a:ext uri="{FF2B5EF4-FFF2-40B4-BE49-F238E27FC236}">
                <a16:creationId xmlns:a16="http://schemas.microsoft.com/office/drawing/2014/main" id="{981B5BD8-3682-4473-8F1D-BCDC7E48AFC2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720725" y="1160463"/>
            <a:ext cx="7524750" cy="320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阅读思考：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、物质是由什么构成的？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、原子是不是组成物质的最小微粒？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3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、原子的结构是怎样的？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4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、通常情况下，原子为什么是中性？</a:t>
            </a:r>
          </a:p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5、摩擦起电的原因什么？</a:t>
            </a:r>
            <a:endParaRPr lang="zh-CN" altLang="en-US" sz="2800" b="1">
              <a:latin typeface="宋体" panose="02010600030101010101" pitchFamily="2" charset="-122"/>
            </a:endParaRPr>
          </a:p>
        </p:txBody>
      </p:sp>
      <p:sp>
        <p:nvSpPr>
          <p:cNvPr id="14339" name="矩形 4">
            <a:extLst>
              <a:ext uri="{FF2B5EF4-FFF2-40B4-BE49-F238E27FC236}">
                <a16:creationId xmlns:a16="http://schemas.microsoft.com/office/drawing/2014/main" id="{C6E429D5-99CD-4E05-96F3-2E727D9E1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411163"/>
            <a:ext cx="3457575" cy="588962"/>
          </a:xfrm>
          <a:prstGeom prst="rect">
            <a:avLst/>
          </a:prstGeom>
          <a:gradFill rotWithShape="1">
            <a:gsLst>
              <a:gs pos="0">
                <a:srgbClr val="2C5D98"/>
              </a:gs>
              <a:gs pos="80000">
                <a:srgbClr val="3C7BC7"/>
              </a:gs>
              <a:gs pos="100000">
                <a:srgbClr val="3A7CCB"/>
              </a:gs>
            </a:gsLst>
            <a:lin ang="5400000"/>
          </a:gradFill>
          <a:ln w="9525" algn="ctr">
            <a:solidFill>
              <a:srgbClr val="4A7EBB"/>
            </a:solidFill>
            <a:miter lim="800000"/>
            <a:headEnd/>
            <a:tailEnd/>
          </a:ln>
          <a:effectLst>
            <a:outerShdw dist="23000" dir="5400000" algn="ctr" rotWithShape="0">
              <a:srgbClr val="000000">
                <a:alpha val="25000"/>
              </a:srgbClr>
            </a:outerShdw>
          </a:effec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b="1">
                <a:solidFill>
                  <a:srgbClr val="FFFFFF"/>
                </a:solidFill>
                <a:latin typeface="Arial" panose="020B0604020202020204" pitchFamily="34" charset="0"/>
              </a:rPr>
              <a:t>二、原子及其结构</a:t>
            </a:r>
          </a:p>
        </p:txBody>
      </p:sp>
      <p:pic>
        <p:nvPicPr>
          <p:cNvPr id="22532" name="图片 14339">
            <a:extLst>
              <a:ext uri="{FF2B5EF4-FFF2-40B4-BE49-F238E27FC236}">
                <a16:creationId xmlns:a16="http://schemas.microsoft.com/office/drawing/2014/main" id="{3EBBC99F-E7C8-47FD-82CF-96A6366BC0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475" y="4365625"/>
            <a:ext cx="2590800" cy="214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533" name="组合 14340">
            <a:extLst>
              <a:ext uri="{FF2B5EF4-FFF2-40B4-BE49-F238E27FC236}">
                <a16:creationId xmlns:a16="http://schemas.microsoft.com/office/drawing/2014/main" id="{4983080D-48AE-40AC-8F4B-3575EF34DA17}"/>
              </a:ext>
            </a:extLst>
          </p:cNvPr>
          <p:cNvGrpSpPr>
            <a:grpSpLocks/>
          </p:cNvGrpSpPr>
          <p:nvPr/>
        </p:nvGrpSpPr>
        <p:grpSpPr bwMode="auto">
          <a:xfrm>
            <a:off x="4968875" y="4545013"/>
            <a:ext cx="2819400" cy="1898650"/>
            <a:chOff x="0" y="0"/>
            <a:chExt cx="1776" cy="1559"/>
          </a:xfrm>
        </p:grpSpPr>
        <p:pic>
          <p:nvPicPr>
            <p:cNvPr id="22534" name="图片 14341">
              <a:extLst>
                <a:ext uri="{FF2B5EF4-FFF2-40B4-BE49-F238E27FC236}">
                  <a16:creationId xmlns:a16="http://schemas.microsoft.com/office/drawing/2014/main" id="{E79CF712-09A5-4513-A5A5-4ABF22EA25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32" cy="1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2535" name="组合 14342">
              <a:extLst>
                <a:ext uri="{FF2B5EF4-FFF2-40B4-BE49-F238E27FC236}">
                  <a16:creationId xmlns:a16="http://schemas.microsoft.com/office/drawing/2014/main" id="{50E3B16E-1ABE-46DB-AE07-5F0DE65788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0" y="695"/>
              <a:ext cx="336" cy="288"/>
              <a:chOff x="0" y="0"/>
              <a:chExt cx="336" cy="288"/>
            </a:xfrm>
          </p:grpSpPr>
          <p:sp>
            <p:nvSpPr>
              <p:cNvPr id="22536" name="矩形 14343">
                <a:extLst>
                  <a:ext uri="{FF2B5EF4-FFF2-40B4-BE49-F238E27FC236}">
                    <a16:creationId xmlns:a16="http://schemas.microsoft.com/office/drawing/2014/main" id="{D14C57B1-0479-4D42-ABC3-1A9D4E0A5E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rgbClr val="000000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rgbClr val="000000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000000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endParaRPr lang="zh-CN" altLang="en-US" sz="2000">
                  <a:latin typeface="Arial" panose="020B0604020202020204" pitchFamily="34" charset="0"/>
                </a:endParaRPr>
              </a:p>
            </p:txBody>
          </p:sp>
          <p:sp>
            <p:nvSpPr>
              <p:cNvPr id="22537" name="文本框 14344">
                <a:extLst>
                  <a:ext uri="{FF2B5EF4-FFF2-40B4-BE49-F238E27FC236}">
                    <a16:creationId xmlns:a16="http://schemas.microsoft.com/office/drawing/2014/main" id="{FA88EBD5-137F-4677-9708-D6B1217985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33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rgbClr val="000000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rgbClr val="000000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rgbClr val="000000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2000" b="1">
                    <a:solidFill>
                      <a:srgbClr val="FF0000"/>
                    </a:solidFill>
                    <a:latin typeface="Arial" panose="020B0604020202020204" pitchFamily="34" charset="0"/>
                  </a:rPr>
                  <a:t>8</a:t>
                </a:r>
              </a:p>
            </p:txBody>
          </p:sp>
        </p:grpSp>
      </p:grpSp>
      <p:sp>
        <p:nvSpPr>
          <p:cNvPr id="22538" name="动作按钮: 前进或下一项 1434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C659E0D-BF0E-493A-A8D7-B35E59DCCDA5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040313" y="2852738"/>
            <a:ext cx="827087" cy="32385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000">
              <a:latin typeface="Arial" panose="020B0604020202020204" pitchFamily="34" charset="0"/>
            </a:endParaRPr>
          </a:p>
        </p:txBody>
      </p:sp>
      <p:sp>
        <p:nvSpPr>
          <p:cNvPr id="22539" name="动作按钮: 前进或下一项 14346">
            <a:hlinkClick r:id="rId3" action="ppaction://hlinksldjump"/>
            <a:extLst>
              <a:ext uri="{FF2B5EF4-FFF2-40B4-BE49-F238E27FC236}">
                <a16:creationId xmlns:a16="http://schemas.microsoft.com/office/drawing/2014/main" id="{B06A8EE2-FA67-4817-A225-6CB680DDF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0313" y="3897313"/>
            <a:ext cx="862012" cy="287337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>
            <a:extLst>
              <a:ext uri="{FF2B5EF4-FFF2-40B4-BE49-F238E27FC236}">
                <a16:creationId xmlns:a16="http://schemas.microsoft.com/office/drawing/2014/main" id="{8B472B06-125C-424D-8433-713CA079808B}"/>
              </a:ext>
            </a:extLst>
          </p:cNvPr>
          <p:cNvSpPr/>
          <p:nvPr/>
        </p:nvSpPr>
        <p:spPr>
          <a:xfrm>
            <a:off x="922338" y="2800350"/>
            <a:ext cx="1628775" cy="5191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5000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itchFamily="2" charset="-122"/>
                <a:sym typeface="Wingdings"/>
              </a:rPr>
              <a:t>原子</a:t>
            </a:r>
            <a:endParaRPr sz="2800" b="1">
              <a:latin typeface="宋体" pitchFamily="2" charset="-122"/>
            </a:endParaRPr>
          </a:p>
        </p:txBody>
      </p:sp>
      <p:sp>
        <p:nvSpPr>
          <p:cNvPr id="15363" name="Text Box 5">
            <a:extLst>
              <a:ext uri="{FF2B5EF4-FFF2-40B4-BE49-F238E27FC236}">
                <a16:creationId xmlns:a16="http://schemas.microsoft.com/office/drawing/2014/main" id="{F0DF7AFF-CDAB-4DEC-B2D4-E3F4FFFCFA4F}"/>
              </a:ext>
            </a:extLst>
          </p:cNvPr>
          <p:cNvSpPr/>
          <p:nvPr/>
        </p:nvSpPr>
        <p:spPr>
          <a:xfrm>
            <a:off x="2241550" y="3448050"/>
            <a:ext cx="2311400" cy="5191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5000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itchFamily="2" charset="-122"/>
                <a:sym typeface="Wingdings"/>
              </a:rPr>
              <a:t>核外电子 </a:t>
            </a:r>
            <a:endParaRPr sz="2800" b="1">
              <a:latin typeface="宋体" pitchFamily="2" charset="-122"/>
            </a:endParaRPr>
          </a:p>
        </p:txBody>
      </p:sp>
      <p:sp>
        <p:nvSpPr>
          <p:cNvPr id="15364" name="Rectangle 6">
            <a:extLst>
              <a:ext uri="{FF2B5EF4-FFF2-40B4-BE49-F238E27FC236}">
                <a16:creationId xmlns:a16="http://schemas.microsoft.com/office/drawing/2014/main" id="{EF80840A-D6E9-4F63-A752-7E746F263314}"/>
              </a:ext>
            </a:extLst>
          </p:cNvPr>
          <p:cNvSpPr/>
          <p:nvPr/>
        </p:nvSpPr>
        <p:spPr>
          <a:xfrm>
            <a:off x="2320925" y="2016125"/>
            <a:ext cx="1728788" cy="5191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5000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itchFamily="2" charset="-122"/>
                <a:sym typeface="Wingdings"/>
              </a:rPr>
              <a:t>原子核</a:t>
            </a:r>
            <a:endParaRPr sz="2800" b="1">
              <a:latin typeface="宋体" pitchFamily="2" charset="-122"/>
            </a:endParaRPr>
          </a:p>
        </p:txBody>
      </p:sp>
      <p:sp>
        <p:nvSpPr>
          <p:cNvPr id="15365" name="Rectangle 7">
            <a:extLst>
              <a:ext uri="{FF2B5EF4-FFF2-40B4-BE49-F238E27FC236}">
                <a16:creationId xmlns:a16="http://schemas.microsoft.com/office/drawing/2014/main" id="{0E0DF267-0B8E-40AB-90AF-74855F4F79B5}"/>
              </a:ext>
            </a:extLst>
          </p:cNvPr>
          <p:cNvSpPr/>
          <p:nvPr/>
        </p:nvSpPr>
        <p:spPr>
          <a:xfrm>
            <a:off x="4032250" y="1341438"/>
            <a:ext cx="1493838" cy="519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5000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itchFamily="2" charset="-122"/>
                <a:sym typeface="Wingdings"/>
              </a:rPr>
              <a:t>质子</a:t>
            </a:r>
            <a:endParaRPr sz="2800" b="1">
              <a:latin typeface="宋体" pitchFamily="2" charset="-122"/>
            </a:endParaRPr>
          </a:p>
        </p:txBody>
      </p:sp>
      <p:sp>
        <p:nvSpPr>
          <p:cNvPr id="15366" name="Rectangle 8">
            <a:extLst>
              <a:ext uri="{FF2B5EF4-FFF2-40B4-BE49-F238E27FC236}">
                <a16:creationId xmlns:a16="http://schemas.microsoft.com/office/drawing/2014/main" id="{61483678-ED61-4FEE-B9F5-AADA507040E5}"/>
              </a:ext>
            </a:extLst>
          </p:cNvPr>
          <p:cNvSpPr/>
          <p:nvPr/>
        </p:nvSpPr>
        <p:spPr>
          <a:xfrm>
            <a:off x="4032250" y="2736850"/>
            <a:ext cx="1638300" cy="5191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5000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itchFamily="2" charset="-122"/>
                <a:sym typeface="Wingdings"/>
              </a:rPr>
              <a:t>中子</a:t>
            </a:r>
            <a:endParaRPr sz="2800" b="1">
              <a:latin typeface="宋体" pitchFamily="2" charset="-122"/>
            </a:endParaRPr>
          </a:p>
        </p:txBody>
      </p:sp>
      <p:sp>
        <p:nvSpPr>
          <p:cNvPr id="23559" name="AutoShape 9">
            <a:extLst>
              <a:ext uri="{FF2B5EF4-FFF2-40B4-BE49-F238E27FC236}">
                <a16:creationId xmlns:a16="http://schemas.microsoft.com/office/drawing/2014/main" id="{7E3AFD01-F797-4A5D-AAC8-E4971BAE08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625" y="2403475"/>
            <a:ext cx="225425" cy="1395413"/>
          </a:xfrm>
          <a:prstGeom prst="leftBrace">
            <a:avLst>
              <a:gd name="adj1" fmla="val 51556"/>
              <a:gd name="adj2" fmla="val 50000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23560" name="AutoShape 10">
            <a:extLst>
              <a:ext uri="{FF2B5EF4-FFF2-40B4-BE49-F238E27FC236}">
                <a16:creationId xmlns:a16="http://schemas.microsoft.com/office/drawing/2014/main" id="{A4F49F74-C202-4530-A568-E871657706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7438" y="1655763"/>
            <a:ext cx="358775" cy="1350962"/>
          </a:xfrm>
          <a:prstGeom prst="leftBrace">
            <a:avLst>
              <a:gd name="adj1" fmla="val 31362"/>
              <a:gd name="adj2" fmla="val 50000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15369" name="Text Box 12">
            <a:extLst>
              <a:ext uri="{FF2B5EF4-FFF2-40B4-BE49-F238E27FC236}">
                <a16:creationId xmlns:a16="http://schemas.microsoft.com/office/drawing/2014/main" id="{BC0E7B13-DD9D-4FFC-8BBD-C8A78F664DD2}"/>
              </a:ext>
            </a:extLst>
          </p:cNvPr>
          <p:cNvSpPr/>
          <p:nvPr/>
        </p:nvSpPr>
        <p:spPr>
          <a:xfrm>
            <a:off x="2320925" y="2427288"/>
            <a:ext cx="1395413" cy="519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5000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CC0000"/>
                </a:solidFill>
                <a:latin typeface="宋体" pitchFamily="2" charset="-122"/>
                <a:sym typeface="Wingdings"/>
              </a:rPr>
              <a:t>带正电</a:t>
            </a:r>
            <a:endParaRPr sz="2800" b="1">
              <a:solidFill>
                <a:srgbClr val="CC0000"/>
              </a:solidFill>
              <a:latin typeface="宋体" pitchFamily="2" charset="-122"/>
            </a:endParaRPr>
          </a:p>
        </p:txBody>
      </p:sp>
      <p:sp>
        <p:nvSpPr>
          <p:cNvPr id="15370" name="Text Box 13">
            <a:extLst>
              <a:ext uri="{FF2B5EF4-FFF2-40B4-BE49-F238E27FC236}">
                <a16:creationId xmlns:a16="http://schemas.microsoft.com/office/drawing/2014/main" id="{30CFB83E-1B16-478B-A6A1-12A17A2F5316}"/>
              </a:ext>
            </a:extLst>
          </p:cNvPr>
          <p:cNvSpPr/>
          <p:nvPr/>
        </p:nvSpPr>
        <p:spPr>
          <a:xfrm>
            <a:off x="2330450" y="3925888"/>
            <a:ext cx="1395413" cy="519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5000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CC0000"/>
                </a:solidFill>
                <a:latin typeface="宋体" pitchFamily="2" charset="-122"/>
                <a:sym typeface="Wingdings"/>
              </a:rPr>
              <a:t>带负电</a:t>
            </a:r>
            <a:endParaRPr sz="2800" b="1">
              <a:solidFill>
                <a:srgbClr val="CC0000"/>
              </a:solidFill>
              <a:latin typeface="宋体" pitchFamily="2" charset="-122"/>
            </a:endParaRPr>
          </a:p>
        </p:txBody>
      </p:sp>
      <p:sp>
        <p:nvSpPr>
          <p:cNvPr id="15371" name="Text Box 14">
            <a:extLst>
              <a:ext uri="{FF2B5EF4-FFF2-40B4-BE49-F238E27FC236}">
                <a16:creationId xmlns:a16="http://schemas.microsoft.com/office/drawing/2014/main" id="{029265A7-14F1-4799-964D-94C9C01A8C98}"/>
              </a:ext>
            </a:extLst>
          </p:cNvPr>
          <p:cNvSpPr/>
          <p:nvPr/>
        </p:nvSpPr>
        <p:spPr>
          <a:xfrm>
            <a:off x="3905250" y="3133725"/>
            <a:ext cx="1395413" cy="5191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5000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CC0000"/>
                </a:solidFill>
                <a:latin typeface="宋体" pitchFamily="2" charset="-122"/>
                <a:sym typeface="Wingdings"/>
              </a:rPr>
              <a:t>不带电</a:t>
            </a:r>
            <a:endParaRPr sz="2800" b="1">
              <a:solidFill>
                <a:srgbClr val="CC0000"/>
              </a:solidFill>
              <a:latin typeface="宋体" pitchFamily="2" charset="-122"/>
            </a:endParaRPr>
          </a:p>
        </p:txBody>
      </p:sp>
      <p:sp>
        <p:nvSpPr>
          <p:cNvPr id="15372" name="Text Box 15">
            <a:extLst>
              <a:ext uri="{FF2B5EF4-FFF2-40B4-BE49-F238E27FC236}">
                <a16:creationId xmlns:a16="http://schemas.microsoft.com/office/drawing/2014/main" id="{AF24AF1A-DF0B-4407-9ED0-ED657AE76591}"/>
              </a:ext>
            </a:extLst>
          </p:cNvPr>
          <p:cNvSpPr/>
          <p:nvPr/>
        </p:nvSpPr>
        <p:spPr>
          <a:xfrm>
            <a:off x="3941763" y="1746250"/>
            <a:ext cx="1395412" cy="5191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5000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CC0000"/>
                </a:solidFill>
                <a:latin typeface="宋体" pitchFamily="2" charset="-122"/>
                <a:sym typeface="Wingdings"/>
              </a:rPr>
              <a:t>带正电</a:t>
            </a:r>
            <a:endParaRPr sz="2800" b="1">
              <a:solidFill>
                <a:srgbClr val="CC0000"/>
              </a:solidFill>
              <a:latin typeface="宋体" pitchFamily="2" charset="-122"/>
            </a:endParaRPr>
          </a:p>
        </p:txBody>
      </p:sp>
      <p:sp>
        <p:nvSpPr>
          <p:cNvPr id="23565" name="Text Box 4">
            <a:extLst>
              <a:ext uri="{FF2B5EF4-FFF2-40B4-BE49-F238E27FC236}">
                <a16:creationId xmlns:a16="http://schemas.microsoft.com/office/drawing/2014/main" id="{58F41BF4-E780-4A5A-A4E6-2032D9C162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512763"/>
            <a:ext cx="2087562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600" b="1">
                <a:solidFill>
                  <a:srgbClr val="0000FF"/>
                </a:solidFill>
                <a:latin typeface="宋体" panose="02010600030101010101" pitchFamily="2" charset="-122"/>
              </a:rPr>
              <a:t>原子结构</a:t>
            </a:r>
            <a:endParaRPr lang="zh-CN" altLang="en-US" sz="3600" b="1">
              <a:latin typeface="宋体" panose="02010600030101010101" pitchFamily="2" charset="-122"/>
            </a:endParaRPr>
          </a:p>
        </p:txBody>
      </p:sp>
      <p:pic>
        <p:nvPicPr>
          <p:cNvPr id="23566" name="Picture 17">
            <a:extLst>
              <a:ext uri="{FF2B5EF4-FFF2-40B4-BE49-F238E27FC236}">
                <a16:creationId xmlns:a16="http://schemas.microsoft.com/office/drawing/2014/main" id="{F505A7B1-8EE6-4DCB-BC56-3EA960633C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575" y="1665288"/>
            <a:ext cx="2841625" cy="273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7" name="Picture 9" descr="E:\李燃\教师教学用书\2012人教教师用书项目\ppt\物理\图标.png">
            <a:extLst>
              <a:ext uri="{FF2B5EF4-FFF2-40B4-BE49-F238E27FC236}">
                <a16:creationId xmlns:a16="http://schemas.microsoft.com/office/drawing/2014/main" id="{4DFA557A-D2FB-44E9-A7B1-468668121C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657225"/>
            <a:ext cx="88265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6" name="文本框 15375">
            <a:extLst>
              <a:ext uri="{FF2B5EF4-FFF2-40B4-BE49-F238E27FC236}">
                <a16:creationId xmlns:a16="http://schemas.microsoft.com/office/drawing/2014/main" id="{D533B95B-73EC-4CE6-BF8C-BD6247ACA4B2}"/>
              </a:ext>
            </a:extLst>
          </p:cNvPr>
          <p:cNvSpPr/>
          <p:nvPr/>
        </p:nvSpPr>
        <p:spPr>
          <a:xfrm>
            <a:off x="395288" y="5229225"/>
            <a:ext cx="8551862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Arial" pitchFamily="34" charset="0"/>
                <a:sym typeface="Wingdings"/>
              </a:rPr>
              <a:t>注意：</a:t>
            </a:r>
            <a:r>
              <a:rPr sz="24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FF"/>
                </a:solidFill>
                <a:latin typeface="Arial" pitchFamily="34" charset="0"/>
                <a:sym typeface="Wingdings"/>
              </a:rPr>
              <a:t>电子是带有最小负电的粒子，所带电荷量为1.6</a:t>
            </a:r>
            <a:r>
              <a:rPr sz="24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FF"/>
                </a:solidFill>
                <a:latin typeface="Arial" pitchFamily="34" charset="0"/>
                <a:sym typeface="Arial" pitchFamily="34" charset="0"/>
              </a:rPr>
              <a:t>×10</a:t>
            </a:r>
            <a:r>
              <a:rPr sz="2400" baseline="300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FF"/>
                </a:solidFill>
                <a:latin typeface="Arial" pitchFamily="34" charset="0"/>
                <a:sym typeface="Arial" pitchFamily="34" charset="0"/>
              </a:rPr>
              <a:t>－19</a:t>
            </a:r>
            <a:r>
              <a:rPr sz="24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FF"/>
                </a:solidFill>
                <a:latin typeface="Arial" pitchFamily="34" charset="0"/>
                <a:sym typeface="Arial" pitchFamily="34" charset="0"/>
              </a:rPr>
              <a:t>C.</a:t>
            </a:r>
            <a:endParaRPr sz="2400" baseline="30000">
              <a:solidFill>
                <a:schemeClr val="hlink"/>
              </a:solidFill>
              <a:latin typeface="Arial" pitchFamily="34" charset="0"/>
              <a:sym typeface="Arial" pitchFamily="34" charset="0"/>
            </a:endParaRPr>
          </a:p>
        </p:txBody>
      </p:sp>
      <p:sp>
        <p:nvSpPr>
          <p:cNvPr id="23569" name="动作按钮: 后退或前一项 15376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EC300068-ED11-4680-BB8A-E5ABA2DB4E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4138" y="6202363"/>
            <a:ext cx="969962" cy="395287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3" grpId="0" animBg="1"/>
      <p:bldP spid="15364" grpId="0" animBg="1"/>
      <p:bldP spid="15365" grpId="0" animBg="1"/>
      <p:bldP spid="15366" grpId="0" animBg="1"/>
      <p:bldP spid="23559" grpId="0" animBg="1"/>
      <p:bldP spid="23560" grpId="0" animBg="1"/>
      <p:bldP spid="15369" grpId="0" animBg="1"/>
      <p:bldP spid="15370" grpId="0" animBg="1"/>
      <p:bldP spid="15371" grpId="0" animBg="1"/>
      <p:bldP spid="15372" grpId="0" animBg="1"/>
      <p:bldP spid="1537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3ACF29E3-F69C-44A0-8CDF-CA26042FAA77}"/>
              </a:ext>
            </a:extLst>
          </p:cNvPr>
          <p:cNvSpPr/>
          <p:nvPr/>
        </p:nvSpPr>
        <p:spPr>
          <a:xfrm>
            <a:off x="396875" y="3357563"/>
            <a:ext cx="7777163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5pPr>
          </a:lstStyle>
          <a:p>
            <a:pPr eaLnBrk="1" hangingPunct="1">
              <a:buFont typeface="Arial" pitchFamily="34" charset="0"/>
              <a:buNone/>
            </a:pPr>
            <a:r>
              <a:rPr lang="en-US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Wingdings"/>
              </a:rPr>
              <a:t>   不同物质的原子核束缚电子的本领不同。</a:t>
            </a:r>
            <a:endParaRPr lang="en-US" sz="2800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484773F0-80BC-48AC-AF8C-0F309B7B3809}"/>
              </a:ext>
            </a:extLst>
          </p:cNvPr>
          <p:cNvSpPr txBox="1"/>
          <p:nvPr/>
        </p:nvSpPr>
        <p:spPr>
          <a:xfrm>
            <a:off x="252413" y="333375"/>
            <a:ext cx="273685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5pPr>
          </a:lstStyle>
          <a:p>
            <a:pPr eaLnBrk="1" hangingPunct="1">
              <a:spcBef>
                <a:spcPct val="50000"/>
              </a:spcBef>
              <a:buFont typeface="Arial" pitchFamily="34" charset="0"/>
              <a:buNone/>
            </a:pPr>
            <a:r>
              <a:rPr lang="en-US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黑体" panose="02010609060101010101" pitchFamily="49" charset="-122"/>
                <a:sym typeface="Wingdings"/>
              </a:rPr>
              <a:t>摩擦起电的原因</a:t>
            </a:r>
            <a:endParaRPr lang="en-US" sz="2800" b="1">
              <a:effectLst>
                <a:outerShdw blurRad="38100" dist="38100" dir="2700000" algn="tl">
                  <a:srgbClr val="FFFFFF"/>
                </a:outerShdw>
              </a:effectLst>
              <a:ea typeface="黑体" panose="02010609060101010101" pitchFamily="49" charset="-122"/>
            </a:endParaRPr>
          </a:p>
        </p:txBody>
      </p:sp>
      <p:pic>
        <p:nvPicPr>
          <p:cNvPr id="24580" name="图片 16387">
            <a:extLst>
              <a:ext uri="{FF2B5EF4-FFF2-40B4-BE49-F238E27FC236}">
                <a16:creationId xmlns:a16="http://schemas.microsoft.com/office/drawing/2014/main" id="{ADDB8356-4254-4D43-8827-8FB88E43A1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911225"/>
            <a:ext cx="8064500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581" name="组合 16388">
            <a:extLst>
              <a:ext uri="{FF2B5EF4-FFF2-40B4-BE49-F238E27FC236}">
                <a16:creationId xmlns:a16="http://schemas.microsoft.com/office/drawing/2014/main" id="{C6F0EC14-6B82-45AF-94AC-FA84F2731555}"/>
              </a:ext>
            </a:extLst>
          </p:cNvPr>
          <p:cNvGrpSpPr>
            <a:grpSpLocks/>
          </p:cNvGrpSpPr>
          <p:nvPr/>
        </p:nvGrpSpPr>
        <p:grpSpPr bwMode="auto">
          <a:xfrm>
            <a:off x="1960563" y="4103688"/>
            <a:ext cx="4627562" cy="531812"/>
            <a:chOff x="0" y="0"/>
            <a:chExt cx="7287" cy="839"/>
          </a:xfrm>
        </p:grpSpPr>
        <p:sp>
          <p:nvSpPr>
            <p:cNvPr id="16398" name="文本框 16389">
              <a:extLst>
                <a:ext uri="{FF2B5EF4-FFF2-40B4-BE49-F238E27FC236}">
                  <a16:creationId xmlns:a16="http://schemas.microsoft.com/office/drawing/2014/main" id="{5DF1D0EC-8087-46E8-A232-80C41AB85BBD}"/>
                </a:ext>
              </a:extLst>
            </p:cNvPr>
            <p:cNvSpPr txBox="1"/>
            <p:nvPr/>
          </p:nvSpPr>
          <p:spPr>
            <a:xfrm>
              <a:off x="0" y="23"/>
              <a:ext cx="1392" cy="816"/>
            </a:xfrm>
            <a:prstGeom prst="rect">
              <a:avLst/>
            </a:prstGeom>
            <a:gradFill rotWithShape="0">
              <a:gsLst>
                <a:gs pos="0">
                  <a:srgbClr val="FF9999">
                    <a:gamma/>
                    <a:tint val="0"/>
                    <a:invGamma/>
                    <a:alpha val="100000"/>
                  </a:srgbClr>
                </a:gs>
                <a:gs pos="100000">
                  <a:srgbClr val="FF9999">
                    <a:alpha val="100000"/>
                  </a:srgbClr>
                </a:gs>
              </a:gsLst>
              <a:lin ang="5400000" scaled="1"/>
            </a:gradFill>
            <a:ln w="9525">
              <a:noFill/>
            </a:ln>
          </p:spPr>
          <p:txBody>
            <a:bodyPr>
              <a:sp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0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0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0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0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0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宋体" pitchFamily="2" charset="-122"/>
                </a:defRPr>
              </a:lvl5pPr>
            </a:lstStyle>
            <a:p>
              <a:pPr algn="ctr" eaLnBrk="1" hangingPunct="1">
                <a:buFont typeface="Arial" pitchFamily="34" charset="0"/>
                <a:buNone/>
              </a:pPr>
              <a:r>
                <a:rPr lang="en-US" sz="2800" b="1"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ea typeface="黑体" panose="02010609060101010101" pitchFamily="49" charset="-122"/>
                  <a:sym typeface="Wingdings"/>
                </a:rPr>
                <a:t>强</a:t>
              </a:r>
              <a:endParaRPr lang="en-US" sz="2800" b="1">
                <a:effectLst>
                  <a:outerShdw blurRad="38100" dist="38100" dir="2700000" algn="tl">
                    <a:srgbClr val="FFFFFF"/>
                  </a:outerShdw>
                </a:effectLst>
                <a:ea typeface="黑体" panose="02010609060101010101" pitchFamily="49" charset="-122"/>
              </a:endParaRPr>
            </a:p>
          </p:txBody>
        </p:sp>
        <p:sp>
          <p:nvSpPr>
            <p:cNvPr id="16399" name="文本框 16390">
              <a:extLst>
                <a:ext uri="{FF2B5EF4-FFF2-40B4-BE49-F238E27FC236}">
                  <a16:creationId xmlns:a16="http://schemas.microsoft.com/office/drawing/2014/main" id="{3E48E76A-3A0A-4E69-AEC7-F38AFBB9EDF6}"/>
                </a:ext>
              </a:extLst>
            </p:cNvPr>
            <p:cNvSpPr txBox="1"/>
            <p:nvPr/>
          </p:nvSpPr>
          <p:spPr>
            <a:xfrm>
              <a:off x="5895" y="0"/>
              <a:ext cx="1392" cy="816"/>
            </a:xfrm>
            <a:prstGeom prst="rect">
              <a:avLst/>
            </a:prstGeom>
            <a:solidFill>
              <a:srgbClr val="66FFFF">
                <a:alpha val="100000"/>
              </a:srgbClr>
            </a:solidFill>
            <a:ln w="9525">
              <a:noFill/>
            </a:ln>
          </p:spPr>
          <p:txBody>
            <a:bodyPr>
              <a:sp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0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0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0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0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0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宋体" pitchFamily="2" charset="-122"/>
                </a:defRPr>
              </a:lvl5pPr>
            </a:lstStyle>
            <a:p>
              <a:pPr algn="ctr" eaLnBrk="1" hangingPunct="1">
                <a:buFont typeface="Arial" pitchFamily="34" charset="0"/>
                <a:buNone/>
              </a:pPr>
              <a:r>
                <a:rPr lang="en-US" sz="2800" b="1"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ea typeface="黑体" panose="02010609060101010101" pitchFamily="49" charset="-122"/>
                  <a:sym typeface="Wingdings"/>
                </a:rPr>
                <a:t>弱</a:t>
              </a:r>
              <a:endParaRPr lang="en-US" sz="2800" b="1">
                <a:effectLst>
                  <a:outerShdw blurRad="38100" dist="38100" dir="2700000" algn="tl">
                    <a:srgbClr val="FFFFFF"/>
                  </a:outerShdw>
                </a:effectLst>
                <a:ea typeface="黑体" panose="02010609060101010101" pitchFamily="49" charset="-122"/>
              </a:endParaRPr>
            </a:p>
          </p:txBody>
        </p:sp>
        <p:sp>
          <p:nvSpPr>
            <p:cNvPr id="24584" name="直接连接符 16391">
              <a:extLst>
                <a:ext uri="{FF2B5EF4-FFF2-40B4-BE49-F238E27FC236}">
                  <a16:creationId xmlns:a16="http://schemas.microsoft.com/office/drawing/2014/main" id="{3B3F49C3-5668-464E-9FDF-48896D2B8C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9" y="589"/>
              <a:ext cx="4083" cy="1"/>
            </a:xfrm>
            <a:prstGeom prst="line">
              <a:avLst/>
            </a:prstGeom>
            <a:noFill/>
            <a:ln w="57150" cmpd="thickThin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6390" name="文本框 16392">
            <a:extLst>
              <a:ext uri="{FF2B5EF4-FFF2-40B4-BE49-F238E27FC236}">
                <a16:creationId xmlns:a16="http://schemas.microsoft.com/office/drawing/2014/main" id="{CF5E180B-01EE-4977-92E9-951E2A639134}"/>
              </a:ext>
            </a:extLst>
          </p:cNvPr>
          <p:cNvSpPr txBox="1"/>
          <p:nvPr/>
        </p:nvSpPr>
        <p:spPr>
          <a:xfrm>
            <a:off x="1692275" y="4740275"/>
            <a:ext cx="1584325" cy="457200"/>
          </a:xfrm>
          <a:prstGeom prst="rect">
            <a:avLst/>
          </a:prstGeom>
          <a:gradFill rotWithShape="0">
            <a:gsLst>
              <a:gs pos="0">
                <a:srgbClr val="FF9999">
                  <a:gamma/>
                  <a:tint val="0"/>
                  <a:invGamma/>
                  <a:alpha val="100000"/>
                </a:srgbClr>
              </a:gs>
              <a:gs pos="100000">
                <a:srgbClr val="FF9999">
                  <a:alpha val="100000"/>
                </a:srgbClr>
              </a:gs>
            </a:gsLst>
            <a:lin ang="5400000" scaled="1"/>
          </a:gradFill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5pPr>
          </a:lstStyle>
          <a:p>
            <a:pPr algn="ctr" eaLnBrk="1" hangingPunct="1">
              <a:buFont typeface="Arial" pitchFamily="34" charset="0"/>
              <a:buNone/>
            </a:pPr>
            <a:r>
              <a:rPr lang="en-US"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anose="02010609060101010101" pitchFamily="49" charset="-122"/>
                <a:sym typeface="Wingdings"/>
              </a:rPr>
              <a:t>获得电子</a:t>
            </a:r>
            <a:endParaRPr lang="en-US" sz="2400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黑体" panose="02010609060101010101" pitchFamily="49" charset="-122"/>
            </a:endParaRPr>
          </a:p>
        </p:txBody>
      </p:sp>
      <p:sp>
        <p:nvSpPr>
          <p:cNvPr id="16391" name="文本框 16393">
            <a:extLst>
              <a:ext uri="{FF2B5EF4-FFF2-40B4-BE49-F238E27FC236}">
                <a16:creationId xmlns:a16="http://schemas.microsoft.com/office/drawing/2014/main" id="{0AFB9E5E-54AC-4644-99A4-FFCD7A3251A1}"/>
              </a:ext>
            </a:extLst>
          </p:cNvPr>
          <p:cNvSpPr txBox="1"/>
          <p:nvPr/>
        </p:nvSpPr>
        <p:spPr>
          <a:xfrm>
            <a:off x="5291138" y="4765675"/>
            <a:ext cx="1585912" cy="457200"/>
          </a:xfrm>
          <a:prstGeom prst="rect">
            <a:avLst/>
          </a:prstGeom>
          <a:solidFill>
            <a:srgbClr val="66FFFF">
              <a:alpha val="100000"/>
            </a:srgbClr>
          </a:solidFill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5pPr>
          </a:lstStyle>
          <a:p>
            <a:pPr algn="ctr" eaLnBrk="1" hangingPunct="1">
              <a:buFont typeface="Arial" pitchFamily="34" charset="0"/>
              <a:buNone/>
            </a:pPr>
            <a:r>
              <a:rPr lang="en-US"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anose="02010609060101010101" pitchFamily="49" charset="-122"/>
                <a:sym typeface="Wingdings"/>
              </a:rPr>
              <a:t>失去电子</a:t>
            </a:r>
            <a:endParaRPr lang="en-US" sz="1800"/>
          </a:p>
        </p:txBody>
      </p:sp>
      <p:sp>
        <p:nvSpPr>
          <p:cNvPr id="16392" name="文本框 16394">
            <a:extLst>
              <a:ext uri="{FF2B5EF4-FFF2-40B4-BE49-F238E27FC236}">
                <a16:creationId xmlns:a16="http://schemas.microsoft.com/office/drawing/2014/main" id="{53F90B37-3481-4710-BF09-E7C6C3F9FADA}"/>
              </a:ext>
            </a:extLst>
          </p:cNvPr>
          <p:cNvSpPr txBox="1"/>
          <p:nvPr/>
        </p:nvSpPr>
        <p:spPr>
          <a:xfrm>
            <a:off x="1692275" y="5348288"/>
            <a:ext cx="1584325" cy="457200"/>
          </a:xfrm>
          <a:prstGeom prst="rect">
            <a:avLst/>
          </a:prstGeom>
          <a:gradFill rotWithShape="0">
            <a:gsLst>
              <a:gs pos="0">
                <a:srgbClr val="FF9999">
                  <a:gamma/>
                  <a:tint val="0"/>
                  <a:invGamma/>
                  <a:alpha val="100000"/>
                </a:srgbClr>
              </a:gs>
              <a:gs pos="100000">
                <a:srgbClr val="FF9999">
                  <a:alpha val="100000"/>
                </a:srgbClr>
              </a:gs>
            </a:gsLst>
            <a:lin ang="5400000" scaled="1"/>
          </a:gradFill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5pPr>
          </a:lstStyle>
          <a:p>
            <a:pPr algn="ctr" eaLnBrk="1" hangingPunct="1">
              <a:buFont typeface="Arial" pitchFamily="34" charset="0"/>
              <a:buNone/>
            </a:pPr>
            <a:r>
              <a:rPr lang="en-US"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anose="02010609060101010101" pitchFamily="49" charset="-122"/>
                <a:sym typeface="Wingdings"/>
              </a:rPr>
              <a:t>多余电子</a:t>
            </a:r>
            <a:endParaRPr lang="en-US" sz="1800"/>
          </a:p>
        </p:txBody>
      </p:sp>
      <p:sp>
        <p:nvSpPr>
          <p:cNvPr id="16393" name="文本框 16395">
            <a:extLst>
              <a:ext uri="{FF2B5EF4-FFF2-40B4-BE49-F238E27FC236}">
                <a16:creationId xmlns:a16="http://schemas.microsoft.com/office/drawing/2014/main" id="{FA81E881-903B-4078-A7F3-0375C552A3A8}"/>
              </a:ext>
            </a:extLst>
          </p:cNvPr>
          <p:cNvSpPr txBox="1"/>
          <p:nvPr/>
        </p:nvSpPr>
        <p:spPr>
          <a:xfrm>
            <a:off x="5291138" y="5316538"/>
            <a:ext cx="1585912" cy="457200"/>
          </a:xfrm>
          <a:prstGeom prst="rect">
            <a:avLst/>
          </a:prstGeom>
          <a:solidFill>
            <a:srgbClr val="66FFFF">
              <a:alpha val="100000"/>
            </a:srgbClr>
          </a:solidFill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5pPr>
          </a:lstStyle>
          <a:p>
            <a:pPr algn="ctr" eaLnBrk="1" hangingPunct="1">
              <a:buFont typeface="Arial" pitchFamily="34" charset="0"/>
              <a:buNone/>
            </a:pPr>
            <a:r>
              <a:rPr lang="en-US"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anose="02010609060101010101" pitchFamily="49" charset="-122"/>
                <a:sym typeface="Wingdings"/>
              </a:rPr>
              <a:t>缺少电子</a:t>
            </a:r>
            <a:endParaRPr lang="en-US" sz="1800"/>
          </a:p>
        </p:txBody>
      </p:sp>
      <p:sp>
        <p:nvSpPr>
          <p:cNvPr id="16394" name="文本框 16396">
            <a:extLst>
              <a:ext uri="{FF2B5EF4-FFF2-40B4-BE49-F238E27FC236}">
                <a16:creationId xmlns:a16="http://schemas.microsoft.com/office/drawing/2014/main" id="{C4E35BFF-DC19-4191-BCC4-E975C2D3EEFF}"/>
              </a:ext>
            </a:extLst>
          </p:cNvPr>
          <p:cNvSpPr txBox="1"/>
          <p:nvPr/>
        </p:nvSpPr>
        <p:spPr>
          <a:xfrm>
            <a:off x="1692275" y="5924550"/>
            <a:ext cx="1584325" cy="457200"/>
          </a:xfrm>
          <a:prstGeom prst="rect">
            <a:avLst/>
          </a:prstGeom>
          <a:gradFill rotWithShape="0">
            <a:gsLst>
              <a:gs pos="0">
                <a:srgbClr val="FF9999">
                  <a:gamma/>
                  <a:tint val="0"/>
                  <a:invGamma/>
                  <a:alpha val="100000"/>
                </a:srgbClr>
              </a:gs>
              <a:gs pos="100000">
                <a:srgbClr val="FF9999">
                  <a:alpha val="100000"/>
                </a:srgbClr>
              </a:gs>
            </a:gsLst>
            <a:lin ang="5400000" scaled="1"/>
          </a:gradFill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5pPr>
          </a:lstStyle>
          <a:p>
            <a:pPr algn="ctr" eaLnBrk="1" hangingPunct="1">
              <a:buFont typeface="Arial" pitchFamily="34" charset="0"/>
              <a:buNone/>
            </a:pPr>
            <a:r>
              <a:rPr lang="en-US"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anose="02010609060101010101" pitchFamily="49" charset="-122"/>
                <a:sym typeface="Wingdings"/>
              </a:rPr>
              <a:t>带负电</a:t>
            </a:r>
            <a:endParaRPr lang="en-US" sz="1800"/>
          </a:p>
        </p:txBody>
      </p:sp>
      <p:sp>
        <p:nvSpPr>
          <p:cNvPr id="16395" name="文本框 16397">
            <a:extLst>
              <a:ext uri="{FF2B5EF4-FFF2-40B4-BE49-F238E27FC236}">
                <a16:creationId xmlns:a16="http://schemas.microsoft.com/office/drawing/2014/main" id="{46D387B7-4CF2-4CD5-8D40-76E92C2FCAF6}"/>
              </a:ext>
            </a:extLst>
          </p:cNvPr>
          <p:cNvSpPr txBox="1"/>
          <p:nvPr/>
        </p:nvSpPr>
        <p:spPr>
          <a:xfrm>
            <a:off x="5292725" y="5924550"/>
            <a:ext cx="1584325" cy="457200"/>
          </a:xfrm>
          <a:prstGeom prst="rect">
            <a:avLst/>
          </a:prstGeom>
          <a:solidFill>
            <a:srgbClr val="66FFFF">
              <a:alpha val="100000"/>
            </a:srgbClr>
          </a:solidFill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5pPr>
          </a:lstStyle>
          <a:p>
            <a:pPr algn="ctr" eaLnBrk="1" hangingPunct="1">
              <a:buFont typeface="Arial" pitchFamily="34" charset="0"/>
              <a:buNone/>
            </a:pPr>
            <a:r>
              <a:rPr lang="en-US"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anose="02010609060101010101" pitchFamily="49" charset="-122"/>
                <a:sym typeface="Wingdings"/>
              </a:rPr>
              <a:t>带正电</a:t>
            </a:r>
            <a:endParaRPr lang="en-US" sz="1800"/>
          </a:p>
        </p:txBody>
      </p:sp>
      <p:sp>
        <p:nvSpPr>
          <p:cNvPr id="16396" name="TextBox 5">
            <a:extLst>
              <a:ext uri="{FF2B5EF4-FFF2-40B4-BE49-F238E27FC236}">
                <a16:creationId xmlns:a16="http://schemas.microsoft.com/office/drawing/2014/main" id="{3FFF14CB-C783-40B7-B00C-7D1007D17724}"/>
              </a:ext>
            </a:extLst>
          </p:cNvPr>
          <p:cNvSpPr/>
          <p:nvPr/>
        </p:nvSpPr>
        <p:spPr>
          <a:xfrm>
            <a:off x="396875" y="3860800"/>
            <a:ext cx="7918450" cy="1257300"/>
          </a:xfrm>
          <a:prstGeom prst="roundRect">
            <a:avLst>
              <a:gd name="adj" fmla="val 16667"/>
            </a:avLst>
          </a:prstGeom>
          <a:solidFill>
            <a:srgbClr val="FFDB93"/>
          </a:solidFill>
          <a:ln w="28575">
            <a:solidFill>
              <a:srgbClr val="C00000"/>
            </a:solidFill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Arial" pitchFamily="34" charset="0"/>
                <a:sym typeface="Wingdings"/>
              </a:rPr>
              <a:t>　　摩擦起电并不是创造了电荷，只是电荷从一个物体转移到另一个物体，使正、负电荷分开。</a:t>
            </a:r>
            <a:endParaRPr sz="2800" b="1">
              <a:latin typeface="Arial" pitchFamily="34" charset="0"/>
            </a:endParaRPr>
          </a:p>
        </p:txBody>
      </p:sp>
      <p:sp>
        <p:nvSpPr>
          <p:cNvPr id="16397" name="Rectangle 4">
            <a:extLst>
              <a:ext uri="{FF2B5EF4-FFF2-40B4-BE49-F238E27FC236}">
                <a16:creationId xmlns:a16="http://schemas.microsoft.com/office/drawing/2014/main" id="{8FD8085F-664E-453C-9F13-9EA62F3F2656}"/>
              </a:ext>
            </a:extLst>
          </p:cNvPr>
          <p:cNvSpPr/>
          <p:nvPr/>
        </p:nvSpPr>
        <p:spPr>
          <a:xfrm>
            <a:off x="468313" y="5373688"/>
            <a:ext cx="7993062" cy="968375"/>
          </a:xfrm>
          <a:prstGeom prst="rect">
            <a:avLst/>
          </a:prstGeom>
          <a:solidFill>
            <a:schemeClr val="accent1"/>
          </a:solidFill>
          <a:ln>
            <a:noFill/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 typeface="Arial" pitchFamily="34" charset="0"/>
              <a:buNone/>
            </a:pPr>
            <a:r>
              <a:rPr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Arial" pitchFamily="34" charset="0"/>
                <a:sym typeface="Wingdings"/>
              </a:rPr>
              <a:t>　　失去电子的物体因为缺少电子而带正电；</a:t>
            </a: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 typeface="Arial" pitchFamily="34" charset="0"/>
              <a:buNone/>
            </a:pPr>
            <a:r>
              <a:rPr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Arial" pitchFamily="34" charset="0"/>
                <a:sym typeface="Wingdings"/>
              </a:rPr>
              <a:t>　　得到电子的物体因为有了多余电子而带</a:t>
            </a:r>
            <a:r>
              <a:rPr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Arial" pitchFamily="34" charset="0"/>
                <a:sym typeface="Wingdings"/>
              </a:rPr>
              <a:t>等量</a:t>
            </a:r>
            <a:r>
              <a:rPr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Arial" pitchFamily="34" charset="0"/>
                <a:sym typeface="Wingdings"/>
              </a:rPr>
              <a:t>的负电。</a:t>
            </a:r>
            <a:endParaRPr sz="2400" b="1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B27712D7-4386-40E5-ACE7-E33A770D76B8}"/>
              </a:ext>
            </a:extLst>
          </p:cNvPr>
          <p:cNvSpPr/>
          <p:nvPr/>
        </p:nvSpPr>
        <p:spPr>
          <a:xfrm>
            <a:off x="396875" y="1211263"/>
            <a:ext cx="2952750" cy="5175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5000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1．导体</a:t>
            </a:r>
            <a:endParaRPr sz="2800" b="1">
              <a:latin typeface="Times New Roman" panose="02020603050405020304" pitchFamily="18" charset="0"/>
            </a:endParaRP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4D8CD530-5B3B-437D-BE54-4E3895D8EC20}"/>
              </a:ext>
            </a:extLst>
          </p:cNvPr>
          <p:cNvSpPr/>
          <p:nvPr/>
        </p:nvSpPr>
        <p:spPr>
          <a:xfrm>
            <a:off x="396875" y="1730375"/>
            <a:ext cx="6805613" cy="6048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　　（</a:t>
            </a:r>
            <a:r>
              <a:rPr lang="en-US" altLang="zh-CN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1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）容易导电的物体，叫做导体。</a:t>
            </a:r>
            <a:endParaRPr sz="2800" b="1">
              <a:latin typeface="Times New Roman" panose="02020603050405020304" pitchFamily="18" charset="0"/>
            </a:endParaRPr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A54064BB-8BB9-4CEF-803A-0639863606AD}"/>
              </a:ext>
            </a:extLst>
          </p:cNvPr>
          <p:cNvSpPr/>
          <p:nvPr/>
        </p:nvSpPr>
        <p:spPr>
          <a:xfrm>
            <a:off x="396875" y="2522538"/>
            <a:ext cx="7886700" cy="1117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　　（</a:t>
            </a:r>
            <a:r>
              <a:rPr lang="en-US" altLang="zh-CN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2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）常见的导体：</a:t>
            </a: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　　金属、人体、大地、石墨、食盐水溶液等。</a:t>
            </a:r>
            <a:endParaRPr sz="2800" b="1">
              <a:latin typeface="Times New Roman" panose="02020603050405020304" pitchFamily="18" charset="0"/>
            </a:endParaRPr>
          </a:p>
        </p:txBody>
      </p:sp>
      <p:sp>
        <p:nvSpPr>
          <p:cNvPr id="17413" name="Text Box 9">
            <a:extLst>
              <a:ext uri="{FF2B5EF4-FFF2-40B4-BE49-F238E27FC236}">
                <a16:creationId xmlns:a16="http://schemas.microsoft.com/office/drawing/2014/main" id="{CC7C1E8B-E44B-4E3B-880C-25C0F663B729}"/>
              </a:ext>
            </a:extLst>
          </p:cNvPr>
          <p:cNvSpPr/>
          <p:nvPr/>
        </p:nvSpPr>
        <p:spPr>
          <a:xfrm>
            <a:off x="396875" y="3998913"/>
            <a:ext cx="5076825" cy="519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itchFamily="2" charset="-122"/>
                <a:sym typeface="Wingdings"/>
              </a:rPr>
              <a:t>　　（</a:t>
            </a:r>
            <a:r>
              <a:rPr lang="en-US" altLang="zh-CN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3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itchFamily="2" charset="-122"/>
                <a:sym typeface="Wingdings"/>
              </a:rPr>
              <a:t>）导体导电的原因：</a:t>
            </a:r>
            <a:endParaRPr sz="2800" b="1">
              <a:latin typeface="宋体" pitchFamily="2" charset="-122"/>
            </a:endParaRPr>
          </a:p>
        </p:txBody>
      </p:sp>
      <p:grpSp>
        <p:nvGrpSpPr>
          <p:cNvPr id="25606" name="组合 17413">
            <a:extLst>
              <a:ext uri="{FF2B5EF4-FFF2-40B4-BE49-F238E27FC236}">
                <a16:creationId xmlns:a16="http://schemas.microsoft.com/office/drawing/2014/main" id="{E0E4F756-70C7-45EC-B73B-92ED202C6D4E}"/>
              </a:ext>
            </a:extLst>
          </p:cNvPr>
          <p:cNvGrpSpPr>
            <a:grpSpLocks/>
          </p:cNvGrpSpPr>
          <p:nvPr/>
        </p:nvGrpSpPr>
        <p:grpSpPr bwMode="auto">
          <a:xfrm>
            <a:off x="1044575" y="4575175"/>
            <a:ext cx="7777163" cy="1846263"/>
            <a:chOff x="0" y="0"/>
            <a:chExt cx="4899" cy="1163"/>
          </a:xfrm>
        </p:grpSpPr>
        <p:sp>
          <p:nvSpPr>
            <p:cNvPr id="25607" name="Text Box 10">
              <a:extLst>
                <a:ext uri="{FF2B5EF4-FFF2-40B4-BE49-F238E27FC236}">
                  <a16:creationId xmlns:a16="http://schemas.microsoft.com/office/drawing/2014/main" id="{EF40829F-DAAF-48CF-85B4-B4F9EC9E8F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95"/>
              <a:ext cx="224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2800" b="1">
                  <a:latin typeface="宋体" panose="02010600030101010101" pitchFamily="2" charset="-122"/>
                </a:rPr>
                <a:t>导体中存在自由电荷</a:t>
              </a:r>
            </a:p>
          </p:txBody>
        </p:sp>
        <p:sp>
          <p:nvSpPr>
            <p:cNvPr id="25608" name="Text Box 12">
              <a:extLst>
                <a:ext uri="{FF2B5EF4-FFF2-40B4-BE49-F238E27FC236}">
                  <a16:creationId xmlns:a16="http://schemas.microsoft.com/office/drawing/2014/main" id="{2E1D08D2-B6DD-457B-BFB1-1EA2DF4D31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2" y="0"/>
              <a:ext cx="208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2800" b="1">
                  <a:latin typeface="宋体" panose="02010600030101010101" pitchFamily="2" charset="-122"/>
                </a:rPr>
                <a:t>金属：自由电子</a:t>
              </a:r>
            </a:p>
          </p:txBody>
        </p:sp>
        <p:sp>
          <p:nvSpPr>
            <p:cNvPr id="25609" name="Text Box 13">
              <a:extLst>
                <a:ext uri="{FF2B5EF4-FFF2-40B4-BE49-F238E27FC236}">
                  <a16:creationId xmlns:a16="http://schemas.microsoft.com/office/drawing/2014/main" id="{486F5501-8DCD-4D22-B990-961E2CB05D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2" y="567"/>
              <a:ext cx="2517" cy="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2800" b="1">
                  <a:latin typeface="宋体" panose="02010600030101010101" pitchFamily="2" charset="-122"/>
                </a:rPr>
                <a:t>食盐溶液：阴离子</a:t>
              </a:r>
            </a:p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2800" b="1">
                  <a:latin typeface="宋体" panose="02010600030101010101" pitchFamily="2" charset="-122"/>
                </a:rPr>
                <a:t>　　　　　阳离子</a:t>
              </a:r>
            </a:p>
          </p:txBody>
        </p:sp>
        <p:sp>
          <p:nvSpPr>
            <p:cNvPr id="25610" name="AutoShape 12">
              <a:extLst>
                <a:ext uri="{FF2B5EF4-FFF2-40B4-BE49-F238E27FC236}">
                  <a16:creationId xmlns:a16="http://schemas.microsoft.com/office/drawing/2014/main" id="{63556C83-9A31-4EB3-9160-F07D92D2C6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8" y="181"/>
              <a:ext cx="181" cy="590"/>
            </a:xfrm>
            <a:prstGeom prst="leftBrace">
              <a:avLst>
                <a:gd name="adj1" fmla="val 20388"/>
                <a:gd name="adj2" fmla="val 50000"/>
              </a:avLst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latin typeface="Arial" panose="020B0604020202020204" pitchFamily="34" charset="0"/>
              </a:endParaRPr>
            </a:p>
          </p:txBody>
        </p:sp>
      </p:grpSp>
      <p:pic>
        <p:nvPicPr>
          <p:cNvPr id="25611" name="Picture 9" descr="E:\李燃\教师教学用书\2012人教教师用书项目\ppt\物理\图标.png">
            <a:extLst>
              <a:ext uri="{FF2B5EF4-FFF2-40B4-BE49-F238E27FC236}">
                <a16:creationId xmlns:a16="http://schemas.microsoft.com/office/drawing/2014/main" id="{3ADC3F4A-7890-4C10-BD1F-57F6D6D6BA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1082675"/>
            <a:ext cx="88265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6" name="矩形 4">
            <a:extLst>
              <a:ext uri="{FF2B5EF4-FFF2-40B4-BE49-F238E27FC236}">
                <a16:creationId xmlns:a16="http://schemas.microsoft.com/office/drawing/2014/main" id="{2E0F3844-4953-4B27-953B-6C6E20E3A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5" y="650875"/>
            <a:ext cx="3457575" cy="588963"/>
          </a:xfrm>
          <a:prstGeom prst="rect">
            <a:avLst/>
          </a:prstGeom>
          <a:gradFill rotWithShape="1">
            <a:gsLst>
              <a:gs pos="0">
                <a:srgbClr val="2C5D98"/>
              </a:gs>
              <a:gs pos="80000">
                <a:srgbClr val="3C7BC7"/>
              </a:gs>
              <a:gs pos="100000">
                <a:srgbClr val="3A7CCB"/>
              </a:gs>
            </a:gsLst>
            <a:lin ang="5400000"/>
          </a:gradFill>
          <a:ln w="9525" algn="ctr">
            <a:solidFill>
              <a:srgbClr val="4A7EBB"/>
            </a:solidFill>
            <a:miter lim="800000"/>
            <a:headEnd/>
            <a:tailEnd/>
          </a:ln>
          <a:effectLst>
            <a:outerShdw dist="23000" dir="5400000" algn="ctr" rotWithShape="0">
              <a:srgbClr val="000000">
                <a:alpha val="25000"/>
              </a:srgbClr>
            </a:outerShdw>
          </a:effec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b="1">
                <a:solidFill>
                  <a:srgbClr val="FFFFFF"/>
                </a:solidFill>
                <a:latin typeface="Arial" panose="020B0604020202020204" pitchFamily="34" charset="0"/>
              </a:rPr>
              <a:t>三、导体和绝缘体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5">
            <a:extLst>
              <a:ext uri="{FF2B5EF4-FFF2-40B4-BE49-F238E27FC236}">
                <a16:creationId xmlns:a16="http://schemas.microsoft.com/office/drawing/2014/main" id="{5D02481A-5195-4547-B5DB-0391722A2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749300"/>
            <a:ext cx="295275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2．绝缘体</a:t>
            </a:r>
          </a:p>
        </p:txBody>
      </p:sp>
      <p:sp>
        <p:nvSpPr>
          <p:cNvPr id="26627" name="Text Box 6">
            <a:extLst>
              <a:ext uri="{FF2B5EF4-FFF2-40B4-BE49-F238E27FC236}">
                <a16:creationId xmlns:a16="http://schemas.microsoft.com/office/drawing/2014/main" id="{3445641D-5AB4-4A33-AD14-0D9FF5426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1268413"/>
            <a:ext cx="7453313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　　（</a:t>
            </a:r>
            <a:r>
              <a:rPr lang="en-US" altLang="zh-CN" sz="2800" b="1">
                <a:latin typeface="Times New Roman" panose="02020603050405020304" pitchFamily="18" charset="0"/>
              </a:rPr>
              <a:t>1</a:t>
            </a:r>
            <a:r>
              <a:rPr lang="zh-CN" altLang="en-US" sz="2800" b="1">
                <a:latin typeface="Times New Roman" panose="02020603050405020304" pitchFamily="18" charset="0"/>
              </a:rPr>
              <a:t>）不容易导电的物体，叫做绝缘体。</a:t>
            </a:r>
          </a:p>
        </p:txBody>
      </p:sp>
      <p:sp>
        <p:nvSpPr>
          <p:cNvPr id="18436" name="Text Box 7">
            <a:extLst>
              <a:ext uri="{FF2B5EF4-FFF2-40B4-BE49-F238E27FC236}">
                <a16:creationId xmlns:a16="http://schemas.microsoft.com/office/drawing/2014/main" id="{8C902924-C623-4C06-92C7-09824B0A7A21}"/>
              </a:ext>
            </a:extLst>
          </p:cNvPr>
          <p:cNvSpPr/>
          <p:nvPr/>
        </p:nvSpPr>
        <p:spPr>
          <a:xfrm>
            <a:off x="431800" y="2168525"/>
            <a:ext cx="7775575" cy="1117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　　（</a:t>
            </a:r>
            <a:r>
              <a:rPr lang="en-US" altLang="zh-CN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2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）常见的绝缘体：</a:t>
            </a: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         橡胶、玻璃、塑料、空气、油等。</a:t>
            </a:r>
            <a:endParaRPr sz="2800" b="1">
              <a:latin typeface="Times New Roman" panose="02020603050405020304" pitchFamily="18" charset="0"/>
            </a:endParaRPr>
          </a:p>
        </p:txBody>
      </p:sp>
      <p:sp>
        <p:nvSpPr>
          <p:cNvPr id="18437" name="Text Box 9">
            <a:extLst>
              <a:ext uri="{FF2B5EF4-FFF2-40B4-BE49-F238E27FC236}">
                <a16:creationId xmlns:a16="http://schemas.microsoft.com/office/drawing/2014/main" id="{C58B48E4-6F7D-4DC2-B805-20D42430B437}"/>
              </a:ext>
            </a:extLst>
          </p:cNvPr>
          <p:cNvSpPr/>
          <p:nvPr/>
        </p:nvSpPr>
        <p:spPr>
          <a:xfrm>
            <a:off x="431800" y="3573463"/>
            <a:ext cx="6229350" cy="519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itchFamily="2" charset="-122"/>
                <a:sym typeface="Wingdings"/>
              </a:rPr>
              <a:t>　　（</a:t>
            </a:r>
            <a:r>
              <a:rPr lang="en-US" altLang="zh-CN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3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itchFamily="2" charset="-122"/>
                <a:sym typeface="Wingdings"/>
              </a:rPr>
              <a:t>）绝缘体不易导电的原因：</a:t>
            </a:r>
            <a:endParaRPr sz="2800" b="1">
              <a:latin typeface="宋体" pitchFamily="2" charset="-122"/>
            </a:endParaRPr>
          </a:p>
        </p:txBody>
      </p:sp>
      <p:sp>
        <p:nvSpPr>
          <p:cNvPr id="18438" name="Rectangle 9">
            <a:extLst>
              <a:ext uri="{FF2B5EF4-FFF2-40B4-BE49-F238E27FC236}">
                <a16:creationId xmlns:a16="http://schemas.microsoft.com/office/drawing/2014/main" id="{66BE0494-10E7-4DFE-BBFF-0934F087F162}"/>
              </a:ext>
            </a:extLst>
          </p:cNvPr>
          <p:cNvSpPr/>
          <p:nvPr/>
        </p:nvSpPr>
        <p:spPr>
          <a:xfrm>
            <a:off x="431800" y="4400550"/>
            <a:ext cx="7885113" cy="1117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Arial" pitchFamily="34" charset="0"/>
                <a:sym typeface="Wingdings"/>
              </a:rPr>
              <a:t>　　电荷束缚在原子、分子之中，不能自由移动。</a:t>
            </a:r>
            <a:endParaRPr sz="2800" b="1">
              <a:latin typeface="Arial" pitchFamily="34" charset="0"/>
            </a:endParaRPr>
          </a:p>
        </p:txBody>
      </p:sp>
      <p:pic>
        <p:nvPicPr>
          <p:cNvPr id="26631" name="Picture 9" descr="E:\李燃\教师教学用书\2012人教教师用书项目\ppt\物理\图标.png">
            <a:extLst>
              <a:ext uri="{FF2B5EF4-FFF2-40B4-BE49-F238E27FC236}">
                <a16:creationId xmlns:a16="http://schemas.microsoft.com/office/drawing/2014/main" id="{657A5318-05C3-4E59-B43C-9CF813EF5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425" y="641350"/>
            <a:ext cx="88265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  <p:bldP spid="18437" grpId="0" animBg="1"/>
      <p:bldP spid="1843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15">
            <a:extLst>
              <a:ext uri="{FF2B5EF4-FFF2-40B4-BE49-F238E27FC236}">
                <a16:creationId xmlns:a16="http://schemas.microsoft.com/office/drawing/2014/main" id="{1CDEEF97-C3D7-4453-8311-EF3382958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75" y="1517650"/>
            <a:ext cx="8280400" cy="2111375"/>
          </a:xfrm>
          <a:prstGeom prst="roundRect">
            <a:avLst>
              <a:gd name="adj" fmla="val 8185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170" tIns="46990" rIns="90170" bIns="4699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．关于绝缘体，下列说法正确的是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</a:rPr>
              <a:t>(     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　　 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CN" sz="28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　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</a:rPr>
              <a:t>A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．绝缘体在任何情况下都不能导电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8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　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</a:rPr>
              <a:t>B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．绝缘体不容易导电，也不能带电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8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　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．绝缘体不容易导电，但能够带电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8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　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</a:rPr>
              <a:t>D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．绝缘体内没有电子，因此它不容易导电</a:t>
            </a:r>
            <a:endParaRPr lang="zh-CN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19459" name="文本框 19458">
            <a:extLst>
              <a:ext uri="{FF2B5EF4-FFF2-40B4-BE49-F238E27FC236}">
                <a16:creationId xmlns:a16="http://schemas.microsoft.com/office/drawing/2014/main" id="{282A0A08-0564-4875-9E61-D539263788FC}"/>
              </a:ext>
            </a:extLst>
          </p:cNvPr>
          <p:cNvSpPr/>
          <p:nvPr/>
        </p:nvSpPr>
        <p:spPr>
          <a:xfrm>
            <a:off x="6192838" y="1338263"/>
            <a:ext cx="828675" cy="5794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50000"/>
              </a:spcBef>
              <a:buFont typeface="Arial" pitchFamily="34" charset="0"/>
              <a:buNone/>
            </a:pP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CC0000"/>
                </a:solidFill>
                <a:latin typeface="Times New Roman" panose="02020603050405020304" pitchFamily="18" charset="0"/>
                <a:sym typeface="Wingdings"/>
              </a:rPr>
              <a:t>C</a:t>
            </a:r>
            <a:endParaRPr lang="en-US" altLang="zh-CN" b="1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7652" name="Picture 9" descr="E:\李燃\教师教学用书\2012人教教师用书项目\ppt\物理\图标.png">
            <a:extLst>
              <a:ext uri="{FF2B5EF4-FFF2-40B4-BE49-F238E27FC236}">
                <a16:creationId xmlns:a16="http://schemas.microsoft.com/office/drawing/2014/main" id="{3E40DB36-088D-46E3-A892-5F2C842F76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5625"/>
            <a:ext cx="88265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7653" name="组合 19460">
            <a:extLst>
              <a:ext uri="{FF2B5EF4-FFF2-40B4-BE49-F238E27FC236}">
                <a16:creationId xmlns:a16="http://schemas.microsoft.com/office/drawing/2014/main" id="{01EB0961-856E-4F37-A5F1-249B1FBA5D3F}"/>
              </a:ext>
            </a:extLst>
          </p:cNvPr>
          <p:cNvGrpSpPr>
            <a:grpSpLocks/>
          </p:cNvGrpSpPr>
          <p:nvPr/>
        </p:nvGrpSpPr>
        <p:grpSpPr bwMode="auto">
          <a:xfrm>
            <a:off x="360363" y="401638"/>
            <a:ext cx="2789237" cy="920750"/>
            <a:chOff x="0" y="0"/>
            <a:chExt cx="2231" cy="580"/>
          </a:xfrm>
        </p:grpSpPr>
        <p:pic>
          <p:nvPicPr>
            <p:cNvPr id="27654" name="圆角矩形 1">
              <a:extLst>
                <a:ext uri="{FF2B5EF4-FFF2-40B4-BE49-F238E27FC236}">
                  <a16:creationId xmlns:a16="http://schemas.microsoft.com/office/drawing/2014/main" id="{DBCFF7B2-F52F-45F0-BC3C-586C28A85989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231" cy="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55" name="文本框 19462">
              <a:extLst>
                <a:ext uri="{FF2B5EF4-FFF2-40B4-BE49-F238E27FC236}">
                  <a16:creationId xmlns:a16="http://schemas.microsoft.com/office/drawing/2014/main" id="{A210CE35-52E2-40E1-9014-179AE0EAA9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" y="105"/>
              <a:ext cx="2116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3600" b="1">
                  <a:solidFill>
                    <a:srgbClr val="FFFFFF"/>
                  </a:solidFill>
                  <a:latin typeface="宋体" panose="02010600030101010101" pitchFamily="2" charset="-122"/>
                </a:rPr>
                <a:t>练一练</a:t>
              </a:r>
            </a:p>
          </p:txBody>
        </p:sp>
      </p:grpSp>
      <p:sp>
        <p:nvSpPr>
          <p:cNvPr id="27656" name="文本框 19463">
            <a:extLst>
              <a:ext uri="{FF2B5EF4-FFF2-40B4-BE49-F238E27FC236}">
                <a16:creationId xmlns:a16="http://schemas.microsoft.com/office/drawing/2014/main" id="{4418B1A7-FDE7-470F-A7E1-E8BBF7DD9F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63" y="3857625"/>
            <a:ext cx="8856662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223838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2、下面有关导体和绝缘体的说法正确的是（    ）．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A．导体容易导电是因为它有自由电子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B．绝缘体不容易导电是因为它没有自由电子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C．导体和绝缘体都是重要的电工材料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D．导体中有大量的自由电荷，绝缘体中几乎没有自由电荷</a:t>
            </a:r>
            <a:endParaRPr lang="zh-CN" altLang="en-US" sz="28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9463" name="文本框 19464">
            <a:extLst>
              <a:ext uri="{FF2B5EF4-FFF2-40B4-BE49-F238E27FC236}">
                <a16:creationId xmlns:a16="http://schemas.microsoft.com/office/drawing/2014/main" id="{62CD5B48-2660-4C40-AF39-82044401BF1A}"/>
              </a:ext>
            </a:extLst>
          </p:cNvPr>
          <p:cNvSpPr/>
          <p:nvPr/>
        </p:nvSpPr>
        <p:spPr>
          <a:xfrm>
            <a:off x="7308850" y="3857625"/>
            <a:ext cx="946150" cy="5175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Arial" pitchFamily="34" charset="0"/>
                <a:sym typeface="Wingdings"/>
              </a:rPr>
              <a:t>CD</a:t>
            </a:r>
            <a:endParaRPr sz="2800" b="1">
              <a:solidFill>
                <a:srgbClr val="FF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nimBg="1"/>
      <p:bldP spid="1946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15">
            <a:extLst>
              <a:ext uri="{FF2B5EF4-FFF2-40B4-BE49-F238E27FC236}">
                <a16:creationId xmlns:a16="http://schemas.microsoft.com/office/drawing/2014/main" id="{037EF8F9-7FCC-4E93-A4EF-5DA85550C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450" y="1439863"/>
            <a:ext cx="8123238" cy="4573587"/>
          </a:xfrm>
          <a:prstGeom prst="roundRect">
            <a:avLst>
              <a:gd name="adj" fmla="val 8185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　3．通常情况下，下列物体中属于绝缘体的一组是　　　　　　　　　　　　　　　（　　）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800" b="1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　　</a:t>
            </a:r>
            <a:r>
              <a:rPr lang="en-US" altLang="zh-CN" sz="2800" b="1">
                <a:latin typeface="Times New Roman" panose="02020603050405020304" pitchFamily="18" charset="0"/>
              </a:rPr>
              <a:t>A</a:t>
            </a:r>
            <a:r>
              <a:rPr lang="zh-CN" altLang="en-US" sz="2800" b="1">
                <a:latin typeface="Times New Roman" panose="02020603050405020304" pitchFamily="18" charset="0"/>
              </a:rPr>
              <a:t>．人 体、大 地、铜钥匙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800" b="1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　　</a:t>
            </a:r>
            <a:r>
              <a:rPr lang="en-US" altLang="zh-CN" sz="2800" b="1">
                <a:latin typeface="Times New Roman" panose="02020603050405020304" pitchFamily="18" charset="0"/>
              </a:rPr>
              <a:t>B</a:t>
            </a:r>
            <a:r>
              <a:rPr lang="zh-CN" altLang="en-US" sz="2800" b="1">
                <a:latin typeface="Times New Roman" panose="02020603050405020304" pitchFamily="18" charset="0"/>
              </a:rPr>
              <a:t>．橡 皮、煤 油、塑料袋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800" b="1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　　</a:t>
            </a:r>
            <a:r>
              <a:rPr lang="en-US" altLang="zh-CN" sz="2800" b="1">
                <a:latin typeface="Times New Roman" panose="02020603050405020304" pitchFamily="18" charset="0"/>
              </a:rPr>
              <a:t>C</a:t>
            </a:r>
            <a:r>
              <a:rPr lang="zh-CN" altLang="en-US" sz="2800" b="1">
                <a:latin typeface="Times New Roman" panose="02020603050405020304" pitchFamily="18" charset="0"/>
              </a:rPr>
              <a:t>．铅笔芯、盐 水、玻璃杯	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	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　　</a:t>
            </a:r>
            <a:r>
              <a:rPr lang="en-US" altLang="zh-CN" sz="2800" b="1">
                <a:latin typeface="Times New Roman" panose="02020603050405020304" pitchFamily="18" charset="0"/>
              </a:rPr>
              <a:t>D</a:t>
            </a:r>
            <a:r>
              <a:rPr lang="zh-CN" altLang="en-US" sz="2800" b="1">
                <a:latin typeface="Times New Roman" panose="02020603050405020304" pitchFamily="18" charset="0"/>
              </a:rPr>
              <a:t>．瓷 瓶、空 气、钢板尺</a:t>
            </a:r>
          </a:p>
        </p:txBody>
      </p:sp>
      <p:sp>
        <p:nvSpPr>
          <p:cNvPr id="20483" name="文本框 20482">
            <a:extLst>
              <a:ext uri="{FF2B5EF4-FFF2-40B4-BE49-F238E27FC236}">
                <a16:creationId xmlns:a16="http://schemas.microsoft.com/office/drawing/2014/main" id="{A70EC277-13CF-48AC-9B64-7BCCB92597EA}"/>
              </a:ext>
            </a:extLst>
          </p:cNvPr>
          <p:cNvSpPr/>
          <p:nvPr/>
        </p:nvSpPr>
        <p:spPr>
          <a:xfrm>
            <a:off x="6877050" y="1951038"/>
            <a:ext cx="828675" cy="5794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50000"/>
              </a:spcBef>
              <a:buFont typeface="Arial" pitchFamily="34" charset="0"/>
              <a:buNone/>
            </a:pP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CC0000"/>
                </a:solidFill>
                <a:latin typeface="Times New Roman" panose="02020603050405020304" pitchFamily="18" charset="0"/>
                <a:sym typeface="Wingdings"/>
              </a:rPr>
              <a:t>B</a:t>
            </a:r>
            <a:endParaRPr lang="en-US" altLang="zh-CN" b="1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8676" name="Picture 9" descr="E:\李燃\教师教学用书\2012人教教师用书项目\ppt\物理\图标.png">
            <a:extLst>
              <a:ext uri="{FF2B5EF4-FFF2-40B4-BE49-F238E27FC236}">
                <a16:creationId xmlns:a16="http://schemas.microsoft.com/office/drawing/2014/main" id="{286BFE04-65F2-46C1-A2A4-20E635EFFB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938" y="647700"/>
            <a:ext cx="88265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677" name="组合 20484">
            <a:extLst>
              <a:ext uri="{FF2B5EF4-FFF2-40B4-BE49-F238E27FC236}">
                <a16:creationId xmlns:a16="http://schemas.microsoft.com/office/drawing/2014/main" id="{64AA4BDE-844C-4483-B63D-078BA1CACA91}"/>
              </a:ext>
            </a:extLst>
          </p:cNvPr>
          <p:cNvGrpSpPr>
            <a:grpSpLocks/>
          </p:cNvGrpSpPr>
          <p:nvPr/>
        </p:nvGrpSpPr>
        <p:grpSpPr bwMode="auto">
          <a:xfrm>
            <a:off x="431800" y="525463"/>
            <a:ext cx="2789238" cy="920750"/>
            <a:chOff x="0" y="0"/>
            <a:chExt cx="2231" cy="580"/>
          </a:xfrm>
        </p:grpSpPr>
        <p:pic>
          <p:nvPicPr>
            <p:cNvPr id="28678" name="圆角矩形 1">
              <a:extLst>
                <a:ext uri="{FF2B5EF4-FFF2-40B4-BE49-F238E27FC236}">
                  <a16:creationId xmlns:a16="http://schemas.microsoft.com/office/drawing/2014/main" id="{6ED0164A-203F-4233-A5DC-1F134EE9B3A2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231" cy="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679" name="文本框 20486">
              <a:extLst>
                <a:ext uri="{FF2B5EF4-FFF2-40B4-BE49-F238E27FC236}">
                  <a16:creationId xmlns:a16="http://schemas.microsoft.com/office/drawing/2014/main" id="{760B331E-BC3D-4540-B9E4-8292DA36BC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" y="105"/>
              <a:ext cx="2116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3600" b="1">
                  <a:solidFill>
                    <a:srgbClr val="FFFFFF"/>
                  </a:solidFill>
                  <a:latin typeface="宋体" panose="02010600030101010101" pitchFamily="2" charset="-122"/>
                </a:rPr>
                <a:t>练一练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矩形 21505">
            <a:extLst>
              <a:ext uri="{FF2B5EF4-FFF2-40B4-BE49-F238E27FC236}">
                <a16:creationId xmlns:a16="http://schemas.microsoft.com/office/drawing/2014/main" id="{77814E82-213D-43B4-A08A-638A27FA03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75" y="5297488"/>
            <a:ext cx="8208963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buFont typeface="Arial" panose="020B0604020202020204" pitchFamily="34" charset="0"/>
              <a:buNone/>
            </a:pPr>
            <a:r>
              <a:rPr lang="zh-CN" altLang="en-US">
                <a:solidFill>
                  <a:srgbClr val="FF0000"/>
                </a:solidFill>
              </a:rPr>
              <a:t> 放在一起的等量异种电荷完全抵消的情况，叫做</a:t>
            </a:r>
            <a:r>
              <a:rPr lang="zh-CN" altLang="en-US">
                <a:solidFill>
                  <a:srgbClr val="0000FF"/>
                </a:solidFill>
              </a:rPr>
              <a:t>正负电荷的中和</a:t>
            </a:r>
            <a:r>
              <a:rPr lang="zh-CN" altLang="en-US">
                <a:solidFill>
                  <a:srgbClr val="FF0000"/>
                </a:solidFill>
              </a:rPr>
              <a:t>。</a:t>
            </a:r>
          </a:p>
        </p:txBody>
      </p:sp>
      <p:sp>
        <p:nvSpPr>
          <p:cNvPr id="29699" name="文本框 21506">
            <a:extLst>
              <a:ext uri="{FF2B5EF4-FFF2-40B4-BE49-F238E27FC236}">
                <a16:creationId xmlns:a16="http://schemas.microsoft.com/office/drawing/2014/main" id="{C95320AB-0CAC-452D-B4C9-B16DCF34A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488" y="1444625"/>
            <a:ext cx="8532812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>
                <a:solidFill>
                  <a:srgbClr val="1F497D"/>
                </a:solidFill>
                <a:latin typeface="宋体" panose="02010600030101010101" pitchFamily="2" charset="-122"/>
              </a:rPr>
              <a:t>  </a:t>
            </a:r>
            <a:r>
              <a:rPr lang="zh-CN" altLang="en-US" b="1">
                <a:solidFill>
                  <a:srgbClr val="1F497D"/>
                </a:solidFill>
                <a:latin typeface="宋体" panose="02010600030101010101" pitchFamily="2" charset="-122"/>
              </a:rPr>
              <a:t>一个带电体跟一个带正电的验电器的金属球相接触，观察到验电器的金属箔先闭合后又张开，根据这一现象可以判断（    ）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>
                <a:solidFill>
                  <a:srgbClr val="1F497D"/>
                </a:solidFill>
                <a:latin typeface="宋体" panose="02010600030101010101" pitchFamily="2" charset="-122"/>
              </a:rPr>
              <a:t>A</a:t>
            </a:r>
            <a:r>
              <a:rPr lang="zh-CN" altLang="en-US" b="1">
                <a:solidFill>
                  <a:srgbClr val="1F497D"/>
                </a:solidFill>
                <a:latin typeface="宋体" panose="02010600030101010101" pitchFamily="2" charset="-122"/>
              </a:rPr>
              <a:t>、带电体一定带有大量的正电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>
                <a:solidFill>
                  <a:srgbClr val="1F497D"/>
                </a:solidFill>
                <a:latin typeface="宋体" panose="02010600030101010101" pitchFamily="2" charset="-122"/>
              </a:rPr>
              <a:t>B</a:t>
            </a:r>
            <a:r>
              <a:rPr lang="zh-CN" altLang="en-US" b="1">
                <a:solidFill>
                  <a:srgbClr val="1F497D"/>
                </a:solidFill>
                <a:latin typeface="宋体" panose="02010600030101010101" pitchFamily="2" charset="-122"/>
              </a:rPr>
              <a:t>、</a:t>
            </a:r>
            <a:r>
              <a:rPr lang="zh-CN" altLang="en-US" b="1">
                <a:solidFill>
                  <a:srgbClr val="1F497D"/>
                </a:solidFill>
                <a:latin typeface="Arial" panose="020B0604020202020204" pitchFamily="34" charset="0"/>
              </a:rPr>
              <a:t>带电体一定带有大量的负电</a:t>
            </a:r>
            <a:endParaRPr lang="zh-CN" altLang="en-US" b="1">
              <a:solidFill>
                <a:srgbClr val="1F497D"/>
              </a:solidFill>
              <a:latin typeface="宋体" panose="02010600030101010101" pitchFamily="2" charset="-122"/>
            </a:endParaRP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>
                <a:solidFill>
                  <a:srgbClr val="1F497D"/>
                </a:solidFill>
                <a:latin typeface="宋体" panose="02010600030101010101" pitchFamily="2" charset="-122"/>
              </a:rPr>
              <a:t>C</a:t>
            </a:r>
            <a:r>
              <a:rPr lang="zh-CN" altLang="en-US" b="1">
                <a:solidFill>
                  <a:srgbClr val="1F497D"/>
                </a:solidFill>
                <a:latin typeface="宋体" panose="02010600030101010101" pitchFamily="2" charset="-122"/>
              </a:rPr>
              <a:t>、</a:t>
            </a:r>
            <a:r>
              <a:rPr lang="zh-CN" altLang="en-US" b="1">
                <a:solidFill>
                  <a:srgbClr val="1F497D"/>
                </a:solidFill>
                <a:latin typeface="Arial" panose="020B0604020202020204" pitchFamily="34" charset="0"/>
              </a:rPr>
              <a:t>带电体一定带有与验电器等量的正电</a:t>
            </a:r>
            <a:endParaRPr lang="zh-CN" altLang="en-US" b="1">
              <a:solidFill>
                <a:srgbClr val="1F497D"/>
              </a:solidFill>
              <a:latin typeface="宋体" panose="02010600030101010101" pitchFamily="2" charset="-122"/>
            </a:endParaRP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>
                <a:solidFill>
                  <a:srgbClr val="1F497D"/>
                </a:solidFill>
                <a:latin typeface="宋体" panose="02010600030101010101" pitchFamily="2" charset="-122"/>
              </a:rPr>
              <a:t>D</a:t>
            </a:r>
            <a:r>
              <a:rPr lang="zh-CN" altLang="en-US" b="1">
                <a:solidFill>
                  <a:srgbClr val="1F497D"/>
                </a:solidFill>
                <a:latin typeface="宋体" panose="02010600030101010101" pitchFamily="2" charset="-122"/>
              </a:rPr>
              <a:t>、</a:t>
            </a:r>
            <a:r>
              <a:rPr lang="zh-CN" altLang="en-US" b="1">
                <a:solidFill>
                  <a:srgbClr val="1F497D"/>
                </a:solidFill>
                <a:latin typeface="Arial" panose="020B0604020202020204" pitchFamily="34" charset="0"/>
              </a:rPr>
              <a:t>带电体一定带有与验电器等量的负电</a:t>
            </a:r>
            <a:endParaRPr lang="zh-CN" altLang="en-US" b="1">
              <a:latin typeface="宋体" panose="02010600030101010101" pitchFamily="2" charset="-122"/>
            </a:endParaRPr>
          </a:p>
        </p:txBody>
      </p:sp>
      <p:sp>
        <p:nvSpPr>
          <p:cNvPr id="21508" name="文本框 21507">
            <a:extLst>
              <a:ext uri="{FF2B5EF4-FFF2-40B4-BE49-F238E27FC236}">
                <a16:creationId xmlns:a16="http://schemas.microsoft.com/office/drawing/2014/main" id="{0C7EE29B-2863-4032-A010-896785C24FB4}"/>
              </a:ext>
            </a:extLst>
          </p:cNvPr>
          <p:cNvSpPr/>
          <p:nvPr/>
        </p:nvSpPr>
        <p:spPr>
          <a:xfrm>
            <a:off x="5797550" y="2416175"/>
            <a:ext cx="488950" cy="6413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Font typeface="Arial" pitchFamily="34" charset="0"/>
              <a:buNone/>
            </a:pPr>
            <a:r>
              <a:rPr lang="en-US" altLang="zh-CN" sz="36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CC0000"/>
                </a:solidFill>
                <a:latin typeface="Arial" pitchFamily="34" charset="0"/>
                <a:sym typeface="Wingdings"/>
              </a:rPr>
              <a:t>B</a:t>
            </a:r>
            <a:endParaRPr lang="en-US" altLang="zh-CN" sz="3600">
              <a:solidFill>
                <a:srgbClr val="CC0000"/>
              </a:solidFill>
              <a:latin typeface="Arial" pitchFamily="34" charset="0"/>
            </a:endParaRPr>
          </a:p>
        </p:txBody>
      </p:sp>
      <p:grpSp>
        <p:nvGrpSpPr>
          <p:cNvPr id="29701" name="组合 21508">
            <a:extLst>
              <a:ext uri="{FF2B5EF4-FFF2-40B4-BE49-F238E27FC236}">
                <a16:creationId xmlns:a16="http://schemas.microsoft.com/office/drawing/2014/main" id="{8EB3772A-F0C1-4A10-BCC3-7B58113D91B0}"/>
              </a:ext>
            </a:extLst>
          </p:cNvPr>
          <p:cNvGrpSpPr>
            <a:grpSpLocks/>
          </p:cNvGrpSpPr>
          <p:nvPr/>
        </p:nvGrpSpPr>
        <p:grpSpPr bwMode="auto">
          <a:xfrm>
            <a:off x="215900" y="512763"/>
            <a:ext cx="2789238" cy="920750"/>
            <a:chOff x="-28" y="0"/>
            <a:chExt cx="2231" cy="580"/>
          </a:xfrm>
        </p:grpSpPr>
        <p:pic>
          <p:nvPicPr>
            <p:cNvPr id="29702" name="圆角矩形 1">
              <a:extLst>
                <a:ext uri="{FF2B5EF4-FFF2-40B4-BE49-F238E27FC236}">
                  <a16:creationId xmlns:a16="http://schemas.microsoft.com/office/drawing/2014/main" id="{E37C7B62-0AF4-4AB9-A0F3-CAD6BC8A3C93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" y="0"/>
              <a:ext cx="2231" cy="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03" name="文本框 21510">
              <a:extLst>
                <a:ext uri="{FF2B5EF4-FFF2-40B4-BE49-F238E27FC236}">
                  <a16:creationId xmlns:a16="http://schemas.microsoft.com/office/drawing/2014/main" id="{F7FCF10A-8A74-461D-8B32-4EB2134E3F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" y="105"/>
              <a:ext cx="2116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3600" b="1">
                  <a:solidFill>
                    <a:srgbClr val="FFFFFF"/>
                  </a:solidFill>
                  <a:latin typeface="宋体" panose="02010600030101010101" pitchFamily="2" charset="-122"/>
                </a:rPr>
                <a:t>能力提升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 fill="hold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文本框 22529">
            <a:extLst>
              <a:ext uri="{FF2B5EF4-FFF2-40B4-BE49-F238E27FC236}">
                <a16:creationId xmlns:a16="http://schemas.microsoft.com/office/drawing/2014/main" id="{A1C0DCCD-9069-4531-8591-CD0EEA457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655638"/>
            <a:ext cx="2230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40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解释现象</a:t>
            </a:r>
          </a:p>
        </p:txBody>
      </p:sp>
      <p:pic>
        <p:nvPicPr>
          <p:cNvPr id="30723" name="图片 22530" descr="pic_261659">
            <a:extLst>
              <a:ext uri="{FF2B5EF4-FFF2-40B4-BE49-F238E27FC236}">
                <a16:creationId xmlns:a16="http://schemas.microsoft.com/office/drawing/2014/main" id="{F3D55205-2B39-4634-9F1B-7C342E5380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04"/>
          <a:stretch>
            <a:fillRect/>
          </a:stretch>
        </p:blipFill>
        <p:spPr bwMode="auto">
          <a:xfrm>
            <a:off x="2843213" y="1989138"/>
            <a:ext cx="3048000" cy="309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文本框 22531">
            <a:extLst>
              <a:ext uri="{FF2B5EF4-FFF2-40B4-BE49-F238E27FC236}">
                <a16:creationId xmlns:a16="http://schemas.microsoft.com/office/drawing/2014/main" id="{546B1610-C977-413B-9F76-E19BBA224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5088" y="5583238"/>
            <a:ext cx="1679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0725" name="文本框 22532">
            <a:extLst>
              <a:ext uri="{FF2B5EF4-FFF2-40B4-BE49-F238E27FC236}">
                <a16:creationId xmlns:a16="http://schemas.microsoft.com/office/drawing/2014/main" id="{2B50EE33-6983-4E65-91A8-E7DFD213D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4760913"/>
            <a:ext cx="84613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一段下端散开的整体呈电中性的塑料捆扎绳，用清洁干燥的手握住，自上而下地捋几次后，塑料绳会张开，并且捋的次数越多，张得越开，为什么？</a:t>
            </a:r>
            <a:endParaRPr lang="zh-CN" altLang="en-US" sz="28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 descr="15-1-1">
            <a:extLst>
              <a:ext uri="{FF2B5EF4-FFF2-40B4-BE49-F238E27FC236}">
                <a16:creationId xmlns:a16="http://schemas.microsoft.com/office/drawing/2014/main" id="{7DB3C8C2-A5ED-44DD-AE47-90212B8648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374775"/>
            <a:ext cx="3095625" cy="242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9" descr="E:\李燃\教师教学用书\2012人教教师用书项目\ppt\物理\图标.png">
            <a:extLst>
              <a:ext uri="{FF2B5EF4-FFF2-40B4-BE49-F238E27FC236}">
                <a16:creationId xmlns:a16="http://schemas.microsoft.com/office/drawing/2014/main" id="{16DF7920-0052-468B-B525-A4E9DEE065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69913"/>
            <a:ext cx="882650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图片 4099" descr="GQAZCVL{[}17}3(WU2JM1HX">
            <a:extLst>
              <a:ext uri="{FF2B5EF4-FFF2-40B4-BE49-F238E27FC236}">
                <a16:creationId xmlns:a16="http://schemas.microsoft.com/office/drawing/2014/main" id="{4D850A46-A66F-468C-8165-994EDCDA58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750" y="2887663"/>
            <a:ext cx="3095625" cy="288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318" name="组合 4100">
            <a:extLst>
              <a:ext uri="{FF2B5EF4-FFF2-40B4-BE49-F238E27FC236}">
                <a16:creationId xmlns:a16="http://schemas.microsoft.com/office/drawing/2014/main" id="{E807BEAA-EF8E-4A82-9579-BC5D07C77E17}"/>
              </a:ext>
            </a:extLst>
          </p:cNvPr>
          <p:cNvGrpSpPr>
            <a:grpSpLocks/>
          </p:cNvGrpSpPr>
          <p:nvPr/>
        </p:nvGrpSpPr>
        <p:grpSpPr bwMode="auto">
          <a:xfrm>
            <a:off x="254000" y="454025"/>
            <a:ext cx="2789238" cy="920750"/>
            <a:chOff x="0" y="0"/>
            <a:chExt cx="2231" cy="580"/>
          </a:xfrm>
        </p:grpSpPr>
        <p:pic>
          <p:nvPicPr>
            <p:cNvPr id="13319" name="圆角矩形 1">
              <a:extLst>
                <a:ext uri="{FF2B5EF4-FFF2-40B4-BE49-F238E27FC236}">
                  <a16:creationId xmlns:a16="http://schemas.microsoft.com/office/drawing/2014/main" id="{997DFA4C-99BD-4E71-854C-191E0312AB29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231" cy="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20" name="文本框 4102">
              <a:extLst>
                <a:ext uri="{FF2B5EF4-FFF2-40B4-BE49-F238E27FC236}">
                  <a16:creationId xmlns:a16="http://schemas.microsoft.com/office/drawing/2014/main" id="{73831A72-385B-4A46-87CE-E5D15F3FBF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" y="105"/>
              <a:ext cx="2116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3600" b="1">
                  <a:solidFill>
                    <a:srgbClr val="FFFFFF"/>
                  </a:solidFill>
                  <a:latin typeface="宋体" panose="02010600030101010101" pitchFamily="2" charset="-122"/>
                </a:rPr>
                <a:t>做一做</a:t>
              </a:r>
            </a:p>
          </p:txBody>
        </p:sp>
      </p:grpSp>
      <p:sp>
        <p:nvSpPr>
          <p:cNvPr id="4103" name="流程图: 可选过程 4103">
            <a:extLst>
              <a:ext uri="{FF2B5EF4-FFF2-40B4-BE49-F238E27FC236}">
                <a16:creationId xmlns:a16="http://schemas.microsoft.com/office/drawing/2014/main" id="{2633958B-0639-447A-9607-1BD30C29B6ED}"/>
              </a:ext>
            </a:extLst>
          </p:cNvPr>
          <p:cNvSpPr/>
          <p:nvPr/>
        </p:nvSpPr>
        <p:spPr>
          <a:xfrm>
            <a:off x="1370013" y="5227638"/>
            <a:ext cx="5581650" cy="682625"/>
          </a:xfrm>
          <a:prstGeom prst="flowChartAlternateProcess">
            <a:avLst/>
          </a:prstGeom>
          <a:solidFill>
            <a:srgbClr val="FF9933"/>
          </a:solidFill>
          <a:ln>
            <a:solidFill>
              <a:srgbClr val="45C7C4"/>
            </a:solidFill>
            <a:miter lim="800000"/>
          </a:ln>
        </p:spPr>
        <p:txBody>
          <a:bodyPr wrap="none" anchor="ctr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spcBef>
                <a:spcPct val="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"/>
              </a:rPr>
              <a:t>带电体具有吸引轻小物体的性质。</a:t>
            </a:r>
            <a:endParaRPr sz="2800">
              <a:solidFill>
                <a:schemeClr val="hlink"/>
              </a:solidFill>
              <a:latin typeface="Arial" pitchFamily="34" charset="0"/>
            </a:endParaRPr>
          </a:p>
        </p:txBody>
      </p:sp>
      <p:pic>
        <p:nvPicPr>
          <p:cNvPr id="13322" name="图片 4104" descr="%`MV[K24Z)Z5S2_E9JLN{~9">
            <a:extLst>
              <a:ext uri="{FF2B5EF4-FFF2-40B4-BE49-F238E27FC236}">
                <a16:creationId xmlns:a16="http://schemas.microsoft.com/office/drawing/2014/main" id="{38C7466C-9422-401C-8F3C-72CF15C13F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575" y="1374775"/>
            <a:ext cx="2844800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TextBox 5">
            <a:extLst>
              <a:ext uri="{FF2B5EF4-FFF2-40B4-BE49-F238E27FC236}">
                <a16:creationId xmlns:a16="http://schemas.microsoft.com/office/drawing/2014/main" id="{B5F9D70D-EA3F-4C98-9F14-B19647089FA6}"/>
              </a:ext>
            </a:extLst>
          </p:cNvPr>
          <p:cNvSpPr/>
          <p:nvPr/>
        </p:nvSpPr>
        <p:spPr>
          <a:xfrm>
            <a:off x="361950" y="4040188"/>
            <a:ext cx="7777163" cy="741362"/>
          </a:xfrm>
          <a:prstGeom prst="roundRect">
            <a:avLst>
              <a:gd name="adj" fmla="val 16667"/>
            </a:avLst>
          </a:prstGeom>
          <a:solidFill>
            <a:srgbClr val="FFDB93"/>
          </a:solidFill>
          <a:ln w="28575">
            <a:solidFill>
              <a:srgbClr val="C00000"/>
            </a:solidFill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Arial" pitchFamily="34" charset="0"/>
                <a:sym typeface="Wingdings"/>
              </a:rPr>
              <a:t>　　用摩擦的方法使物体带电，叫做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CC0000"/>
                </a:solidFill>
                <a:latin typeface="Arial" pitchFamily="34" charset="0"/>
                <a:sym typeface="Wingdings"/>
              </a:rPr>
              <a:t>摩擦起电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Arial" pitchFamily="34" charset="0"/>
                <a:sym typeface="Wingdings"/>
              </a:rPr>
              <a:t>。</a:t>
            </a:r>
            <a:endParaRPr sz="2800" b="1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animBg="1"/>
      <p:bldP spid="410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Picture 9" descr="E:\李燃\教师教学用书\2012人教教师用书项目\ppt\物理\图标.png">
            <a:extLst>
              <a:ext uri="{FF2B5EF4-FFF2-40B4-BE49-F238E27FC236}">
                <a16:creationId xmlns:a16="http://schemas.microsoft.com/office/drawing/2014/main" id="{F1247C89-93CB-4AA4-B602-C4E5138C81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3213" y="549275"/>
            <a:ext cx="88265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Rectangle 2">
            <a:extLst>
              <a:ext uri="{FF2B5EF4-FFF2-40B4-BE49-F238E27FC236}">
                <a16:creationId xmlns:a16="http://schemas.microsoft.com/office/drawing/2014/main" id="{5961E1CF-CF2F-4187-9305-9DEEA1BB6919}"/>
              </a:ext>
            </a:extLst>
          </p:cNvPr>
          <p:cNvSpPr/>
          <p:nvPr/>
        </p:nvSpPr>
        <p:spPr>
          <a:xfrm>
            <a:off x="182563" y="1374775"/>
            <a:ext cx="8316912" cy="478948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　　如图用一段细铁丝做一个支架</a:t>
            </a:r>
          </a:p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和转动轴，把一根中间戳有一个孔</a:t>
            </a:r>
          </a:p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（没有戳穿）的饮料吸管放在转动</a:t>
            </a:r>
          </a:p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轴上，吸管能在水平面上自由转动，</a:t>
            </a:r>
          </a:p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用餐巾纸摩擦吸管使其带电。</a:t>
            </a:r>
          </a:p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C0504D"/>
                </a:solidFill>
                <a:latin typeface="Times New Roman" panose="02020603050405020304" pitchFamily="18" charset="0"/>
                <a:sym typeface="Wingdings"/>
              </a:rPr>
              <a:t>　　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CC0000"/>
                </a:solidFill>
                <a:latin typeface="Times New Roman" panose="02020603050405020304" pitchFamily="18" charset="0"/>
                <a:sym typeface="Wingdings"/>
              </a:rPr>
              <a:t>（</a:t>
            </a:r>
            <a:r>
              <a:rPr lang="en-US" altLang="zh-CN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CC0000"/>
                </a:solidFill>
                <a:latin typeface="Times New Roman" panose="02020603050405020304" pitchFamily="18" charset="0"/>
                <a:sym typeface="Wingdings"/>
              </a:rPr>
              <a:t>1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CC0000"/>
                </a:solidFill>
                <a:latin typeface="Times New Roman" panose="02020603050405020304" pitchFamily="18" charset="0"/>
                <a:sym typeface="Wingdings"/>
              </a:rPr>
              <a:t>）把某个物体放在带电吸管一端的附近，发现吸管向物体靠近，由此是否可以判断该物体带电？</a:t>
            </a:r>
          </a:p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　　（</a:t>
            </a:r>
            <a:r>
              <a:rPr lang="en-US" altLang="zh-CN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2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）把丝绸摩擦过的玻璃棒放在带电吸管一端的附近，观察吸管运动的方向，并回答：吸管带的是哪种电？餐巾纸带哪种电？为什么？</a:t>
            </a:r>
            <a:endParaRPr sz="2800" b="1">
              <a:latin typeface="Times New Roman" panose="02020603050405020304" pitchFamily="18" charset="0"/>
            </a:endParaRPr>
          </a:p>
        </p:txBody>
      </p:sp>
      <p:pic>
        <p:nvPicPr>
          <p:cNvPr id="31749" name="Picture 4" descr="15-1-6">
            <a:extLst>
              <a:ext uri="{FF2B5EF4-FFF2-40B4-BE49-F238E27FC236}">
                <a16:creationId xmlns:a16="http://schemas.microsoft.com/office/drawing/2014/main" id="{385FBC9A-1002-476A-9214-ACB4EA928B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575" y="1374775"/>
            <a:ext cx="266541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750" name="组合 23556">
            <a:extLst>
              <a:ext uri="{FF2B5EF4-FFF2-40B4-BE49-F238E27FC236}">
                <a16:creationId xmlns:a16="http://schemas.microsoft.com/office/drawing/2014/main" id="{49F35139-0CB2-437B-9C74-7314EF09D75E}"/>
              </a:ext>
            </a:extLst>
          </p:cNvPr>
          <p:cNvGrpSpPr>
            <a:grpSpLocks/>
          </p:cNvGrpSpPr>
          <p:nvPr/>
        </p:nvGrpSpPr>
        <p:grpSpPr bwMode="auto">
          <a:xfrm>
            <a:off x="182563" y="454025"/>
            <a:ext cx="2789237" cy="920750"/>
            <a:chOff x="0" y="0"/>
            <a:chExt cx="2231" cy="580"/>
          </a:xfrm>
        </p:grpSpPr>
        <p:pic>
          <p:nvPicPr>
            <p:cNvPr id="31751" name="圆角矩形 1">
              <a:extLst>
                <a:ext uri="{FF2B5EF4-FFF2-40B4-BE49-F238E27FC236}">
                  <a16:creationId xmlns:a16="http://schemas.microsoft.com/office/drawing/2014/main" id="{EB24D14E-2A74-43B6-A98A-1B7966ACDCE2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231" cy="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752" name="文本框 23558">
              <a:extLst>
                <a:ext uri="{FF2B5EF4-FFF2-40B4-BE49-F238E27FC236}">
                  <a16:creationId xmlns:a16="http://schemas.microsoft.com/office/drawing/2014/main" id="{80E0C529-FBE5-4CF3-8D95-C52060EAEB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" y="105"/>
              <a:ext cx="2116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3600" b="1">
                  <a:solidFill>
                    <a:srgbClr val="FFFFFF"/>
                  </a:solidFill>
                  <a:latin typeface="宋体" panose="02010600030101010101" pitchFamily="2" charset="-122"/>
                </a:rPr>
                <a:t>动手动脑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1" name="Picture 9" descr="E:\李燃\教师教学用书\2012人教教师用书项目\ppt\物理\图标.png">
            <a:extLst>
              <a:ext uri="{FF2B5EF4-FFF2-40B4-BE49-F238E27FC236}">
                <a16:creationId xmlns:a16="http://schemas.microsoft.com/office/drawing/2014/main" id="{9DF5F593-C126-42C8-BB6A-9E26AF6791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7375" y="584200"/>
            <a:ext cx="88265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2772" name="组合 24578">
            <a:extLst>
              <a:ext uri="{FF2B5EF4-FFF2-40B4-BE49-F238E27FC236}">
                <a16:creationId xmlns:a16="http://schemas.microsoft.com/office/drawing/2014/main" id="{0B479596-83FB-4E0C-B9E9-DE39784C23CA}"/>
              </a:ext>
            </a:extLst>
          </p:cNvPr>
          <p:cNvGrpSpPr>
            <a:grpSpLocks/>
          </p:cNvGrpSpPr>
          <p:nvPr/>
        </p:nvGrpSpPr>
        <p:grpSpPr bwMode="auto">
          <a:xfrm>
            <a:off x="287338" y="366713"/>
            <a:ext cx="2789237" cy="914400"/>
            <a:chOff x="0" y="0"/>
            <a:chExt cx="2231" cy="580"/>
          </a:xfrm>
        </p:grpSpPr>
        <p:pic>
          <p:nvPicPr>
            <p:cNvPr id="32773" name="圆角矩形 1">
              <a:extLst>
                <a:ext uri="{FF2B5EF4-FFF2-40B4-BE49-F238E27FC236}">
                  <a16:creationId xmlns:a16="http://schemas.microsoft.com/office/drawing/2014/main" id="{2F582D9C-2230-4899-B70A-E5AB074A9A33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231" cy="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774" name="文本框 24580">
              <a:extLst>
                <a:ext uri="{FF2B5EF4-FFF2-40B4-BE49-F238E27FC236}">
                  <a16:creationId xmlns:a16="http://schemas.microsoft.com/office/drawing/2014/main" id="{3B6414CA-99D6-4DD2-B6DC-C1126B9639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" y="105"/>
              <a:ext cx="2116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3600" b="1">
                  <a:solidFill>
                    <a:srgbClr val="FFFFFF"/>
                  </a:solidFill>
                  <a:latin typeface="宋体" panose="02010600030101010101" pitchFamily="2" charset="-122"/>
                </a:rPr>
                <a:t>课堂小结</a:t>
              </a:r>
            </a:p>
          </p:txBody>
        </p:sp>
      </p:grpSp>
      <p:sp>
        <p:nvSpPr>
          <p:cNvPr id="24581" name="文本框 24581">
            <a:extLst>
              <a:ext uri="{FF2B5EF4-FFF2-40B4-BE49-F238E27FC236}">
                <a16:creationId xmlns:a16="http://schemas.microsoft.com/office/drawing/2014/main" id="{BBB18AC3-E0D4-4E0E-8991-0D8384AEF770}"/>
              </a:ext>
            </a:extLst>
          </p:cNvPr>
          <p:cNvSpPr/>
          <p:nvPr/>
        </p:nvSpPr>
        <p:spPr>
          <a:xfrm>
            <a:off x="180975" y="2820988"/>
            <a:ext cx="576263" cy="1798637"/>
          </a:xfrm>
          <a:prstGeom prst="rect">
            <a:avLst/>
          </a:prstGeom>
          <a:gradFill rotWithShape="0">
            <a:gsLst>
              <a:gs pos="0">
                <a:srgbClr val="FF7C80"/>
              </a:gs>
              <a:gs pos="50000">
                <a:srgbClr val="FFD5D7"/>
              </a:gs>
              <a:gs pos="100000">
                <a:srgbClr val="FF7C80"/>
              </a:gs>
            </a:gsLst>
            <a:lin ang="5400000" scaled="1"/>
          </a:gradFill>
          <a:ln>
            <a:noFill/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itchFamily="2" charset="-122"/>
                <a:sym typeface="Wingdings"/>
              </a:rPr>
              <a:t>两种电荷</a:t>
            </a:r>
            <a:endParaRPr sz="2800" b="1">
              <a:latin typeface="宋体" pitchFamily="2" charset="-122"/>
            </a:endParaRPr>
          </a:p>
        </p:txBody>
      </p:sp>
      <p:sp>
        <p:nvSpPr>
          <p:cNvPr id="24582" name="文本框 24582">
            <a:extLst>
              <a:ext uri="{FF2B5EF4-FFF2-40B4-BE49-F238E27FC236}">
                <a16:creationId xmlns:a16="http://schemas.microsoft.com/office/drawing/2014/main" id="{A554E045-D15F-4819-AC75-A3ADE03BE5E2}"/>
              </a:ext>
            </a:extLst>
          </p:cNvPr>
          <p:cNvSpPr/>
          <p:nvPr/>
        </p:nvSpPr>
        <p:spPr>
          <a:xfrm>
            <a:off x="1042988" y="1779588"/>
            <a:ext cx="2011362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Arial" pitchFamily="34" charset="0"/>
                <a:ea typeface="黑体" panose="02010609060101010101" pitchFamily="49" charset="-122"/>
                <a:sym typeface="Wingdings"/>
              </a:rPr>
              <a:t>一、摩擦起电</a:t>
            </a:r>
            <a:endParaRPr sz="2400" b="1">
              <a:latin typeface="Arial" pitchFamily="34" charset="0"/>
              <a:ea typeface="黑体" panose="02010609060101010101" pitchFamily="49" charset="-122"/>
            </a:endParaRPr>
          </a:p>
        </p:txBody>
      </p:sp>
      <p:sp>
        <p:nvSpPr>
          <p:cNvPr id="24583" name="文本框 24583">
            <a:extLst>
              <a:ext uri="{FF2B5EF4-FFF2-40B4-BE49-F238E27FC236}">
                <a16:creationId xmlns:a16="http://schemas.microsoft.com/office/drawing/2014/main" id="{9D6B5BC3-A57D-4BDA-AD67-0E11FE17B44E}"/>
              </a:ext>
            </a:extLst>
          </p:cNvPr>
          <p:cNvSpPr/>
          <p:nvPr/>
        </p:nvSpPr>
        <p:spPr>
          <a:xfrm>
            <a:off x="3132138" y="1085850"/>
            <a:ext cx="5689600" cy="17383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</a:pPr>
            <a:r>
              <a:rPr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/>
              </a:rPr>
              <a:t>1、带电体能够吸引轻小物体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</a:pPr>
            <a:r>
              <a:rPr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/>
              </a:rPr>
              <a:t>2、用摩擦的方法使物体带电叫摩擦起电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</a:pPr>
            <a:r>
              <a:rPr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/>
              </a:rPr>
              <a:t>   实质：机械能转化为电能</a:t>
            </a:r>
            <a:endParaRPr sz="24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584" name="文本框 24584">
            <a:extLst>
              <a:ext uri="{FF2B5EF4-FFF2-40B4-BE49-F238E27FC236}">
                <a16:creationId xmlns:a16="http://schemas.microsoft.com/office/drawing/2014/main" id="{1539B7EB-A5F6-4FA5-9685-10B24079F3DC}"/>
              </a:ext>
            </a:extLst>
          </p:cNvPr>
          <p:cNvSpPr/>
          <p:nvPr/>
        </p:nvSpPr>
        <p:spPr>
          <a:xfrm>
            <a:off x="971550" y="3246438"/>
            <a:ext cx="201295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Arial" pitchFamily="34" charset="0"/>
                <a:ea typeface="黑体" panose="02010609060101010101" pitchFamily="49" charset="-122"/>
                <a:sym typeface="Wingdings"/>
              </a:rPr>
              <a:t>二、两种电荷</a:t>
            </a:r>
            <a:endParaRPr sz="2400" b="1">
              <a:latin typeface="Arial" pitchFamily="34" charset="0"/>
              <a:ea typeface="黑体" panose="02010609060101010101" pitchFamily="49" charset="-122"/>
            </a:endParaRPr>
          </a:p>
        </p:txBody>
      </p:sp>
      <p:sp>
        <p:nvSpPr>
          <p:cNvPr id="24585" name="文本框 24585">
            <a:extLst>
              <a:ext uri="{FF2B5EF4-FFF2-40B4-BE49-F238E27FC236}">
                <a16:creationId xmlns:a16="http://schemas.microsoft.com/office/drawing/2014/main" id="{EDAC3241-FD26-4918-AF5A-7EB486F57847}"/>
              </a:ext>
            </a:extLst>
          </p:cNvPr>
          <p:cNvSpPr txBox="1"/>
          <p:nvPr/>
        </p:nvSpPr>
        <p:spPr>
          <a:xfrm>
            <a:off x="3132138" y="2774950"/>
            <a:ext cx="5580062" cy="1408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5pPr>
          </a:lstStyle>
          <a:p>
            <a:pPr eaLnBrk="1" hangingPunct="1">
              <a:lnSpc>
                <a:spcPct val="120000"/>
              </a:lnSpc>
              <a:buFont typeface="Arial" pitchFamily="34" charset="0"/>
              <a:buNone/>
            </a:pPr>
            <a:r>
              <a:rPr lang="en-US"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Wingdings"/>
              </a:rPr>
              <a:t>1、规定：</a:t>
            </a:r>
          </a:p>
          <a:p>
            <a:pPr eaLnBrk="1" hangingPunct="1">
              <a:lnSpc>
                <a:spcPct val="120000"/>
              </a:lnSpc>
              <a:buFont typeface="Arial" pitchFamily="34" charset="0"/>
              <a:buNone/>
            </a:pPr>
            <a:r>
              <a:rPr lang="en-US"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Wingdings"/>
              </a:rPr>
              <a:t>2、电荷间的相互作用规律：</a:t>
            </a:r>
          </a:p>
          <a:p>
            <a:pPr eaLnBrk="1" hangingPunct="1">
              <a:lnSpc>
                <a:spcPct val="120000"/>
              </a:lnSpc>
              <a:buFont typeface="Arial" pitchFamily="34" charset="0"/>
              <a:buNone/>
            </a:pPr>
            <a:r>
              <a:rPr lang="en-US"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Wingdings"/>
              </a:rPr>
              <a:t>3、电荷量：</a:t>
            </a:r>
            <a:endParaRPr lang="en-US" sz="2400" b="1">
              <a:effectLst>
                <a:outerShdw blurRad="38100" dist="38100" dir="2700000" algn="tl">
                  <a:srgbClr val="FFFFFF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586" name="文本框 24586">
            <a:extLst>
              <a:ext uri="{FF2B5EF4-FFF2-40B4-BE49-F238E27FC236}">
                <a16:creationId xmlns:a16="http://schemas.microsoft.com/office/drawing/2014/main" id="{F1702300-5F6A-4956-B1FD-9B122F315EDB}"/>
              </a:ext>
            </a:extLst>
          </p:cNvPr>
          <p:cNvSpPr/>
          <p:nvPr/>
        </p:nvSpPr>
        <p:spPr>
          <a:xfrm>
            <a:off x="971550" y="4445000"/>
            <a:ext cx="2011363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Arial" pitchFamily="34" charset="0"/>
                <a:ea typeface="黑体" panose="02010609060101010101" pitchFamily="49" charset="-122"/>
                <a:sym typeface="Wingdings"/>
              </a:rPr>
              <a:t>三、原子结构</a:t>
            </a:r>
            <a:endParaRPr sz="2400" b="1">
              <a:latin typeface="Arial" pitchFamily="34" charset="0"/>
              <a:ea typeface="黑体" panose="02010609060101010101" pitchFamily="49" charset="-122"/>
            </a:endParaRPr>
          </a:p>
        </p:txBody>
      </p:sp>
      <p:sp>
        <p:nvSpPr>
          <p:cNvPr id="24587" name="文本框 24587">
            <a:extLst>
              <a:ext uri="{FF2B5EF4-FFF2-40B4-BE49-F238E27FC236}">
                <a16:creationId xmlns:a16="http://schemas.microsoft.com/office/drawing/2014/main" id="{114EE849-EACE-4A75-9F4A-8471EDC517C6}"/>
              </a:ext>
            </a:extLst>
          </p:cNvPr>
          <p:cNvSpPr txBox="1"/>
          <p:nvPr/>
        </p:nvSpPr>
        <p:spPr>
          <a:xfrm>
            <a:off x="3132138" y="4221163"/>
            <a:ext cx="5580062" cy="968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5pPr>
          </a:lstStyle>
          <a:p>
            <a:pPr eaLnBrk="1" hangingPunct="1">
              <a:lnSpc>
                <a:spcPct val="120000"/>
              </a:lnSpc>
              <a:buFont typeface="Arial" pitchFamily="34" charset="0"/>
              <a:buNone/>
            </a:pPr>
            <a:r>
              <a:rPr lang="en-US"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Wingdings"/>
              </a:rPr>
              <a:t>1、原子结构：</a:t>
            </a:r>
          </a:p>
          <a:p>
            <a:pPr eaLnBrk="1" hangingPunct="1">
              <a:lnSpc>
                <a:spcPct val="120000"/>
              </a:lnSpc>
              <a:buFont typeface="Arial" pitchFamily="34" charset="0"/>
              <a:buNone/>
            </a:pPr>
            <a:r>
              <a:rPr lang="en-US"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Wingdings"/>
              </a:rPr>
              <a:t>2、摩擦起电的原因：</a:t>
            </a:r>
            <a:endParaRPr lang="en-US" sz="1800"/>
          </a:p>
        </p:txBody>
      </p:sp>
      <p:sp>
        <p:nvSpPr>
          <p:cNvPr id="24588" name="文本框 24588">
            <a:extLst>
              <a:ext uri="{FF2B5EF4-FFF2-40B4-BE49-F238E27FC236}">
                <a16:creationId xmlns:a16="http://schemas.microsoft.com/office/drawing/2014/main" id="{852B33C2-7777-4C19-8A2A-13056F5CD216}"/>
              </a:ext>
            </a:extLst>
          </p:cNvPr>
          <p:cNvSpPr/>
          <p:nvPr/>
        </p:nvSpPr>
        <p:spPr>
          <a:xfrm>
            <a:off x="971550" y="5668963"/>
            <a:ext cx="2620963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Arial" pitchFamily="34" charset="0"/>
                <a:ea typeface="黑体" panose="02010609060101010101" pitchFamily="49" charset="-122"/>
                <a:sym typeface="Wingdings"/>
              </a:rPr>
              <a:t>四、导体和绝缘体</a:t>
            </a:r>
            <a:endParaRPr sz="2400" b="1">
              <a:latin typeface="Arial" pitchFamily="34" charset="0"/>
              <a:ea typeface="黑体" panose="02010609060101010101" pitchFamily="49" charset="-122"/>
            </a:endParaRPr>
          </a:p>
        </p:txBody>
      </p:sp>
      <p:sp>
        <p:nvSpPr>
          <p:cNvPr id="24589" name="文本框 24589">
            <a:extLst>
              <a:ext uri="{FF2B5EF4-FFF2-40B4-BE49-F238E27FC236}">
                <a16:creationId xmlns:a16="http://schemas.microsoft.com/office/drawing/2014/main" id="{05E10D8B-B9E3-4B45-897D-88FB6D835707}"/>
              </a:ext>
            </a:extLst>
          </p:cNvPr>
          <p:cNvSpPr txBox="1"/>
          <p:nvPr/>
        </p:nvSpPr>
        <p:spPr>
          <a:xfrm>
            <a:off x="3636963" y="5262563"/>
            <a:ext cx="5329237" cy="1408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0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5pPr>
          </a:lstStyle>
          <a:p>
            <a:pPr eaLnBrk="1" hangingPunct="1">
              <a:lnSpc>
                <a:spcPct val="120000"/>
              </a:lnSpc>
              <a:buFont typeface="Arial" pitchFamily="34" charset="0"/>
              <a:buNone/>
            </a:pPr>
            <a:r>
              <a:rPr lang="en-US"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Wingdings"/>
              </a:rPr>
              <a:t>1、导体容易带电的原因：</a:t>
            </a:r>
          </a:p>
          <a:p>
            <a:pPr eaLnBrk="1" hangingPunct="1">
              <a:lnSpc>
                <a:spcPct val="120000"/>
              </a:lnSpc>
              <a:buFont typeface="Arial" pitchFamily="34" charset="0"/>
              <a:buNone/>
            </a:pPr>
            <a:r>
              <a:rPr lang="en-US"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Wingdings"/>
              </a:rPr>
              <a:t>2、绝缘体不容易导电的原因：</a:t>
            </a:r>
          </a:p>
          <a:p>
            <a:pPr eaLnBrk="1" hangingPunct="1">
              <a:lnSpc>
                <a:spcPct val="120000"/>
              </a:lnSpc>
              <a:buFont typeface="Arial" pitchFamily="34" charset="0"/>
              <a:buNone/>
            </a:pPr>
            <a:r>
              <a:rPr lang="en-US"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Wingdings"/>
              </a:rPr>
              <a:t>3、导体和绝缘体之间没有绝对的界限</a:t>
            </a:r>
            <a:endParaRPr lang="en-US" sz="2400" b="1">
              <a:effectLst>
                <a:outerShdw blurRad="38100" dist="38100" dir="2700000" algn="tl">
                  <a:srgbClr val="FFFFFF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784" name="左大括号 24590">
            <a:extLst>
              <a:ext uri="{FF2B5EF4-FFF2-40B4-BE49-F238E27FC236}">
                <a16:creationId xmlns:a16="http://schemas.microsoft.com/office/drawing/2014/main" id="{3E62B122-04A2-4483-9452-5C2A98F2F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675" y="1951038"/>
            <a:ext cx="215900" cy="4103687"/>
          </a:xfrm>
          <a:prstGeom prst="leftBrace">
            <a:avLst>
              <a:gd name="adj1" fmla="val 158307"/>
              <a:gd name="adj2" fmla="val 50380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000">
              <a:latin typeface="Arial" panose="020B0604020202020204" pitchFamily="34" charset="0"/>
            </a:endParaRPr>
          </a:p>
        </p:txBody>
      </p:sp>
      <p:sp>
        <p:nvSpPr>
          <p:cNvPr id="32785" name="左大括号 24591">
            <a:extLst>
              <a:ext uri="{FF2B5EF4-FFF2-40B4-BE49-F238E27FC236}">
                <a16:creationId xmlns:a16="http://schemas.microsoft.com/office/drawing/2014/main" id="{FB9056C0-7A93-4615-A996-5D76523F8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4188" y="1409700"/>
            <a:ext cx="215900" cy="1223963"/>
          </a:xfrm>
          <a:prstGeom prst="leftBrace">
            <a:avLst>
              <a:gd name="adj1" fmla="val 47216"/>
              <a:gd name="adj2" fmla="val 50000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000">
              <a:latin typeface="Arial" panose="020B0604020202020204" pitchFamily="34" charset="0"/>
            </a:endParaRPr>
          </a:p>
        </p:txBody>
      </p:sp>
      <p:sp>
        <p:nvSpPr>
          <p:cNvPr id="32786" name="左大括号 24592">
            <a:extLst>
              <a:ext uri="{FF2B5EF4-FFF2-40B4-BE49-F238E27FC236}">
                <a16:creationId xmlns:a16="http://schemas.microsoft.com/office/drawing/2014/main" id="{ED3CD5DF-654D-42F8-9938-737826448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675" y="3030538"/>
            <a:ext cx="215900" cy="1081087"/>
          </a:xfrm>
          <a:prstGeom prst="leftBrace">
            <a:avLst>
              <a:gd name="adj1" fmla="val 41705"/>
              <a:gd name="adj2" fmla="val 50000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000">
              <a:latin typeface="Arial" panose="020B0604020202020204" pitchFamily="34" charset="0"/>
            </a:endParaRPr>
          </a:p>
        </p:txBody>
      </p:sp>
      <p:sp>
        <p:nvSpPr>
          <p:cNvPr id="32787" name="左大括号 24593">
            <a:extLst>
              <a:ext uri="{FF2B5EF4-FFF2-40B4-BE49-F238E27FC236}">
                <a16:creationId xmlns:a16="http://schemas.microsoft.com/office/drawing/2014/main" id="{27246D72-4045-4C08-8268-7727D84ED547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989263" y="4325938"/>
            <a:ext cx="144462" cy="792162"/>
          </a:xfrm>
          <a:prstGeom prst="leftBrace">
            <a:avLst>
              <a:gd name="adj1" fmla="val 45671"/>
              <a:gd name="adj2" fmla="val 50000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000">
              <a:latin typeface="Arial" panose="020B0604020202020204" pitchFamily="34" charset="0"/>
            </a:endParaRPr>
          </a:p>
        </p:txBody>
      </p:sp>
      <p:sp>
        <p:nvSpPr>
          <p:cNvPr id="32788" name="左大括号 24594">
            <a:extLst>
              <a:ext uri="{FF2B5EF4-FFF2-40B4-BE49-F238E27FC236}">
                <a16:creationId xmlns:a16="http://schemas.microsoft.com/office/drawing/2014/main" id="{B65D1554-C75D-4E3C-B09F-3B617E43FF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0913" y="5551488"/>
            <a:ext cx="215900" cy="935037"/>
          </a:xfrm>
          <a:prstGeom prst="leftBrace">
            <a:avLst>
              <a:gd name="adj1" fmla="val 36071"/>
              <a:gd name="adj2" fmla="val 50000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000">
              <a:latin typeface="Arial" panose="020B0604020202020204" pitchFamily="34" charset="0"/>
            </a:endParaRPr>
          </a:p>
        </p:txBody>
      </p:sp>
      <p:pic>
        <p:nvPicPr>
          <p:cNvPr id="32789" name="New picture">
            <a:extLst>
              <a:ext uri="{FF2B5EF4-FFF2-40B4-BE49-F238E27FC236}">
                <a16:creationId xmlns:a16="http://schemas.microsoft.com/office/drawing/2014/main" id="{823A99F1-769F-4939-95B0-202D2C361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4800" y="12585700"/>
            <a:ext cx="3556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 fill="hold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 fill="hold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 fill="hold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 fill="hold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 fill="hold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 fill="hold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 fill="hold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 animBg="1"/>
      <p:bldP spid="24583" grpId="0" animBg="1"/>
      <p:bldP spid="24584" grpId="0" animBg="1"/>
      <p:bldP spid="24585" grpId="0" animBg="1"/>
      <p:bldP spid="24586" grpId="0" animBg="1"/>
      <p:bldP spid="24587" grpId="0" animBg="1"/>
      <p:bldP spid="24588" grpId="0" animBg="1"/>
      <p:bldP spid="2458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矩形 5121">
            <a:extLst>
              <a:ext uri="{FF2B5EF4-FFF2-40B4-BE49-F238E27FC236}">
                <a16:creationId xmlns:a16="http://schemas.microsoft.com/office/drawing/2014/main" id="{B471FE46-762C-498A-887C-D071FAA6B9DB}"/>
              </a:ext>
            </a:extLst>
          </p:cNvPr>
          <p:cNvSpPr/>
          <p:nvPr/>
        </p:nvSpPr>
        <p:spPr>
          <a:xfrm>
            <a:off x="323850" y="1265238"/>
            <a:ext cx="7596188" cy="11890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ct val="0"/>
              </a:spcBef>
              <a:buFont typeface="Arial" pitchFamily="34" charset="0"/>
              <a:buNone/>
            </a:pPr>
            <a:r>
              <a:rPr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Wingdings"/>
              </a:rPr>
              <a:t> </a:t>
            </a:r>
            <a:r>
              <a:rPr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Times New Roman" panose="02020603050405020304" pitchFamily="18" charset="0"/>
                <a:sym typeface="Arial" pitchFamily="34" charset="0"/>
              </a:rPr>
              <a:t>※</a:t>
            </a:r>
            <a:r>
              <a:rPr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Wingdings"/>
              </a:rPr>
              <a:t>在干燥的秋冬季节，晚上脱毛衣时会发现一些小火花，并伴有“啪啪”的响声，这是由于脱毛衣时因</a:t>
            </a:r>
            <a:r>
              <a:rPr sz="2400" b="1" u="sng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Wingdings"/>
              </a:rPr>
              <a:t>           </a:t>
            </a:r>
            <a:r>
              <a:rPr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Wingdings"/>
              </a:rPr>
              <a:t>起电，发生</a:t>
            </a:r>
            <a:r>
              <a:rPr sz="2400" b="1" u="sng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Wingdings"/>
              </a:rPr>
              <a:t>            </a:t>
            </a:r>
            <a:r>
              <a:rPr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Wingdings"/>
              </a:rPr>
              <a:t>的缘故。</a:t>
            </a:r>
            <a:r>
              <a:rPr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Arial" pitchFamily="34" charset="0"/>
                <a:sym typeface="Wingdings"/>
              </a:rPr>
              <a:t> </a:t>
            </a:r>
            <a:endParaRPr sz="2400" b="1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123" name="矩形 5122">
            <a:extLst>
              <a:ext uri="{FF2B5EF4-FFF2-40B4-BE49-F238E27FC236}">
                <a16:creationId xmlns:a16="http://schemas.microsoft.com/office/drawing/2014/main" id="{51FFA9F3-F57B-485A-BE79-6089AC982055}"/>
              </a:ext>
            </a:extLst>
          </p:cNvPr>
          <p:cNvSpPr/>
          <p:nvPr/>
        </p:nvSpPr>
        <p:spPr>
          <a:xfrm>
            <a:off x="395288" y="2633663"/>
            <a:ext cx="7847012" cy="8223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sym typeface="Arial" panose="020B0604020202020204" pitchFamily="34" charset="0"/>
              </a:rPr>
              <a:t>※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电视机的荧光屏上经常粘有灰层，这是因为电视机工作时，屏幕上有______，而具有了___</a:t>
            </a:r>
            <a:r>
              <a:rPr lang="zh-CN" altLang="en-US" sz="2400" b="1">
                <a:latin typeface="Times New Roman" panose="02020603050405020304" pitchFamily="18" charset="0"/>
              </a:rPr>
              <a:t>_______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的性质。</a:t>
            </a:r>
          </a:p>
        </p:txBody>
      </p:sp>
      <p:sp>
        <p:nvSpPr>
          <p:cNvPr id="5124" name="文本框 5123">
            <a:extLst>
              <a:ext uri="{FF2B5EF4-FFF2-40B4-BE49-F238E27FC236}">
                <a16:creationId xmlns:a16="http://schemas.microsoft.com/office/drawing/2014/main" id="{00F490BE-1C78-41B7-88C6-10D56048CA85}"/>
              </a:ext>
            </a:extLst>
          </p:cNvPr>
          <p:cNvSpPr/>
          <p:nvPr/>
        </p:nvSpPr>
        <p:spPr>
          <a:xfrm>
            <a:off x="6480175" y="1554163"/>
            <a:ext cx="1008063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Arial" pitchFamily="34" charset="0"/>
                <a:sym typeface="Wingdings"/>
              </a:rPr>
              <a:t>摩擦</a:t>
            </a:r>
            <a:endParaRPr sz="2400" b="1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5125" name="文本框 5124">
            <a:extLst>
              <a:ext uri="{FF2B5EF4-FFF2-40B4-BE49-F238E27FC236}">
                <a16:creationId xmlns:a16="http://schemas.microsoft.com/office/drawing/2014/main" id="{ED93EF89-1E62-4935-B6A4-DE660F41F459}"/>
              </a:ext>
            </a:extLst>
          </p:cNvPr>
          <p:cNvSpPr/>
          <p:nvPr/>
        </p:nvSpPr>
        <p:spPr>
          <a:xfrm>
            <a:off x="1692275" y="1985963"/>
            <a:ext cx="792163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Arial" pitchFamily="34" charset="0"/>
                <a:sym typeface="Wingdings"/>
              </a:rPr>
              <a:t>放电</a:t>
            </a:r>
            <a:endParaRPr sz="2400" b="1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5126" name="文本框 5125">
            <a:extLst>
              <a:ext uri="{FF2B5EF4-FFF2-40B4-BE49-F238E27FC236}">
                <a16:creationId xmlns:a16="http://schemas.microsoft.com/office/drawing/2014/main" id="{5A68D025-0399-437A-898C-CA06B1AD0CF4}"/>
              </a:ext>
            </a:extLst>
          </p:cNvPr>
          <p:cNvSpPr/>
          <p:nvPr/>
        </p:nvSpPr>
        <p:spPr>
          <a:xfrm>
            <a:off x="2878138" y="2994025"/>
            <a:ext cx="487362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Arial" pitchFamily="34" charset="0"/>
                <a:sym typeface="Wingdings"/>
              </a:rPr>
              <a:t>电</a:t>
            </a:r>
            <a:endParaRPr sz="2400" b="1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5127" name="文本框 5126">
            <a:extLst>
              <a:ext uri="{FF2B5EF4-FFF2-40B4-BE49-F238E27FC236}">
                <a16:creationId xmlns:a16="http://schemas.microsoft.com/office/drawing/2014/main" id="{9CA923DB-5631-4180-8E76-D26E137CE5BB}"/>
              </a:ext>
            </a:extLst>
          </p:cNvPr>
          <p:cNvSpPr/>
          <p:nvPr/>
        </p:nvSpPr>
        <p:spPr>
          <a:xfrm>
            <a:off x="5038725" y="3065463"/>
            <a:ext cx="1706563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sz="20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Arial" pitchFamily="34" charset="0"/>
                <a:sym typeface="Wingdings"/>
              </a:rPr>
              <a:t>吸引轻小物体</a:t>
            </a:r>
            <a:endParaRPr sz="2000" b="1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4344" name="文本框 5127">
            <a:extLst>
              <a:ext uri="{FF2B5EF4-FFF2-40B4-BE49-F238E27FC236}">
                <a16:creationId xmlns:a16="http://schemas.microsoft.com/office/drawing/2014/main" id="{ED02B6DD-78C5-4432-846C-A9E795473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8288" y="509588"/>
            <a:ext cx="24685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3600" b="1">
                <a:solidFill>
                  <a:srgbClr val="FF0000"/>
                </a:solidFill>
                <a:latin typeface="Arial" panose="020B0604020202020204" pitchFamily="34" charset="0"/>
              </a:rPr>
              <a:t>你知道吗？</a:t>
            </a:r>
          </a:p>
        </p:txBody>
      </p:sp>
      <p:sp>
        <p:nvSpPr>
          <p:cNvPr id="5129" name="文本框 5128">
            <a:extLst>
              <a:ext uri="{FF2B5EF4-FFF2-40B4-BE49-F238E27FC236}">
                <a16:creationId xmlns:a16="http://schemas.microsoft.com/office/drawing/2014/main" id="{8F31B777-D900-4FA5-8B64-BB6004C32849}"/>
              </a:ext>
            </a:extLst>
          </p:cNvPr>
          <p:cNvSpPr/>
          <p:nvPr/>
        </p:nvSpPr>
        <p:spPr>
          <a:xfrm>
            <a:off x="360363" y="3751263"/>
            <a:ext cx="8712200" cy="26685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"/>
              </a:lnSpc>
              <a:spcBef>
                <a:spcPct val="50000"/>
              </a:spcBef>
              <a:spcAft>
                <a:spcPct val="50000"/>
              </a:spcAft>
              <a:buFont typeface="Arial" pitchFamily="34" charset="0"/>
              <a:buNone/>
            </a:pPr>
            <a:r>
              <a:rPr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Arial" pitchFamily="34" charset="0"/>
                <a:sym typeface="Arial" pitchFamily="34" charset="0"/>
              </a:rPr>
              <a:t>※</a:t>
            </a:r>
            <a:r>
              <a:rPr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Arial" pitchFamily="34" charset="0"/>
                <a:sym typeface="Wingdings"/>
              </a:rPr>
              <a:t>加油站规定:”严禁用塑料桶装汽油”,这样规定的理由是（    ）</a:t>
            </a:r>
          </a:p>
          <a:p>
            <a:pPr marL="0" indent="0">
              <a:lnSpc>
                <a:spcPct val="10000"/>
              </a:lnSpc>
              <a:spcBef>
                <a:spcPct val="50000"/>
              </a:spcBef>
              <a:spcAft>
                <a:spcPct val="50000"/>
              </a:spcAft>
              <a:buFont typeface="Arial" pitchFamily="34" charset="0"/>
              <a:buNone/>
            </a:pPr>
            <a:r>
              <a:rPr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Arial" pitchFamily="34" charset="0"/>
                <a:sym typeface="Wingdings"/>
              </a:rPr>
              <a:t>A.塑料和汽油会起化学变化,使汽油变质.</a:t>
            </a:r>
          </a:p>
          <a:p>
            <a:pPr marL="0" indent="0">
              <a:lnSpc>
                <a:spcPct val="10000"/>
              </a:lnSpc>
              <a:spcBef>
                <a:spcPct val="50000"/>
              </a:spcBef>
              <a:spcAft>
                <a:spcPct val="50000"/>
              </a:spcAft>
              <a:buFont typeface="Arial" pitchFamily="34" charset="0"/>
              <a:buNone/>
            </a:pPr>
            <a:r>
              <a:rPr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Arial" pitchFamily="34" charset="0"/>
                <a:sym typeface="Wingdings"/>
              </a:rPr>
              <a:t>B.汽油会腐蚀塑料,造成漏油.</a:t>
            </a:r>
          </a:p>
          <a:p>
            <a:pPr marL="0" indent="0">
              <a:lnSpc>
                <a:spcPct val="10000"/>
              </a:lnSpc>
              <a:spcBef>
                <a:spcPct val="50000"/>
              </a:spcBef>
              <a:spcAft>
                <a:spcPct val="50000"/>
              </a:spcAft>
              <a:buFont typeface="Arial" pitchFamily="34" charset="0"/>
              <a:buNone/>
            </a:pPr>
            <a:r>
              <a:rPr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Arial" pitchFamily="34" charset="0"/>
                <a:sym typeface="Wingdings"/>
              </a:rPr>
              <a:t>C.汽油与塑料桶壁不断摩擦,使塑料桶带电产生火花放电,</a:t>
            </a:r>
          </a:p>
          <a:p>
            <a:pPr marL="0" indent="0">
              <a:lnSpc>
                <a:spcPct val="10000"/>
              </a:lnSpc>
              <a:spcBef>
                <a:spcPct val="50000"/>
              </a:spcBef>
              <a:spcAft>
                <a:spcPct val="50000"/>
              </a:spcAft>
              <a:buFont typeface="Arial" pitchFamily="34" charset="0"/>
              <a:buNone/>
            </a:pPr>
            <a:r>
              <a:rPr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Arial" pitchFamily="34" charset="0"/>
                <a:sym typeface="Wingdings"/>
              </a:rPr>
              <a:t>引燃汽油造成火灾.</a:t>
            </a:r>
          </a:p>
          <a:p>
            <a:pPr marL="0" indent="0">
              <a:lnSpc>
                <a:spcPct val="10000"/>
              </a:lnSpc>
              <a:spcBef>
                <a:spcPct val="50000"/>
              </a:spcBef>
              <a:spcAft>
                <a:spcPct val="50000"/>
              </a:spcAft>
              <a:buFont typeface="Arial" pitchFamily="34" charset="0"/>
              <a:buNone/>
            </a:pPr>
            <a:r>
              <a:rPr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Arial" pitchFamily="34" charset="0"/>
                <a:sym typeface="Wingdings"/>
              </a:rPr>
              <a:t>D.汽油与塑料桶壁不断摩擦,使塑料桶带电,人触桶外壳会</a:t>
            </a:r>
          </a:p>
          <a:p>
            <a:pPr marL="0" indent="0">
              <a:lnSpc>
                <a:spcPct val="10000"/>
              </a:lnSpc>
              <a:spcBef>
                <a:spcPct val="50000"/>
              </a:spcBef>
              <a:spcAft>
                <a:spcPct val="50000"/>
              </a:spcAft>
              <a:buFont typeface="Arial" pitchFamily="34" charset="0"/>
              <a:buNone/>
            </a:pPr>
            <a:r>
              <a:rPr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Arial" pitchFamily="34" charset="0"/>
                <a:sym typeface="Wingdings"/>
              </a:rPr>
              <a:t>造成触电伤害。</a:t>
            </a:r>
            <a:endParaRPr sz="2400" b="1">
              <a:latin typeface="Arial" pitchFamily="34" charset="0"/>
            </a:endParaRPr>
          </a:p>
        </p:txBody>
      </p:sp>
      <p:sp>
        <p:nvSpPr>
          <p:cNvPr id="5130" name="文本框 5129">
            <a:extLst>
              <a:ext uri="{FF2B5EF4-FFF2-40B4-BE49-F238E27FC236}">
                <a16:creationId xmlns:a16="http://schemas.microsoft.com/office/drawing/2014/main" id="{0C3CBCCE-A9A7-43A1-9137-BCAB2E347192}"/>
              </a:ext>
            </a:extLst>
          </p:cNvPr>
          <p:cNvSpPr/>
          <p:nvPr/>
        </p:nvSpPr>
        <p:spPr>
          <a:xfrm>
            <a:off x="8135938" y="3498850"/>
            <a:ext cx="665162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pitchFamily="34" charset="0"/>
              <a:buNone/>
            </a:pPr>
            <a:r>
              <a:rPr lang="en-US" altLang="zh-CN" sz="24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Arial" pitchFamily="34" charset="0"/>
                <a:sym typeface="Wingdings"/>
              </a:rPr>
              <a:t>C</a:t>
            </a:r>
            <a:endParaRPr lang="en-US" altLang="zh-CN" sz="2400">
              <a:solidFill>
                <a:srgbClr val="FF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 fill="hold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 fill="hold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 fill="hold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nimBg="1"/>
      <p:bldP spid="5124" grpId="0" animBg="1"/>
      <p:bldP spid="5125" grpId="0" animBg="1"/>
      <p:bldP spid="5127" grpId="0" animBg="1"/>
      <p:bldP spid="5129" grpId="0" animBg="1"/>
      <p:bldP spid="51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7">
            <a:extLst>
              <a:ext uri="{FF2B5EF4-FFF2-40B4-BE49-F238E27FC236}">
                <a16:creationId xmlns:a16="http://schemas.microsoft.com/office/drawing/2014/main" id="{C0688FA1-A21E-4805-8873-1583933FB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8900" y="1590675"/>
            <a:ext cx="3276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latin typeface="Arial" panose="020B0604020202020204" pitchFamily="34" charset="0"/>
              </a:rPr>
              <a:t>电荷间的相互作用</a:t>
            </a:r>
          </a:p>
        </p:txBody>
      </p:sp>
      <p:pic>
        <p:nvPicPr>
          <p:cNvPr id="15364" name="Picture 13" descr="15-1-2-2">
            <a:extLst>
              <a:ext uri="{FF2B5EF4-FFF2-40B4-BE49-F238E27FC236}">
                <a16:creationId xmlns:a16="http://schemas.microsoft.com/office/drawing/2014/main" id="{08AFBF3E-7D92-44C9-B5BD-684731FB72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54000" contrast="7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5388" y="2095500"/>
            <a:ext cx="2700337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12" descr="15-1-2-1">
            <a:extLst>
              <a:ext uri="{FF2B5EF4-FFF2-40B4-BE49-F238E27FC236}">
                <a16:creationId xmlns:a16="http://schemas.microsoft.com/office/drawing/2014/main" id="{028DC8E0-572D-4942-9DD2-68A15DE9BC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36000" contras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25" y="2203450"/>
            <a:ext cx="2557463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9" descr="E:\李燃\教师教学用书\2012人教教师用书项目\ppt\物理\图标.png">
            <a:extLst>
              <a:ext uri="{FF2B5EF4-FFF2-40B4-BE49-F238E27FC236}">
                <a16:creationId xmlns:a16="http://schemas.microsoft.com/office/drawing/2014/main" id="{6AB46555-2194-49E6-8D5E-7DBED0EEA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238" y="463550"/>
            <a:ext cx="88265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文本框 6149">
            <a:extLst>
              <a:ext uri="{FF2B5EF4-FFF2-40B4-BE49-F238E27FC236}">
                <a16:creationId xmlns:a16="http://schemas.microsoft.com/office/drawing/2014/main" id="{0DB65349-9700-49D6-9DC6-D425602C8E8C}"/>
              </a:ext>
            </a:extLst>
          </p:cNvPr>
          <p:cNvSpPr/>
          <p:nvPr/>
        </p:nvSpPr>
        <p:spPr>
          <a:xfrm>
            <a:off x="288925" y="5624513"/>
            <a:ext cx="8189913" cy="969962"/>
          </a:xfrm>
          <a:prstGeom prst="rect">
            <a:avLst/>
          </a:prstGeom>
          <a:solidFill>
            <a:srgbClr val="FFCC99"/>
          </a:solidFill>
          <a:ln w="25400">
            <a:solidFill>
              <a:schemeClr val="accent1"/>
            </a:solidFill>
            <a:miter lim="800000"/>
          </a:ln>
          <a:effectLst>
            <a:outerShdw dist="107763" dir="2700000" algn="ctr">
              <a:srgbClr val="808080">
                <a:alpha val="50000"/>
              </a:srgbClr>
            </a:outerShdw>
          </a:effectLst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66CC"/>
                </a:solidFill>
                <a:latin typeface="楷体_GB2312" pitchFamily="1" charset="-122"/>
                <a:sym typeface="Wingdings"/>
              </a:rPr>
              <a:t>　凡是与丝绸摩擦过的玻璃棒相排斥的带电体，必定与毛皮摩擦过的橡胶棒相吸引。</a:t>
            </a:r>
            <a:endParaRPr sz="2800" b="1">
              <a:solidFill>
                <a:srgbClr val="0066CC"/>
              </a:solidFill>
              <a:latin typeface="Arial" pitchFamily="34" charset="0"/>
            </a:endParaRPr>
          </a:p>
        </p:txBody>
      </p:sp>
      <p:sp>
        <p:nvSpPr>
          <p:cNvPr id="6152" name="Rectangle 2">
            <a:extLst>
              <a:ext uri="{FF2B5EF4-FFF2-40B4-BE49-F238E27FC236}">
                <a16:creationId xmlns:a16="http://schemas.microsoft.com/office/drawing/2014/main" id="{45B6546A-27CA-4D55-BB85-BC96E2FED2A3}"/>
              </a:ext>
            </a:extLst>
          </p:cNvPr>
          <p:cNvSpPr/>
          <p:nvPr/>
        </p:nvSpPr>
        <p:spPr>
          <a:xfrm>
            <a:off x="288925" y="1590675"/>
            <a:ext cx="2024063" cy="544513"/>
          </a:xfrm>
          <a:prstGeom prst="rect">
            <a:avLst/>
          </a:prstGeom>
          <a:gradFill rotWithShape="0">
            <a:gsLst>
              <a:gs pos="0">
                <a:srgbClr val="D1E8FF"/>
              </a:gs>
              <a:gs pos="100000">
                <a:srgbClr val="99CCFF"/>
              </a:gs>
            </a:gsLst>
            <a:lin ang="5400000" scaled="1"/>
          </a:gradFill>
          <a:ln w="25400">
            <a:solidFill>
              <a:schemeClr val="tx2"/>
            </a:solidFill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itchFamily="2" charset="-122"/>
                <a:sym typeface="Wingdings"/>
              </a:rPr>
              <a:t>实验与观察</a:t>
            </a:r>
            <a:endParaRPr lang="en-US" altLang="zh-CN" sz="2800" b="1">
              <a:latin typeface="Times New Roman" panose="02020603050405020304" pitchFamily="18" charset="0"/>
            </a:endParaRPr>
          </a:p>
        </p:txBody>
      </p:sp>
      <p:sp>
        <p:nvSpPr>
          <p:cNvPr id="6153" name="矩形 6151">
            <a:extLst>
              <a:ext uri="{FF2B5EF4-FFF2-40B4-BE49-F238E27FC236}">
                <a16:creationId xmlns:a16="http://schemas.microsoft.com/office/drawing/2014/main" id="{5783311C-FF69-458D-82C7-6ECF8018B70E}"/>
              </a:ext>
            </a:extLst>
          </p:cNvPr>
          <p:cNvSpPr/>
          <p:nvPr/>
        </p:nvSpPr>
        <p:spPr>
          <a:xfrm>
            <a:off x="1189038" y="4795838"/>
            <a:ext cx="2620962" cy="457200"/>
          </a:xfrm>
          <a:prstGeom prst="rect">
            <a:avLst/>
          </a:prstGeom>
          <a:noFill/>
          <a:ln>
            <a:solidFill>
              <a:srgbClr val="CC0000"/>
            </a:solidFill>
            <a:miter lim="800000"/>
          </a:ln>
        </p:spPr>
        <p:txBody>
          <a:bodyPr wrap="none"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FF"/>
                </a:solidFill>
                <a:latin typeface="Arial" pitchFamily="34" charset="0"/>
                <a:sym typeface="Wingdings"/>
              </a:rPr>
              <a:t>同种电荷互相排斥</a:t>
            </a:r>
            <a:endParaRPr sz="2400" b="1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6154" name="矩形 6152">
            <a:extLst>
              <a:ext uri="{FF2B5EF4-FFF2-40B4-BE49-F238E27FC236}">
                <a16:creationId xmlns:a16="http://schemas.microsoft.com/office/drawing/2014/main" id="{745EF0BF-C88F-4BE5-8593-A20E5DF82F17}"/>
              </a:ext>
            </a:extLst>
          </p:cNvPr>
          <p:cNvSpPr/>
          <p:nvPr/>
        </p:nvSpPr>
        <p:spPr>
          <a:xfrm>
            <a:off x="5292725" y="4830763"/>
            <a:ext cx="2622550" cy="457200"/>
          </a:xfrm>
          <a:prstGeom prst="rect">
            <a:avLst/>
          </a:prstGeom>
          <a:noFill/>
          <a:ln>
            <a:solidFill>
              <a:srgbClr val="CC0000"/>
            </a:solidFill>
            <a:miter lim="800000"/>
          </a:ln>
        </p:spPr>
        <p:txBody>
          <a:bodyPr wrap="none"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FF"/>
                </a:solidFill>
                <a:latin typeface="Arial" pitchFamily="34" charset="0"/>
                <a:sym typeface="Wingdings"/>
              </a:rPr>
              <a:t>异种电荷互相吸引</a:t>
            </a:r>
            <a:endParaRPr sz="2400" b="1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15371" name="文本框 6153">
            <a:extLst>
              <a:ext uri="{FF2B5EF4-FFF2-40B4-BE49-F238E27FC236}">
                <a16:creationId xmlns:a16="http://schemas.microsoft.com/office/drawing/2014/main" id="{10DE7BB7-4C51-4A82-B835-AF1595380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474663"/>
            <a:ext cx="81375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问题：</a:t>
            </a:r>
            <a:r>
              <a:rPr lang="zh-CN" altLang="en-US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不同的带电体带的电一样吗？带电的物体间存在怎样的相互作用呢？</a:t>
            </a:r>
            <a:endParaRPr lang="zh-CN" altLang="en-US" sz="280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 fill="hold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animBg="1"/>
      <p:bldP spid="6153" grpId="0" animBg="1"/>
      <p:bldP spid="615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Box 8">
            <a:extLst>
              <a:ext uri="{FF2B5EF4-FFF2-40B4-BE49-F238E27FC236}">
                <a16:creationId xmlns:a16="http://schemas.microsoft.com/office/drawing/2014/main" id="{11999C0B-9EFA-4E05-AD1E-B9735E22918A}"/>
              </a:ext>
            </a:extLst>
          </p:cNvPr>
          <p:cNvSpPr/>
          <p:nvPr/>
        </p:nvSpPr>
        <p:spPr>
          <a:xfrm>
            <a:off x="219075" y="1195388"/>
            <a:ext cx="8243888" cy="2143125"/>
          </a:xfrm>
          <a:prstGeom prst="rect">
            <a:avLst/>
          </a:prstGeom>
          <a:solidFill>
            <a:schemeClr val="bg1"/>
          </a:solidFill>
          <a:ln>
            <a:noFill/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zh-CN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1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．自然界只有两种电荷</a:t>
            </a: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规定：</a:t>
            </a:r>
            <a:r>
              <a:rPr lang="en-US" altLang="zh-CN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 </a:t>
            </a: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　　用丝绸摩擦过的玻璃棒带的电荷叫做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Times New Roman" panose="02020603050405020304" pitchFamily="18" charset="0"/>
                <a:sym typeface="Wingdings"/>
              </a:rPr>
              <a:t>正电荷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；</a:t>
            </a: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　　用毛皮摩擦过的橡胶棒带的电荷叫做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Times New Roman" panose="02020603050405020304" pitchFamily="18" charset="0"/>
                <a:sym typeface="Wingdings"/>
              </a:rPr>
              <a:t>负电荷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。</a:t>
            </a:r>
            <a:endParaRPr sz="2800" b="1">
              <a:latin typeface="Times New Roman" panose="02020603050405020304" pitchFamily="18" charset="0"/>
            </a:endParaRPr>
          </a:p>
        </p:txBody>
      </p:sp>
      <p:sp>
        <p:nvSpPr>
          <p:cNvPr id="7172" name="TextBox 8">
            <a:extLst>
              <a:ext uri="{FF2B5EF4-FFF2-40B4-BE49-F238E27FC236}">
                <a16:creationId xmlns:a16="http://schemas.microsoft.com/office/drawing/2014/main" id="{7B8BC33D-08C7-45AF-AD38-5112C911253A}"/>
              </a:ext>
            </a:extLst>
          </p:cNvPr>
          <p:cNvSpPr/>
          <p:nvPr/>
        </p:nvSpPr>
        <p:spPr>
          <a:xfrm>
            <a:off x="219075" y="3390900"/>
            <a:ext cx="7993063" cy="519113"/>
          </a:xfrm>
          <a:prstGeom prst="rect">
            <a:avLst/>
          </a:prstGeom>
          <a:solidFill>
            <a:schemeClr val="bg1"/>
          </a:solidFill>
          <a:ln>
            <a:noFill/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altLang="zh-CN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2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．同种电荷互相排斥，异种电荷互相吸引。</a:t>
            </a:r>
            <a:endParaRPr sz="2800" b="1">
              <a:latin typeface="Times New Roman" panose="02020603050405020304" pitchFamily="18" charset="0"/>
            </a:endParaRPr>
          </a:p>
        </p:txBody>
      </p:sp>
      <p:sp>
        <p:nvSpPr>
          <p:cNvPr id="7173" name="TextBox 8">
            <a:extLst>
              <a:ext uri="{FF2B5EF4-FFF2-40B4-BE49-F238E27FC236}">
                <a16:creationId xmlns:a16="http://schemas.microsoft.com/office/drawing/2014/main" id="{1A1E9858-0A7C-4FD1-8290-29DE3DFAD5A3}"/>
              </a:ext>
            </a:extLst>
          </p:cNvPr>
          <p:cNvSpPr/>
          <p:nvPr/>
        </p:nvSpPr>
        <p:spPr>
          <a:xfrm>
            <a:off x="219075" y="3930650"/>
            <a:ext cx="7993063" cy="1117600"/>
          </a:xfrm>
          <a:prstGeom prst="rect">
            <a:avLst/>
          </a:prstGeom>
          <a:solidFill>
            <a:schemeClr val="bg1"/>
          </a:solidFill>
          <a:ln>
            <a:noFill/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zh-CN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3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．电荷的多少叫做电荷量。</a:t>
            </a: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　　单位：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CC0000"/>
                </a:solidFill>
                <a:latin typeface="Times New Roman" panose="02020603050405020304" pitchFamily="18" charset="0"/>
                <a:sym typeface="Wingdings"/>
              </a:rPr>
              <a:t>库仑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，简称：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CC0000"/>
                </a:solidFill>
                <a:latin typeface="Times New Roman" panose="02020603050405020304" pitchFamily="18" charset="0"/>
                <a:sym typeface="Wingdings"/>
              </a:rPr>
              <a:t>库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，符号：</a:t>
            </a:r>
            <a:r>
              <a:rPr lang="en-US" altLang="zh-CN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CC0000"/>
                </a:solidFill>
                <a:latin typeface="Times New Roman" panose="02020603050405020304" pitchFamily="18" charset="0"/>
                <a:sym typeface="Wingdings"/>
              </a:rPr>
              <a:t>C</a:t>
            </a:r>
            <a:r>
              <a:rPr lang="en-US" altLang="zh-CN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 </a:t>
            </a:r>
            <a:endParaRPr lang="en-US" altLang="zh-CN" sz="2800" b="1">
              <a:latin typeface="Times New Roman" panose="02020603050405020304" pitchFamily="18" charset="0"/>
            </a:endParaRPr>
          </a:p>
        </p:txBody>
      </p:sp>
      <p:pic>
        <p:nvPicPr>
          <p:cNvPr id="16390" name="Picture 9" descr="E:\李燃\教师教学用书\2012人教教师用书项目\ppt\物理\图标.png">
            <a:extLst>
              <a:ext uri="{FF2B5EF4-FFF2-40B4-BE49-F238E27FC236}">
                <a16:creationId xmlns:a16="http://schemas.microsoft.com/office/drawing/2014/main" id="{0F8D3571-DE1F-40E4-BEB3-5B16F693F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8950" y="427038"/>
            <a:ext cx="882650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矩形 4">
            <a:extLst>
              <a:ext uri="{FF2B5EF4-FFF2-40B4-BE49-F238E27FC236}">
                <a16:creationId xmlns:a16="http://schemas.microsoft.com/office/drawing/2014/main" id="{003AF755-7129-4ABD-BF31-DD052968F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075" y="517525"/>
            <a:ext cx="2641600" cy="588963"/>
          </a:xfrm>
          <a:prstGeom prst="rect">
            <a:avLst/>
          </a:prstGeom>
          <a:gradFill rotWithShape="1">
            <a:gsLst>
              <a:gs pos="0">
                <a:srgbClr val="2C5D98"/>
              </a:gs>
              <a:gs pos="80000">
                <a:srgbClr val="3C7BC7"/>
              </a:gs>
              <a:gs pos="100000">
                <a:srgbClr val="3A7CCB"/>
              </a:gs>
            </a:gsLst>
            <a:lin ang="5400000"/>
          </a:gradFill>
          <a:ln w="9525" algn="ctr">
            <a:solidFill>
              <a:srgbClr val="4A7EBB"/>
            </a:solidFill>
            <a:miter lim="800000"/>
            <a:headEnd/>
            <a:tailEnd/>
          </a:ln>
          <a:effectLst>
            <a:outerShdw dist="23000" dir="5400000" algn="ctr" rotWithShape="0">
              <a:srgbClr val="000000">
                <a:alpha val="25000"/>
              </a:srgbClr>
            </a:outerShdw>
          </a:effec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b="1">
                <a:solidFill>
                  <a:srgbClr val="FFFFFF"/>
                </a:solidFill>
                <a:latin typeface="Arial" panose="020B0604020202020204" pitchFamily="34" charset="0"/>
              </a:rPr>
              <a:t>一、两种电荷</a:t>
            </a:r>
          </a:p>
        </p:txBody>
      </p:sp>
      <p:sp>
        <p:nvSpPr>
          <p:cNvPr id="7176" name="TextBox 5">
            <a:extLst>
              <a:ext uri="{FF2B5EF4-FFF2-40B4-BE49-F238E27FC236}">
                <a16:creationId xmlns:a16="http://schemas.microsoft.com/office/drawing/2014/main" id="{EABB4F4D-7B04-401B-93B7-FDA34FFC4664}"/>
              </a:ext>
            </a:extLst>
          </p:cNvPr>
          <p:cNvSpPr/>
          <p:nvPr/>
        </p:nvSpPr>
        <p:spPr>
          <a:xfrm>
            <a:off x="312738" y="5156200"/>
            <a:ext cx="8078787" cy="1539875"/>
          </a:xfrm>
          <a:prstGeom prst="roundRect">
            <a:avLst>
              <a:gd name="adj" fmla="val 16667"/>
            </a:avLst>
          </a:prstGeom>
          <a:solidFill>
            <a:srgbClr val="FFDB93"/>
          </a:solidFill>
          <a:ln w="28575">
            <a:solidFill>
              <a:srgbClr val="C00000"/>
            </a:solidFill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Arial" pitchFamily="34" charset="0"/>
                <a:sym typeface="Wingdings"/>
              </a:rPr>
              <a:t>　　两个电荷量分别为</a:t>
            </a:r>
            <a:r>
              <a:rPr lang="en-US" altLang="zh-CN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1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Arial" pitchFamily="34" charset="0"/>
                <a:sym typeface="Wingdings"/>
              </a:rPr>
              <a:t>库仑的带电体，相距</a:t>
            </a:r>
            <a:r>
              <a:rPr lang="en-US" altLang="zh-CN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1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Arial" pitchFamily="34" charset="0"/>
                <a:sym typeface="Wingdings"/>
              </a:rPr>
              <a:t>千米，相互作用力约为</a:t>
            </a:r>
            <a:r>
              <a:rPr lang="en-US" altLang="zh-CN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sym typeface="Wingdings"/>
              </a:rPr>
              <a:t>9 000 N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Arial" pitchFamily="34" charset="0"/>
                <a:sym typeface="Wingdings"/>
              </a:rPr>
              <a:t>。可见：库仑是一个很大的单位。</a:t>
            </a:r>
            <a:endParaRPr sz="2800" b="1">
              <a:solidFill>
                <a:srgbClr val="CC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/>
      <p:bldP spid="7172" grpId="0" animBg="1"/>
      <p:bldP spid="7173" grpId="0" animBg="1"/>
      <p:bldP spid="717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图片 8193" descr="slide0020_image030">
            <a:extLst>
              <a:ext uri="{FF2B5EF4-FFF2-40B4-BE49-F238E27FC236}">
                <a16:creationId xmlns:a16="http://schemas.microsoft.com/office/drawing/2014/main" id="{FAF4E3D4-0E81-4FE2-9129-FB96D206C8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29"/>
          <a:stretch>
            <a:fillRect/>
          </a:stretch>
        </p:blipFill>
        <p:spPr bwMode="auto">
          <a:xfrm>
            <a:off x="2663825" y="2362200"/>
            <a:ext cx="3636963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Rectangle 7">
            <a:extLst>
              <a:ext uri="{FF2B5EF4-FFF2-40B4-BE49-F238E27FC236}">
                <a16:creationId xmlns:a16="http://schemas.microsoft.com/office/drawing/2014/main" id="{5F4A6E85-BFEE-4422-AF98-D33D50B2813C}"/>
              </a:ext>
            </a:extLst>
          </p:cNvPr>
          <p:cNvSpPr/>
          <p:nvPr/>
        </p:nvSpPr>
        <p:spPr>
          <a:xfrm>
            <a:off x="1584325" y="1412875"/>
            <a:ext cx="4827588" cy="5191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itchFamily="2" charset="-122"/>
                <a:sym typeface="Wingdings"/>
              </a:rPr>
              <a:t>用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CC0000"/>
                </a:solidFill>
                <a:latin typeface="宋体" pitchFamily="2" charset="-122"/>
                <a:sym typeface="Wingdings"/>
              </a:rPr>
              <a:t>验电器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itchFamily="2" charset="-122"/>
                <a:sym typeface="Wingdings"/>
              </a:rPr>
              <a:t>来检验物体是否带电</a:t>
            </a:r>
            <a:endParaRPr sz="2800" b="1">
              <a:latin typeface="宋体" pitchFamily="2" charset="-122"/>
            </a:endParaRPr>
          </a:p>
        </p:txBody>
      </p:sp>
      <p:sp>
        <p:nvSpPr>
          <p:cNvPr id="17413" name="圆角矩形标注 8195">
            <a:extLst>
              <a:ext uri="{FF2B5EF4-FFF2-40B4-BE49-F238E27FC236}">
                <a16:creationId xmlns:a16="http://schemas.microsoft.com/office/drawing/2014/main" id="{5705D6A3-3B61-4534-ACE6-2E50C3FA87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0675" y="2457450"/>
            <a:ext cx="2051050" cy="612775"/>
          </a:xfrm>
          <a:prstGeom prst="wedgeRoundRectCallout">
            <a:avLst>
              <a:gd name="adj1" fmla="val -90139"/>
              <a:gd name="adj2" fmla="val 123056"/>
              <a:gd name="adj3" fmla="val 16667"/>
            </a:avLst>
          </a:prstGeom>
          <a:solidFill>
            <a:schemeClr val="bg1"/>
          </a:solidFill>
          <a:ln w="28575" algn="ctr">
            <a:solidFill>
              <a:srgbClr val="0066CC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latin typeface="Arial" panose="020B0604020202020204" pitchFamily="34" charset="0"/>
              </a:rPr>
              <a:t>金属球</a:t>
            </a:r>
          </a:p>
        </p:txBody>
      </p:sp>
      <p:sp>
        <p:nvSpPr>
          <p:cNvPr id="17414" name="圆角矩形标注 8196">
            <a:extLst>
              <a:ext uri="{FF2B5EF4-FFF2-40B4-BE49-F238E27FC236}">
                <a16:creationId xmlns:a16="http://schemas.microsoft.com/office/drawing/2014/main" id="{6A48F6F2-FECD-4CC9-A6E3-B56B1F34A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000" y="2740025"/>
            <a:ext cx="2052638" cy="612775"/>
          </a:xfrm>
          <a:prstGeom prst="wedgeRoundRectCallout">
            <a:avLst>
              <a:gd name="adj1" fmla="val 55801"/>
              <a:gd name="adj2" fmla="val 128236"/>
              <a:gd name="adj3" fmla="val 16667"/>
            </a:avLst>
          </a:prstGeom>
          <a:solidFill>
            <a:schemeClr val="bg1"/>
          </a:solidFill>
          <a:ln w="28575" algn="ctr">
            <a:solidFill>
              <a:srgbClr val="0066CC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latin typeface="Arial" panose="020B0604020202020204" pitchFamily="34" charset="0"/>
              </a:rPr>
              <a:t>绝缘垫</a:t>
            </a:r>
          </a:p>
        </p:txBody>
      </p:sp>
      <p:sp>
        <p:nvSpPr>
          <p:cNvPr id="17415" name="圆角矩形标注 8197">
            <a:extLst>
              <a:ext uri="{FF2B5EF4-FFF2-40B4-BE49-F238E27FC236}">
                <a16:creationId xmlns:a16="http://schemas.microsoft.com/office/drawing/2014/main" id="{FAB501E6-4B5C-4C9B-9E53-AAC025D76A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1500" y="3387725"/>
            <a:ext cx="2052638" cy="612775"/>
          </a:xfrm>
          <a:prstGeom prst="wedgeRoundRectCallout">
            <a:avLst>
              <a:gd name="adj1" fmla="val -99111"/>
              <a:gd name="adj2" fmla="val 129273"/>
              <a:gd name="adj3" fmla="val 16667"/>
            </a:avLst>
          </a:prstGeom>
          <a:solidFill>
            <a:schemeClr val="bg1"/>
          </a:solidFill>
          <a:ln w="28575" algn="ctr">
            <a:solidFill>
              <a:srgbClr val="0066CC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latin typeface="Arial" panose="020B0604020202020204" pitchFamily="34" charset="0"/>
              </a:rPr>
              <a:t>金属杆</a:t>
            </a:r>
          </a:p>
        </p:txBody>
      </p:sp>
      <p:sp>
        <p:nvSpPr>
          <p:cNvPr id="17416" name="圆角矩形标注 8198">
            <a:extLst>
              <a:ext uri="{FF2B5EF4-FFF2-40B4-BE49-F238E27FC236}">
                <a16:creationId xmlns:a16="http://schemas.microsoft.com/office/drawing/2014/main" id="{21D9E660-6A69-4A20-BC3D-1915863E9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3444875"/>
            <a:ext cx="2054225" cy="612775"/>
          </a:xfrm>
          <a:prstGeom prst="wedgeRoundRectCallout">
            <a:avLst>
              <a:gd name="adj1" fmla="val 100810"/>
              <a:gd name="adj2" fmla="val 181088"/>
              <a:gd name="adj3" fmla="val 16667"/>
            </a:avLst>
          </a:prstGeom>
          <a:solidFill>
            <a:schemeClr val="bg1"/>
          </a:solidFill>
          <a:ln w="28575" algn="ctr">
            <a:solidFill>
              <a:srgbClr val="0066CC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latin typeface="Arial" panose="020B0604020202020204" pitchFamily="34" charset="0"/>
              </a:rPr>
              <a:t>金属箔</a:t>
            </a:r>
          </a:p>
        </p:txBody>
      </p:sp>
      <p:sp>
        <p:nvSpPr>
          <p:cNvPr id="17417" name="圆角矩形标注 8199">
            <a:extLst>
              <a:ext uri="{FF2B5EF4-FFF2-40B4-BE49-F238E27FC236}">
                <a16:creationId xmlns:a16="http://schemas.microsoft.com/office/drawing/2014/main" id="{EE8AD9F6-E2CF-4FB4-BF59-2BF43C8676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610100"/>
            <a:ext cx="2052638" cy="612775"/>
          </a:xfrm>
          <a:prstGeom prst="wedgeRoundRectCallout">
            <a:avLst>
              <a:gd name="adj1" fmla="val -67866"/>
              <a:gd name="adj2" fmla="val 94042"/>
              <a:gd name="adj3" fmla="val 16667"/>
            </a:avLst>
          </a:prstGeom>
          <a:solidFill>
            <a:schemeClr val="bg1"/>
          </a:solidFill>
          <a:ln w="28575" algn="ctr">
            <a:solidFill>
              <a:srgbClr val="0066CC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latin typeface="Arial" panose="020B0604020202020204" pitchFamily="34" charset="0"/>
              </a:rPr>
              <a:t>金属罩</a:t>
            </a:r>
          </a:p>
        </p:txBody>
      </p:sp>
      <p:sp>
        <p:nvSpPr>
          <p:cNvPr id="17418" name="圆角矩形标注 8200">
            <a:extLst>
              <a:ext uri="{FF2B5EF4-FFF2-40B4-BE49-F238E27FC236}">
                <a16:creationId xmlns:a16="http://schemas.microsoft.com/office/drawing/2014/main" id="{2A82ED65-F235-48E9-8657-9A1D899C9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263" y="4378325"/>
            <a:ext cx="2051050" cy="612775"/>
          </a:xfrm>
          <a:prstGeom prst="wedgeRoundRectCallout">
            <a:avLst>
              <a:gd name="adj1" fmla="val 83255"/>
              <a:gd name="adj2" fmla="val 101815"/>
              <a:gd name="adj3" fmla="val 16667"/>
            </a:avLst>
          </a:prstGeom>
          <a:solidFill>
            <a:schemeClr val="bg1"/>
          </a:solidFill>
          <a:ln w="28575" algn="ctr">
            <a:solidFill>
              <a:srgbClr val="0066CC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latin typeface="Arial" panose="020B0604020202020204" pitchFamily="34" charset="0"/>
              </a:rPr>
              <a:t>接线柱</a:t>
            </a:r>
          </a:p>
        </p:txBody>
      </p:sp>
      <p:pic>
        <p:nvPicPr>
          <p:cNvPr id="17419" name="Picture 9" descr="E:\李燃\教师教学用书\2012人教教师用书项目\ppt\物理\图标.png">
            <a:extLst>
              <a:ext uri="{FF2B5EF4-FFF2-40B4-BE49-F238E27FC236}">
                <a16:creationId xmlns:a16="http://schemas.microsoft.com/office/drawing/2014/main" id="{09214211-A51B-4B40-AB7D-1841C574F5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938" y="5876925"/>
            <a:ext cx="88265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0" name="文本框 8202">
            <a:extLst>
              <a:ext uri="{FF2B5EF4-FFF2-40B4-BE49-F238E27FC236}">
                <a16:creationId xmlns:a16="http://schemas.microsoft.com/office/drawing/2014/main" id="{03DAB9DD-DEE7-4826-BA23-2A4CCA0006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" y="584200"/>
            <a:ext cx="885666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想一想：</a:t>
            </a:r>
            <a:r>
              <a:rPr lang="zh-CN" altLang="en-US" sz="2800">
                <a:solidFill>
                  <a:srgbClr val="0000FF"/>
                </a:solidFill>
                <a:latin typeface="Arial" panose="020B0604020202020204" pitchFamily="34" charset="0"/>
              </a:rPr>
              <a:t>我们可以用什么方法来判断物体是否带电呢？</a:t>
            </a:r>
            <a:endParaRPr lang="zh-CN" altLang="en-US" sz="2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 fill="hold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 fill="hold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 fill="hold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 fill="hold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 fill="hold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 fill="hold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  <p:bldP spid="17413" grpId="0" animBg="1"/>
      <p:bldP spid="17414" grpId="0" animBg="1"/>
      <p:bldP spid="17415" grpId="0" animBg="1"/>
      <p:bldP spid="17416" grpId="0" animBg="1"/>
      <p:bldP spid="17417" grpId="0" animBg="1"/>
      <p:bldP spid="174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图片 9217" descr="slide0020_image030">
            <a:extLst>
              <a:ext uri="{FF2B5EF4-FFF2-40B4-BE49-F238E27FC236}">
                <a16:creationId xmlns:a16="http://schemas.microsoft.com/office/drawing/2014/main" id="{B2042F43-E405-4296-8833-F3113DDC41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513" y="1096963"/>
            <a:ext cx="3683000" cy="553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8435" name="组合 9218">
            <a:extLst>
              <a:ext uri="{FF2B5EF4-FFF2-40B4-BE49-F238E27FC236}">
                <a16:creationId xmlns:a16="http://schemas.microsoft.com/office/drawing/2014/main" id="{4651F700-F7C1-4FBC-AEDD-7C9DF8FA21A8}"/>
              </a:ext>
            </a:extLst>
          </p:cNvPr>
          <p:cNvGrpSpPr>
            <a:grpSpLocks/>
          </p:cNvGrpSpPr>
          <p:nvPr/>
        </p:nvGrpSpPr>
        <p:grpSpPr bwMode="auto">
          <a:xfrm>
            <a:off x="6119813" y="4473575"/>
            <a:ext cx="144462" cy="144463"/>
            <a:chOff x="0" y="0"/>
            <a:chExt cx="159" cy="159"/>
          </a:xfrm>
        </p:grpSpPr>
        <p:sp>
          <p:nvSpPr>
            <p:cNvPr id="18436" name="Oval 11">
              <a:extLst>
                <a:ext uri="{FF2B5EF4-FFF2-40B4-BE49-F238E27FC236}">
                  <a16:creationId xmlns:a16="http://schemas.microsoft.com/office/drawing/2014/main" id="{CB1C0C03-0716-4FA0-84C6-7AB57BEE1D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59" cy="159"/>
            </a:xfrm>
            <a:prstGeom prst="ellipse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8437" name="Line 12">
              <a:extLst>
                <a:ext uri="{FF2B5EF4-FFF2-40B4-BE49-F238E27FC236}">
                  <a16:creationId xmlns:a16="http://schemas.microsoft.com/office/drawing/2014/main" id="{C79C6A33-3C68-400D-B3BA-F5C90531E7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" y="90"/>
              <a:ext cx="114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8438" name="组合 9221">
            <a:extLst>
              <a:ext uri="{FF2B5EF4-FFF2-40B4-BE49-F238E27FC236}">
                <a16:creationId xmlns:a16="http://schemas.microsoft.com/office/drawing/2014/main" id="{0014332D-A472-46DB-A02B-D7B03523576D}"/>
              </a:ext>
            </a:extLst>
          </p:cNvPr>
          <p:cNvGrpSpPr>
            <a:grpSpLocks/>
          </p:cNvGrpSpPr>
          <p:nvPr/>
        </p:nvGrpSpPr>
        <p:grpSpPr bwMode="auto">
          <a:xfrm>
            <a:off x="6551613" y="2312988"/>
            <a:ext cx="144462" cy="144462"/>
            <a:chOff x="0" y="0"/>
            <a:chExt cx="159" cy="159"/>
          </a:xfrm>
        </p:grpSpPr>
        <p:sp>
          <p:nvSpPr>
            <p:cNvPr id="18439" name="Oval 15">
              <a:extLst>
                <a:ext uri="{FF2B5EF4-FFF2-40B4-BE49-F238E27FC236}">
                  <a16:creationId xmlns:a16="http://schemas.microsoft.com/office/drawing/2014/main" id="{9400029E-A4E9-4542-83BA-2B54B16A9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59" cy="159"/>
            </a:xfrm>
            <a:prstGeom prst="ellipse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8440" name="Line 16">
              <a:extLst>
                <a:ext uri="{FF2B5EF4-FFF2-40B4-BE49-F238E27FC236}">
                  <a16:creationId xmlns:a16="http://schemas.microsoft.com/office/drawing/2014/main" id="{7061A134-0C9A-44E5-BC86-1B533DA599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" y="90"/>
              <a:ext cx="114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8441" name="组合 9224">
            <a:extLst>
              <a:ext uri="{FF2B5EF4-FFF2-40B4-BE49-F238E27FC236}">
                <a16:creationId xmlns:a16="http://schemas.microsoft.com/office/drawing/2014/main" id="{FF17DBA5-0C81-4576-8014-9C3B97F1693B}"/>
              </a:ext>
            </a:extLst>
          </p:cNvPr>
          <p:cNvGrpSpPr>
            <a:grpSpLocks/>
          </p:cNvGrpSpPr>
          <p:nvPr/>
        </p:nvGrpSpPr>
        <p:grpSpPr bwMode="auto">
          <a:xfrm>
            <a:off x="6659563" y="4508500"/>
            <a:ext cx="144462" cy="144463"/>
            <a:chOff x="0" y="0"/>
            <a:chExt cx="159" cy="159"/>
          </a:xfrm>
        </p:grpSpPr>
        <p:sp>
          <p:nvSpPr>
            <p:cNvPr id="18442" name="Oval 18">
              <a:extLst>
                <a:ext uri="{FF2B5EF4-FFF2-40B4-BE49-F238E27FC236}">
                  <a16:creationId xmlns:a16="http://schemas.microsoft.com/office/drawing/2014/main" id="{0DB74C23-A511-40C8-BFB5-F3F64ADEE1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59" cy="159"/>
            </a:xfrm>
            <a:prstGeom prst="ellipse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8443" name="Line 19">
              <a:extLst>
                <a:ext uri="{FF2B5EF4-FFF2-40B4-BE49-F238E27FC236}">
                  <a16:creationId xmlns:a16="http://schemas.microsoft.com/office/drawing/2014/main" id="{09C2F28B-4E10-4A5C-9B4C-E615E6FD1C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" y="90"/>
              <a:ext cx="114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pic>
        <p:nvPicPr>
          <p:cNvPr id="18444" name="Picture 9" descr="E:\李燃\教师教学用书\2012人教教师用书项目\ppt\物理\图标.png">
            <a:extLst>
              <a:ext uri="{FF2B5EF4-FFF2-40B4-BE49-F238E27FC236}">
                <a16:creationId xmlns:a16="http://schemas.microsoft.com/office/drawing/2014/main" id="{C3B62D58-39A0-40CA-88D2-60026FDC0E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692150"/>
            <a:ext cx="88265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TextBox 5">
            <a:extLst>
              <a:ext uri="{FF2B5EF4-FFF2-40B4-BE49-F238E27FC236}">
                <a16:creationId xmlns:a16="http://schemas.microsoft.com/office/drawing/2014/main" id="{632710EE-D31D-4308-9847-443FAD691474}"/>
              </a:ext>
            </a:extLst>
          </p:cNvPr>
          <p:cNvSpPr/>
          <p:nvPr/>
        </p:nvSpPr>
        <p:spPr>
          <a:xfrm>
            <a:off x="820738" y="3530600"/>
            <a:ext cx="3548062" cy="593725"/>
          </a:xfrm>
          <a:prstGeom prst="roundRect">
            <a:avLst>
              <a:gd name="adj" fmla="val 16667"/>
            </a:avLst>
          </a:prstGeom>
          <a:solidFill>
            <a:srgbClr val="FFDB93"/>
          </a:solidFill>
          <a:ln w="28575">
            <a:solidFill>
              <a:srgbClr val="C00000"/>
            </a:solidFill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spcBef>
                <a:spcPct val="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Arial" pitchFamily="34" charset="0"/>
                <a:sym typeface="Wingdings"/>
              </a:rPr>
              <a:t>同种电荷互相排斥。</a:t>
            </a:r>
            <a:endParaRPr sz="2800" b="1">
              <a:latin typeface="Arial" pitchFamily="34" charset="0"/>
            </a:endParaRPr>
          </a:p>
        </p:txBody>
      </p:sp>
      <p:sp>
        <p:nvSpPr>
          <p:cNvPr id="9224" name="Rectangle 2">
            <a:extLst>
              <a:ext uri="{FF2B5EF4-FFF2-40B4-BE49-F238E27FC236}">
                <a16:creationId xmlns:a16="http://schemas.microsoft.com/office/drawing/2014/main" id="{50E17AD8-61C2-4AB1-8FB9-40CFCE064808}"/>
              </a:ext>
            </a:extLst>
          </p:cNvPr>
          <p:cNvSpPr/>
          <p:nvPr/>
        </p:nvSpPr>
        <p:spPr>
          <a:xfrm>
            <a:off x="431800" y="1268413"/>
            <a:ext cx="2024063" cy="544512"/>
          </a:xfrm>
          <a:prstGeom prst="rect">
            <a:avLst/>
          </a:prstGeom>
          <a:gradFill rotWithShape="0">
            <a:gsLst>
              <a:gs pos="0">
                <a:srgbClr val="D1E8FF"/>
              </a:gs>
              <a:gs pos="100000">
                <a:srgbClr val="99CCFF"/>
              </a:gs>
            </a:gsLst>
            <a:lin ang="5400000" scaled="1"/>
          </a:gradFill>
          <a:ln w="25400">
            <a:solidFill>
              <a:schemeClr val="tx2"/>
            </a:solidFill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spcBef>
                <a:spcPct val="0"/>
              </a:spcBef>
              <a:buFont typeface="Arial" pitchFamily="34" charset="0"/>
              <a:buNone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itchFamily="2" charset="-122"/>
                <a:sym typeface="Wingdings"/>
              </a:rPr>
              <a:t>原　理</a:t>
            </a:r>
            <a:endParaRPr lang="en-US" altLang="zh-CN" sz="28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矩形 10241">
            <a:extLst>
              <a:ext uri="{FF2B5EF4-FFF2-40B4-BE49-F238E27FC236}">
                <a16:creationId xmlns:a16="http://schemas.microsoft.com/office/drawing/2014/main" id="{5E87BDDE-F1E2-49E5-B1D7-B4D8BF2F5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338" y="1196975"/>
            <a:ext cx="8229600" cy="219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zh-CN" sz="4000" b="1">
                <a:solidFill>
                  <a:srgbClr val="1F497D"/>
                </a:solidFill>
                <a:latin typeface="楷体_GB2312" pitchFamily="1" charset="-122"/>
                <a:ea typeface="楷体_GB2312" pitchFamily="1" charset="-122"/>
              </a:rPr>
              <a:t>    </a:t>
            </a:r>
            <a:r>
              <a:rPr lang="zh-CN" altLang="en-US" sz="4000" b="1">
                <a:solidFill>
                  <a:srgbClr val="1F497D"/>
                </a:solidFill>
                <a:latin typeface="楷体_GB2312" pitchFamily="1" charset="-122"/>
                <a:ea typeface="楷体_GB2312" pitchFamily="1" charset="-122"/>
              </a:rPr>
              <a:t>如果一个带电体</a:t>
            </a:r>
            <a:r>
              <a:rPr lang="zh-CN" altLang="en-US" sz="4000" b="1">
                <a:solidFill>
                  <a:srgbClr val="CC0000"/>
                </a:solidFill>
                <a:latin typeface="楷体_GB2312" pitchFamily="1" charset="-122"/>
                <a:ea typeface="楷体_GB2312" pitchFamily="1" charset="-122"/>
              </a:rPr>
              <a:t>排斥</a:t>
            </a:r>
            <a:r>
              <a:rPr lang="zh-CN" altLang="en-US" sz="4000" b="1">
                <a:solidFill>
                  <a:srgbClr val="1F497D"/>
                </a:solidFill>
                <a:latin typeface="楷体_GB2312" pitchFamily="1" charset="-122"/>
                <a:ea typeface="楷体_GB2312" pitchFamily="1" charset="-122"/>
              </a:rPr>
              <a:t>一个轻小物体</a:t>
            </a:r>
            <a:r>
              <a:rPr lang="en-US" altLang="zh-CN" sz="4000" b="1">
                <a:solidFill>
                  <a:srgbClr val="1F497D"/>
                </a:solidFill>
                <a:latin typeface="楷体_GB2312" pitchFamily="1" charset="-122"/>
                <a:ea typeface="楷体_GB2312" pitchFamily="1" charset="-122"/>
              </a:rPr>
              <a:t>,</a:t>
            </a:r>
            <a:r>
              <a:rPr lang="zh-CN" altLang="en-US" sz="4000" b="1">
                <a:solidFill>
                  <a:srgbClr val="1F497D"/>
                </a:solidFill>
                <a:latin typeface="楷体_GB2312" pitchFamily="1" charset="-122"/>
                <a:ea typeface="楷体_GB2312" pitchFamily="1" charset="-122"/>
              </a:rPr>
              <a:t>能否判断这个轻小物体也带电</a:t>
            </a:r>
            <a:r>
              <a:rPr lang="en-US" altLang="zh-CN" sz="4000" b="1">
                <a:solidFill>
                  <a:srgbClr val="1F497D"/>
                </a:solidFill>
                <a:latin typeface="楷体_GB2312" pitchFamily="1" charset="-122"/>
                <a:ea typeface="楷体_GB2312" pitchFamily="1" charset="-122"/>
              </a:rPr>
              <a:t>?</a:t>
            </a:r>
            <a:r>
              <a:rPr lang="zh-CN" altLang="en-US" sz="4000" b="1">
                <a:solidFill>
                  <a:srgbClr val="1F497D"/>
                </a:solidFill>
                <a:latin typeface="楷体_GB2312" pitchFamily="1" charset="-122"/>
                <a:ea typeface="楷体_GB2312" pitchFamily="1" charset="-122"/>
              </a:rPr>
              <a:t>为什么</a:t>
            </a:r>
            <a:r>
              <a:rPr lang="en-US" altLang="zh-CN" sz="4000" b="1">
                <a:solidFill>
                  <a:srgbClr val="1F497D"/>
                </a:solidFill>
                <a:latin typeface="楷体_GB2312" pitchFamily="1" charset="-122"/>
                <a:ea typeface="楷体_GB2312" pitchFamily="1" charset="-122"/>
              </a:rPr>
              <a:t>?</a:t>
            </a:r>
          </a:p>
          <a:p>
            <a:pPr>
              <a:buFont typeface="Arial" panose="020B0604020202020204" pitchFamily="34" charset="0"/>
              <a:buNone/>
            </a:pPr>
            <a:endParaRPr lang="en-US" altLang="zh-CN" sz="4000" b="1"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10243" name="矩形 10242">
            <a:extLst>
              <a:ext uri="{FF2B5EF4-FFF2-40B4-BE49-F238E27FC236}">
                <a16:creationId xmlns:a16="http://schemas.microsoft.com/office/drawing/2014/main" id="{6C873FF6-E08B-43BC-834C-12E63E470E3D}"/>
              </a:ext>
            </a:extLst>
          </p:cNvPr>
          <p:cNvSpPr/>
          <p:nvPr/>
        </p:nvSpPr>
        <p:spPr>
          <a:xfrm>
            <a:off x="395288" y="3573463"/>
            <a:ext cx="8229600" cy="21971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altLang="zh-CN" sz="40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1F497D"/>
                </a:solidFill>
                <a:latin typeface="楷体_GB2312" pitchFamily="1" charset="-122"/>
                <a:ea typeface="楷体_GB2312" pitchFamily="1" charset="-122"/>
                <a:sym typeface="Wingdings"/>
              </a:rPr>
              <a:t>    </a:t>
            </a:r>
            <a:r>
              <a:rPr sz="40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1F497D"/>
                </a:solidFill>
                <a:latin typeface="楷体_GB2312" pitchFamily="1" charset="-122"/>
                <a:ea typeface="楷体_GB2312" pitchFamily="1" charset="-122"/>
                <a:sym typeface="Wingdings"/>
              </a:rPr>
              <a:t>如果一个带电体</a:t>
            </a:r>
            <a:r>
              <a:rPr sz="40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CC0000"/>
                </a:solidFill>
                <a:latin typeface="楷体_GB2312" pitchFamily="1" charset="-122"/>
                <a:ea typeface="楷体_GB2312" pitchFamily="1" charset="-122"/>
                <a:sym typeface="Wingdings"/>
              </a:rPr>
              <a:t>吸引</a:t>
            </a:r>
            <a:r>
              <a:rPr sz="40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1F497D"/>
                </a:solidFill>
                <a:latin typeface="楷体_GB2312" pitchFamily="1" charset="-122"/>
                <a:ea typeface="楷体_GB2312" pitchFamily="1" charset="-122"/>
                <a:sym typeface="Wingdings"/>
              </a:rPr>
              <a:t>一个轻小物体</a:t>
            </a:r>
            <a:r>
              <a:rPr lang="en-US" altLang="zh-CN" sz="40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1F497D"/>
                </a:solidFill>
                <a:latin typeface="楷体_GB2312" pitchFamily="1" charset="-122"/>
                <a:ea typeface="楷体_GB2312" pitchFamily="1" charset="-122"/>
                <a:sym typeface="Wingdings"/>
              </a:rPr>
              <a:t>,</a:t>
            </a:r>
            <a:r>
              <a:rPr sz="40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1F497D"/>
                </a:solidFill>
                <a:latin typeface="楷体_GB2312" pitchFamily="1" charset="-122"/>
                <a:ea typeface="楷体_GB2312" pitchFamily="1" charset="-122"/>
                <a:sym typeface="Wingdings"/>
              </a:rPr>
              <a:t>能否判断这个轻小物体也带电</a:t>
            </a:r>
            <a:r>
              <a:rPr lang="en-US" altLang="zh-CN" sz="40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1F497D"/>
                </a:solidFill>
                <a:latin typeface="楷体_GB2312" pitchFamily="1" charset="-122"/>
                <a:ea typeface="楷体_GB2312" pitchFamily="1" charset="-122"/>
                <a:sym typeface="Wingdings"/>
              </a:rPr>
              <a:t>?</a:t>
            </a:r>
            <a:r>
              <a:rPr sz="40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1F497D"/>
                </a:solidFill>
                <a:latin typeface="楷体_GB2312" pitchFamily="1" charset="-122"/>
                <a:ea typeface="楷体_GB2312" pitchFamily="1" charset="-122"/>
                <a:sym typeface="Wingdings"/>
              </a:rPr>
              <a:t>为什么</a:t>
            </a:r>
            <a:r>
              <a:rPr lang="en-US" altLang="zh-CN" sz="40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1F497D"/>
                </a:solidFill>
                <a:latin typeface="楷体_GB2312" pitchFamily="1" charset="-122"/>
                <a:ea typeface="楷体_GB2312" pitchFamily="1" charset="-122"/>
                <a:sym typeface="Wingdings"/>
              </a:rPr>
              <a:t>?</a:t>
            </a:r>
          </a:p>
          <a:p>
            <a:pPr>
              <a:buFont typeface="Arial" pitchFamily="34" charset="0"/>
              <a:buNone/>
            </a:pPr>
            <a:endParaRPr lang="en-US" altLang="zh-CN" sz="4000" b="1">
              <a:solidFill>
                <a:schemeClr val="tx2"/>
              </a:solidFill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19460" name="文本框 10243">
            <a:extLst>
              <a:ext uri="{FF2B5EF4-FFF2-40B4-BE49-F238E27FC236}">
                <a16:creationId xmlns:a16="http://schemas.microsoft.com/office/drawing/2014/main" id="{F792B398-D29A-42B8-B8C0-7E8BD05FF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3163" y="1198563"/>
            <a:ext cx="309562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2000">
              <a:latin typeface="Arial" panose="020B0604020202020204" pitchFamily="34" charset="0"/>
            </a:endParaRPr>
          </a:p>
        </p:txBody>
      </p:sp>
      <p:sp>
        <p:nvSpPr>
          <p:cNvPr id="19461" name="文本框 10244">
            <a:extLst>
              <a:ext uri="{FF2B5EF4-FFF2-40B4-BE49-F238E27FC236}">
                <a16:creationId xmlns:a16="http://schemas.microsoft.com/office/drawing/2014/main" id="{669E7A24-4EB2-4928-AFA5-C57439AEF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441325"/>
            <a:ext cx="1554163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3600" b="1">
                <a:solidFill>
                  <a:srgbClr val="FF0000"/>
                </a:solidFill>
                <a:latin typeface="Arial" panose="020B0604020202020204" pitchFamily="34" charset="0"/>
              </a:rPr>
              <a:t>想一想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矩形 12289">
            <a:extLst>
              <a:ext uri="{FF2B5EF4-FFF2-40B4-BE49-F238E27FC236}">
                <a16:creationId xmlns:a16="http://schemas.microsoft.com/office/drawing/2014/main" id="{3FC2645D-282A-427A-813C-512932123C21}"/>
              </a:ext>
            </a:extLst>
          </p:cNvPr>
          <p:cNvSpPr>
            <a:spLocks noGrp="1" noRot="1" noChangeArrowheads="1"/>
          </p:cNvSpPr>
          <p:nvPr/>
        </p:nvSpPr>
        <p:spPr bwMode="auto">
          <a:xfrm>
            <a:off x="431800" y="946150"/>
            <a:ext cx="8537575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zh-CN" alt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1、用与丝绸摩擦过的玻璃棒去靠近轻质小球，小球被吸引过来，则小球是（    ）</a:t>
            </a:r>
            <a:br>
              <a:rPr lang="zh-CN" altLang="en-US" sz="2400" b="1">
                <a:solidFill>
                  <a:srgbClr val="0000FF"/>
                </a:solidFill>
                <a:latin typeface="宋体" panose="02010600030101010101" pitchFamily="2" charset="-122"/>
              </a:rPr>
            </a:br>
            <a:r>
              <a:rPr lang="zh-CN" alt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A、带正电       B、带负电      C、不带电    </a:t>
            </a:r>
            <a:br>
              <a:rPr lang="zh-CN" altLang="en-US" sz="2400" b="1">
                <a:solidFill>
                  <a:srgbClr val="0000FF"/>
                </a:solidFill>
                <a:latin typeface="宋体" panose="02010600030101010101" pitchFamily="2" charset="-122"/>
              </a:rPr>
            </a:br>
            <a:r>
              <a:rPr lang="zh-CN" alt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D、可能带负电，也可能不带电</a:t>
            </a:r>
          </a:p>
        </p:txBody>
      </p:sp>
      <p:sp>
        <p:nvSpPr>
          <p:cNvPr id="12291" name="文本框 12290">
            <a:extLst>
              <a:ext uri="{FF2B5EF4-FFF2-40B4-BE49-F238E27FC236}">
                <a16:creationId xmlns:a16="http://schemas.microsoft.com/office/drawing/2014/main" id="{A325464E-6511-49E2-B932-AFD0959844B7}"/>
              </a:ext>
            </a:extLst>
          </p:cNvPr>
          <p:cNvSpPr/>
          <p:nvPr/>
        </p:nvSpPr>
        <p:spPr>
          <a:xfrm>
            <a:off x="3060700" y="1304925"/>
            <a:ext cx="663575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pitchFamily="34" charset="0"/>
              <a:buNone/>
            </a:pPr>
            <a:r>
              <a:rPr lang="en-US" altLang="zh-CN"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Arial" pitchFamily="34" charset="0"/>
                <a:sym typeface="Wingdings"/>
              </a:rPr>
              <a:t>D</a:t>
            </a:r>
            <a:endParaRPr lang="en-US" altLang="zh-CN" sz="2400" b="1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20484" name="矩形 12291">
            <a:extLst>
              <a:ext uri="{FF2B5EF4-FFF2-40B4-BE49-F238E27FC236}">
                <a16:creationId xmlns:a16="http://schemas.microsoft.com/office/drawing/2014/main" id="{B940D8B1-4F11-4348-8AAC-F5B5B459B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63" y="2781300"/>
            <a:ext cx="8928100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1F497D"/>
                </a:solidFill>
              </a:rPr>
              <a:t>  2、用绝缘细线悬挂A B C三个带电小球，在所示位置处于平衡 状态，若已知A球带负电，则B球、C球的带电情况是</a:t>
            </a:r>
          </a:p>
          <a:p>
            <a:pPr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1F497D"/>
                </a:solidFill>
              </a:rPr>
              <a:t>  （    ）</a:t>
            </a:r>
          </a:p>
          <a:p>
            <a:pPr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1F497D"/>
                </a:solidFill>
              </a:rPr>
              <a:t>   A、A球带负电、C球带正电</a:t>
            </a:r>
          </a:p>
          <a:p>
            <a:pPr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1F497D"/>
                </a:solidFill>
              </a:rPr>
              <a:t>   B、B 球、C球都带正电</a:t>
            </a:r>
          </a:p>
          <a:p>
            <a:pPr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1F497D"/>
                </a:solidFill>
              </a:rPr>
              <a:t>   C、B 球、C球都带负电 </a:t>
            </a:r>
          </a:p>
          <a:p>
            <a:pPr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1F497D"/>
                </a:solidFill>
              </a:rPr>
              <a:t>   D、无法判断</a:t>
            </a:r>
          </a:p>
          <a:p>
            <a:endParaRPr lang="zh-CN" altLang="en-US" sz="2400" b="1"/>
          </a:p>
        </p:txBody>
      </p:sp>
      <p:sp>
        <p:nvSpPr>
          <p:cNvPr id="12293" name="文本框 12292">
            <a:extLst>
              <a:ext uri="{FF2B5EF4-FFF2-40B4-BE49-F238E27FC236}">
                <a16:creationId xmlns:a16="http://schemas.microsoft.com/office/drawing/2014/main" id="{29AD9C9B-D013-4628-9084-A042A07A3DE5}"/>
              </a:ext>
            </a:extLst>
          </p:cNvPr>
          <p:cNvSpPr/>
          <p:nvPr/>
        </p:nvSpPr>
        <p:spPr>
          <a:xfrm>
            <a:off x="1116013" y="3465513"/>
            <a:ext cx="385762" cy="5794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Font typeface="Arial" pitchFamily="34" charset="0"/>
              <a:buNone/>
            </a:pP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宋体" pitchFamily="2" charset="-122"/>
                <a:sym typeface="Wingdings"/>
              </a:rPr>
              <a:t>c</a:t>
            </a:r>
            <a:endParaRPr lang="en-US" altLang="zh-CN" b="1">
              <a:solidFill>
                <a:srgbClr val="FF0000"/>
              </a:solidFill>
              <a:latin typeface="宋体" pitchFamily="2" charset="-122"/>
            </a:endParaRPr>
          </a:p>
        </p:txBody>
      </p:sp>
      <p:grpSp>
        <p:nvGrpSpPr>
          <p:cNvPr id="20486" name="组合 12293">
            <a:extLst>
              <a:ext uri="{FF2B5EF4-FFF2-40B4-BE49-F238E27FC236}">
                <a16:creationId xmlns:a16="http://schemas.microsoft.com/office/drawing/2014/main" id="{5D4EBFC0-4B08-4354-9DFD-E55065B21F2C}"/>
              </a:ext>
            </a:extLst>
          </p:cNvPr>
          <p:cNvGrpSpPr>
            <a:grpSpLocks/>
          </p:cNvGrpSpPr>
          <p:nvPr/>
        </p:nvGrpSpPr>
        <p:grpSpPr bwMode="auto">
          <a:xfrm>
            <a:off x="5292725" y="3681413"/>
            <a:ext cx="2625725" cy="2400300"/>
            <a:chOff x="0" y="0"/>
            <a:chExt cx="4817" cy="3868"/>
          </a:xfrm>
        </p:grpSpPr>
        <p:sp>
          <p:nvSpPr>
            <p:cNvPr id="20487" name="椭圆 12294">
              <a:extLst>
                <a:ext uri="{FF2B5EF4-FFF2-40B4-BE49-F238E27FC236}">
                  <a16:creationId xmlns:a16="http://schemas.microsoft.com/office/drawing/2014/main" id="{127B907D-19AB-457A-9982-29EA05B297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403"/>
              <a:ext cx="340" cy="340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20488" name="椭圆 12295">
              <a:extLst>
                <a:ext uri="{FF2B5EF4-FFF2-40B4-BE49-F238E27FC236}">
                  <a16:creationId xmlns:a16="http://schemas.microsoft.com/office/drawing/2014/main" id="{D0BF0B24-7E36-419A-AC2B-65A437CA17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7" y="3403"/>
              <a:ext cx="340" cy="340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20489" name="椭圆 12296">
              <a:extLst>
                <a:ext uri="{FF2B5EF4-FFF2-40B4-BE49-F238E27FC236}">
                  <a16:creationId xmlns:a16="http://schemas.microsoft.com/office/drawing/2014/main" id="{AAD69BC0-A7C5-4A82-83C7-B72EE0131B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0" y="3403"/>
              <a:ext cx="340" cy="340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20490" name="直接连接符 12297">
              <a:extLst>
                <a:ext uri="{FF2B5EF4-FFF2-40B4-BE49-F238E27FC236}">
                  <a16:creationId xmlns:a16="http://schemas.microsoft.com/office/drawing/2014/main" id="{09CB8D39-9067-452A-A902-F57FABD4B8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7" y="0"/>
              <a:ext cx="1135" cy="3403"/>
            </a:xfrm>
            <a:prstGeom prst="line">
              <a:avLst/>
            </a:prstGeom>
            <a:noFill/>
            <a:ln w="38100" algn="ctr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491" name="直接连接符 12298">
              <a:extLst>
                <a:ext uri="{FF2B5EF4-FFF2-40B4-BE49-F238E27FC236}">
                  <a16:creationId xmlns:a16="http://schemas.microsoft.com/office/drawing/2014/main" id="{16489B2D-BC00-45E3-A9B1-4A46691780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42" y="0"/>
              <a:ext cx="0" cy="3403"/>
            </a:xfrm>
            <a:prstGeom prst="line">
              <a:avLst/>
            </a:prstGeom>
            <a:noFill/>
            <a:ln w="38100" algn="ctr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492" name="直接连接符 12299">
              <a:extLst>
                <a:ext uri="{FF2B5EF4-FFF2-40B4-BE49-F238E27FC236}">
                  <a16:creationId xmlns:a16="http://schemas.microsoft.com/office/drawing/2014/main" id="{876B880C-5C8A-49E7-AA51-05505A227A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835" y="0"/>
              <a:ext cx="907" cy="3403"/>
            </a:xfrm>
            <a:prstGeom prst="line">
              <a:avLst/>
            </a:prstGeom>
            <a:noFill/>
            <a:ln w="38100" algn="ctr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493" name="直接连接符 12300">
              <a:extLst>
                <a:ext uri="{FF2B5EF4-FFF2-40B4-BE49-F238E27FC236}">
                  <a16:creationId xmlns:a16="http://schemas.microsoft.com/office/drawing/2014/main" id="{0A144A4D-8D03-4A78-BAD7-203BF5647A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" y="30"/>
              <a:ext cx="4422" cy="0"/>
            </a:xfrm>
            <a:prstGeom prst="line">
              <a:avLst/>
            </a:prstGeom>
            <a:noFill/>
            <a:ln w="76200" algn="ctr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494" name="文本框 12301">
              <a:extLst>
                <a:ext uri="{FF2B5EF4-FFF2-40B4-BE49-F238E27FC236}">
                  <a16:creationId xmlns:a16="http://schemas.microsoft.com/office/drawing/2014/main" id="{85DCE2E0-61EC-4AB5-9C3A-3DA82C70E0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3290"/>
              <a:ext cx="530" cy="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20495" name="文本框 12302">
              <a:extLst>
                <a:ext uri="{FF2B5EF4-FFF2-40B4-BE49-F238E27FC236}">
                  <a16:creationId xmlns:a16="http://schemas.microsoft.com/office/drawing/2014/main" id="{4E751979-22BA-44FB-99BA-C9FAC82897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0" y="3290"/>
              <a:ext cx="550" cy="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20496" name="文本框 12303">
              <a:extLst>
                <a:ext uri="{FF2B5EF4-FFF2-40B4-BE49-F238E27FC236}">
                  <a16:creationId xmlns:a16="http://schemas.microsoft.com/office/drawing/2014/main" id="{DE818B62-A6B6-4150-90D5-71B5F977FE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2" y="3290"/>
              <a:ext cx="530" cy="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200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>
                  <a:latin typeface="Arial" panose="020B0604020202020204" pitchFamily="34" charset="0"/>
                </a:rPr>
                <a:t>B</a:t>
              </a:r>
            </a:p>
          </p:txBody>
        </p:sp>
      </p:grpSp>
      <p:sp>
        <p:nvSpPr>
          <p:cNvPr id="20497" name="文本框 12304">
            <a:extLst>
              <a:ext uri="{FF2B5EF4-FFF2-40B4-BE49-F238E27FC236}">
                <a16:creationId xmlns:a16="http://schemas.microsoft.com/office/drawing/2014/main" id="{24F5A360-F9EB-437D-88A5-EB607E35E7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5988" y="296863"/>
            <a:ext cx="1554162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3600" b="1">
                <a:solidFill>
                  <a:srgbClr val="FF0000"/>
                </a:solidFill>
                <a:latin typeface="Arial" panose="020B0604020202020204" pitchFamily="34" charset="0"/>
              </a:rPr>
              <a:t>练一练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 fill="hold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/>
      <p:bldP spid="12293" grpId="0" animBg="1"/>
    </p:bldLst>
  </p:timing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1250</Words>
  <Application>Microsoft Office PowerPoint</Application>
  <PresentationFormat>全屏显示(4:3)</PresentationFormat>
  <Paragraphs>186</Paragraphs>
  <Slides>21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3" baseType="lpstr">
      <vt:lpstr>等线</vt:lpstr>
      <vt:lpstr>黑体</vt:lpstr>
      <vt:lpstr>华文琥珀</vt:lpstr>
      <vt:lpstr>华文行楷</vt:lpstr>
      <vt:lpstr>楷体_GB2312</vt:lpstr>
      <vt:lpstr>宋体</vt:lpstr>
      <vt:lpstr>Arial</vt:lpstr>
      <vt:lpstr>Calibri</vt:lpstr>
      <vt:lpstr>Calibri Light</vt:lpstr>
      <vt:lpstr>Times New Roman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lenovo07</dc:creator>
  <cp:lastModifiedBy>lenovo07</cp:lastModifiedBy>
  <cp:revision>8</cp:revision>
  <dcterms:created xsi:type="dcterms:W3CDTF">2021-10-09T05:43:02Z</dcterms:created>
  <dcterms:modified xsi:type="dcterms:W3CDTF">2021-10-09T06:01:39Z</dcterms:modified>
</cp:coreProperties>
</file>