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463" r:id="rId4"/>
    <p:sldId id="379" r:id="rId5"/>
    <p:sldId id="265" r:id="rId6"/>
    <p:sldId id="267" r:id="rId7"/>
    <p:sldId id="268" r:id="rId8"/>
    <p:sldId id="402" r:id="rId9"/>
    <p:sldId id="275" r:id="rId10"/>
    <p:sldId id="269" r:id="rId11"/>
    <p:sldId id="270" r:id="rId12"/>
    <p:sldId id="271" r:id="rId13"/>
    <p:sldId id="272" r:id="rId14"/>
    <p:sldId id="449" r:id="rId15"/>
    <p:sldId id="436" r:id="rId16"/>
    <p:sldId id="301" r:id="rId17"/>
    <p:sldId id="427" r:id="rId18"/>
    <p:sldId id="404" r:id="rId19"/>
    <p:sldId id="403" r:id="rId20"/>
    <p:sldId id="302" r:id="rId21"/>
    <p:sldId id="489" r:id="rId22"/>
    <p:sldId id="298" r:id="rId23"/>
    <p:sldId id="299" r:id="rId24"/>
    <p:sldId id="300" r:id="rId25"/>
    <p:sldId id="378" r:id="rId26"/>
    <p:sldId id="425" r:id="rId27"/>
    <p:sldId id="464" r:id="rId28"/>
    <p:sldId id="465" r:id="rId29"/>
    <p:sldId id="46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0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图片 2" descr="学科网PPT-大标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fontAlgn="base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2021/10/9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072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aokan.baidu.com/v?vid=16581530047475088498&amp;pd=bjh&amp;fr=bjhauthor&amp;type=video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908050"/>
            <a:ext cx="2262188" cy="136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7" descr="j02330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908050"/>
            <a:ext cx="2303463" cy="1154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8" descr="j02518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75" y="835025"/>
            <a:ext cx="2378075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10" descr="j01874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8" y="4365625"/>
            <a:ext cx="2232025" cy="182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1" descr="J01498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4579938"/>
            <a:ext cx="1979612" cy="1585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文本框 5126"/>
          <p:cNvSpPr txBox="1"/>
          <p:nvPr/>
        </p:nvSpPr>
        <p:spPr>
          <a:xfrm>
            <a:off x="1098550" y="2747963"/>
            <a:ext cx="6858000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第1节  热机</a:t>
            </a:r>
          </a:p>
        </p:txBody>
      </p:sp>
      <p:pic>
        <p:nvPicPr>
          <p:cNvPr id="15367" name="Picture 67" descr="k0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813" y="3933825"/>
            <a:ext cx="1584325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466725" y="409575"/>
            <a:ext cx="2897188" cy="1219200"/>
          </a:xfrm>
        </p:spPr>
        <p:txBody>
          <a:bodyPr vert="horz" wrap="square" lIns="92075" tIns="46038" rIns="92075" bIns="46038" anchor="ctr" anchorCtr="0"/>
          <a:lstStyle/>
          <a:p>
            <a:r>
              <a:rPr lang="zh-CN" altLang="en-US" sz="3600">
                <a:solidFill>
                  <a:srgbClr val="FF3399"/>
                </a:solidFill>
              </a:rPr>
              <a:t>吸气冲程</a:t>
            </a:r>
          </a:p>
        </p:txBody>
      </p:sp>
      <p:grpSp>
        <p:nvGrpSpPr>
          <p:cNvPr id="24578" name="组合 14338"/>
          <p:cNvGrpSpPr/>
          <p:nvPr/>
        </p:nvGrpSpPr>
        <p:grpSpPr>
          <a:xfrm>
            <a:off x="4932363" y="1412875"/>
            <a:ext cx="3676650" cy="4953000"/>
            <a:chOff x="0" y="0"/>
            <a:chExt cx="5790" cy="7800"/>
          </a:xfrm>
        </p:grpSpPr>
        <p:pic>
          <p:nvPicPr>
            <p:cNvPr id="24579" name="Picture 11" descr="吸气(汽)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989F"/>
                </a:clrFrom>
                <a:clrTo>
                  <a:srgbClr val="00989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5790" cy="7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0" name="Line 12"/>
            <p:cNvSpPr/>
            <p:nvPr/>
          </p:nvSpPr>
          <p:spPr>
            <a:xfrm flipV="1">
              <a:off x="680" y="2720"/>
              <a:ext cx="720" cy="480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4581" name="Text Box 13"/>
          <p:cNvSpPr txBox="1"/>
          <p:nvPr/>
        </p:nvSpPr>
        <p:spPr>
          <a:xfrm>
            <a:off x="4848225" y="2997200"/>
            <a:ext cx="549275" cy="2455863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汽油和空气</a:t>
            </a:r>
          </a:p>
        </p:txBody>
      </p:sp>
      <p:sp>
        <p:nvSpPr>
          <p:cNvPr id="24582" name="Text Box 14"/>
          <p:cNvSpPr txBox="1"/>
          <p:nvPr/>
        </p:nvSpPr>
        <p:spPr>
          <a:xfrm>
            <a:off x="539750" y="1341438"/>
            <a:ext cx="4608513" cy="2459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进气门打开，排气门关闭。活塞由上端向下端运动，汽油和空气组成的燃料混合物从进气门吸入气缸。</a:t>
            </a:r>
          </a:p>
        </p:txBody>
      </p:sp>
      <p:grpSp>
        <p:nvGrpSpPr>
          <p:cNvPr id="14344" name="组合 14343"/>
          <p:cNvGrpSpPr/>
          <p:nvPr/>
        </p:nvGrpSpPr>
        <p:grpSpPr>
          <a:xfrm>
            <a:off x="2514600" y="3484563"/>
            <a:ext cx="1700213" cy="2824162"/>
            <a:chOff x="0" y="0"/>
            <a:chExt cx="3012" cy="4762"/>
          </a:xfrm>
        </p:grpSpPr>
        <p:pic>
          <p:nvPicPr>
            <p:cNvPr id="24584" name="图片 14344" descr="page-0025"/>
            <p:cNvPicPr>
              <a:picLocks noChangeAspect="1"/>
            </p:cNvPicPr>
            <p:nvPr/>
          </p:nvPicPr>
          <p:blipFill>
            <a:blip r:embed="rId3"/>
            <a:srcRect l="17281" t="26871" r="67737" b="52538"/>
            <a:stretch>
              <a:fillRect/>
            </a:stretch>
          </p:blipFill>
          <p:spPr>
            <a:xfrm>
              <a:off x="0" y="0"/>
              <a:ext cx="3012" cy="47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5" name="箭头 794"/>
            <p:cNvSpPr/>
            <p:nvPr/>
          </p:nvSpPr>
          <p:spPr>
            <a:xfrm>
              <a:off x="1313" y="1700"/>
              <a:ext cx="1" cy="56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586" name="下箭头 14346"/>
            <p:cNvSpPr/>
            <p:nvPr/>
          </p:nvSpPr>
          <p:spPr>
            <a:xfrm>
              <a:off x="1313" y="1700"/>
              <a:ext cx="119" cy="567"/>
            </a:xfrm>
            <a:prstGeom prst="downArrow">
              <a:avLst>
                <a:gd name="adj1" fmla="val 50000"/>
                <a:gd name="adj2" fmla="val 119073"/>
              </a:avLst>
            </a:pr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7" name="下箭头 14347"/>
            <p:cNvSpPr/>
            <p:nvPr/>
          </p:nvSpPr>
          <p:spPr>
            <a:xfrm>
              <a:off x="1313" y="907"/>
              <a:ext cx="119" cy="1020"/>
            </a:xfrm>
            <a:prstGeom prst="downArrow">
              <a:avLst>
                <a:gd name="adj1" fmla="val 50000"/>
                <a:gd name="adj2" fmla="val 214206"/>
              </a:avLst>
            </a:pr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588" name="文本框 14348"/>
          <p:cNvSpPr txBox="1"/>
          <p:nvPr/>
        </p:nvSpPr>
        <p:spPr>
          <a:xfrm>
            <a:off x="5219700" y="551815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466725" y="404813"/>
            <a:ext cx="2303463" cy="1219200"/>
          </a:xfrm>
        </p:spPr>
        <p:txBody>
          <a:bodyPr vert="horz" wrap="square" lIns="92075" tIns="46038" rIns="92075" bIns="46038" anchor="ctr" anchorCtr="0"/>
          <a:lstStyle/>
          <a:p>
            <a:r>
              <a:rPr lang="zh-CN" altLang="en-US" sz="3600">
                <a:solidFill>
                  <a:srgbClr val="FF3399"/>
                </a:solidFill>
              </a:rPr>
              <a:t>压缩冲程</a:t>
            </a:r>
          </a:p>
        </p:txBody>
      </p:sp>
      <p:pic>
        <p:nvPicPr>
          <p:cNvPr id="25602" name="Picture 8" descr="压缩(汽)"/>
          <p:cNvPicPr>
            <a:picLocks noChangeAspect="1"/>
          </p:cNvPicPr>
          <p:nvPr/>
        </p:nvPicPr>
        <p:blipFill>
          <a:blip r:embed="rId2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425" y="1484313"/>
            <a:ext cx="2671763" cy="417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9"/>
          <p:cNvSpPr txBox="1"/>
          <p:nvPr/>
        </p:nvSpPr>
        <p:spPr>
          <a:xfrm>
            <a:off x="468313" y="1412875"/>
            <a:ext cx="5099050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8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进气门和排气门都关闭，活塞向上运动，燃料混合物被压缩，压强增大，温度升高。</a:t>
            </a:r>
          </a:p>
        </p:txBody>
      </p:sp>
      <p:sp>
        <p:nvSpPr>
          <p:cNvPr id="15365" name="文本框 15364"/>
          <p:cNvSpPr txBox="1"/>
          <p:nvPr/>
        </p:nvSpPr>
        <p:spPr>
          <a:xfrm>
            <a:off x="466725" y="2852738"/>
            <a:ext cx="4424363" cy="9445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压缩冲程是把</a:t>
            </a:r>
            <a:r>
              <a:rPr lang="zh-CN" altLang="en-US" sz="2800" u="sng"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</a:p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转化为</a:t>
            </a:r>
            <a:r>
              <a:rPr lang="zh-CN" altLang="en-US" sz="2800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</a:p>
        </p:txBody>
      </p:sp>
      <p:sp>
        <p:nvSpPr>
          <p:cNvPr id="15366" name="文本框 15365"/>
          <p:cNvSpPr txBox="1"/>
          <p:nvPr/>
        </p:nvSpPr>
        <p:spPr>
          <a:xfrm>
            <a:off x="3328988" y="2843213"/>
            <a:ext cx="7921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</a:t>
            </a:r>
          </a:p>
        </p:txBody>
      </p:sp>
      <p:sp>
        <p:nvSpPr>
          <p:cNvPr id="15367" name="文本框 15366"/>
          <p:cNvSpPr txBox="1"/>
          <p:nvPr/>
        </p:nvSpPr>
        <p:spPr>
          <a:xfrm>
            <a:off x="1908175" y="3348038"/>
            <a:ext cx="4873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</a:p>
        </p:txBody>
      </p:sp>
      <p:grpSp>
        <p:nvGrpSpPr>
          <p:cNvPr id="15368" name="组合 15367"/>
          <p:cNvGrpSpPr/>
          <p:nvPr/>
        </p:nvGrpSpPr>
        <p:grpSpPr>
          <a:xfrm>
            <a:off x="3708400" y="3429000"/>
            <a:ext cx="2005013" cy="3024188"/>
            <a:chOff x="0" y="0"/>
            <a:chExt cx="3158" cy="4762"/>
          </a:xfrm>
        </p:grpSpPr>
        <p:pic>
          <p:nvPicPr>
            <p:cNvPr id="25608" name="图片 15368" descr="page-0025"/>
            <p:cNvPicPr>
              <a:picLocks noChangeAspect="1"/>
            </p:cNvPicPr>
            <p:nvPr/>
          </p:nvPicPr>
          <p:blipFill>
            <a:blip r:embed="rId3"/>
            <a:srcRect l="32353" t="26871" r="51938" b="52538"/>
            <a:stretch>
              <a:fillRect/>
            </a:stretch>
          </p:blipFill>
          <p:spPr>
            <a:xfrm>
              <a:off x="0" y="0"/>
              <a:ext cx="3158" cy="47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9" name="矩形 15369"/>
            <p:cNvSpPr/>
            <p:nvPr/>
          </p:nvSpPr>
          <p:spPr>
            <a:xfrm>
              <a:off x="1164" y="1360"/>
              <a:ext cx="907" cy="3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5610" name="组合 15370"/>
            <p:cNvGrpSpPr/>
            <p:nvPr/>
          </p:nvGrpSpPr>
          <p:grpSpPr>
            <a:xfrm>
              <a:off x="936" y="1472"/>
              <a:ext cx="680" cy="1483"/>
              <a:chOff x="0" y="0"/>
              <a:chExt cx="680" cy="1482"/>
            </a:xfrm>
          </p:grpSpPr>
          <p:sp>
            <p:nvSpPr>
              <p:cNvPr id="25611" name="矩形 15371"/>
              <p:cNvSpPr/>
              <p:nvPr/>
            </p:nvSpPr>
            <p:spPr>
              <a:xfrm rot="1620000">
                <a:off x="340" y="0"/>
                <a:ext cx="119" cy="147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2" name="矩形 15372"/>
              <p:cNvSpPr/>
              <p:nvPr/>
            </p:nvSpPr>
            <p:spPr>
              <a:xfrm rot="1260000">
                <a:off x="0" y="1362"/>
                <a:ext cx="680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613" name="组合 15373"/>
            <p:cNvGrpSpPr/>
            <p:nvPr/>
          </p:nvGrpSpPr>
          <p:grpSpPr>
            <a:xfrm>
              <a:off x="709" y="907"/>
              <a:ext cx="227" cy="565"/>
              <a:chOff x="0" y="0"/>
              <a:chExt cx="226" cy="566"/>
            </a:xfrm>
          </p:grpSpPr>
          <p:sp>
            <p:nvSpPr>
              <p:cNvPr id="25614" name="直接连接符 15374"/>
              <p:cNvSpPr/>
              <p:nvPr/>
            </p:nvSpPr>
            <p:spPr>
              <a:xfrm>
                <a:off x="0" y="1"/>
                <a:ext cx="227" cy="1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615" name="直接连接符 15375"/>
              <p:cNvSpPr/>
              <p:nvPr/>
            </p:nvSpPr>
            <p:spPr>
              <a:xfrm>
                <a:off x="111" y="0"/>
                <a:ext cx="1" cy="56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25616" name="组合 15376"/>
            <p:cNvGrpSpPr/>
            <p:nvPr/>
          </p:nvGrpSpPr>
          <p:grpSpPr>
            <a:xfrm>
              <a:off x="2296" y="907"/>
              <a:ext cx="228" cy="565"/>
              <a:chOff x="0" y="0"/>
              <a:chExt cx="226" cy="566"/>
            </a:xfrm>
          </p:grpSpPr>
          <p:sp>
            <p:nvSpPr>
              <p:cNvPr id="25617" name="直接连接符 15377"/>
              <p:cNvSpPr/>
              <p:nvPr/>
            </p:nvSpPr>
            <p:spPr>
              <a:xfrm>
                <a:off x="0" y="1"/>
                <a:ext cx="227" cy="1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5618" name="直接连接符 15378"/>
              <p:cNvSpPr/>
              <p:nvPr/>
            </p:nvSpPr>
            <p:spPr>
              <a:xfrm>
                <a:off x="111" y="0"/>
                <a:ext cx="1" cy="56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25619" name="上箭头 15379"/>
            <p:cNvSpPr/>
            <p:nvPr/>
          </p:nvSpPr>
          <p:spPr>
            <a:xfrm flipH="1">
              <a:off x="1729" y="1246"/>
              <a:ext cx="119" cy="1134"/>
            </a:xfrm>
            <a:prstGeom prst="upArrow">
              <a:avLst>
                <a:gd name="adj1" fmla="val 50000"/>
                <a:gd name="adj2" fmla="val 238147"/>
              </a:avLst>
            </a:pr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20" name="文本框 15380"/>
          <p:cNvSpPr txBox="1"/>
          <p:nvPr/>
        </p:nvSpPr>
        <p:spPr>
          <a:xfrm>
            <a:off x="6877050" y="5805488"/>
            <a:ext cx="5381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476250"/>
            <a:ext cx="2376488" cy="936625"/>
          </a:xfrm>
        </p:spPr>
        <p:txBody>
          <a:bodyPr vert="horz" wrap="square" lIns="92075" tIns="46038" rIns="92075" bIns="46038" anchor="ctr" anchorCtr="0"/>
          <a:lstStyle/>
          <a:p>
            <a:r>
              <a:rPr lang="zh-CN" altLang="en-US" sz="3600">
                <a:solidFill>
                  <a:srgbClr val="FF3399"/>
                </a:solidFill>
              </a:rPr>
              <a:t>做功冲程</a:t>
            </a:r>
          </a:p>
        </p:txBody>
      </p:sp>
      <p:pic>
        <p:nvPicPr>
          <p:cNvPr id="26626" name="Picture 8" descr="做功(汽)"/>
          <p:cNvPicPr>
            <a:picLocks noChangeAspect="1"/>
          </p:cNvPicPr>
          <p:nvPr/>
        </p:nvPicPr>
        <p:blipFill>
          <a:blip r:embed="rId2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325" y="1341438"/>
            <a:ext cx="2552700" cy="396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 Box 9"/>
          <p:cNvSpPr txBox="1"/>
          <p:nvPr/>
        </p:nvSpPr>
        <p:spPr>
          <a:xfrm>
            <a:off x="395288" y="1268413"/>
            <a:ext cx="5113337" cy="1408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在压缩冲程末尾，火花塞产生电火花，使燃料猛烈燃烧，产生高温高压的燃气，推动活塞向下运动，并通过连杆带动曲轴转动。对外做功.</a:t>
            </a:r>
          </a:p>
        </p:txBody>
      </p:sp>
      <p:sp>
        <p:nvSpPr>
          <p:cNvPr id="16389" name="文本框 16388"/>
          <p:cNvSpPr txBox="1"/>
          <p:nvPr/>
        </p:nvSpPr>
        <p:spPr>
          <a:xfrm>
            <a:off x="396875" y="2781300"/>
            <a:ext cx="5668963" cy="8842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做功冲程是先把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能转化为 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能，</a:t>
            </a:r>
          </a:p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再把 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能转化 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</a:p>
        </p:txBody>
      </p:sp>
      <p:sp>
        <p:nvSpPr>
          <p:cNvPr id="16390" name="文本框 16389"/>
          <p:cNvSpPr txBox="1"/>
          <p:nvPr/>
        </p:nvSpPr>
        <p:spPr>
          <a:xfrm>
            <a:off x="2843213" y="2852738"/>
            <a:ext cx="7921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化学</a:t>
            </a:r>
          </a:p>
        </p:txBody>
      </p:sp>
      <p:sp>
        <p:nvSpPr>
          <p:cNvPr id="16391" name="文本框 16390"/>
          <p:cNvSpPr txBox="1"/>
          <p:nvPr/>
        </p:nvSpPr>
        <p:spPr>
          <a:xfrm>
            <a:off x="4873625" y="2852738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</a:p>
        </p:txBody>
      </p:sp>
      <p:sp>
        <p:nvSpPr>
          <p:cNvPr id="16392" name="文本框 16391"/>
          <p:cNvSpPr txBox="1"/>
          <p:nvPr/>
        </p:nvSpPr>
        <p:spPr>
          <a:xfrm>
            <a:off x="2771775" y="32004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</a:t>
            </a:r>
          </a:p>
        </p:txBody>
      </p:sp>
      <p:sp>
        <p:nvSpPr>
          <p:cNvPr id="16393" name="文本框 16392"/>
          <p:cNvSpPr txBox="1"/>
          <p:nvPr/>
        </p:nvSpPr>
        <p:spPr>
          <a:xfrm>
            <a:off x="1260475" y="3200400"/>
            <a:ext cx="4857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</a:p>
        </p:txBody>
      </p:sp>
      <p:grpSp>
        <p:nvGrpSpPr>
          <p:cNvPr id="16394" name="组合 16393"/>
          <p:cNvGrpSpPr/>
          <p:nvPr/>
        </p:nvGrpSpPr>
        <p:grpSpPr>
          <a:xfrm>
            <a:off x="4110038" y="3395663"/>
            <a:ext cx="2012950" cy="3024187"/>
            <a:chOff x="0" y="0"/>
            <a:chExt cx="3170" cy="4762"/>
          </a:xfrm>
        </p:grpSpPr>
        <p:grpSp>
          <p:nvGrpSpPr>
            <p:cNvPr id="26634" name="组合 16394"/>
            <p:cNvGrpSpPr/>
            <p:nvPr/>
          </p:nvGrpSpPr>
          <p:grpSpPr>
            <a:xfrm>
              <a:off x="0" y="0"/>
              <a:ext cx="3170" cy="4762"/>
              <a:chOff x="0" y="0"/>
              <a:chExt cx="3170" cy="4762"/>
            </a:xfrm>
          </p:grpSpPr>
          <p:sp>
            <p:nvSpPr>
              <p:cNvPr id="26635" name="文本框 16395"/>
              <p:cNvSpPr txBox="1"/>
              <p:nvPr/>
            </p:nvSpPr>
            <p:spPr>
              <a:xfrm>
                <a:off x="1473" y="111"/>
                <a:ext cx="907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zh-CN" altLang="en-US" sz="240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内</a:t>
                </a:r>
              </a:p>
            </p:txBody>
          </p:sp>
          <p:pic>
            <p:nvPicPr>
              <p:cNvPr id="26636" name="图片 16396" descr="page-0025"/>
              <p:cNvPicPr>
                <a:picLocks noChangeAspect="1"/>
              </p:cNvPicPr>
              <p:nvPr/>
            </p:nvPicPr>
            <p:blipFill>
              <a:blip r:embed="rId3"/>
              <a:srcRect l="49742" t="26871" r="34360" b="52538"/>
              <a:stretch>
                <a:fillRect/>
              </a:stretch>
            </p:blipFill>
            <p:spPr>
              <a:xfrm>
                <a:off x="0" y="0"/>
                <a:ext cx="3171" cy="47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37" name="矩形 16397"/>
              <p:cNvSpPr/>
              <p:nvPr/>
            </p:nvSpPr>
            <p:spPr>
              <a:xfrm flipH="1">
                <a:off x="1059" y="1359"/>
                <a:ext cx="903" cy="34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6638" name="组合 16398"/>
              <p:cNvGrpSpPr/>
              <p:nvPr/>
            </p:nvGrpSpPr>
            <p:grpSpPr>
              <a:xfrm>
                <a:off x="1512" y="1472"/>
                <a:ext cx="674" cy="1588"/>
                <a:chOff x="0" y="0"/>
                <a:chExt cx="680" cy="1588"/>
              </a:xfrm>
            </p:grpSpPr>
            <p:sp>
              <p:nvSpPr>
                <p:cNvPr id="26639" name="矩形 16399"/>
                <p:cNvSpPr/>
                <p:nvPr/>
              </p:nvSpPr>
              <p:spPr>
                <a:xfrm rot="-1620000" flipH="1">
                  <a:off x="227" y="0"/>
                  <a:ext cx="119" cy="1475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640" name="矩形 16400"/>
                <p:cNvSpPr/>
                <p:nvPr/>
              </p:nvSpPr>
              <p:spPr>
                <a:xfrm rot="-1260000" flipH="1">
                  <a:off x="0" y="1468"/>
                  <a:ext cx="680" cy="12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6641" name="组合 16401"/>
              <p:cNvGrpSpPr/>
              <p:nvPr/>
            </p:nvGrpSpPr>
            <p:grpSpPr>
              <a:xfrm>
                <a:off x="611" y="906"/>
                <a:ext cx="226" cy="565"/>
                <a:chOff x="0" y="0"/>
                <a:chExt cx="226" cy="566"/>
              </a:xfrm>
            </p:grpSpPr>
            <p:sp>
              <p:nvSpPr>
                <p:cNvPr id="26642" name="直接连接符 16402"/>
                <p:cNvSpPr/>
                <p:nvPr/>
              </p:nvSpPr>
              <p:spPr>
                <a:xfrm>
                  <a:off x="0" y="1"/>
                  <a:ext cx="227" cy="1"/>
                </a:xfrm>
                <a:prstGeom prst="line">
                  <a:avLst/>
                </a:prstGeom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643" name="直接连接符 16403"/>
                <p:cNvSpPr/>
                <p:nvPr/>
              </p:nvSpPr>
              <p:spPr>
                <a:xfrm>
                  <a:off x="111" y="0"/>
                  <a:ext cx="1" cy="567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grpSp>
            <p:nvGrpSpPr>
              <p:cNvPr id="26644" name="组合 16404"/>
              <p:cNvGrpSpPr/>
              <p:nvPr/>
            </p:nvGrpSpPr>
            <p:grpSpPr>
              <a:xfrm>
                <a:off x="2188" y="906"/>
                <a:ext cx="224" cy="565"/>
                <a:chOff x="0" y="0"/>
                <a:chExt cx="226" cy="566"/>
              </a:xfrm>
            </p:grpSpPr>
            <p:sp>
              <p:nvSpPr>
                <p:cNvPr id="26645" name="直接连接符 16405"/>
                <p:cNvSpPr/>
                <p:nvPr/>
              </p:nvSpPr>
              <p:spPr>
                <a:xfrm>
                  <a:off x="0" y="1"/>
                  <a:ext cx="227" cy="1"/>
                </a:xfrm>
                <a:prstGeom prst="line">
                  <a:avLst/>
                </a:prstGeom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6646" name="直接连接符 16406"/>
                <p:cNvSpPr/>
                <p:nvPr/>
              </p:nvSpPr>
              <p:spPr>
                <a:xfrm>
                  <a:off x="111" y="0"/>
                  <a:ext cx="1" cy="567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26647" name="下箭头 16407"/>
            <p:cNvSpPr/>
            <p:nvPr/>
          </p:nvSpPr>
          <p:spPr>
            <a:xfrm>
              <a:off x="1247" y="1360"/>
              <a:ext cx="119" cy="1020"/>
            </a:xfrm>
            <a:prstGeom prst="downArrow">
              <a:avLst>
                <a:gd name="adj1" fmla="val 50000"/>
                <a:gd name="adj2" fmla="val 214206"/>
              </a:avLst>
            </a:prstGeom>
            <a:solidFill>
              <a:schemeClr val="accent1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648" name="文本框 16408"/>
          <p:cNvSpPr txBox="1"/>
          <p:nvPr/>
        </p:nvSpPr>
        <p:spPr>
          <a:xfrm>
            <a:off x="7164388" y="530225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丙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  <p:bldP spid="163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549275"/>
            <a:ext cx="2292350" cy="960438"/>
          </a:xfrm>
        </p:spPr>
        <p:txBody>
          <a:bodyPr vert="horz" wrap="square" lIns="92075" tIns="46038" rIns="92075" bIns="46038" anchor="ctr" anchorCtr="0"/>
          <a:lstStyle/>
          <a:p>
            <a:pPr>
              <a:buSzTx/>
            </a:pPr>
            <a:r>
              <a:rPr lang="zh-CN" altLang="en-US" sz="3600">
                <a:solidFill>
                  <a:srgbClr val="FF3399"/>
                </a:solidFill>
              </a:rPr>
              <a:t>排气冲程</a:t>
            </a:r>
          </a:p>
        </p:txBody>
      </p:sp>
      <p:pic>
        <p:nvPicPr>
          <p:cNvPr id="27650" name="Picture 8" descr="排气(汽)"/>
          <p:cNvPicPr>
            <a:picLocks noChangeAspect="1"/>
          </p:cNvPicPr>
          <p:nvPr/>
        </p:nvPicPr>
        <p:blipFill>
          <a:blip r:embed="rId2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5" y="1766888"/>
            <a:ext cx="3054350" cy="395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Line 9"/>
          <p:cNvSpPr/>
          <p:nvPr/>
        </p:nvSpPr>
        <p:spPr>
          <a:xfrm>
            <a:off x="8029575" y="3286125"/>
            <a:ext cx="381000" cy="2286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27652" name="Text Box 10"/>
          <p:cNvSpPr txBox="1"/>
          <p:nvPr/>
        </p:nvSpPr>
        <p:spPr>
          <a:xfrm>
            <a:off x="8245475" y="2565400"/>
            <a:ext cx="609600" cy="23114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燃烧后的废气</a:t>
            </a:r>
          </a:p>
        </p:txBody>
      </p:sp>
      <p:sp>
        <p:nvSpPr>
          <p:cNvPr id="27653" name="Text Box 11"/>
          <p:cNvSpPr txBox="1"/>
          <p:nvPr/>
        </p:nvSpPr>
        <p:spPr>
          <a:xfrm>
            <a:off x="611188" y="1268413"/>
            <a:ext cx="4556125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进气门关闭，排气门打开，活塞向上运动，把废气排出气缸。</a:t>
            </a:r>
          </a:p>
        </p:txBody>
      </p:sp>
      <p:grpSp>
        <p:nvGrpSpPr>
          <p:cNvPr id="17415" name="组合 17414"/>
          <p:cNvGrpSpPr/>
          <p:nvPr/>
        </p:nvGrpSpPr>
        <p:grpSpPr>
          <a:xfrm>
            <a:off x="2843213" y="2781300"/>
            <a:ext cx="2143125" cy="3384550"/>
            <a:chOff x="0" y="0"/>
            <a:chExt cx="3376" cy="5330"/>
          </a:xfrm>
        </p:grpSpPr>
        <p:grpSp>
          <p:nvGrpSpPr>
            <p:cNvPr id="27655" name="组合 17415"/>
            <p:cNvGrpSpPr/>
            <p:nvPr/>
          </p:nvGrpSpPr>
          <p:grpSpPr>
            <a:xfrm>
              <a:off x="0" y="0"/>
              <a:ext cx="3376" cy="5330"/>
              <a:chOff x="0" y="0"/>
              <a:chExt cx="3375" cy="5329"/>
            </a:xfrm>
          </p:grpSpPr>
          <p:sp>
            <p:nvSpPr>
              <p:cNvPr id="27656" name="矩形 17416"/>
              <p:cNvSpPr/>
              <p:nvPr/>
            </p:nvSpPr>
            <p:spPr>
              <a:xfrm>
                <a:off x="995" y="4877"/>
                <a:ext cx="2380" cy="453"/>
              </a:xfrm>
              <a:prstGeom prst="rect">
                <a:avLst/>
              </a:prstGeom>
              <a:gradFill rotWithShape="0">
                <a:gsLst>
                  <a:gs pos="0">
                    <a:srgbClr val="F3F0EE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27657" name="图片 17417" descr="page-0025"/>
              <p:cNvPicPr>
                <a:picLocks noChangeAspect="1"/>
              </p:cNvPicPr>
              <p:nvPr/>
            </p:nvPicPr>
            <p:blipFill>
              <a:blip r:embed="rId3"/>
              <a:srcRect l="64795" t="26871" r="19547" b="52538"/>
              <a:stretch>
                <a:fillRect/>
              </a:stretch>
            </p:blipFill>
            <p:spPr>
              <a:xfrm>
                <a:off x="0" y="0"/>
                <a:ext cx="3148" cy="47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658" name="矩形 17418"/>
              <p:cNvSpPr/>
              <p:nvPr/>
            </p:nvSpPr>
            <p:spPr>
              <a:xfrm>
                <a:off x="1108" y="1465"/>
                <a:ext cx="1020" cy="34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7659" name="组合 17419"/>
              <p:cNvGrpSpPr/>
              <p:nvPr/>
            </p:nvGrpSpPr>
            <p:grpSpPr>
              <a:xfrm>
                <a:off x="880" y="1577"/>
                <a:ext cx="680" cy="1483"/>
                <a:chOff x="0" y="0"/>
                <a:chExt cx="680" cy="1482"/>
              </a:xfrm>
            </p:grpSpPr>
            <p:sp>
              <p:nvSpPr>
                <p:cNvPr id="27660" name="矩形 17420"/>
                <p:cNvSpPr/>
                <p:nvPr/>
              </p:nvSpPr>
              <p:spPr>
                <a:xfrm rot="1620000">
                  <a:off x="340" y="0"/>
                  <a:ext cx="119" cy="1475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61" name="矩形 17421"/>
                <p:cNvSpPr/>
                <p:nvPr/>
              </p:nvSpPr>
              <p:spPr>
                <a:xfrm rot="1260000">
                  <a:off x="0" y="1362"/>
                  <a:ext cx="680" cy="12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7662" name="组合 17422"/>
              <p:cNvGrpSpPr/>
              <p:nvPr/>
            </p:nvGrpSpPr>
            <p:grpSpPr>
              <a:xfrm>
                <a:off x="653" y="907"/>
                <a:ext cx="227" cy="565"/>
                <a:chOff x="0" y="0"/>
                <a:chExt cx="226" cy="566"/>
              </a:xfrm>
            </p:grpSpPr>
            <p:sp>
              <p:nvSpPr>
                <p:cNvPr id="27663" name="直接连接符 17423"/>
                <p:cNvSpPr/>
                <p:nvPr/>
              </p:nvSpPr>
              <p:spPr>
                <a:xfrm>
                  <a:off x="0" y="1"/>
                  <a:ext cx="227" cy="1"/>
                </a:xfrm>
                <a:prstGeom prst="line">
                  <a:avLst/>
                </a:prstGeom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664" name="直接连接符 17424"/>
                <p:cNvSpPr/>
                <p:nvPr/>
              </p:nvSpPr>
              <p:spPr>
                <a:xfrm>
                  <a:off x="111" y="0"/>
                  <a:ext cx="1" cy="567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grpSp>
            <p:nvGrpSpPr>
              <p:cNvPr id="27665" name="组合 17425"/>
              <p:cNvGrpSpPr/>
              <p:nvPr/>
            </p:nvGrpSpPr>
            <p:grpSpPr>
              <a:xfrm>
                <a:off x="2240" y="792"/>
                <a:ext cx="228" cy="568"/>
                <a:chOff x="0" y="0"/>
                <a:chExt cx="226" cy="566"/>
              </a:xfrm>
            </p:grpSpPr>
            <p:sp>
              <p:nvSpPr>
                <p:cNvPr id="27666" name="直接连接符 17426"/>
                <p:cNvSpPr/>
                <p:nvPr/>
              </p:nvSpPr>
              <p:spPr>
                <a:xfrm>
                  <a:off x="0" y="1"/>
                  <a:ext cx="227" cy="1"/>
                </a:xfrm>
                <a:prstGeom prst="line">
                  <a:avLst/>
                </a:prstGeom>
                <a:ln w="762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7667" name="直接连接符 17427"/>
                <p:cNvSpPr/>
                <p:nvPr/>
              </p:nvSpPr>
              <p:spPr>
                <a:xfrm>
                  <a:off x="111" y="0"/>
                  <a:ext cx="1" cy="567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27668" name="上箭头 17428"/>
            <p:cNvSpPr/>
            <p:nvPr/>
          </p:nvSpPr>
          <p:spPr>
            <a:xfrm flipH="1">
              <a:off x="1701" y="1701"/>
              <a:ext cx="342" cy="1134"/>
            </a:xfrm>
            <a:prstGeom prst="upArrow">
              <a:avLst>
                <a:gd name="adj1" fmla="val 50000"/>
                <a:gd name="adj2" fmla="val 82864"/>
              </a:avLst>
            </a:pr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lIns="90170" tIns="46990" rIns="90170" bIns="46990" anchor="ctr" anchorCtr="0"/>
            <a:lstStyle/>
            <a:p>
              <a:pPr algn="ctr"/>
              <a:endParaRPr lang="zh-CN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669" name="文本框 17429"/>
          <p:cNvSpPr txBox="1"/>
          <p:nvPr/>
        </p:nvSpPr>
        <p:spPr>
          <a:xfrm>
            <a:off x="7812088" y="5734050"/>
            <a:ext cx="53816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8433"/>
          <p:cNvSpPr txBox="1"/>
          <p:nvPr/>
        </p:nvSpPr>
        <p:spPr>
          <a:xfrm>
            <a:off x="469900" y="1125538"/>
            <a:ext cx="8280400" cy="946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*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内燃机一个工作循环经历</a:t>
            </a:r>
            <a:r>
              <a:rPr lang="zh-CN" altLang="en-US" sz="2800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个冲程，活塞往复</a:t>
            </a: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运动</a:t>
            </a:r>
            <a:r>
              <a:rPr lang="zh-CN" altLang="en-US" sz="2800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次，曲轴和飞轮转动</a:t>
            </a:r>
            <a:r>
              <a:rPr lang="zh-CN" altLang="en-US" sz="2800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周，做功</a:t>
            </a:r>
            <a:r>
              <a:rPr lang="zh-CN" altLang="en-US" sz="2800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次。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文本框 18434"/>
          <p:cNvSpPr txBox="1"/>
          <p:nvPr/>
        </p:nvSpPr>
        <p:spPr>
          <a:xfrm>
            <a:off x="4645025" y="1127125"/>
            <a:ext cx="4873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四</a:t>
            </a:r>
          </a:p>
        </p:txBody>
      </p:sp>
      <p:sp>
        <p:nvSpPr>
          <p:cNvPr id="18436" name="文本框 18435"/>
          <p:cNvSpPr txBox="1"/>
          <p:nvPr/>
        </p:nvSpPr>
        <p:spPr>
          <a:xfrm>
            <a:off x="1404938" y="1560513"/>
            <a:ext cx="4873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两</a:t>
            </a:r>
          </a:p>
        </p:txBody>
      </p:sp>
      <p:sp>
        <p:nvSpPr>
          <p:cNvPr id="18437" name="文本框 18436"/>
          <p:cNvSpPr txBox="1"/>
          <p:nvPr/>
        </p:nvSpPr>
        <p:spPr>
          <a:xfrm>
            <a:off x="5329238" y="1560513"/>
            <a:ext cx="4873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两</a:t>
            </a:r>
          </a:p>
        </p:txBody>
      </p:sp>
      <p:sp>
        <p:nvSpPr>
          <p:cNvPr id="18438" name="文本框 18437"/>
          <p:cNvSpPr txBox="1"/>
          <p:nvPr/>
        </p:nvSpPr>
        <p:spPr>
          <a:xfrm>
            <a:off x="7380288" y="1560513"/>
            <a:ext cx="4873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一</a:t>
            </a:r>
          </a:p>
        </p:txBody>
      </p:sp>
      <p:sp>
        <p:nvSpPr>
          <p:cNvPr id="18439" name="文本框 18438"/>
          <p:cNvSpPr txBox="1"/>
          <p:nvPr/>
        </p:nvSpPr>
        <p:spPr>
          <a:xfrm>
            <a:off x="392113" y="3614738"/>
            <a:ext cx="8499475" cy="159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1、一汽油机1秒内完成20个工作循环，则它1秒转</a:t>
            </a:r>
            <a:r>
              <a:rPr lang="zh-CN" altLang="en-US" sz="2400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转，对外做功</a:t>
            </a:r>
            <a:r>
              <a:rPr lang="zh-CN" altLang="en-US" sz="2400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次     </a:t>
            </a: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2、某四冲程汽油机飞轮的转速是</a:t>
            </a: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3600R/min,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则它每秒钟对外做功</a:t>
            </a:r>
            <a:r>
              <a:rPr lang="zh-CN" altLang="en-US" sz="2400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次，完成</a:t>
            </a:r>
            <a:r>
              <a:rPr lang="zh-CN" altLang="en-US" sz="2400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个工作循环</a:t>
            </a: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400" b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40" name="文本框 18439"/>
          <p:cNvSpPr txBox="1"/>
          <p:nvPr/>
        </p:nvSpPr>
        <p:spPr>
          <a:xfrm>
            <a:off x="1331913" y="3932238"/>
            <a:ext cx="57785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</a:p>
        </p:txBody>
      </p:sp>
      <p:sp>
        <p:nvSpPr>
          <p:cNvPr id="18441" name="文本框 18440"/>
          <p:cNvSpPr txBox="1"/>
          <p:nvPr/>
        </p:nvSpPr>
        <p:spPr>
          <a:xfrm>
            <a:off x="1328738" y="4770438"/>
            <a:ext cx="7207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</a:p>
        </p:txBody>
      </p:sp>
      <p:sp>
        <p:nvSpPr>
          <p:cNvPr id="18442" name="文本框 18441"/>
          <p:cNvSpPr txBox="1"/>
          <p:nvPr/>
        </p:nvSpPr>
        <p:spPr>
          <a:xfrm>
            <a:off x="3344863" y="4770438"/>
            <a:ext cx="57785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</a:p>
        </p:txBody>
      </p:sp>
      <p:sp>
        <p:nvSpPr>
          <p:cNvPr id="18443" name="文本框 18442"/>
          <p:cNvSpPr txBox="1"/>
          <p:nvPr/>
        </p:nvSpPr>
        <p:spPr>
          <a:xfrm>
            <a:off x="7091363" y="3573463"/>
            <a:ext cx="57785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40</a:t>
            </a:r>
          </a:p>
        </p:txBody>
      </p:sp>
      <p:sp>
        <p:nvSpPr>
          <p:cNvPr id="18444" name="Text Box 6" descr="羊皮纸"/>
          <p:cNvSpPr txBox="1"/>
          <p:nvPr/>
        </p:nvSpPr>
        <p:spPr>
          <a:xfrm>
            <a:off x="541338" y="2274888"/>
            <a:ext cx="7993062" cy="92233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CN" altLang="en-US" sz="2400">
                <a:solidFill>
                  <a:srgbClr val="660066"/>
                </a:solidFill>
                <a:latin typeface="Times New Roman" panose="02020603050405020304" charset="-94"/>
                <a:ea typeface="宋体" panose="02010600030101010101" pitchFamily="2" charset="-122"/>
              </a:rPr>
              <a:t>内燃机一个工作循环中</a:t>
            </a:r>
            <a:r>
              <a:rPr lang="zh-CN" altLang="en-US" sz="2400" u="sng">
                <a:solidFill>
                  <a:srgbClr val="660066"/>
                </a:solidFill>
                <a:latin typeface="Times New Roman" panose="02020603050405020304" charset="-94"/>
                <a:ea typeface="宋体" panose="02010600030101010101" pitchFamily="2" charset="-122"/>
              </a:rPr>
              <a:t>                     </a:t>
            </a:r>
            <a:r>
              <a:rPr lang="zh-CN" altLang="en-US" sz="2400">
                <a:solidFill>
                  <a:srgbClr val="660066"/>
                </a:solidFill>
                <a:latin typeface="Times New Roman" panose="02020603050405020304" charset="-94"/>
                <a:ea typeface="宋体" panose="02010600030101010101" pitchFamily="2" charset="-122"/>
              </a:rPr>
              <a:t>冲程获得动力，其余三个冲程是靠</a:t>
            </a:r>
            <a:r>
              <a:rPr lang="zh-CN" altLang="en-US" sz="2400" u="sng">
                <a:solidFill>
                  <a:srgbClr val="660066"/>
                </a:solidFill>
                <a:latin typeface="Times New Roman" panose="02020603050405020304" charset="-94"/>
                <a:ea typeface="宋体" panose="02010600030101010101" pitchFamily="2" charset="-122"/>
              </a:rPr>
              <a:t>            </a:t>
            </a:r>
            <a:r>
              <a:rPr lang="zh-CN" altLang="en-US" sz="2400">
                <a:solidFill>
                  <a:srgbClr val="660066"/>
                </a:solidFill>
                <a:latin typeface="Times New Roman" panose="02020603050405020304" charset="-94"/>
                <a:ea typeface="宋体" panose="02010600030101010101" pitchFamily="2" charset="-122"/>
              </a:rPr>
              <a:t>完成。</a:t>
            </a:r>
            <a:r>
              <a:rPr lang="zh-CN" altLang="en-US" sz="2400">
                <a:solidFill>
                  <a:srgbClr val="66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18445" name="文本框 18444"/>
          <p:cNvSpPr txBox="1"/>
          <p:nvPr/>
        </p:nvSpPr>
        <p:spPr>
          <a:xfrm>
            <a:off x="3851275" y="2346325"/>
            <a:ext cx="1800225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做功冲程</a:t>
            </a:r>
          </a:p>
        </p:txBody>
      </p:sp>
      <p:sp>
        <p:nvSpPr>
          <p:cNvPr id="18446" name="文本框 18445"/>
          <p:cNvSpPr txBox="1"/>
          <p:nvPr/>
        </p:nvSpPr>
        <p:spPr>
          <a:xfrm>
            <a:off x="2555875" y="2706688"/>
            <a:ext cx="6905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惯性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3" grpId="0"/>
      <p:bldP spid="18444" grpId="0" animBg="1"/>
      <p:bldP spid="18445" grpId="0"/>
      <p:bldP spid="184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表格占位符 19457"/>
          <p:cNvGraphicFramePr>
            <a:graphicFrameLocks noGrp="1"/>
          </p:cNvGraphicFramePr>
          <p:nvPr>
            <p:ph type="tbl" idx="1"/>
          </p:nvPr>
        </p:nvGraphicFramePr>
        <p:xfrm>
          <a:off x="250825" y="1985963"/>
          <a:ext cx="8640763" cy="4198938"/>
        </p:xfrm>
        <a:graphic>
          <a:graphicData uri="http://schemas.openxmlformats.org/drawingml/2006/table">
            <a:tbl>
              <a:tblPr/>
              <a:tblGrid>
                <a:gridCol w="1027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350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400" b="1" u="none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 </a:t>
                      </a: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u="none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汽油机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u="none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柴油机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 rowSpan="5"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2400" b="1" u="none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不同点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u="none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构造：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4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u="none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吸气冲程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en-US" altLang="zh-CN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  <a:p>
                      <a:pPr marL="0" lvl="0" indent="0" algn="l">
                        <a:buNone/>
                      </a:pP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u="none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点燃方式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u="none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功率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4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u="none">
                          <a:solidFill>
                            <a:schemeClr val="tx2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应用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89641A"/>
                        </a:buClr>
                        <a:buSzPct val="60000"/>
                        <a:buFont typeface="Arial" panose="020B0604020202020204" pitchFamily="34" charset="0"/>
                        <a:buChar char="▐"/>
                        <a:defRPr sz="1800" b="0" i="0" u="non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E3BB6C"/>
                        </a:buClr>
                        <a:buSzTx/>
                        <a:buFont typeface="幼圆" panose="02010509060101010101" pitchFamily="1" charset="-122"/>
                        <a:buChar char=" "/>
                        <a:defRPr sz="1400" b="0" i="0" u="none" kern="1200" baseline="0">
                          <a:solidFill>
                            <a:srgbClr val="757575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幼圆" panose="02010509060101010101" pitchFamily="1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endParaRPr lang="zh-CN" altLang="en-US" sz="2400" b="1" u="none">
                        <a:solidFill>
                          <a:schemeClr val="tx2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30" name="文本框 19522"/>
          <p:cNvSpPr txBox="1"/>
          <p:nvPr/>
        </p:nvSpPr>
        <p:spPr>
          <a:xfrm>
            <a:off x="395288" y="1268413"/>
            <a:ext cx="5080000" cy="4683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柴油机和汽油机的比较：</a:t>
            </a:r>
          </a:p>
        </p:txBody>
      </p:sp>
      <p:sp>
        <p:nvSpPr>
          <p:cNvPr id="19524" name="文本框 19523"/>
          <p:cNvSpPr txBox="1"/>
          <p:nvPr/>
        </p:nvSpPr>
        <p:spPr>
          <a:xfrm>
            <a:off x="3490913" y="2851150"/>
            <a:ext cx="2214562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顶部有一个火花塞</a:t>
            </a:r>
          </a:p>
        </p:txBody>
      </p:sp>
      <p:sp>
        <p:nvSpPr>
          <p:cNvPr id="19525" name="文本框 19524"/>
          <p:cNvSpPr txBox="1"/>
          <p:nvPr/>
        </p:nvSpPr>
        <p:spPr>
          <a:xfrm>
            <a:off x="6383338" y="2778125"/>
            <a:ext cx="2225675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顶部有一个喷油嘴</a:t>
            </a:r>
          </a:p>
        </p:txBody>
      </p:sp>
      <p:sp>
        <p:nvSpPr>
          <p:cNvPr id="19526" name="文本框 19525"/>
          <p:cNvSpPr txBox="1"/>
          <p:nvPr/>
        </p:nvSpPr>
        <p:spPr>
          <a:xfrm>
            <a:off x="3617913" y="3571875"/>
            <a:ext cx="1962150" cy="7000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吸入汽油与空气</a:t>
            </a: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的混合气体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27" name="文本框 19526"/>
          <p:cNvSpPr txBox="1"/>
          <p:nvPr/>
        </p:nvSpPr>
        <p:spPr>
          <a:xfrm>
            <a:off x="6989763" y="3716338"/>
            <a:ext cx="1200150" cy="395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吸入空气</a:t>
            </a:r>
          </a:p>
        </p:txBody>
      </p:sp>
      <p:sp>
        <p:nvSpPr>
          <p:cNvPr id="19528" name="文本框 19527"/>
          <p:cNvSpPr txBox="1"/>
          <p:nvPr/>
        </p:nvSpPr>
        <p:spPr>
          <a:xfrm>
            <a:off x="4125913" y="4506913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点燃式</a:t>
            </a:r>
          </a:p>
        </p:txBody>
      </p:sp>
      <p:sp>
        <p:nvSpPr>
          <p:cNvPr id="19529" name="文本框 19528"/>
          <p:cNvSpPr txBox="1"/>
          <p:nvPr/>
        </p:nvSpPr>
        <p:spPr>
          <a:xfrm>
            <a:off x="7116763" y="4506913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压燃式</a:t>
            </a:r>
          </a:p>
        </p:txBody>
      </p:sp>
      <p:sp>
        <p:nvSpPr>
          <p:cNvPr id="19530" name="文本框 19529"/>
          <p:cNvSpPr txBox="1"/>
          <p:nvPr/>
        </p:nvSpPr>
        <p:spPr>
          <a:xfrm>
            <a:off x="4379913" y="5010150"/>
            <a:ext cx="436562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小</a:t>
            </a:r>
          </a:p>
        </p:txBody>
      </p:sp>
      <p:sp>
        <p:nvSpPr>
          <p:cNvPr id="19531" name="文本框 19530"/>
          <p:cNvSpPr txBox="1"/>
          <p:nvPr/>
        </p:nvSpPr>
        <p:spPr>
          <a:xfrm>
            <a:off x="7372350" y="5010150"/>
            <a:ext cx="4365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大</a:t>
            </a:r>
          </a:p>
        </p:txBody>
      </p:sp>
      <p:sp>
        <p:nvSpPr>
          <p:cNvPr id="19532" name="文本框 19531"/>
          <p:cNvSpPr txBox="1"/>
          <p:nvPr/>
        </p:nvSpPr>
        <p:spPr>
          <a:xfrm>
            <a:off x="3490913" y="5588000"/>
            <a:ext cx="2214562" cy="395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小型汽车、摩托车</a:t>
            </a:r>
          </a:p>
        </p:txBody>
      </p:sp>
      <p:sp>
        <p:nvSpPr>
          <p:cNvPr id="19533" name="文本框 19532"/>
          <p:cNvSpPr txBox="1"/>
          <p:nvPr/>
        </p:nvSpPr>
        <p:spPr>
          <a:xfrm>
            <a:off x="6156325" y="5588000"/>
            <a:ext cx="2724150" cy="395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载重汽车、大型拖拉机</a:t>
            </a:r>
          </a:p>
        </p:txBody>
      </p:sp>
      <p:sp>
        <p:nvSpPr>
          <p:cNvPr id="29741" name="文本框 19533"/>
          <p:cNvSpPr txBox="1"/>
          <p:nvPr/>
        </p:nvSpPr>
        <p:spPr>
          <a:xfrm>
            <a:off x="396875" y="547688"/>
            <a:ext cx="42894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三、柴油机的工作过程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4" grpId="0"/>
      <p:bldP spid="19525" grpId="0"/>
      <p:bldP spid="19526" grpId="0"/>
      <p:bldP spid="19527" grpId="0"/>
      <p:bldP spid="19528" grpId="0"/>
      <p:bldP spid="19529" grpId="0"/>
      <p:bldP spid="19530" grpId="0"/>
      <p:bldP spid="19531" grpId="0"/>
      <p:bldP spid="19532" grpId="0"/>
      <p:bldP spid="195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21505"/>
          <p:cNvPicPr>
            <a:picLocks noChangeAspect="1"/>
          </p:cNvPicPr>
          <p:nvPr/>
        </p:nvPicPr>
        <p:blipFill>
          <a:blip r:embed="rId2"/>
          <a:srcRect l="39584" t="16991" r="37926" b="26160"/>
          <a:stretch>
            <a:fillRect/>
          </a:stretch>
        </p:blipFill>
        <p:spPr>
          <a:xfrm>
            <a:off x="6011863" y="1484313"/>
            <a:ext cx="2447925" cy="397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21506"/>
          <p:cNvSpPr txBox="1"/>
          <p:nvPr/>
        </p:nvSpPr>
        <p:spPr>
          <a:xfrm>
            <a:off x="323850" y="2060575"/>
            <a:ext cx="6840538" cy="2103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1、如图是汽油机工作循环中的某一冲程,</a:t>
            </a: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这个冲程是(        )</a:t>
            </a: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A.吸气冲程    B. 压缩冲程</a:t>
            </a: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C.做功冲程    D. 排气冲程</a:t>
            </a:r>
          </a:p>
        </p:txBody>
      </p:sp>
      <p:sp>
        <p:nvSpPr>
          <p:cNvPr id="21508" name="文本框 21507"/>
          <p:cNvSpPr txBox="1"/>
          <p:nvPr/>
        </p:nvSpPr>
        <p:spPr>
          <a:xfrm>
            <a:off x="2554288" y="2549525"/>
            <a:ext cx="468312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  <p:pic>
        <p:nvPicPr>
          <p:cNvPr id="30724" name="Picture 49" descr="课堂练习"/>
          <p:cNvPicPr>
            <a:picLocks noChangeAspect="1"/>
          </p:cNvPicPr>
          <p:nvPr/>
        </p:nvPicPr>
        <p:blipFill>
          <a:blip r:embed="rId3"/>
          <a:srcRect l="3360" r="9715"/>
          <a:stretch>
            <a:fillRect/>
          </a:stretch>
        </p:blipFill>
        <p:spPr>
          <a:xfrm>
            <a:off x="322263" y="1001713"/>
            <a:ext cx="3027362" cy="769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22533"/>
          <p:cNvSpPr txBox="1"/>
          <p:nvPr/>
        </p:nvSpPr>
        <p:spPr>
          <a:xfrm>
            <a:off x="250825" y="1236663"/>
            <a:ext cx="87852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、多数汽油机的一个工作循环是由 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四个冲程不断循环。</a:t>
            </a:r>
          </a:p>
          <a:p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、下面四个图中，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图是吸气冲程，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图是压缩冲程，</a:t>
            </a:r>
          </a:p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图是做功冲程，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排气冲程。</a:t>
            </a:r>
          </a:p>
        </p:txBody>
      </p:sp>
      <p:sp>
        <p:nvSpPr>
          <p:cNvPr id="22530" name="文本框 22529"/>
          <p:cNvSpPr txBox="1"/>
          <p:nvPr/>
        </p:nvSpPr>
        <p:spPr>
          <a:xfrm>
            <a:off x="7019925" y="1206500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做功</a:t>
            </a:r>
          </a:p>
        </p:txBody>
      </p:sp>
      <p:sp>
        <p:nvSpPr>
          <p:cNvPr id="22531" name="文本框 22530"/>
          <p:cNvSpPr txBox="1"/>
          <p:nvPr/>
        </p:nvSpPr>
        <p:spPr>
          <a:xfrm>
            <a:off x="5075238" y="1206500"/>
            <a:ext cx="900112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吸气</a:t>
            </a:r>
          </a:p>
        </p:txBody>
      </p:sp>
      <p:sp>
        <p:nvSpPr>
          <p:cNvPr id="22532" name="文本框 22531"/>
          <p:cNvSpPr txBox="1"/>
          <p:nvPr/>
        </p:nvSpPr>
        <p:spPr>
          <a:xfrm>
            <a:off x="6011863" y="1206500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压缩</a:t>
            </a:r>
            <a:endParaRPr lang="zh-CN" altLang="en-US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8027988" y="1206500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排气</a:t>
            </a:r>
            <a:endParaRPr lang="zh-CN" altLang="en-US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文本框 22534"/>
          <p:cNvSpPr txBox="1"/>
          <p:nvPr/>
        </p:nvSpPr>
        <p:spPr>
          <a:xfrm>
            <a:off x="6881813" y="377825"/>
            <a:ext cx="498475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2987675" y="1925638"/>
            <a:ext cx="4873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丙</a:t>
            </a:r>
          </a:p>
        </p:txBody>
      </p:sp>
      <p:sp>
        <p:nvSpPr>
          <p:cNvPr id="22537" name="文本框 22536"/>
          <p:cNvSpPr txBox="1"/>
          <p:nvPr/>
        </p:nvSpPr>
        <p:spPr>
          <a:xfrm>
            <a:off x="5808663" y="1938338"/>
            <a:ext cx="4873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丁</a:t>
            </a:r>
          </a:p>
        </p:txBody>
      </p:sp>
      <p:sp>
        <p:nvSpPr>
          <p:cNvPr id="22538" name="文本框 22537"/>
          <p:cNvSpPr txBox="1"/>
          <p:nvPr/>
        </p:nvSpPr>
        <p:spPr>
          <a:xfrm>
            <a:off x="539750" y="2286000"/>
            <a:ext cx="4873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乙</a:t>
            </a:r>
            <a:endParaRPr lang="zh-CN" altLang="en-US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9" name="文本框 22538"/>
          <p:cNvSpPr txBox="1"/>
          <p:nvPr/>
        </p:nvSpPr>
        <p:spPr>
          <a:xfrm>
            <a:off x="3475038" y="2286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甲</a:t>
            </a:r>
            <a:endParaRPr lang="zh-CN" altLang="en-US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1755" name="组合 22539"/>
          <p:cNvGrpSpPr/>
          <p:nvPr/>
        </p:nvGrpSpPr>
        <p:grpSpPr>
          <a:xfrm>
            <a:off x="6588125" y="2998788"/>
            <a:ext cx="1654175" cy="2905125"/>
            <a:chOff x="0" y="0"/>
            <a:chExt cx="2604" cy="4574"/>
          </a:xfrm>
        </p:grpSpPr>
        <p:pic>
          <p:nvPicPr>
            <p:cNvPr id="31756" name="图片 22540" descr="page-0025"/>
            <p:cNvPicPr>
              <a:picLocks noChangeAspect="1"/>
            </p:cNvPicPr>
            <p:nvPr/>
          </p:nvPicPr>
          <p:blipFill>
            <a:blip r:embed="rId2"/>
            <a:srcRect l="32353" t="26871" r="51938" b="55499"/>
            <a:stretch>
              <a:fillRect/>
            </a:stretch>
          </p:blipFill>
          <p:spPr>
            <a:xfrm>
              <a:off x="0" y="0"/>
              <a:ext cx="2605" cy="36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7" name="矩形 22541"/>
            <p:cNvSpPr/>
            <p:nvPr/>
          </p:nvSpPr>
          <p:spPr>
            <a:xfrm>
              <a:off x="958" y="1229"/>
              <a:ext cx="749" cy="30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758" name="组合 22542"/>
            <p:cNvGrpSpPr/>
            <p:nvPr/>
          </p:nvGrpSpPr>
          <p:grpSpPr>
            <a:xfrm>
              <a:off x="770" y="1331"/>
              <a:ext cx="562" cy="1342"/>
              <a:chOff x="0" y="0"/>
              <a:chExt cx="680" cy="1482"/>
            </a:xfrm>
          </p:grpSpPr>
          <p:sp>
            <p:nvSpPr>
              <p:cNvPr id="31759" name="矩形 22543"/>
              <p:cNvSpPr/>
              <p:nvPr/>
            </p:nvSpPr>
            <p:spPr>
              <a:xfrm rot="1620000">
                <a:off x="340" y="0"/>
                <a:ext cx="119" cy="147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60" name="矩形 22544"/>
              <p:cNvSpPr/>
              <p:nvPr/>
            </p:nvSpPr>
            <p:spPr>
              <a:xfrm rot="1260000">
                <a:off x="0" y="1362"/>
                <a:ext cx="680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1761" name="组合 22545"/>
            <p:cNvGrpSpPr/>
            <p:nvPr/>
          </p:nvGrpSpPr>
          <p:grpSpPr>
            <a:xfrm>
              <a:off x="583" y="819"/>
              <a:ext cx="187" cy="512"/>
              <a:chOff x="0" y="0"/>
              <a:chExt cx="226" cy="566"/>
            </a:xfrm>
          </p:grpSpPr>
          <p:sp>
            <p:nvSpPr>
              <p:cNvPr id="31762" name="直接连接符 22546"/>
              <p:cNvSpPr/>
              <p:nvPr/>
            </p:nvSpPr>
            <p:spPr>
              <a:xfrm>
                <a:off x="0" y="1"/>
                <a:ext cx="227" cy="1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1763" name="直接连接符 22547"/>
              <p:cNvSpPr/>
              <p:nvPr/>
            </p:nvSpPr>
            <p:spPr>
              <a:xfrm>
                <a:off x="111" y="0"/>
                <a:ext cx="1" cy="56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1764" name="组合 22548"/>
            <p:cNvGrpSpPr/>
            <p:nvPr/>
          </p:nvGrpSpPr>
          <p:grpSpPr>
            <a:xfrm>
              <a:off x="1893" y="819"/>
              <a:ext cx="188" cy="512"/>
              <a:chOff x="0" y="0"/>
              <a:chExt cx="226" cy="566"/>
            </a:xfrm>
          </p:grpSpPr>
          <p:sp>
            <p:nvSpPr>
              <p:cNvPr id="31765" name="直接连接符 22549"/>
              <p:cNvSpPr/>
              <p:nvPr/>
            </p:nvSpPr>
            <p:spPr>
              <a:xfrm>
                <a:off x="0" y="1"/>
                <a:ext cx="227" cy="1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1766" name="直接连接符 22550"/>
              <p:cNvSpPr/>
              <p:nvPr/>
            </p:nvSpPr>
            <p:spPr>
              <a:xfrm>
                <a:off x="111" y="0"/>
                <a:ext cx="1" cy="56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1767" name="文本框 22551"/>
            <p:cNvSpPr txBox="1"/>
            <p:nvPr/>
          </p:nvSpPr>
          <p:spPr>
            <a:xfrm>
              <a:off x="1019" y="3854"/>
              <a:ext cx="76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丁</a:t>
              </a:r>
            </a:p>
          </p:txBody>
        </p:sp>
        <p:sp>
          <p:nvSpPr>
            <p:cNvPr id="31768" name="上箭头 22552"/>
            <p:cNvSpPr/>
            <p:nvPr/>
          </p:nvSpPr>
          <p:spPr>
            <a:xfrm flipH="1">
              <a:off x="1474" y="1475"/>
              <a:ext cx="121" cy="907"/>
            </a:xfrm>
            <a:prstGeom prst="upArrow">
              <a:avLst>
                <a:gd name="adj1" fmla="val 50000"/>
                <a:gd name="adj2" fmla="val 187327"/>
              </a:avLst>
            </a:prstGeom>
            <a:solidFill>
              <a:srgbClr val="FF0000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69" name="组合 22553"/>
          <p:cNvGrpSpPr/>
          <p:nvPr/>
        </p:nvGrpSpPr>
        <p:grpSpPr>
          <a:xfrm>
            <a:off x="4665663" y="3001963"/>
            <a:ext cx="1728787" cy="2976562"/>
            <a:chOff x="0" y="0"/>
            <a:chExt cx="2723" cy="4688"/>
          </a:xfrm>
        </p:grpSpPr>
        <p:pic>
          <p:nvPicPr>
            <p:cNvPr id="31770" name="图片 22554" descr="page-0025"/>
            <p:cNvPicPr>
              <a:picLocks noChangeAspect="1"/>
            </p:cNvPicPr>
            <p:nvPr/>
          </p:nvPicPr>
          <p:blipFill>
            <a:blip r:embed="rId2"/>
            <a:srcRect l="17281" t="26871" r="67737" b="55318"/>
            <a:stretch>
              <a:fillRect/>
            </a:stretch>
          </p:blipFill>
          <p:spPr>
            <a:xfrm>
              <a:off x="0" y="0"/>
              <a:ext cx="2723" cy="38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71" name="箭头 794"/>
            <p:cNvSpPr/>
            <p:nvPr/>
          </p:nvSpPr>
          <p:spPr>
            <a:xfrm>
              <a:off x="1186" y="1577"/>
              <a:ext cx="1" cy="52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772" name="文本框 22556"/>
            <p:cNvSpPr txBox="1"/>
            <p:nvPr/>
          </p:nvSpPr>
          <p:spPr>
            <a:xfrm>
              <a:off x="1021" y="3968"/>
              <a:ext cx="76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丙</a:t>
              </a:r>
            </a:p>
          </p:txBody>
        </p:sp>
        <p:sp>
          <p:nvSpPr>
            <p:cNvPr id="31773" name="下箭头 22557"/>
            <p:cNvSpPr/>
            <p:nvPr/>
          </p:nvSpPr>
          <p:spPr>
            <a:xfrm>
              <a:off x="1134" y="1702"/>
              <a:ext cx="226" cy="908"/>
            </a:xfrm>
            <a:prstGeom prst="downArrow">
              <a:avLst>
                <a:gd name="adj1" fmla="val 50000"/>
                <a:gd name="adj2" fmla="val 100405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74" name="组合 22558"/>
          <p:cNvGrpSpPr/>
          <p:nvPr/>
        </p:nvGrpSpPr>
        <p:grpSpPr>
          <a:xfrm>
            <a:off x="968375" y="3073400"/>
            <a:ext cx="1582738" cy="2832100"/>
            <a:chOff x="0" y="0"/>
            <a:chExt cx="2492" cy="4462"/>
          </a:xfrm>
        </p:grpSpPr>
        <p:pic>
          <p:nvPicPr>
            <p:cNvPr id="31775" name="图片 22559" descr="page-0025"/>
            <p:cNvPicPr>
              <a:picLocks noChangeAspect="1"/>
            </p:cNvPicPr>
            <p:nvPr/>
          </p:nvPicPr>
          <p:blipFill>
            <a:blip r:embed="rId2"/>
            <a:srcRect l="64795" t="26871" r="19547" b="55470"/>
            <a:stretch>
              <a:fillRect/>
            </a:stretch>
          </p:blipFill>
          <p:spPr>
            <a:xfrm>
              <a:off x="0" y="0"/>
              <a:ext cx="2493" cy="36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76" name="矩形 22560"/>
            <p:cNvSpPr/>
            <p:nvPr/>
          </p:nvSpPr>
          <p:spPr>
            <a:xfrm>
              <a:off x="876" y="1324"/>
              <a:ext cx="808" cy="30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777" name="组合 22561"/>
            <p:cNvGrpSpPr/>
            <p:nvPr/>
          </p:nvGrpSpPr>
          <p:grpSpPr>
            <a:xfrm>
              <a:off x="696" y="1425"/>
              <a:ext cx="538" cy="1340"/>
              <a:chOff x="0" y="0"/>
              <a:chExt cx="680" cy="1482"/>
            </a:xfrm>
          </p:grpSpPr>
          <p:sp>
            <p:nvSpPr>
              <p:cNvPr id="31778" name="矩形 22562"/>
              <p:cNvSpPr/>
              <p:nvPr/>
            </p:nvSpPr>
            <p:spPr>
              <a:xfrm rot="1620000">
                <a:off x="340" y="0"/>
                <a:ext cx="119" cy="147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79" name="矩形 22563"/>
              <p:cNvSpPr/>
              <p:nvPr/>
            </p:nvSpPr>
            <p:spPr>
              <a:xfrm rot="1260000">
                <a:off x="0" y="1362"/>
                <a:ext cx="680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1780" name="组合 22564"/>
            <p:cNvGrpSpPr/>
            <p:nvPr/>
          </p:nvGrpSpPr>
          <p:grpSpPr>
            <a:xfrm>
              <a:off x="516" y="819"/>
              <a:ext cx="180" cy="511"/>
              <a:chOff x="0" y="0"/>
              <a:chExt cx="226" cy="566"/>
            </a:xfrm>
          </p:grpSpPr>
          <p:sp>
            <p:nvSpPr>
              <p:cNvPr id="31781" name="直接连接符 22565"/>
              <p:cNvSpPr/>
              <p:nvPr/>
            </p:nvSpPr>
            <p:spPr>
              <a:xfrm>
                <a:off x="0" y="1"/>
                <a:ext cx="227" cy="1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1782" name="直接连接符 22566"/>
              <p:cNvSpPr/>
              <p:nvPr/>
            </p:nvSpPr>
            <p:spPr>
              <a:xfrm>
                <a:off x="111" y="0"/>
                <a:ext cx="1" cy="56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1783" name="组合 22567"/>
            <p:cNvGrpSpPr/>
            <p:nvPr/>
          </p:nvGrpSpPr>
          <p:grpSpPr>
            <a:xfrm>
              <a:off x="1773" y="715"/>
              <a:ext cx="181" cy="514"/>
              <a:chOff x="0" y="0"/>
              <a:chExt cx="226" cy="566"/>
            </a:xfrm>
          </p:grpSpPr>
          <p:sp>
            <p:nvSpPr>
              <p:cNvPr id="31784" name="直接连接符 22568"/>
              <p:cNvSpPr/>
              <p:nvPr/>
            </p:nvSpPr>
            <p:spPr>
              <a:xfrm>
                <a:off x="0" y="1"/>
                <a:ext cx="227" cy="1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1785" name="直接连接符 22569"/>
              <p:cNvSpPr/>
              <p:nvPr/>
            </p:nvSpPr>
            <p:spPr>
              <a:xfrm>
                <a:off x="111" y="0"/>
                <a:ext cx="1" cy="56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1786" name="文本框 22570"/>
            <p:cNvSpPr txBox="1"/>
            <p:nvPr/>
          </p:nvSpPr>
          <p:spPr>
            <a:xfrm>
              <a:off x="906" y="3742"/>
              <a:ext cx="76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甲</a:t>
              </a:r>
            </a:p>
          </p:txBody>
        </p:sp>
        <p:sp>
          <p:nvSpPr>
            <p:cNvPr id="31787" name="上箭头 22571"/>
            <p:cNvSpPr/>
            <p:nvPr/>
          </p:nvSpPr>
          <p:spPr>
            <a:xfrm flipH="1">
              <a:off x="1360" y="1587"/>
              <a:ext cx="121" cy="907"/>
            </a:xfrm>
            <a:prstGeom prst="upArrow">
              <a:avLst>
                <a:gd name="adj1" fmla="val 50000"/>
                <a:gd name="adj2" fmla="val 187327"/>
              </a:avLst>
            </a:prstGeom>
            <a:solidFill>
              <a:srgbClr val="FF0000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88" name="组合 22572"/>
          <p:cNvGrpSpPr/>
          <p:nvPr/>
        </p:nvGrpSpPr>
        <p:grpSpPr>
          <a:xfrm>
            <a:off x="2746375" y="3144838"/>
            <a:ext cx="1724025" cy="2833687"/>
            <a:chOff x="0" y="0"/>
            <a:chExt cx="2718" cy="4462"/>
          </a:xfrm>
        </p:grpSpPr>
        <p:sp>
          <p:nvSpPr>
            <p:cNvPr id="31789" name="文本框 22573"/>
            <p:cNvSpPr txBox="1"/>
            <p:nvPr/>
          </p:nvSpPr>
          <p:spPr>
            <a:xfrm>
              <a:off x="1262" y="95"/>
              <a:ext cx="778" cy="6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内</a:t>
              </a:r>
            </a:p>
          </p:txBody>
        </p:sp>
        <p:pic>
          <p:nvPicPr>
            <p:cNvPr id="31790" name="图片 22574" descr="page-0025"/>
            <p:cNvPicPr>
              <a:picLocks noChangeAspect="1"/>
            </p:cNvPicPr>
            <p:nvPr/>
          </p:nvPicPr>
          <p:blipFill>
            <a:blip r:embed="rId2"/>
            <a:srcRect l="49742" t="26871" r="34360" b="55507"/>
            <a:stretch>
              <a:fillRect/>
            </a:stretch>
          </p:blipFill>
          <p:spPr>
            <a:xfrm>
              <a:off x="0" y="0"/>
              <a:ext cx="2718" cy="34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91" name="矩形 22575"/>
            <p:cNvSpPr/>
            <p:nvPr/>
          </p:nvSpPr>
          <p:spPr>
            <a:xfrm flipH="1">
              <a:off x="908" y="1165"/>
              <a:ext cx="774" cy="29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792" name="组合 22576"/>
            <p:cNvGrpSpPr/>
            <p:nvPr/>
          </p:nvGrpSpPr>
          <p:grpSpPr>
            <a:xfrm>
              <a:off x="1296" y="1262"/>
              <a:ext cx="578" cy="1362"/>
              <a:chOff x="0" y="0"/>
              <a:chExt cx="680" cy="1588"/>
            </a:xfrm>
          </p:grpSpPr>
          <p:sp>
            <p:nvSpPr>
              <p:cNvPr id="31793" name="矩形 22577"/>
              <p:cNvSpPr/>
              <p:nvPr/>
            </p:nvSpPr>
            <p:spPr>
              <a:xfrm rot="-1620000" flipH="1">
                <a:off x="227" y="0"/>
                <a:ext cx="119" cy="147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94" name="矩形 22578"/>
              <p:cNvSpPr/>
              <p:nvPr/>
            </p:nvSpPr>
            <p:spPr>
              <a:xfrm rot="-1260000" flipH="1">
                <a:off x="0" y="1468"/>
                <a:ext cx="680" cy="12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1795" name="组合 22579"/>
            <p:cNvGrpSpPr/>
            <p:nvPr/>
          </p:nvGrpSpPr>
          <p:grpSpPr>
            <a:xfrm>
              <a:off x="523" y="777"/>
              <a:ext cx="194" cy="484"/>
              <a:chOff x="0" y="0"/>
              <a:chExt cx="226" cy="566"/>
            </a:xfrm>
          </p:grpSpPr>
          <p:sp>
            <p:nvSpPr>
              <p:cNvPr id="31796" name="直接连接符 22580"/>
              <p:cNvSpPr/>
              <p:nvPr/>
            </p:nvSpPr>
            <p:spPr>
              <a:xfrm>
                <a:off x="0" y="1"/>
                <a:ext cx="227" cy="1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1797" name="直接连接符 22581"/>
              <p:cNvSpPr/>
              <p:nvPr/>
            </p:nvSpPr>
            <p:spPr>
              <a:xfrm>
                <a:off x="111" y="0"/>
                <a:ext cx="1" cy="56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1798" name="组合 22582"/>
            <p:cNvGrpSpPr/>
            <p:nvPr/>
          </p:nvGrpSpPr>
          <p:grpSpPr>
            <a:xfrm>
              <a:off x="1876" y="777"/>
              <a:ext cx="192" cy="484"/>
              <a:chOff x="0" y="0"/>
              <a:chExt cx="226" cy="566"/>
            </a:xfrm>
          </p:grpSpPr>
          <p:sp>
            <p:nvSpPr>
              <p:cNvPr id="31799" name="直接连接符 22583"/>
              <p:cNvSpPr/>
              <p:nvPr/>
            </p:nvSpPr>
            <p:spPr>
              <a:xfrm>
                <a:off x="0" y="1"/>
                <a:ext cx="227" cy="1"/>
              </a:xfrm>
              <a:prstGeom prst="line">
                <a:avLst/>
              </a:prstGeom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1800" name="直接连接符 22584"/>
              <p:cNvSpPr/>
              <p:nvPr/>
            </p:nvSpPr>
            <p:spPr>
              <a:xfrm>
                <a:off x="111" y="0"/>
                <a:ext cx="1" cy="567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1801" name="文本框 22585"/>
            <p:cNvSpPr txBox="1"/>
            <p:nvPr/>
          </p:nvSpPr>
          <p:spPr>
            <a:xfrm>
              <a:off x="907" y="3742"/>
              <a:ext cx="768" cy="7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乙</a:t>
              </a:r>
              <a:endParaRPr lang="zh-CN" altLang="en-US" b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802" name="下箭头 22586"/>
            <p:cNvSpPr/>
            <p:nvPr/>
          </p:nvSpPr>
          <p:spPr>
            <a:xfrm>
              <a:off x="1134" y="1362"/>
              <a:ext cx="226" cy="908"/>
            </a:xfrm>
            <a:prstGeom prst="downArrow">
              <a:avLst>
                <a:gd name="adj1" fmla="val 50000"/>
                <a:gd name="adj2" fmla="val 100405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  <p:bldP spid="22536" grpId="0"/>
      <p:bldP spid="22537" grpId="0"/>
      <p:bldP spid="22538" grpId="0"/>
      <p:bldP spid="225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内容占位符 2355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3100"/>
          <a:stretch>
            <a:fillRect/>
          </a:stretch>
        </p:blipFill>
        <p:spPr>
          <a:xfrm>
            <a:off x="6227763" y="620713"/>
            <a:ext cx="2381250" cy="3657600"/>
          </a:xfrm>
        </p:spPr>
      </p:pic>
      <p:sp>
        <p:nvSpPr>
          <p:cNvPr id="32770" name="文本框 23554"/>
          <p:cNvSpPr txBox="1"/>
          <p:nvPr/>
        </p:nvSpPr>
        <p:spPr>
          <a:xfrm>
            <a:off x="552450" y="981075"/>
            <a:ext cx="5603875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、如图所示是四冲程汽油机工作时的_______冲程，把</a:t>
            </a:r>
            <a:r>
              <a:rPr lang="zh-CN" altLang="en-US" sz="2800" u="sng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</a:p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转化 </a:t>
            </a:r>
            <a:r>
              <a:rPr lang="zh-CN" altLang="en-US" sz="2800" u="sng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</a:p>
        </p:txBody>
      </p:sp>
      <p:sp>
        <p:nvSpPr>
          <p:cNvPr id="23556" name="文本框 23555"/>
          <p:cNvSpPr txBox="1"/>
          <p:nvPr/>
        </p:nvSpPr>
        <p:spPr>
          <a:xfrm>
            <a:off x="1619250" y="1412875"/>
            <a:ext cx="7921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做功</a:t>
            </a:r>
          </a:p>
        </p:txBody>
      </p:sp>
      <p:sp>
        <p:nvSpPr>
          <p:cNvPr id="23557" name="文本框 23556"/>
          <p:cNvSpPr txBox="1"/>
          <p:nvPr/>
        </p:nvSpPr>
        <p:spPr>
          <a:xfrm>
            <a:off x="4356100" y="1412875"/>
            <a:ext cx="4873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</a:p>
        </p:txBody>
      </p:sp>
      <p:sp>
        <p:nvSpPr>
          <p:cNvPr id="23558" name="文本框 23557"/>
          <p:cNvSpPr txBox="1"/>
          <p:nvPr/>
        </p:nvSpPr>
        <p:spPr>
          <a:xfrm>
            <a:off x="1476375" y="1844675"/>
            <a:ext cx="7921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</a:t>
            </a:r>
            <a:endParaRPr lang="zh-CN" altLang="en-US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4" name="文本框 23558"/>
          <p:cNvSpPr txBox="1"/>
          <p:nvPr/>
        </p:nvSpPr>
        <p:spPr>
          <a:xfrm>
            <a:off x="539750" y="2427288"/>
            <a:ext cx="5594350" cy="2030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、如图表示内燃机工作循环中的一个冲程，从气门的启闭和活塞的运动可判断这是</a:t>
            </a:r>
            <a:r>
              <a:rPr lang="zh-CN" altLang="en-US" sz="2800" u="sng">
                <a:latin typeface="宋体" panose="02010600030101010101" pitchFamily="2" charset="-122"/>
                <a:ea typeface="宋体" panose="02010600030101010101" pitchFamily="2" charset="-122"/>
              </a:rPr>
              <a:t>        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冲程。</a:t>
            </a:r>
          </a:p>
        </p:txBody>
      </p:sp>
      <p:sp>
        <p:nvSpPr>
          <p:cNvPr id="23560" name="文本框 23559"/>
          <p:cNvSpPr txBox="1"/>
          <p:nvPr/>
        </p:nvSpPr>
        <p:spPr>
          <a:xfrm>
            <a:off x="3490913" y="3790950"/>
            <a:ext cx="10795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吸气</a:t>
            </a:r>
          </a:p>
        </p:txBody>
      </p:sp>
      <p:pic>
        <p:nvPicPr>
          <p:cNvPr id="32776" name="内容占位符 23560" descr="Image74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20006"/>
          <a:stretch>
            <a:fillRect/>
          </a:stretch>
        </p:blipFill>
        <p:spPr>
          <a:xfrm>
            <a:off x="2627313" y="4437063"/>
            <a:ext cx="1584325" cy="2244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24577"/>
          <p:cNvSpPr txBox="1"/>
          <p:nvPr/>
        </p:nvSpPr>
        <p:spPr>
          <a:xfrm>
            <a:off x="323850" y="763588"/>
            <a:ext cx="6221413" cy="37449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、汽油机的一个工作循环有四个冲程，如图所示是汽油机的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冲程，在这个冲程中，活塞压缩燃料使它的温度升高，是通过的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方式增加燃料的内能．这是把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能转化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能。</a:t>
            </a:r>
          </a:p>
          <a:p>
            <a:pPr algn="just">
              <a:lnSpc>
                <a:spcPct val="110000"/>
              </a:lnSpc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为了不让汽油机在工作时温度升得太高，气缸外有一个水套，让气缸被水包围着，这是通过的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方式降低气缸的温度，采用水是因为水的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    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较大．</a:t>
            </a:r>
          </a:p>
        </p:txBody>
      </p:sp>
      <p:pic>
        <p:nvPicPr>
          <p:cNvPr id="33794" name="内容占位符 2457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2588" y="838200"/>
            <a:ext cx="2159000" cy="4079875"/>
          </a:xfrm>
        </p:spPr>
      </p:pic>
      <p:sp>
        <p:nvSpPr>
          <p:cNvPr id="24580" name="文本框 24579"/>
          <p:cNvSpPr txBox="1"/>
          <p:nvPr/>
        </p:nvSpPr>
        <p:spPr>
          <a:xfrm>
            <a:off x="2557463" y="1198563"/>
            <a:ext cx="14017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压缩冲程</a:t>
            </a:r>
          </a:p>
        </p:txBody>
      </p:sp>
      <p:sp>
        <p:nvSpPr>
          <p:cNvPr id="24581" name="文本框 24580"/>
          <p:cNvSpPr txBox="1"/>
          <p:nvPr/>
        </p:nvSpPr>
        <p:spPr>
          <a:xfrm>
            <a:off x="612775" y="1990725"/>
            <a:ext cx="7921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做功</a:t>
            </a:r>
          </a:p>
        </p:txBody>
      </p:sp>
      <p:sp>
        <p:nvSpPr>
          <p:cNvPr id="24582" name="文本框 24581"/>
          <p:cNvSpPr txBox="1"/>
          <p:nvPr/>
        </p:nvSpPr>
        <p:spPr>
          <a:xfrm>
            <a:off x="1333500" y="3575050"/>
            <a:ext cx="1096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热传递</a:t>
            </a:r>
          </a:p>
        </p:txBody>
      </p:sp>
      <p:sp>
        <p:nvSpPr>
          <p:cNvPr id="24583" name="文本框 24582"/>
          <p:cNvSpPr txBox="1"/>
          <p:nvPr/>
        </p:nvSpPr>
        <p:spPr>
          <a:xfrm>
            <a:off x="2268538" y="4006850"/>
            <a:ext cx="10969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比热容</a:t>
            </a:r>
          </a:p>
        </p:txBody>
      </p:sp>
      <p:sp>
        <p:nvSpPr>
          <p:cNvPr id="24584" name="文本框 24583"/>
          <p:cNvSpPr txBox="1"/>
          <p:nvPr/>
        </p:nvSpPr>
        <p:spPr>
          <a:xfrm>
            <a:off x="1117600" y="2422525"/>
            <a:ext cx="4873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</a:p>
        </p:txBody>
      </p:sp>
      <p:sp>
        <p:nvSpPr>
          <p:cNvPr id="24585" name="文本框 24584"/>
          <p:cNvSpPr txBox="1"/>
          <p:nvPr/>
        </p:nvSpPr>
        <p:spPr>
          <a:xfrm>
            <a:off x="5364163" y="1990725"/>
            <a:ext cx="7921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  <p:bldP spid="24584" grpId="0"/>
      <p:bldP spid="245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6145"/>
          <p:cNvGrpSpPr/>
          <p:nvPr/>
        </p:nvGrpSpPr>
        <p:grpSpPr>
          <a:xfrm>
            <a:off x="395288" y="474663"/>
            <a:ext cx="2085975" cy="647700"/>
            <a:chOff x="0" y="0"/>
            <a:chExt cx="3286" cy="1018"/>
          </a:xfrm>
        </p:grpSpPr>
        <p:grpSp>
          <p:nvGrpSpPr>
            <p:cNvPr id="16386" name="组合 6146"/>
            <p:cNvGrpSpPr/>
            <p:nvPr/>
          </p:nvGrpSpPr>
          <p:grpSpPr>
            <a:xfrm>
              <a:off x="0" y="454"/>
              <a:ext cx="3287" cy="565"/>
              <a:chOff x="0" y="0"/>
              <a:chExt cx="2792" cy="628"/>
            </a:xfrm>
          </p:grpSpPr>
          <p:sp>
            <p:nvSpPr>
              <p:cNvPr id="16387" name="未知"/>
              <p:cNvSpPr/>
              <p:nvPr/>
            </p:nvSpPr>
            <p:spPr>
              <a:xfrm>
                <a:off x="0" y="107"/>
                <a:ext cx="559" cy="300"/>
              </a:xfrm>
              <a:custGeom>
                <a:avLst/>
                <a:gdLst/>
                <a:ahLst/>
                <a:cxnLst/>
                <a:rect l="0" t="0" r="0" b="0"/>
                <a:pathLst>
                  <a:path w="1119" h="600">
                    <a:moveTo>
                      <a:pt x="1119" y="59"/>
                    </a:moveTo>
                    <a:lnTo>
                      <a:pt x="957" y="59"/>
                    </a:lnTo>
                    <a:lnTo>
                      <a:pt x="957" y="147"/>
                    </a:lnTo>
                    <a:lnTo>
                      <a:pt x="918" y="186"/>
                    </a:lnTo>
                    <a:lnTo>
                      <a:pt x="870" y="186"/>
                    </a:lnTo>
                    <a:lnTo>
                      <a:pt x="870" y="93"/>
                    </a:lnTo>
                    <a:lnTo>
                      <a:pt x="737" y="93"/>
                    </a:lnTo>
                    <a:lnTo>
                      <a:pt x="737" y="204"/>
                    </a:lnTo>
                    <a:lnTo>
                      <a:pt x="689" y="204"/>
                    </a:lnTo>
                    <a:lnTo>
                      <a:pt x="685" y="166"/>
                    </a:lnTo>
                    <a:lnTo>
                      <a:pt x="678" y="135"/>
                    </a:lnTo>
                    <a:lnTo>
                      <a:pt x="667" y="108"/>
                    </a:lnTo>
                    <a:lnTo>
                      <a:pt x="653" y="85"/>
                    </a:lnTo>
                    <a:lnTo>
                      <a:pt x="639" y="66"/>
                    </a:lnTo>
                    <a:lnTo>
                      <a:pt x="627" y="51"/>
                    </a:lnTo>
                    <a:lnTo>
                      <a:pt x="615" y="38"/>
                    </a:lnTo>
                    <a:lnTo>
                      <a:pt x="607" y="27"/>
                    </a:lnTo>
                    <a:lnTo>
                      <a:pt x="599" y="40"/>
                    </a:lnTo>
                    <a:lnTo>
                      <a:pt x="590" y="55"/>
                    </a:lnTo>
                    <a:lnTo>
                      <a:pt x="580" y="73"/>
                    </a:lnTo>
                    <a:lnTo>
                      <a:pt x="571" y="93"/>
                    </a:lnTo>
                    <a:lnTo>
                      <a:pt x="563" y="111"/>
                    </a:lnTo>
                    <a:lnTo>
                      <a:pt x="556" y="130"/>
                    </a:lnTo>
                    <a:lnTo>
                      <a:pt x="551" y="145"/>
                    </a:lnTo>
                    <a:lnTo>
                      <a:pt x="547" y="156"/>
                    </a:lnTo>
                    <a:lnTo>
                      <a:pt x="541" y="142"/>
                    </a:lnTo>
                    <a:lnTo>
                      <a:pt x="536" y="126"/>
                    </a:lnTo>
                    <a:lnTo>
                      <a:pt x="529" y="109"/>
                    </a:lnTo>
                    <a:lnTo>
                      <a:pt x="521" y="92"/>
                    </a:lnTo>
                    <a:lnTo>
                      <a:pt x="514" y="76"/>
                    </a:lnTo>
                    <a:lnTo>
                      <a:pt x="506" y="61"/>
                    </a:lnTo>
                    <a:lnTo>
                      <a:pt x="499" y="48"/>
                    </a:lnTo>
                    <a:lnTo>
                      <a:pt x="493" y="39"/>
                    </a:lnTo>
                    <a:lnTo>
                      <a:pt x="483" y="55"/>
                    </a:lnTo>
                    <a:lnTo>
                      <a:pt x="472" y="76"/>
                    </a:lnTo>
                    <a:lnTo>
                      <a:pt x="462" y="100"/>
                    </a:lnTo>
                    <a:lnTo>
                      <a:pt x="453" y="127"/>
                    </a:lnTo>
                    <a:lnTo>
                      <a:pt x="445" y="155"/>
                    </a:lnTo>
                    <a:lnTo>
                      <a:pt x="439" y="184"/>
                    </a:lnTo>
                    <a:lnTo>
                      <a:pt x="434" y="212"/>
                    </a:lnTo>
                    <a:lnTo>
                      <a:pt x="432" y="240"/>
                    </a:lnTo>
                    <a:lnTo>
                      <a:pt x="351" y="240"/>
                    </a:lnTo>
                    <a:lnTo>
                      <a:pt x="351" y="186"/>
                    </a:lnTo>
                    <a:lnTo>
                      <a:pt x="375" y="186"/>
                    </a:lnTo>
                    <a:lnTo>
                      <a:pt x="318" y="87"/>
                    </a:lnTo>
                    <a:lnTo>
                      <a:pt x="150" y="87"/>
                    </a:lnTo>
                    <a:lnTo>
                      <a:pt x="104" y="0"/>
                    </a:lnTo>
                    <a:lnTo>
                      <a:pt x="0" y="229"/>
                    </a:lnTo>
                    <a:lnTo>
                      <a:pt x="0" y="600"/>
                    </a:lnTo>
                    <a:lnTo>
                      <a:pt x="1119" y="600"/>
                    </a:lnTo>
                    <a:lnTo>
                      <a:pt x="1119" y="59"/>
                    </a:lnTo>
                    <a:close/>
                  </a:path>
                </a:pathLst>
              </a:custGeom>
              <a:solidFill>
                <a:srgbClr val="D8C6A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88" name="矩形 6148"/>
              <p:cNvSpPr/>
              <p:nvPr/>
            </p:nvSpPr>
            <p:spPr>
              <a:xfrm>
                <a:off x="0" y="389"/>
                <a:ext cx="558" cy="221"/>
              </a:xfrm>
              <a:prstGeom prst="rect">
                <a:avLst/>
              </a:prstGeom>
              <a:solidFill>
                <a:srgbClr val="33BF0C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89" name="未知"/>
              <p:cNvSpPr/>
              <p:nvPr/>
            </p:nvSpPr>
            <p:spPr>
              <a:xfrm>
                <a:off x="1685" y="96"/>
                <a:ext cx="1107" cy="311"/>
              </a:xfrm>
              <a:custGeom>
                <a:avLst/>
                <a:gdLst/>
                <a:ahLst/>
                <a:cxnLst/>
                <a:rect l="0" t="0" r="0" b="0"/>
                <a:pathLst>
                  <a:path w="2214" h="621">
                    <a:moveTo>
                      <a:pt x="2214" y="147"/>
                    </a:moveTo>
                    <a:lnTo>
                      <a:pt x="2214" y="147"/>
                    </a:lnTo>
                    <a:lnTo>
                      <a:pt x="2163" y="75"/>
                    </a:lnTo>
                    <a:lnTo>
                      <a:pt x="2087" y="190"/>
                    </a:lnTo>
                    <a:lnTo>
                      <a:pt x="2087" y="108"/>
                    </a:lnTo>
                    <a:lnTo>
                      <a:pt x="2024" y="65"/>
                    </a:lnTo>
                    <a:lnTo>
                      <a:pt x="1977" y="117"/>
                    </a:lnTo>
                    <a:lnTo>
                      <a:pt x="1977" y="168"/>
                    </a:lnTo>
                    <a:lnTo>
                      <a:pt x="1955" y="168"/>
                    </a:lnTo>
                    <a:lnTo>
                      <a:pt x="1955" y="120"/>
                    </a:lnTo>
                    <a:lnTo>
                      <a:pt x="1885" y="49"/>
                    </a:lnTo>
                    <a:lnTo>
                      <a:pt x="1882" y="49"/>
                    </a:lnTo>
                    <a:lnTo>
                      <a:pt x="1874" y="49"/>
                    </a:lnTo>
                    <a:lnTo>
                      <a:pt x="1861" y="49"/>
                    </a:lnTo>
                    <a:lnTo>
                      <a:pt x="1846" y="49"/>
                    </a:lnTo>
                    <a:lnTo>
                      <a:pt x="1828" y="49"/>
                    </a:lnTo>
                    <a:lnTo>
                      <a:pt x="1806" y="49"/>
                    </a:lnTo>
                    <a:lnTo>
                      <a:pt x="1784" y="49"/>
                    </a:lnTo>
                    <a:lnTo>
                      <a:pt x="1761" y="49"/>
                    </a:lnTo>
                    <a:lnTo>
                      <a:pt x="1738" y="49"/>
                    </a:lnTo>
                    <a:lnTo>
                      <a:pt x="1716" y="49"/>
                    </a:lnTo>
                    <a:lnTo>
                      <a:pt x="1694" y="49"/>
                    </a:lnTo>
                    <a:lnTo>
                      <a:pt x="1676" y="49"/>
                    </a:lnTo>
                    <a:lnTo>
                      <a:pt x="1660" y="49"/>
                    </a:lnTo>
                    <a:lnTo>
                      <a:pt x="1647" y="49"/>
                    </a:lnTo>
                    <a:lnTo>
                      <a:pt x="1639" y="49"/>
                    </a:lnTo>
                    <a:lnTo>
                      <a:pt x="1636" y="49"/>
                    </a:lnTo>
                    <a:lnTo>
                      <a:pt x="1631" y="53"/>
                    </a:lnTo>
                    <a:lnTo>
                      <a:pt x="1621" y="63"/>
                    </a:lnTo>
                    <a:lnTo>
                      <a:pt x="1607" y="76"/>
                    </a:lnTo>
                    <a:lnTo>
                      <a:pt x="1592" y="92"/>
                    </a:lnTo>
                    <a:lnTo>
                      <a:pt x="1577" y="108"/>
                    </a:lnTo>
                    <a:lnTo>
                      <a:pt x="1563" y="121"/>
                    </a:lnTo>
                    <a:lnTo>
                      <a:pt x="1554" y="131"/>
                    </a:lnTo>
                    <a:lnTo>
                      <a:pt x="1550" y="135"/>
                    </a:lnTo>
                    <a:lnTo>
                      <a:pt x="1587" y="135"/>
                    </a:lnTo>
                    <a:lnTo>
                      <a:pt x="1587" y="205"/>
                    </a:lnTo>
                    <a:lnTo>
                      <a:pt x="1515" y="205"/>
                    </a:lnTo>
                    <a:lnTo>
                      <a:pt x="1515" y="178"/>
                    </a:lnTo>
                    <a:lnTo>
                      <a:pt x="1515" y="121"/>
                    </a:lnTo>
                    <a:lnTo>
                      <a:pt x="1515" y="63"/>
                    </a:lnTo>
                    <a:lnTo>
                      <a:pt x="1515" y="39"/>
                    </a:lnTo>
                    <a:lnTo>
                      <a:pt x="1512" y="39"/>
                    </a:lnTo>
                    <a:lnTo>
                      <a:pt x="1505" y="40"/>
                    </a:lnTo>
                    <a:lnTo>
                      <a:pt x="1495" y="40"/>
                    </a:lnTo>
                    <a:lnTo>
                      <a:pt x="1481" y="40"/>
                    </a:lnTo>
                    <a:lnTo>
                      <a:pt x="1466" y="40"/>
                    </a:lnTo>
                    <a:lnTo>
                      <a:pt x="1448" y="40"/>
                    </a:lnTo>
                    <a:lnTo>
                      <a:pt x="1429" y="40"/>
                    </a:lnTo>
                    <a:lnTo>
                      <a:pt x="1410" y="40"/>
                    </a:lnTo>
                    <a:lnTo>
                      <a:pt x="1389" y="40"/>
                    </a:lnTo>
                    <a:lnTo>
                      <a:pt x="1371" y="40"/>
                    </a:lnTo>
                    <a:lnTo>
                      <a:pt x="1352" y="39"/>
                    </a:lnTo>
                    <a:lnTo>
                      <a:pt x="1337" y="39"/>
                    </a:lnTo>
                    <a:lnTo>
                      <a:pt x="1323" y="39"/>
                    </a:lnTo>
                    <a:lnTo>
                      <a:pt x="1313" y="39"/>
                    </a:lnTo>
                    <a:lnTo>
                      <a:pt x="1306" y="39"/>
                    </a:lnTo>
                    <a:lnTo>
                      <a:pt x="1304" y="39"/>
                    </a:lnTo>
                    <a:lnTo>
                      <a:pt x="1304" y="84"/>
                    </a:lnTo>
                    <a:lnTo>
                      <a:pt x="1063" y="84"/>
                    </a:lnTo>
                    <a:lnTo>
                      <a:pt x="1063" y="123"/>
                    </a:lnTo>
                    <a:lnTo>
                      <a:pt x="1049" y="124"/>
                    </a:lnTo>
                    <a:lnTo>
                      <a:pt x="1035" y="129"/>
                    </a:lnTo>
                    <a:lnTo>
                      <a:pt x="1020" y="137"/>
                    </a:lnTo>
                    <a:lnTo>
                      <a:pt x="1008" y="147"/>
                    </a:lnTo>
                    <a:lnTo>
                      <a:pt x="996" y="159"/>
                    </a:lnTo>
                    <a:lnTo>
                      <a:pt x="987" y="174"/>
                    </a:lnTo>
                    <a:lnTo>
                      <a:pt x="981" y="190"/>
                    </a:lnTo>
                    <a:lnTo>
                      <a:pt x="979" y="207"/>
                    </a:lnTo>
                    <a:lnTo>
                      <a:pt x="955" y="207"/>
                    </a:lnTo>
                    <a:lnTo>
                      <a:pt x="952" y="176"/>
                    </a:lnTo>
                    <a:lnTo>
                      <a:pt x="944" y="153"/>
                    </a:lnTo>
                    <a:lnTo>
                      <a:pt x="934" y="138"/>
                    </a:lnTo>
                    <a:lnTo>
                      <a:pt x="921" y="132"/>
                    </a:lnTo>
                    <a:lnTo>
                      <a:pt x="909" y="137"/>
                    </a:lnTo>
                    <a:lnTo>
                      <a:pt x="898" y="149"/>
                    </a:lnTo>
                    <a:lnTo>
                      <a:pt x="890" y="174"/>
                    </a:lnTo>
                    <a:lnTo>
                      <a:pt x="888" y="207"/>
                    </a:lnTo>
                    <a:lnTo>
                      <a:pt x="822" y="207"/>
                    </a:lnTo>
                    <a:lnTo>
                      <a:pt x="822" y="11"/>
                    </a:lnTo>
                    <a:lnTo>
                      <a:pt x="783" y="11"/>
                    </a:lnTo>
                    <a:lnTo>
                      <a:pt x="783" y="75"/>
                    </a:lnTo>
                    <a:lnTo>
                      <a:pt x="567" y="75"/>
                    </a:lnTo>
                    <a:lnTo>
                      <a:pt x="524" y="9"/>
                    </a:lnTo>
                    <a:lnTo>
                      <a:pt x="481" y="75"/>
                    </a:lnTo>
                    <a:lnTo>
                      <a:pt x="237" y="75"/>
                    </a:lnTo>
                    <a:lnTo>
                      <a:pt x="237" y="156"/>
                    </a:lnTo>
                    <a:lnTo>
                      <a:pt x="175" y="156"/>
                    </a:lnTo>
                    <a:lnTo>
                      <a:pt x="169" y="149"/>
                    </a:lnTo>
                    <a:lnTo>
                      <a:pt x="162" y="139"/>
                    </a:lnTo>
                    <a:lnTo>
                      <a:pt x="155" y="129"/>
                    </a:lnTo>
                    <a:lnTo>
                      <a:pt x="147" y="117"/>
                    </a:lnTo>
                    <a:lnTo>
                      <a:pt x="140" y="107"/>
                    </a:lnTo>
                    <a:lnTo>
                      <a:pt x="134" y="98"/>
                    </a:lnTo>
                    <a:lnTo>
                      <a:pt x="130" y="92"/>
                    </a:lnTo>
                    <a:lnTo>
                      <a:pt x="129" y="90"/>
                    </a:lnTo>
                    <a:lnTo>
                      <a:pt x="151" y="93"/>
                    </a:lnTo>
                    <a:lnTo>
                      <a:pt x="84" y="0"/>
                    </a:lnTo>
                    <a:lnTo>
                      <a:pt x="26" y="87"/>
                    </a:lnTo>
                    <a:lnTo>
                      <a:pt x="45" y="87"/>
                    </a:lnTo>
                    <a:lnTo>
                      <a:pt x="11" y="151"/>
                    </a:lnTo>
                    <a:lnTo>
                      <a:pt x="33" y="156"/>
                    </a:lnTo>
                    <a:lnTo>
                      <a:pt x="0" y="192"/>
                    </a:lnTo>
                    <a:lnTo>
                      <a:pt x="0" y="621"/>
                    </a:lnTo>
                    <a:lnTo>
                      <a:pt x="2214" y="621"/>
                    </a:lnTo>
                    <a:lnTo>
                      <a:pt x="2214" y="147"/>
                    </a:lnTo>
                    <a:close/>
                  </a:path>
                </a:pathLst>
              </a:custGeom>
              <a:solidFill>
                <a:srgbClr val="D8C6A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0" name="矩形 6150"/>
              <p:cNvSpPr/>
              <p:nvPr/>
            </p:nvSpPr>
            <p:spPr>
              <a:xfrm>
                <a:off x="1684" y="407"/>
                <a:ext cx="1108" cy="221"/>
              </a:xfrm>
              <a:prstGeom prst="rect">
                <a:avLst/>
              </a:prstGeom>
              <a:solidFill>
                <a:srgbClr val="33BF0C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1" name="未知"/>
              <p:cNvSpPr/>
              <p:nvPr/>
            </p:nvSpPr>
            <p:spPr>
              <a:xfrm>
                <a:off x="1684" y="275"/>
                <a:ext cx="24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2" name="未知"/>
              <p:cNvSpPr/>
              <p:nvPr/>
            </p:nvSpPr>
            <p:spPr>
              <a:xfrm>
                <a:off x="1720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3" name="未知"/>
              <p:cNvSpPr/>
              <p:nvPr/>
            </p:nvSpPr>
            <p:spPr>
              <a:xfrm>
                <a:off x="1758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5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4" name="矩形 6154"/>
              <p:cNvSpPr/>
              <p:nvPr/>
            </p:nvSpPr>
            <p:spPr>
              <a:xfrm>
                <a:off x="1684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5" name="矩形 6155"/>
              <p:cNvSpPr/>
              <p:nvPr/>
            </p:nvSpPr>
            <p:spPr>
              <a:xfrm>
                <a:off x="1684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6" name="未知"/>
              <p:cNvSpPr/>
              <p:nvPr/>
            </p:nvSpPr>
            <p:spPr>
              <a:xfrm>
                <a:off x="2407" y="275"/>
                <a:ext cx="24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7" name="未知"/>
              <p:cNvSpPr/>
              <p:nvPr/>
            </p:nvSpPr>
            <p:spPr>
              <a:xfrm>
                <a:off x="2443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8" name="未知"/>
              <p:cNvSpPr/>
              <p:nvPr/>
            </p:nvSpPr>
            <p:spPr>
              <a:xfrm>
                <a:off x="2481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9" name="未知"/>
              <p:cNvSpPr/>
              <p:nvPr/>
            </p:nvSpPr>
            <p:spPr>
              <a:xfrm>
                <a:off x="2519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0" name="未知"/>
              <p:cNvSpPr/>
              <p:nvPr/>
            </p:nvSpPr>
            <p:spPr>
              <a:xfrm>
                <a:off x="2557" y="275"/>
                <a:ext cx="25" cy="144"/>
              </a:xfrm>
              <a:custGeom>
                <a:avLst/>
                <a:gdLst/>
                <a:ahLst/>
                <a:cxnLst/>
                <a:rect l="0" t="0" r="0" b="0"/>
                <a:pathLst>
                  <a:path w="49" h="286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86"/>
                    </a:lnTo>
                    <a:lnTo>
                      <a:pt x="0" y="272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1" name="未知"/>
              <p:cNvSpPr/>
              <p:nvPr/>
            </p:nvSpPr>
            <p:spPr>
              <a:xfrm>
                <a:off x="2595" y="283"/>
                <a:ext cx="25" cy="148"/>
              </a:xfrm>
              <a:custGeom>
                <a:avLst/>
                <a:gdLst/>
                <a:ahLst/>
                <a:cxnLst/>
                <a:rect l="0" t="0" r="0" b="0"/>
                <a:pathLst>
                  <a:path w="50" h="295">
                    <a:moveTo>
                      <a:pt x="25" y="0"/>
                    </a:moveTo>
                    <a:lnTo>
                      <a:pt x="50" y="56"/>
                    </a:lnTo>
                    <a:lnTo>
                      <a:pt x="50" y="295"/>
                    </a:lnTo>
                    <a:lnTo>
                      <a:pt x="0" y="276"/>
                    </a:lnTo>
                    <a:lnTo>
                      <a:pt x="0" y="5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2" name="未知"/>
              <p:cNvSpPr/>
              <p:nvPr/>
            </p:nvSpPr>
            <p:spPr>
              <a:xfrm>
                <a:off x="2634" y="291"/>
                <a:ext cx="24" cy="156"/>
              </a:xfrm>
              <a:custGeom>
                <a:avLst/>
                <a:gdLst/>
                <a:ahLst/>
                <a:cxnLst/>
                <a:rect l="0" t="0" r="0" b="0"/>
                <a:pathLst>
                  <a:path w="49" h="31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313"/>
                    </a:lnTo>
                    <a:lnTo>
                      <a:pt x="0" y="290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3" name="未知"/>
              <p:cNvSpPr/>
              <p:nvPr/>
            </p:nvSpPr>
            <p:spPr>
              <a:xfrm>
                <a:off x="2672" y="301"/>
                <a:ext cx="24" cy="169"/>
              </a:xfrm>
              <a:custGeom>
                <a:avLst/>
                <a:gdLst/>
                <a:ahLst/>
                <a:cxnLst/>
                <a:rect l="0" t="0" r="0" b="0"/>
                <a:pathLst>
                  <a:path w="50" h="340">
                    <a:moveTo>
                      <a:pt x="24" y="0"/>
                    </a:moveTo>
                    <a:lnTo>
                      <a:pt x="50" y="58"/>
                    </a:lnTo>
                    <a:lnTo>
                      <a:pt x="50" y="340"/>
                    </a:lnTo>
                    <a:lnTo>
                      <a:pt x="0" y="309"/>
                    </a:lnTo>
                    <a:lnTo>
                      <a:pt x="0" y="5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4" name="未知"/>
              <p:cNvSpPr/>
              <p:nvPr/>
            </p:nvSpPr>
            <p:spPr>
              <a:xfrm>
                <a:off x="2710" y="316"/>
                <a:ext cx="24" cy="186"/>
              </a:xfrm>
              <a:custGeom>
                <a:avLst/>
                <a:gdLst/>
                <a:ahLst/>
                <a:cxnLst/>
                <a:rect l="0" t="0" r="0" b="0"/>
                <a:pathLst>
                  <a:path w="50" h="373">
                    <a:moveTo>
                      <a:pt x="24" y="0"/>
                    </a:moveTo>
                    <a:lnTo>
                      <a:pt x="50" y="58"/>
                    </a:lnTo>
                    <a:lnTo>
                      <a:pt x="50" y="373"/>
                    </a:lnTo>
                    <a:lnTo>
                      <a:pt x="0" y="326"/>
                    </a:lnTo>
                    <a:lnTo>
                      <a:pt x="0" y="5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5" name="未知"/>
              <p:cNvSpPr/>
              <p:nvPr/>
            </p:nvSpPr>
            <p:spPr>
              <a:xfrm>
                <a:off x="2748" y="333"/>
                <a:ext cx="24" cy="216"/>
              </a:xfrm>
              <a:custGeom>
                <a:avLst/>
                <a:gdLst/>
                <a:ahLst/>
                <a:cxnLst/>
                <a:rect l="0" t="0" r="0" b="0"/>
                <a:pathLst>
                  <a:path w="50" h="430">
                    <a:moveTo>
                      <a:pt x="26" y="0"/>
                    </a:moveTo>
                    <a:lnTo>
                      <a:pt x="50" y="56"/>
                    </a:lnTo>
                    <a:lnTo>
                      <a:pt x="50" y="430"/>
                    </a:lnTo>
                    <a:lnTo>
                      <a:pt x="0" y="368"/>
                    </a:lnTo>
                    <a:lnTo>
                      <a:pt x="0" y="5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6" name="未知"/>
              <p:cNvSpPr/>
              <p:nvPr/>
            </p:nvSpPr>
            <p:spPr>
              <a:xfrm>
                <a:off x="2786" y="370"/>
                <a:ext cx="6" cy="213"/>
              </a:xfrm>
              <a:custGeom>
                <a:avLst/>
                <a:gdLst/>
                <a:ahLst/>
                <a:cxnLst/>
                <a:rect l="0" t="0" r="0" b="0"/>
                <a:pathLst>
                  <a:path w="13" h="427">
                    <a:moveTo>
                      <a:pt x="13" y="0"/>
                    </a:moveTo>
                    <a:lnTo>
                      <a:pt x="13" y="427"/>
                    </a:lnTo>
                    <a:lnTo>
                      <a:pt x="0" y="396"/>
                    </a:lnTo>
                    <a:lnTo>
                      <a:pt x="0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7" name="未知"/>
              <p:cNvSpPr/>
              <p:nvPr/>
            </p:nvSpPr>
            <p:spPr>
              <a:xfrm>
                <a:off x="2394" y="310"/>
                <a:ext cx="398" cy="105"/>
              </a:xfrm>
              <a:custGeom>
                <a:avLst/>
                <a:gdLst/>
                <a:ahLst/>
                <a:cxnLst/>
                <a:rect l="0" t="0" r="0" b="0"/>
                <a:pathLst>
                  <a:path w="796" h="208">
                    <a:moveTo>
                      <a:pt x="0" y="29"/>
                    </a:moveTo>
                    <a:lnTo>
                      <a:pt x="6" y="29"/>
                    </a:lnTo>
                    <a:lnTo>
                      <a:pt x="16" y="29"/>
                    </a:lnTo>
                    <a:lnTo>
                      <a:pt x="29" y="29"/>
                    </a:lnTo>
                    <a:lnTo>
                      <a:pt x="45" y="29"/>
                    </a:lnTo>
                    <a:lnTo>
                      <a:pt x="63" y="29"/>
                    </a:lnTo>
                    <a:lnTo>
                      <a:pt x="83" y="29"/>
                    </a:lnTo>
                    <a:lnTo>
                      <a:pt x="105" y="29"/>
                    </a:lnTo>
                    <a:lnTo>
                      <a:pt x="127" y="29"/>
                    </a:lnTo>
                    <a:lnTo>
                      <a:pt x="147" y="29"/>
                    </a:lnTo>
                    <a:lnTo>
                      <a:pt x="169" y="29"/>
                    </a:lnTo>
                    <a:lnTo>
                      <a:pt x="189" y="29"/>
                    </a:lnTo>
                    <a:lnTo>
                      <a:pt x="207" y="29"/>
                    </a:lnTo>
                    <a:lnTo>
                      <a:pt x="223" y="29"/>
                    </a:lnTo>
                    <a:lnTo>
                      <a:pt x="236" y="29"/>
                    </a:lnTo>
                    <a:lnTo>
                      <a:pt x="246" y="29"/>
                    </a:lnTo>
                    <a:lnTo>
                      <a:pt x="252" y="29"/>
                    </a:lnTo>
                    <a:lnTo>
                      <a:pt x="259" y="29"/>
                    </a:lnTo>
                    <a:lnTo>
                      <a:pt x="274" y="30"/>
                    </a:lnTo>
                    <a:lnTo>
                      <a:pt x="294" y="32"/>
                    </a:lnTo>
                    <a:lnTo>
                      <a:pt x="319" y="36"/>
                    </a:lnTo>
                    <a:lnTo>
                      <a:pt x="349" y="40"/>
                    </a:lnTo>
                    <a:lnTo>
                      <a:pt x="384" y="46"/>
                    </a:lnTo>
                    <a:lnTo>
                      <a:pt x="420" y="53"/>
                    </a:lnTo>
                    <a:lnTo>
                      <a:pt x="461" y="62"/>
                    </a:lnTo>
                    <a:lnTo>
                      <a:pt x="503" y="72"/>
                    </a:lnTo>
                    <a:lnTo>
                      <a:pt x="546" y="85"/>
                    </a:lnTo>
                    <a:lnTo>
                      <a:pt x="590" y="100"/>
                    </a:lnTo>
                    <a:lnTo>
                      <a:pt x="635" y="116"/>
                    </a:lnTo>
                    <a:lnTo>
                      <a:pt x="677" y="136"/>
                    </a:lnTo>
                    <a:lnTo>
                      <a:pt x="719" y="158"/>
                    </a:lnTo>
                    <a:lnTo>
                      <a:pt x="759" y="182"/>
                    </a:lnTo>
                    <a:lnTo>
                      <a:pt x="796" y="208"/>
                    </a:lnTo>
                    <a:lnTo>
                      <a:pt x="796" y="161"/>
                    </a:lnTo>
                    <a:lnTo>
                      <a:pt x="759" y="135"/>
                    </a:lnTo>
                    <a:lnTo>
                      <a:pt x="719" y="112"/>
                    </a:lnTo>
                    <a:lnTo>
                      <a:pt x="677" y="91"/>
                    </a:lnTo>
                    <a:lnTo>
                      <a:pt x="634" y="74"/>
                    </a:lnTo>
                    <a:lnTo>
                      <a:pt x="590" y="57"/>
                    </a:lnTo>
                    <a:lnTo>
                      <a:pt x="546" y="45"/>
                    </a:lnTo>
                    <a:lnTo>
                      <a:pt x="502" y="33"/>
                    </a:lnTo>
                    <a:lnTo>
                      <a:pt x="461" y="25"/>
                    </a:lnTo>
                    <a:lnTo>
                      <a:pt x="420" y="17"/>
                    </a:lnTo>
                    <a:lnTo>
                      <a:pt x="384" y="11"/>
                    </a:lnTo>
                    <a:lnTo>
                      <a:pt x="349" y="7"/>
                    </a:lnTo>
                    <a:lnTo>
                      <a:pt x="319" y="5"/>
                    </a:lnTo>
                    <a:lnTo>
                      <a:pt x="294" y="2"/>
                    </a:lnTo>
                    <a:lnTo>
                      <a:pt x="274" y="1"/>
                    </a:lnTo>
                    <a:lnTo>
                      <a:pt x="259" y="0"/>
                    </a:lnTo>
                    <a:lnTo>
                      <a:pt x="252" y="0"/>
                    </a:lnTo>
                    <a:lnTo>
                      <a:pt x="246" y="0"/>
                    </a:lnTo>
                    <a:lnTo>
                      <a:pt x="236" y="0"/>
                    </a:lnTo>
                    <a:lnTo>
                      <a:pt x="223" y="0"/>
                    </a:lnTo>
                    <a:lnTo>
                      <a:pt x="207" y="0"/>
                    </a:lnTo>
                    <a:lnTo>
                      <a:pt x="189" y="0"/>
                    </a:lnTo>
                    <a:lnTo>
                      <a:pt x="169" y="0"/>
                    </a:lnTo>
                    <a:lnTo>
                      <a:pt x="147" y="0"/>
                    </a:lnTo>
                    <a:lnTo>
                      <a:pt x="127" y="0"/>
                    </a:lnTo>
                    <a:lnTo>
                      <a:pt x="105" y="0"/>
                    </a:lnTo>
                    <a:lnTo>
                      <a:pt x="83" y="0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8" name="未知"/>
              <p:cNvSpPr/>
              <p:nvPr/>
            </p:nvSpPr>
            <p:spPr>
              <a:xfrm>
                <a:off x="2394" y="374"/>
                <a:ext cx="398" cy="154"/>
              </a:xfrm>
              <a:custGeom>
                <a:avLst/>
                <a:gdLst/>
                <a:ahLst/>
                <a:cxnLst/>
                <a:rect l="0" t="0" r="0" b="0"/>
                <a:pathLst>
                  <a:path w="796" h="307">
                    <a:moveTo>
                      <a:pt x="0" y="32"/>
                    </a:moveTo>
                    <a:lnTo>
                      <a:pt x="6" y="32"/>
                    </a:lnTo>
                    <a:lnTo>
                      <a:pt x="16" y="32"/>
                    </a:lnTo>
                    <a:lnTo>
                      <a:pt x="29" y="32"/>
                    </a:lnTo>
                    <a:lnTo>
                      <a:pt x="45" y="32"/>
                    </a:lnTo>
                    <a:lnTo>
                      <a:pt x="63" y="32"/>
                    </a:lnTo>
                    <a:lnTo>
                      <a:pt x="83" y="32"/>
                    </a:lnTo>
                    <a:lnTo>
                      <a:pt x="105" y="32"/>
                    </a:lnTo>
                    <a:lnTo>
                      <a:pt x="127" y="32"/>
                    </a:lnTo>
                    <a:lnTo>
                      <a:pt x="147" y="32"/>
                    </a:lnTo>
                    <a:lnTo>
                      <a:pt x="169" y="32"/>
                    </a:lnTo>
                    <a:lnTo>
                      <a:pt x="189" y="32"/>
                    </a:lnTo>
                    <a:lnTo>
                      <a:pt x="207" y="32"/>
                    </a:lnTo>
                    <a:lnTo>
                      <a:pt x="223" y="32"/>
                    </a:lnTo>
                    <a:lnTo>
                      <a:pt x="236" y="32"/>
                    </a:lnTo>
                    <a:lnTo>
                      <a:pt x="246" y="32"/>
                    </a:lnTo>
                    <a:lnTo>
                      <a:pt x="252" y="32"/>
                    </a:lnTo>
                    <a:lnTo>
                      <a:pt x="299" y="33"/>
                    </a:lnTo>
                    <a:lnTo>
                      <a:pt x="346" y="39"/>
                    </a:lnTo>
                    <a:lnTo>
                      <a:pt x="390" y="46"/>
                    </a:lnTo>
                    <a:lnTo>
                      <a:pt x="433" y="56"/>
                    </a:lnTo>
                    <a:lnTo>
                      <a:pt x="473" y="69"/>
                    </a:lnTo>
                    <a:lnTo>
                      <a:pt x="514" y="85"/>
                    </a:lnTo>
                    <a:lnTo>
                      <a:pt x="551" y="101"/>
                    </a:lnTo>
                    <a:lnTo>
                      <a:pt x="586" y="120"/>
                    </a:lnTo>
                    <a:lnTo>
                      <a:pt x="620" y="140"/>
                    </a:lnTo>
                    <a:lnTo>
                      <a:pt x="652" y="162"/>
                    </a:lnTo>
                    <a:lnTo>
                      <a:pt x="681" y="185"/>
                    </a:lnTo>
                    <a:lnTo>
                      <a:pt x="708" y="209"/>
                    </a:lnTo>
                    <a:lnTo>
                      <a:pt x="734" y="233"/>
                    </a:lnTo>
                    <a:lnTo>
                      <a:pt x="757" y="257"/>
                    </a:lnTo>
                    <a:lnTo>
                      <a:pt x="778" y="283"/>
                    </a:lnTo>
                    <a:lnTo>
                      <a:pt x="796" y="307"/>
                    </a:lnTo>
                    <a:lnTo>
                      <a:pt x="796" y="255"/>
                    </a:lnTo>
                    <a:lnTo>
                      <a:pt x="778" y="231"/>
                    </a:lnTo>
                    <a:lnTo>
                      <a:pt x="757" y="208"/>
                    </a:lnTo>
                    <a:lnTo>
                      <a:pt x="734" y="184"/>
                    </a:lnTo>
                    <a:lnTo>
                      <a:pt x="708" y="161"/>
                    </a:lnTo>
                    <a:lnTo>
                      <a:pt x="681" y="139"/>
                    </a:lnTo>
                    <a:lnTo>
                      <a:pt x="652" y="118"/>
                    </a:lnTo>
                    <a:lnTo>
                      <a:pt x="620" y="99"/>
                    </a:lnTo>
                    <a:lnTo>
                      <a:pt x="586" y="79"/>
                    </a:lnTo>
                    <a:lnTo>
                      <a:pt x="551" y="62"/>
                    </a:lnTo>
                    <a:lnTo>
                      <a:pt x="514" y="47"/>
                    </a:lnTo>
                    <a:lnTo>
                      <a:pt x="473" y="33"/>
                    </a:lnTo>
                    <a:lnTo>
                      <a:pt x="433" y="21"/>
                    </a:lnTo>
                    <a:lnTo>
                      <a:pt x="390" y="12"/>
                    </a:lnTo>
                    <a:lnTo>
                      <a:pt x="346" y="5"/>
                    </a:lnTo>
                    <a:lnTo>
                      <a:pt x="299" y="1"/>
                    </a:lnTo>
                    <a:lnTo>
                      <a:pt x="252" y="0"/>
                    </a:lnTo>
                    <a:lnTo>
                      <a:pt x="246" y="0"/>
                    </a:lnTo>
                    <a:lnTo>
                      <a:pt x="236" y="0"/>
                    </a:lnTo>
                    <a:lnTo>
                      <a:pt x="223" y="0"/>
                    </a:lnTo>
                    <a:lnTo>
                      <a:pt x="207" y="0"/>
                    </a:lnTo>
                    <a:lnTo>
                      <a:pt x="189" y="0"/>
                    </a:lnTo>
                    <a:lnTo>
                      <a:pt x="169" y="0"/>
                    </a:lnTo>
                    <a:lnTo>
                      <a:pt x="147" y="0"/>
                    </a:lnTo>
                    <a:lnTo>
                      <a:pt x="127" y="0"/>
                    </a:lnTo>
                    <a:lnTo>
                      <a:pt x="105" y="0"/>
                    </a:lnTo>
                    <a:lnTo>
                      <a:pt x="83" y="0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9" name="未知"/>
              <p:cNvSpPr/>
              <p:nvPr/>
            </p:nvSpPr>
            <p:spPr>
              <a:xfrm>
                <a:off x="1790" y="275"/>
                <a:ext cx="24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0" name="未知"/>
              <p:cNvSpPr/>
              <p:nvPr/>
            </p:nvSpPr>
            <p:spPr>
              <a:xfrm>
                <a:off x="1826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1" name="未知"/>
              <p:cNvSpPr/>
              <p:nvPr/>
            </p:nvSpPr>
            <p:spPr>
              <a:xfrm>
                <a:off x="1864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2" name="矩形 6172"/>
              <p:cNvSpPr/>
              <p:nvPr/>
            </p:nvSpPr>
            <p:spPr>
              <a:xfrm>
                <a:off x="1790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13" name="矩形 6173"/>
              <p:cNvSpPr/>
              <p:nvPr/>
            </p:nvSpPr>
            <p:spPr>
              <a:xfrm>
                <a:off x="1790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14" name="未知"/>
              <p:cNvSpPr/>
              <p:nvPr/>
            </p:nvSpPr>
            <p:spPr>
              <a:xfrm>
                <a:off x="1896" y="275"/>
                <a:ext cx="24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5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5" name="未知"/>
              <p:cNvSpPr/>
              <p:nvPr/>
            </p:nvSpPr>
            <p:spPr>
              <a:xfrm>
                <a:off x="1931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6" name="未知"/>
              <p:cNvSpPr/>
              <p:nvPr/>
            </p:nvSpPr>
            <p:spPr>
              <a:xfrm>
                <a:off x="1970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7" name="矩形 6177"/>
              <p:cNvSpPr/>
              <p:nvPr/>
            </p:nvSpPr>
            <p:spPr>
              <a:xfrm>
                <a:off x="1896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18" name="矩形 6178"/>
              <p:cNvSpPr/>
              <p:nvPr/>
            </p:nvSpPr>
            <p:spPr>
              <a:xfrm>
                <a:off x="1896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19" name="未知"/>
              <p:cNvSpPr/>
              <p:nvPr/>
            </p:nvSpPr>
            <p:spPr>
              <a:xfrm>
                <a:off x="2002" y="275"/>
                <a:ext cx="24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0" name="未知"/>
              <p:cNvSpPr/>
              <p:nvPr/>
            </p:nvSpPr>
            <p:spPr>
              <a:xfrm>
                <a:off x="2037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1" name="未知"/>
              <p:cNvSpPr/>
              <p:nvPr/>
            </p:nvSpPr>
            <p:spPr>
              <a:xfrm>
                <a:off x="2075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2" name="矩形 6182"/>
              <p:cNvSpPr/>
              <p:nvPr/>
            </p:nvSpPr>
            <p:spPr>
              <a:xfrm>
                <a:off x="2002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23" name="矩形 6183"/>
              <p:cNvSpPr/>
              <p:nvPr/>
            </p:nvSpPr>
            <p:spPr>
              <a:xfrm>
                <a:off x="2002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24" name="未知"/>
              <p:cNvSpPr/>
              <p:nvPr/>
            </p:nvSpPr>
            <p:spPr>
              <a:xfrm>
                <a:off x="2107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5" name="未知"/>
              <p:cNvSpPr/>
              <p:nvPr/>
            </p:nvSpPr>
            <p:spPr>
              <a:xfrm>
                <a:off x="2143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6" name="未知"/>
              <p:cNvSpPr/>
              <p:nvPr/>
            </p:nvSpPr>
            <p:spPr>
              <a:xfrm>
                <a:off x="2181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7" name="矩形 6187"/>
              <p:cNvSpPr/>
              <p:nvPr/>
            </p:nvSpPr>
            <p:spPr>
              <a:xfrm>
                <a:off x="2107" y="310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28" name="矩形 6188"/>
              <p:cNvSpPr/>
              <p:nvPr/>
            </p:nvSpPr>
            <p:spPr>
              <a:xfrm>
                <a:off x="2107" y="374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29" name="未知"/>
              <p:cNvSpPr/>
              <p:nvPr/>
            </p:nvSpPr>
            <p:spPr>
              <a:xfrm>
                <a:off x="2213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0" name="未知"/>
              <p:cNvSpPr/>
              <p:nvPr/>
            </p:nvSpPr>
            <p:spPr>
              <a:xfrm>
                <a:off x="2249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1" name="未知"/>
              <p:cNvSpPr/>
              <p:nvPr/>
            </p:nvSpPr>
            <p:spPr>
              <a:xfrm>
                <a:off x="2287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2" name="矩形 6192"/>
              <p:cNvSpPr/>
              <p:nvPr/>
            </p:nvSpPr>
            <p:spPr>
              <a:xfrm>
                <a:off x="2213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33" name="矩形 6193"/>
              <p:cNvSpPr/>
              <p:nvPr/>
            </p:nvSpPr>
            <p:spPr>
              <a:xfrm>
                <a:off x="2213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34" name="未知"/>
              <p:cNvSpPr/>
              <p:nvPr/>
            </p:nvSpPr>
            <p:spPr>
              <a:xfrm>
                <a:off x="2319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5" name="未知"/>
              <p:cNvSpPr/>
              <p:nvPr/>
            </p:nvSpPr>
            <p:spPr>
              <a:xfrm>
                <a:off x="2355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6" name="未知"/>
              <p:cNvSpPr/>
              <p:nvPr/>
            </p:nvSpPr>
            <p:spPr>
              <a:xfrm>
                <a:off x="2393" y="275"/>
                <a:ext cx="25" cy="132"/>
              </a:xfrm>
              <a:custGeom>
                <a:avLst/>
                <a:gdLst/>
                <a:ahLst/>
                <a:cxnLst/>
                <a:rect l="0" t="0" r="0" b="0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7" name="矩形 6197"/>
              <p:cNvSpPr/>
              <p:nvPr/>
            </p:nvSpPr>
            <p:spPr>
              <a:xfrm>
                <a:off x="2319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38" name="矩形 6198"/>
              <p:cNvSpPr/>
              <p:nvPr/>
            </p:nvSpPr>
            <p:spPr>
              <a:xfrm>
                <a:off x="2319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39" name="未知"/>
              <p:cNvSpPr/>
              <p:nvPr/>
            </p:nvSpPr>
            <p:spPr>
              <a:xfrm>
                <a:off x="2424" y="65"/>
                <a:ext cx="304" cy="420"/>
              </a:xfrm>
              <a:custGeom>
                <a:avLst/>
                <a:gdLst/>
                <a:ahLst/>
                <a:cxnLst/>
                <a:rect l="0" t="0" r="0" b="0"/>
                <a:pathLst>
                  <a:path w="607" h="841">
                    <a:moveTo>
                      <a:pt x="0" y="379"/>
                    </a:moveTo>
                    <a:lnTo>
                      <a:pt x="15" y="383"/>
                    </a:lnTo>
                    <a:lnTo>
                      <a:pt x="32" y="386"/>
                    </a:lnTo>
                    <a:lnTo>
                      <a:pt x="52" y="391"/>
                    </a:lnTo>
                    <a:lnTo>
                      <a:pt x="73" y="397"/>
                    </a:lnTo>
                    <a:lnTo>
                      <a:pt x="93" y="405"/>
                    </a:lnTo>
                    <a:lnTo>
                      <a:pt x="116" y="415"/>
                    </a:lnTo>
                    <a:lnTo>
                      <a:pt x="138" y="429"/>
                    </a:lnTo>
                    <a:lnTo>
                      <a:pt x="160" y="447"/>
                    </a:lnTo>
                    <a:lnTo>
                      <a:pt x="181" y="471"/>
                    </a:lnTo>
                    <a:lnTo>
                      <a:pt x="202" y="501"/>
                    </a:lnTo>
                    <a:lnTo>
                      <a:pt x="219" y="537"/>
                    </a:lnTo>
                    <a:lnTo>
                      <a:pt x="235" y="580"/>
                    </a:lnTo>
                    <a:lnTo>
                      <a:pt x="248" y="631"/>
                    </a:lnTo>
                    <a:lnTo>
                      <a:pt x="258" y="691"/>
                    </a:lnTo>
                    <a:lnTo>
                      <a:pt x="264" y="761"/>
                    </a:lnTo>
                    <a:lnTo>
                      <a:pt x="266" y="841"/>
                    </a:lnTo>
                    <a:lnTo>
                      <a:pt x="301" y="841"/>
                    </a:lnTo>
                    <a:lnTo>
                      <a:pt x="301" y="815"/>
                    </a:lnTo>
                    <a:lnTo>
                      <a:pt x="301" y="787"/>
                    </a:lnTo>
                    <a:lnTo>
                      <a:pt x="301" y="756"/>
                    </a:lnTo>
                    <a:lnTo>
                      <a:pt x="302" y="722"/>
                    </a:lnTo>
                    <a:lnTo>
                      <a:pt x="304" y="687"/>
                    </a:lnTo>
                    <a:lnTo>
                      <a:pt x="310" y="651"/>
                    </a:lnTo>
                    <a:lnTo>
                      <a:pt x="318" y="613"/>
                    </a:lnTo>
                    <a:lnTo>
                      <a:pt x="329" y="576"/>
                    </a:lnTo>
                    <a:lnTo>
                      <a:pt x="344" y="539"/>
                    </a:lnTo>
                    <a:lnTo>
                      <a:pt x="364" y="504"/>
                    </a:lnTo>
                    <a:lnTo>
                      <a:pt x="388" y="468"/>
                    </a:lnTo>
                    <a:lnTo>
                      <a:pt x="419" y="435"/>
                    </a:lnTo>
                    <a:lnTo>
                      <a:pt x="455" y="405"/>
                    </a:lnTo>
                    <a:lnTo>
                      <a:pt x="499" y="376"/>
                    </a:lnTo>
                    <a:lnTo>
                      <a:pt x="548" y="351"/>
                    </a:lnTo>
                    <a:lnTo>
                      <a:pt x="607" y="330"/>
                    </a:lnTo>
                    <a:lnTo>
                      <a:pt x="597" y="332"/>
                    </a:lnTo>
                    <a:lnTo>
                      <a:pt x="584" y="336"/>
                    </a:lnTo>
                    <a:lnTo>
                      <a:pt x="570" y="339"/>
                    </a:lnTo>
                    <a:lnTo>
                      <a:pt x="554" y="344"/>
                    </a:lnTo>
                    <a:lnTo>
                      <a:pt x="536" y="351"/>
                    </a:lnTo>
                    <a:lnTo>
                      <a:pt x="517" y="359"/>
                    </a:lnTo>
                    <a:lnTo>
                      <a:pt x="498" y="368"/>
                    </a:lnTo>
                    <a:lnTo>
                      <a:pt x="477" y="378"/>
                    </a:lnTo>
                    <a:lnTo>
                      <a:pt x="456" y="392"/>
                    </a:lnTo>
                    <a:lnTo>
                      <a:pt x="434" y="408"/>
                    </a:lnTo>
                    <a:lnTo>
                      <a:pt x="414" y="426"/>
                    </a:lnTo>
                    <a:lnTo>
                      <a:pt x="394" y="447"/>
                    </a:lnTo>
                    <a:lnTo>
                      <a:pt x="373" y="471"/>
                    </a:lnTo>
                    <a:lnTo>
                      <a:pt x="355" y="498"/>
                    </a:lnTo>
                    <a:lnTo>
                      <a:pt x="338" y="528"/>
                    </a:lnTo>
                    <a:lnTo>
                      <a:pt x="321" y="562"/>
                    </a:lnTo>
                    <a:lnTo>
                      <a:pt x="324" y="550"/>
                    </a:lnTo>
                    <a:lnTo>
                      <a:pt x="326" y="533"/>
                    </a:lnTo>
                    <a:lnTo>
                      <a:pt x="328" y="514"/>
                    </a:lnTo>
                    <a:lnTo>
                      <a:pt x="332" y="491"/>
                    </a:lnTo>
                    <a:lnTo>
                      <a:pt x="335" y="464"/>
                    </a:lnTo>
                    <a:lnTo>
                      <a:pt x="341" y="437"/>
                    </a:lnTo>
                    <a:lnTo>
                      <a:pt x="348" y="407"/>
                    </a:lnTo>
                    <a:lnTo>
                      <a:pt x="356" y="375"/>
                    </a:lnTo>
                    <a:lnTo>
                      <a:pt x="366" y="341"/>
                    </a:lnTo>
                    <a:lnTo>
                      <a:pt x="379" y="306"/>
                    </a:lnTo>
                    <a:lnTo>
                      <a:pt x="394" y="270"/>
                    </a:lnTo>
                    <a:lnTo>
                      <a:pt x="411" y="234"/>
                    </a:lnTo>
                    <a:lnTo>
                      <a:pt x="431" y="196"/>
                    </a:lnTo>
                    <a:lnTo>
                      <a:pt x="454" y="160"/>
                    </a:lnTo>
                    <a:lnTo>
                      <a:pt x="480" y="123"/>
                    </a:lnTo>
                    <a:lnTo>
                      <a:pt x="510" y="87"/>
                    </a:lnTo>
                    <a:lnTo>
                      <a:pt x="486" y="109"/>
                    </a:lnTo>
                    <a:lnTo>
                      <a:pt x="467" y="131"/>
                    </a:lnTo>
                    <a:lnTo>
                      <a:pt x="449" y="153"/>
                    </a:lnTo>
                    <a:lnTo>
                      <a:pt x="434" y="175"/>
                    </a:lnTo>
                    <a:lnTo>
                      <a:pt x="422" y="196"/>
                    </a:lnTo>
                    <a:lnTo>
                      <a:pt x="411" y="216"/>
                    </a:lnTo>
                    <a:lnTo>
                      <a:pt x="402" y="234"/>
                    </a:lnTo>
                    <a:lnTo>
                      <a:pt x="394" y="250"/>
                    </a:lnTo>
                    <a:lnTo>
                      <a:pt x="394" y="233"/>
                    </a:lnTo>
                    <a:lnTo>
                      <a:pt x="396" y="208"/>
                    </a:lnTo>
                    <a:lnTo>
                      <a:pt x="400" y="179"/>
                    </a:lnTo>
                    <a:lnTo>
                      <a:pt x="406" y="146"/>
                    </a:lnTo>
                    <a:lnTo>
                      <a:pt x="412" y="114"/>
                    </a:lnTo>
                    <a:lnTo>
                      <a:pt x="420" y="82"/>
                    </a:lnTo>
                    <a:lnTo>
                      <a:pt x="430" y="57"/>
                    </a:lnTo>
                    <a:lnTo>
                      <a:pt x="440" y="38"/>
                    </a:lnTo>
                    <a:lnTo>
                      <a:pt x="430" y="53"/>
                    </a:lnTo>
                    <a:lnTo>
                      <a:pt x="419" y="73"/>
                    </a:lnTo>
                    <a:lnTo>
                      <a:pt x="410" y="97"/>
                    </a:lnTo>
                    <a:lnTo>
                      <a:pt x="402" y="126"/>
                    </a:lnTo>
                    <a:lnTo>
                      <a:pt x="394" y="158"/>
                    </a:lnTo>
                    <a:lnTo>
                      <a:pt x="389" y="192"/>
                    </a:lnTo>
                    <a:lnTo>
                      <a:pt x="385" y="227"/>
                    </a:lnTo>
                    <a:lnTo>
                      <a:pt x="384" y="263"/>
                    </a:lnTo>
                    <a:lnTo>
                      <a:pt x="374" y="283"/>
                    </a:lnTo>
                    <a:lnTo>
                      <a:pt x="362" y="315"/>
                    </a:lnTo>
                    <a:lnTo>
                      <a:pt x="346" y="359"/>
                    </a:lnTo>
                    <a:lnTo>
                      <a:pt x="329" y="410"/>
                    </a:lnTo>
                    <a:lnTo>
                      <a:pt x="313" y="468"/>
                    </a:lnTo>
                    <a:lnTo>
                      <a:pt x="300" y="529"/>
                    </a:lnTo>
                    <a:lnTo>
                      <a:pt x="289" y="590"/>
                    </a:lnTo>
                    <a:lnTo>
                      <a:pt x="283" y="650"/>
                    </a:lnTo>
                    <a:lnTo>
                      <a:pt x="274" y="617"/>
                    </a:lnTo>
                    <a:lnTo>
                      <a:pt x="265" y="581"/>
                    </a:lnTo>
                    <a:lnTo>
                      <a:pt x="257" y="538"/>
                    </a:lnTo>
                    <a:lnTo>
                      <a:pt x="249" y="491"/>
                    </a:lnTo>
                    <a:lnTo>
                      <a:pt x="244" y="440"/>
                    </a:lnTo>
                    <a:lnTo>
                      <a:pt x="242" y="386"/>
                    </a:lnTo>
                    <a:lnTo>
                      <a:pt x="245" y="330"/>
                    </a:lnTo>
                    <a:lnTo>
                      <a:pt x="253" y="271"/>
                    </a:lnTo>
                    <a:lnTo>
                      <a:pt x="265" y="216"/>
                    </a:lnTo>
                    <a:lnTo>
                      <a:pt x="276" y="168"/>
                    </a:lnTo>
                    <a:lnTo>
                      <a:pt x="287" y="125"/>
                    </a:lnTo>
                    <a:lnTo>
                      <a:pt x="297" y="89"/>
                    </a:lnTo>
                    <a:lnTo>
                      <a:pt x="308" y="59"/>
                    </a:lnTo>
                    <a:lnTo>
                      <a:pt x="318" y="34"/>
                    </a:lnTo>
                    <a:lnTo>
                      <a:pt x="326" y="15"/>
                    </a:lnTo>
                    <a:lnTo>
                      <a:pt x="334" y="0"/>
                    </a:lnTo>
                    <a:lnTo>
                      <a:pt x="326" y="15"/>
                    </a:lnTo>
                    <a:lnTo>
                      <a:pt x="313" y="39"/>
                    </a:lnTo>
                    <a:lnTo>
                      <a:pt x="300" y="72"/>
                    </a:lnTo>
                    <a:lnTo>
                      <a:pt x="285" y="111"/>
                    </a:lnTo>
                    <a:lnTo>
                      <a:pt x="270" y="155"/>
                    </a:lnTo>
                    <a:lnTo>
                      <a:pt x="257" y="200"/>
                    </a:lnTo>
                    <a:lnTo>
                      <a:pt x="248" y="245"/>
                    </a:lnTo>
                    <a:lnTo>
                      <a:pt x="243" y="288"/>
                    </a:lnTo>
                    <a:lnTo>
                      <a:pt x="233" y="263"/>
                    </a:lnTo>
                    <a:lnTo>
                      <a:pt x="218" y="234"/>
                    </a:lnTo>
                    <a:lnTo>
                      <a:pt x="200" y="206"/>
                    </a:lnTo>
                    <a:lnTo>
                      <a:pt x="182" y="175"/>
                    </a:lnTo>
                    <a:lnTo>
                      <a:pt x="165" y="145"/>
                    </a:lnTo>
                    <a:lnTo>
                      <a:pt x="150" y="116"/>
                    </a:lnTo>
                    <a:lnTo>
                      <a:pt x="139" y="88"/>
                    </a:lnTo>
                    <a:lnTo>
                      <a:pt x="136" y="63"/>
                    </a:lnTo>
                    <a:lnTo>
                      <a:pt x="136" y="86"/>
                    </a:lnTo>
                    <a:lnTo>
                      <a:pt x="145" y="116"/>
                    </a:lnTo>
                    <a:lnTo>
                      <a:pt x="160" y="152"/>
                    </a:lnTo>
                    <a:lnTo>
                      <a:pt x="180" y="189"/>
                    </a:lnTo>
                    <a:lnTo>
                      <a:pt x="199" y="227"/>
                    </a:lnTo>
                    <a:lnTo>
                      <a:pt x="217" y="261"/>
                    </a:lnTo>
                    <a:lnTo>
                      <a:pt x="230" y="290"/>
                    </a:lnTo>
                    <a:lnTo>
                      <a:pt x="236" y="309"/>
                    </a:lnTo>
                    <a:lnTo>
                      <a:pt x="233" y="336"/>
                    </a:lnTo>
                    <a:lnTo>
                      <a:pt x="229" y="363"/>
                    </a:lnTo>
                    <a:lnTo>
                      <a:pt x="226" y="390"/>
                    </a:lnTo>
                    <a:lnTo>
                      <a:pt x="226" y="414"/>
                    </a:lnTo>
                    <a:lnTo>
                      <a:pt x="204" y="392"/>
                    </a:lnTo>
                    <a:lnTo>
                      <a:pt x="181" y="366"/>
                    </a:lnTo>
                    <a:lnTo>
                      <a:pt x="158" y="334"/>
                    </a:lnTo>
                    <a:lnTo>
                      <a:pt x="136" y="299"/>
                    </a:lnTo>
                    <a:lnTo>
                      <a:pt x="119" y="259"/>
                    </a:lnTo>
                    <a:lnTo>
                      <a:pt x="107" y="214"/>
                    </a:lnTo>
                    <a:lnTo>
                      <a:pt x="101" y="163"/>
                    </a:lnTo>
                    <a:lnTo>
                      <a:pt x="105" y="108"/>
                    </a:lnTo>
                    <a:lnTo>
                      <a:pt x="99" y="134"/>
                    </a:lnTo>
                    <a:lnTo>
                      <a:pt x="98" y="171"/>
                    </a:lnTo>
                    <a:lnTo>
                      <a:pt x="100" y="212"/>
                    </a:lnTo>
                    <a:lnTo>
                      <a:pt x="107" y="252"/>
                    </a:lnTo>
                    <a:lnTo>
                      <a:pt x="94" y="240"/>
                    </a:lnTo>
                    <a:lnTo>
                      <a:pt x="82" y="224"/>
                    </a:lnTo>
                    <a:lnTo>
                      <a:pt x="70" y="206"/>
                    </a:lnTo>
                    <a:lnTo>
                      <a:pt x="61" y="185"/>
                    </a:lnTo>
                    <a:lnTo>
                      <a:pt x="52" y="164"/>
                    </a:lnTo>
                    <a:lnTo>
                      <a:pt x="45" y="145"/>
                    </a:lnTo>
                    <a:lnTo>
                      <a:pt x="41" y="128"/>
                    </a:lnTo>
                    <a:lnTo>
                      <a:pt x="39" y="116"/>
                    </a:lnTo>
                    <a:lnTo>
                      <a:pt x="39" y="130"/>
                    </a:lnTo>
                    <a:lnTo>
                      <a:pt x="43" y="148"/>
                    </a:lnTo>
                    <a:lnTo>
                      <a:pt x="47" y="169"/>
                    </a:lnTo>
                    <a:lnTo>
                      <a:pt x="55" y="191"/>
                    </a:lnTo>
                    <a:lnTo>
                      <a:pt x="66" y="214"/>
                    </a:lnTo>
                    <a:lnTo>
                      <a:pt x="78" y="234"/>
                    </a:lnTo>
                    <a:lnTo>
                      <a:pt x="94" y="254"/>
                    </a:lnTo>
                    <a:lnTo>
                      <a:pt x="113" y="269"/>
                    </a:lnTo>
                    <a:lnTo>
                      <a:pt x="119" y="285"/>
                    </a:lnTo>
                    <a:lnTo>
                      <a:pt x="127" y="301"/>
                    </a:lnTo>
                    <a:lnTo>
                      <a:pt x="134" y="318"/>
                    </a:lnTo>
                    <a:lnTo>
                      <a:pt x="143" y="333"/>
                    </a:lnTo>
                    <a:lnTo>
                      <a:pt x="151" y="348"/>
                    </a:lnTo>
                    <a:lnTo>
                      <a:pt x="160" y="361"/>
                    </a:lnTo>
                    <a:lnTo>
                      <a:pt x="169" y="372"/>
                    </a:lnTo>
                    <a:lnTo>
                      <a:pt x="177" y="382"/>
                    </a:lnTo>
                    <a:lnTo>
                      <a:pt x="185" y="389"/>
                    </a:lnTo>
                    <a:lnTo>
                      <a:pt x="194" y="397"/>
                    </a:lnTo>
                    <a:lnTo>
                      <a:pt x="203" y="407"/>
                    </a:lnTo>
                    <a:lnTo>
                      <a:pt x="211" y="420"/>
                    </a:lnTo>
                    <a:lnTo>
                      <a:pt x="219" y="438"/>
                    </a:lnTo>
                    <a:lnTo>
                      <a:pt x="227" y="462"/>
                    </a:lnTo>
                    <a:lnTo>
                      <a:pt x="233" y="496"/>
                    </a:lnTo>
                    <a:lnTo>
                      <a:pt x="238" y="537"/>
                    </a:lnTo>
                    <a:lnTo>
                      <a:pt x="230" y="521"/>
                    </a:lnTo>
                    <a:lnTo>
                      <a:pt x="221" y="502"/>
                    </a:lnTo>
                    <a:lnTo>
                      <a:pt x="210" y="485"/>
                    </a:lnTo>
                    <a:lnTo>
                      <a:pt x="197" y="468"/>
                    </a:lnTo>
                    <a:lnTo>
                      <a:pt x="184" y="453"/>
                    </a:lnTo>
                    <a:lnTo>
                      <a:pt x="173" y="439"/>
                    </a:lnTo>
                    <a:lnTo>
                      <a:pt x="164" y="429"/>
                    </a:lnTo>
                    <a:lnTo>
                      <a:pt x="156" y="422"/>
                    </a:lnTo>
                    <a:lnTo>
                      <a:pt x="145" y="405"/>
                    </a:lnTo>
                    <a:lnTo>
                      <a:pt x="134" y="379"/>
                    </a:lnTo>
                    <a:lnTo>
                      <a:pt x="126" y="357"/>
                    </a:lnTo>
                    <a:lnTo>
                      <a:pt x="122" y="348"/>
                    </a:lnTo>
                    <a:lnTo>
                      <a:pt x="124" y="366"/>
                    </a:lnTo>
                    <a:lnTo>
                      <a:pt x="130" y="387"/>
                    </a:lnTo>
                    <a:lnTo>
                      <a:pt x="136" y="406"/>
                    </a:lnTo>
                    <a:lnTo>
                      <a:pt x="138" y="414"/>
                    </a:lnTo>
                    <a:lnTo>
                      <a:pt x="122" y="406"/>
                    </a:lnTo>
                    <a:lnTo>
                      <a:pt x="105" y="398"/>
                    </a:lnTo>
                    <a:lnTo>
                      <a:pt x="86" y="391"/>
                    </a:lnTo>
                    <a:lnTo>
                      <a:pt x="67" y="386"/>
                    </a:lnTo>
                    <a:lnTo>
                      <a:pt x="48" y="382"/>
                    </a:lnTo>
                    <a:lnTo>
                      <a:pt x="30" y="379"/>
                    </a:lnTo>
                    <a:lnTo>
                      <a:pt x="14" y="378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0C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0" name="未知"/>
              <p:cNvSpPr/>
              <p:nvPr/>
            </p:nvSpPr>
            <p:spPr>
              <a:xfrm>
                <a:off x="2338" y="0"/>
                <a:ext cx="426" cy="307"/>
              </a:xfrm>
              <a:custGeom>
                <a:avLst/>
                <a:gdLst/>
                <a:ahLst/>
                <a:cxnLst/>
                <a:rect l="0" t="0" r="0" b="0"/>
                <a:pathLst>
                  <a:path w="854" h="614">
                    <a:moveTo>
                      <a:pt x="393" y="145"/>
                    </a:moveTo>
                    <a:lnTo>
                      <a:pt x="396" y="135"/>
                    </a:lnTo>
                    <a:lnTo>
                      <a:pt x="396" y="123"/>
                    </a:lnTo>
                    <a:lnTo>
                      <a:pt x="394" y="108"/>
                    </a:lnTo>
                    <a:lnTo>
                      <a:pt x="388" y="94"/>
                    </a:lnTo>
                    <a:lnTo>
                      <a:pt x="380" y="81"/>
                    </a:lnTo>
                    <a:lnTo>
                      <a:pt x="371" y="71"/>
                    </a:lnTo>
                    <a:lnTo>
                      <a:pt x="361" y="66"/>
                    </a:lnTo>
                    <a:lnTo>
                      <a:pt x="349" y="67"/>
                    </a:lnTo>
                    <a:lnTo>
                      <a:pt x="355" y="61"/>
                    </a:lnTo>
                    <a:lnTo>
                      <a:pt x="358" y="55"/>
                    </a:lnTo>
                    <a:lnTo>
                      <a:pt x="357" y="50"/>
                    </a:lnTo>
                    <a:lnTo>
                      <a:pt x="354" y="46"/>
                    </a:lnTo>
                    <a:lnTo>
                      <a:pt x="348" y="42"/>
                    </a:lnTo>
                    <a:lnTo>
                      <a:pt x="339" y="40"/>
                    </a:lnTo>
                    <a:lnTo>
                      <a:pt x="330" y="40"/>
                    </a:lnTo>
                    <a:lnTo>
                      <a:pt x="317" y="40"/>
                    </a:lnTo>
                    <a:lnTo>
                      <a:pt x="304" y="41"/>
                    </a:lnTo>
                    <a:lnTo>
                      <a:pt x="290" y="44"/>
                    </a:lnTo>
                    <a:lnTo>
                      <a:pt x="275" y="50"/>
                    </a:lnTo>
                    <a:lnTo>
                      <a:pt x="260" y="57"/>
                    </a:lnTo>
                    <a:lnTo>
                      <a:pt x="245" y="65"/>
                    </a:lnTo>
                    <a:lnTo>
                      <a:pt x="230" y="77"/>
                    </a:lnTo>
                    <a:lnTo>
                      <a:pt x="217" y="89"/>
                    </a:lnTo>
                    <a:lnTo>
                      <a:pt x="204" y="104"/>
                    </a:lnTo>
                    <a:lnTo>
                      <a:pt x="191" y="105"/>
                    </a:lnTo>
                    <a:lnTo>
                      <a:pt x="179" y="111"/>
                    </a:lnTo>
                    <a:lnTo>
                      <a:pt x="165" y="120"/>
                    </a:lnTo>
                    <a:lnTo>
                      <a:pt x="153" y="133"/>
                    </a:lnTo>
                    <a:lnTo>
                      <a:pt x="145" y="147"/>
                    </a:lnTo>
                    <a:lnTo>
                      <a:pt x="142" y="161"/>
                    </a:lnTo>
                    <a:lnTo>
                      <a:pt x="145" y="173"/>
                    </a:lnTo>
                    <a:lnTo>
                      <a:pt x="156" y="183"/>
                    </a:lnTo>
                    <a:lnTo>
                      <a:pt x="138" y="194"/>
                    </a:lnTo>
                    <a:lnTo>
                      <a:pt x="127" y="207"/>
                    </a:lnTo>
                    <a:lnTo>
                      <a:pt x="121" y="221"/>
                    </a:lnTo>
                    <a:lnTo>
                      <a:pt x="119" y="233"/>
                    </a:lnTo>
                    <a:lnTo>
                      <a:pt x="121" y="246"/>
                    </a:lnTo>
                    <a:lnTo>
                      <a:pt x="127" y="257"/>
                    </a:lnTo>
                    <a:lnTo>
                      <a:pt x="135" y="268"/>
                    </a:lnTo>
                    <a:lnTo>
                      <a:pt x="145" y="277"/>
                    </a:lnTo>
                    <a:lnTo>
                      <a:pt x="158" y="284"/>
                    </a:lnTo>
                    <a:lnTo>
                      <a:pt x="171" y="288"/>
                    </a:lnTo>
                    <a:lnTo>
                      <a:pt x="184" y="290"/>
                    </a:lnTo>
                    <a:lnTo>
                      <a:pt x="198" y="287"/>
                    </a:lnTo>
                    <a:lnTo>
                      <a:pt x="211" y="282"/>
                    </a:lnTo>
                    <a:lnTo>
                      <a:pt x="222" y="272"/>
                    </a:lnTo>
                    <a:lnTo>
                      <a:pt x="232" y="257"/>
                    </a:lnTo>
                    <a:lnTo>
                      <a:pt x="238" y="238"/>
                    </a:lnTo>
                    <a:lnTo>
                      <a:pt x="245" y="248"/>
                    </a:lnTo>
                    <a:lnTo>
                      <a:pt x="256" y="255"/>
                    </a:lnTo>
                    <a:lnTo>
                      <a:pt x="270" y="258"/>
                    </a:lnTo>
                    <a:lnTo>
                      <a:pt x="285" y="257"/>
                    </a:lnTo>
                    <a:lnTo>
                      <a:pt x="300" y="253"/>
                    </a:lnTo>
                    <a:lnTo>
                      <a:pt x="312" y="244"/>
                    </a:lnTo>
                    <a:lnTo>
                      <a:pt x="324" y="231"/>
                    </a:lnTo>
                    <a:lnTo>
                      <a:pt x="332" y="215"/>
                    </a:lnTo>
                    <a:lnTo>
                      <a:pt x="338" y="227"/>
                    </a:lnTo>
                    <a:lnTo>
                      <a:pt x="344" y="237"/>
                    </a:lnTo>
                    <a:lnTo>
                      <a:pt x="350" y="244"/>
                    </a:lnTo>
                    <a:lnTo>
                      <a:pt x="353" y="246"/>
                    </a:lnTo>
                    <a:lnTo>
                      <a:pt x="336" y="260"/>
                    </a:lnTo>
                    <a:lnTo>
                      <a:pt x="327" y="278"/>
                    </a:lnTo>
                    <a:lnTo>
                      <a:pt x="323" y="296"/>
                    </a:lnTo>
                    <a:lnTo>
                      <a:pt x="324" y="310"/>
                    </a:lnTo>
                    <a:lnTo>
                      <a:pt x="315" y="308"/>
                    </a:lnTo>
                    <a:lnTo>
                      <a:pt x="301" y="307"/>
                    </a:lnTo>
                    <a:lnTo>
                      <a:pt x="282" y="309"/>
                    </a:lnTo>
                    <a:lnTo>
                      <a:pt x="262" y="313"/>
                    </a:lnTo>
                    <a:lnTo>
                      <a:pt x="240" y="318"/>
                    </a:lnTo>
                    <a:lnTo>
                      <a:pt x="220" y="328"/>
                    </a:lnTo>
                    <a:lnTo>
                      <a:pt x="202" y="338"/>
                    </a:lnTo>
                    <a:lnTo>
                      <a:pt x="189" y="351"/>
                    </a:lnTo>
                    <a:lnTo>
                      <a:pt x="185" y="337"/>
                    </a:lnTo>
                    <a:lnTo>
                      <a:pt x="172" y="325"/>
                    </a:lnTo>
                    <a:lnTo>
                      <a:pt x="150" y="317"/>
                    </a:lnTo>
                    <a:lnTo>
                      <a:pt x="123" y="314"/>
                    </a:lnTo>
                    <a:lnTo>
                      <a:pt x="93" y="316"/>
                    </a:lnTo>
                    <a:lnTo>
                      <a:pt x="65" y="326"/>
                    </a:lnTo>
                    <a:lnTo>
                      <a:pt x="38" y="345"/>
                    </a:lnTo>
                    <a:lnTo>
                      <a:pt x="17" y="374"/>
                    </a:lnTo>
                    <a:lnTo>
                      <a:pt x="9" y="392"/>
                    </a:lnTo>
                    <a:lnTo>
                      <a:pt x="5" y="412"/>
                    </a:lnTo>
                    <a:lnTo>
                      <a:pt x="1" y="432"/>
                    </a:lnTo>
                    <a:lnTo>
                      <a:pt x="0" y="453"/>
                    </a:lnTo>
                    <a:lnTo>
                      <a:pt x="2" y="474"/>
                    </a:lnTo>
                    <a:lnTo>
                      <a:pt x="7" y="493"/>
                    </a:lnTo>
                    <a:lnTo>
                      <a:pt x="15" y="512"/>
                    </a:lnTo>
                    <a:lnTo>
                      <a:pt x="25" y="528"/>
                    </a:lnTo>
                    <a:lnTo>
                      <a:pt x="38" y="540"/>
                    </a:lnTo>
                    <a:lnTo>
                      <a:pt x="54" y="551"/>
                    </a:lnTo>
                    <a:lnTo>
                      <a:pt x="74" y="558"/>
                    </a:lnTo>
                    <a:lnTo>
                      <a:pt x="97" y="559"/>
                    </a:lnTo>
                    <a:lnTo>
                      <a:pt x="122" y="555"/>
                    </a:lnTo>
                    <a:lnTo>
                      <a:pt x="152" y="547"/>
                    </a:lnTo>
                    <a:lnTo>
                      <a:pt x="184" y="531"/>
                    </a:lnTo>
                    <a:lnTo>
                      <a:pt x="221" y="509"/>
                    </a:lnTo>
                    <a:lnTo>
                      <a:pt x="241" y="517"/>
                    </a:lnTo>
                    <a:lnTo>
                      <a:pt x="263" y="520"/>
                    </a:lnTo>
                    <a:lnTo>
                      <a:pt x="285" y="517"/>
                    </a:lnTo>
                    <a:lnTo>
                      <a:pt x="306" y="513"/>
                    </a:lnTo>
                    <a:lnTo>
                      <a:pt x="326" y="505"/>
                    </a:lnTo>
                    <a:lnTo>
                      <a:pt x="343" y="494"/>
                    </a:lnTo>
                    <a:lnTo>
                      <a:pt x="357" y="483"/>
                    </a:lnTo>
                    <a:lnTo>
                      <a:pt x="364" y="471"/>
                    </a:lnTo>
                    <a:lnTo>
                      <a:pt x="369" y="483"/>
                    </a:lnTo>
                    <a:lnTo>
                      <a:pt x="378" y="490"/>
                    </a:lnTo>
                    <a:lnTo>
                      <a:pt x="392" y="493"/>
                    </a:lnTo>
                    <a:lnTo>
                      <a:pt x="407" y="492"/>
                    </a:lnTo>
                    <a:lnTo>
                      <a:pt x="424" y="489"/>
                    </a:lnTo>
                    <a:lnTo>
                      <a:pt x="439" y="482"/>
                    </a:lnTo>
                    <a:lnTo>
                      <a:pt x="453" y="471"/>
                    </a:lnTo>
                    <a:lnTo>
                      <a:pt x="463" y="459"/>
                    </a:lnTo>
                    <a:lnTo>
                      <a:pt x="459" y="478"/>
                    </a:lnTo>
                    <a:lnTo>
                      <a:pt x="452" y="501"/>
                    </a:lnTo>
                    <a:lnTo>
                      <a:pt x="448" y="527"/>
                    </a:lnTo>
                    <a:lnTo>
                      <a:pt x="448" y="551"/>
                    </a:lnTo>
                    <a:lnTo>
                      <a:pt x="456" y="574"/>
                    </a:lnTo>
                    <a:lnTo>
                      <a:pt x="472" y="593"/>
                    </a:lnTo>
                    <a:lnTo>
                      <a:pt x="502" y="607"/>
                    </a:lnTo>
                    <a:lnTo>
                      <a:pt x="546" y="614"/>
                    </a:lnTo>
                    <a:lnTo>
                      <a:pt x="593" y="614"/>
                    </a:lnTo>
                    <a:lnTo>
                      <a:pt x="629" y="612"/>
                    </a:lnTo>
                    <a:lnTo>
                      <a:pt x="657" y="606"/>
                    </a:lnTo>
                    <a:lnTo>
                      <a:pt x="676" y="597"/>
                    </a:lnTo>
                    <a:lnTo>
                      <a:pt x="690" y="588"/>
                    </a:lnTo>
                    <a:lnTo>
                      <a:pt x="697" y="576"/>
                    </a:lnTo>
                    <a:lnTo>
                      <a:pt x="702" y="563"/>
                    </a:lnTo>
                    <a:lnTo>
                      <a:pt x="704" y="550"/>
                    </a:lnTo>
                    <a:lnTo>
                      <a:pt x="702" y="531"/>
                    </a:lnTo>
                    <a:lnTo>
                      <a:pt x="692" y="513"/>
                    </a:lnTo>
                    <a:lnTo>
                      <a:pt x="677" y="494"/>
                    </a:lnTo>
                    <a:lnTo>
                      <a:pt x="659" y="481"/>
                    </a:lnTo>
                    <a:lnTo>
                      <a:pt x="637" y="469"/>
                    </a:lnTo>
                    <a:lnTo>
                      <a:pt x="615" y="463"/>
                    </a:lnTo>
                    <a:lnTo>
                      <a:pt x="594" y="464"/>
                    </a:lnTo>
                    <a:lnTo>
                      <a:pt x="576" y="474"/>
                    </a:lnTo>
                    <a:lnTo>
                      <a:pt x="586" y="467"/>
                    </a:lnTo>
                    <a:lnTo>
                      <a:pt x="604" y="460"/>
                    </a:lnTo>
                    <a:lnTo>
                      <a:pt x="626" y="456"/>
                    </a:lnTo>
                    <a:lnTo>
                      <a:pt x="649" y="455"/>
                    </a:lnTo>
                    <a:lnTo>
                      <a:pt x="673" y="459"/>
                    </a:lnTo>
                    <a:lnTo>
                      <a:pt x="695" y="469"/>
                    </a:lnTo>
                    <a:lnTo>
                      <a:pt x="712" y="486"/>
                    </a:lnTo>
                    <a:lnTo>
                      <a:pt x="722" y="512"/>
                    </a:lnTo>
                    <a:lnTo>
                      <a:pt x="735" y="516"/>
                    </a:lnTo>
                    <a:lnTo>
                      <a:pt x="751" y="515"/>
                    </a:lnTo>
                    <a:lnTo>
                      <a:pt x="770" y="508"/>
                    </a:lnTo>
                    <a:lnTo>
                      <a:pt x="788" y="498"/>
                    </a:lnTo>
                    <a:lnTo>
                      <a:pt x="803" y="484"/>
                    </a:lnTo>
                    <a:lnTo>
                      <a:pt x="813" y="468"/>
                    </a:lnTo>
                    <a:lnTo>
                      <a:pt x="817" y="451"/>
                    </a:lnTo>
                    <a:lnTo>
                      <a:pt x="812" y="433"/>
                    </a:lnTo>
                    <a:lnTo>
                      <a:pt x="828" y="428"/>
                    </a:lnTo>
                    <a:lnTo>
                      <a:pt x="841" y="408"/>
                    </a:lnTo>
                    <a:lnTo>
                      <a:pt x="850" y="382"/>
                    </a:lnTo>
                    <a:lnTo>
                      <a:pt x="854" y="351"/>
                    </a:lnTo>
                    <a:lnTo>
                      <a:pt x="849" y="322"/>
                    </a:lnTo>
                    <a:lnTo>
                      <a:pt x="836" y="300"/>
                    </a:lnTo>
                    <a:lnTo>
                      <a:pt x="812" y="291"/>
                    </a:lnTo>
                    <a:lnTo>
                      <a:pt x="778" y="300"/>
                    </a:lnTo>
                    <a:lnTo>
                      <a:pt x="773" y="285"/>
                    </a:lnTo>
                    <a:lnTo>
                      <a:pt x="762" y="275"/>
                    </a:lnTo>
                    <a:lnTo>
                      <a:pt x="743" y="269"/>
                    </a:lnTo>
                    <a:lnTo>
                      <a:pt x="722" y="268"/>
                    </a:lnTo>
                    <a:lnTo>
                      <a:pt x="700" y="272"/>
                    </a:lnTo>
                    <a:lnTo>
                      <a:pt x="682" y="283"/>
                    </a:lnTo>
                    <a:lnTo>
                      <a:pt x="668" y="299"/>
                    </a:lnTo>
                    <a:lnTo>
                      <a:pt x="661" y="323"/>
                    </a:lnTo>
                    <a:lnTo>
                      <a:pt x="657" y="316"/>
                    </a:lnTo>
                    <a:lnTo>
                      <a:pt x="649" y="309"/>
                    </a:lnTo>
                    <a:lnTo>
                      <a:pt x="637" y="303"/>
                    </a:lnTo>
                    <a:lnTo>
                      <a:pt x="624" y="299"/>
                    </a:lnTo>
                    <a:lnTo>
                      <a:pt x="609" y="294"/>
                    </a:lnTo>
                    <a:lnTo>
                      <a:pt x="593" y="292"/>
                    </a:lnTo>
                    <a:lnTo>
                      <a:pt x="576" y="291"/>
                    </a:lnTo>
                    <a:lnTo>
                      <a:pt x="559" y="290"/>
                    </a:lnTo>
                    <a:lnTo>
                      <a:pt x="541" y="291"/>
                    </a:lnTo>
                    <a:lnTo>
                      <a:pt x="524" y="294"/>
                    </a:lnTo>
                    <a:lnTo>
                      <a:pt x="508" y="298"/>
                    </a:lnTo>
                    <a:lnTo>
                      <a:pt x="494" y="303"/>
                    </a:lnTo>
                    <a:lnTo>
                      <a:pt x="482" y="311"/>
                    </a:lnTo>
                    <a:lnTo>
                      <a:pt x="471" y="321"/>
                    </a:lnTo>
                    <a:lnTo>
                      <a:pt x="464" y="332"/>
                    </a:lnTo>
                    <a:lnTo>
                      <a:pt x="460" y="346"/>
                    </a:lnTo>
                    <a:lnTo>
                      <a:pt x="454" y="330"/>
                    </a:lnTo>
                    <a:lnTo>
                      <a:pt x="454" y="315"/>
                    </a:lnTo>
                    <a:lnTo>
                      <a:pt x="459" y="301"/>
                    </a:lnTo>
                    <a:lnTo>
                      <a:pt x="467" y="290"/>
                    </a:lnTo>
                    <a:lnTo>
                      <a:pt x="477" y="282"/>
                    </a:lnTo>
                    <a:lnTo>
                      <a:pt x="487" y="276"/>
                    </a:lnTo>
                    <a:lnTo>
                      <a:pt x="499" y="273"/>
                    </a:lnTo>
                    <a:lnTo>
                      <a:pt x="510" y="276"/>
                    </a:lnTo>
                    <a:lnTo>
                      <a:pt x="515" y="260"/>
                    </a:lnTo>
                    <a:lnTo>
                      <a:pt x="527" y="245"/>
                    </a:lnTo>
                    <a:lnTo>
                      <a:pt x="543" y="231"/>
                    </a:lnTo>
                    <a:lnTo>
                      <a:pt x="563" y="221"/>
                    </a:lnTo>
                    <a:lnTo>
                      <a:pt x="588" y="215"/>
                    </a:lnTo>
                    <a:lnTo>
                      <a:pt x="614" y="215"/>
                    </a:lnTo>
                    <a:lnTo>
                      <a:pt x="642" y="224"/>
                    </a:lnTo>
                    <a:lnTo>
                      <a:pt x="669" y="242"/>
                    </a:lnTo>
                    <a:lnTo>
                      <a:pt x="691" y="252"/>
                    </a:lnTo>
                    <a:lnTo>
                      <a:pt x="718" y="249"/>
                    </a:lnTo>
                    <a:lnTo>
                      <a:pt x="743" y="238"/>
                    </a:lnTo>
                    <a:lnTo>
                      <a:pt x="765" y="222"/>
                    </a:lnTo>
                    <a:lnTo>
                      <a:pt x="779" y="203"/>
                    </a:lnTo>
                    <a:lnTo>
                      <a:pt x="783" y="185"/>
                    </a:lnTo>
                    <a:lnTo>
                      <a:pt x="774" y="172"/>
                    </a:lnTo>
                    <a:lnTo>
                      <a:pt x="747" y="165"/>
                    </a:lnTo>
                    <a:lnTo>
                      <a:pt x="753" y="160"/>
                    </a:lnTo>
                    <a:lnTo>
                      <a:pt x="758" y="154"/>
                    </a:lnTo>
                    <a:lnTo>
                      <a:pt x="762" y="147"/>
                    </a:lnTo>
                    <a:lnTo>
                      <a:pt x="762" y="140"/>
                    </a:lnTo>
                    <a:lnTo>
                      <a:pt x="760" y="133"/>
                    </a:lnTo>
                    <a:lnTo>
                      <a:pt x="757" y="127"/>
                    </a:lnTo>
                    <a:lnTo>
                      <a:pt x="751" y="120"/>
                    </a:lnTo>
                    <a:lnTo>
                      <a:pt x="743" y="116"/>
                    </a:lnTo>
                    <a:lnTo>
                      <a:pt x="733" y="111"/>
                    </a:lnTo>
                    <a:lnTo>
                      <a:pt x="720" y="109"/>
                    </a:lnTo>
                    <a:lnTo>
                      <a:pt x="706" y="108"/>
                    </a:lnTo>
                    <a:lnTo>
                      <a:pt x="689" y="108"/>
                    </a:lnTo>
                    <a:lnTo>
                      <a:pt x="671" y="110"/>
                    </a:lnTo>
                    <a:lnTo>
                      <a:pt x="650" y="115"/>
                    </a:lnTo>
                    <a:lnTo>
                      <a:pt x="627" y="122"/>
                    </a:lnTo>
                    <a:lnTo>
                      <a:pt x="601" y="132"/>
                    </a:lnTo>
                    <a:lnTo>
                      <a:pt x="623" y="119"/>
                    </a:lnTo>
                    <a:lnTo>
                      <a:pt x="642" y="101"/>
                    </a:lnTo>
                    <a:lnTo>
                      <a:pt x="654" y="81"/>
                    </a:lnTo>
                    <a:lnTo>
                      <a:pt x="659" y="62"/>
                    </a:lnTo>
                    <a:lnTo>
                      <a:pt x="656" y="47"/>
                    </a:lnTo>
                    <a:lnTo>
                      <a:pt x="642" y="39"/>
                    </a:lnTo>
                    <a:lnTo>
                      <a:pt x="618" y="40"/>
                    </a:lnTo>
                    <a:lnTo>
                      <a:pt x="581" y="55"/>
                    </a:lnTo>
                    <a:lnTo>
                      <a:pt x="594" y="40"/>
                    </a:lnTo>
                    <a:lnTo>
                      <a:pt x="600" y="28"/>
                    </a:lnTo>
                    <a:lnTo>
                      <a:pt x="598" y="18"/>
                    </a:lnTo>
                    <a:lnTo>
                      <a:pt x="589" y="10"/>
                    </a:lnTo>
                    <a:lnTo>
                      <a:pt x="575" y="4"/>
                    </a:lnTo>
                    <a:lnTo>
                      <a:pt x="558" y="1"/>
                    </a:lnTo>
                    <a:lnTo>
                      <a:pt x="537" y="0"/>
                    </a:lnTo>
                    <a:lnTo>
                      <a:pt x="514" y="1"/>
                    </a:lnTo>
                    <a:lnTo>
                      <a:pt x="491" y="4"/>
                    </a:lnTo>
                    <a:lnTo>
                      <a:pt x="469" y="10"/>
                    </a:lnTo>
                    <a:lnTo>
                      <a:pt x="449" y="18"/>
                    </a:lnTo>
                    <a:lnTo>
                      <a:pt x="432" y="28"/>
                    </a:lnTo>
                    <a:lnTo>
                      <a:pt x="419" y="41"/>
                    </a:lnTo>
                    <a:lnTo>
                      <a:pt x="412" y="57"/>
                    </a:lnTo>
                    <a:lnTo>
                      <a:pt x="412" y="74"/>
                    </a:lnTo>
                    <a:lnTo>
                      <a:pt x="421" y="95"/>
                    </a:lnTo>
                    <a:lnTo>
                      <a:pt x="423" y="101"/>
                    </a:lnTo>
                    <a:lnTo>
                      <a:pt x="423" y="108"/>
                    </a:lnTo>
                    <a:lnTo>
                      <a:pt x="421" y="115"/>
                    </a:lnTo>
                    <a:lnTo>
                      <a:pt x="417" y="122"/>
                    </a:lnTo>
                    <a:lnTo>
                      <a:pt x="411" y="128"/>
                    </a:lnTo>
                    <a:lnTo>
                      <a:pt x="406" y="135"/>
                    </a:lnTo>
                    <a:lnTo>
                      <a:pt x="399" y="140"/>
                    </a:lnTo>
                    <a:lnTo>
                      <a:pt x="393" y="145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1" name="未知"/>
              <p:cNvSpPr/>
              <p:nvPr/>
            </p:nvSpPr>
            <p:spPr>
              <a:xfrm>
                <a:off x="559" y="99"/>
                <a:ext cx="1125" cy="308"/>
              </a:xfrm>
              <a:custGeom>
                <a:avLst/>
                <a:gdLst/>
                <a:ahLst/>
                <a:cxnLst/>
                <a:rect l="0" t="0" r="0" b="0"/>
                <a:pathLst>
                  <a:path w="2252" h="615">
                    <a:moveTo>
                      <a:pt x="0" y="615"/>
                    </a:moveTo>
                    <a:lnTo>
                      <a:pt x="2252" y="615"/>
                    </a:lnTo>
                    <a:lnTo>
                      <a:pt x="2252" y="138"/>
                    </a:lnTo>
                    <a:lnTo>
                      <a:pt x="2248" y="134"/>
                    </a:lnTo>
                    <a:lnTo>
                      <a:pt x="2238" y="123"/>
                    </a:lnTo>
                    <a:lnTo>
                      <a:pt x="2223" y="109"/>
                    </a:lnTo>
                    <a:lnTo>
                      <a:pt x="2207" y="92"/>
                    </a:lnTo>
                    <a:lnTo>
                      <a:pt x="2190" y="74"/>
                    </a:lnTo>
                    <a:lnTo>
                      <a:pt x="2176" y="61"/>
                    </a:lnTo>
                    <a:lnTo>
                      <a:pt x="2165" y="50"/>
                    </a:lnTo>
                    <a:lnTo>
                      <a:pt x="2162" y="48"/>
                    </a:lnTo>
                    <a:lnTo>
                      <a:pt x="2162" y="42"/>
                    </a:lnTo>
                    <a:lnTo>
                      <a:pt x="2162" y="25"/>
                    </a:lnTo>
                    <a:lnTo>
                      <a:pt x="2162" y="8"/>
                    </a:lnTo>
                    <a:lnTo>
                      <a:pt x="2162" y="0"/>
                    </a:lnTo>
                    <a:lnTo>
                      <a:pt x="2132" y="0"/>
                    </a:lnTo>
                    <a:lnTo>
                      <a:pt x="2132" y="33"/>
                    </a:lnTo>
                    <a:lnTo>
                      <a:pt x="1944" y="33"/>
                    </a:lnTo>
                    <a:lnTo>
                      <a:pt x="1858" y="120"/>
                    </a:lnTo>
                    <a:lnTo>
                      <a:pt x="1882" y="120"/>
                    </a:lnTo>
                    <a:lnTo>
                      <a:pt x="1882" y="214"/>
                    </a:lnTo>
                    <a:lnTo>
                      <a:pt x="1772" y="214"/>
                    </a:lnTo>
                    <a:lnTo>
                      <a:pt x="1772" y="132"/>
                    </a:lnTo>
                    <a:lnTo>
                      <a:pt x="1821" y="132"/>
                    </a:lnTo>
                    <a:lnTo>
                      <a:pt x="1776" y="63"/>
                    </a:lnTo>
                    <a:lnTo>
                      <a:pt x="1581" y="63"/>
                    </a:lnTo>
                    <a:lnTo>
                      <a:pt x="1581" y="39"/>
                    </a:lnTo>
                    <a:lnTo>
                      <a:pt x="1542" y="39"/>
                    </a:lnTo>
                    <a:lnTo>
                      <a:pt x="1542" y="63"/>
                    </a:lnTo>
                    <a:lnTo>
                      <a:pt x="1512" y="63"/>
                    </a:lnTo>
                    <a:lnTo>
                      <a:pt x="1454" y="204"/>
                    </a:lnTo>
                    <a:lnTo>
                      <a:pt x="1214" y="204"/>
                    </a:lnTo>
                    <a:lnTo>
                      <a:pt x="1208" y="147"/>
                    </a:lnTo>
                    <a:lnTo>
                      <a:pt x="1196" y="103"/>
                    </a:lnTo>
                    <a:lnTo>
                      <a:pt x="1180" y="72"/>
                    </a:lnTo>
                    <a:lnTo>
                      <a:pt x="1162" y="55"/>
                    </a:lnTo>
                    <a:lnTo>
                      <a:pt x="1141" y="51"/>
                    </a:lnTo>
                    <a:lnTo>
                      <a:pt x="1120" y="64"/>
                    </a:lnTo>
                    <a:lnTo>
                      <a:pt x="1099" y="92"/>
                    </a:lnTo>
                    <a:lnTo>
                      <a:pt x="1082" y="137"/>
                    </a:lnTo>
                    <a:lnTo>
                      <a:pt x="1012" y="0"/>
                    </a:lnTo>
                    <a:lnTo>
                      <a:pt x="909" y="126"/>
                    </a:lnTo>
                    <a:lnTo>
                      <a:pt x="824" y="5"/>
                    </a:lnTo>
                    <a:lnTo>
                      <a:pt x="728" y="123"/>
                    </a:lnTo>
                    <a:lnTo>
                      <a:pt x="566" y="123"/>
                    </a:lnTo>
                    <a:lnTo>
                      <a:pt x="566" y="204"/>
                    </a:lnTo>
                    <a:lnTo>
                      <a:pt x="538" y="208"/>
                    </a:lnTo>
                    <a:lnTo>
                      <a:pt x="537" y="176"/>
                    </a:lnTo>
                    <a:lnTo>
                      <a:pt x="534" y="141"/>
                    </a:lnTo>
                    <a:lnTo>
                      <a:pt x="529" y="110"/>
                    </a:lnTo>
                    <a:lnTo>
                      <a:pt x="522" y="83"/>
                    </a:lnTo>
                    <a:lnTo>
                      <a:pt x="514" y="64"/>
                    </a:lnTo>
                    <a:lnTo>
                      <a:pt x="505" y="56"/>
                    </a:lnTo>
                    <a:lnTo>
                      <a:pt x="496" y="63"/>
                    </a:lnTo>
                    <a:lnTo>
                      <a:pt x="485" y="88"/>
                    </a:lnTo>
                    <a:lnTo>
                      <a:pt x="481" y="71"/>
                    </a:lnTo>
                    <a:lnTo>
                      <a:pt x="474" y="57"/>
                    </a:lnTo>
                    <a:lnTo>
                      <a:pt x="466" y="49"/>
                    </a:lnTo>
                    <a:lnTo>
                      <a:pt x="455" y="47"/>
                    </a:lnTo>
                    <a:lnTo>
                      <a:pt x="446" y="51"/>
                    </a:lnTo>
                    <a:lnTo>
                      <a:pt x="437" y="65"/>
                    </a:lnTo>
                    <a:lnTo>
                      <a:pt x="430" y="88"/>
                    </a:lnTo>
                    <a:lnTo>
                      <a:pt x="427" y="123"/>
                    </a:lnTo>
                    <a:lnTo>
                      <a:pt x="415" y="119"/>
                    </a:lnTo>
                    <a:lnTo>
                      <a:pt x="405" y="132"/>
                    </a:lnTo>
                    <a:lnTo>
                      <a:pt x="399" y="163"/>
                    </a:lnTo>
                    <a:lnTo>
                      <a:pt x="397" y="208"/>
                    </a:lnTo>
                    <a:lnTo>
                      <a:pt x="363" y="208"/>
                    </a:lnTo>
                    <a:lnTo>
                      <a:pt x="363" y="153"/>
                    </a:lnTo>
                    <a:lnTo>
                      <a:pt x="317" y="107"/>
                    </a:lnTo>
                    <a:lnTo>
                      <a:pt x="180" y="107"/>
                    </a:lnTo>
                    <a:lnTo>
                      <a:pt x="128" y="55"/>
                    </a:lnTo>
                    <a:lnTo>
                      <a:pt x="74" y="135"/>
                    </a:lnTo>
                    <a:lnTo>
                      <a:pt x="74" y="216"/>
                    </a:lnTo>
                    <a:lnTo>
                      <a:pt x="2" y="216"/>
                    </a:lnTo>
                    <a:lnTo>
                      <a:pt x="0" y="615"/>
                    </a:lnTo>
                    <a:close/>
                  </a:path>
                </a:pathLst>
              </a:custGeom>
              <a:solidFill>
                <a:srgbClr val="D8C6A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2" name="未知"/>
              <p:cNvSpPr/>
              <p:nvPr/>
            </p:nvSpPr>
            <p:spPr>
              <a:xfrm>
                <a:off x="584" y="88"/>
                <a:ext cx="176" cy="319"/>
              </a:xfrm>
              <a:custGeom>
                <a:avLst/>
                <a:gdLst/>
                <a:ahLst/>
                <a:cxnLst/>
                <a:rect l="0" t="0" r="0" b="0"/>
                <a:pathLst>
                  <a:path w="351" h="638">
                    <a:moveTo>
                      <a:pt x="166" y="0"/>
                    </a:moveTo>
                    <a:lnTo>
                      <a:pt x="150" y="4"/>
                    </a:lnTo>
                    <a:lnTo>
                      <a:pt x="134" y="22"/>
                    </a:lnTo>
                    <a:lnTo>
                      <a:pt x="119" y="48"/>
                    </a:lnTo>
                    <a:lnTo>
                      <a:pt x="106" y="81"/>
                    </a:lnTo>
                    <a:lnTo>
                      <a:pt x="95" y="118"/>
                    </a:lnTo>
                    <a:lnTo>
                      <a:pt x="86" y="154"/>
                    </a:lnTo>
                    <a:lnTo>
                      <a:pt x="82" y="186"/>
                    </a:lnTo>
                    <a:lnTo>
                      <a:pt x="81" y="211"/>
                    </a:lnTo>
                    <a:lnTo>
                      <a:pt x="74" y="192"/>
                    </a:lnTo>
                    <a:lnTo>
                      <a:pt x="69" y="168"/>
                    </a:lnTo>
                    <a:lnTo>
                      <a:pt x="65" y="148"/>
                    </a:lnTo>
                    <a:lnTo>
                      <a:pt x="63" y="140"/>
                    </a:lnTo>
                    <a:lnTo>
                      <a:pt x="46" y="188"/>
                    </a:lnTo>
                    <a:lnTo>
                      <a:pt x="35" y="230"/>
                    </a:lnTo>
                    <a:lnTo>
                      <a:pt x="30" y="267"/>
                    </a:lnTo>
                    <a:lnTo>
                      <a:pt x="29" y="298"/>
                    </a:lnTo>
                    <a:lnTo>
                      <a:pt x="31" y="323"/>
                    </a:lnTo>
                    <a:lnTo>
                      <a:pt x="38" y="343"/>
                    </a:lnTo>
                    <a:lnTo>
                      <a:pt x="46" y="359"/>
                    </a:lnTo>
                    <a:lnTo>
                      <a:pt x="55" y="369"/>
                    </a:lnTo>
                    <a:lnTo>
                      <a:pt x="45" y="362"/>
                    </a:lnTo>
                    <a:lnTo>
                      <a:pt x="36" y="356"/>
                    </a:lnTo>
                    <a:lnTo>
                      <a:pt x="28" y="351"/>
                    </a:lnTo>
                    <a:lnTo>
                      <a:pt x="21" y="345"/>
                    </a:lnTo>
                    <a:lnTo>
                      <a:pt x="15" y="341"/>
                    </a:lnTo>
                    <a:lnTo>
                      <a:pt x="12" y="338"/>
                    </a:lnTo>
                    <a:lnTo>
                      <a:pt x="9" y="336"/>
                    </a:lnTo>
                    <a:lnTo>
                      <a:pt x="8" y="334"/>
                    </a:lnTo>
                    <a:lnTo>
                      <a:pt x="5" y="367"/>
                    </a:lnTo>
                    <a:lnTo>
                      <a:pt x="1" y="407"/>
                    </a:lnTo>
                    <a:lnTo>
                      <a:pt x="0" y="453"/>
                    </a:lnTo>
                    <a:lnTo>
                      <a:pt x="1" y="499"/>
                    </a:lnTo>
                    <a:lnTo>
                      <a:pt x="7" y="545"/>
                    </a:lnTo>
                    <a:lnTo>
                      <a:pt x="18" y="585"/>
                    </a:lnTo>
                    <a:lnTo>
                      <a:pt x="37" y="618"/>
                    </a:lnTo>
                    <a:lnTo>
                      <a:pt x="65" y="638"/>
                    </a:lnTo>
                    <a:lnTo>
                      <a:pt x="71" y="638"/>
                    </a:lnTo>
                    <a:lnTo>
                      <a:pt x="83" y="638"/>
                    </a:lnTo>
                    <a:lnTo>
                      <a:pt x="97" y="638"/>
                    </a:lnTo>
                    <a:lnTo>
                      <a:pt x="114" y="638"/>
                    </a:lnTo>
                    <a:lnTo>
                      <a:pt x="133" y="638"/>
                    </a:lnTo>
                    <a:lnTo>
                      <a:pt x="152" y="638"/>
                    </a:lnTo>
                    <a:lnTo>
                      <a:pt x="173" y="638"/>
                    </a:lnTo>
                    <a:lnTo>
                      <a:pt x="194" y="638"/>
                    </a:lnTo>
                    <a:lnTo>
                      <a:pt x="214" y="638"/>
                    </a:lnTo>
                    <a:lnTo>
                      <a:pt x="234" y="638"/>
                    </a:lnTo>
                    <a:lnTo>
                      <a:pt x="252" y="638"/>
                    </a:lnTo>
                    <a:lnTo>
                      <a:pt x="268" y="638"/>
                    </a:lnTo>
                    <a:lnTo>
                      <a:pt x="282" y="638"/>
                    </a:lnTo>
                    <a:lnTo>
                      <a:pt x="293" y="638"/>
                    </a:lnTo>
                    <a:lnTo>
                      <a:pt x="300" y="638"/>
                    </a:lnTo>
                    <a:lnTo>
                      <a:pt x="302" y="638"/>
                    </a:lnTo>
                    <a:lnTo>
                      <a:pt x="315" y="621"/>
                    </a:lnTo>
                    <a:lnTo>
                      <a:pt x="326" y="594"/>
                    </a:lnTo>
                    <a:lnTo>
                      <a:pt x="336" y="562"/>
                    </a:lnTo>
                    <a:lnTo>
                      <a:pt x="345" y="527"/>
                    </a:lnTo>
                    <a:lnTo>
                      <a:pt x="349" y="491"/>
                    </a:lnTo>
                    <a:lnTo>
                      <a:pt x="351" y="456"/>
                    </a:lnTo>
                    <a:lnTo>
                      <a:pt x="350" y="427"/>
                    </a:lnTo>
                    <a:lnTo>
                      <a:pt x="345" y="402"/>
                    </a:lnTo>
                    <a:lnTo>
                      <a:pt x="342" y="416"/>
                    </a:lnTo>
                    <a:lnTo>
                      <a:pt x="338" y="430"/>
                    </a:lnTo>
                    <a:lnTo>
                      <a:pt x="332" y="441"/>
                    </a:lnTo>
                    <a:lnTo>
                      <a:pt x="326" y="453"/>
                    </a:lnTo>
                    <a:lnTo>
                      <a:pt x="319" y="462"/>
                    </a:lnTo>
                    <a:lnTo>
                      <a:pt x="313" y="469"/>
                    </a:lnTo>
                    <a:lnTo>
                      <a:pt x="308" y="476"/>
                    </a:lnTo>
                    <a:lnTo>
                      <a:pt x="302" y="479"/>
                    </a:lnTo>
                    <a:lnTo>
                      <a:pt x="309" y="464"/>
                    </a:lnTo>
                    <a:lnTo>
                      <a:pt x="317" y="441"/>
                    </a:lnTo>
                    <a:lnTo>
                      <a:pt x="323" y="413"/>
                    </a:lnTo>
                    <a:lnTo>
                      <a:pt x="327" y="379"/>
                    </a:lnTo>
                    <a:lnTo>
                      <a:pt x="328" y="341"/>
                    </a:lnTo>
                    <a:lnTo>
                      <a:pt x="324" y="300"/>
                    </a:lnTo>
                    <a:lnTo>
                      <a:pt x="312" y="256"/>
                    </a:lnTo>
                    <a:lnTo>
                      <a:pt x="293" y="211"/>
                    </a:lnTo>
                    <a:lnTo>
                      <a:pt x="293" y="222"/>
                    </a:lnTo>
                    <a:lnTo>
                      <a:pt x="289" y="234"/>
                    </a:lnTo>
                    <a:lnTo>
                      <a:pt x="285" y="246"/>
                    </a:lnTo>
                    <a:lnTo>
                      <a:pt x="278" y="257"/>
                    </a:lnTo>
                    <a:lnTo>
                      <a:pt x="271" y="268"/>
                    </a:lnTo>
                    <a:lnTo>
                      <a:pt x="265" y="276"/>
                    </a:lnTo>
                    <a:lnTo>
                      <a:pt x="260" y="282"/>
                    </a:lnTo>
                    <a:lnTo>
                      <a:pt x="259" y="284"/>
                    </a:lnTo>
                    <a:lnTo>
                      <a:pt x="262" y="267"/>
                    </a:lnTo>
                    <a:lnTo>
                      <a:pt x="263" y="240"/>
                    </a:lnTo>
                    <a:lnTo>
                      <a:pt x="263" y="208"/>
                    </a:lnTo>
                    <a:lnTo>
                      <a:pt x="262" y="172"/>
                    </a:lnTo>
                    <a:lnTo>
                      <a:pt x="257" y="137"/>
                    </a:lnTo>
                    <a:lnTo>
                      <a:pt x="249" y="102"/>
                    </a:lnTo>
                    <a:lnTo>
                      <a:pt x="239" y="72"/>
                    </a:lnTo>
                    <a:lnTo>
                      <a:pt x="225" y="50"/>
                    </a:lnTo>
                    <a:lnTo>
                      <a:pt x="225" y="73"/>
                    </a:lnTo>
                    <a:lnTo>
                      <a:pt x="220" y="94"/>
                    </a:lnTo>
                    <a:lnTo>
                      <a:pt x="214" y="109"/>
                    </a:lnTo>
                    <a:lnTo>
                      <a:pt x="212" y="115"/>
                    </a:lnTo>
                    <a:lnTo>
                      <a:pt x="210" y="99"/>
                    </a:lnTo>
                    <a:lnTo>
                      <a:pt x="205" y="80"/>
                    </a:lnTo>
                    <a:lnTo>
                      <a:pt x="197" y="61"/>
                    </a:lnTo>
                    <a:lnTo>
                      <a:pt x="189" y="42"/>
                    </a:lnTo>
                    <a:lnTo>
                      <a:pt x="181" y="26"/>
                    </a:lnTo>
                    <a:lnTo>
                      <a:pt x="173" y="12"/>
                    </a:lnTo>
                    <a:lnTo>
                      <a:pt x="168" y="3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3" name="未知"/>
              <p:cNvSpPr/>
              <p:nvPr/>
            </p:nvSpPr>
            <p:spPr>
              <a:xfrm>
                <a:off x="653" y="183"/>
                <a:ext cx="379" cy="224"/>
              </a:xfrm>
              <a:custGeom>
                <a:avLst/>
                <a:gdLst/>
                <a:ahLst/>
                <a:cxnLst/>
                <a:rect l="0" t="0" r="0" b="0"/>
                <a:pathLst>
                  <a:path w="758" h="449">
                    <a:moveTo>
                      <a:pt x="0" y="228"/>
                    </a:moveTo>
                    <a:lnTo>
                      <a:pt x="150" y="0"/>
                    </a:lnTo>
                    <a:lnTo>
                      <a:pt x="299" y="228"/>
                    </a:lnTo>
                    <a:lnTo>
                      <a:pt x="758" y="228"/>
                    </a:lnTo>
                    <a:lnTo>
                      <a:pt x="758" y="449"/>
                    </a:lnTo>
                    <a:lnTo>
                      <a:pt x="0" y="449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4" name="未知"/>
              <p:cNvSpPr/>
              <p:nvPr/>
            </p:nvSpPr>
            <p:spPr>
              <a:xfrm>
                <a:off x="650" y="164"/>
                <a:ext cx="386" cy="133"/>
              </a:xfrm>
              <a:custGeom>
                <a:avLst/>
                <a:gdLst/>
                <a:ahLst/>
                <a:cxnLst/>
                <a:rect l="0" t="0" r="0" b="0"/>
                <a:pathLst>
                  <a:path w="770" h="264">
                    <a:moveTo>
                      <a:pt x="763" y="264"/>
                    </a:moveTo>
                    <a:lnTo>
                      <a:pt x="304" y="264"/>
                    </a:lnTo>
                    <a:lnTo>
                      <a:pt x="155" y="36"/>
                    </a:lnTo>
                    <a:lnTo>
                      <a:pt x="5" y="264"/>
                    </a:lnTo>
                    <a:lnTo>
                      <a:pt x="0" y="237"/>
                    </a:lnTo>
                    <a:lnTo>
                      <a:pt x="155" y="0"/>
                    </a:lnTo>
                    <a:lnTo>
                      <a:pt x="309" y="237"/>
                    </a:lnTo>
                    <a:lnTo>
                      <a:pt x="770" y="237"/>
                    </a:lnTo>
                    <a:lnTo>
                      <a:pt x="763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5" name="矩形 6205"/>
              <p:cNvSpPr/>
              <p:nvPr/>
            </p:nvSpPr>
            <p:spPr>
              <a:xfrm>
                <a:off x="664" y="305"/>
                <a:ext cx="134" cy="1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46" name="未知"/>
              <p:cNvSpPr/>
              <p:nvPr/>
            </p:nvSpPr>
            <p:spPr>
              <a:xfrm>
                <a:off x="728" y="164"/>
                <a:ext cx="308" cy="119"/>
              </a:xfrm>
              <a:custGeom>
                <a:avLst/>
                <a:gdLst/>
                <a:ahLst/>
                <a:cxnLst/>
                <a:rect l="0" t="0" r="0" b="0"/>
                <a:pathLst>
                  <a:path w="615" h="236">
                    <a:moveTo>
                      <a:pt x="0" y="0"/>
                    </a:moveTo>
                    <a:lnTo>
                      <a:pt x="154" y="237"/>
                    </a:lnTo>
                    <a:lnTo>
                      <a:pt x="615" y="237"/>
                    </a:lnTo>
                    <a:lnTo>
                      <a:pt x="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7" name="矩形 6207"/>
              <p:cNvSpPr/>
              <p:nvPr/>
            </p:nvSpPr>
            <p:spPr>
              <a:xfrm>
                <a:off x="673" y="313"/>
                <a:ext cx="114" cy="94"/>
              </a:xfrm>
              <a:prstGeom prst="rect">
                <a:avLst/>
              </a:prstGeom>
              <a:solidFill>
                <a:srgbClr val="5B0000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48" name="矩形 6208"/>
              <p:cNvSpPr/>
              <p:nvPr/>
            </p:nvSpPr>
            <p:spPr>
              <a:xfrm>
                <a:off x="558" y="407"/>
                <a:ext cx="1126" cy="221"/>
              </a:xfrm>
              <a:prstGeom prst="rect">
                <a:avLst/>
              </a:prstGeom>
              <a:solidFill>
                <a:srgbClr val="33BF0C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49" name="未知"/>
              <p:cNvSpPr/>
              <p:nvPr/>
            </p:nvSpPr>
            <p:spPr>
              <a:xfrm>
                <a:off x="1011" y="26"/>
                <a:ext cx="435" cy="205"/>
              </a:xfrm>
              <a:custGeom>
                <a:avLst/>
                <a:gdLst/>
                <a:ahLst/>
                <a:cxnLst/>
                <a:rect l="0" t="0" r="0" b="0"/>
                <a:pathLst>
                  <a:path w="871" h="409">
                    <a:moveTo>
                      <a:pt x="380" y="73"/>
                    </a:moveTo>
                    <a:lnTo>
                      <a:pt x="871" y="73"/>
                    </a:lnTo>
                    <a:lnTo>
                      <a:pt x="652" y="409"/>
                    </a:lnTo>
                    <a:lnTo>
                      <a:pt x="0" y="409"/>
                    </a:lnTo>
                    <a:lnTo>
                      <a:pt x="220" y="73"/>
                    </a:lnTo>
                    <a:lnTo>
                      <a:pt x="306" y="73"/>
                    </a:lnTo>
                    <a:lnTo>
                      <a:pt x="306" y="0"/>
                    </a:lnTo>
                    <a:lnTo>
                      <a:pt x="380" y="0"/>
                    </a:lnTo>
                    <a:lnTo>
                      <a:pt x="380" y="73"/>
                    </a:lnTo>
                    <a:close/>
                  </a:path>
                </a:pathLst>
              </a:custGeom>
              <a:solidFill>
                <a:srgbClr val="5B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50" name="未知"/>
              <p:cNvSpPr/>
              <p:nvPr/>
            </p:nvSpPr>
            <p:spPr>
              <a:xfrm>
                <a:off x="1015" y="89"/>
                <a:ext cx="537" cy="318"/>
              </a:xfrm>
              <a:custGeom>
                <a:avLst/>
                <a:gdLst/>
                <a:ahLst/>
                <a:cxnLst/>
                <a:rect l="0" t="0" r="0" b="0"/>
                <a:pathLst>
                  <a:path w="1073" h="636">
                    <a:moveTo>
                      <a:pt x="1073" y="323"/>
                    </a:moveTo>
                    <a:lnTo>
                      <a:pt x="862" y="0"/>
                    </a:lnTo>
                    <a:lnTo>
                      <a:pt x="651" y="323"/>
                    </a:lnTo>
                    <a:lnTo>
                      <a:pt x="0" y="323"/>
                    </a:lnTo>
                    <a:lnTo>
                      <a:pt x="0" y="636"/>
                    </a:lnTo>
                    <a:lnTo>
                      <a:pt x="1073" y="636"/>
                    </a:lnTo>
                    <a:lnTo>
                      <a:pt x="1073" y="323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51" name="矩形 6211"/>
              <p:cNvSpPr/>
              <p:nvPr/>
            </p:nvSpPr>
            <p:spPr>
              <a:xfrm>
                <a:off x="1024" y="262"/>
                <a:ext cx="312" cy="139"/>
              </a:xfrm>
              <a:prstGeom prst="rect">
                <a:avLst/>
              </a:prstGeom>
              <a:solidFill>
                <a:srgbClr val="D8B272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52" name="未知"/>
              <p:cNvSpPr/>
              <p:nvPr/>
            </p:nvSpPr>
            <p:spPr>
              <a:xfrm>
                <a:off x="1463" y="351"/>
                <a:ext cx="174" cy="56"/>
              </a:xfrm>
              <a:custGeom>
                <a:avLst/>
                <a:gdLst/>
                <a:ahLst/>
                <a:cxnLst/>
                <a:rect l="0" t="0" r="0" b="0"/>
                <a:pathLst>
                  <a:path w="348" h="113">
                    <a:moveTo>
                      <a:pt x="303" y="55"/>
                    </a:moveTo>
                    <a:lnTo>
                      <a:pt x="303" y="0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348" y="113"/>
                    </a:lnTo>
                    <a:lnTo>
                      <a:pt x="348" y="55"/>
                    </a:lnTo>
                    <a:lnTo>
                      <a:pt x="303" y="55"/>
                    </a:lnTo>
                    <a:close/>
                  </a:path>
                </a:pathLst>
              </a:custGeom>
              <a:solidFill>
                <a:srgbClr val="5B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53" name="矩形 6213"/>
              <p:cNvSpPr/>
              <p:nvPr/>
            </p:nvSpPr>
            <p:spPr>
              <a:xfrm>
                <a:off x="1463" y="259"/>
                <a:ext cx="74" cy="92"/>
              </a:xfrm>
              <a:prstGeom prst="rect">
                <a:avLst/>
              </a:prstGeom>
              <a:solidFill>
                <a:srgbClr val="C1841E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54" name="矩形 6214"/>
              <p:cNvSpPr/>
              <p:nvPr/>
            </p:nvSpPr>
            <p:spPr>
              <a:xfrm>
                <a:off x="1172" y="277"/>
                <a:ext cx="134" cy="104"/>
              </a:xfrm>
              <a:prstGeom prst="rect">
                <a:avLst/>
              </a:prstGeom>
              <a:solidFill>
                <a:srgbClr val="C1841E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55" name="矩形 6215"/>
              <p:cNvSpPr/>
              <p:nvPr/>
            </p:nvSpPr>
            <p:spPr>
              <a:xfrm>
                <a:off x="1478" y="269"/>
                <a:ext cx="45" cy="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56" name="未知"/>
              <p:cNvSpPr/>
              <p:nvPr/>
            </p:nvSpPr>
            <p:spPr>
              <a:xfrm>
                <a:off x="1011" y="63"/>
                <a:ext cx="545" cy="188"/>
              </a:xfrm>
              <a:custGeom>
                <a:avLst/>
                <a:gdLst/>
                <a:ahLst/>
                <a:cxnLst/>
                <a:rect l="0" t="0" r="0" b="0"/>
                <a:pathLst>
                  <a:path w="1091" h="375">
                    <a:moveTo>
                      <a:pt x="9" y="375"/>
                    </a:moveTo>
                    <a:lnTo>
                      <a:pt x="660" y="375"/>
                    </a:lnTo>
                    <a:lnTo>
                      <a:pt x="871" y="52"/>
                    </a:lnTo>
                    <a:lnTo>
                      <a:pt x="1082" y="375"/>
                    </a:lnTo>
                    <a:lnTo>
                      <a:pt x="1091" y="336"/>
                    </a:lnTo>
                    <a:lnTo>
                      <a:pt x="871" y="0"/>
                    </a:lnTo>
                    <a:lnTo>
                      <a:pt x="652" y="336"/>
                    </a:lnTo>
                    <a:lnTo>
                      <a:pt x="0" y="336"/>
                    </a:lnTo>
                    <a:lnTo>
                      <a:pt x="9" y="3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57" name="矩形 6217"/>
              <p:cNvSpPr/>
              <p:nvPr/>
            </p:nvSpPr>
            <p:spPr>
              <a:xfrm>
                <a:off x="1210" y="283"/>
                <a:ext cx="58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58" name="矩形 6218"/>
              <p:cNvSpPr/>
              <p:nvPr/>
            </p:nvSpPr>
            <p:spPr>
              <a:xfrm>
                <a:off x="1179" y="283"/>
                <a:ext cx="24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59" name="矩形 6219"/>
              <p:cNvSpPr/>
              <p:nvPr/>
            </p:nvSpPr>
            <p:spPr>
              <a:xfrm>
                <a:off x="1276" y="283"/>
                <a:ext cx="23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60" name="矩形 6220"/>
              <p:cNvSpPr/>
              <p:nvPr/>
            </p:nvSpPr>
            <p:spPr>
              <a:xfrm>
                <a:off x="1383" y="283"/>
                <a:ext cx="37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61" name="矩形 6221"/>
              <p:cNvSpPr/>
              <p:nvPr/>
            </p:nvSpPr>
            <p:spPr>
              <a:xfrm>
                <a:off x="1359" y="283"/>
                <a:ext cx="17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62" name="矩形 6222"/>
              <p:cNvSpPr/>
              <p:nvPr/>
            </p:nvSpPr>
            <p:spPr>
              <a:xfrm>
                <a:off x="1428" y="283"/>
                <a:ext cx="17" cy="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63" name="未知"/>
              <p:cNvSpPr/>
              <p:nvPr/>
            </p:nvSpPr>
            <p:spPr>
              <a:xfrm>
                <a:off x="1414" y="159"/>
                <a:ext cx="27" cy="20"/>
              </a:xfrm>
              <a:custGeom>
                <a:avLst/>
                <a:gdLst/>
                <a:ahLst/>
                <a:cxnLst/>
                <a:rect l="0" t="0" r="0" b="0"/>
                <a:pathLst>
                  <a:path w="55" h="42">
                    <a:moveTo>
                      <a:pt x="21" y="0"/>
                    </a:moveTo>
                    <a:lnTo>
                      <a:pt x="13" y="8"/>
                    </a:lnTo>
                    <a:lnTo>
                      <a:pt x="7" y="19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55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4" name="未知"/>
              <p:cNvSpPr/>
              <p:nvPr/>
            </p:nvSpPr>
            <p:spPr>
              <a:xfrm>
                <a:off x="1451" y="159"/>
                <a:ext cx="28" cy="20"/>
              </a:xfrm>
              <a:custGeom>
                <a:avLst/>
                <a:gdLst/>
                <a:ahLst/>
                <a:cxnLst/>
                <a:rect l="0" t="0" r="0" b="0"/>
                <a:pathLst>
                  <a:path w="55" h="42">
                    <a:moveTo>
                      <a:pt x="33" y="0"/>
                    </a:moveTo>
                    <a:lnTo>
                      <a:pt x="41" y="8"/>
                    </a:lnTo>
                    <a:lnTo>
                      <a:pt x="48" y="19"/>
                    </a:lnTo>
                    <a:lnTo>
                      <a:pt x="53" y="30"/>
                    </a:lnTo>
                    <a:lnTo>
                      <a:pt x="55" y="42"/>
                    </a:lnTo>
                    <a:lnTo>
                      <a:pt x="0" y="4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5" name="未知"/>
              <p:cNvSpPr/>
              <p:nvPr/>
            </p:nvSpPr>
            <p:spPr>
              <a:xfrm>
                <a:off x="1430" y="148"/>
                <a:ext cx="32" cy="27"/>
              </a:xfrm>
              <a:custGeom>
                <a:avLst/>
                <a:gdLst/>
                <a:ahLst/>
                <a:cxnLst/>
                <a:rect l="0" t="0" r="0" b="0"/>
                <a:pathLst>
                  <a:path w="66" h="52">
                    <a:moveTo>
                      <a:pt x="33" y="53"/>
                    </a:moveTo>
                    <a:lnTo>
                      <a:pt x="66" y="12"/>
                    </a:lnTo>
                    <a:lnTo>
                      <a:pt x="59" y="7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5" y="4"/>
                    </a:lnTo>
                    <a:lnTo>
                      <a:pt x="7" y="7"/>
                    </a:lnTo>
                    <a:lnTo>
                      <a:pt x="0" y="12"/>
                    </a:lnTo>
                    <a:lnTo>
                      <a:pt x="3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6" name="未知"/>
              <p:cNvSpPr/>
              <p:nvPr/>
            </p:nvSpPr>
            <p:spPr>
              <a:xfrm>
                <a:off x="1450" y="172"/>
                <a:ext cx="174" cy="87"/>
              </a:xfrm>
              <a:custGeom>
                <a:avLst/>
                <a:gdLst/>
                <a:ahLst/>
                <a:cxnLst/>
                <a:rect l="0" t="0" r="0" b="0"/>
                <a:pathLst>
                  <a:path w="348" h="174">
                    <a:moveTo>
                      <a:pt x="1" y="136"/>
                    </a:moveTo>
                    <a:lnTo>
                      <a:pt x="88" y="0"/>
                    </a:lnTo>
                    <a:lnTo>
                      <a:pt x="122" y="0"/>
                    </a:lnTo>
                    <a:lnTo>
                      <a:pt x="35" y="136"/>
                    </a:lnTo>
                    <a:lnTo>
                      <a:pt x="171" y="136"/>
                    </a:lnTo>
                    <a:lnTo>
                      <a:pt x="259" y="0"/>
                    </a:lnTo>
                    <a:lnTo>
                      <a:pt x="348" y="136"/>
                    </a:lnTo>
                    <a:lnTo>
                      <a:pt x="340" y="174"/>
                    </a:lnTo>
                    <a:lnTo>
                      <a:pt x="259" y="50"/>
                    </a:lnTo>
                    <a:lnTo>
                      <a:pt x="179" y="174"/>
                    </a:lnTo>
                    <a:lnTo>
                      <a:pt x="9" y="174"/>
                    </a:lnTo>
                    <a:lnTo>
                      <a:pt x="0" y="136"/>
                    </a:lnTo>
                    <a:lnTo>
                      <a:pt x="1" y="1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7" name="矩形 6227"/>
              <p:cNvSpPr/>
              <p:nvPr/>
            </p:nvSpPr>
            <p:spPr>
              <a:xfrm>
                <a:off x="1564" y="383"/>
                <a:ext cx="69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68" name="矩形 6228"/>
              <p:cNvSpPr/>
              <p:nvPr/>
            </p:nvSpPr>
            <p:spPr>
              <a:xfrm>
                <a:off x="1541" y="356"/>
                <a:ext cx="69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69" name="未知"/>
              <p:cNvSpPr/>
              <p:nvPr/>
            </p:nvSpPr>
            <p:spPr>
              <a:xfrm>
                <a:off x="1540" y="198"/>
                <a:ext cx="80" cy="61"/>
              </a:xfrm>
              <a:custGeom>
                <a:avLst/>
                <a:gdLst/>
                <a:ahLst/>
                <a:cxnLst/>
                <a:rect l="0" t="0" r="0" b="0"/>
                <a:pathLst>
                  <a:path w="161" h="124">
                    <a:moveTo>
                      <a:pt x="161" y="124"/>
                    </a:moveTo>
                    <a:lnTo>
                      <a:pt x="80" y="0"/>
                    </a:lnTo>
                    <a:lnTo>
                      <a:pt x="0" y="124"/>
                    </a:lnTo>
                    <a:lnTo>
                      <a:pt x="161" y="124"/>
                    </a:lnTo>
                    <a:close/>
                  </a:path>
                </a:pathLst>
              </a:custGeom>
              <a:solidFill>
                <a:srgbClr val="5B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70" name="矩形 6230"/>
              <p:cNvSpPr/>
              <p:nvPr/>
            </p:nvSpPr>
            <p:spPr>
              <a:xfrm>
                <a:off x="1602" y="259"/>
                <a:ext cx="9" cy="92"/>
              </a:xfrm>
              <a:prstGeom prst="rect">
                <a:avLst/>
              </a:prstGeom>
              <a:solidFill>
                <a:srgbClr val="5B0000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71" name="未知"/>
              <p:cNvSpPr/>
              <p:nvPr/>
            </p:nvSpPr>
            <p:spPr>
              <a:xfrm>
                <a:off x="1468" y="172"/>
                <a:ext cx="111" cy="68"/>
              </a:xfrm>
              <a:custGeom>
                <a:avLst/>
                <a:gdLst/>
                <a:ahLst/>
                <a:cxnLst/>
                <a:rect l="0" t="0" r="0" b="0"/>
                <a:pathLst>
                  <a:path w="224" h="136">
                    <a:moveTo>
                      <a:pt x="87" y="0"/>
                    </a:moveTo>
                    <a:lnTo>
                      <a:pt x="0" y="136"/>
                    </a:lnTo>
                    <a:lnTo>
                      <a:pt x="136" y="136"/>
                    </a:lnTo>
                    <a:lnTo>
                      <a:pt x="22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5B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72" name="矩形 6232"/>
              <p:cNvSpPr/>
              <p:nvPr/>
            </p:nvSpPr>
            <p:spPr>
              <a:xfrm>
                <a:off x="1537" y="259"/>
                <a:ext cx="15" cy="92"/>
              </a:xfrm>
              <a:prstGeom prst="rect">
                <a:avLst/>
              </a:prstGeom>
              <a:solidFill>
                <a:srgbClr val="5B0000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73" name="矩形 6233"/>
              <p:cNvSpPr/>
              <p:nvPr/>
            </p:nvSpPr>
            <p:spPr>
              <a:xfrm>
                <a:off x="1463" y="259"/>
                <a:ext cx="15" cy="92"/>
              </a:xfrm>
              <a:prstGeom prst="rect">
                <a:avLst/>
              </a:prstGeom>
              <a:solidFill>
                <a:srgbClr val="5B0000"/>
              </a:solid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74" name="未知"/>
              <p:cNvSpPr/>
              <p:nvPr/>
            </p:nvSpPr>
            <p:spPr>
              <a:xfrm>
                <a:off x="356" y="407"/>
                <a:ext cx="442" cy="221"/>
              </a:xfrm>
              <a:custGeom>
                <a:avLst/>
                <a:gdLst/>
                <a:ahLst/>
                <a:cxnLst/>
                <a:rect l="0" t="0" r="0" b="0"/>
                <a:pathLst>
                  <a:path w="882" h="442">
                    <a:moveTo>
                      <a:pt x="632" y="0"/>
                    </a:moveTo>
                    <a:lnTo>
                      <a:pt x="646" y="4"/>
                    </a:lnTo>
                    <a:lnTo>
                      <a:pt x="665" y="12"/>
                    </a:lnTo>
                    <a:lnTo>
                      <a:pt x="683" y="23"/>
                    </a:lnTo>
                    <a:lnTo>
                      <a:pt x="699" y="37"/>
                    </a:lnTo>
                    <a:lnTo>
                      <a:pt x="706" y="52"/>
                    </a:lnTo>
                    <a:lnTo>
                      <a:pt x="703" y="67"/>
                    </a:lnTo>
                    <a:lnTo>
                      <a:pt x="682" y="80"/>
                    </a:lnTo>
                    <a:lnTo>
                      <a:pt x="641" y="91"/>
                    </a:lnTo>
                    <a:lnTo>
                      <a:pt x="613" y="96"/>
                    </a:lnTo>
                    <a:lnTo>
                      <a:pt x="585" y="99"/>
                    </a:lnTo>
                    <a:lnTo>
                      <a:pt x="555" y="104"/>
                    </a:lnTo>
                    <a:lnTo>
                      <a:pt x="524" y="107"/>
                    </a:lnTo>
                    <a:lnTo>
                      <a:pt x="493" y="111"/>
                    </a:lnTo>
                    <a:lnTo>
                      <a:pt x="460" y="114"/>
                    </a:lnTo>
                    <a:lnTo>
                      <a:pt x="427" y="118"/>
                    </a:lnTo>
                    <a:lnTo>
                      <a:pt x="394" y="121"/>
                    </a:lnTo>
                    <a:lnTo>
                      <a:pt x="361" y="126"/>
                    </a:lnTo>
                    <a:lnTo>
                      <a:pt x="328" y="130"/>
                    </a:lnTo>
                    <a:lnTo>
                      <a:pt x="295" y="135"/>
                    </a:lnTo>
                    <a:lnTo>
                      <a:pt x="263" y="141"/>
                    </a:lnTo>
                    <a:lnTo>
                      <a:pt x="232" y="146"/>
                    </a:lnTo>
                    <a:lnTo>
                      <a:pt x="200" y="153"/>
                    </a:lnTo>
                    <a:lnTo>
                      <a:pt x="172" y="161"/>
                    </a:lnTo>
                    <a:lnTo>
                      <a:pt x="143" y="170"/>
                    </a:lnTo>
                    <a:lnTo>
                      <a:pt x="116" y="181"/>
                    </a:lnTo>
                    <a:lnTo>
                      <a:pt x="91" y="194"/>
                    </a:lnTo>
                    <a:lnTo>
                      <a:pt x="69" y="207"/>
                    </a:lnTo>
                    <a:lnTo>
                      <a:pt x="48" y="223"/>
                    </a:lnTo>
                    <a:lnTo>
                      <a:pt x="32" y="241"/>
                    </a:lnTo>
                    <a:lnTo>
                      <a:pt x="18" y="259"/>
                    </a:lnTo>
                    <a:lnTo>
                      <a:pt x="8" y="27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2" y="336"/>
                    </a:lnTo>
                    <a:lnTo>
                      <a:pt x="10" y="356"/>
                    </a:lnTo>
                    <a:lnTo>
                      <a:pt x="23" y="374"/>
                    </a:lnTo>
                    <a:lnTo>
                      <a:pt x="41" y="393"/>
                    </a:lnTo>
                    <a:lnTo>
                      <a:pt x="67" y="411"/>
                    </a:lnTo>
                    <a:lnTo>
                      <a:pt x="98" y="427"/>
                    </a:lnTo>
                    <a:lnTo>
                      <a:pt x="136" y="442"/>
                    </a:lnTo>
                    <a:lnTo>
                      <a:pt x="151" y="442"/>
                    </a:lnTo>
                    <a:lnTo>
                      <a:pt x="170" y="442"/>
                    </a:lnTo>
                    <a:lnTo>
                      <a:pt x="196" y="442"/>
                    </a:lnTo>
                    <a:lnTo>
                      <a:pt x="223" y="442"/>
                    </a:lnTo>
                    <a:lnTo>
                      <a:pt x="256" y="442"/>
                    </a:lnTo>
                    <a:lnTo>
                      <a:pt x="288" y="442"/>
                    </a:lnTo>
                    <a:lnTo>
                      <a:pt x="323" y="442"/>
                    </a:lnTo>
                    <a:lnTo>
                      <a:pt x="357" y="442"/>
                    </a:lnTo>
                    <a:lnTo>
                      <a:pt x="392" y="442"/>
                    </a:lnTo>
                    <a:lnTo>
                      <a:pt x="424" y="442"/>
                    </a:lnTo>
                    <a:lnTo>
                      <a:pt x="454" y="442"/>
                    </a:lnTo>
                    <a:lnTo>
                      <a:pt x="480" y="442"/>
                    </a:lnTo>
                    <a:lnTo>
                      <a:pt x="502" y="442"/>
                    </a:lnTo>
                    <a:lnTo>
                      <a:pt x="518" y="442"/>
                    </a:lnTo>
                    <a:lnTo>
                      <a:pt x="530" y="442"/>
                    </a:lnTo>
                    <a:lnTo>
                      <a:pt x="533" y="442"/>
                    </a:lnTo>
                    <a:lnTo>
                      <a:pt x="505" y="436"/>
                    </a:lnTo>
                    <a:lnTo>
                      <a:pt x="471" y="429"/>
                    </a:lnTo>
                    <a:lnTo>
                      <a:pt x="437" y="422"/>
                    </a:lnTo>
                    <a:lnTo>
                      <a:pt x="400" y="413"/>
                    </a:lnTo>
                    <a:lnTo>
                      <a:pt x="363" y="404"/>
                    </a:lnTo>
                    <a:lnTo>
                      <a:pt x="327" y="393"/>
                    </a:lnTo>
                    <a:lnTo>
                      <a:pt x="293" y="381"/>
                    </a:lnTo>
                    <a:lnTo>
                      <a:pt x="262" y="367"/>
                    </a:lnTo>
                    <a:lnTo>
                      <a:pt x="234" y="353"/>
                    </a:lnTo>
                    <a:lnTo>
                      <a:pt x="211" y="338"/>
                    </a:lnTo>
                    <a:lnTo>
                      <a:pt x="194" y="321"/>
                    </a:lnTo>
                    <a:lnTo>
                      <a:pt x="182" y="303"/>
                    </a:lnTo>
                    <a:lnTo>
                      <a:pt x="180" y="284"/>
                    </a:lnTo>
                    <a:lnTo>
                      <a:pt x="185" y="264"/>
                    </a:lnTo>
                    <a:lnTo>
                      <a:pt x="202" y="241"/>
                    </a:lnTo>
                    <a:lnTo>
                      <a:pt x="228" y="218"/>
                    </a:lnTo>
                    <a:lnTo>
                      <a:pt x="247" y="207"/>
                    </a:lnTo>
                    <a:lnTo>
                      <a:pt x="272" y="198"/>
                    </a:lnTo>
                    <a:lnTo>
                      <a:pt x="302" y="191"/>
                    </a:lnTo>
                    <a:lnTo>
                      <a:pt x="335" y="184"/>
                    </a:lnTo>
                    <a:lnTo>
                      <a:pt x="373" y="180"/>
                    </a:lnTo>
                    <a:lnTo>
                      <a:pt x="414" y="174"/>
                    </a:lnTo>
                    <a:lnTo>
                      <a:pt x="456" y="170"/>
                    </a:lnTo>
                    <a:lnTo>
                      <a:pt x="500" y="166"/>
                    </a:lnTo>
                    <a:lnTo>
                      <a:pt x="545" y="162"/>
                    </a:lnTo>
                    <a:lnTo>
                      <a:pt x="589" y="158"/>
                    </a:lnTo>
                    <a:lnTo>
                      <a:pt x="631" y="153"/>
                    </a:lnTo>
                    <a:lnTo>
                      <a:pt x="673" y="147"/>
                    </a:lnTo>
                    <a:lnTo>
                      <a:pt x="712" y="142"/>
                    </a:lnTo>
                    <a:lnTo>
                      <a:pt x="747" y="134"/>
                    </a:lnTo>
                    <a:lnTo>
                      <a:pt x="778" y="124"/>
                    </a:lnTo>
                    <a:lnTo>
                      <a:pt x="804" y="114"/>
                    </a:lnTo>
                    <a:lnTo>
                      <a:pt x="843" y="92"/>
                    </a:lnTo>
                    <a:lnTo>
                      <a:pt x="868" y="72"/>
                    </a:lnTo>
                    <a:lnTo>
                      <a:pt x="880" y="53"/>
                    </a:lnTo>
                    <a:lnTo>
                      <a:pt x="882" y="37"/>
                    </a:lnTo>
                    <a:lnTo>
                      <a:pt x="880" y="23"/>
                    </a:lnTo>
                    <a:lnTo>
                      <a:pt x="873" y="13"/>
                    </a:lnTo>
                    <a:lnTo>
                      <a:pt x="866" y="5"/>
                    </a:lnTo>
                    <a:lnTo>
                      <a:pt x="861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75" name="未知"/>
              <p:cNvSpPr/>
              <p:nvPr/>
            </p:nvSpPr>
            <p:spPr>
              <a:xfrm>
                <a:off x="915" y="306"/>
                <a:ext cx="45" cy="170"/>
              </a:xfrm>
              <a:custGeom>
                <a:avLst/>
                <a:gdLst/>
                <a:ahLst/>
                <a:cxnLst/>
                <a:rect l="0" t="0" r="0" b="0"/>
                <a:pathLst>
                  <a:path w="91" h="338">
                    <a:moveTo>
                      <a:pt x="7" y="338"/>
                    </a:moveTo>
                    <a:lnTo>
                      <a:pt x="4" y="338"/>
                    </a:lnTo>
                    <a:lnTo>
                      <a:pt x="0" y="335"/>
                    </a:lnTo>
                    <a:lnTo>
                      <a:pt x="4" y="145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9" y="0"/>
                    </a:lnTo>
                    <a:lnTo>
                      <a:pt x="66" y="7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91" y="335"/>
                    </a:lnTo>
                    <a:lnTo>
                      <a:pt x="87" y="335"/>
                    </a:lnTo>
                    <a:lnTo>
                      <a:pt x="82" y="332"/>
                    </a:lnTo>
                    <a:lnTo>
                      <a:pt x="58" y="11"/>
                    </a:lnTo>
                    <a:lnTo>
                      <a:pt x="15" y="13"/>
                    </a:lnTo>
                    <a:lnTo>
                      <a:pt x="7" y="338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76" name="未知"/>
              <p:cNvSpPr/>
              <p:nvPr/>
            </p:nvSpPr>
            <p:spPr>
              <a:xfrm>
                <a:off x="920" y="320"/>
                <a:ext cx="26" cy="5"/>
              </a:xfrm>
              <a:custGeom>
                <a:avLst/>
                <a:gdLst/>
                <a:ahLst/>
                <a:cxnLst/>
                <a:rect l="0" t="0" r="0" b="0"/>
                <a:pathLst>
                  <a:path w="51" h="10">
                    <a:moveTo>
                      <a:pt x="49" y="0"/>
                    </a:moveTo>
                    <a:lnTo>
                      <a:pt x="1" y="2"/>
                    </a:lnTo>
                    <a:lnTo>
                      <a:pt x="0" y="10"/>
                    </a:lnTo>
                    <a:lnTo>
                      <a:pt x="51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77" name="未知"/>
              <p:cNvSpPr/>
              <p:nvPr/>
            </p:nvSpPr>
            <p:spPr>
              <a:xfrm>
                <a:off x="920" y="342"/>
                <a:ext cx="27" cy="4"/>
              </a:xfrm>
              <a:custGeom>
                <a:avLst/>
                <a:gdLst/>
                <a:ahLst/>
                <a:cxnLst/>
                <a:rect l="0" t="0" r="0" b="0"/>
                <a:pathLst>
                  <a:path w="52" h="9">
                    <a:moveTo>
                      <a:pt x="52" y="0"/>
                    </a:moveTo>
                    <a:lnTo>
                      <a:pt x="1" y="1"/>
                    </a:lnTo>
                    <a:lnTo>
                      <a:pt x="0" y="9"/>
                    </a:lnTo>
                    <a:lnTo>
                      <a:pt x="53" y="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78" name="未知"/>
              <p:cNvSpPr/>
              <p:nvPr/>
            </p:nvSpPr>
            <p:spPr>
              <a:xfrm>
                <a:off x="920" y="336"/>
                <a:ext cx="27" cy="3"/>
              </a:xfrm>
              <a:custGeom>
                <a:avLst/>
                <a:gdLst/>
                <a:ahLst/>
                <a:cxnLst/>
                <a:rect l="0" t="0" r="0" b="0"/>
                <a:pathLst>
                  <a:path w="52" h="4">
                    <a:moveTo>
                      <a:pt x="52" y="0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53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79" name="未知"/>
              <p:cNvSpPr/>
              <p:nvPr/>
            </p:nvSpPr>
            <p:spPr>
              <a:xfrm>
                <a:off x="920" y="366"/>
                <a:ext cx="29" cy="5"/>
              </a:xfrm>
              <a:custGeom>
                <a:avLst/>
                <a:gdLst/>
                <a:ahLst/>
                <a:cxnLst/>
                <a:rect l="0" t="0" r="0" b="0"/>
                <a:pathLst>
                  <a:path w="57" h="10">
                    <a:moveTo>
                      <a:pt x="57" y="0"/>
                    </a:moveTo>
                    <a:lnTo>
                      <a:pt x="1" y="2"/>
                    </a:lnTo>
                    <a:lnTo>
                      <a:pt x="0" y="10"/>
                    </a:lnTo>
                    <a:lnTo>
                      <a:pt x="58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80" name="未知"/>
              <p:cNvSpPr/>
              <p:nvPr/>
            </p:nvSpPr>
            <p:spPr>
              <a:xfrm>
                <a:off x="920" y="361"/>
                <a:ext cx="29" cy="3"/>
              </a:xfrm>
              <a:custGeom>
                <a:avLst/>
                <a:gdLst/>
                <a:ahLst/>
                <a:cxnLst/>
                <a:rect l="0" t="0" r="0" b="0"/>
                <a:pathLst>
                  <a:path w="57" h="6">
                    <a:moveTo>
                      <a:pt x="57" y="0"/>
                    </a:moveTo>
                    <a:lnTo>
                      <a:pt x="1" y="2"/>
                    </a:lnTo>
                    <a:lnTo>
                      <a:pt x="0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81" name="未知"/>
              <p:cNvSpPr/>
              <p:nvPr/>
            </p:nvSpPr>
            <p:spPr>
              <a:xfrm>
                <a:off x="54" y="67"/>
                <a:ext cx="304" cy="444"/>
              </a:xfrm>
              <a:custGeom>
                <a:avLst/>
                <a:gdLst/>
                <a:ahLst/>
                <a:cxnLst/>
                <a:rect l="0" t="0" r="0" b="0"/>
                <a:pathLst>
                  <a:path w="607" h="887">
                    <a:moveTo>
                      <a:pt x="607" y="380"/>
                    </a:moveTo>
                    <a:lnTo>
                      <a:pt x="592" y="383"/>
                    </a:lnTo>
                    <a:lnTo>
                      <a:pt x="575" y="388"/>
                    </a:lnTo>
                    <a:lnTo>
                      <a:pt x="555" y="391"/>
                    </a:lnTo>
                    <a:lnTo>
                      <a:pt x="535" y="398"/>
                    </a:lnTo>
                    <a:lnTo>
                      <a:pt x="514" y="406"/>
                    </a:lnTo>
                    <a:lnTo>
                      <a:pt x="492" y="418"/>
                    </a:lnTo>
                    <a:lnTo>
                      <a:pt x="469" y="434"/>
                    </a:lnTo>
                    <a:lnTo>
                      <a:pt x="447" y="455"/>
                    </a:lnTo>
                    <a:lnTo>
                      <a:pt x="426" y="480"/>
                    </a:lnTo>
                    <a:lnTo>
                      <a:pt x="407" y="513"/>
                    </a:lnTo>
                    <a:lnTo>
                      <a:pt x="390" y="553"/>
                    </a:lnTo>
                    <a:lnTo>
                      <a:pt x="373" y="601"/>
                    </a:lnTo>
                    <a:lnTo>
                      <a:pt x="361" y="657"/>
                    </a:lnTo>
                    <a:lnTo>
                      <a:pt x="350" y="724"/>
                    </a:lnTo>
                    <a:lnTo>
                      <a:pt x="345" y="800"/>
                    </a:lnTo>
                    <a:lnTo>
                      <a:pt x="342" y="888"/>
                    </a:lnTo>
                    <a:lnTo>
                      <a:pt x="308" y="888"/>
                    </a:lnTo>
                    <a:lnTo>
                      <a:pt x="308" y="855"/>
                    </a:lnTo>
                    <a:lnTo>
                      <a:pt x="308" y="818"/>
                    </a:lnTo>
                    <a:lnTo>
                      <a:pt x="308" y="781"/>
                    </a:lnTo>
                    <a:lnTo>
                      <a:pt x="307" y="742"/>
                    </a:lnTo>
                    <a:lnTo>
                      <a:pt x="303" y="703"/>
                    </a:lnTo>
                    <a:lnTo>
                      <a:pt x="299" y="663"/>
                    </a:lnTo>
                    <a:lnTo>
                      <a:pt x="290" y="623"/>
                    </a:lnTo>
                    <a:lnTo>
                      <a:pt x="279" y="582"/>
                    </a:lnTo>
                    <a:lnTo>
                      <a:pt x="264" y="543"/>
                    </a:lnTo>
                    <a:lnTo>
                      <a:pt x="243" y="506"/>
                    </a:lnTo>
                    <a:lnTo>
                      <a:pt x="219" y="471"/>
                    </a:lnTo>
                    <a:lnTo>
                      <a:pt x="189" y="436"/>
                    </a:lnTo>
                    <a:lnTo>
                      <a:pt x="152" y="405"/>
                    </a:lnTo>
                    <a:lnTo>
                      <a:pt x="108" y="376"/>
                    </a:lnTo>
                    <a:lnTo>
                      <a:pt x="59" y="351"/>
                    </a:lnTo>
                    <a:lnTo>
                      <a:pt x="0" y="330"/>
                    </a:lnTo>
                    <a:lnTo>
                      <a:pt x="11" y="333"/>
                    </a:lnTo>
                    <a:lnTo>
                      <a:pt x="23" y="336"/>
                    </a:lnTo>
                    <a:lnTo>
                      <a:pt x="37" y="340"/>
                    </a:lnTo>
                    <a:lnTo>
                      <a:pt x="54" y="344"/>
                    </a:lnTo>
                    <a:lnTo>
                      <a:pt x="72" y="351"/>
                    </a:lnTo>
                    <a:lnTo>
                      <a:pt x="91" y="359"/>
                    </a:lnTo>
                    <a:lnTo>
                      <a:pt x="111" y="368"/>
                    </a:lnTo>
                    <a:lnTo>
                      <a:pt x="131" y="379"/>
                    </a:lnTo>
                    <a:lnTo>
                      <a:pt x="152" y="393"/>
                    </a:lnTo>
                    <a:lnTo>
                      <a:pt x="173" y="409"/>
                    </a:lnTo>
                    <a:lnTo>
                      <a:pt x="194" y="427"/>
                    </a:lnTo>
                    <a:lnTo>
                      <a:pt x="214" y="448"/>
                    </a:lnTo>
                    <a:lnTo>
                      <a:pt x="234" y="472"/>
                    </a:lnTo>
                    <a:lnTo>
                      <a:pt x="254" y="498"/>
                    </a:lnTo>
                    <a:lnTo>
                      <a:pt x="271" y="528"/>
                    </a:lnTo>
                    <a:lnTo>
                      <a:pt x="287" y="563"/>
                    </a:lnTo>
                    <a:lnTo>
                      <a:pt x="285" y="550"/>
                    </a:lnTo>
                    <a:lnTo>
                      <a:pt x="282" y="534"/>
                    </a:lnTo>
                    <a:lnTo>
                      <a:pt x="280" y="515"/>
                    </a:lnTo>
                    <a:lnTo>
                      <a:pt x="277" y="492"/>
                    </a:lnTo>
                    <a:lnTo>
                      <a:pt x="272" y="465"/>
                    </a:lnTo>
                    <a:lnTo>
                      <a:pt x="266" y="437"/>
                    </a:lnTo>
                    <a:lnTo>
                      <a:pt x="261" y="408"/>
                    </a:lnTo>
                    <a:lnTo>
                      <a:pt x="251" y="375"/>
                    </a:lnTo>
                    <a:lnTo>
                      <a:pt x="241" y="342"/>
                    </a:lnTo>
                    <a:lnTo>
                      <a:pt x="229" y="306"/>
                    </a:lnTo>
                    <a:lnTo>
                      <a:pt x="214" y="271"/>
                    </a:lnTo>
                    <a:lnTo>
                      <a:pt x="197" y="235"/>
                    </a:lnTo>
                    <a:lnTo>
                      <a:pt x="176" y="197"/>
                    </a:lnTo>
                    <a:lnTo>
                      <a:pt x="153" y="160"/>
                    </a:lnTo>
                    <a:lnTo>
                      <a:pt x="127" y="123"/>
                    </a:lnTo>
                    <a:lnTo>
                      <a:pt x="97" y="88"/>
                    </a:lnTo>
                    <a:lnTo>
                      <a:pt x="121" y="110"/>
                    </a:lnTo>
                    <a:lnTo>
                      <a:pt x="141" y="131"/>
                    </a:lnTo>
                    <a:lnTo>
                      <a:pt x="158" y="153"/>
                    </a:lnTo>
                    <a:lnTo>
                      <a:pt x="173" y="175"/>
                    </a:lnTo>
                    <a:lnTo>
                      <a:pt x="186" y="197"/>
                    </a:lnTo>
                    <a:lnTo>
                      <a:pt x="196" y="217"/>
                    </a:lnTo>
                    <a:lnTo>
                      <a:pt x="206" y="235"/>
                    </a:lnTo>
                    <a:lnTo>
                      <a:pt x="214" y="251"/>
                    </a:lnTo>
                    <a:lnTo>
                      <a:pt x="214" y="234"/>
                    </a:lnTo>
                    <a:lnTo>
                      <a:pt x="212" y="208"/>
                    </a:lnTo>
                    <a:lnTo>
                      <a:pt x="209" y="180"/>
                    </a:lnTo>
                    <a:lnTo>
                      <a:pt x="203" y="146"/>
                    </a:lnTo>
                    <a:lnTo>
                      <a:pt x="196" y="114"/>
                    </a:lnTo>
                    <a:lnTo>
                      <a:pt x="188" y="83"/>
                    </a:lnTo>
                    <a:lnTo>
                      <a:pt x="178" y="58"/>
                    </a:lnTo>
                    <a:lnTo>
                      <a:pt x="167" y="38"/>
                    </a:lnTo>
                    <a:lnTo>
                      <a:pt x="179" y="53"/>
                    </a:lnTo>
                    <a:lnTo>
                      <a:pt x="189" y="74"/>
                    </a:lnTo>
                    <a:lnTo>
                      <a:pt x="198" y="98"/>
                    </a:lnTo>
                    <a:lnTo>
                      <a:pt x="206" y="127"/>
                    </a:lnTo>
                    <a:lnTo>
                      <a:pt x="213" y="159"/>
                    </a:lnTo>
                    <a:lnTo>
                      <a:pt x="219" y="192"/>
                    </a:lnTo>
                    <a:lnTo>
                      <a:pt x="222" y="228"/>
                    </a:lnTo>
                    <a:lnTo>
                      <a:pt x="225" y="264"/>
                    </a:lnTo>
                    <a:lnTo>
                      <a:pt x="234" y="283"/>
                    </a:lnTo>
                    <a:lnTo>
                      <a:pt x="247" y="315"/>
                    </a:lnTo>
                    <a:lnTo>
                      <a:pt x="263" y="359"/>
                    </a:lnTo>
                    <a:lnTo>
                      <a:pt x="279" y="411"/>
                    </a:lnTo>
                    <a:lnTo>
                      <a:pt x="295" y="469"/>
                    </a:lnTo>
                    <a:lnTo>
                      <a:pt x="309" y="529"/>
                    </a:lnTo>
                    <a:lnTo>
                      <a:pt x="319" y="590"/>
                    </a:lnTo>
                    <a:lnTo>
                      <a:pt x="325" y="650"/>
                    </a:lnTo>
                    <a:lnTo>
                      <a:pt x="333" y="618"/>
                    </a:lnTo>
                    <a:lnTo>
                      <a:pt x="342" y="581"/>
                    </a:lnTo>
                    <a:lnTo>
                      <a:pt x="352" y="539"/>
                    </a:lnTo>
                    <a:lnTo>
                      <a:pt x="358" y="492"/>
                    </a:lnTo>
                    <a:lnTo>
                      <a:pt x="364" y="441"/>
                    </a:lnTo>
                    <a:lnTo>
                      <a:pt x="365" y="387"/>
                    </a:lnTo>
                    <a:lnTo>
                      <a:pt x="363" y="330"/>
                    </a:lnTo>
                    <a:lnTo>
                      <a:pt x="355" y="272"/>
                    </a:lnTo>
                    <a:lnTo>
                      <a:pt x="343" y="217"/>
                    </a:lnTo>
                    <a:lnTo>
                      <a:pt x="332" y="168"/>
                    </a:lnTo>
                    <a:lnTo>
                      <a:pt x="322" y="126"/>
                    </a:lnTo>
                    <a:lnTo>
                      <a:pt x="310" y="90"/>
                    </a:lnTo>
                    <a:lnTo>
                      <a:pt x="300" y="60"/>
                    </a:lnTo>
                    <a:lnTo>
                      <a:pt x="290" y="35"/>
                    </a:lnTo>
                    <a:lnTo>
                      <a:pt x="282" y="15"/>
                    </a:lnTo>
                    <a:lnTo>
                      <a:pt x="274" y="0"/>
                    </a:lnTo>
                    <a:lnTo>
                      <a:pt x="282" y="15"/>
                    </a:lnTo>
                    <a:lnTo>
                      <a:pt x="294" y="39"/>
                    </a:lnTo>
                    <a:lnTo>
                      <a:pt x="309" y="73"/>
                    </a:lnTo>
                    <a:lnTo>
                      <a:pt x="324" y="112"/>
                    </a:lnTo>
                    <a:lnTo>
                      <a:pt x="338" y="156"/>
                    </a:lnTo>
                    <a:lnTo>
                      <a:pt x="350" y="200"/>
                    </a:lnTo>
                    <a:lnTo>
                      <a:pt x="360" y="245"/>
                    </a:lnTo>
                    <a:lnTo>
                      <a:pt x="365" y="289"/>
                    </a:lnTo>
                    <a:lnTo>
                      <a:pt x="376" y="264"/>
                    </a:lnTo>
                    <a:lnTo>
                      <a:pt x="390" y="236"/>
                    </a:lnTo>
                    <a:lnTo>
                      <a:pt x="408" y="206"/>
                    </a:lnTo>
                    <a:lnTo>
                      <a:pt x="426" y="176"/>
                    </a:lnTo>
                    <a:lnTo>
                      <a:pt x="444" y="145"/>
                    </a:lnTo>
                    <a:lnTo>
                      <a:pt x="459" y="116"/>
                    </a:lnTo>
                    <a:lnTo>
                      <a:pt x="468" y="89"/>
                    </a:lnTo>
                    <a:lnTo>
                      <a:pt x="471" y="64"/>
                    </a:lnTo>
                    <a:lnTo>
                      <a:pt x="471" y="87"/>
                    </a:lnTo>
                    <a:lnTo>
                      <a:pt x="462" y="116"/>
                    </a:lnTo>
                    <a:lnTo>
                      <a:pt x="447" y="152"/>
                    </a:lnTo>
                    <a:lnTo>
                      <a:pt x="429" y="190"/>
                    </a:lnTo>
                    <a:lnTo>
                      <a:pt x="409" y="228"/>
                    </a:lnTo>
                    <a:lnTo>
                      <a:pt x="391" y="261"/>
                    </a:lnTo>
                    <a:lnTo>
                      <a:pt x="377" y="290"/>
                    </a:lnTo>
                    <a:lnTo>
                      <a:pt x="371" y="310"/>
                    </a:lnTo>
                    <a:lnTo>
                      <a:pt x="375" y="336"/>
                    </a:lnTo>
                    <a:lnTo>
                      <a:pt x="378" y="364"/>
                    </a:lnTo>
                    <a:lnTo>
                      <a:pt x="381" y="390"/>
                    </a:lnTo>
                    <a:lnTo>
                      <a:pt x="383" y="414"/>
                    </a:lnTo>
                    <a:lnTo>
                      <a:pt x="405" y="393"/>
                    </a:lnTo>
                    <a:lnTo>
                      <a:pt x="428" y="366"/>
                    </a:lnTo>
                    <a:lnTo>
                      <a:pt x="451" y="335"/>
                    </a:lnTo>
                    <a:lnTo>
                      <a:pt x="471" y="299"/>
                    </a:lnTo>
                    <a:lnTo>
                      <a:pt x="489" y="259"/>
                    </a:lnTo>
                    <a:lnTo>
                      <a:pt x="501" y="214"/>
                    </a:lnTo>
                    <a:lnTo>
                      <a:pt x="507" y="164"/>
                    </a:lnTo>
                    <a:lnTo>
                      <a:pt x="504" y="108"/>
                    </a:lnTo>
                    <a:lnTo>
                      <a:pt x="509" y="135"/>
                    </a:lnTo>
                    <a:lnTo>
                      <a:pt x="512" y="172"/>
                    </a:lnTo>
                    <a:lnTo>
                      <a:pt x="508" y="213"/>
                    </a:lnTo>
                    <a:lnTo>
                      <a:pt x="501" y="253"/>
                    </a:lnTo>
                    <a:lnTo>
                      <a:pt x="514" y="242"/>
                    </a:lnTo>
                    <a:lnTo>
                      <a:pt x="525" y="226"/>
                    </a:lnTo>
                    <a:lnTo>
                      <a:pt x="537" y="206"/>
                    </a:lnTo>
                    <a:lnTo>
                      <a:pt x="547" y="185"/>
                    </a:lnTo>
                    <a:lnTo>
                      <a:pt x="555" y="165"/>
                    </a:lnTo>
                    <a:lnTo>
                      <a:pt x="562" y="145"/>
                    </a:lnTo>
                    <a:lnTo>
                      <a:pt x="567" y="129"/>
                    </a:lnTo>
                    <a:lnTo>
                      <a:pt x="569" y="116"/>
                    </a:lnTo>
                    <a:lnTo>
                      <a:pt x="569" y="130"/>
                    </a:lnTo>
                    <a:lnTo>
                      <a:pt x="566" y="149"/>
                    </a:lnTo>
                    <a:lnTo>
                      <a:pt x="561" y="169"/>
                    </a:lnTo>
                    <a:lnTo>
                      <a:pt x="553" y="191"/>
                    </a:lnTo>
                    <a:lnTo>
                      <a:pt x="543" y="214"/>
                    </a:lnTo>
                    <a:lnTo>
                      <a:pt x="529" y="235"/>
                    </a:lnTo>
                    <a:lnTo>
                      <a:pt x="513" y="255"/>
                    </a:lnTo>
                    <a:lnTo>
                      <a:pt x="494" y="269"/>
                    </a:lnTo>
                    <a:lnTo>
                      <a:pt x="489" y="286"/>
                    </a:lnTo>
                    <a:lnTo>
                      <a:pt x="482" y="302"/>
                    </a:lnTo>
                    <a:lnTo>
                      <a:pt x="474" y="319"/>
                    </a:lnTo>
                    <a:lnTo>
                      <a:pt x="466" y="334"/>
                    </a:lnTo>
                    <a:lnTo>
                      <a:pt x="456" y="349"/>
                    </a:lnTo>
                    <a:lnTo>
                      <a:pt x="448" y="362"/>
                    </a:lnTo>
                    <a:lnTo>
                      <a:pt x="439" y="373"/>
                    </a:lnTo>
                    <a:lnTo>
                      <a:pt x="431" y="382"/>
                    </a:lnTo>
                    <a:lnTo>
                      <a:pt x="423" y="390"/>
                    </a:lnTo>
                    <a:lnTo>
                      <a:pt x="415" y="398"/>
                    </a:lnTo>
                    <a:lnTo>
                      <a:pt x="406" y="408"/>
                    </a:lnTo>
                    <a:lnTo>
                      <a:pt x="398" y="421"/>
                    </a:lnTo>
                    <a:lnTo>
                      <a:pt x="390" y="439"/>
                    </a:lnTo>
                    <a:lnTo>
                      <a:pt x="381" y="464"/>
                    </a:lnTo>
                    <a:lnTo>
                      <a:pt x="376" y="496"/>
                    </a:lnTo>
                    <a:lnTo>
                      <a:pt x="370" y="538"/>
                    </a:lnTo>
                    <a:lnTo>
                      <a:pt x="377" y="521"/>
                    </a:lnTo>
                    <a:lnTo>
                      <a:pt x="387" y="503"/>
                    </a:lnTo>
                    <a:lnTo>
                      <a:pt x="399" y="486"/>
                    </a:lnTo>
                    <a:lnTo>
                      <a:pt x="411" y="469"/>
                    </a:lnTo>
                    <a:lnTo>
                      <a:pt x="423" y="454"/>
                    </a:lnTo>
                    <a:lnTo>
                      <a:pt x="434" y="440"/>
                    </a:lnTo>
                    <a:lnTo>
                      <a:pt x="445" y="429"/>
                    </a:lnTo>
                    <a:lnTo>
                      <a:pt x="453" y="422"/>
                    </a:lnTo>
                    <a:lnTo>
                      <a:pt x="463" y="405"/>
                    </a:lnTo>
                    <a:lnTo>
                      <a:pt x="475" y="380"/>
                    </a:lnTo>
                    <a:lnTo>
                      <a:pt x="483" y="358"/>
                    </a:lnTo>
                    <a:lnTo>
                      <a:pt x="486" y="349"/>
                    </a:lnTo>
                    <a:lnTo>
                      <a:pt x="484" y="366"/>
                    </a:lnTo>
                    <a:lnTo>
                      <a:pt x="478" y="388"/>
                    </a:lnTo>
                    <a:lnTo>
                      <a:pt x="471" y="406"/>
                    </a:lnTo>
                    <a:lnTo>
                      <a:pt x="469" y="414"/>
                    </a:lnTo>
                    <a:lnTo>
                      <a:pt x="485" y="406"/>
                    </a:lnTo>
                    <a:lnTo>
                      <a:pt x="502" y="398"/>
                    </a:lnTo>
                    <a:lnTo>
                      <a:pt x="522" y="391"/>
                    </a:lnTo>
                    <a:lnTo>
                      <a:pt x="540" y="387"/>
                    </a:lnTo>
                    <a:lnTo>
                      <a:pt x="560" y="383"/>
                    </a:lnTo>
                    <a:lnTo>
                      <a:pt x="577" y="380"/>
                    </a:lnTo>
                    <a:lnTo>
                      <a:pt x="593" y="380"/>
                    </a:lnTo>
                    <a:lnTo>
                      <a:pt x="607" y="380"/>
                    </a:lnTo>
                    <a:close/>
                  </a:path>
                </a:pathLst>
              </a:custGeom>
              <a:solidFill>
                <a:srgbClr val="0C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82" name="未知"/>
              <p:cNvSpPr/>
              <p:nvPr/>
            </p:nvSpPr>
            <p:spPr>
              <a:xfrm>
                <a:off x="3" y="6"/>
                <a:ext cx="408" cy="298"/>
              </a:xfrm>
              <a:custGeom>
                <a:avLst/>
                <a:gdLst/>
                <a:ahLst/>
                <a:cxnLst/>
                <a:rect l="0" t="0" r="0" b="0"/>
                <a:pathLst>
                  <a:path w="814" h="595">
                    <a:moveTo>
                      <a:pt x="507" y="99"/>
                    </a:moveTo>
                    <a:lnTo>
                      <a:pt x="514" y="74"/>
                    </a:lnTo>
                    <a:lnTo>
                      <a:pt x="510" y="51"/>
                    </a:lnTo>
                    <a:lnTo>
                      <a:pt x="497" y="31"/>
                    </a:lnTo>
                    <a:lnTo>
                      <a:pt x="479" y="15"/>
                    </a:lnTo>
                    <a:lnTo>
                      <a:pt x="455" y="5"/>
                    </a:lnTo>
                    <a:lnTo>
                      <a:pt x="427" y="0"/>
                    </a:lnTo>
                    <a:lnTo>
                      <a:pt x="398" y="3"/>
                    </a:lnTo>
                    <a:lnTo>
                      <a:pt x="371" y="14"/>
                    </a:lnTo>
                    <a:lnTo>
                      <a:pt x="345" y="31"/>
                    </a:lnTo>
                    <a:lnTo>
                      <a:pt x="325" y="51"/>
                    </a:lnTo>
                    <a:lnTo>
                      <a:pt x="309" y="73"/>
                    </a:lnTo>
                    <a:lnTo>
                      <a:pt x="298" y="95"/>
                    </a:lnTo>
                    <a:lnTo>
                      <a:pt x="292" y="119"/>
                    </a:lnTo>
                    <a:lnTo>
                      <a:pt x="292" y="142"/>
                    </a:lnTo>
                    <a:lnTo>
                      <a:pt x="298" y="165"/>
                    </a:lnTo>
                    <a:lnTo>
                      <a:pt x="311" y="188"/>
                    </a:lnTo>
                    <a:lnTo>
                      <a:pt x="302" y="188"/>
                    </a:lnTo>
                    <a:lnTo>
                      <a:pt x="295" y="190"/>
                    </a:lnTo>
                    <a:lnTo>
                      <a:pt x="288" y="191"/>
                    </a:lnTo>
                    <a:lnTo>
                      <a:pt x="282" y="195"/>
                    </a:lnTo>
                    <a:lnTo>
                      <a:pt x="277" y="199"/>
                    </a:lnTo>
                    <a:lnTo>
                      <a:pt x="273" y="204"/>
                    </a:lnTo>
                    <a:lnTo>
                      <a:pt x="270" y="211"/>
                    </a:lnTo>
                    <a:lnTo>
                      <a:pt x="268" y="218"/>
                    </a:lnTo>
                    <a:lnTo>
                      <a:pt x="264" y="204"/>
                    </a:lnTo>
                    <a:lnTo>
                      <a:pt x="261" y="191"/>
                    </a:lnTo>
                    <a:lnTo>
                      <a:pt x="258" y="182"/>
                    </a:lnTo>
                    <a:lnTo>
                      <a:pt x="251" y="175"/>
                    </a:lnTo>
                    <a:lnTo>
                      <a:pt x="269" y="167"/>
                    </a:lnTo>
                    <a:lnTo>
                      <a:pt x="277" y="149"/>
                    </a:lnTo>
                    <a:lnTo>
                      <a:pt x="279" y="126"/>
                    </a:lnTo>
                    <a:lnTo>
                      <a:pt x="270" y="102"/>
                    </a:lnTo>
                    <a:lnTo>
                      <a:pt x="253" y="83"/>
                    </a:lnTo>
                    <a:lnTo>
                      <a:pt x="229" y="73"/>
                    </a:lnTo>
                    <a:lnTo>
                      <a:pt x="197" y="76"/>
                    </a:lnTo>
                    <a:lnTo>
                      <a:pt x="158" y="99"/>
                    </a:lnTo>
                    <a:lnTo>
                      <a:pt x="123" y="131"/>
                    </a:lnTo>
                    <a:lnTo>
                      <a:pt x="103" y="160"/>
                    </a:lnTo>
                    <a:lnTo>
                      <a:pt x="97" y="186"/>
                    </a:lnTo>
                    <a:lnTo>
                      <a:pt x="100" y="206"/>
                    </a:lnTo>
                    <a:lnTo>
                      <a:pt x="112" y="223"/>
                    </a:lnTo>
                    <a:lnTo>
                      <a:pt x="128" y="237"/>
                    </a:lnTo>
                    <a:lnTo>
                      <a:pt x="147" y="245"/>
                    </a:lnTo>
                    <a:lnTo>
                      <a:pt x="167" y="248"/>
                    </a:lnTo>
                    <a:lnTo>
                      <a:pt x="158" y="263"/>
                    </a:lnTo>
                    <a:lnTo>
                      <a:pt x="151" y="280"/>
                    </a:lnTo>
                    <a:lnTo>
                      <a:pt x="146" y="301"/>
                    </a:lnTo>
                    <a:lnTo>
                      <a:pt x="145" y="320"/>
                    </a:lnTo>
                    <a:lnTo>
                      <a:pt x="133" y="271"/>
                    </a:lnTo>
                    <a:lnTo>
                      <a:pt x="115" y="241"/>
                    </a:lnTo>
                    <a:lnTo>
                      <a:pt x="93" y="227"/>
                    </a:lnTo>
                    <a:lnTo>
                      <a:pt x="71" y="228"/>
                    </a:lnTo>
                    <a:lnTo>
                      <a:pt x="53" y="241"/>
                    </a:lnTo>
                    <a:lnTo>
                      <a:pt x="40" y="265"/>
                    </a:lnTo>
                    <a:lnTo>
                      <a:pt x="37" y="297"/>
                    </a:lnTo>
                    <a:lnTo>
                      <a:pt x="47" y="336"/>
                    </a:lnTo>
                    <a:lnTo>
                      <a:pt x="34" y="326"/>
                    </a:lnTo>
                    <a:lnTo>
                      <a:pt x="20" y="325"/>
                    </a:lnTo>
                    <a:lnTo>
                      <a:pt x="8" y="334"/>
                    </a:lnTo>
                    <a:lnTo>
                      <a:pt x="0" y="349"/>
                    </a:lnTo>
                    <a:lnTo>
                      <a:pt x="0" y="372"/>
                    </a:lnTo>
                    <a:lnTo>
                      <a:pt x="11" y="398"/>
                    </a:lnTo>
                    <a:lnTo>
                      <a:pt x="35" y="429"/>
                    </a:lnTo>
                    <a:lnTo>
                      <a:pt x="77" y="464"/>
                    </a:lnTo>
                    <a:lnTo>
                      <a:pt x="71" y="465"/>
                    </a:lnTo>
                    <a:lnTo>
                      <a:pt x="67" y="470"/>
                    </a:lnTo>
                    <a:lnTo>
                      <a:pt x="62" y="477"/>
                    </a:lnTo>
                    <a:lnTo>
                      <a:pt x="59" y="486"/>
                    </a:lnTo>
                    <a:lnTo>
                      <a:pt x="57" y="496"/>
                    </a:lnTo>
                    <a:lnTo>
                      <a:pt x="57" y="509"/>
                    </a:lnTo>
                    <a:lnTo>
                      <a:pt x="61" y="520"/>
                    </a:lnTo>
                    <a:lnTo>
                      <a:pt x="67" y="533"/>
                    </a:lnTo>
                    <a:lnTo>
                      <a:pt x="76" y="546"/>
                    </a:lnTo>
                    <a:lnTo>
                      <a:pt x="88" y="557"/>
                    </a:lnTo>
                    <a:lnTo>
                      <a:pt x="106" y="567"/>
                    </a:lnTo>
                    <a:lnTo>
                      <a:pt x="128" y="577"/>
                    </a:lnTo>
                    <a:lnTo>
                      <a:pt x="154" y="584"/>
                    </a:lnTo>
                    <a:lnTo>
                      <a:pt x="186" y="588"/>
                    </a:lnTo>
                    <a:lnTo>
                      <a:pt x="224" y="589"/>
                    </a:lnTo>
                    <a:lnTo>
                      <a:pt x="268" y="587"/>
                    </a:lnTo>
                    <a:lnTo>
                      <a:pt x="304" y="582"/>
                    </a:lnTo>
                    <a:lnTo>
                      <a:pt x="330" y="577"/>
                    </a:lnTo>
                    <a:lnTo>
                      <a:pt x="349" y="567"/>
                    </a:lnTo>
                    <a:lnTo>
                      <a:pt x="362" y="558"/>
                    </a:lnTo>
                    <a:lnTo>
                      <a:pt x="367" y="547"/>
                    </a:lnTo>
                    <a:lnTo>
                      <a:pt x="370" y="534"/>
                    </a:lnTo>
                    <a:lnTo>
                      <a:pt x="367" y="520"/>
                    </a:lnTo>
                    <a:lnTo>
                      <a:pt x="362" y="507"/>
                    </a:lnTo>
                    <a:lnTo>
                      <a:pt x="375" y="509"/>
                    </a:lnTo>
                    <a:lnTo>
                      <a:pt x="391" y="509"/>
                    </a:lnTo>
                    <a:lnTo>
                      <a:pt x="408" y="508"/>
                    </a:lnTo>
                    <a:lnTo>
                      <a:pt x="425" y="503"/>
                    </a:lnTo>
                    <a:lnTo>
                      <a:pt x="441" y="496"/>
                    </a:lnTo>
                    <a:lnTo>
                      <a:pt x="457" y="486"/>
                    </a:lnTo>
                    <a:lnTo>
                      <a:pt x="470" y="473"/>
                    </a:lnTo>
                    <a:lnTo>
                      <a:pt x="481" y="456"/>
                    </a:lnTo>
                    <a:lnTo>
                      <a:pt x="478" y="467"/>
                    </a:lnTo>
                    <a:lnTo>
                      <a:pt x="476" y="478"/>
                    </a:lnTo>
                    <a:lnTo>
                      <a:pt x="476" y="486"/>
                    </a:lnTo>
                    <a:lnTo>
                      <a:pt x="478" y="493"/>
                    </a:lnTo>
                    <a:lnTo>
                      <a:pt x="482" y="500"/>
                    </a:lnTo>
                    <a:lnTo>
                      <a:pt x="488" y="504"/>
                    </a:lnTo>
                    <a:lnTo>
                      <a:pt x="496" y="510"/>
                    </a:lnTo>
                    <a:lnTo>
                      <a:pt x="507" y="515"/>
                    </a:lnTo>
                    <a:lnTo>
                      <a:pt x="495" y="528"/>
                    </a:lnTo>
                    <a:lnTo>
                      <a:pt x="489" y="541"/>
                    </a:lnTo>
                    <a:lnTo>
                      <a:pt x="492" y="555"/>
                    </a:lnTo>
                    <a:lnTo>
                      <a:pt x="499" y="566"/>
                    </a:lnTo>
                    <a:lnTo>
                      <a:pt x="511" y="578"/>
                    </a:lnTo>
                    <a:lnTo>
                      <a:pt x="527" y="586"/>
                    </a:lnTo>
                    <a:lnTo>
                      <a:pt x="546" y="593"/>
                    </a:lnTo>
                    <a:lnTo>
                      <a:pt x="567" y="595"/>
                    </a:lnTo>
                    <a:lnTo>
                      <a:pt x="600" y="594"/>
                    </a:lnTo>
                    <a:lnTo>
                      <a:pt x="631" y="589"/>
                    </a:lnTo>
                    <a:lnTo>
                      <a:pt x="662" y="580"/>
                    </a:lnTo>
                    <a:lnTo>
                      <a:pt x="691" y="567"/>
                    </a:lnTo>
                    <a:lnTo>
                      <a:pt x="716" y="553"/>
                    </a:lnTo>
                    <a:lnTo>
                      <a:pt x="741" y="534"/>
                    </a:lnTo>
                    <a:lnTo>
                      <a:pt x="762" y="516"/>
                    </a:lnTo>
                    <a:lnTo>
                      <a:pt x="780" y="495"/>
                    </a:lnTo>
                    <a:lnTo>
                      <a:pt x="795" y="474"/>
                    </a:lnTo>
                    <a:lnTo>
                      <a:pt x="805" y="454"/>
                    </a:lnTo>
                    <a:lnTo>
                      <a:pt x="812" y="434"/>
                    </a:lnTo>
                    <a:lnTo>
                      <a:pt x="814" y="416"/>
                    </a:lnTo>
                    <a:lnTo>
                      <a:pt x="811" y="400"/>
                    </a:lnTo>
                    <a:lnTo>
                      <a:pt x="803" y="385"/>
                    </a:lnTo>
                    <a:lnTo>
                      <a:pt x="790" y="374"/>
                    </a:lnTo>
                    <a:lnTo>
                      <a:pt x="771" y="366"/>
                    </a:lnTo>
                    <a:lnTo>
                      <a:pt x="782" y="350"/>
                    </a:lnTo>
                    <a:lnTo>
                      <a:pt x="787" y="328"/>
                    </a:lnTo>
                    <a:lnTo>
                      <a:pt x="785" y="303"/>
                    </a:lnTo>
                    <a:lnTo>
                      <a:pt x="780" y="279"/>
                    </a:lnTo>
                    <a:lnTo>
                      <a:pt x="768" y="259"/>
                    </a:lnTo>
                    <a:lnTo>
                      <a:pt x="754" y="245"/>
                    </a:lnTo>
                    <a:lnTo>
                      <a:pt x="736" y="242"/>
                    </a:lnTo>
                    <a:lnTo>
                      <a:pt x="715" y="252"/>
                    </a:lnTo>
                    <a:lnTo>
                      <a:pt x="708" y="243"/>
                    </a:lnTo>
                    <a:lnTo>
                      <a:pt x="703" y="235"/>
                    </a:lnTo>
                    <a:lnTo>
                      <a:pt x="694" y="228"/>
                    </a:lnTo>
                    <a:lnTo>
                      <a:pt x="688" y="223"/>
                    </a:lnTo>
                    <a:lnTo>
                      <a:pt x="678" y="220"/>
                    </a:lnTo>
                    <a:lnTo>
                      <a:pt x="669" y="219"/>
                    </a:lnTo>
                    <a:lnTo>
                      <a:pt x="659" y="221"/>
                    </a:lnTo>
                    <a:lnTo>
                      <a:pt x="647" y="226"/>
                    </a:lnTo>
                    <a:lnTo>
                      <a:pt x="675" y="210"/>
                    </a:lnTo>
                    <a:lnTo>
                      <a:pt x="692" y="192"/>
                    </a:lnTo>
                    <a:lnTo>
                      <a:pt x="700" y="174"/>
                    </a:lnTo>
                    <a:lnTo>
                      <a:pt x="700" y="158"/>
                    </a:lnTo>
                    <a:lnTo>
                      <a:pt x="692" y="144"/>
                    </a:lnTo>
                    <a:lnTo>
                      <a:pt x="679" y="135"/>
                    </a:lnTo>
                    <a:lnTo>
                      <a:pt x="661" y="133"/>
                    </a:lnTo>
                    <a:lnTo>
                      <a:pt x="638" y="137"/>
                    </a:lnTo>
                    <a:lnTo>
                      <a:pt x="651" y="128"/>
                    </a:lnTo>
                    <a:lnTo>
                      <a:pt x="658" y="118"/>
                    </a:lnTo>
                    <a:lnTo>
                      <a:pt x="661" y="106"/>
                    </a:lnTo>
                    <a:lnTo>
                      <a:pt x="660" y="95"/>
                    </a:lnTo>
                    <a:lnTo>
                      <a:pt x="655" y="84"/>
                    </a:lnTo>
                    <a:lnTo>
                      <a:pt x="648" y="75"/>
                    </a:lnTo>
                    <a:lnTo>
                      <a:pt x="638" y="67"/>
                    </a:lnTo>
                    <a:lnTo>
                      <a:pt x="625" y="60"/>
                    </a:lnTo>
                    <a:lnTo>
                      <a:pt x="612" y="57"/>
                    </a:lnTo>
                    <a:lnTo>
                      <a:pt x="597" y="55"/>
                    </a:lnTo>
                    <a:lnTo>
                      <a:pt x="582" y="58"/>
                    </a:lnTo>
                    <a:lnTo>
                      <a:pt x="565" y="64"/>
                    </a:lnTo>
                    <a:lnTo>
                      <a:pt x="550" y="75"/>
                    </a:lnTo>
                    <a:lnTo>
                      <a:pt x="535" y="90"/>
                    </a:lnTo>
                    <a:lnTo>
                      <a:pt x="523" y="111"/>
                    </a:lnTo>
                    <a:lnTo>
                      <a:pt x="511" y="137"/>
                    </a:lnTo>
                    <a:lnTo>
                      <a:pt x="507" y="99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83" name="未知"/>
              <p:cNvSpPr/>
              <p:nvPr/>
            </p:nvSpPr>
            <p:spPr>
              <a:xfrm>
                <a:off x="319" y="383"/>
                <a:ext cx="80" cy="93"/>
              </a:xfrm>
              <a:custGeom>
                <a:avLst/>
                <a:gdLst/>
                <a:ahLst/>
                <a:cxnLst/>
                <a:rect l="0" t="0" r="0" b="0"/>
                <a:pathLst>
                  <a:path w="160" h="185">
                    <a:moveTo>
                      <a:pt x="88" y="183"/>
                    </a:moveTo>
                    <a:lnTo>
                      <a:pt x="87" y="176"/>
                    </a:lnTo>
                    <a:lnTo>
                      <a:pt x="82" y="167"/>
                    </a:lnTo>
                    <a:lnTo>
                      <a:pt x="76" y="159"/>
                    </a:lnTo>
                    <a:lnTo>
                      <a:pt x="67" y="151"/>
                    </a:lnTo>
                    <a:lnTo>
                      <a:pt x="55" y="144"/>
                    </a:lnTo>
                    <a:lnTo>
                      <a:pt x="40" y="140"/>
                    </a:lnTo>
                    <a:lnTo>
                      <a:pt x="22" y="139"/>
                    </a:lnTo>
                    <a:lnTo>
                      <a:pt x="1" y="143"/>
                    </a:lnTo>
                    <a:lnTo>
                      <a:pt x="5" y="135"/>
                    </a:lnTo>
                    <a:lnTo>
                      <a:pt x="9" y="126"/>
                    </a:lnTo>
                    <a:lnTo>
                      <a:pt x="17" y="120"/>
                    </a:lnTo>
                    <a:lnTo>
                      <a:pt x="27" y="116"/>
                    </a:lnTo>
                    <a:lnTo>
                      <a:pt x="38" y="116"/>
                    </a:lnTo>
                    <a:lnTo>
                      <a:pt x="51" y="122"/>
                    </a:lnTo>
                    <a:lnTo>
                      <a:pt x="65" y="132"/>
                    </a:lnTo>
                    <a:lnTo>
                      <a:pt x="80" y="149"/>
                    </a:lnTo>
                    <a:lnTo>
                      <a:pt x="77" y="141"/>
                    </a:lnTo>
                    <a:lnTo>
                      <a:pt x="75" y="131"/>
                    </a:lnTo>
                    <a:lnTo>
                      <a:pt x="69" y="120"/>
                    </a:lnTo>
                    <a:lnTo>
                      <a:pt x="62" y="109"/>
                    </a:lnTo>
                    <a:lnTo>
                      <a:pt x="52" y="100"/>
                    </a:lnTo>
                    <a:lnTo>
                      <a:pt x="38" y="93"/>
                    </a:lnTo>
                    <a:lnTo>
                      <a:pt x="21" y="91"/>
                    </a:lnTo>
                    <a:lnTo>
                      <a:pt x="0" y="94"/>
                    </a:lnTo>
                    <a:lnTo>
                      <a:pt x="2" y="85"/>
                    </a:lnTo>
                    <a:lnTo>
                      <a:pt x="8" y="77"/>
                    </a:lnTo>
                    <a:lnTo>
                      <a:pt x="19" y="71"/>
                    </a:lnTo>
                    <a:lnTo>
                      <a:pt x="30" y="69"/>
                    </a:lnTo>
                    <a:lnTo>
                      <a:pt x="43" y="71"/>
                    </a:lnTo>
                    <a:lnTo>
                      <a:pt x="55" y="80"/>
                    </a:lnTo>
                    <a:lnTo>
                      <a:pt x="68" y="97"/>
                    </a:lnTo>
                    <a:lnTo>
                      <a:pt x="78" y="123"/>
                    </a:lnTo>
                    <a:lnTo>
                      <a:pt x="76" y="108"/>
                    </a:lnTo>
                    <a:lnTo>
                      <a:pt x="73" y="91"/>
                    </a:lnTo>
                    <a:lnTo>
                      <a:pt x="67" y="75"/>
                    </a:lnTo>
                    <a:lnTo>
                      <a:pt x="60" y="59"/>
                    </a:lnTo>
                    <a:lnTo>
                      <a:pt x="51" y="45"/>
                    </a:lnTo>
                    <a:lnTo>
                      <a:pt x="38" y="33"/>
                    </a:lnTo>
                    <a:lnTo>
                      <a:pt x="24" y="25"/>
                    </a:lnTo>
                    <a:lnTo>
                      <a:pt x="7" y="22"/>
                    </a:lnTo>
                    <a:lnTo>
                      <a:pt x="15" y="16"/>
                    </a:lnTo>
                    <a:lnTo>
                      <a:pt x="24" y="13"/>
                    </a:lnTo>
                    <a:lnTo>
                      <a:pt x="34" y="13"/>
                    </a:lnTo>
                    <a:lnTo>
                      <a:pt x="44" y="16"/>
                    </a:lnTo>
                    <a:lnTo>
                      <a:pt x="54" y="25"/>
                    </a:lnTo>
                    <a:lnTo>
                      <a:pt x="65" y="39"/>
                    </a:lnTo>
                    <a:lnTo>
                      <a:pt x="75" y="61"/>
                    </a:lnTo>
                    <a:lnTo>
                      <a:pt x="84" y="91"/>
                    </a:lnTo>
                    <a:lnTo>
                      <a:pt x="84" y="67"/>
                    </a:lnTo>
                    <a:lnTo>
                      <a:pt x="80" y="41"/>
                    </a:lnTo>
                    <a:lnTo>
                      <a:pt x="73" y="18"/>
                    </a:lnTo>
                    <a:lnTo>
                      <a:pt x="60" y="0"/>
                    </a:lnTo>
                    <a:lnTo>
                      <a:pt x="72" y="3"/>
                    </a:lnTo>
                    <a:lnTo>
                      <a:pt x="82" y="10"/>
                    </a:lnTo>
                    <a:lnTo>
                      <a:pt x="90" y="21"/>
                    </a:lnTo>
                    <a:lnTo>
                      <a:pt x="97" y="33"/>
                    </a:lnTo>
                    <a:lnTo>
                      <a:pt x="100" y="48"/>
                    </a:lnTo>
                    <a:lnTo>
                      <a:pt x="103" y="64"/>
                    </a:lnTo>
                    <a:lnTo>
                      <a:pt x="103" y="83"/>
                    </a:lnTo>
                    <a:lnTo>
                      <a:pt x="99" y="102"/>
                    </a:lnTo>
                    <a:lnTo>
                      <a:pt x="103" y="90"/>
                    </a:lnTo>
                    <a:lnTo>
                      <a:pt x="107" y="77"/>
                    </a:lnTo>
                    <a:lnTo>
                      <a:pt x="112" y="64"/>
                    </a:lnTo>
                    <a:lnTo>
                      <a:pt x="119" y="55"/>
                    </a:lnTo>
                    <a:lnTo>
                      <a:pt x="127" y="47"/>
                    </a:lnTo>
                    <a:lnTo>
                      <a:pt x="136" y="42"/>
                    </a:lnTo>
                    <a:lnTo>
                      <a:pt x="148" y="42"/>
                    </a:lnTo>
                    <a:lnTo>
                      <a:pt x="160" y="46"/>
                    </a:lnTo>
                    <a:lnTo>
                      <a:pt x="150" y="53"/>
                    </a:lnTo>
                    <a:lnTo>
                      <a:pt x="138" y="61"/>
                    </a:lnTo>
                    <a:lnTo>
                      <a:pt x="128" y="70"/>
                    </a:lnTo>
                    <a:lnTo>
                      <a:pt x="119" y="82"/>
                    </a:lnTo>
                    <a:lnTo>
                      <a:pt x="111" y="95"/>
                    </a:lnTo>
                    <a:lnTo>
                      <a:pt x="104" y="111"/>
                    </a:lnTo>
                    <a:lnTo>
                      <a:pt x="99" y="129"/>
                    </a:lnTo>
                    <a:lnTo>
                      <a:pt x="97" y="149"/>
                    </a:lnTo>
                    <a:lnTo>
                      <a:pt x="99" y="139"/>
                    </a:lnTo>
                    <a:lnTo>
                      <a:pt x="105" y="128"/>
                    </a:lnTo>
                    <a:lnTo>
                      <a:pt x="111" y="116"/>
                    </a:lnTo>
                    <a:lnTo>
                      <a:pt x="119" y="106"/>
                    </a:lnTo>
                    <a:lnTo>
                      <a:pt x="128" y="98"/>
                    </a:lnTo>
                    <a:lnTo>
                      <a:pt x="137" y="93"/>
                    </a:lnTo>
                    <a:lnTo>
                      <a:pt x="148" y="94"/>
                    </a:lnTo>
                    <a:lnTo>
                      <a:pt x="157" y="101"/>
                    </a:lnTo>
                    <a:lnTo>
                      <a:pt x="151" y="102"/>
                    </a:lnTo>
                    <a:lnTo>
                      <a:pt x="143" y="107"/>
                    </a:lnTo>
                    <a:lnTo>
                      <a:pt x="134" y="115"/>
                    </a:lnTo>
                    <a:lnTo>
                      <a:pt x="125" y="125"/>
                    </a:lnTo>
                    <a:lnTo>
                      <a:pt x="116" y="137"/>
                    </a:lnTo>
                    <a:lnTo>
                      <a:pt x="110" y="152"/>
                    </a:lnTo>
                    <a:lnTo>
                      <a:pt x="106" y="168"/>
                    </a:lnTo>
                    <a:lnTo>
                      <a:pt x="105" y="185"/>
                    </a:lnTo>
                    <a:lnTo>
                      <a:pt x="88" y="183"/>
                    </a:lnTo>
                    <a:close/>
                  </a:path>
                </a:pathLst>
              </a:custGeom>
              <a:solidFill>
                <a:srgbClr val="0072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84" name="未知"/>
              <p:cNvSpPr/>
              <p:nvPr/>
            </p:nvSpPr>
            <p:spPr>
              <a:xfrm>
                <a:off x="185" y="419"/>
                <a:ext cx="47" cy="50"/>
              </a:xfrm>
              <a:custGeom>
                <a:avLst/>
                <a:gdLst/>
                <a:ahLst/>
                <a:cxnLst/>
                <a:rect l="0" t="0" r="0" b="0"/>
                <a:pathLst>
                  <a:path w="94" h="99">
                    <a:moveTo>
                      <a:pt x="64" y="99"/>
                    </a:moveTo>
                    <a:lnTo>
                      <a:pt x="55" y="82"/>
                    </a:lnTo>
                    <a:lnTo>
                      <a:pt x="66" y="72"/>
                    </a:lnTo>
                    <a:lnTo>
                      <a:pt x="76" y="60"/>
                    </a:lnTo>
                    <a:lnTo>
                      <a:pt x="79" y="48"/>
                    </a:lnTo>
                    <a:lnTo>
                      <a:pt x="77" y="34"/>
                    </a:lnTo>
                    <a:lnTo>
                      <a:pt x="72" y="28"/>
                    </a:lnTo>
                    <a:lnTo>
                      <a:pt x="66" y="23"/>
                    </a:lnTo>
                    <a:lnTo>
                      <a:pt x="58" y="21"/>
                    </a:lnTo>
                    <a:lnTo>
                      <a:pt x="49" y="19"/>
                    </a:lnTo>
                    <a:lnTo>
                      <a:pt x="40" y="19"/>
                    </a:lnTo>
                    <a:lnTo>
                      <a:pt x="31" y="19"/>
                    </a:lnTo>
                    <a:lnTo>
                      <a:pt x="22" y="20"/>
                    </a:lnTo>
                    <a:lnTo>
                      <a:pt x="13" y="21"/>
                    </a:lnTo>
                    <a:lnTo>
                      <a:pt x="4" y="20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9" y="4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54" y="2"/>
                    </a:lnTo>
                    <a:lnTo>
                      <a:pt x="66" y="5"/>
                    </a:lnTo>
                    <a:lnTo>
                      <a:pt x="78" y="11"/>
                    </a:lnTo>
                    <a:lnTo>
                      <a:pt x="87" y="20"/>
                    </a:lnTo>
                    <a:lnTo>
                      <a:pt x="93" y="33"/>
                    </a:lnTo>
                    <a:lnTo>
                      <a:pt x="94" y="56"/>
                    </a:lnTo>
                    <a:lnTo>
                      <a:pt x="87" y="72"/>
                    </a:lnTo>
                    <a:lnTo>
                      <a:pt x="79" y="80"/>
                    </a:lnTo>
                    <a:lnTo>
                      <a:pt x="76" y="83"/>
                    </a:lnTo>
                    <a:lnTo>
                      <a:pt x="79" y="95"/>
                    </a:lnTo>
                    <a:lnTo>
                      <a:pt x="64" y="99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485" name="文本框 6245"/>
            <p:cNvSpPr txBox="1"/>
            <p:nvPr/>
          </p:nvSpPr>
          <p:spPr>
            <a:xfrm>
              <a:off x="341" y="0"/>
              <a:ext cx="2722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800" i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实验观察</a:t>
              </a:r>
            </a:p>
          </p:txBody>
        </p:sp>
      </p:grpSp>
      <p:sp>
        <p:nvSpPr>
          <p:cNvPr id="16486" name="文本框 6246"/>
          <p:cNvSpPr txBox="1"/>
          <p:nvPr/>
        </p:nvSpPr>
        <p:spPr>
          <a:xfrm>
            <a:off x="252413" y="1339850"/>
            <a:ext cx="4608512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加热使水沸腾，看到什么现象？</a:t>
            </a:r>
          </a:p>
        </p:txBody>
      </p:sp>
      <p:sp>
        <p:nvSpPr>
          <p:cNvPr id="16487" name="文本框 6247"/>
          <p:cNvSpPr txBox="1"/>
          <p:nvPr/>
        </p:nvSpPr>
        <p:spPr>
          <a:xfrm>
            <a:off x="252413" y="2349500"/>
            <a:ext cx="4176712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这个过程中的能量转化或转移情况？</a:t>
            </a:r>
          </a:p>
        </p:txBody>
      </p:sp>
      <p:sp>
        <p:nvSpPr>
          <p:cNvPr id="6249" name="文本框 6248"/>
          <p:cNvSpPr txBox="1"/>
          <p:nvPr/>
        </p:nvSpPr>
        <p:spPr>
          <a:xfrm>
            <a:off x="252413" y="3067050"/>
            <a:ext cx="3959225" cy="1408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燃料通过燃烧把 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能转化为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能，又通过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，把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能转化为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能</a:t>
            </a:r>
          </a:p>
        </p:txBody>
      </p:sp>
      <p:sp>
        <p:nvSpPr>
          <p:cNvPr id="6250" name="文本框 6249"/>
          <p:cNvSpPr txBox="1"/>
          <p:nvPr/>
        </p:nvSpPr>
        <p:spPr>
          <a:xfrm>
            <a:off x="254000" y="5086350"/>
            <a:ext cx="8064500" cy="895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燃料燃烧将化学能转化为内能，然后通过做功把内能转化为机械能，从而获得动力。</a:t>
            </a:r>
          </a:p>
        </p:txBody>
      </p:sp>
      <p:sp>
        <p:nvSpPr>
          <p:cNvPr id="6251" name="文本框 6250"/>
          <p:cNvSpPr txBox="1"/>
          <p:nvPr/>
        </p:nvSpPr>
        <p:spPr>
          <a:xfrm>
            <a:off x="36513" y="4581525"/>
            <a:ext cx="23161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一、热机的原理</a:t>
            </a:r>
          </a:p>
        </p:txBody>
      </p:sp>
      <p:sp>
        <p:nvSpPr>
          <p:cNvPr id="6252" name="文本框 6251"/>
          <p:cNvSpPr txBox="1"/>
          <p:nvPr/>
        </p:nvSpPr>
        <p:spPr>
          <a:xfrm>
            <a:off x="1092200" y="1773238"/>
            <a:ext cx="244792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橡皮塞被冲开</a:t>
            </a:r>
          </a:p>
        </p:txBody>
      </p:sp>
      <p:sp>
        <p:nvSpPr>
          <p:cNvPr id="6253" name="文本框 6252"/>
          <p:cNvSpPr txBox="1"/>
          <p:nvPr/>
        </p:nvSpPr>
        <p:spPr>
          <a:xfrm>
            <a:off x="752475" y="3500438"/>
            <a:ext cx="71596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</a:p>
        </p:txBody>
      </p:sp>
      <p:sp>
        <p:nvSpPr>
          <p:cNvPr id="6254" name="文本框 6253"/>
          <p:cNvSpPr txBox="1"/>
          <p:nvPr/>
        </p:nvSpPr>
        <p:spPr>
          <a:xfrm>
            <a:off x="2911475" y="3500438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做功</a:t>
            </a:r>
          </a:p>
        </p:txBody>
      </p:sp>
      <p:sp>
        <p:nvSpPr>
          <p:cNvPr id="6255" name="文本框 6254"/>
          <p:cNvSpPr txBox="1"/>
          <p:nvPr/>
        </p:nvSpPr>
        <p:spPr>
          <a:xfrm>
            <a:off x="896938" y="3932238"/>
            <a:ext cx="715962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</a:p>
        </p:txBody>
      </p:sp>
      <p:sp>
        <p:nvSpPr>
          <p:cNvPr id="6256" name="文本框 6255"/>
          <p:cNvSpPr txBox="1"/>
          <p:nvPr/>
        </p:nvSpPr>
        <p:spPr>
          <a:xfrm>
            <a:off x="2843213" y="3932238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</a:t>
            </a:r>
          </a:p>
        </p:txBody>
      </p:sp>
      <p:sp>
        <p:nvSpPr>
          <p:cNvPr id="6258" name="矩形 6257"/>
          <p:cNvSpPr/>
          <p:nvPr/>
        </p:nvSpPr>
        <p:spPr>
          <a:xfrm>
            <a:off x="827088" y="6021388"/>
            <a:ext cx="72009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热机是把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内能</a:t>
            </a:r>
            <a:r>
              <a:rPr lang="zh-CN" altLang="en-US" sz="28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转化为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机械能</a:t>
            </a:r>
            <a:r>
              <a:rPr lang="zh-CN" altLang="en-US" sz="28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的机器</a:t>
            </a:r>
          </a:p>
        </p:txBody>
      </p:sp>
      <p:sp>
        <p:nvSpPr>
          <p:cNvPr id="6259" name="文本框 6258"/>
          <p:cNvSpPr txBox="1"/>
          <p:nvPr/>
        </p:nvSpPr>
        <p:spPr>
          <a:xfrm>
            <a:off x="2478088" y="3098800"/>
            <a:ext cx="11414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化学</a:t>
            </a:r>
          </a:p>
        </p:txBody>
      </p:sp>
      <p:pic>
        <p:nvPicPr>
          <p:cNvPr id="4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45" y="1268730"/>
            <a:ext cx="3336925" cy="2641600"/>
          </a:xfrm>
          <a:prstGeom prst="rect">
            <a:avLst/>
          </a:prstGeom>
        </p:spPr>
      </p:pic>
      <p:pic>
        <p:nvPicPr>
          <p:cNvPr id="1648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696700" y="10769600"/>
            <a:ext cx="330200" cy="254000"/>
          </a:xfrm>
          <a:prstGeom prst="cub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6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" grpId="0"/>
      <p:bldP spid="6250" grpId="0"/>
      <p:bldP spid="6251" grpId="0"/>
      <p:bldP spid="6252" grpId="0"/>
      <p:bldP spid="6253" grpId="0"/>
      <p:bldP spid="6254" grpId="0"/>
      <p:bldP spid="6255" grpId="0"/>
      <p:bldP spid="6256" grpId="0"/>
      <p:bldP spid="6258" grpId="0"/>
      <p:bldP spid="62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5607"/>
          <p:cNvSpPr txBox="1"/>
          <p:nvPr/>
        </p:nvSpPr>
        <p:spPr>
          <a:xfrm>
            <a:off x="539750" y="2565400"/>
            <a:ext cx="69119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、家里在使用高压锅时常看见锅盖上面的限压阀不停的转动，这个现象是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能转化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能，类似于内燃机工作时的</a:t>
            </a:r>
            <a:r>
              <a:rPr lang="zh-CN" altLang="en-US" sz="2400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冲程</a:t>
            </a: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18" name="文本框 25601"/>
          <p:cNvSpPr txBox="1"/>
          <p:nvPr/>
        </p:nvSpPr>
        <p:spPr>
          <a:xfrm>
            <a:off x="539750" y="908050"/>
            <a:ext cx="8208963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、一台单缸四冲程柴油机，转速为6r/s,若气体推动活塞一次做功为1500J。那么这台柴油机的功率为（        ）</a:t>
            </a: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A、2250W      B、4500W     C、9000W       D、18000W</a:t>
            </a:r>
          </a:p>
        </p:txBody>
      </p:sp>
      <p:sp>
        <p:nvSpPr>
          <p:cNvPr id="25603" name="文本框 25602"/>
          <p:cNvSpPr txBox="1"/>
          <p:nvPr/>
        </p:nvSpPr>
        <p:spPr>
          <a:xfrm>
            <a:off x="6804025" y="1555750"/>
            <a:ext cx="4032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5604" name="文本框 25603"/>
          <p:cNvSpPr txBox="1"/>
          <p:nvPr/>
        </p:nvSpPr>
        <p:spPr>
          <a:xfrm>
            <a:off x="539750" y="4076700"/>
            <a:ext cx="814070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、上世纪七十年代美国人登上月球，在月球上行驶的动力机械是热机还是电动机？为什么？</a:t>
            </a:r>
          </a:p>
        </p:txBody>
      </p:sp>
      <p:sp>
        <p:nvSpPr>
          <p:cNvPr id="25605" name="文本框 25604"/>
          <p:cNvSpPr txBox="1"/>
          <p:nvPr/>
        </p:nvSpPr>
        <p:spPr>
          <a:xfrm>
            <a:off x="4357688" y="2924175"/>
            <a:ext cx="4873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</a:p>
        </p:txBody>
      </p:sp>
      <p:sp>
        <p:nvSpPr>
          <p:cNvPr id="25606" name="文本框 25605"/>
          <p:cNvSpPr txBox="1"/>
          <p:nvPr/>
        </p:nvSpPr>
        <p:spPr>
          <a:xfrm>
            <a:off x="5868988" y="2924175"/>
            <a:ext cx="7921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</a:t>
            </a:r>
            <a:endParaRPr lang="zh-CN" altLang="en-US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7" name="文本框 25606"/>
          <p:cNvSpPr txBox="1"/>
          <p:nvPr/>
        </p:nvSpPr>
        <p:spPr>
          <a:xfrm>
            <a:off x="3835400" y="3259138"/>
            <a:ext cx="7921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做功</a:t>
            </a:r>
            <a:endParaRPr lang="zh-CN" altLang="en-US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  <p:bldP spid="256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26625"/>
          <p:cNvPicPr/>
          <p:nvPr/>
        </p:nvPicPr>
        <p:blipFill>
          <a:blip r:embed="rId2"/>
          <a:stretch>
            <a:fillRect/>
          </a:stretch>
        </p:blipFill>
        <p:spPr>
          <a:xfrm>
            <a:off x="2987675" y="3500438"/>
            <a:ext cx="2484438" cy="2760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文本框 26626"/>
          <p:cNvSpPr txBox="1"/>
          <p:nvPr/>
        </p:nvSpPr>
        <p:spPr>
          <a:xfrm>
            <a:off x="323850" y="981075"/>
            <a:ext cx="8172450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用酒精灯给试管中的水加热，如图所示，在软木塞被冲出试管口的过程中，下列说法正确的是（    ）   </a:t>
            </a: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A.水蒸气对软木塞做功，水蒸气的内能增大   </a:t>
            </a: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B.水蒸气的内能转化为软木塞的机械能 </a:t>
            </a: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C.能量的转化形式与热机压缩冲程能量转化相同 </a:t>
            </a: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D.软木塞的机械能守恒  </a:t>
            </a:r>
          </a:p>
        </p:txBody>
      </p:sp>
      <p:sp>
        <p:nvSpPr>
          <p:cNvPr id="26628" name="文本框 26627"/>
          <p:cNvSpPr txBox="1"/>
          <p:nvPr/>
        </p:nvSpPr>
        <p:spPr>
          <a:xfrm>
            <a:off x="6370638" y="1339850"/>
            <a:ext cx="3349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28673"/>
          <p:cNvSpPr txBox="1"/>
          <p:nvPr/>
        </p:nvSpPr>
        <p:spPr>
          <a:xfrm>
            <a:off x="395288" y="763588"/>
            <a:ext cx="79152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太阳能热水器有经济、安全、卫生、环保和节能等优点．图所示为一种太阳能热水器，该热水器的集热器的有效采光面积为3m</a:t>
            </a:r>
            <a:r>
              <a:rPr lang="zh-CN" altLang="en-US" sz="2400" baseline="30000">
                <a:latin typeface="Arial" panose="020B0604020202020204" pitchFamily="34" charset="0"/>
                <a:ea typeface="宋体" panose="02010600030101010101" pitchFamily="2" charset="-122"/>
              </a:rPr>
              <a:t>2，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能在8h内将225L水的温度升高40℃．设热水器每平方米面积每秒接收太阳辐射能1.4×1O</a:t>
            </a:r>
            <a:r>
              <a:rPr lang="zh-CN" altLang="en-US" sz="2400" baseline="300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J，即P0=1.4×1O</a:t>
            </a:r>
            <a:r>
              <a:rPr lang="zh-CN" altLang="en-US" sz="2400" baseline="300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J/（m</a:t>
            </a:r>
            <a:r>
              <a:rPr lang="zh-CN" altLang="en-US" sz="2400" baseline="300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.s）．该太阳能热水器的效率是多大？（结果保留两位有效数字）[水的比热容c=4.2×1O3J/（kg•℃）]．</a:t>
            </a:r>
          </a:p>
        </p:txBody>
      </p:sp>
      <p:pic>
        <p:nvPicPr>
          <p:cNvPr id="36866" name="图片 286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3213100"/>
            <a:ext cx="3259138" cy="275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29697"/>
          <p:cNvSpPr txBox="1"/>
          <p:nvPr/>
        </p:nvSpPr>
        <p:spPr>
          <a:xfrm>
            <a:off x="468313" y="620713"/>
            <a:ext cx="8135937" cy="3414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电动自行车可以电动骑行，亦可以脚踏骑行。使用前，应先对车上的蓄电池充电。电动骑行时，蓄电池对车上电机供电，电动机为车提供动力。现有一辆电动自车，沿着水平平直的道路匀速行驶，在0.5小时内，电动机行驶9千米。此时车上电动机的工作电压为32伏，工作电流为4安。</a:t>
            </a:r>
          </a:p>
          <a:p>
            <a:pPr algn="just"/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（1）电动自行车在电动骑行时，能量是如何转化的？     </a:t>
            </a:r>
          </a:p>
          <a:p>
            <a:pPr algn="just"/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（2）若车和人在行驶过程中所受阻力为20牛，则这段路程内该车克服阻力所做的功为多少？</a:t>
            </a:r>
          </a:p>
          <a:p>
            <a:pPr algn="just"/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（3）该车电能转化为机械能的效率是多少？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30721"/>
          <p:cNvSpPr txBox="1"/>
          <p:nvPr/>
        </p:nvSpPr>
        <p:spPr>
          <a:xfrm>
            <a:off x="534988" y="1412875"/>
            <a:ext cx="8213725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电磁炉以其高效、节能、卫生、安全成为新一代智能具．一只1 500W的电磁炉 正常工作时，在1标准大气压下将1kg的水从20℃加热到沸腾，需要加热4min．在此过程中1kg水吸收的热量是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J，电磁炉的效率是</a:t>
            </a:r>
            <a:r>
              <a:rPr lang="zh-CN" altLang="en-US" sz="2400" u="sng"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5"/>
          <p:cNvSpPr txBox="1"/>
          <p:nvPr/>
        </p:nvSpPr>
        <p:spPr>
          <a:xfrm>
            <a:off x="1979613" y="476250"/>
            <a:ext cx="4895850" cy="762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>
                <a:solidFill>
                  <a:srgbClr val="3333FF"/>
                </a:solidFill>
                <a:latin typeface="Times New Roman" panose="02020603050405020304" charset="-94"/>
                <a:ea typeface="宋体" panose="02010600030101010101" pitchFamily="2" charset="-122"/>
              </a:rPr>
              <a:t>内燃机的剖面图</a:t>
            </a:r>
          </a:p>
        </p:txBody>
      </p:sp>
      <p:pic>
        <p:nvPicPr>
          <p:cNvPr id="39938" name="Picture 8" descr="四缸内燃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270000"/>
            <a:ext cx="4248150" cy="395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9" descr="六缸汽油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1270000"/>
            <a:ext cx="3960812" cy="388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文本框 31748"/>
          <p:cNvSpPr txBox="1"/>
          <p:nvPr/>
        </p:nvSpPr>
        <p:spPr>
          <a:xfrm>
            <a:off x="539750" y="5518150"/>
            <a:ext cx="8077200" cy="944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原理：</a:t>
            </a:r>
            <a:r>
              <a:rPr lang="zh-CN" altLang="en-US" sz="28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燃料直接在汽缸里燃烧，产生高温、高压的燃气推动活塞做功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占位符 32770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endParaRPr lang="zh-CN" altLang="zh-C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353425" imgH="6121400"/>
        </mc:Choice>
        <mc:Fallback>
          <p:control r:id="rId1" imgW="8353425" imgH="6121400">
            <p:pic>
              <p:nvPicPr>
                <p:cNvPr id="2" name="对象 1"/>
                <p:cNvPicPr>
                  <a:picLocks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5288" y="549275"/>
                  <a:ext cx="8353425" cy="6121400"/>
                </a:xfrm>
                <a:prstGeom prst="rect">
                  <a:avLst/>
                </a:prstGeom>
                <a:noFill/>
                <a:ln/>
              </p:spPr>
            </p:pic>
          </p:control>
        </mc:Fallback>
      </mc:AlternateContent>
    </p:controls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26"/>
          <p:cNvSpPr/>
          <p:nvPr/>
        </p:nvSpPr>
        <p:spPr>
          <a:xfrm>
            <a:off x="2987675" y="188913"/>
            <a:ext cx="2879725" cy="503237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一、热机的类型</a:t>
            </a:r>
          </a:p>
        </p:txBody>
      </p:sp>
      <p:sp>
        <p:nvSpPr>
          <p:cNvPr id="33795" name="文本框 33794"/>
          <p:cNvSpPr txBox="1"/>
          <p:nvPr/>
        </p:nvSpPr>
        <p:spPr>
          <a:xfrm>
            <a:off x="107950" y="2060575"/>
            <a:ext cx="1193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蒸气机</a:t>
            </a:r>
          </a:p>
        </p:txBody>
      </p:sp>
      <p:sp>
        <p:nvSpPr>
          <p:cNvPr id="33796" name="文本框 33795"/>
          <p:cNvSpPr txBox="1"/>
          <p:nvPr/>
        </p:nvSpPr>
        <p:spPr>
          <a:xfrm>
            <a:off x="107950" y="5419725"/>
            <a:ext cx="1096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汽轮机</a:t>
            </a:r>
          </a:p>
        </p:txBody>
      </p:sp>
      <p:sp>
        <p:nvSpPr>
          <p:cNvPr id="33797" name="文本框 33796"/>
          <p:cNvSpPr txBox="1"/>
          <p:nvPr/>
        </p:nvSpPr>
        <p:spPr>
          <a:xfrm>
            <a:off x="7869238" y="2017713"/>
            <a:ext cx="10969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内燃机</a:t>
            </a:r>
          </a:p>
        </p:txBody>
      </p:sp>
      <p:sp>
        <p:nvSpPr>
          <p:cNvPr id="33798" name="文本框 33797"/>
          <p:cNvSpPr txBox="1"/>
          <p:nvPr/>
        </p:nvSpPr>
        <p:spPr>
          <a:xfrm>
            <a:off x="5951538" y="5924550"/>
            <a:ext cx="17065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喷气发动机</a:t>
            </a:r>
          </a:p>
        </p:txBody>
      </p:sp>
      <p:pic>
        <p:nvPicPr>
          <p:cNvPr id="41990" name="Picture 12" descr="汽轮机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3" y="3887788"/>
            <a:ext cx="3167062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图片 33799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836613"/>
            <a:ext cx="316865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338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50" y="958850"/>
            <a:ext cx="3403600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33801" descr="wolu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463" y="4365625"/>
            <a:ext cx="4178300" cy="136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37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34817" descr="u=2732782860,1921682761&amp;fm=23&amp;gp=0[1]"/>
          <p:cNvPicPr>
            <a:picLocks noChangeAspect="1"/>
          </p:cNvPicPr>
          <p:nvPr/>
        </p:nvPicPr>
        <p:blipFill>
          <a:blip r:embed="rId2"/>
          <a:srcRect t="6612" b="7253"/>
          <a:stretch>
            <a:fillRect/>
          </a:stretch>
        </p:blipFill>
        <p:spPr>
          <a:xfrm>
            <a:off x="396875" y="755650"/>
            <a:ext cx="3816350" cy="333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0" name="图片 34818" descr="u=3555723931,1077002274&amp;fm=23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3" y="622300"/>
            <a:ext cx="3959225" cy="3598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文本框 34819"/>
          <p:cNvSpPr txBox="1"/>
          <p:nvPr/>
        </p:nvSpPr>
        <p:spPr>
          <a:xfrm>
            <a:off x="612775" y="4365625"/>
            <a:ext cx="3535363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世界上的第一辆汽车，速</a:t>
            </a:r>
          </a:p>
          <a:p>
            <a:r>
              <a:rPr lang="zh-CN" altLang="en-US" sz="240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度只有每小时几千米。</a:t>
            </a:r>
          </a:p>
        </p:txBody>
      </p:sp>
      <p:sp>
        <p:nvSpPr>
          <p:cNvPr id="43012" name="文本框 34820"/>
          <p:cNvSpPr txBox="1"/>
          <p:nvPr/>
        </p:nvSpPr>
        <p:spPr>
          <a:xfrm>
            <a:off x="4352925" y="4406900"/>
            <a:ext cx="494030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目前最快的汽车，速度已经超过了声速。可达到每小时一千多千米</a:t>
            </a:r>
          </a:p>
        </p:txBody>
      </p:sp>
      <p:sp>
        <p:nvSpPr>
          <p:cNvPr id="34822" name="文本框 34821"/>
          <p:cNvSpPr txBox="1"/>
          <p:nvPr/>
        </p:nvSpPr>
        <p:spPr>
          <a:xfrm>
            <a:off x="611188" y="5302250"/>
            <a:ext cx="8016875" cy="895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这些动力机器都有一个共同特点：都要使用燃料，</a:t>
            </a:r>
          </a:p>
          <a:p>
            <a:pPr algn="ctr">
              <a:lnSpc>
                <a:spcPct val="110000"/>
              </a:lnSpc>
            </a:pPr>
            <a:r>
              <a:rPr lang="zh-CN" altLang="en-US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那么这些机器是怎样利用燃料转化为机器的动力呢？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35841"/>
          <p:cNvSpPr txBox="1"/>
          <p:nvPr/>
        </p:nvSpPr>
        <p:spPr>
          <a:xfrm>
            <a:off x="536575" y="1963738"/>
            <a:ext cx="8499475" cy="278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、四冲程汽油机</a:t>
            </a: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由机械能转化为内能的是</a:t>
            </a:r>
            <a:r>
              <a:rPr lang="zh-CN" altLang="en-US" sz="2400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冲程</a:t>
            </a: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做功冲程是把</a:t>
            </a:r>
            <a:r>
              <a:rPr lang="zh-CN" altLang="en-US" sz="2400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能转化</a:t>
            </a:r>
            <a:r>
              <a:rPr lang="zh-CN" altLang="en-US" sz="2400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 。</a:t>
            </a: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四冲程汽油机的三个辅助冲程靠</a:t>
            </a:r>
            <a:r>
              <a:rPr lang="zh-CN" altLang="en-US" sz="2400" u="sng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来完成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、一柴油机1秒内完成20个工作循环，则它1秒转</a:t>
            </a:r>
            <a:r>
              <a:rPr lang="zh-CN" altLang="en-US" sz="2400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转，对外做功</a:t>
            </a:r>
            <a:r>
              <a:rPr lang="zh-CN" altLang="en-US" sz="2400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次     </a:t>
            </a: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、某四冲程汽油机飞轮的转速是</a:t>
            </a: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3600R/min,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则它每秒钟对外做功</a:t>
            </a:r>
            <a:r>
              <a:rPr lang="zh-CN" altLang="en-US" sz="2400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次，完成</a:t>
            </a:r>
            <a:r>
              <a:rPr lang="zh-CN" altLang="en-US" sz="2400" u="sng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个工作循环</a:t>
            </a: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400" b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3" name="文本框 35842"/>
          <p:cNvSpPr txBox="1"/>
          <p:nvPr/>
        </p:nvSpPr>
        <p:spPr>
          <a:xfrm>
            <a:off x="6586538" y="189230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压缩冲程</a:t>
            </a:r>
          </a:p>
        </p:txBody>
      </p:sp>
      <p:sp>
        <p:nvSpPr>
          <p:cNvPr id="35844" name="文本框 35843"/>
          <p:cNvSpPr txBox="1"/>
          <p:nvPr/>
        </p:nvSpPr>
        <p:spPr>
          <a:xfrm>
            <a:off x="7232650" y="3044825"/>
            <a:ext cx="7366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40</a:t>
            </a:r>
          </a:p>
        </p:txBody>
      </p:sp>
      <p:sp>
        <p:nvSpPr>
          <p:cNvPr id="35845" name="文本框 35844"/>
          <p:cNvSpPr txBox="1"/>
          <p:nvPr/>
        </p:nvSpPr>
        <p:spPr>
          <a:xfrm>
            <a:off x="2771775" y="2584450"/>
            <a:ext cx="10239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惯性</a:t>
            </a:r>
          </a:p>
        </p:txBody>
      </p:sp>
      <p:sp>
        <p:nvSpPr>
          <p:cNvPr id="35846" name="文本框 35845"/>
          <p:cNvSpPr txBox="1"/>
          <p:nvPr/>
        </p:nvSpPr>
        <p:spPr>
          <a:xfrm>
            <a:off x="4568825" y="2251075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</a:t>
            </a:r>
          </a:p>
        </p:txBody>
      </p:sp>
      <p:sp>
        <p:nvSpPr>
          <p:cNvPr id="35847" name="文本框 35846"/>
          <p:cNvSpPr txBox="1"/>
          <p:nvPr/>
        </p:nvSpPr>
        <p:spPr>
          <a:xfrm>
            <a:off x="2913063" y="2251075"/>
            <a:ext cx="503237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</a:p>
        </p:txBody>
      </p:sp>
      <p:sp>
        <p:nvSpPr>
          <p:cNvPr id="35848" name="文本框 35847"/>
          <p:cNvSpPr txBox="1"/>
          <p:nvPr/>
        </p:nvSpPr>
        <p:spPr>
          <a:xfrm>
            <a:off x="1544638" y="3403600"/>
            <a:ext cx="57785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</a:p>
        </p:txBody>
      </p:sp>
      <p:sp>
        <p:nvSpPr>
          <p:cNvPr id="35849" name="文本框 35848"/>
          <p:cNvSpPr txBox="1"/>
          <p:nvPr/>
        </p:nvSpPr>
        <p:spPr>
          <a:xfrm>
            <a:off x="1473200" y="4267200"/>
            <a:ext cx="71913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</a:p>
        </p:txBody>
      </p:sp>
      <p:sp>
        <p:nvSpPr>
          <p:cNvPr id="35850" name="文本框 35849"/>
          <p:cNvSpPr txBox="1"/>
          <p:nvPr/>
        </p:nvSpPr>
        <p:spPr>
          <a:xfrm>
            <a:off x="3560763" y="4267200"/>
            <a:ext cx="57785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6" grpId="0"/>
      <p:bldP spid="35847" grpId="0"/>
      <p:bldP spid="35848" grpId="0"/>
      <p:bldP spid="35849" grpId="0"/>
      <p:bldP spid="358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7169"/>
          <p:cNvSpPr/>
          <p:nvPr/>
        </p:nvSpPr>
        <p:spPr>
          <a:xfrm>
            <a:off x="431800" y="1125538"/>
            <a:ext cx="8101013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利用内能做功的机器有很多，例如蒸汽机、内燃机、汽轮机、喷气发动机等。</a:t>
            </a:r>
          </a:p>
        </p:txBody>
      </p:sp>
      <p:grpSp>
        <p:nvGrpSpPr>
          <p:cNvPr id="7171" name="组合 7170"/>
          <p:cNvGrpSpPr/>
          <p:nvPr/>
        </p:nvGrpSpPr>
        <p:grpSpPr>
          <a:xfrm>
            <a:off x="468313" y="2241550"/>
            <a:ext cx="3024187" cy="2181225"/>
            <a:chOff x="0" y="0"/>
            <a:chExt cx="1905" cy="1374"/>
          </a:xfrm>
        </p:grpSpPr>
        <p:sp>
          <p:nvSpPr>
            <p:cNvPr id="17411" name="矩形 7171"/>
            <p:cNvSpPr/>
            <p:nvPr/>
          </p:nvSpPr>
          <p:spPr>
            <a:xfrm>
              <a:off x="272" y="1124"/>
              <a:ext cx="127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</a:rPr>
                <a:t>蒸汽机</a:t>
              </a:r>
              <a:r>
                <a:rPr lang="zh-CN" altLang="en-US" sz="2000">
                  <a:solidFill>
                    <a:schemeClr val="bg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车</a:t>
              </a:r>
            </a:p>
          </p:txBody>
        </p:sp>
        <p:pic>
          <p:nvPicPr>
            <p:cNvPr id="17412" name="图片 7172" descr="火车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05" cy="1089"/>
            </a:xfrm>
            <a:prstGeom prst="rect">
              <a:avLst/>
            </a:prstGeom>
            <a:noFill/>
            <a:ln w="2540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grpSp>
        <p:nvGrpSpPr>
          <p:cNvPr id="7174" name="组合 7173"/>
          <p:cNvGrpSpPr/>
          <p:nvPr/>
        </p:nvGrpSpPr>
        <p:grpSpPr>
          <a:xfrm>
            <a:off x="3708400" y="4437063"/>
            <a:ext cx="3114675" cy="2227262"/>
            <a:chOff x="0" y="0"/>
            <a:chExt cx="1962" cy="1403"/>
          </a:xfrm>
        </p:grpSpPr>
        <p:pic>
          <p:nvPicPr>
            <p:cNvPr id="17414" name="图片 7174" descr="哇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62" cy="11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5" name="矩形 7175"/>
            <p:cNvSpPr/>
            <p:nvPr/>
          </p:nvSpPr>
          <p:spPr>
            <a:xfrm>
              <a:off x="181" y="1153"/>
              <a:ext cx="149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</a:rPr>
                <a:t> 喷气发动机</a:t>
              </a:r>
            </a:p>
          </p:txBody>
        </p:sp>
      </p:grpSp>
      <p:grpSp>
        <p:nvGrpSpPr>
          <p:cNvPr id="7177" name="组合 7176"/>
          <p:cNvGrpSpPr/>
          <p:nvPr/>
        </p:nvGrpSpPr>
        <p:grpSpPr>
          <a:xfrm>
            <a:off x="6804025" y="2133600"/>
            <a:ext cx="2339975" cy="4530725"/>
            <a:chOff x="0" y="0"/>
            <a:chExt cx="1474" cy="2854"/>
          </a:xfrm>
        </p:grpSpPr>
        <p:pic>
          <p:nvPicPr>
            <p:cNvPr id="17417" name="图片 7177" descr="正火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" y="0"/>
              <a:ext cx="1225" cy="2540"/>
            </a:xfrm>
            <a:prstGeom prst="rect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7418" name="矩形 7178"/>
            <p:cNvSpPr/>
            <p:nvPr/>
          </p:nvSpPr>
          <p:spPr>
            <a:xfrm>
              <a:off x="0" y="2604"/>
              <a:ext cx="147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</a:rPr>
                <a:t> 火箭发动机</a:t>
              </a:r>
            </a:p>
          </p:txBody>
        </p:sp>
      </p:grpSp>
      <p:grpSp>
        <p:nvGrpSpPr>
          <p:cNvPr id="7180" name="组合 7179"/>
          <p:cNvGrpSpPr/>
          <p:nvPr/>
        </p:nvGrpSpPr>
        <p:grpSpPr>
          <a:xfrm>
            <a:off x="323850" y="4437063"/>
            <a:ext cx="3168650" cy="2227262"/>
            <a:chOff x="0" y="0"/>
            <a:chExt cx="1996" cy="1403"/>
          </a:xfrm>
        </p:grpSpPr>
        <p:pic>
          <p:nvPicPr>
            <p:cNvPr id="17420" name="图片 71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" y="0"/>
              <a:ext cx="1841" cy="11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1" name="矩形 7181"/>
            <p:cNvSpPr/>
            <p:nvPr/>
          </p:nvSpPr>
          <p:spPr>
            <a:xfrm>
              <a:off x="0" y="1153"/>
              <a:ext cx="19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en-US" sz="2000">
                  <a:latin typeface="宋体" panose="02010600030101010101" pitchFamily="2" charset="-122"/>
                  <a:ea typeface="宋体" panose="02010600030101010101" pitchFamily="2" charset="-122"/>
                </a:rPr>
                <a:t>火电站</a:t>
              </a:r>
              <a:r>
                <a:rPr lang="zh-CN" altLang="en-US" sz="2000">
                  <a:solidFill>
                    <a:schemeClr val="bg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的汽轮机</a:t>
              </a:r>
            </a:p>
          </p:txBody>
        </p:sp>
      </p:grpSp>
      <p:sp>
        <p:nvSpPr>
          <p:cNvPr id="17422" name="矩形 7182"/>
          <p:cNvSpPr/>
          <p:nvPr/>
        </p:nvSpPr>
        <p:spPr>
          <a:xfrm>
            <a:off x="431800" y="601663"/>
            <a:ext cx="26717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二、热机的种类</a:t>
            </a:r>
          </a:p>
        </p:txBody>
      </p:sp>
      <p:pic>
        <p:nvPicPr>
          <p:cNvPr id="17423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5" name="组合 7184"/>
          <p:cNvGrpSpPr/>
          <p:nvPr/>
        </p:nvGrpSpPr>
        <p:grpSpPr>
          <a:xfrm>
            <a:off x="3708400" y="2205038"/>
            <a:ext cx="3048000" cy="2166937"/>
            <a:chOff x="0" y="0"/>
            <a:chExt cx="4800" cy="3412"/>
          </a:xfrm>
        </p:grpSpPr>
        <p:pic>
          <p:nvPicPr>
            <p:cNvPr id="17425" name="内容占位符 7185"/>
            <p:cNvPicPr>
              <a:picLocks noGrp="1" noChangeAspect="1"/>
            </p:cNvPicPr>
            <p:nvPr>
              <p:ph idx="4294967295"/>
            </p:nvPr>
          </p:nvPicPr>
          <p:blipFill>
            <a:blip r:embed="rId7"/>
            <a:srcRect t="10167" b="16611"/>
            <a:stretch>
              <a:fillRect/>
            </a:stretch>
          </p:blipFill>
          <p:spPr>
            <a:xfrm>
              <a:off x="0" y="0"/>
              <a:ext cx="4800" cy="2636"/>
            </a:xfrm>
          </p:spPr>
        </p:pic>
        <p:sp>
          <p:nvSpPr>
            <p:cNvPr id="17426" name="文本框 7186"/>
            <p:cNvSpPr txBox="1"/>
            <p:nvPr/>
          </p:nvSpPr>
          <p:spPr>
            <a:xfrm>
              <a:off x="1701" y="2836"/>
              <a:ext cx="1368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>
                  <a:latin typeface="Arial" panose="020B0604020202020204" pitchFamily="34" charset="0"/>
                  <a:ea typeface="宋体" panose="02010600030101010101" pitchFamily="2" charset="-122"/>
                </a:rPr>
                <a:t>内燃机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8193"/>
          <p:cNvSpPr txBox="1"/>
          <p:nvPr/>
        </p:nvSpPr>
        <p:spPr>
          <a:xfrm>
            <a:off x="611188" y="1773238"/>
            <a:ext cx="7921625" cy="2306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内燃机自学提纲：</a:t>
            </a:r>
          </a:p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1、什么叫内燃机？内燃机分为哪两种？</a:t>
            </a:r>
          </a:p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2、汽油机的结构怎样？</a:t>
            </a:r>
          </a:p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3、什么叫汽油机的冲程？汽油机的一个工作循环包括哪些冲程？</a:t>
            </a:r>
          </a:p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4、汽油机每个冲程工作情况是怎样的？</a:t>
            </a:r>
          </a:p>
        </p:txBody>
      </p:sp>
      <p:sp>
        <p:nvSpPr>
          <p:cNvPr id="18434" name="文本框 8194"/>
          <p:cNvSpPr txBox="1"/>
          <p:nvPr/>
        </p:nvSpPr>
        <p:spPr>
          <a:xfrm>
            <a:off x="682625" y="979488"/>
            <a:ext cx="197167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三、内燃机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 descr="羊皮纸"/>
          <p:cNvSpPr txBox="1"/>
          <p:nvPr/>
        </p:nvSpPr>
        <p:spPr>
          <a:xfrm>
            <a:off x="250825" y="547688"/>
            <a:ext cx="2017713" cy="5143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三、</a:t>
            </a:r>
            <a:r>
              <a:rPr lang="zh-CN" altLang="en-US" sz="2400">
                <a:solidFill>
                  <a:srgbClr val="66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内燃机</a:t>
            </a:r>
            <a:r>
              <a:rPr lang="zh-CN" altLang="en-US" sz="2400">
                <a:latin typeface="Times New Roman" panose="02020603050405020304" charset="-94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9219" name="Text Box 4" descr="羊皮纸"/>
          <p:cNvSpPr txBox="1"/>
          <p:nvPr/>
        </p:nvSpPr>
        <p:spPr>
          <a:xfrm>
            <a:off x="323850" y="2349500"/>
            <a:ext cx="1223963" cy="4953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CC3399"/>
                </a:solidFill>
                <a:latin typeface="Times New Roman" panose="02020603050405020304" charset="-94"/>
                <a:ea typeface="宋体" panose="02010600030101010101" pitchFamily="2" charset="-122"/>
              </a:rPr>
              <a:t>汽油机</a:t>
            </a:r>
          </a:p>
        </p:txBody>
      </p:sp>
      <p:sp>
        <p:nvSpPr>
          <p:cNvPr id="9220" name="Text Box 5" descr="羊皮纸"/>
          <p:cNvSpPr txBox="1"/>
          <p:nvPr/>
        </p:nvSpPr>
        <p:spPr>
          <a:xfrm>
            <a:off x="7451725" y="2420938"/>
            <a:ext cx="1295400" cy="4953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-94"/>
                <a:ea typeface="宋体" panose="02010600030101010101" pitchFamily="2" charset="-122"/>
              </a:rPr>
              <a:t>柴油机</a:t>
            </a:r>
          </a:p>
        </p:txBody>
      </p:sp>
      <p:pic>
        <p:nvPicPr>
          <p:cNvPr id="9221" name="图片 9220" descr="jk_3kw"/>
          <p:cNvPicPr>
            <a:picLocks noChangeAspect="1"/>
          </p:cNvPicPr>
          <p:nvPr/>
        </p:nvPicPr>
        <p:blipFill>
          <a:blip r:embed="rId3"/>
          <a:srcRect l="19963"/>
          <a:stretch>
            <a:fillRect/>
          </a:stretch>
        </p:blipFill>
        <p:spPr>
          <a:xfrm>
            <a:off x="1979613" y="1196975"/>
            <a:ext cx="2747962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9221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925" y="1198563"/>
            <a:ext cx="2517775" cy="2243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8" descr="四缸内燃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950" y="3573463"/>
            <a:ext cx="3086100" cy="307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文本框 9223"/>
          <p:cNvSpPr txBox="1"/>
          <p:nvPr/>
        </p:nvSpPr>
        <p:spPr>
          <a:xfrm>
            <a:off x="2555875" y="476250"/>
            <a:ext cx="6192838" cy="8239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燃料在气缸内燃烧的热机。使用的燃料有汽油或柴油。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内燃机分为汽油机和柴油机两类。</a:t>
            </a:r>
          </a:p>
        </p:txBody>
      </p:sp>
      <p:sp>
        <p:nvSpPr>
          <p:cNvPr id="9225" name="文本框 9224"/>
          <p:cNvSpPr txBox="1"/>
          <p:nvPr/>
        </p:nvSpPr>
        <p:spPr>
          <a:xfrm>
            <a:off x="6516688" y="4914900"/>
            <a:ext cx="2271712" cy="395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一种内燃机剖面图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4" grpId="0"/>
      <p:bldP spid="9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549275"/>
            <a:ext cx="7772400" cy="1219200"/>
          </a:xfrm>
        </p:spPr>
        <p:txBody>
          <a:bodyPr vert="horz" wrap="square" lIns="92075" tIns="46038" rIns="92075" bIns="46038" anchor="ctr" anchorCtr="0"/>
          <a:lstStyle/>
          <a:p>
            <a:r>
              <a:rPr lang="zh-CN" altLang="en-US" sz="3600">
                <a:solidFill>
                  <a:srgbClr val="FF3399"/>
                </a:solidFill>
                <a:latin typeface="宋体" panose="02010600030101010101" pitchFamily="2" charset="-122"/>
              </a:rPr>
              <a:t>汽油机的构造</a:t>
            </a:r>
          </a:p>
        </p:txBody>
      </p:sp>
      <p:pic>
        <p:nvPicPr>
          <p:cNvPr id="20482" name="Picture 8" descr="构造(汽)"/>
          <p:cNvPicPr>
            <a:picLocks noChangeAspect="1"/>
          </p:cNvPicPr>
          <p:nvPr/>
        </p:nvPicPr>
        <p:blipFill>
          <a:blip r:embed="rId3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6025" y="1701800"/>
            <a:ext cx="4238625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Line 10"/>
          <p:cNvSpPr/>
          <p:nvPr/>
        </p:nvSpPr>
        <p:spPr>
          <a:xfrm flipV="1">
            <a:off x="3375025" y="4737100"/>
            <a:ext cx="1447800" cy="5334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0245" name="Line 11"/>
          <p:cNvSpPr/>
          <p:nvPr/>
        </p:nvSpPr>
        <p:spPr>
          <a:xfrm flipV="1">
            <a:off x="2701925" y="3670300"/>
            <a:ext cx="1892300" cy="6223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0246" name="Line 12"/>
          <p:cNvSpPr/>
          <p:nvPr/>
        </p:nvSpPr>
        <p:spPr>
          <a:xfrm flipV="1">
            <a:off x="2989263" y="2709863"/>
            <a:ext cx="1081087" cy="2921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0247" name="Line 13"/>
          <p:cNvSpPr/>
          <p:nvPr/>
        </p:nvSpPr>
        <p:spPr>
          <a:xfrm flipH="1">
            <a:off x="5653088" y="2636838"/>
            <a:ext cx="1152525" cy="73025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0248" name="Line 14"/>
          <p:cNvSpPr/>
          <p:nvPr/>
        </p:nvSpPr>
        <p:spPr>
          <a:xfrm flipH="1" flipV="1">
            <a:off x="5127625" y="5880100"/>
            <a:ext cx="1143000" cy="3048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0249" name="Line 15"/>
          <p:cNvSpPr/>
          <p:nvPr/>
        </p:nvSpPr>
        <p:spPr>
          <a:xfrm flipH="1">
            <a:off x="5005388" y="1773238"/>
            <a:ext cx="1296987" cy="1081087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0250" name="Line 16"/>
          <p:cNvSpPr/>
          <p:nvPr/>
        </p:nvSpPr>
        <p:spPr>
          <a:xfrm flipV="1">
            <a:off x="3146425" y="1917700"/>
            <a:ext cx="1524000" cy="22860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0251" name="Text Box 17"/>
          <p:cNvSpPr txBox="1"/>
          <p:nvPr/>
        </p:nvSpPr>
        <p:spPr>
          <a:xfrm>
            <a:off x="1851025" y="191770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火花塞</a:t>
            </a:r>
          </a:p>
        </p:txBody>
      </p:sp>
      <p:sp>
        <p:nvSpPr>
          <p:cNvPr id="10252" name="Text Box 18"/>
          <p:cNvSpPr txBox="1"/>
          <p:nvPr/>
        </p:nvSpPr>
        <p:spPr>
          <a:xfrm>
            <a:off x="6445250" y="1341438"/>
            <a:ext cx="9906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气缸</a:t>
            </a:r>
          </a:p>
        </p:txBody>
      </p:sp>
      <p:sp>
        <p:nvSpPr>
          <p:cNvPr id="10253" name="Text Box 19"/>
          <p:cNvSpPr txBox="1"/>
          <p:nvPr/>
        </p:nvSpPr>
        <p:spPr>
          <a:xfrm>
            <a:off x="1692275" y="2636838"/>
            <a:ext cx="14478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进气门</a:t>
            </a:r>
          </a:p>
        </p:txBody>
      </p:sp>
      <p:sp>
        <p:nvSpPr>
          <p:cNvPr id="10254" name="Text Box 20"/>
          <p:cNvSpPr txBox="1"/>
          <p:nvPr/>
        </p:nvSpPr>
        <p:spPr>
          <a:xfrm>
            <a:off x="1692275" y="393382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活塞</a:t>
            </a:r>
          </a:p>
        </p:txBody>
      </p:sp>
      <p:sp>
        <p:nvSpPr>
          <p:cNvPr id="10255" name="Text Box 21"/>
          <p:cNvSpPr txBox="1"/>
          <p:nvPr/>
        </p:nvSpPr>
        <p:spPr>
          <a:xfrm>
            <a:off x="2384425" y="5041900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连杆</a:t>
            </a:r>
          </a:p>
        </p:txBody>
      </p:sp>
      <p:sp>
        <p:nvSpPr>
          <p:cNvPr id="10256" name="Text Box 22"/>
          <p:cNvSpPr txBox="1"/>
          <p:nvPr/>
        </p:nvSpPr>
        <p:spPr>
          <a:xfrm>
            <a:off x="6734175" y="2349500"/>
            <a:ext cx="1447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排气门</a:t>
            </a:r>
          </a:p>
        </p:txBody>
      </p:sp>
      <p:sp>
        <p:nvSpPr>
          <p:cNvPr id="10257" name="Text Box 23"/>
          <p:cNvSpPr txBox="1"/>
          <p:nvPr/>
        </p:nvSpPr>
        <p:spPr>
          <a:xfrm>
            <a:off x="6270625" y="59563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曲轴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build="p" advAuto="1000"/>
      <p:bldP spid="10252" grpId="0"/>
      <p:bldP spid="10253" grpId="0" build="p" advAuto="1000"/>
      <p:bldP spid="10254" grpId="0" build="p" advAuto="1000"/>
      <p:bldP spid="10255" grpId="0" build="p" advAuto="1000"/>
      <p:bldP spid="10256" grpId="0"/>
      <p:bldP spid="102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 descr="羊皮纸"/>
          <p:cNvSpPr txBox="1"/>
          <p:nvPr/>
        </p:nvSpPr>
        <p:spPr>
          <a:xfrm>
            <a:off x="539750" y="842963"/>
            <a:ext cx="3952875" cy="52228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5715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rgbClr val="66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汽油机的工作过程</a:t>
            </a:r>
            <a:r>
              <a:rPr lang="zh-CN" altLang="en-US" sz="2800">
                <a:latin typeface="Times New Roman" panose="02020603050405020304" charset="-94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21506" name="Text Box 3"/>
          <p:cNvSpPr txBox="1"/>
          <p:nvPr/>
        </p:nvSpPr>
        <p:spPr>
          <a:xfrm>
            <a:off x="466725" y="1530350"/>
            <a:ext cx="273526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-94"/>
                <a:ea typeface="宋体" panose="02010600030101010101" pitchFamily="2" charset="-122"/>
              </a:rPr>
              <a:t>几个名词：</a:t>
            </a:r>
          </a:p>
        </p:txBody>
      </p:sp>
      <p:sp>
        <p:nvSpPr>
          <p:cNvPr id="11268" name="Text Box 4"/>
          <p:cNvSpPr txBox="1"/>
          <p:nvPr/>
        </p:nvSpPr>
        <p:spPr>
          <a:xfrm>
            <a:off x="395288" y="2033588"/>
            <a:ext cx="32400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accent2"/>
                </a:solidFill>
                <a:latin typeface="Times New Roman" panose="02020603050405020304" charset="-94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-94"/>
                <a:ea typeface="宋体" panose="02010600030101010101" pitchFamily="2" charset="-122"/>
              </a:rPr>
              <a:t>、一个</a:t>
            </a:r>
            <a:r>
              <a:rPr lang="zh-CN" altLang="en-US" sz="2400">
                <a:solidFill>
                  <a:srgbClr val="CC3399"/>
                </a:solidFill>
                <a:latin typeface="Times New Roman" panose="02020603050405020304" charset="-94"/>
                <a:ea typeface="宋体" panose="02010600030101010101" pitchFamily="2" charset="-122"/>
              </a:rPr>
              <a:t>冲程</a:t>
            </a:r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-94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11269" name="Text Box 5"/>
          <p:cNvSpPr txBox="1"/>
          <p:nvPr/>
        </p:nvSpPr>
        <p:spPr>
          <a:xfrm>
            <a:off x="466725" y="3548063"/>
            <a:ext cx="4176713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accent2"/>
                </a:solidFill>
                <a:latin typeface="Times New Roman" panose="02020603050405020304" charset="-94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-94"/>
                <a:ea typeface="宋体" panose="02010600030101010101" pitchFamily="2" charset="-122"/>
              </a:rPr>
              <a:t>、一个</a:t>
            </a:r>
            <a:r>
              <a:rPr lang="zh-CN" altLang="en-US" sz="2400">
                <a:solidFill>
                  <a:srgbClr val="CC3399"/>
                </a:solidFill>
                <a:latin typeface="Times New Roman" panose="02020603050405020304" charset="-94"/>
                <a:ea typeface="宋体" panose="02010600030101010101" pitchFamily="2" charset="-122"/>
              </a:rPr>
              <a:t>工作循环</a:t>
            </a:r>
            <a:r>
              <a:rPr lang="zh-CN" altLang="en-US" sz="2400">
                <a:solidFill>
                  <a:schemeClr val="accent2"/>
                </a:solidFill>
                <a:latin typeface="Times New Roman" panose="02020603050405020304" charset="-94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11270" name="Text Box 6"/>
          <p:cNvSpPr txBox="1"/>
          <p:nvPr/>
        </p:nvSpPr>
        <p:spPr>
          <a:xfrm>
            <a:off x="827088" y="2605088"/>
            <a:ext cx="7200900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charset="-94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charset="-94"/>
                <a:ea typeface="宋体" panose="02010600030101010101" pitchFamily="2" charset="-122"/>
              </a:rPr>
              <a:t>活塞在汽缸内往复运动时，活塞从汽缸的一端运动到另一端的过程叫做一个冲程。</a:t>
            </a:r>
          </a:p>
        </p:txBody>
      </p:sp>
      <p:sp>
        <p:nvSpPr>
          <p:cNvPr id="11271" name="Text Box 8"/>
          <p:cNvSpPr txBox="1"/>
          <p:nvPr/>
        </p:nvSpPr>
        <p:spPr>
          <a:xfrm>
            <a:off x="539750" y="4094163"/>
            <a:ext cx="7704138" cy="8239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charset="-94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charset="-94"/>
                <a:ea typeface="宋体" panose="02010600030101010101" pitchFamily="2" charset="-122"/>
              </a:rPr>
              <a:t>一个工作循环依次由吸气冲程、压缩冲程、做功冲程、排气冲程组成。</a:t>
            </a:r>
          </a:p>
        </p:txBody>
      </p:sp>
      <p:pic>
        <p:nvPicPr>
          <p:cNvPr id="21511" name="Picture 9" descr="问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238" y="835025"/>
            <a:ext cx="990600" cy="58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占位符 12290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endParaRPr lang="zh-CN" altLang="zh-C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340725" imgH="5962650"/>
        </mc:Choice>
        <mc:Fallback>
          <p:control r:id="rId1" imgW="8340725" imgH="5962650">
            <p:pic>
              <p:nvPicPr>
                <p:cNvPr id="2" name="对象 1"/>
                <p:cNvPicPr>
                  <a:picLocks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5288" y="620713"/>
                  <a:ext cx="8340725" cy="5962650"/>
                </a:xfrm>
                <a:prstGeom prst="rect">
                  <a:avLst/>
                </a:prstGeom>
                <a:noFill/>
                <a:ln/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/>
          </p:cNvSpPr>
          <p:nvPr>
            <p:ph type="title" idx="4294967295"/>
          </p:nvPr>
        </p:nvSpPr>
        <p:spPr>
          <a:xfrm>
            <a:off x="684213" y="549275"/>
            <a:ext cx="7772400" cy="1219200"/>
          </a:xfrm>
        </p:spPr>
        <p:txBody>
          <a:bodyPr vert="horz" wrap="square" lIns="92075" tIns="46038" rIns="92075" bIns="46038" anchor="ctr" anchorCtr="0"/>
          <a:lstStyle/>
          <a:p>
            <a:r>
              <a:rPr lang="zh-CN" altLang="en-US" sz="3600">
                <a:solidFill>
                  <a:srgbClr val="000000"/>
                </a:solidFill>
                <a:latin typeface="微软雅黑" panose="020B0503020204020204" pitchFamily="2" charset="-122"/>
              </a:rPr>
              <a:t>汽油机工作过程</a:t>
            </a:r>
          </a:p>
        </p:txBody>
      </p:sp>
      <p:sp>
        <p:nvSpPr>
          <p:cNvPr id="13315" name="Text Box 1030"/>
          <p:cNvSpPr txBox="1"/>
          <p:nvPr/>
        </p:nvSpPr>
        <p:spPr>
          <a:xfrm>
            <a:off x="900113" y="5302250"/>
            <a:ext cx="14478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吸气冲程</a:t>
            </a:r>
          </a:p>
        </p:txBody>
      </p:sp>
      <p:sp>
        <p:nvSpPr>
          <p:cNvPr id="13316" name="Text Box 1031"/>
          <p:cNvSpPr txBox="1"/>
          <p:nvPr/>
        </p:nvSpPr>
        <p:spPr>
          <a:xfrm>
            <a:off x="3132138" y="5302250"/>
            <a:ext cx="14478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压缩冲程</a:t>
            </a:r>
          </a:p>
        </p:txBody>
      </p:sp>
      <p:sp>
        <p:nvSpPr>
          <p:cNvPr id="13317" name="Text Box 1032"/>
          <p:cNvSpPr txBox="1"/>
          <p:nvPr/>
        </p:nvSpPr>
        <p:spPr>
          <a:xfrm>
            <a:off x="5219700" y="5319713"/>
            <a:ext cx="14478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做功冲程</a:t>
            </a:r>
          </a:p>
        </p:txBody>
      </p:sp>
      <p:sp>
        <p:nvSpPr>
          <p:cNvPr id="13318" name="Text Box 1033"/>
          <p:cNvSpPr txBox="1"/>
          <p:nvPr/>
        </p:nvSpPr>
        <p:spPr>
          <a:xfrm>
            <a:off x="7300913" y="5302250"/>
            <a:ext cx="14478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排气冲程</a:t>
            </a:r>
          </a:p>
        </p:txBody>
      </p:sp>
      <p:sp>
        <p:nvSpPr>
          <p:cNvPr id="13319" name="Line 1034"/>
          <p:cNvSpPr/>
          <p:nvPr/>
        </p:nvSpPr>
        <p:spPr>
          <a:xfrm>
            <a:off x="2341563" y="5518150"/>
            <a:ext cx="533400" cy="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3320" name="Line 1035"/>
          <p:cNvSpPr/>
          <p:nvPr/>
        </p:nvSpPr>
        <p:spPr>
          <a:xfrm>
            <a:off x="4500563" y="5518150"/>
            <a:ext cx="533400" cy="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3321" name="Line 1036"/>
          <p:cNvSpPr/>
          <p:nvPr/>
        </p:nvSpPr>
        <p:spPr>
          <a:xfrm>
            <a:off x="6588125" y="5518150"/>
            <a:ext cx="533400" cy="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pic>
        <p:nvPicPr>
          <p:cNvPr id="23561" name="图片 133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2062163"/>
            <a:ext cx="8467725" cy="305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1547</Words>
  <Application>Microsoft Office PowerPoint</Application>
  <PresentationFormat>全屏显示(4:3)</PresentationFormat>
  <Paragraphs>192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汽油机的构造</vt:lpstr>
      <vt:lpstr>PowerPoint 演示文稿</vt:lpstr>
      <vt:lpstr>PowerPoint 演示文稿</vt:lpstr>
      <vt:lpstr>汽油机工作过程</vt:lpstr>
      <vt:lpstr>吸气冲程</vt:lpstr>
      <vt:lpstr>压缩冲程</vt:lpstr>
      <vt:lpstr>做功冲程</vt:lpstr>
      <vt:lpstr>排气冲程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5</cp:revision>
  <dcterms:created xsi:type="dcterms:W3CDTF">2021-10-09T05:43:02Z</dcterms:created>
  <dcterms:modified xsi:type="dcterms:W3CDTF">2021-10-09T05:56:00Z</dcterms:modified>
</cp:coreProperties>
</file>