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327" r:id="rId3"/>
    <p:sldId id="309" r:id="rId4"/>
    <p:sldId id="353" r:id="rId5"/>
    <p:sldId id="328" r:id="rId6"/>
    <p:sldId id="329" r:id="rId7"/>
    <p:sldId id="267" r:id="rId8"/>
    <p:sldId id="351" r:id="rId9"/>
    <p:sldId id="453" r:id="rId10"/>
    <p:sldId id="280" r:id="rId11"/>
    <p:sldId id="257" r:id="rId12"/>
    <p:sldId id="281" r:id="rId13"/>
    <p:sldId id="385" r:id="rId14"/>
    <p:sldId id="452" r:id="rId15"/>
    <p:sldId id="348" r:id="rId16"/>
    <p:sldId id="349" r:id="rId17"/>
    <p:sldId id="386" r:id="rId18"/>
    <p:sldId id="402" r:id="rId19"/>
    <p:sldId id="387" r:id="rId20"/>
    <p:sldId id="440" r:id="rId21"/>
    <p:sldId id="347" r:id="rId22"/>
    <p:sldId id="259" r:id="rId23"/>
    <p:sldId id="260" r:id="rId24"/>
    <p:sldId id="303" r:id="rId25"/>
    <p:sldId id="261" r:id="rId26"/>
    <p:sldId id="264" r:id="rId27"/>
    <p:sldId id="263" r:id="rId28"/>
    <p:sldId id="262" r:id="rId29"/>
    <p:sldId id="277" r:id="rId30"/>
    <p:sldId id="352" r:id="rId31"/>
    <p:sldId id="35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1873A-3329-446A-95AC-EC7AA96CC9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1988D1-6A08-40C0-BE6D-1F6EDE91A1AC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B8FCE6-4422-461D-8C9D-A8FA7F742DF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301C93-E37E-44F2-957E-BB33D5E8F7C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980689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图片 99">
            <a:extLst>
              <a:ext uri="{FF2B5EF4-FFF2-40B4-BE49-F238E27FC236}">
                <a16:creationId xmlns:a16="http://schemas.microsoft.com/office/drawing/2014/main" id="{3EFC30EB-CBA9-4857-9B48-76D0926A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138AD4CF-B817-420A-9A88-8F2D7EEA8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1052513"/>
            <a:ext cx="4230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</a:rPr>
              <a:t>第 2 节    内 能</a:t>
            </a:r>
          </a:p>
        </p:txBody>
      </p:sp>
      <p:sp>
        <p:nvSpPr>
          <p:cNvPr id="13316" name="图片 100">
            <a:extLst>
              <a:ext uri="{FF2B5EF4-FFF2-40B4-BE49-F238E27FC236}">
                <a16:creationId xmlns:a16="http://schemas.microsoft.com/office/drawing/2014/main" id="{CAFE37BB-BBE1-446A-9755-83723A78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3317" name="图片 1">
            <a:extLst>
              <a:ext uri="{FF2B5EF4-FFF2-40B4-BE49-F238E27FC236}">
                <a16:creationId xmlns:a16="http://schemas.microsoft.com/office/drawing/2014/main" id="{F180CE26-C524-4167-8C91-D889229C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7" b="14713"/>
          <a:stretch>
            <a:fillRect/>
          </a:stretch>
        </p:blipFill>
        <p:spPr bwMode="auto">
          <a:xfrm>
            <a:off x="250825" y="2347913"/>
            <a:ext cx="8645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617FBAC1-93E5-4B23-ABA6-9E6D0FC5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6775"/>
            <a:ext cx="92360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判断题：</a:t>
            </a:r>
          </a:p>
          <a:p>
            <a:pPr eaLnBrk="1" hangingPunct="1"/>
            <a:endParaRPr lang="zh-CN" altLang="en-US" sz="2400" b="1"/>
          </a:p>
          <a:p>
            <a:pPr eaLnBrk="1" hangingPunct="1"/>
            <a:r>
              <a:rPr lang="zh-CN" altLang="en-US" sz="2800" b="1"/>
              <a:t>1、物体温度升高内能增大，温度降低内能减小（       ）</a:t>
            </a:r>
          </a:p>
          <a:p>
            <a:pPr eaLnBrk="1" hangingPunct="1"/>
            <a:r>
              <a:rPr lang="zh-CN" altLang="en-US" sz="2800" b="1"/>
              <a:t>2、高温物体内能大，低温物体内能小  （      ）</a:t>
            </a:r>
          </a:p>
          <a:p>
            <a:pPr eaLnBrk="1" hangingPunct="1"/>
            <a:r>
              <a:rPr lang="zh-CN" altLang="en-US" sz="2800" b="1"/>
              <a:t>3、高温物体含有热量多，低温物体含有热量少  （        ）</a:t>
            </a:r>
          </a:p>
          <a:p>
            <a:pPr eaLnBrk="1" hangingPunct="1"/>
            <a:r>
              <a:rPr lang="zh-CN" altLang="en-US" sz="2800" b="1"/>
              <a:t>4、热量从内能大的物体传给内能小的物体   （         ）</a:t>
            </a:r>
          </a:p>
          <a:p>
            <a:pPr eaLnBrk="1" hangingPunct="1"/>
            <a:r>
              <a:rPr lang="zh-CN" altLang="en-US" sz="2800" b="1"/>
              <a:t>5、热量从温度高的物体传给温度低的物体　（　　）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ED4EA5AB-E635-4867-BCA6-4C21190D8C45}"/>
              </a:ext>
            </a:extLst>
          </p:cNvPr>
          <p:cNvSpPr/>
          <p:nvPr/>
        </p:nvSpPr>
        <p:spPr>
          <a:xfrm>
            <a:off x="7531100" y="3443288"/>
            <a:ext cx="5857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√</a:t>
            </a:r>
            <a:endParaRPr sz="2400">
              <a:solidFill>
                <a:srgbClr val="FF0000"/>
              </a:solidFill>
              <a:sym typeface="Arial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1546FE50-AF6C-4AC3-837F-B8F78EC6A54B}"/>
              </a:ext>
            </a:extLst>
          </p:cNvPr>
          <p:cNvSpPr/>
          <p:nvPr/>
        </p:nvSpPr>
        <p:spPr>
          <a:xfrm>
            <a:off x="8062913" y="2601913"/>
            <a:ext cx="487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×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5222787-6813-43E7-9C5F-DB4A830740B2}"/>
              </a:ext>
            </a:extLst>
          </p:cNvPr>
          <p:cNvSpPr/>
          <p:nvPr/>
        </p:nvSpPr>
        <p:spPr>
          <a:xfrm>
            <a:off x="6561138" y="2190750"/>
            <a:ext cx="4857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×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A7C6D8C1-8BE7-4F05-9AED-05C733100D3F}"/>
              </a:ext>
            </a:extLst>
          </p:cNvPr>
          <p:cNvSpPr/>
          <p:nvPr/>
        </p:nvSpPr>
        <p:spPr>
          <a:xfrm>
            <a:off x="7512050" y="2968625"/>
            <a:ext cx="48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×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D5409F3B-69C8-4757-BDE6-18CEE0B70812}"/>
              </a:ext>
            </a:extLst>
          </p:cNvPr>
          <p:cNvSpPr/>
          <p:nvPr/>
        </p:nvSpPr>
        <p:spPr>
          <a:xfrm>
            <a:off x="7966075" y="1774825"/>
            <a:ext cx="5842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√</a:t>
            </a:r>
            <a:endParaRPr sz="2400">
              <a:solidFill>
                <a:srgbClr val="FF0000"/>
              </a:solidFill>
              <a:sym typeface="Arial" pitchFamily="34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8C04E08-8678-4165-8140-14B721E09005}"/>
              </a:ext>
            </a:extLst>
          </p:cNvPr>
          <p:cNvSpPr/>
          <p:nvPr/>
        </p:nvSpPr>
        <p:spPr>
          <a:xfrm>
            <a:off x="242888" y="4587875"/>
            <a:ext cx="88407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思考：如果物体温度不变，那么它的内能一定不变吗？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>
            <a:extLst>
              <a:ext uri="{FF2B5EF4-FFF2-40B4-BE49-F238E27FC236}">
                <a16:creationId xmlns:a16="http://schemas.microsoft.com/office/drawing/2014/main" id="{F1F5793F-EEF3-43C0-A239-6627381C6242}"/>
              </a:ext>
            </a:extLst>
          </p:cNvPr>
          <p:cNvSpPr/>
          <p:nvPr/>
        </p:nvSpPr>
        <p:spPr>
          <a:xfrm>
            <a:off x="69850" y="3436938"/>
            <a:ext cx="889317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活塞迅速下压，压缩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，对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做功，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的内能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，温度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，达到棉花的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，使棉花瞬间燃烧。</a:t>
            </a:r>
            <a:endParaRPr sz="2000"/>
          </a:p>
        </p:txBody>
      </p:sp>
      <p:pic>
        <p:nvPicPr>
          <p:cNvPr id="23555" name="Picture 2" descr="压缩空气引火2">
            <a:extLst>
              <a:ext uri="{FF2B5EF4-FFF2-40B4-BE49-F238E27FC236}">
                <a16:creationId xmlns:a16="http://schemas.microsoft.com/office/drawing/2014/main" id="{24472B2C-8C96-43EF-8F77-37EF8388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836613"/>
            <a:ext cx="7937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>
            <a:extLst>
              <a:ext uri="{FF2B5EF4-FFF2-40B4-BE49-F238E27FC236}">
                <a16:creationId xmlns:a16="http://schemas.microsoft.com/office/drawing/2014/main" id="{4D31FF93-D350-42F7-B73D-1F8D56FB5623}"/>
              </a:ext>
            </a:extLst>
          </p:cNvPr>
          <p:cNvSpPr/>
          <p:nvPr/>
        </p:nvSpPr>
        <p:spPr>
          <a:xfrm>
            <a:off x="-38100" y="1406525"/>
            <a:ext cx="9505950" cy="5097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如图所示，在一个配有活塞的玻璃筒底部里放一小团棉花，</a:t>
            </a: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（1）当把活塞迅速地压下去时，观察到的现象是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____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．</a:t>
            </a: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若将活塞缓慢地压下去，能否看到此现象？答：____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（填能</a:t>
            </a: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或不能）</a:t>
            </a: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（2）现象解释：</a:t>
            </a:r>
          </a:p>
          <a:p>
            <a:pPr eaLnBrk="1" hangingPunct="1">
              <a:lnSpc>
                <a:spcPct val="110000"/>
              </a:lnSpc>
            </a:pP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>
              <a:lnSpc>
                <a:spcPct val="110000"/>
              </a:lnSpc>
            </a:pP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（3）由这个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实验得到的结论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是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         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</a:p>
          <a:p>
            <a:pPr eaLnBrk="1" hangingPunct="1">
              <a:lnSpc>
                <a:spcPct val="110000"/>
              </a:lnSpc>
            </a:pP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由此可见：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　　　　　　　　　　　　　　　　　　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　　　　　　　　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　</a:t>
            </a:r>
          </a:p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（4）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从能量转换的角度看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这个实验是把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能转化为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能      </a:t>
            </a:r>
            <a:endParaRPr sz="2400" b="1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ED20B588-8CF1-4447-BB1C-302DBE929E2D}"/>
              </a:ext>
            </a:extLst>
          </p:cNvPr>
          <p:cNvSpPr/>
          <p:nvPr/>
        </p:nvSpPr>
        <p:spPr>
          <a:xfrm>
            <a:off x="1042988" y="4503738"/>
            <a:ext cx="5649912" cy="568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压缩空气，对空气做功，空气内能增大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16616649-4F93-48C4-8922-A9EF125A6CDD}"/>
              </a:ext>
            </a:extLst>
          </p:cNvPr>
          <p:cNvSpPr/>
          <p:nvPr/>
        </p:nvSpPr>
        <p:spPr>
          <a:xfrm>
            <a:off x="6457950" y="2212975"/>
            <a:ext cx="803275" cy="463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不能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55D2329B-006D-44FE-9049-1E4BF917029F}"/>
              </a:ext>
            </a:extLst>
          </p:cNvPr>
          <p:cNvSpPr/>
          <p:nvPr/>
        </p:nvSpPr>
        <p:spPr>
          <a:xfrm>
            <a:off x="2987675" y="3429000"/>
            <a:ext cx="6953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空气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60D051BF-6400-4960-AEA1-18A1BD582542}"/>
              </a:ext>
            </a:extLst>
          </p:cNvPr>
          <p:cNvSpPr/>
          <p:nvPr/>
        </p:nvSpPr>
        <p:spPr>
          <a:xfrm>
            <a:off x="4356100" y="3459163"/>
            <a:ext cx="692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空气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86B1199D-1F03-4777-9B79-1F45091717E6}"/>
              </a:ext>
            </a:extLst>
          </p:cNvPr>
          <p:cNvSpPr/>
          <p:nvPr/>
        </p:nvSpPr>
        <p:spPr>
          <a:xfrm>
            <a:off x="6083300" y="3429000"/>
            <a:ext cx="692150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空气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DF370EE2-9D39-4286-B4B7-378DF3359A15}"/>
              </a:ext>
            </a:extLst>
          </p:cNvPr>
          <p:cNvSpPr/>
          <p:nvPr/>
        </p:nvSpPr>
        <p:spPr>
          <a:xfrm>
            <a:off x="7740650" y="3459163"/>
            <a:ext cx="69056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增大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B76B54C8-F8E9-4850-93C0-8DC3E9E3D2C2}"/>
              </a:ext>
            </a:extLst>
          </p:cNvPr>
          <p:cNvSpPr/>
          <p:nvPr/>
        </p:nvSpPr>
        <p:spPr>
          <a:xfrm>
            <a:off x="684213" y="3716338"/>
            <a:ext cx="69056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升高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D1E54D69-99C9-44A0-9B0C-A90A4B7F8BA4}"/>
              </a:ext>
            </a:extLst>
          </p:cNvPr>
          <p:cNvSpPr/>
          <p:nvPr/>
        </p:nvSpPr>
        <p:spPr>
          <a:xfrm>
            <a:off x="2987675" y="3757613"/>
            <a:ext cx="94456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着火点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301" name="Text Box 12">
            <a:extLst>
              <a:ext uri="{FF2B5EF4-FFF2-40B4-BE49-F238E27FC236}">
                <a16:creationId xmlns:a16="http://schemas.microsoft.com/office/drawing/2014/main" id="{012C9277-B853-42E1-AC88-5B6EE8403AE0}"/>
              </a:ext>
            </a:extLst>
          </p:cNvPr>
          <p:cNvSpPr/>
          <p:nvPr/>
        </p:nvSpPr>
        <p:spPr>
          <a:xfrm>
            <a:off x="6699250" y="1773238"/>
            <a:ext cx="1422400" cy="463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棉花点燃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2302" name="Text Box 13">
            <a:extLst>
              <a:ext uri="{FF2B5EF4-FFF2-40B4-BE49-F238E27FC236}">
                <a16:creationId xmlns:a16="http://schemas.microsoft.com/office/drawing/2014/main" id="{7B8B5A64-DDFC-4BAF-9216-593908166AE8}"/>
              </a:ext>
            </a:extLst>
          </p:cNvPr>
          <p:cNvSpPr/>
          <p:nvPr/>
        </p:nvSpPr>
        <p:spPr>
          <a:xfrm>
            <a:off x="5983288" y="5868988"/>
            <a:ext cx="695325" cy="425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303" name="Text Box 14">
            <a:extLst>
              <a:ext uri="{FF2B5EF4-FFF2-40B4-BE49-F238E27FC236}">
                <a16:creationId xmlns:a16="http://schemas.microsoft.com/office/drawing/2014/main" id="{69BCC529-C932-4CC2-9F09-B3DC660EE073}"/>
              </a:ext>
            </a:extLst>
          </p:cNvPr>
          <p:cNvSpPr/>
          <p:nvPr/>
        </p:nvSpPr>
        <p:spPr>
          <a:xfrm>
            <a:off x="8121650" y="5873750"/>
            <a:ext cx="4413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369BC44E-E024-4DF3-945D-DE643C642043}"/>
              </a:ext>
            </a:extLst>
          </p:cNvPr>
          <p:cNvSpPr/>
          <p:nvPr/>
        </p:nvSpPr>
        <p:spPr>
          <a:xfrm>
            <a:off x="1582738" y="5284788"/>
            <a:ext cx="544353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对物体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做功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物体，物体的内能会增大</a:t>
            </a:r>
            <a:endParaRPr sz="24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6DCD7061-F31D-48EB-965B-EE5FF04B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77838"/>
            <a:ext cx="16271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二  做功</a:t>
            </a: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3BF694CC-DC72-442F-97D6-2ABE4F7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992188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</a:rPr>
              <a:t>实验一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6" grpId="1" animBg="1"/>
      <p:bldP spid="12297" grpId="0" animBg="1"/>
      <p:bldP spid="12297" grpId="1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>
            <a:extLst>
              <a:ext uri="{FF2B5EF4-FFF2-40B4-BE49-F238E27FC236}">
                <a16:creationId xmlns:a16="http://schemas.microsoft.com/office/drawing/2014/main" id="{CE2A864B-D869-44A8-BFAC-AA978836B88B}"/>
              </a:ext>
            </a:extLst>
          </p:cNvPr>
          <p:cNvSpPr/>
          <p:nvPr/>
        </p:nvSpPr>
        <p:spPr>
          <a:xfrm>
            <a:off x="931863" y="2847975"/>
            <a:ext cx="7899400" cy="1014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                当瓶塞跳起时，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推动 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做功，</a:t>
            </a:r>
            <a:endParaRPr sz="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>
              <a:lnSpc>
                <a:spcPct val="15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空气内 能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，空气温度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　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，使瓶内水蒸气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成 雾；</a:t>
            </a:r>
            <a:endParaRPr sz="200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1621E572-FCA9-4647-89D0-EC1D1333D4DA}"/>
              </a:ext>
            </a:extLst>
          </p:cNvPr>
          <p:cNvSpPr/>
          <p:nvPr/>
        </p:nvSpPr>
        <p:spPr>
          <a:xfrm>
            <a:off x="252413" y="1111250"/>
            <a:ext cx="8764587" cy="4216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拿一个大口玻璃瓶，瓶内装少量的水，水的上方有水蒸气，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用塞子塞紧，通过塞子上的小口往瓶里打气：</a:t>
            </a: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（1）实验现象：当塞子从瓶口跳起来时，容器中出了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；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这是 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现象。</a:t>
            </a: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（2）产生上述现象的原因是：</a:t>
            </a: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（3）由此实验可以得出这样一个结论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：</a:t>
            </a:r>
            <a:r>
              <a:rPr lang="en-US" altLang="zh-CN"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r>
              <a:rPr lang="en-US" altLang="zh-CN"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         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由此可见：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　　　　　　　　　　　　　　　　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（4）从能量转化角度看，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这个实验是把 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能转化为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</a:t>
            </a:r>
            <a:endParaRPr sz="2000" b="1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52C0430-ADBF-493D-BBFF-BC1BFF564E8D}"/>
              </a:ext>
            </a:extLst>
          </p:cNvPr>
          <p:cNvSpPr/>
          <p:nvPr/>
        </p:nvSpPr>
        <p:spPr>
          <a:xfrm>
            <a:off x="6515100" y="1917700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雾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8446E2DA-4922-428B-9C40-897CC664D61D}"/>
              </a:ext>
            </a:extLst>
          </p:cNvPr>
          <p:cNvSpPr/>
          <p:nvPr/>
        </p:nvSpPr>
        <p:spPr>
          <a:xfrm>
            <a:off x="900113" y="2276475"/>
            <a:ext cx="762000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液化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252C73D5-7A89-4390-81EA-C08250DD5287}"/>
              </a:ext>
            </a:extLst>
          </p:cNvPr>
          <p:cNvSpPr/>
          <p:nvPr/>
        </p:nvSpPr>
        <p:spPr>
          <a:xfrm>
            <a:off x="7178675" y="2917825"/>
            <a:ext cx="7620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瓶塞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73500CCF-06F0-4626-BD9B-64F3C08F5D44}"/>
              </a:ext>
            </a:extLst>
          </p:cNvPr>
          <p:cNvSpPr/>
          <p:nvPr/>
        </p:nvSpPr>
        <p:spPr>
          <a:xfrm>
            <a:off x="5597525" y="2917825"/>
            <a:ext cx="6889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空气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A86D02B6-FB26-4C52-8997-DE006C9EC2B5}"/>
              </a:ext>
            </a:extLst>
          </p:cNvPr>
          <p:cNvSpPr/>
          <p:nvPr/>
        </p:nvSpPr>
        <p:spPr>
          <a:xfrm>
            <a:off x="2051050" y="3390900"/>
            <a:ext cx="7588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减小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5FCF2EC4-EB08-4933-8BF3-C0D80D4F4937}"/>
              </a:ext>
            </a:extLst>
          </p:cNvPr>
          <p:cNvSpPr/>
          <p:nvPr/>
        </p:nvSpPr>
        <p:spPr>
          <a:xfrm>
            <a:off x="3994150" y="3390900"/>
            <a:ext cx="758825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降低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5165C1EF-C9D4-4DFD-AF89-77AB4FF9EFDC}"/>
              </a:ext>
            </a:extLst>
          </p:cNvPr>
          <p:cNvSpPr/>
          <p:nvPr/>
        </p:nvSpPr>
        <p:spPr>
          <a:xfrm>
            <a:off x="6804025" y="3429000"/>
            <a:ext cx="758825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液化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20077449-DA68-4002-A31E-FF719B89DF3C}"/>
              </a:ext>
            </a:extLst>
          </p:cNvPr>
          <p:cNvSpPr/>
          <p:nvPr/>
        </p:nvSpPr>
        <p:spPr>
          <a:xfrm>
            <a:off x="4668838" y="3716338"/>
            <a:ext cx="419100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空气膨胀对外做功，空气内能减小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87E31D46-1252-43C3-A714-CB7FBA1DB716}"/>
              </a:ext>
            </a:extLst>
          </p:cNvPr>
          <p:cNvSpPr/>
          <p:nvPr/>
        </p:nvSpPr>
        <p:spPr>
          <a:xfrm>
            <a:off x="5076825" y="4868863"/>
            <a:ext cx="6889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内能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435A795F-1C1C-4356-903F-9A5E3D967B23}"/>
              </a:ext>
            </a:extLst>
          </p:cNvPr>
          <p:cNvSpPr/>
          <p:nvPr/>
        </p:nvSpPr>
        <p:spPr>
          <a:xfrm>
            <a:off x="6875463" y="4868863"/>
            <a:ext cx="69056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AFE62932-7032-4D83-81A6-C98FA33913D3}"/>
              </a:ext>
            </a:extLst>
          </p:cNvPr>
          <p:cNvSpPr/>
          <p:nvPr/>
        </p:nvSpPr>
        <p:spPr>
          <a:xfrm>
            <a:off x="1692275" y="4294188"/>
            <a:ext cx="43481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物体对外做功，物体的内能会减小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4591" name="Text Box 16">
            <a:extLst>
              <a:ext uri="{FF2B5EF4-FFF2-40B4-BE49-F238E27FC236}">
                <a16:creationId xmlns:a16="http://schemas.microsoft.com/office/drawing/2014/main" id="{5D707DA3-CA03-47A1-84E4-7FF2EF60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0713"/>
            <a:ext cx="1401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</a:rPr>
              <a:t>实验二</a:t>
            </a:r>
          </a:p>
        </p:txBody>
      </p:sp>
      <p:pic>
        <p:nvPicPr>
          <p:cNvPr id="24592" name="Picture 2" descr="空气对塞子做功">
            <a:extLst>
              <a:ext uri="{FF2B5EF4-FFF2-40B4-BE49-F238E27FC236}">
                <a16:creationId xmlns:a16="http://schemas.microsoft.com/office/drawing/2014/main" id="{3D3F6E07-6C5C-4863-BEA2-A3F30BBD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93738"/>
            <a:ext cx="16557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30ECFDC-6E03-4C40-B8E2-9F0CDFAFF652}"/>
              </a:ext>
            </a:extLst>
          </p:cNvPr>
          <p:cNvSpPr/>
          <p:nvPr/>
        </p:nvSpPr>
        <p:spPr>
          <a:xfrm>
            <a:off x="828675" y="1196975"/>
            <a:ext cx="7488238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热传递可以改变物体的内能，做功也可以改变物体的内能，因此做功和热传递是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等效的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800" b="1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FFF3557-4C4E-4690-B2BD-22FA211765B2}"/>
              </a:ext>
            </a:extLst>
          </p:cNvPr>
          <p:cNvSpPr/>
          <p:nvPr/>
        </p:nvSpPr>
        <p:spPr>
          <a:xfrm>
            <a:off x="1260475" y="3357563"/>
            <a:ext cx="5364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想一想：做功和热传递有什么不同呢？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40CEE6C4-EC23-4C17-B6A0-972E446C7842}"/>
              </a:ext>
            </a:extLst>
          </p:cNvPr>
          <p:cNvSpPr/>
          <p:nvPr/>
        </p:nvSpPr>
        <p:spPr>
          <a:xfrm>
            <a:off x="900113" y="4076700"/>
            <a:ext cx="78025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做功是内能与机械能之间的转化，热传递是内能的转移。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79255E5B-B897-4005-A8DB-07E1E9E994E4}"/>
              </a:ext>
            </a:extLst>
          </p:cNvPr>
          <p:cNvSpPr/>
          <p:nvPr/>
        </p:nvSpPr>
        <p:spPr>
          <a:xfrm>
            <a:off x="390525" y="879475"/>
            <a:ext cx="8016875" cy="2651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18、如图所示，在气缸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中密封有压缩空气，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是一种被销钉</a:t>
            </a:r>
            <a:r>
              <a:rPr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K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锁住的活塞，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是一个温度计。若活塞与气缸壁间没有摩擦，当把销钉拔出后，将看到的现象：（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）活塞将向</a:t>
            </a:r>
            <a:r>
              <a:rPr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运动（选填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左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或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右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）；（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）温度计的示数将</a:t>
            </a:r>
            <a:r>
              <a:rPr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         </a:t>
            </a: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  <a:endParaRPr altLang="zh-CN" sz="2800" b="1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B6A9F140-C2A7-4F16-A46E-19B4E324C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7738" y="3533775"/>
            <a:ext cx="3306762" cy="29210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3DB636A5-919D-453D-B3A5-C121AB56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2101850"/>
            <a:ext cx="538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>
                <a:solidFill>
                  <a:srgbClr val="FF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右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FC18B8F-558D-43F1-8449-586E53892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013075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00"/>
                </a:solidFill>
              </a:rPr>
              <a:t>降低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22222f_20090712155947">
            <a:extLst>
              <a:ext uri="{FF2B5EF4-FFF2-40B4-BE49-F238E27FC236}">
                <a16:creationId xmlns:a16="http://schemas.microsoft.com/office/drawing/2014/main" id="{9964B1FC-93F7-4B46-A767-FED15F18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271713"/>
            <a:ext cx="2997200" cy="15970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1999104_173006063819_1">
            <a:extLst>
              <a:ext uri="{FF2B5EF4-FFF2-40B4-BE49-F238E27FC236}">
                <a16:creationId xmlns:a16="http://schemas.microsoft.com/office/drawing/2014/main" id="{FC0E9735-53D8-42C3-8E2A-A08C91CF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665663"/>
            <a:ext cx="3005137" cy="1598612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Box 1">
            <a:extLst>
              <a:ext uri="{FF2B5EF4-FFF2-40B4-BE49-F238E27FC236}">
                <a16:creationId xmlns:a16="http://schemas.microsoft.com/office/drawing/2014/main" id="{05AE11F0-5A0F-42B8-AB56-04A2E33A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79914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　　1．在下列选项中，物体内能的改变是通过做功实现的是（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</a:rPr>
              <a:t>  ），通过热传递的是（         ）</a:t>
            </a:r>
          </a:p>
        </p:txBody>
      </p:sp>
      <p:sp>
        <p:nvSpPr>
          <p:cNvPr id="27653" name="TextBox 1">
            <a:extLst>
              <a:ext uri="{FF2B5EF4-FFF2-40B4-BE49-F238E27FC236}">
                <a16:creationId xmlns:a16="http://schemas.microsoft.com/office/drawing/2014/main" id="{A596AC81-9155-4B40-9358-FA729339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941763"/>
            <a:ext cx="351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</a:rPr>
              <a:t>．在炎热的夏天，在啤酒中放入一些冰块，啤酒变凉</a:t>
            </a:r>
          </a:p>
        </p:txBody>
      </p:sp>
      <p:pic>
        <p:nvPicPr>
          <p:cNvPr id="27654" name="Picture 6" descr="1254124969718">
            <a:extLst>
              <a:ext uri="{FF2B5EF4-FFF2-40B4-BE49-F238E27FC236}">
                <a16:creationId xmlns:a16="http://schemas.microsoft.com/office/drawing/2014/main" id="{8F60499D-9D7C-4356-8BEA-9531CE3D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89475"/>
            <a:ext cx="2924175" cy="151765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1">
            <a:extLst>
              <a:ext uri="{FF2B5EF4-FFF2-40B4-BE49-F238E27FC236}">
                <a16:creationId xmlns:a16="http://schemas.microsoft.com/office/drawing/2014/main" id="{9A6C659C-DF03-4E02-85F3-5F80A5CC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308725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Times New Roman" panose="02020603050405020304" pitchFamily="18" charset="0"/>
              </a:rPr>
              <a:t>C．行驶的汽车，轮胎会变热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18ECF51D-2813-46D8-B72D-350B24E0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6092825"/>
            <a:ext cx="252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/>
              <a:t> </a:t>
            </a:r>
            <a:endParaRPr lang="zh-CN" altLang="en-US" sz="2000"/>
          </a:p>
          <a:p>
            <a:pPr eaLnBrk="1" hangingPunct="1"/>
            <a:endParaRPr lang="zh-CN" altLang="en-US" sz="2000"/>
          </a:p>
        </p:txBody>
      </p:sp>
      <p:pic>
        <p:nvPicPr>
          <p:cNvPr id="27657" name="Picture 9" descr="47">
            <a:extLst>
              <a:ext uri="{FF2B5EF4-FFF2-40B4-BE49-F238E27FC236}">
                <a16:creationId xmlns:a16="http://schemas.microsoft.com/office/drawing/2014/main" id="{4B2B5D58-569B-4EA3-BAF7-23501ECE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2259013"/>
            <a:ext cx="2835275" cy="16129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Box 1">
            <a:extLst>
              <a:ext uri="{FF2B5EF4-FFF2-40B4-BE49-F238E27FC236}">
                <a16:creationId xmlns:a16="http://schemas.microsoft.com/office/drawing/2014/main" id="{52380B06-5360-4F69-A2D1-ABC9D7C5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41763"/>
            <a:ext cx="3311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latin typeface="宋体" panose="02010600030101010101" pitchFamily="2" charset="-122"/>
              </a:rPr>
              <a:t>．太阳能热水器水箱中的水被晒热</a:t>
            </a:r>
          </a:p>
        </p:txBody>
      </p:sp>
      <p:sp>
        <p:nvSpPr>
          <p:cNvPr id="27659" name="TextBox 1">
            <a:extLst>
              <a:ext uri="{FF2B5EF4-FFF2-40B4-BE49-F238E27FC236}">
                <a16:creationId xmlns:a16="http://schemas.microsoft.com/office/drawing/2014/main" id="{A71AC884-08A1-49A6-819A-01B39A4C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284913"/>
            <a:ext cx="327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</a:rPr>
              <a:t>．划火柴，火柴燃烧</a:t>
            </a:r>
          </a:p>
        </p:txBody>
      </p:sp>
      <p:sp>
        <p:nvSpPr>
          <p:cNvPr id="16396" name="TextBox 7">
            <a:extLst>
              <a:ext uri="{FF2B5EF4-FFF2-40B4-BE49-F238E27FC236}">
                <a16:creationId xmlns:a16="http://schemas.microsoft.com/office/drawing/2014/main" id="{06BABDE3-4830-4E23-9F5A-677B472BDA87}"/>
              </a:ext>
            </a:extLst>
          </p:cNvPr>
          <p:cNvSpPr/>
          <p:nvPr/>
        </p:nvSpPr>
        <p:spPr>
          <a:xfrm>
            <a:off x="2681288" y="1673225"/>
            <a:ext cx="10779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C  D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6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49AC9AC-3A86-4652-85EA-0F9DAF01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2" name="Group 14">
            <a:extLst>
              <a:ext uri="{FF2B5EF4-FFF2-40B4-BE49-F238E27FC236}">
                <a16:creationId xmlns:a16="http://schemas.microsoft.com/office/drawing/2014/main" id="{8B0D4205-99FB-4277-990E-05D576C2CD77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7663" name="圆角矩形 1">
              <a:extLst>
                <a:ext uri="{FF2B5EF4-FFF2-40B4-BE49-F238E27FC236}">
                  <a16:creationId xmlns:a16="http://schemas.microsoft.com/office/drawing/2014/main" id="{7AF6BBE1-0480-44B6-AEAD-60C60531B7A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Text Box 16">
              <a:extLst>
                <a:ext uri="{FF2B5EF4-FFF2-40B4-BE49-F238E27FC236}">
                  <a16:creationId xmlns:a16="http://schemas.microsoft.com/office/drawing/2014/main" id="{082941A4-388E-4CC7-9124-3E8103119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16399" name="Text Box 17">
            <a:extLst>
              <a:ext uri="{FF2B5EF4-FFF2-40B4-BE49-F238E27FC236}">
                <a16:creationId xmlns:a16="http://schemas.microsoft.com/office/drawing/2014/main" id="{CC25FD9E-FF80-4340-B180-49038AC0B9B1}"/>
              </a:ext>
            </a:extLst>
          </p:cNvPr>
          <p:cNvSpPr/>
          <p:nvPr/>
        </p:nvSpPr>
        <p:spPr>
          <a:xfrm>
            <a:off x="7164388" y="1701800"/>
            <a:ext cx="69691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AB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13C5D513-FD08-4972-A043-C21DF7CE483A}"/>
              </a:ext>
            </a:extLst>
          </p:cNvPr>
          <p:cNvSpPr/>
          <p:nvPr/>
        </p:nvSpPr>
        <p:spPr>
          <a:xfrm>
            <a:off x="431800" y="1268413"/>
            <a:ext cx="8145463" cy="1627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2．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美国宇航局的科学家们认为在美国东海岸出现的“天空火球”现象是由于小行星窜入了地球大气层。请同学们尝试解释这个罕见的现象。</a:t>
            </a:r>
            <a:endParaRPr sz="2800" b="1">
              <a:latin typeface="宋体" pitchFamily="2" charset="-122"/>
            </a:endParaRPr>
          </a:p>
        </p:txBody>
      </p:sp>
      <p:pic>
        <p:nvPicPr>
          <p:cNvPr id="28675" name="Picture 3" descr="流星">
            <a:extLst>
              <a:ext uri="{FF2B5EF4-FFF2-40B4-BE49-F238E27FC236}">
                <a16:creationId xmlns:a16="http://schemas.microsoft.com/office/drawing/2014/main" id="{A4DDAD7E-FC04-441A-BD84-6F584975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249613"/>
            <a:ext cx="5238750" cy="2733675"/>
          </a:xfrm>
          <a:prstGeom prst="rect">
            <a:avLst/>
          </a:prstGeom>
          <a:noFill/>
          <a:ln w="28575" algn="ctr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AFDA8DF-002F-460A-ACAD-666F7220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oup 5">
            <a:extLst>
              <a:ext uri="{FF2B5EF4-FFF2-40B4-BE49-F238E27FC236}">
                <a16:creationId xmlns:a16="http://schemas.microsoft.com/office/drawing/2014/main" id="{B4FAD268-E0EE-43F9-B02C-3D673F12D11B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8678" name="圆角矩形 1">
              <a:extLst>
                <a:ext uri="{FF2B5EF4-FFF2-40B4-BE49-F238E27FC236}">
                  <a16:creationId xmlns:a16="http://schemas.microsoft.com/office/drawing/2014/main" id="{CB0F9768-B3FA-47C5-AB81-6B26DDB4688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7">
              <a:extLst>
                <a:ext uri="{FF2B5EF4-FFF2-40B4-BE49-F238E27FC236}">
                  <a16:creationId xmlns:a16="http://schemas.microsoft.com/office/drawing/2014/main" id="{83A762B0-5D7E-4AC9-99D7-60632E69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C5186591-BC5F-45BA-B941-78EECE9A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0925"/>
            <a:ext cx="81073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3、 一个物体的温度升高了，其原因是（    ）。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 A．一定是物体对外做了功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 B．一定是外界对物体做了功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 C．一定是物体吸收了热量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 D．可能是物体吸收了热量，也可能是外界对物体做了功 </a:t>
            </a:r>
            <a:endParaRPr lang="zh-CN" altLang="en-US" sz="24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8722CD2-5959-4959-8524-92C346ECC266}"/>
              </a:ext>
            </a:extLst>
          </p:cNvPr>
          <p:cNvSpPr/>
          <p:nvPr/>
        </p:nvSpPr>
        <p:spPr>
          <a:xfrm>
            <a:off x="6084888" y="1050925"/>
            <a:ext cx="4397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92C0CD25-8B6D-4736-80BB-E0B0DA6A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41725"/>
            <a:ext cx="7954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4、一个物体的内能增大了，那么（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）。 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A．物体一定吸收了热量，且温度一定升高了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B．物体一定对外做了功，且温度一定升高了 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C．一定是外界对物体做了功，且温度一定升高了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D．可能是物体吸收了热量，也可能是外界对物体做了功 </a:t>
            </a:r>
          </a:p>
          <a:p>
            <a:pPr eaLnBrk="1" hangingPunct="1"/>
            <a:endParaRPr lang="zh-CN" altLang="en-US" sz="2400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43D045A-A33A-4A7F-B1EB-0F7F7EAEFCC1}"/>
              </a:ext>
            </a:extLst>
          </p:cNvPr>
          <p:cNvSpPr/>
          <p:nvPr/>
        </p:nvSpPr>
        <p:spPr>
          <a:xfrm>
            <a:off x="5364163" y="3641725"/>
            <a:ext cx="4397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DB5ADC9-C010-4A96-9DCE-1A324F4EE9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0"/>
          <a:stretch>
            <a:fillRect/>
          </a:stretch>
        </p:blipFill>
        <p:spPr>
          <a:xfrm>
            <a:off x="1331913" y="1919288"/>
            <a:ext cx="1730375" cy="22860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FA50E42B-B273-4BD1-BFD9-1EF0454C526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1063" y="1990725"/>
            <a:ext cx="2185987" cy="21875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E49E4860-7A82-42CB-8F8F-B35C2BD307EC}"/>
              </a:ext>
            </a:extLst>
          </p:cNvPr>
          <p:cNvSpPr/>
          <p:nvPr/>
        </p:nvSpPr>
        <p:spPr>
          <a:xfrm>
            <a:off x="396875" y="692150"/>
            <a:ext cx="835660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练习1：用打气筒给自行车车胎打气时，打气筒的筒壁会发热，其原因有哪些？主要原因是什么？</a:t>
            </a:r>
            <a:endParaRPr sz="2400" b="1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A63EC91D-D735-4E4F-B817-7E40AC21AA38}"/>
              </a:ext>
            </a:extLst>
          </p:cNvPr>
          <p:cNvSpPr/>
          <p:nvPr/>
        </p:nvSpPr>
        <p:spPr>
          <a:xfrm>
            <a:off x="396875" y="5087938"/>
            <a:ext cx="8277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练习2：打开啤酒瓶瓶盖的瞬间，瓶口有雾出现这是为什么？</a:t>
            </a:r>
            <a:endParaRPr sz="2400" b="1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F896E902-7ABC-4444-B422-54695E90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1709738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E945F1FE-BC4A-4FFF-A04A-0EA2D62D395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2013" y="1990725"/>
            <a:ext cx="2195512" cy="252095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B7C1395C-C757-45B5-8CFF-5DF350F4B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989138"/>
            <a:ext cx="180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第三课时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F37420C-D161-4F19-9905-32CB4E2A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1FCEBA6-556C-4677-B529-28CDAFBF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149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AA68D3B-D024-45A8-A455-C165A6F6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6125"/>
            <a:ext cx="527208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5027241" imgH="3258005"/>
        </mc:Choice>
        <mc:Fallback>
          <p:control r:id="rId1" imgW="5027241" imgH="3258005">
            <p:pic>
              <p:nvPicPr>
                <p:cNvPr id="14341" name="Control 5">
                  <a:extLst>
                    <a:ext uri="{FF2B5EF4-FFF2-40B4-BE49-F238E27FC236}">
                      <a16:creationId xmlns:a16="http://schemas.microsoft.com/office/drawing/2014/main" id="{56435E60-8087-4C9C-B26A-23746C0D8E1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2863" y="404813"/>
                  <a:ext cx="5027612" cy="325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A148AE1-5F68-43A7-9370-7FFCBF6C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4724400"/>
            <a:ext cx="6588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1、把下列现象与内能改变的方式用线连接</a:t>
            </a:r>
          </a:p>
          <a:p>
            <a:pPr eaLnBrk="1" hangingPunct="1"/>
            <a:r>
              <a:rPr lang="zh-CN" altLang="en-US" sz="2000" b="1"/>
              <a:t>（1）摩擦生热</a:t>
            </a:r>
          </a:p>
          <a:p>
            <a:pPr eaLnBrk="1" hangingPunct="1"/>
            <a:r>
              <a:rPr lang="zh-CN" altLang="en-US" sz="2000" b="1"/>
              <a:t>（2）用热水袋取暖                                          做功                                   </a:t>
            </a:r>
          </a:p>
          <a:p>
            <a:pPr eaLnBrk="1" hangingPunct="1"/>
            <a:r>
              <a:rPr lang="zh-CN" altLang="en-US" sz="2000" b="1"/>
              <a:t>（3）体育锻炼可以使身体暖和                         热传递</a:t>
            </a:r>
          </a:p>
          <a:p>
            <a:pPr eaLnBrk="1" hangingPunct="1"/>
            <a:r>
              <a:rPr lang="zh-CN" altLang="en-US" sz="2000" b="1"/>
              <a:t>（4）用天燃气煮饭菜.</a:t>
            </a:r>
          </a:p>
        </p:txBody>
      </p:sp>
      <p:cxnSp>
        <p:nvCxnSpPr>
          <p:cNvPr id="32771" name="Line 3">
            <a:extLst>
              <a:ext uri="{FF2B5EF4-FFF2-40B4-BE49-F238E27FC236}">
                <a16:creationId xmlns:a16="http://schemas.microsoft.com/office/drawing/2014/main" id="{31E1AA5A-D891-4716-9B20-6BFC5FDC54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5181600"/>
            <a:ext cx="2663825" cy="2889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2" name="Line 4">
            <a:extLst>
              <a:ext uri="{FF2B5EF4-FFF2-40B4-BE49-F238E27FC236}">
                <a16:creationId xmlns:a16="http://schemas.microsoft.com/office/drawing/2014/main" id="{3436ECD9-769B-484E-B65A-808EA43111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3325" y="5541963"/>
            <a:ext cx="2520950" cy="2159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Line 5">
            <a:extLst>
              <a:ext uri="{FF2B5EF4-FFF2-40B4-BE49-F238E27FC236}">
                <a16:creationId xmlns:a16="http://schemas.microsoft.com/office/drawing/2014/main" id="{33AE88DC-AABF-417B-B569-F38C15E09E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79950" y="5541963"/>
            <a:ext cx="1584325" cy="28733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Line 6">
            <a:extLst>
              <a:ext uri="{FF2B5EF4-FFF2-40B4-BE49-F238E27FC236}">
                <a16:creationId xmlns:a16="http://schemas.microsoft.com/office/drawing/2014/main" id="{DB9D6695-926C-4C4D-896E-0E134B1DB4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43325" y="5830888"/>
            <a:ext cx="2520950" cy="2889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Text Box 7">
            <a:extLst>
              <a:ext uri="{FF2B5EF4-FFF2-40B4-BE49-F238E27FC236}">
                <a16:creationId xmlns:a16="http://schemas.microsoft.com/office/drawing/2014/main" id="{4B2C2AD9-AE24-4219-BB24-BE8C1658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3279775"/>
            <a:ext cx="8856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000" b="1"/>
              <a:t>压缩空气，对空气做功，空气内能 </a:t>
            </a:r>
            <a:r>
              <a:rPr lang="zh-CN" altLang="en-US" sz="2000" b="1" u="sng"/>
              <a:t>          </a:t>
            </a:r>
            <a:r>
              <a:rPr lang="zh-CN" altLang="en-US" sz="2000" b="1"/>
              <a:t>。这是 </a:t>
            </a:r>
            <a:r>
              <a:rPr lang="zh-CN" altLang="en-US" sz="2000" b="1" u="sng"/>
              <a:t>             </a:t>
            </a:r>
            <a:r>
              <a:rPr lang="zh-CN" altLang="en-US" sz="2000" b="1"/>
              <a:t>能转化为</a:t>
            </a:r>
            <a:r>
              <a:rPr lang="zh-CN" altLang="en-US" sz="2000" b="1" u="sng"/>
              <a:t>            </a:t>
            </a:r>
            <a:r>
              <a:rPr lang="zh-CN" altLang="en-US" sz="2000" b="1"/>
              <a:t>能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A5C4AEC3-CD60-4B3E-B7B0-634DCF1B7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3748088"/>
            <a:ext cx="49022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2、物体对外做功，物体的内能会</a:t>
            </a:r>
            <a:r>
              <a:rPr lang="zh-CN" altLang="en-US" sz="2000" b="1" u="sng"/>
              <a:t>           </a:t>
            </a:r>
            <a:r>
              <a:rPr lang="zh-CN" altLang="en-US" sz="2000" b="1"/>
              <a:t>。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387B84BA-EA5F-4F4D-A7DD-3C578E46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846388"/>
            <a:ext cx="507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ym typeface="宋体" panose="02010600030101010101" pitchFamily="2" charset="-122"/>
              </a:rPr>
              <a:t>1、对物体做功物体，物体的内能会</a:t>
            </a:r>
            <a:r>
              <a:rPr lang="zh-CN" altLang="en-US" sz="2000" b="1" u="sng">
                <a:sym typeface="宋体" panose="02010600030101010101" pitchFamily="2" charset="-122"/>
              </a:rPr>
              <a:t>          </a:t>
            </a:r>
            <a:r>
              <a:rPr lang="zh-CN" altLang="en-US" sz="2000" b="1"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976CC775-3DDF-49EA-8C9C-85F6D28D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4395788"/>
            <a:ext cx="885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空气膨胀对外做功，空气内能 </a:t>
            </a:r>
            <a:r>
              <a:rPr lang="zh-CN" altLang="en-US" sz="2000" b="1" u="sng"/>
              <a:t>            </a:t>
            </a:r>
            <a:r>
              <a:rPr lang="zh-CN" altLang="en-US" sz="2000" b="1"/>
              <a:t>。这是 </a:t>
            </a:r>
            <a:r>
              <a:rPr lang="zh-CN" altLang="en-US" sz="2000" b="1" u="sng"/>
              <a:t>             </a:t>
            </a:r>
            <a:r>
              <a:rPr lang="zh-CN" altLang="en-US" sz="2000" b="1"/>
              <a:t>能转化为</a:t>
            </a:r>
            <a:r>
              <a:rPr lang="zh-CN" altLang="en-US" sz="2000" b="1" u="sng"/>
              <a:t>            </a:t>
            </a:r>
            <a:r>
              <a:rPr lang="zh-CN" altLang="en-US" sz="2000" b="1"/>
              <a:t>能。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0BEB8470-29A7-425B-8905-D7F4035946D7}"/>
              </a:ext>
            </a:extLst>
          </p:cNvPr>
          <p:cNvSpPr/>
          <p:nvPr/>
        </p:nvSpPr>
        <p:spPr>
          <a:xfrm>
            <a:off x="3641725" y="4395788"/>
            <a:ext cx="64135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减小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552BEAA-02E7-47F8-87ED-5ADF847EECBF}"/>
              </a:ext>
            </a:extLst>
          </p:cNvPr>
          <p:cNvSpPr/>
          <p:nvPr/>
        </p:nvSpPr>
        <p:spPr>
          <a:xfrm>
            <a:off x="4000500" y="3748088"/>
            <a:ext cx="6397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减小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3FD315E9-FE87-409C-830A-1B274621D334}"/>
              </a:ext>
            </a:extLst>
          </p:cNvPr>
          <p:cNvSpPr/>
          <p:nvPr/>
        </p:nvSpPr>
        <p:spPr>
          <a:xfrm>
            <a:off x="4284663" y="2774950"/>
            <a:ext cx="692150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增大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19A91D2A-A6A8-410E-8176-29C7726CBDDD}"/>
              </a:ext>
            </a:extLst>
          </p:cNvPr>
          <p:cNvSpPr/>
          <p:nvPr/>
        </p:nvSpPr>
        <p:spPr>
          <a:xfrm>
            <a:off x="4141788" y="3279775"/>
            <a:ext cx="690562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增大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957EFCC6-45BB-4348-B607-A9BF07D406C9}"/>
              </a:ext>
            </a:extLst>
          </p:cNvPr>
          <p:cNvSpPr/>
          <p:nvPr/>
        </p:nvSpPr>
        <p:spPr>
          <a:xfrm>
            <a:off x="5651500" y="3279775"/>
            <a:ext cx="692150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99959147-0853-4B72-85BF-036D59D38C86}"/>
              </a:ext>
            </a:extLst>
          </p:cNvPr>
          <p:cNvSpPr/>
          <p:nvPr/>
        </p:nvSpPr>
        <p:spPr>
          <a:xfrm>
            <a:off x="7813675" y="3281363"/>
            <a:ext cx="4349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69E008F2-2546-4D5F-9638-DAD6960E9602}"/>
              </a:ext>
            </a:extLst>
          </p:cNvPr>
          <p:cNvSpPr/>
          <p:nvPr/>
        </p:nvSpPr>
        <p:spPr>
          <a:xfrm>
            <a:off x="5514975" y="4360863"/>
            <a:ext cx="434975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5B5FA857-32E0-4959-9E8E-1788EF85CD34}"/>
              </a:ext>
            </a:extLst>
          </p:cNvPr>
          <p:cNvSpPr/>
          <p:nvPr/>
        </p:nvSpPr>
        <p:spPr>
          <a:xfrm>
            <a:off x="7308850" y="4291013"/>
            <a:ext cx="690563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32787" name="Text Box 19">
            <a:extLst>
              <a:ext uri="{FF2B5EF4-FFF2-40B4-BE49-F238E27FC236}">
                <a16:creationId xmlns:a16="http://schemas.microsoft.com/office/drawing/2014/main" id="{C74101F6-01DF-449E-A475-06374FFB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341563"/>
            <a:ext cx="126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二</a:t>
            </a:r>
            <a:r>
              <a:rPr lang="zh-CN" altLang="en-US" sz="2400" b="1" u="sng"/>
              <a:t> </a:t>
            </a:r>
            <a:r>
              <a:rPr lang="zh-CN" altLang="en-US" sz="2400" b="1"/>
              <a:t> 做功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7001F94A-B4EC-43CD-A73E-78F09A8E8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625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一 、热传递</a:t>
            </a:r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4BC610D8-7280-4EFB-AA4C-A56F5932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925513"/>
            <a:ext cx="83058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热传递时，高温物体温度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，内能</a:t>
            </a:r>
            <a:r>
              <a:rPr lang="zh-CN" altLang="en-US" sz="2400" b="1" u="sng"/>
              <a:t>              </a:t>
            </a:r>
            <a:r>
              <a:rPr lang="zh-CN" altLang="en-US" sz="2400" b="1"/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低温物体温度</a:t>
            </a:r>
            <a:r>
              <a:rPr lang="zh-CN" altLang="en-US" sz="2400" b="1" u="sng"/>
              <a:t>         </a:t>
            </a:r>
            <a:r>
              <a:rPr lang="zh-CN" altLang="en-US" sz="2400" b="1"/>
              <a:t>，内能</a:t>
            </a:r>
            <a:r>
              <a:rPr lang="zh-CN" altLang="en-US" sz="2400" b="1" u="sng"/>
              <a:t>        </a:t>
            </a:r>
            <a:r>
              <a:rPr lang="zh-CN" altLang="en-US" sz="2400" b="1"/>
              <a:t>。热传递传递的是</a:t>
            </a:r>
            <a:r>
              <a:rPr lang="zh-CN" altLang="en-US" sz="2400" b="1" u="sng"/>
              <a:t>          </a:t>
            </a:r>
            <a:r>
              <a:rPr lang="zh-CN" altLang="en-US" sz="2400" b="1"/>
              <a:t>能。     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9BC8BCBF-D1C0-408C-A3E2-911071E1AE15}"/>
              </a:ext>
            </a:extLst>
          </p:cNvPr>
          <p:cNvSpPr/>
          <p:nvPr/>
        </p:nvSpPr>
        <p:spPr>
          <a:xfrm>
            <a:off x="5868988" y="979488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减少</a:t>
            </a:r>
            <a:endParaRPr/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ED0145F2-77F5-44B4-8ECC-E236903E3F93}"/>
              </a:ext>
            </a:extLst>
          </p:cNvPr>
          <p:cNvSpPr/>
          <p:nvPr/>
        </p:nvSpPr>
        <p:spPr>
          <a:xfrm>
            <a:off x="3986213" y="946150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降低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1528" name="Text Box 24">
            <a:extLst>
              <a:ext uri="{FF2B5EF4-FFF2-40B4-BE49-F238E27FC236}">
                <a16:creationId xmlns:a16="http://schemas.microsoft.com/office/drawing/2014/main" id="{3E07227C-06BE-41EC-A995-48DF7DC9F61B}"/>
              </a:ext>
            </a:extLst>
          </p:cNvPr>
          <p:cNvSpPr/>
          <p:nvPr/>
        </p:nvSpPr>
        <p:spPr>
          <a:xfrm>
            <a:off x="3924300" y="1411288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增大</a:t>
            </a:r>
            <a:endParaRPr/>
          </a:p>
        </p:txBody>
      </p:sp>
      <p:sp>
        <p:nvSpPr>
          <p:cNvPr id="21529" name="Text Box 25">
            <a:extLst>
              <a:ext uri="{FF2B5EF4-FFF2-40B4-BE49-F238E27FC236}">
                <a16:creationId xmlns:a16="http://schemas.microsoft.com/office/drawing/2014/main" id="{31B2EB3D-8A7E-4BDA-8EE7-EB276DBDD781}"/>
              </a:ext>
            </a:extLst>
          </p:cNvPr>
          <p:cNvSpPr/>
          <p:nvPr/>
        </p:nvSpPr>
        <p:spPr>
          <a:xfrm>
            <a:off x="2222500" y="1444625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升高</a:t>
            </a:r>
            <a:endParaRPr/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FBF5A815-7D4D-46D6-B1D2-BBEA2C3B4565}"/>
              </a:ext>
            </a:extLst>
          </p:cNvPr>
          <p:cNvSpPr/>
          <p:nvPr/>
        </p:nvSpPr>
        <p:spPr>
          <a:xfrm>
            <a:off x="7254875" y="1403350"/>
            <a:ext cx="48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2795" name="Text Box 27">
            <a:extLst>
              <a:ext uri="{FF2B5EF4-FFF2-40B4-BE49-F238E27FC236}">
                <a16:creationId xmlns:a16="http://schemas.microsoft.com/office/drawing/2014/main" id="{EB4CA882-00D7-4B04-800D-2C2D392B2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16113"/>
            <a:ext cx="749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思考：如果物体温度不变，那么它的内能一定不变吗？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6" grpId="0" animBg="1"/>
      <p:bldP spid="21527" grpId="0" animBg="1"/>
      <p:bldP spid="21528" grpId="0" animBg="1"/>
      <p:bldP spid="21529" grpId="0" animBg="1"/>
      <p:bldP spid="215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 descr="学科网PPT-大标记">
            <a:extLst>
              <a:ext uri="{FF2B5EF4-FFF2-40B4-BE49-F238E27FC236}">
                <a16:creationId xmlns:a16="http://schemas.microsoft.com/office/drawing/2014/main" id="{58A3E7EB-6CD0-42E7-9FC0-9F94A4FC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13-2-5乙">
            <a:extLst>
              <a:ext uri="{FF2B5EF4-FFF2-40B4-BE49-F238E27FC236}">
                <a16:creationId xmlns:a16="http://schemas.microsoft.com/office/drawing/2014/main" id="{EC65904B-57CA-4110-B57F-B68DEF03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755650"/>
            <a:ext cx="31321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>
            <a:extLst>
              <a:ext uri="{FF2B5EF4-FFF2-40B4-BE49-F238E27FC236}">
                <a16:creationId xmlns:a16="http://schemas.microsoft.com/office/drawing/2014/main" id="{A531F968-DABC-4432-8F29-8FB09BB0B859}"/>
              </a:ext>
            </a:extLst>
          </p:cNvPr>
          <p:cNvSpPr/>
          <p:nvPr/>
        </p:nvSpPr>
        <p:spPr>
          <a:xfrm>
            <a:off x="360363" y="1339850"/>
            <a:ext cx="8343900" cy="5211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．老师在做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向装有少量水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的瓶子内打气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的实验过程中，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不断的向瓶内打气，使得瓶内的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水蒸气，气压增大，水蒸气的内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能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</a:t>
            </a:r>
            <a:r>
              <a:rPr sz="28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（填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增加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减少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），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温度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（填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升高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降低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）。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</a:t>
            </a:r>
            <a:endParaRPr lang="en-US" altLang="zh-CN" sz="2800" b="1" u="sng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Wingdings"/>
            </a:endParaRP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当瓶塞跳起来时，可以看到瓶内出现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，这是因为空气对瓶塞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，内能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（填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增加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较少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）。温度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（填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升高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“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降低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）。 瓶内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液化而成小液滴。白雾未消失时，如果马上盖上塞子，再次向瓶内打气，则会看到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。</a:t>
            </a:r>
            <a:endParaRPr sz="2800" b="1">
              <a:latin typeface="Times New Roman" panose="02020603050405020304" pitchFamily="18" charset="0"/>
            </a:endParaRPr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E8E49AD7-F407-4A35-9EAF-CE1DFBC581D3}"/>
              </a:ext>
            </a:extLst>
          </p:cNvPr>
          <p:cNvSpPr/>
          <p:nvPr/>
        </p:nvSpPr>
        <p:spPr>
          <a:xfrm>
            <a:off x="947738" y="3005138"/>
            <a:ext cx="10779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增加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4FF06114-945E-4107-92B0-236D59C514CE}"/>
              </a:ext>
            </a:extLst>
          </p:cNvPr>
          <p:cNvSpPr/>
          <p:nvPr/>
        </p:nvSpPr>
        <p:spPr>
          <a:xfrm>
            <a:off x="1262063" y="3430588"/>
            <a:ext cx="10779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升高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4AEC100E-F3FA-4B8C-93F9-2B7D248E7093}"/>
              </a:ext>
            </a:extLst>
          </p:cNvPr>
          <p:cNvSpPr/>
          <p:nvPr/>
        </p:nvSpPr>
        <p:spPr>
          <a:xfrm>
            <a:off x="6884988" y="3860800"/>
            <a:ext cx="10779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白雾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79F45037-66DD-4EFC-95DF-321AD264FE6F}"/>
              </a:ext>
            </a:extLst>
          </p:cNvPr>
          <p:cNvSpPr/>
          <p:nvPr/>
        </p:nvSpPr>
        <p:spPr>
          <a:xfrm>
            <a:off x="3960813" y="4265613"/>
            <a:ext cx="10779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做功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TextBox 7">
            <a:extLst>
              <a:ext uri="{FF2B5EF4-FFF2-40B4-BE49-F238E27FC236}">
                <a16:creationId xmlns:a16="http://schemas.microsoft.com/office/drawing/2014/main" id="{44C0AFF1-6E17-4053-8355-E59271F62AD1}"/>
              </a:ext>
            </a:extLst>
          </p:cNvPr>
          <p:cNvSpPr/>
          <p:nvPr/>
        </p:nvSpPr>
        <p:spPr>
          <a:xfrm>
            <a:off x="5797550" y="4292600"/>
            <a:ext cx="10779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减少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TextBox 7">
            <a:extLst>
              <a:ext uri="{FF2B5EF4-FFF2-40B4-BE49-F238E27FC236}">
                <a16:creationId xmlns:a16="http://schemas.microsoft.com/office/drawing/2014/main" id="{ED1ACE15-760E-4B56-BB4B-E27D50C32260}"/>
              </a:ext>
            </a:extLst>
          </p:cNvPr>
          <p:cNvSpPr/>
          <p:nvPr/>
        </p:nvSpPr>
        <p:spPr>
          <a:xfrm>
            <a:off x="3708400" y="4724400"/>
            <a:ext cx="10779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降低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TextBox 7">
            <a:extLst>
              <a:ext uri="{FF2B5EF4-FFF2-40B4-BE49-F238E27FC236}">
                <a16:creationId xmlns:a16="http://schemas.microsoft.com/office/drawing/2014/main" id="{43B88D5E-AEDD-406D-A57E-B8CAF262BF27}"/>
              </a:ext>
            </a:extLst>
          </p:cNvPr>
          <p:cNvSpPr/>
          <p:nvPr/>
        </p:nvSpPr>
        <p:spPr>
          <a:xfrm>
            <a:off x="900113" y="6092825"/>
            <a:ext cx="23399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白雾马上消失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80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45DFBBC5-6011-4051-819F-DF9F7F55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5" name="Group 12">
            <a:extLst>
              <a:ext uri="{FF2B5EF4-FFF2-40B4-BE49-F238E27FC236}">
                <a16:creationId xmlns:a16="http://schemas.microsoft.com/office/drawing/2014/main" id="{8A9E62E2-887D-4E0E-943B-9B4E1BB1BE0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419100"/>
            <a:ext cx="2789237" cy="920750"/>
            <a:chOff x="0" y="0"/>
            <a:chExt cx="2231" cy="580"/>
          </a:xfrm>
        </p:grpSpPr>
        <p:pic>
          <p:nvPicPr>
            <p:cNvPr id="33806" name="圆角矩形 1">
              <a:extLst>
                <a:ext uri="{FF2B5EF4-FFF2-40B4-BE49-F238E27FC236}">
                  <a16:creationId xmlns:a16="http://schemas.microsoft.com/office/drawing/2014/main" id="{19B6465F-4A7B-48B2-91D1-644C1FF5B2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Text Box 14">
              <a:extLst>
                <a:ext uri="{FF2B5EF4-FFF2-40B4-BE49-F238E27FC236}">
                  <a16:creationId xmlns:a16="http://schemas.microsoft.com/office/drawing/2014/main" id="{2A0D394A-E71E-4394-82E0-675C69B37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22542" name="Text Box 15">
            <a:extLst>
              <a:ext uri="{FF2B5EF4-FFF2-40B4-BE49-F238E27FC236}">
                <a16:creationId xmlns:a16="http://schemas.microsoft.com/office/drawing/2014/main" id="{99B9D9FE-F4DE-4A7B-B2D7-85417DCB44EB}"/>
              </a:ext>
            </a:extLst>
          </p:cNvPr>
          <p:cNvSpPr/>
          <p:nvPr/>
        </p:nvSpPr>
        <p:spPr>
          <a:xfrm>
            <a:off x="2844800" y="5157788"/>
            <a:ext cx="10969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水蒸气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F88D9B6F-1B4B-4DCF-A906-1E2B7CC5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3738"/>
            <a:ext cx="68421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1、木块从斜面顶端匀速滑到斜面底端，在此过程中，木块的（    ）。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A．动能减小        B．动能增大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C．机械能不变       D．机械能减小，内能增大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08253F6A-931C-41EB-86B8-3BD3D9EF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01863"/>
            <a:ext cx="91455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2、下列情况中，属于机械能转化成内能的是（</a:t>
            </a:r>
            <a:r>
              <a:rPr lang="zh-CN" altLang="en-US" sz="2000" b="1"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）（多选）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A、炒菜时，菜的温度升高         B、用力来回拉弹簧，弹簧的温度升高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C、火车经过后，铁轨的温度升高   D、刚刚灌进热水的暖瓶，瓶塞突然跳起来</a:t>
            </a:r>
            <a:endParaRPr lang="zh-CN" altLang="en-US" sz="2000" b="1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8EF6E2ED-F61C-4052-B4E6-475E2988C2B5}"/>
              </a:ext>
            </a:extLst>
          </p:cNvPr>
          <p:cNvSpPr/>
          <p:nvPr/>
        </p:nvSpPr>
        <p:spPr>
          <a:xfrm>
            <a:off x="179388" y="4149725"/>
            <a:ext cx="7991475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4、下面的几个例子中，通过做功改变物体内能的是（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）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A. 热水加入冷水中        B. 用铁锤打铁块，锤头和铁块都发热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C. 冬天，人在户外晒太阳   D. 冬天，手很冷时向手上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哈气</a:t>
            </a:r>
            <a:endParaRPr sz="2000" b="1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CDEFA4CC-AA11-4BAA-90FE-494829FD20B6}"/>
              </a:ext>
            </a:extLst>
          </p:cNvPr>
          <p:cNvSpPr/>
          <p:nvPr/>
        </p:nvSpPr>
        <p:spPr>
          <a:xfrm>
            <a:off x="827088" y="979488"/>
            <a:ext cx="347662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413B0C6B-FC0D-4337-8DBC-C540A866B9F8}"/>
              </a:ext>
            </a:extLst>
          </p:cNvPr>
          <p:cNvSpPr/>
          <p:nvPr/>
        </p:nvSpPr>
        <p:spPr>
          <a:xfrm>
            <a:off x="5364163" y="2132013"/>
            <a:ext cx="512762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BC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74E6DB59-510A-4081-A11B-CE8A631CF2B6}"/>
              </a:ext>
            </a:extLst>
          </p:cNvPr>
          <p:cNvSpPr/>
          <p:nvPr/>
        </p:nvSpPr>
        <p:spPr>
          <a:xfrm>
            <a:off x="6300788" y="4149725"/>
            <a:ext cx="347662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E718A8BD-5CCF-4595-B594-9CCBD0AB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19475"/>
            <a:ext cx="55975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/>
              <a:t>3</a:t>
            </a:r>
            <a:r>
              <a:rPr lang="zh-CN" altLang="en-US" sz="2000" b="1"/>
              <a:t>、上题中，属于内能转化为机械能的是（      ）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C152F346-C32F-41D7-B5D0-3FA7F81769DC}"/>
              </a:ext>
            </a:extLst>
          </p:cNvPr>
          <p:cNvSpPr/>
          <p:nvPr/>
        </p:nvSpPr>
        <p:spPr>
          <a:xfrm>
            <a:off x="4954588" y="3429000"/>
            <a:ext cx="69850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9" grpId="0" animBg="1"/>
      <p:bldP spid="235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F12C92ED-67FB-4A59-8324-54312FDB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47688"/>
            <a:ext cx="84963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1、关于内能下列说法正确的是（    ）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A、机械能大的物体其内能也大 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B、没有内能的物体可能具有动能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C、火红的铁块有内能，冰泠的铁块也有内能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D、物体的内能发生变化，其机械能也将随之发生变化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F265718-A2F8-43AB-A8D8-ECD0CAB2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2203450"/>
            <a:ext cx="90360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2、下列说法中正确的是（  ）。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A．物体</a:t>
            </a:r>
            <a:r>
              <a:rPr lang="zh-CN" altLang="en-US" sz="2000" b="1">
                <a:sym typeface="宋体" panose="02010600030101010101" pitchFamily="2" charset="-122"/>
              </a:rPr>
              <a:t>内能的改变越大，则 </a:t>
            </a:r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物体吸收或放出的热量越多，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B．只有做功才能改变物体的内能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C．温度高的物体具有的热量一定多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D．做功和热传递是等效的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3、下列各例中，属于用热传递改变内能的是（    ）。 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 A．用打气筒打气，筒内气体变热      B．擦火柴使火柴燃烧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 C．太阳能热水器中的水被晒热       D．用锯子锯木头，锯条温度会升高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B2D3E102-99F4-4EB2-B5B5-0A5F69C0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5124450"/>
            <a:ext cx="67881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4、下列说法中，错误的是（  ）。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  A．</a:t>
            </a:r>
            <a:r>
              <a:rPr lang="zh-CN" altLang="en-US" sz="2000" b="1">
                <a:sym typeface="宋体" panose="02010600030101010101" pitchFamily="2" charset="-122"/>
              </a:rPr>
              <a:t>物体</a:t>
            </a:r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温度升高，分子无规则运动越剧烈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  B．温度越高的物体内能一定越大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  C．</a:t>
            </a:r>
            <a:r>
              <a:rPr lang="zh-CN" altLang="en-US" sz="2000" b="1">
                <a:sym typeface="宋体" panose="02010600030101010101" pitchFamily="2" charset="-122"/>
              </a:rPr>
              <a:t>物体</a:t>
            </a:r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温度越高扩散越快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   D．</a:t>
            </a:r>
            <a:r>
              <a:rPr lang="zh-CN" altLang="en-US" sz="2000" b="1">
                <a:sym typeface="宋体" panose="02010600030101010101" pitchFamily="2" charset="-122"/>
              </a:rPr>
              <a:t>液体</a:t>
            </a:r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温度越高蒸发越快 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BCE98AFD-568F-4A4A-98B5-1AD19F04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965200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E40A55E1-22A8-418C-A53F-42B685662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1092200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788E13E3-6378-48D0-B772-12AA262D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8" y="1219200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2696733B-C430-4311-BA08-D031EB491B33}"/>
              </a:ext>
            </a:extLst>
          </p:cNvPr>
          <p:cNvSpPr/>
          <p:nvPr/>
        </p:nvSpPr>
        <p:spPr>
          <a:xfrm>
            <a:off x="3924300" y="547688"/>
            <a:ext cx="3476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06265232-80EA-4B72-A5ED-B37CF3E4B48A}"/>
              </a:ext>
            </a:extLst>
          </p:cNvPr>
          <p:cNvSpPr/>
          <p:nvPr/>
        </p:nvSpPr>
        <p:spPr>
          <a:xfrm>
            <a:off x="3071813" y="2270125"/>
            <a:ext cx="347662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DA271A9B-B7BF-44BE-AD44-92EB71550E7A}"/>
              </a:ext>
            </a:extLst>
          </p:cNvPr>
          <p:cNvSpPr/>
          <p:nvPr/>
        </p:nvSpPr>
        <p:spPr>
          <a:xfrm>
            <a:off x="3198813" y="5149850"/>
            <a:ext cx="347662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7D7EF342-6FF7-41D6-9EB3-1584848AE64E}"/>
              </a:ext>
            </a:extLst>
          </p:cNvPr>
          <p:cNvSpPr/>
          <p:nvPr/>
        </p:nvSpPr>
        <p:spPr>
          <a:xfrm>
            <a:off x="5365750" y="4070350"/>
            <a:ext cx="3476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BA00A197-9D52-43E3-95FB-ABE3E216ABC9}"/>
              </a:ext>
            </a:extLst>
          </p:cNvPr>
          <p:cNvSpPr/>
          <p:nvPr/>
        </p:nvSpPr>
        <p:spPr>
          <a:xfrm>
            <a:off x="106363" y="841375"/>
            <a:ext cx="8872537" cy="4892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2、判断题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（1）做功一定可以使物体内能增大（ 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（2）热传递一定可以使物体内能增大（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（3）物体温度升高，一定从外界吸热（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（4）物体温度升高，内能一定增大，温度降低，内能一定减小（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（5）物体温度不变，内能不变（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（5）高温物体内能大，低温物体内能小（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（6）物体内能增大，温度一定升高，物体内能减小，温度一定降低（ 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（7）热传递的过程中，热量总是从内能大的物体传给内能小的物体（  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（8）物体吸热温度一定升高，放热温度一定降低（   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（9）火箭上升过程中是内能转化为机械能（          ）</a:t>
            </a:r>
          </a:p>
          <a:p>
            <a:pPr eaLnBrk="1" hangingPunct="1">
              <a:lnSpc>
                <a:spcPct val="13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（10）热传递过程中内能总是从高温物体传给低温物体（           ）</a:t>
            </a:r>
            <a:endParaRPr sz="2000" b="1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0058AB3-8C3A-41BF-A7D8-B6243449460B}"/>
              </a:ext>
            </a:extLst>
          </p:cNvPr>
          <p:cNvSpPr/>
          <p:nvPr/>
        </p:nvSpPr>
        <p:spPr>
          <a:xfrm>
            <a:off x="6011863" y="4471988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CCF9908-1807-42E3-AEAD-14D079EE214F}"/>
              </a:ext>
            </a:extLst>
          </p:cNvPr>
          <p:cNvSpPr/>
          <p:nvPr/>
        </p:nvSpPr>
        <p:spPr>
          <a:xfrm>
            <a:off x="8027988" y="3648075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4B694939-56B1-4D16-B9E6-B5D655BC6344}"/>
              </a:ext>
            </a:extLst>
          </p:cNvPr>
          <p:cNvSpPr/>
          <p:nvPr/>
        </p:nvSpPr>
        <p:spPr>
          <a:xfrm>
            <a:off x="8021638" y="4113213"/>
            <a:ext cx="438150" cy="393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AE5E8A5-C007-4196-8D1F-20A0151E23DD}"/>
              </a:ext>
            </a:extLst>
          </p:cNvPr>
          <p:cNvSpPr/>
          <p:nvPr/>
        </p:nvSpPr>
        <p:spPr>
          <a:xfrm>
            <a:off x="4708525" y="2098675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37ADF2B3-69C3-4EB2-B301-2D63F4D78A1E}"/>
              </a:ext>
            </a:extLst>
          </p:cNvPr>
          <p:cNvSpPr/>
          <p:nvPr/>
        </p:nvSpPr>
        <p:spPr>
          <a:xfrm>
            <a:off x="4641850" y="1703388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929D9699-A011-43C9-82CF-DB751030B94A}"/>
              </a:ext>
            </a:extLst>
          </p:cNvPr>
          <p:cNvSpPr/>
          <p:nvPr/>
        </p:nvSpPr>
        <p:spPr>
          <a:xfrm>
            <a:off x="4427538" y="1343025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DC0908A5-FE42-448F-A484-7CA92BF6FCAF}"/>
              </a:ext>
            </a:extLst>
          </p:cNvPr>
          <p:cNvSpPr/>
          <p:nvPr/>
        </p:nvSpPr>
        <p:spPr>
          <a:xfrm>
            <a:off x="5286375" y="4903788"/>
            <a:ext cx="4349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F82444E5-6FA0-4F56-A9E1-8B4488DF7D5E}"/>
              </a:ext>
            </a:extLst>
          </p:cNvPr>
          <p:cNvSpPr/>
          <p:nvPr/>
        </p:nvSpPr>
        <p:spPr>
          <a:xfrm>
            <a:off x="6797675" y="5264150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1EC10DA6-7A99-4373-85B4-17DC3CF632DC}"/>
              </a:ext>
            </a:extLst>
          </p:cNvPr>
          <p:cNvSpPr/>
          <p:nvPr/>
        </p:nvSpPr>
        <p:spPr>
          <a:xfrm>
            <a:off x="7524750" y="2457450"/>
            <a:ext cx="43497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9BAD9F1B-7C63-4233-8447-F16B0F2F8F3F}"/>
              </a:ext>
            </a:extLst>
          </p:cNvPr>
          <p:cNvSpPr/>
          <p:nvPr/>
        </p:nvSpPr>
        <p:spPr>
          <a:xfrm>
            <a:off x="4859338" y="3287713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9288E024-A8CA-40FF-B3A5-C19BF4B63F36}"/>
              </a:ext>
            </a:extLst>
          </p:cNvPr>
          <p:cNvSpPr/>
          <p:nvPr/>
        </p:nvSpPr>
        <p:spPr>
          <a:xfrm>
            <a:off x="3844925" y="2889250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2000" b="1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C8B8E52-CFAE-4B9C-AE3E-90D74EA6C0F3}"/>
              </a:ext>
            </a:extLst>
          </p:cNvPr>
          <p:cNvSpPr/>
          <p:nvPr/>
        </p:nvSpPr>
        <p:spPr>
          <a:xfrm>
            <a:off x="0" y="850900"/>
            <a:ext cx="9101138" cy="3168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5、指出下列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热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字的含义。     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(1)今天天气真热的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热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是指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；</a:t>
            </a:r>
          </a:p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(2)摩擦生热的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热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是指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；</a:t>
            </a:r>
          </a:p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(3)晶体熔化要吸热的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热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是指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 </a:t>
            </a: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7、锯条在锯木头时温度会升高。对此，下列说法中确切的是（   ）。 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A．人手的拉力对锯条做功，使锯条内能增大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B．木头对锯条的摩擦力做功，使锯条内能增大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C．锯木头时，锯条对木头有压力，压力做功使锯条内能增大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D．锯条对木头有压力，木头对锯条有支持力，支持力做功使锯条内能增大</a:t>
            </a:r>
            <a:endParaRPr sz="2000" b="1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219CB11-1D08-4B39-AC86-ED9E0462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0088"/>
            <a:ext cx="8809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9、</a:t>
            </a:r>
            <a:r>
              <a:rPr lang="zh-CN" altLang="en-US" sz="2000" b="1"/>
              <a:t>装着开水的暖水瓶，有时瓶塞会跳起来。这个现象解释正确的是（         ）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A．水蒸气膨胀对外做功，内能减小 B．水蒸气膨胀对外做功，内能增大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C．水蒸气膨胀对外做功，内能不变 D．外界对水蒸气做功，水蒸气内能增大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2D104CD2-9804-4381-97D8-FF959E87C46A}"/>
              </a:ext>
            </a:extLst>
          </p:cNvPr>
          <p:cNvSpPr/>
          <p:nvPr/>
        </p:nvSpPr>
        <p:spPr>
          <a:xfrm>
            <a:off x="3851275" y="1122363"/>
            <a:ext cx="690563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温度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D6DC286F-5161-44C5-B88F-AA644D1649B4}"/>
              </a:ext>
            </a:extLst>
          </p:cNvPr>
          <p:cNvSpPr/>
          <p:nvPr/>
        </p:nvSpPr>
        <p:spPr>
          <a:xfrm>
            <a:off x="3203575" y="1444625"/>
            <a:ext cx="69056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内能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064183EE-988E-4B36-ACFD-AC5B34F374AB}"/>
              </a:ext>
            </a:extLst>
          </p:cNvPr>
          <p:cNvSpPr/>
          <p:nvPr/>
        </p:nvSpPr>
        <p:spPr>
          <a:xfrm>
            <a:off x="4105275" y="1733550"/>
            <a:ext cx="69056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热量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5526E6A5-1808-4DD1-AD1C-08C144D8DD42}"/>
              </a:ext>
            </a:extLst>
          </p:cNvPr>
          <p:cNvSpPr/>
          <p:nvPr/>
        </p:nvSpPr>
        <p:spPr>
          <a:xfrm>
            <a:off x="7092950" y="2351088"/>
            <a:ext cx="366713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59EE6A20-2933-4A88-85FF-66DA68A333EB}"/>
              </a:ext>
            </a:extLst>
          </p:cNvPr>
          <p:cNvSpPr/>
          <p:nvPr/>
        </p:nvSpPr>
        <p:spPr>
          <a:xfrm>
            <a:off x="7956550" y="4438650"/>
            <a:ext cx="366713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  <p:bldP spid="266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9CD97A68-C608-451F-AB22-B29F133344F0}"/>
              </a:ext>
            </a:extLst>
          </p:cNvPr>
          <p:cNvSpPr/>
          <p:nvPr/>
        </p:nvSpPr>
        <p:spPr>
          <a:xfrm>
            <a:off x="323850" y="1060450"/>
            <a:ext cx="5799138" cy="222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16、下列关于物体内能的说法中正确的是（　　）</a:t>
            </a:r>
          </a:p>
          <a:p>
            <a:pPr eaLnBrk="1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A、物体运动速度越大，内能越大 </a:t>
            </a:r>
          </a:p>
          <a:p>
            <a:pPr eaLnBrk="1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B、温度高的物体一定比温度低的物体内能大 </a:t>
            </a:r>
          </a:p>
          <a:p>
            <a:pPr eaLnBrk="1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C、静止的物体没有动能，但有内能 </a:t>
            </a:r>
          </a:p>
          <a:p>
            <a:pPr eaLnBrk="1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D、内能和温度有关，所以0℃的水没有内能 </a:t>
            </a:r>
          </a:p>
          <a:p>
            <a:pPr eaLnBrk="1" hangingPunct="1"/>
            <a:endParaRPr sz="2000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C0657EC-D679-466B-9F32-BF90B16AC109}"/>
              </a:ext>
            </a:extLst>
          </p:cNvPr>
          <p:cNvSpPr/>
          <p:nvPr/>
        </p:nvSpPr>
        <p:spPr>
          <a:xfrm>
            <a:off x="395288" y="3429000"/>
            <a:ext cx="7848600" cy="2647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66"/>
                </a:solidFill>
                <a:sym typeface="Wingdings"/>
              </a:rPr>
              <a:t>17、甲乙两个铁块，甲的温度为50℃，乙的温度为30℃，下列说法中正确的是 （       ）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A、甲的热量一定比乙的热量多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B、甲的内能一定比乙的内能多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C、甲的机械能一定比乙的机械能多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D、甲的分子无规则运动一定比乙剧烈</a:t>
            </a:r>
          </a:p>
          <a:p>
            <a:pPr eaLnBrk="1" hangingPunct="1"/>
            <a:endParaRPr sz="2000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7C74FB65-CBF1-481B-9E88-BF0611E4B89E}"/>
              </a:ext>
            </a:extLst>
          </p:cNvPr>
          <p:cNvSpPr/>
          <p:nvPr/>
        </p:nvSpPr>
        <p:spPr>
          <a:xfrm>
            <a:off x="2338388" y="3717925"/>
            <a:ext cx="36671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29174098-BD34-44EB-A150-58252F42E1A3}"/>
              </a:ext>
            </a:extLst>
          </p:cNvPr>
          <p:cNvSpPr/>
          <p:nvPr/>
        </p:nvSpPr>
        <p:spPr>
          <a:xfrm>
            <a:off x="5213350" y="1131888"/>
            <a:ext cx="366713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4DE8364E-BC33-41E2-BFEF-C48158D7E4C4}"/>
              </a:ext>
            </a:extLst>
          </p:cNvPr>
          <p:cNvSpPr/>
          <p:nvPr/>
        </p:nvSpPr>
        <p:spPr>
          <a:xfrm>
            <a:off x="180975" y="765175"/>
            <a:ext cx="8135938" cy="2860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12、以下现象中，由内能转化为其他形式能的现象是：（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）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A．古代人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“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钻木取火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”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;   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B．电炉通电后，电炉丝发红了;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C．晒太阳时感到暖和;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D．水壶中水沸腾时，水蒸气把壶盖顶起来.</a:t>
            </a:r>
          </a:p>
          <a:p>
            <a:pPr eaLnBrk="1" hangingPunct="1"/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13、下列事例中，属于内能转化为机械能的是：（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）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A.冬天人站在阳光下感到暖和;   B.用锤子锻打铁丝，铁丝发热;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C.在炉子上烧水，水温升高;   D.爆竹点燃后，腾空升起.</a:t>
            </a:r>
            <a:endParaRPr sz="2000" b="1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3BDD554-44E5-4B39-B635-718FD2B7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73525"/>
            <a:ext cx="70246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15．一小球从空中下落，由于空气阻力不能被忽略，则小球下落时的能量变化情况是（     ）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A 动能增大，重力势能减小，总机械能减小，内能不变            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B 动能不变，重力势能不变，总机械能不变，内能不变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C 动能增大，重力势能减小，总机械能减小，内能增大</a:t>
            </a:r>
          </a:p>
          <a:p>
            <a:pPr eaLnBrk="1" hangingPunct="1"/>
            <a:r>
              <a:rPr lang="zh-CN" altLang="en-US" sz="2000" b="1">
                <a:latin typeface="宋体" panose="02010600030101010101" pitchFamily="2" charset="-122"/>
                <a:sym typeface="宋体" panose="02010600030101010101" pitchFamily="2" charset="-122"/>
              </a:rPr>
              <a:t>D 动能增大，重力势能减小，总机械能不变，内能增大</a:t>
            </a:r>
            <a:endParaRPr lang="zh-CN" altLang="en-US" sz="2000" b="1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598327F4-7D74-455E-AECB-40BFB6A06FC4}"/>
              </a:ext>
            </a:extLst>
          </p:cNvPr>
          <p:cNvSpPr/>
          <p:nvPr/>
        </p:nvSpPr>
        <p:spPr>
          <a:xfrm>
            <a:off x="6653213" y="727075"/>
            <a:ext cx="36671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72F15E9D-0221-431D-BECC-894194857CEE}"/>
              </a:ext>
            </a:extLst>
          </p:cNvPr>
          <p:cNvSpPr/>
          <p:nvPr/>
        </p:nvSpPr>
        <p:spPr>
          <a:xfrm>
            <a:off x="3419475" y="4365625"/>
            <a:ext cx="3683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90897296-8525-428F-B748-4C5BB75906D2}"/>
              </a:ext>
            </a:extLst>
          </p:cNvPr>
          <p:cNvSpPr/>
          <p:nvPr/>
        </p:nvSpPr>
        <p:spPr>
          <a:xfrm>
            <a:off x="5868988" y="2562225"/>
            <a:ext cx="36671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8852A20B-9FC6-49C0-8E3D-A8D233004012}"/>
              </a:ext>
            </a:extLst>
          </p:cNvPr>
          <p:cNvSpPr/>
          <p:nvPr/>
        </p:nvSpPr>
        <p:spPr>
          <a:xfrm>
            <a:off x="396875" y="835025"/>
            <a:ext cx="7054850" cy="161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10、当物体的温度降到0℃时，物体中（    ）。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A．所有分子全部停止运动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B．所有分子仍然不停地做无规则的运动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C．有一部分分子停止运动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D．以上情况都有可能 </a:t>
            </a:r>
            <a:endParaRPr sz="2000" b="1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1FDEE562-F41F-43B9-BACD-367F395E17D5}"/>
              </a:ext>
            </a:extLst>
          </p:cNvPr>
          <p:cNvSpPr/>
          <p:nvPr/>
        </p:nvSpPr>
        <p:spPr>
          <a:xfrm>
            <a:off x="5006975" y="869950"/>
            <a:ext cx="3651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AE07CEA-DF47-48DD-B476-7B60CAFD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638425"/>
            <a:ext cx="74183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/>
              <a:t>11</a:t>
            </a:r>
            <a:r>
              <a:rPr lang="zh-CN" altLang="en-US" sz="2000" b="1"/>
              <a:t>、下面是用气球做的两个小实验，试回答相关问题.</a:t>
            </a:r>
          </a:p>
          <a:p>
            <a:pPr eaLnBrk="1" hangingPunct="1"/>
            <a:r>
              <a:rPr lang="zh-CN" altLang="en-US" sz="2000" b="1"/>
              <a:t>(1)如图甲，松开气球的口子，快速放气后会感到气球变凉，这是因为 </a:t>
            </a:r>
            <a:r>
              <a:rPr lang="zh-CN" altLang="en-US" sz="2000" b="1" u="sng"/>
              <a:t> </a:t>
            </a:r>
            <a:r>
              <a:rPr lang="en-US" altLang="zh-CN" sz="2000" b="1" u="sng"/>
              <a:t>            </a:t>
            </a:r>
            <a:r>
              <a:rPr lang="zh-CN" altLang="en-US" sz="2000" b="1" u="sng"/>
              <a:t>                                </a:t>
            </a:r>
            <a:r>
              <a:rPr lang="zh-CN" altLang="en-US" sz="2000" b="1"/>
              <a:t>.</a:t>
            </a:r>
          </a:p>
          <a:p>
            <a:pPr eaLnBrk="1" hangingPunct="1"/>
            <a:r>
              <a:rPr lang="zh-CN" altLang="en-US" sz="2000" b="1"/>
              <a:t>(2)如图乙，松开气球的口子，气球向后喷出气体的同时，气球会沿着绳子快速向前飞去，这说明</a:t>
            </a:r>
            <a:r>
              <a:rPr lang="zh-CN" altLang="en-US" sz="2000" b="1" u="sng"/>
              <a:t> </a:t>
            </a:r>
            <a:r>
              <a:rPr lang="en-US" altLang="zh-CN" sz="2000" b="1" u="sng"/>
              <a:t>           </a:t>
            </a:r>
            <a:r>
              <a:rPr lang="zh-CN" altLang="en-US" sz="2000" b="1" u="sng"/>
              <a:t>                                                                           </a:t>
            </a:r>
            <a:r>
              <a:rPr lang="zh-CN" altLang="en-US" sz="2000" b="1"/>
              <a:t>。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10C31E7B-3AAB-4DAC-A321-43EB0FC2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724400"/>
            <a:ext cx="33448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760AB857-B4FA-45DB-BAF2-D16926F51A44}"/>
              </a:ext>
            </a:extLst>
          </p:cNvPr>
          <p:cNvSpPr/>
          <p:nvPr/>
        </p:nvSpPr>
        <p:spPr>
          <a:xfrm>
            <a:off x="971550" y="3213100"/>
            <a:ext cx="3230563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气体对外做功导致内能减小</a:t>
            </a:r>
            <a:endParaRPr altLang="zh-CN" sz="2000" b="1">
              <a:solidFill>
                <a:srgbClr val="FF0000"/>
              </a:solidFill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050F635-3D5D-43F4-B40E-C195870DBAA7}"/>
              </a:ext>
            </a:extLst>
          </p:cNvPr>
          <p:cNvSpPr/>
          <p:nvPr/>
        </p:nvSpPr>
        <p:spPr>
          <a:xfrm>
            <a:off x="757238" y="4151313"/>
            <a:ext cx="2225675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力的作用是相互的</a:t>
            </a:r>
            <a:endParaRPr altLang="zh-CN" sz="2000" b="1">
              <a:solidFill>
                <a:srgbClr val="FF0000"/>
              </a:solidFill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27AF3C8C-A3BD-44A2-9197-0FBFE3A7DDCA}"/>
              </a:ext>
            </a:extLst>
          </p:cNvPr>
          <p:cNvSpPr/>
          <p:nvPr/>
        </p:nvSpPr>
        <p:spPr>
          <a:xfrm>
            <a:off x="2844800" y="4148138"/>
            <a:ext cx="36544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(或力可以改变物体的运动状态)</a:t>
            </a:r>
            <a:endParaRPr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2" grpId="0" animBg="1"/>
      <p:bldP spid="29703" grpId="0" animBg="1"/>
      <p:bldP spid="297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346E314C-5785-4B21-9072-BC9282416E77}"/>
              </a:ext>
            </a:extLst>
          </p:cNvPr>
          <p:cNvSpPr/>
          <p:nvPr/>
        </p:nvSpPr>
        <p:spPr>
          <a:xfrm>
            <a:off x="3348038" y="476250"/>
            <a:ext cx="23050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二、内能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169E4128-0120-4647-8402-6D6BF9E8FCB6}"/>
              </a:ext>
            </a:extLst>
          </p:cNvPr>
          <p:cNvSpPr/>
          <p:nvPr/>
        </p:nvSpPr>
        <p:spPr>
          <a:xfrm>
            <a:off x="36513" y="979488"/>
            <a:ext cx="221456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一、什么叫内能？</a:t>
            </a:r>
            <a:endParaRPr sz="2000" b="1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56391E5F-7329-48A3-A3FC-FF9E76DE0EC7}"/>
              </a:ext>
            </a:extLst>
          </p:cNvPr>
          <p:cNvSpPr/>
          <p:nvPr/>
        </p:nvSpPr>
        <p:spPr>
          <a:xfrm>
            <a:off x="1995488" y="979488"/>
            <a:ext cx="70421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物体内部所有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分子热运动的动能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和与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分子势能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总和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叫内能。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内能的单位焦耳（J）</a:t>
            </a:r>
            <a:endParaRPr sz="2000" b="1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FF258033-AB5E-4312-8774-B53659EE2497}"/>
              </a:ext>
            </a:extLst>
          </p:cNvPr>
          <p:cNvSpPr/>
          <p:nvPr/>
        </p:nvSpPr>
        <p:spPr>
          <a:xfrm>
            <a:off x="180975" y="1592263"/>
            <a:ext cx="31178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（1）一切物体都具有内能</a:t>
            </a:r>
            <a:endParaRPr sz="2000" b="1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90209E1A-7195-4BA5-9073-79BB1D399DC6}"/>
              </a:ext>
            </a:extLst>
          </p:cNvPr>
          <p:cNvSpPr/>
          <p:nvPr/>
        </p:nvSpPr>
        <p:spPr>
          <a:xfrm>
            <a:off x="180975" y="1951038"/>
            <a:ext cx="74358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（2）内能的大小跟物体的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体积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温度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状态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等因素有关。</a:t>
            </a:r>
            <a:endParaRPr sz="2000" b="1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954104B6-4F6B-4659-9F38-A6B51AB17A07}"/>
              </a:ext>
            </a:extLst>
          </p:cNvPr>
          <p:cNvSpPr/>
          <p:nvPr/>
        </p:nvSpPr>
        <p:spPr>
          <a:xfrm>
            <a:off x="180975" y="2995613"/>
            <a:ext cx="849788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（4）同一物体，在相同状态下内能跟温度有关，温度越高，内能越大，温度越低内能越小</a:t>
            </a:r>
            <a:endParaRPr sz="2000" b="1"/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D9A0C9F5-DBB3-4908-AE10-6F179CE23B7B}"/>
              </a:ext>
            </a:extLst>
          </p:cNvPr>
          <p:cNvSpPr/>
          <p:nvPr/>
        </p:nvSpPr>
        <p:spPr>
          <a:xfrm>
            <a:off x="180975" y="2349500"/>
            <a:ext cx="8858250" cy="700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（3）机械能与整个物体的机械运动有关，内能与物体内部分子的热运动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和分子之间的相互作用有关。所以内能是不同于机械能的另一种形式的能。</a:t>
            </a:r>
            <a:endParaRPr sz="2000" b="1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8E49F010-8A47-480C-A9C7-A78EF9DB8655}"/>
              </a:ext>
            </a:extLst>
          </p:cNvPr>
          <p:cNvSpPr/>
          <p:nvPr/>
        </p:nvSpPr>
        <p:spPr>
          <a:xfrm>
            <a:off x="396875" y="3959225"/>
            <a:ext cx="8208963" cy="1014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1、热传递  （1）定义   温度不同的物体相互接触，低温物体温度升高，高温物体温度降低这个过程叫热传递。发生热传递时，高温物体内能减少，低温物体内能增加。</a:t>
            </a:r>
            <a:endParaRPr sz="2000" b="1"/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012D1317-1718-4C46-BFF1-28084BC0F04B}"/>
              </a:ext>
            </a:extLst>
          </p:cNvPr>
          <p:cNvSpPr/>
          <p:nvPr/>
        </p:nvSpPr>
        <p:spPr>
          <a:xfrm>
            <a:off x="36513" y="3644900"/>
            <a:ext cx="1960562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二、内能的改变</a:t>
            </a:r>
            <a:endParaRPr sz="2000" b="1"/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3E9D40BD-38F7-4584-ABD9-DBDE2A54247D}"/>
              </a:ext>
            </a:extLst>
          </p:cNvPr>
          <p:cNvSpPr/>
          <p:nvPr/>
        </p:nvSpPr>
        <p:spPr>
          <a:xfrm>
            <a:off x="252413" y="4868863"/>
            <a:ext cx="2109787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（2）条件：温差</a:t>
            </a:r>
            <a:endParaRPr sz="2000" b="1"/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B7900092-B7D6-47EC-8D17-C14B8CBD24E1}"/>
              </a:ext>
            </a:extLst>
          </p:cNvPr>
          <p:cNvSpPr/>
          <p:nvPr/>
        </p:nvSpPr>
        <p:spPr>
          <a:xfrm>
            <a:off x="2627313" y="4870450"/>
            <a:ext cx="6157912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（3）方向：内能从高温物体 （或高温部分）传给低温物体（或低温部分）</a:t>
            </a:r>
            <a:endParaRPr sz="2000" b="1"/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34404139-FF94-487C-A33B-886F99FD4FCB}"/>
              </a:ext>
            </a:extLst>
          </p:cNvPr>
          <p:cNvSpPr/>
          <p:nvPr/>
        </p:nvSpPr>
        <p:spPr>
          <a:xfrm>
            <a:off x="257175" y="5518150"/>
            <a:ext cx="85725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（4）本质：传递内能； 传递内能的多少叫热量（热量的单位焦耳J）</a:t>
            </a:r>
            <a:endParaRPr sz="2000" b="1"/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884125A8-7B04-4770-9932-0EEC913A5CC3}"/>
              </a:ext>
            </a:extLst>
          </p:cNvPr>
          <p:cNvSpPr/>
          <p:nvPr/>
        </p:nvSpPr>
        <p:spPr>
          <a:xfrm>
            <a:off x="257175" y="5915025"/>
            <a:ext cx="3387725" cy="398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（5）结果：温度相同为止。</a:t>
            </a:r>
            <a:endParaRPr sz="2000" b="1"/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21F1ED1C-FF84-4E8B-973C-A1AF2317A541}"/>
              </a:ext>
            </a:extLst>
          </p:cNvPr>
          <p:cNvSpPr/>
          <p:nvPr/>
        </p:nvSpPr>
        <p:spPr>
          <a:xfrm>
            <a:off x="477838" y="6256338"/>
            <a:ext cx="1085850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2、做功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C4AC807F-514B-4AB0-8BA7-9419CFC5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598488"/>
            <a:ext cx="6516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（1）什么叫内能？内能的单位是什么？</a:t>
            </a: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3115BC3C-4DC5-4FB1-BFA2-BCCF2078AE0B}"/>
              </a:ext>
            </a:extLst>
          </p:cNvPr>
          <p:cNvSpPr/>
          <p:nvPr/>
        </p:nvSpPr>
        <p:spPr>
          <a:xfrm>
            <a:off x="579438" y="1098550"/>
            <a:ext cx="755967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构成物体的所有分子，其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热运动的动能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分子势能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总和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叫内能。内能的单位焦耳（J）</a:t>
            </a:r>
            <a:endParaRPr sz="2800" b="1"/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BC33FEF8-D34B-4717-A244-70A93A78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982788"/>
            <a:ext cx="4945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（2）什么物体具有内能？</a:t>
            </a: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DC86DB7C-FE0D-43B7-B470-BB17D01A7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2497138"/>
            <a:ext cx="8651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（3）物体</a:t>
            </a:r>
            <a:r>
              <a:rPr lang="zh-CN" altLang="en-US" sz="2800" b="1"/>
              <a:t>内能</a:t>
            </a:r>
            <a:r>
              <a:rPr lang="zh-CN" altLang="en-US" sz="3200" b="1"/>
              <a:t>的大小你认为跟哪些因素有关？</a:t>
            </a:r>
          </a:p>
        </p:txBody>
      </p:sp>
      <p:sp>
        <p:nvSpPr>
          <p:cNvPr id="4102" name="Text Box 8">
            <a:extLst>
              <a:ext uri="{FF2B5EF4-FFF2-40B4-BE49-F238E27FC236}">
                <a16:creationId xmlns:a16="http://schemas.microsoft.com/office/drawing/2014/main" id="{794D6BBC-6EA8-4220-8E82-DA27D0328557}"/>
              </a:ext>
            </a:extLst>
          </p:cNvPr>
          <p:cNvSpPr/>
          <p:nvPr/>
        </p:nvSpPr>
        <p:spPr>
          <a:xfrm>
            <a:off x="280988" y="4456113"/>
            <a:ext cx="8497887" cy="2062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机械能与整个物体的机械运动有关，内能与物体内部分子的热运动</a:t>
            </a:r>
          </a:p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和分子之间的相互作用有关。所以内能是不同于机械能的另一种形式的能。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4103" name="Text Box 9">
            <a:extLst>
              <a:ext uri="{FF2B5EF4-FFF2-40B4-BE49-F238E27FC236}">
                <a16:creationId xmlns:a16="http://schemas.microsoft.com/office/drawing/2014/main" id="{8EBF570F-6CF1-49EC-8C74-5F533C3B5759}"/>
              </a:ext>
            </a:extLst>
          </p:cNvPr>
          <p:cNvSpPr/>
          <p:nvPr/>
        </p:nvSpPr>
        <p:spPr>
          <a:xfrm>
            <a:off x="4708525" y="2009775"/>
            <a:ext cx="34305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一切物体都具有内能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4104" name="Text Box 10">
            <a:extLst>
              <a:ext uri="{FF2B5EF4-FFF2-40B4-BE49-F238E27FC236}">
                <a16:creationId xmlns:a16="http://schemas.microsoft.com/office/drawing/2014/main" id="{8B145C21-C2A5-40BA-96DF-B93EB1D34894}"/>
              </a:ext>
            </a:extLst>
          </p:cNvPr>
          <p:cNvSpPr/>
          <p:nvPr/>
        </p:nvSpPr>
        <p:spPr>
          <a:xfrm>
            <a:off x="284163" y="2990850"/>
            <a:ext cx="8351837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物体的内能跟物体的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体积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温度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状态、种类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等因素有关。</a:t>
            </a:r>
            <a:endParaRPr sz="2800"/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BBA660E8-A362-4AA6-8038-0B102E84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3871913"/>
            <a:ext cx="617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（4）</a:t>
            </a:r>
            <a:r>
              <a:rPr lang="zh-CN" altLang="en-US" sz="2800" b="1"/>
              <a:t>机械能</a:t>
            </a:r>
            <a:r>
              <a:rPr lang="zh-CN" altLang="en-US" sz="3200" b="1"/>
              <a:t>与内能有什么区别？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2" grpId="0" animBg="1"/>
      <p:bldP spid="4103" grpId="0" animBg="1"/>
      <p:bldP spid="41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C1FCCFC8-4A36-42C5-BDF5-2301F050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1、热传递  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E3A1E5B9-11FC-46B4-A950-E09BA06B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328863"/>
            <a:ext cx="54721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（2）物体之间要发生热传递的条件是什么？   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2BEB7574-221C-407F-89DA-F22DD110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3948113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（4）热传递的方向是什么？     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1B17766A-BE98-4DDB-BBE6-22B84B6D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3119438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（3）热传递的过程中，传递的是温度、内能、还是物质？     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9F738D69-5A24-4A5B-9516-7623B6170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3868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（5）热传递何时为止？   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8C2473D3-55C6-419B-8E72-31A6A944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13192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/>
              <a:t>（1）什么叫热传递？</a:t>
            </a:r>
            <a:endParaRPr lang="zh-CN" altLang="en-US"/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A04BFABC-56F6-4148-8D22-742A8CF58F20}"/>
              </a:ext>
            </a:extLst>
          </p:cNvPr>
          <p:cNvSpPr/>
          <p:nvPr/>
        </p:nvSpPr>
        <p:spPr>
          <a:xfrm>
            <a:off x="2771775" y="1282700"/>
            <a:ext cx="5438775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※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定义   温度不同的物体相互接触，高温物体温度降低内能减少；低温物体温度升高，内能增加。这个过程叫热传递。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4A0AA82F-DA90-42CE-94F2-0257AFA52A89}"/>
              </a:ext>
            </a:extLst>
          </p:cNvPr>
          <p:cNvSpPr/>
          <p:nvPr/>
        </p:nvSpPr>
        <p:spPr>
          <a:xfrm>
            <a:off x="1187450" y="2760663"/>
            <a:ext cx="57324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※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物体之间要发生热传递的条件是物体之间要存在温差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5DB9F412-F880-49E1-8329-DC74AE2BD5C3}"/>
              </a:ext>
            </a:extLst>
          </p:cNvPr>
          <p:cNvSpPr/>
          <p:nvPr/>
        </p:nvSpPr>
        <p:spPr>
          <a:xfrm>
            <a:off x="2073275" y="3582988"/>
            <a:ext cx="351155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※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热传递的过程中传递的是内能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FCFBC10B-A979-4964-931C-6D5D9F192861}"/>
              </a:ext>
            </a:extLst>
          </p:cNvPr>
          <p:cNvSpPr/>
          <p:nvPr/>
        </p:nvSpPr>
        <p:spPr>
          <a:xfrm>
            <a:off x="3302000" y="4770438"/>
            <a:ext cx="32813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※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热传递传到温度相同为止。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24325F84-278E-44A3-9421-AC94E86C1C65}"/>
              </a:ext>
            </a:extLst>
          </p:cNvPr>
          <p:cNvSpPr/>
          <p:nvPr/>
        </p:nvSpPr>
        <p:spPr>
          <a:xfrm>
            <a:off x="971550" y="4265613"/>
            <a:ext cx="64182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内能从高温物体 （或高温部分）传给低温物体（或低温部分）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3F00D0B7-A727-4153-AB16-4A8772436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243513"/>
            <a:ext cx="464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（6）什么叫热量？热量的单位是什么？</a:t>
            </a: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CBA9E288-F426-4DD0-9B16-E27BAD292D4D}"/>
              </a:ext>
            </a:extLst>
          </p:cNvPr>
          <p:cNvSpPr/>
          <p:nvPr/>
        </p:nvSpPr>
        <p:spPr>
          <a:xfrm>
            <a:off x="900113" y="5675313"/>
            <a:ext cx="655796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热传递的过程中传递能量的多少叫热量。热量的单位是焦耳（J)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AC11E0D1-EACB-42A7-9A9D-E23BE582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072188"/>
            <a:ext cx="497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(7）举出通过热传递改变物体内能的例子？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 animBg="1"/>
      <p:bldP spid="317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88ACADD8-9517-4829-8014-2E4DBE83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692150"/>
            <a:ext cx="3384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/>
              <a:t>第二节       内能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C517BC63-5E49-430A-A1BC-A75BF5AD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04925"/>
            <a:ext cx="464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（1）什么叫内能？内能的单位是什么？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E9D290F3-15A3-4245-AC42-4833B5B756ED}"/>
              </a:ext>
            </a:extLst>
          </p:cNvPr>
          <p:cNvSpPr/>
          <p:nvPr/>
        </p:nvSpPr>
        <p:spPr>
          <a:xfrm>
            <a:off x="541338" y="1682750"/>
            <a:ext cx="755967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构成物体的所有分子，其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热运动的动能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与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分子势能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总和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叫内能。内能的单位焦耳（J）</a:t>
            </a:r>
            <a:endParaRPr sz="2000" b="1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B716230F-CA2C-4F4A-9998-0BE5E046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492375"/>
            <a:ext cx="3117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（2）什么物体具有内能？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5B766E80-E0E1-46AA-9511-189D5EBC0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067050"/>
            <a:ext cx="540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（3）物体内能的大小你认为跟哪些因素有关？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60AA4ACF-351A-4D5D-ACA4-44A547E8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967163"/>
            <a:ext cx="61928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（4）物体的内能跟温度什么关系？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516588EA-CFB9-4849-800D-F4F97D14FCC2}"/>
              </a:ext>
            </a:extLst>
          </p:cNvPr>
          <p:cNvSpPr/>
          <p:nvPr/>
        </p:nvSpPr>
        <p:spPr>
          <a:xfrm>
            <a:off x="3276600" y="2520950"/>
            <a:ext cx="22399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一切物体都具有内能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424686B-9947-4843-9FC6-5261C3199AF0}"/>
              </a:ext>
            </a:extLst>
          </p:cNvPr>
          <p:cNvSpPr/>
          <p:nvPr/>
        </p:nvSpPr>
        <p:spPr>
          <a:xfrm>
            <a:off x="539750" y="3476625"/>
            <a:ext cx="75850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物体的内能跟物体的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体积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温度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状态、种类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等因素有关。</a:t>
            </a:r>
            <a:endParaRPr sz="2000" b="1"/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28FD9785-AF1E-4D8E-88DD-FE4BC485434E}"/>
              </a:ext>
            </a:extLst>
          </p:cNvPr>
          <p:cNvSpPr/>
          <p:nvPr/>
        </p:nvSpPr>
        <p:spPr>
          <a:xfrm>
            <a:off x="1260475" y="4400550"/>
            <a:ext cx="55435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物体温度升高，内能增大，温度降低，内能减少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id="{AE55D213-6DA5-489B-B236-FDF0B90EC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4903788"/>
            <a:ext cx="540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（5）你认为使物体的内能改变的方法有哪些？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DB3FEFF6-680E-40A6-9EEA-AE303F129002}"/>
              </a:ext>
            </a:extLst>
          </p:cNvPr>
          <p:cNvSpPr/>
          <p:nvPr/>
        </p:nvSpPr>
        <p:spPr>
          <a:xfrm>
            <a:off x="1203325" y="5262563"/>
            <a:ext cx="2722563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一是做功，二是热传递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44045" name="New picture">
            <a:extLst>
              <a:ext uri="{FF2B5EF4-FFF2-40B4-BE49-F238E27FC236}">
                <a16:creationId xmlns:a16="http://schemas.microsoft.com/office/drawing/2014/main" id="{6C04B763-95ED-40CC-B77C-4ECE41BF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10756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6" grpId="0" animBg="1"/>
      <p:bldP spid="32777" grpId="0" animBg="1"/>
      <p:bldP spid="32778" grpId="0" animBg="1"/>
      <p:bldP spid="327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>
            <a:extLst>
              <a:ext uri="{FF2B5EF4-FFF2-40B4-BE49-F238E27FC236}">
                <a16:creationId xmlns:a16="http://schemas.microsoft.com/office/drawing/2014/main" id="{E6876D80-B336-4617-8B95-477BD2AB3399}"/>
              </a:ext>
            </a:extLst>
          </p:cNvPr>
          <p:cNvSpPr/>
          <p:nvPr/>
        </p:nvSpPr>
        <p:spPr>
          <a:xfrm>
            <a:off x="-107950" y="906463"/>
            <a:ext cx="7632700" cy="1473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（5）一个物体可能同时具有机械能和内能吗？</a:t>
            </a:r>
          </a:p>
          <a:p>
            <a:pPr eaLnBrk="1" hangingPunct="1">
              <a:lnSpc>
                <a:spcPct val="11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一个物体可能只有内能而不具有机械能吗？</a:t>
            </a:r>
          </a:p>
          <a:p>
            <a:pPr eaLnBrk="1" hangingPunct="1">
              <a:lnSpc>
                <a:spcPct val="11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一个物体可能只有机械能而不具有内能吗？            </a:t>
            </a:r>
            <a:endParaRPr sz="2800" b="1"/>
          </a:p>
        </p:txBody>
      </p:sp>
      <p:sp>
        <p:nvSpPr>
          <p:cNvPr id="5123" name="Text Box 13">
            <a:extLst>
              <a:ext uri="{FF2B5EF4-FFF2-40B4-BE49-F238E27FC236}">
                <a16:creationId xmlns:a16="http://schemas.microsoft.com/office/drawing/2014/main" id="{3DB7C0E7-FE31-49AA-907D-74F7D44DBED3}"/>
              </a:ext>
            </a:extLst>
          </p:cNvPr>
          <p:cNvSpPr/>
          <p:nvPr/>
        </p:nvSpPr>
        <p:spPr>
          <a:xfrm>
            <a:off x="7667625" y="906463"/>
            <a:ext cx="90646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可能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5124" name="Text Box 14">
            <a:extLst>
              <a:ext uri="{FF2B5EF4-FFF2-40B4-BE49-F238E27FC236}">
                <a16:creationId xmlns:a16="http://schemas.microsoft.com/office/drawing/2014/main" id="{28E0FD1B-758D-4448-91B5-258875FAB320}"/>
              </a:ext>
            </a:extLst>
          </p:cNvPr>
          <p:cNvSpPr/>
          <p:nvPr/>
        </p:nvSpPr>
        <p:spPr>
          <a:xfrm>
            <a:off x="7667625" y="1789113"/>
            <a:ext cx="12668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不可能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5125" name="Text Box 15">
            <a:extLst>
              <a:ext uri="{FF2B5EF4-FFF2-40B4-BE49-F238E27FC236}">
                <a16:creationId xmlns:a16="http://schemas.microsoft.com/office/drawing/2014/main" id="{614ABC3E-5C2F-410F-81FD-E823205E99EF}"/>
              </a:ext>
            </a:extLst>
          </p:cNvPr>
          <p:cNvSpPr/>
          <p:nvPr/>
        </p:nvSpPr>
        <p:spPr>
          <a:xfrm>
            <a:off x="7731125" y="1347788"/>
            <a:ext cx="90646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可能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7D3B869A-B976-4551-8E05-0A803044FED3}"/>
              </a:ext>
            </a:extLst>
          </p:cNvPr>
          <p:cNvSpPr/>
          <p:nvPr/>
        </p:nvSpPr>
        <p:spPr>
          <a:xfrm>
            <a:off x="-79375" y="3067050"/>
            <a:ext cx="619283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（6）物体的内能跟温度什么关系？</a:t>
            </a:r>
            <a:endParaRPr sz="2800" b="1"/>
          </a:p>
        </p:txBody>
      </p:sp>
      <p:sp>
        <p:nvSpPr>
          <p:cNvPr id="5127" name="Text Box 16">
            <a:extLst>
              <a:ext uri="{FF2B5EF4-FFF2-40B4-BE49-F238E27FC236}">
                <a16:creationId xmlns:a16="http://schemas.microsoft.com/office/drawing/2014/main" id="{0CB49FF4-FB66-4321-A235-F4AFD00A459D}"/>
              </a:ext>
            </a:extLst>
          </p:cNvPr>
          <p:cNvSpPr/>
          <p:nvPr/>
        </p:nvSpPr>
        <p:spPr>
          <a:xfrm>
            <a:off x="1049338" y="3930650"/>
            <a:ext cx="668178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物体温度升高，内能增大，温度降低，内能减少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 descr="学科网PPT-大标记">
            <a:extLst>
              <a:ext uri="{FF2B5EF4-FFF2-40B4-BE49-F238E27FC236}">
                <a16:creationId xmlns:a16="http://schemas.microsoft.com/office/drawing/2014/main" id="{012E717A-21A1-48F7-AFBC-3EBAECFC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92BEAC69-34CC-47C6-B298-B50BC145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7632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　　你怎样让一段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</a:rPr>
              <a:t>50</a:t>
            </a: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</a:rPr>
              <a:t>cm</a:t>
            </a: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的铁丝温度升高呢？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7AF112D-EF89-4911-A396-078CFACC42D5}"/>
              </a:ext>
            </a:extLst>
          </p:cNvPr>
          <p:cNvSpPr>
            <a:spLocks noRot="1"/>
          </p:cNvSpPr>
          <p:nvPr/>
        </p:nvSpPr>
        <p:spPr>
          <a:xfrm>
            <a:off x="431800" y="2259013"/>
            <a:ext cx="7704138" cy="22494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．用火焰加热　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太阳晒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3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用手搓　　　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4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用手焐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5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摩擦　　　     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6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用锤子不断敲击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7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反复弯折　　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8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. ……</a:t>
            </a:r>
            <a:endParaRPr lang="en-US" altLang="zh-CN" sz="2800" b="1">
              <a:latin typeface="宋体" pitchFamily="2" charset="-122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4AD1979F-39E8-4213-BC7B-F4431D8C8000}"/>
              </a:ext>
            </a:extLst>
          </p:cNvPr>
          <p:cNvSpPr/>
          <p:nvPr/>
        </p:nvSpPr>
        <p:spPr>
          <a:xfrm>
            <a:off x="431800" y="4868863"/>
            <a:ext cx="8208963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　　将这些方法分两类，说说你分类的原则是什么？</a:t>
            </a:r>
            <a:endParaRPr sz="2800" b="1">
              <a:solidFill>
                <a:srgbClr val="0066CC"/>
              </a:solidFill>
            </a:endParaRPr>
          </a:p>
        </p:txBody>
      </p:sp>
      <p:pic>
        <p:nvPicPr>
          <p:cNvPr id="1741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CFBC245-13C2-4EDB-985F-0EE983AB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921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 descr="学科网PPT-大标记">
            <a:extLst>
              <a:ext uri="{FF2B5EF4-FFF2-40B4-BE49-F238E27FC236}">
                <a16:creationId xmlns:a16="http://schemas.microsoft.com/office/drawing/2014/main" id="{88F7661A-C52C-49F4-8657-6F84052D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8F40129-3DC8-4653-898F-6DB6D5AE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9499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3">
            <a:extLst>
              <a:ext uri="{FF2B5EF4-FFF2-40B4-BE49-F238E27FC236}">
                <a16:creationId xmlns:a16="http://schemas.microsoft.com/office/drawing/2014/main" id="{8221BC2C-89A6-46BF-B5E7-EC5C832E44A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096963"/>
            <a:ext cx="2305050" cy="1873250"/>
            <a:chOff x="0" y="0"/>
            <a:chExt cx="1712" cy="1180"/>
          </a:xfrm>
        </p:grpSpPr>
        <p:sp>
          <p:nvSpPr>
            <p:cNvPr id="18437" name="Rectangle 20">
              <a:extLst>
                <a:ext uri="{FF2B5EF4-FFF2-40B4-BE49-F238E27FC236}">
                  <a16:creationId xmlns:a16="http://schemas.microsoft.com/office/drawing/2014/main" id="{27D5B70F-4C58-433A-8C36-51CA71DEF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46"/>
              <a:ext cx="1530" cy="108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3D8F9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用温度更高的物体使铁丝温度升高</a:t>
              </a:r>
            </a:p>
          </p:txBody>
        </p:sp>
        <p:sp>
          <p:nvSpPr>
            <p:cNvPr id="18438" name="AutoShape 5">
              <a:extLst>
                <a:ext uri="{FF2B5EF4-FFF2-40B4-BE49-F238E27FC236}">
                  <a16:creationId xmlns:a16="http://schemas.microsoft.com/office/drawing/2014/main" id="{3A92E993-5542-4635-B7C4-EEA65E03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6" cy="1180"/>
            </a:xfrm>
            <a:prstGeom prst="rightBrace">
              <a:avLst>
                <a:gd name="adj1" fmla="val 72183"/>
                <a:gd name="adj2" fmla="val 50000"/>
              </a:avLst>
            </a:prstGeom>
            <a:noFill/>
            <a:ln w="28575" algn="ctr">
              <a:solidFill>
                <a:srgbClr val="3D8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8439" name="Group 6">
            <a:extLst>
              <a:ext uri="{FF2B5EF4-FFF2-40B4-BE49-F238E27FC236}">
                <a16:creationId xmlns:a16="http://schemas.microsoft.com/office/drawing/2014/main" id="{0917BB88-214F-4615-AFDF-4713D214780F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502025"/>
            <a:ext cx="2312987" cy="2246313"/>
            <a:chOff x="0" y="0"/>
            <a:chExt cx="1763" cy="1202"/>
          </a:xfrm>
        </p:grpSpPr>
        <p:sp>
          <p:nvSpPr>
            <p:cNvPr id="18440" name="AutoShape 7">
              <a:extLst>
                <a:ext uri="{FF2B5EF4-FFF2-40B4-BE49-F238E27FC236}">
                  <a16:creationId xmlns:a16="http://schemas.microsoft.com/office/drawing/2014/main" id="{78CCF14C-C7B3-4245-91A5-64960074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6" cy="1180"/>
            </a:xfrm>
            <a:prstGeom prst="rightBrace">
              <a:avLst>
                <a:gd name="adj1" fmla="val 72183"/>
                <a:gd name="adj2" fmla="val 50000"/>
              </a:avLst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41" name="Rectangle 20">
              <a:extLst>
                <a:ext uri="{FF2B5EF4-FFF2-40B4-BE49-F238E27FC236}">
                  <a16:creationId xmlns:a16="http://schemas.microsoft.com/office/drawing/2014/main" id="{C8D8EC04-3A9F-442E-A1DA-3B96B7BA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0"/>
              <a:ext cx="1536" cy="120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温度升高的过程，往往伴随着</a:t>
              </a:r>
            </a:p>
            <a:p>
              <a:pPr algn="ctr" eaLnBrk="1" hangingPunct="1">
                <a:lnSpc>
                  <a:spcPct val="125000"/>
                </a:lnSpc>
              </a:pPr>
              <a:r>
                <a:rPr lang="zh-CN" altLang="en-US" sz="2800" b="1">
                  <a:latin typeface="宋体" panose="02010600030101010101" pitchFamily="2" charset="-122"/>
                </a:rPr>
                <a:t>用力、运动</a:t>
              </a:r>
            </a:p>
          </p:txBody>
        </p:sp>
      </p:grpSp>
      <p:grpSp>
        <p:nvGrpSpPr>
          <p:cNvPr id="18442" name="Group 9">
            <a:extLst>
              <a:ext uri="{FF2B5EF4-FFF2-40B4-BE49-F238E27FC236}">
                <a16:creationId xmlns:a16="http://schemas.microsoft.com/office/drawing/2014/main" id="{F5CCD5CC-E116-4427-A6DD-ED8C6A07AE51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1169988"/>
            <a:ext cx="1341438" cy="1717675"/>
            <a:chOff x="0" y="0"/>
            <a:chExt cx="845" cy="1082"/>
          </a:xfrm>
        </p:grpSpPr>
        <p:sp>
          <p:nvSpPr>
            <p:cNvPr id="18443" name="Text Box 3">
              <a:extLst>
                <a:ext uri="{FF2B5EF4-FFF2-40B4-BE49-F238E27FC236}">
                  <a16:creationId xmlns:a16="http://schemas.microsoft.com/office/drawing/2014/main" id="{06E207DC-3B54-4DFB-A212-CBFD2370A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0"/>
              <a:ext cx="436" cy="1082"/>
            </a:xfrm>
            <a:prstGeom prst="rect">
              <a:avLst/>
            </a:prstGeom>
            <a:solidFill>
              <a:srgbClr val="BBE0E3"/>
            </a:solidFill>
            <a:ln w="25400" algn="ctr">
              <a:solidFill>
                <a:srgbClr val="3D8F9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Clr>
                  <a:srgbClr val="009999"/>
                </a:buClr>
                <a:buSzPct val="70000"/>
                <a:buFont typeface="Wingdings" panose="05000000000000000000" pitchFamily="2" charset="2"/>
                <a:buNone/>
              </a:pPr>
              <a:r>
                <a:rPr lang="zh-CN" altLang="en-US" sz="2800" b="1">
                  <a:latin typeface="宋体" panose="02010600030101010101" pitchFamily="2" charset="-122"/>
                </a:rPr>
                <a:t>热传递</a:t>
              </a:r>
            </a:p>
          </p:txBody>
        </p:sp>
        <p:sp>
          <p:nvSpPr>
            <p:cNvPr id="18444" name="AutoShape 11">
              <a:extLst>
                <a:ext uri="{FF2B5EF4-FFF2-40B4-BE49-F238E27FC236}">
                  <a16:creationId xmlns:a16="http://schemas.microsoft.com/office/drawing/2014/main" id="{25097CFD-A976-42F9-9329-C6D60F543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9"/>
              <a:ext cx="408" cy="137"/>
            </a:xfrm>
            <a:prstGeom prst="rightArrow">
              <a:avLst>
                <a:gd name="adj1" fmla="val 50000"/>
                <a:gd name="adj2" fmla="val 74411"/>
              </a:avLst>
            </a:prstGeom>
            <a:solidFill>
              <a:srgbClr val="3D8F95"/>
            </a:solidFill>
            <a:ln w="9525" algn="ctr">
              <a:solidFill>
                <a:srgbClr val="3D8F9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8445" name="Group 12">
            <a:extLst>
              <a:ext uri="{FF2B5EF4-FFF2-40B4-BE49-F238E27FC236}">
                <a16:creationId xmlns:a16="http://schemas.microsoft.com/office/drawing/2014/main" id="{4D91BA14-A4E2-45BF-8CDE-48D07B8A2758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4049713"/>
            <a:ext cx="1225550" cy="1184275"/>
            <a:chOff x="0" y="0"/>
            <a:chExt cx="772" cy="746"/>
          </a:xfrm>
        </p:grpSpPr>
        <p:sp>
          <p:nvSpPr>
            <p:cNvPr id="18446" name="Text Box 3">
              <a:extLst>
                <a:ext uri="{FF2B5EF4-FFF2-40B4-BE49-F238E27FC236}">
                  <a16:creationId xmlns:a16="http://schemas.microsoft.com/office/drawing/2014/main" id="{2317C02D-3D67-4493-8D40-2A092C53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0"/>
              <a:ext cx="363" cy="746"/>
            </a:xfrm>
            <a:prstGeom prst="rect">
              <a:avLst/>
            </a:prstGeom>
            <a:solidFill>
              <a:srgbClr val="FFCC99"/>
            </a:solidFill>
            <a:ln w="2540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Clr>
                  <a:srgbClr val="009999"/>
                </a:buClr>
                <a:buSzPct val="70000"/>
                <a:buFont typeface="Wingdings" panose="05000000000000000000" pitchFamily="2" charset="2"/>
                <a:buNone/>
              </a:pPr>
              <a:r>
                <a:rPr lang="zh-CN" altLang="en-US" sz="2800" b="1">
                  <a:latin typeface="宋体" panose="02010600030101010101" pitchFamily="2" charset="-122"/>
                </a:rPr>
                <a:t>做功</a:t>
              </a:r>
            </a:p>
          </p:txBody>
        </p:sp>
        <p:sp>
          <p:nvSpPr>
            <p:cNvPr id="18447" name="AutoShape 14">
              <a:extLst>
                <a:ext uri="{FF2B5EF4-FFF2-40B4-BE49-F238E27FC236}">
                  <a16:creationId xmlns:a16="http://schemas.microsoft.com/office/drawing/2014/main" id="{0415CB57-EC4E-4510-A99D-FED677F66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8"/>
              <a:ext cx="408" cy="13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8448" name="Group 15">
            <a:extLst>
              <a:ext uri="{FF2B5EF4-FFF2-40B4-BE49-F238E27FC236}">
                <a16:creationId xmlns:a16="http://schemas.microsoft.com/office/drawing/2014/main" id="{DA64484C-9FEC-41A8-AEFF-55CBF5FD03A7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1039813"/>
            <a:ext cx="4592638" cy="4910137"/>
            <a:chOff x="0" y="0"/>
            <a:chExt cx="2893" cy="3093"/>
          </a:xfrm>
        </p:grpSpPr>
        <p:sp>
          <p:nvSpPr>
            <p:cNvPr id="18449" name="Rectangle 23">
              <a:extLst>
                <a:ext uri="{FF2B5EF4-FFF2-40B4-BE49-F238E27FC236}">
                  <a16:creationId xmlns:a16="http://schemas.microsoft.com/office/drawing/2014/main" id="{7C3D32A4-0485-4E3D-919E-CB5805669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1"/>
              <a:ext cx="822" cy="881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latin typeface="宋体" panose="02010600030101010101" pitchFamily="2" charset="-122"/>
                </a:rPr>
                <a:t>使铁丝温度升高</a:t>
              </a:r>
            </a:p>
          </p:txBody>
        </p:sp>
        <p:sp>
          <p:nvSpPr>
            <p:cNvPr id="18450" name="AutoShape 17">
              <a:extLst>
                <a:ext uri="{FF2B5EF4-FFF2-40B4-BE49-F238E27FC236}">
                  <a16:creationId xmlns:a16="http://schemas.microsoft.com/office/drawing/2014/main" id="{EA0563F6-3C92-4BF0-B12F-78CB9F90E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" y="603"/>
              <a:ext cx="129" cy="1611"/>
            </a:xfrm>
            <a:prstGeom prst="leftBrace">
              <a:avLst>
                <a:gd name="adj1" fmla="val 103896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1" name="AutoShape 18">
              <a:extLst>
                <a:ext uri="{FF2B5EF4-FFF2-40B4-BE49-F238E27FC236}">
                  <a16:creationId xmlns:a16="http://schemas.microsoft.com/office/drawing/2014/main" id="{29DC61F0-263C-4518-B999-C57331193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1555"/>
              <a:ext cx="111" cy="1339"/>
            </a:xfrm>
            <a:prstGeom prst="leftBrace">
              <a:avLst>
                <a:gd name="adj1" fmla="val 100358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2" name="AutoShape 19">
              <a:extLst>
                <a:ext uri="{FF2B5EF4-FFF2-40B4-BE49-F238E27FC236}">
                  <a16:creationId xmlns:a16="http://schemas.microsoft.com/office/drawing/2014/main" id="{7D936FF5-9D9B-4313-891C-B270F58A8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59"/>
              <a:ext cx="136" cy="1088"/>
            </a:xfrm>
            <a:prstGeom prst="leftBrace">
              <a:avLst>
                <a:gd name="adj1" fmla="val 66556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3" name="Text Box 20">
              <a:extLst>
                <a:ext uri="{FF2B5EF4-FFF2-40B4-BE49-F238E27FC236}">
                  <a16:creationId xmlns:a16="http://schemas.microsoft.com/office/drawing/2014/main" id="{8BB1AD8F-6320-4528-BE24-4DBC886B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0"/>
              <a:ext cx="1615" cy="343"/>
            </a:xfrm>
            <a:prstGeom prst="rect">
              <a:avLst/>
            </a:prstGeom>
            <a:noFill/>
            <a:ln w="25400" algn="ctr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/>
                <a:t>．用火烧</a:t>
              </a:r>
            </a:p>
          </p:txBody>
        </p:sp>
        <p:sp>
          <p:nvSpPr>
            <p:cNvPr id="18454" name="Text Box 21">
              <a:extLst>
                <a:ext uri="{FF2B5EF4-FFF2-40B4-BE49-F238E27FC236}">
                  <a16:creationId xmlns:a16="http://schemas.microsoft.com/office/drawing/2014/main" id="{678AC668-56C0-48E1-B4E6-A1384BBFD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423"/>
              <a:ext cx="1615" cy="343"/>
            </a:xfrm>
            <a:prstGeom prst="rect">
              <a:avLst/>
            </a:prstGeom>
            <a:noFill/>
            <a:ln w="25400" algn="ctr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2</a:t>
              </a:r>
              <a:r>
                <a:rPr lang="zh-CN" altLang="en-US" sz="2800" b="1"/>
                <a:t>．太阳晒</a:t>
              </a:r>
            </a:p>
          </p:txBody>
        </p:sp>
        <p:sp>
          <p:nvSpPr>
            <p:cNvPr id="18455" name="Text Box 22">
              <a:extLst>
                <a:ext uri="{FF2B5EF4-FFF2-40B4-BE49-F238E27FC236}">
                  <a16:creationId xmlns:a16="http://schemas.microsoft.com/office/drawing/2014/main" id="{9FA1F12C-5654-4933-9058-83E91BD4F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850"/>
              <a:ext cx="1615" cy="343"/>
            </a:xfrm>
            <a:prstGeom prst="rect">
              <a:avLst/>
            </a:prstGeom>
            <a:noFill/>
            <a:ln w="25400" algn="ctr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4</a:t>
              </a:r>
              <a:r>
                <a:rPr lang="zh-CN" altLang="en-US" sz="2800" b="1"/>
                <a:t>．用手焐</a:t>
              </a:r>
            </a:p>
          </p:txBody>
        </p:sp>
        <p:sp>
          <p:nvSpPr>
            <p:cNvPr id="18456" name="Text Box 23">
              <a:extLst>
                <a:ext uri="{FF2B5EF4-FFF2-40B4-BE49-F238E27FC236}">
                  <a16:creationId xmlns:a16="http://schemas.microsoft.com/office/drawing/2014/main" id="{555252A8-5566-4A8E-B0D6-83956AE84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477"/>
              <a:ext cx="1645" cy="343"/>
            </a:xfrm>
            <a:prstGeom prst="rect">
              <a:avLst/>
            </a:prstGeom>
            <a:noFill/>
            <a:ln w="25400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r>
                <a:rPr lang="zh-CN" altLang="en-US" sz="2800" b="1"/>
                <a:t>．用手搓</a:t>
              </a:r>
            </a:p>
          </p:txBody>
        </p:sp>
        <p:sp>
          <p:nvSpPr>
            <p:cNvPr id="18457" name="Text Box 24">
              <a:extLst>
                <a:ext uri="{FF2B5EF4-FFF2-40B4-BE49-F238E27FC236}">
                  <a16:creationId xmlns:a16="http://schemas.microsoft.com/office/drawing/2014/main" id="{156CB125-F656-4A86-AA42-C20F8F82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902"/>
              <a:ext cx="1644" cy="343"/>
            </a:xfrm>
            <a:prstGeom prst="rect">
              <a:avLst/>
            </a:prstGeom>
            <a:noFill/>
            <a:ln w="25400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5</a:t>
              </a:r>
              <a:r>
                <a:rPr lang="zh-CN" altLang="en-US" sz="2800" b="1"/>
                <a:t>．在地上摩擦</a:t>
              </a:r>
            </a:p>
          </p:txBody>
        </p:sp>
        <p:sp>
          <p:nvSpPr>
            <p:cNvPr id="18458" name="Text Box 25">
              <a:extLst>
                <a:ext uri="{FF2B5EF4-FFF2-40B4-BE49-F238E27FC236}">
                  <a16:creationId xmlns:a16="http://schemas.microsoft.com/office/drawing/2014/main" id="{D270A943-D47F-422A-BB54-5AFE7D95C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27"/>
              <a:ext cx="1644" cy="343"/>
            </a:xfrm>
            <a:prstGeom prst="rect">
              <a:avLst/>
            </a:prstGeom>
            <a:noFill/>
            <a:ln w="25400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6</a:t>
              </a:r>
              <a:r>
                <a:rPr lang="zh-CN" altLang="en-US" sz="2800" b="1"/>
                <a:t>．用锤敲</a:t>
              </a:r>
            </a:p>
          </p:txBody>
        </p:sp>
        <p:sp>
          <p:nvSpPr>
            <p:cNvPr id="18459" name="Text Box 26">
              <a:extLst>
                <a:ext uri="{FF2B5EF4-FFF2-40B4-BE49-F238E27FC236}">
                  <a16:creationId xmlns:a16="http://schemas.microsoft.com/office/drawing/2014/main" id="{16EF45B5-5DD0-4975-8DF3-0C9354220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750"/>
              <a:ext cx="1644" cy="343"/>
            </a:xfrm>
            <a:prstGeom prst="rect">
              <a:avLst/>
            </a:prstGeom>
            <a:noFill/>
            <a:ln w="25400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7</a:t>
              </a:r>
              <a:r>
                <a:rPr lang="zh-CN" altLang="en-US" sz="2800" b="1"/>
                <a:t>．反复弯折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8939D46-DBA5-403C-983A-C78D3FDD5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5086350"/>
            <a:ext cx="18161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二、做功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40CA65B-D0E1-470F-84DC-8CC1DA53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420938"/>
            <a:ext cx="22240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一、热传递</a:t>
            </a: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550809FF-AAFD-4979-AD69-C6DA1D82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849563"/>
            <a:ext cx="76200" cy="2519362"/>
          </a:xfrm>
          <a:prstGeom prst="leftBrace">
            <a:avLst>
              <a:gd name="adj1" fmla="val 275062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82B40E39-C484-4328-AEF9-111A2A09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357563"/>
            <a:ext cx="149225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改变物体内能的方法</a:t>
            </a:r>
            <a:endParaRPr lang="zh-CN" altLang="en-US" sz="2800"/>
          </a:p>
        </p:txBody>
      </p:sp>
      <p:sp>
        <p:nvSpPr>
          <p:cNvPr id="19462" name="图片 101">
            <a:extLst>
              <a:ext uri="{FF2B5EF4-FFF2-40B4-BE49-F238E27FC236}">
                <a16:creationId xmlns:a16="http://schemas.microsoft.com/office/drawing/2014/main" id="{5083FEAB-58C0-44F1-9555-D7A34B3F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42545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AAE6E43-2C6B-48E0-8808-EF45B2E9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92150"/>
            <a:ext cx="252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一、热传递  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77F4C97-0486-4778-8024-41AEC7163AC2}"/>
              </a:ext>
            </a:extLst>
          </p:cNvPr>
          <p:cNvSpPr/>
          <p:nvPr/>
        </p:nvSpPr>
        <p:spPr>
          <a:xfrm>
            <a:off x="252413" y="2544763"/>
            <a:ext cx="547211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（1）物体之间要发生热传递的条件是什么？    </a:t>
            </a:r>
            <a:endParaRPr sz="2000" b="1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1B3132F7-71B5-4156-A94C-4BFD647FE00E}"/>
              </a:ext>
            </a:extLst>
          </p:cNvPr>
          <p:cNvSpPr/>
          <p:nvPr/>
        </p:nvSpPr>
        <p:spPr>
          <a:xfrm>
            <a:off x="250825" y="3335338"/>
            <a:ext cx="46831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（2）热传递的过程中，传递的是什么？     </a:t>
            </a:r>
            <a:endParaRPr sz="2000" b="1"/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37EB1208-1F97-4F46-8027-8C0545002304}"/>
              </a:ext>
            </a:extLst>
          </p:cNvPr>
          <p:cNvSpPr/>
          <p:nvPr/>
        </p:nvSpPr>
        <p:spPr>
          <a:xfrm>
            <a:off x="971550" y="2976563"/>
            <a:ext cx="57324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※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物体之间要发生热传递的条件是物体之间要存在温差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35452C8A-7EBB-4152-AFF3-56B493FD8A5C}"/>
              </a:ext>
            </a:extLst>
          </p:cNvPr>
          <p:cNvSpPr/>
          <p:nvPr/>
        </p:nvSpPr>
        <p:spPr>
          <a:xfrm>
            <a:off x="1116013" y="3717925"/>
            <a:ext cx="3511550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※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热传递的过程中传递的是内能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223" name="Text Box 11">
            <a:extLst>
              <a:ext uri="{FF2B5EF4-FFF2-40B4-BE49-F238E27FC236}">
                <a16:creationId xmlns:a16="http://schemas.microsoft.com/office/drawing/2014/main" id="{727DF052-F500-4A1F-B69A-1DE11EAB1A97}"/>
              </a:ext>
            </a:extLst>
          </p:cNvPr>
          <p:cNvSpPr/>
          <p:nvPr/>
        </p:nvSpPr>
        <p:spPr>
          <a:xfrm>
            <a:off x="539750" y="1341438"/>
            <a:ext cx="8243888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热传递的过程中，高温物体温度降低，内能减少;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低温物体温度升高,内能增加。热传递可以改变物体的内能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BBECC0E6-3C60-4212-B022-922200B8DB21}"/>
              </a:ext>
            </a:extLst>
          </p:cNvPr>
          <p:cNvSpPr/>
          <p:nvPr/>
        </p:nvSpPr>
        <p:spPr>
          <a:xfrm>
            <a:off x="165100" y="682625"/>
            <a:ext cx="7129463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（3）热传递的方向是什么？     </a:t>
            </a:r>
            <a:endParaRPr sz="3200" b="1"/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D0698EA5-5CC4-49D4-AF0F-BB2DF7408292}"/>
              </a:ext>
            </a:extLst>
          </p:cNvPr>
          <p:cNvSpPr/>
          <p:nvPr/>
        </p:nvSpPr>
        <p:spPr>
          <a:xfrm>
            <a:off x="1042988" y="1700213"/>
            <a:ext cx="565467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内能从高温物体 传给低温物体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0244" name="Text Box 9">
            <a:extLst>
              <a:ext uri="{FF2B5EF4-FFF2-40B4-BE49-F238E27FC236}">
                <a16:creationId xmlns:a16="http://schemas.microsoft.com/office/drawing/2014/main" id="{0B8A765D-EB42-4310-B62F-37E98BC4AFEA}"/>
              </a:ext>
            </a:extLst>
          </p:cNvPr>
          <p:cNvSpPr/>
          <p:nvPr/>
        </p:nvSpPr>
        <p:spPr>
          <a:xfrm>
            <a:off x="130175" y="2662238"/>
            <a:ext cx="7415213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（4）什么叫热量？热量的单位是什么？</a:t>
            </a:r>
            <a:endParaRPr sz="3200" b="1"/>
          </a:p>
        </p:txBody>
      </p:sp>
      <p:sp>
        <p:nvSpPr>
          <p:cNvPr id="10245" name="Text Box 10">
            <a:extLst>
              <a:ext uri="{FF2B5EF4-FFF2-40B4-BE49-F238E27FC236}">
                <a16:creationId xmlns:a16="http://schemas.microsoft.com/office/drawing/2014/main" id="{7D831040-37E6-4897-AEF4-A41D661E61F4}"/>
              </a:ext>
            </a:extLst>
          </p:cNvPr>
          <p:cNvSpPr/>
          <p:nvPr/>
        </p:nvSpPr>
        <p:spPr>
          <a:xfrm>
            <a:off x="1112838" y="3429000"/>
            <a:ext cx="712787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热传递的过程中传递的能量（内能）的多少叫热量。热量的单位是焦耳（J)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0246" name="Text Box 12">
            <a:extLst>
              <a:ext uri="{FF2B5EF4-FFF2-40B4-BE49-F238E27FC236}">
                <a16:creationId xmlns:a16="http://schemas.microsoft.com/office/drawing/2014/main" id="{F436B742-9011-46DE-B849-41CF144D7053}"/>
              </a:ext>
            </a:extLst>
          </p:cNvPr>
          <p:cNvSpPr/>
          <p:nvPr/>
        </p:nvSpPr>
        <p:spPr>
          <a:xfrm>
            <a:off x="193675" y="4805363"/>
            <a:ext cx="9248775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物体吸收热量时内能增加，放出热量时内能减少。</a:t>
            </a:r>
          </a:p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物体吸收或放出的热量越多，它的内能改变越多。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2357</Words>
  <Application>Microsoft Office PowerPoint</Application>
  <PresentationFormat>全屏显示(4:3)</PresentationFormat>
  <Paragraphs>354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3</cp:revision>
  <dcterms:created xsi:type="dcterms:W3CDTF">2021-10-09T05:43:02Z</dcterms:created>
  <dcterms:modified xsi:type="dcterms:W3CDTF">2021-10-09T05:51:20Z</dcterms:modified>
</cp:coreProperties>
</file>