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../slides/slide1.xml"/><Relationship Id="rId5" Type="http://schemas.openxmlformats.org/officeDocument/2006/relationships/notesMaster" Target="../notesMasters/notesMaster1.xml"/><Relationship Id="rId4" Type="http://schemas.openxmlformats.org/officeDocument/2006/relationships/tags" Target="../tags/tag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3.xml"/><Relationship Id="rId5" Type="http://schemas.openxmlformats.org/officeDocument/2006/relationships/notesMaster" Target="../notesMasters/notesMaster1.xml"/><Relationship Id="rId4" Type="http://schemas.openxmlformats.org/officeDocument/2006/relationships/tags" Target="../tags/tag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1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7A09471-FB68-4D61-9700-3F347FDCBD4F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  <p:sp>
        <p:nvSpPr>
          <p:cNvPr id="38915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solidFill>
            <a:srgbClr val="FFFFFF"/>
          </a:solidFill>
          <a:ln cap="flat">
            <a:headEnd type="none" w="med" len="med"/>
            <a:tailEnd type="none" w="med" len="med"/>
          </a:ln>
        </p:spPr>
      </p:sp>
      <p:sp>
        <p:nvSpPr>
          <p:cNvPr id="38916" name="备注占位符 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/>
            <a:endParaRPr lang="zh-CN" altLang="en-US" smtClean="0">
              <a:latin typeface="Arial" pitchFamily="34" charset="0"/>
            </a:endParaRPr>
          </a:p>
        </p:txBody>
      </p:sp>
      <p:sp>
        <p:nvSpPr>
          <p:cNvPr id="38917" name="灯片编号占位符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FC71C88-9A48-41DF-BDCF-C74E3E6BFB5B}" type="slidenum">
              <a:rPr lang="zh-CN" altLang="en-US" sz="1200">
                <a:latin typeface="微软雅黑" pitchFamily="34" charset="-122"/>
                <a:ea typeface="微软雅黑" pitchFamily="34" charset="-122"/>
              </a:rPr>
              <a:pPr algn="r"/>
              <a:t>1</a:t>
            </a:fld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1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2B99270-6D03-4FCA-B490-A7D597AD6FE7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  <p:sp>
        <p:nvSpPr>
          <p:cNvPr id="39939" name="幻灯片图像占位符 223233"/>
          <p:cNvSpPr>
            <a:spLocks noGrp="1" noRo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xfrm>
            <a:off x="1141413" y="754063"/>
            <a:ext cx="4391025" cy="3294062"/>
          </a:xfrm>
          <a:solidFill>
            <a:srgbClr val="FFFFFF"/>
          </a:solidFill>
          <a:ln cap="flat">
            <a:headEnd type="none" w="med" len="med"/>
            <a:tailEnd type="none" w="med" len="med"/>
          </a:ln>
        </p:spPr>
      </p:sp>
      <p:sp>
        <p:nvSpPr>
          <p:cNvPr id="39940" name="文本占位符 22323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0687" tIns="40343" rIns="80687" bIns="40343"/>
          <a:lstStyle/>
          <a:p>
            <a:pPr defTabSz="914400" eaLnBrk="1" hangingPunct="1"/>
            <a:endParaRPr lang="zh-CN" altLang="en-US" smtClean="0">
              <a:latin typeface="Arial" pitchFamily="34" charset="0"/>
            </a:endParaRPr>
          </a:p>
        </p:txBody>
      </p:sp>
      <p:sp>
        <p:nvSpPr>
          <p:cNvPr id="39941" name="灯片编号占位符 1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defTabSz="806450"/>
            <a:fld id="{B06584DE-6BC2-4EFA-ACE9-3648B1FCBD9E}" type="slidenum">
              <a:rPr lang="zh-CN" altLang="en-US" sz="1100"/>
              <a:pPr algn="r" defTabSz="806450"/>
              <a:t>3</a:t>
            </a:fld>
            <a:endParaRPr lang="zh-CN" alt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5.xml"/><Relationship Id="rId21" Type="http://schemas.openxmlformats.org/officeDocument/2006/relationships/image" Target="../media/image12.jpe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16.jpe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image" Target="../media/image11.jpe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5.jpe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4.jpeg"/><Relationship Id="rId10" Type="http://schemas.openxmlformats.org/officeDocument/2006/relationships/tags" Target="../tags/tag82.xml"/><Relationship Id="rId19" Type="http://schemas.openxmlformats.org/officeDocument/2006/relationships/image" Target="../media/image1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17.jpeg"/><Relationship Id="rId3" Type="http://schemas.openxmlformats.org/officeDocument/2006/relationships/tags" Target="../tags/tag94.xml"/><Relationship Id="rId21" Type="http://schemas.openxmlformats.org/officeDocument/2006/relationships/image" Target="../media/image20.jpe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image" Target="../media/image19.jpe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23.jpe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22.jpeg"/><Relationship Id="rId10" Type="http://schemas.openxmlformats.org/officeDocument/2006/relationships/tags" Target="../tags/tag101.xml"/><Relationship Id="rId19" Type="http://schemas.openxmlformats.org/officeDocument/2006/relationships/image" Target="../media/image18.jpe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9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8.jpeg"/><Relationship Id="rId5" Type="http://schemas.openxmlformats.org/officeDocument/2006/relationships/tags" Target="../tags/tag13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1" Type="http://schemas.openxmlformats.org/officeDocument/2006/relationships/image" Target="../media/image3.jpe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2.jpe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6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5.png"/><Relationship Id="rId10" Type="http://schemas.openxmlformats.org/officeDocument/2006/relationships/tags" Target="../tags/tag16.xml"/><Relationship Id="rId19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10" Type="http://schemas.openxmlformats.org/officeDocument/2006/relationships/image" Target="file:///D:\&#24352;&#26195;&#33721;\2017&#31179;\&#25913;&#29256;\&#20843;&#29289;&#20154;&#25945;(&#19978;)\J70.TIF" TargetMode="External"/><Relationship Id="rId4" Type="http://schemas.openxmlformats.org/officeDocument/2006/relationships/tags" Target="../tags/tag139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31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audio" Target="../media/audio2.wav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7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9.jpeg"/><Relationship Id="rId5" Type="http://schemas.openxmlformats.org/officeDocument/2006/relationships/tags" Target="../tags/tag63.xml"/><Relationship Id="rId10" Type="http://schemas.openxmlformats.org/officeDocument/2006/relationships/image" Target="../media/image8.jpe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1.jpeg"/><Relationship Id="rId4" Type="http://schemas.openxmlformats.org/officeDocument/2006/relationships/tags" Target="../tags/tag70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5121"/>
          <p:cNvSpPr>
            <a:spLocks noChangeArrowheads="1"/>
          </p:cNvSpPr>
          <p:nvPr/>
        </p:nvSpPr>
        <p:spPr bwMode="auto">
          <a:xfrm>
            <a:off x="5591460" y="1008663"/>
            <a:ext cx="603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>
                <a:solidFill>
                  <a:srgbClr val="0000CC"/>
                </a:solidFill>
                <a:ea typeface="微软雅黑" pitchFamily="34" charset="-122"/>
              </a:rPr>
              <a:t>   </a:t>
            </a:r>
            <a:endParaRPr lang="zh-CN" altLang="en-US" sz="4800" b="1">
              <a:ea typeface="微软雅黑" pitchFamily="34" charset="-122"/>
            </a:endParaRPr>
          </a:p>
        </p:txBody>
      </p:sp>
      <p:sp>
        <p:nvSpPr>
          <p:cNvPr id="2" name="矩形 12"/>
          <p:cNvSpPr/>
          <p:nvPr/>
        </p:nvSpPr>
        <p:spPr>
          <a:xfrm>
            <a:off x="604357" y="1858980"/>
            <a:ext cx="10575193" cy="1716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01600" tIns="38100" rIns="25400" bIns="38100"/>
          <a:lstStyle/>
          <a:p>
            <a:pPr algn="ctr">
              <a:defRPr/>
            </a:pPr>
            <a:endParaRPr lang="zh-CN" altLang="en-US" sz="54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宋体" pitchFamily="2" charset="-122"/>
            </a:endParaRPr>
          </a:p>
        </p:txBody>
      </p:sp>
      <p:sp>
        <p:nvSpPr>
          <p:cNvPr id="13315" name="文本框 2"/>
          <p:cNvSpPr txBox="1"/>
          <p:nvPr/>
        </p:nvSpPr>
        <p:spPr>
          <a:xfrm>
            <a:off x="4284241" y="3779715"/>
            <a:ext cx="4447068" cy="5209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宋体" pitchFamily="2" charset="-122"/>
              </a:rPr>
              <a:t>第六章 质量与密度</a:t>
            </a:r>
          </a:p>
        </p:txBody>
      </p:sp>
      <p:sp>
        <p:nvSpPr>
          <p:cNvPr id="13316" name="文本框 4"/>
          <p:cNvSpPr txBox="1"/>
          <p:nvPr/>
        </p:nvSpPr>
        <p:spPr>
          <a:xfrm>
            <a:off x="1763961" y="2039341"/>
            <a:ext cx="7974196" cy="1015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宋体" pitchFamily="2" charset="-122"/>
              </a:rPr>
              <a:t>6.1</a:t>
            </a:r>
            <a:r>
              <a:rPr lang="zh-CN" altLang="zh-C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宋体" pitchFamily="2" charset="-122"/>
              </a:rPr>
              <a:t>质</a:t>
            </a:r>
            <a:r>
              <a:rPr lang="zh-CN" altLang="zh-CN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宋体" pitchFamily="2" charset="-122"/>
              </a:rPr>
              <a:t>量</a:t>
            </a:r>
          </a:p>
        </p:txBody>
      </p:sp>
      <p:sp>
        <p:nvSpPr>
          <p:cNvPr id="13318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7406" y="1387109"/>
            <a:ext cx="2211158" cy="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dist"/>
            <a:endParaRPr lang="en-US" altLang="zh-CN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13319" name="直接连接符 3"/>
          <p:cNvCxnSpPr>
            <a:cxnSpLocks noChangeShapeType="1"/>
          </p:cNvCxnSpPr>
          <p:nvPr/>
        </p:nvCxnSpPr>
        <p:spPr bwMode="auto">
          <a:xfrm>
            <a:off x="3888092" y="3755962"/>
            <a:ext cx="793913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111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6" y="810731"/>
            <a:ext cx="1782128" cy="16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1204111874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7143" b="4347"/>
          <a:stretch>
            <a:fillRect/>
          </a:stretch>
        </p:blipFill>
        <p:spPr bwMode="auto">
          <a:xfrm>
            <a:off x="3692139" y="810730"/>
            <a:ext cx="1856383" cy="1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81748301083a9c147bec2cd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20" y="810730"/>
            <a:ext cx="1930638" cy="1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20061109174157637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24" y="810730"/>
            <a:ext cx="2004893" cy="1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84175fd56916958d7887d2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32" y="3325261"/>
            <a:ext cx="1559362" cy="15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earth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39" y="3325262"/>
            <a:ext cx="1633617" cy="14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21241" y="2677628"/>
            <a:ext cx="3712766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形状改变</a:t>
            </a:r>
          </a:p>
        </p:txBody>
      </p:sp>
      <p:sp>
        <p:nvSpPr>
          <p:cNvPr id="24584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950" y="2677628"/>
            <a:ext cx="3712766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状态改变</a:t>
            </a:r>
          </a:p>
        </p:txBody>
      </p:sp>
      <p:sp>
        <p:nvSpPr>
          <p:cNvPr id="24585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4267" y="5538936"/>
            <a:ext cx="3046531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物体位置改变</a:t>
            </a:r>
          </a:p>
        </p:txBody>
      </p:sp>
      <p:sp>
        <p:nvSpPr>
          <p:cNvPr id="24586" name="Text Box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7217" y="4761459"/>
            <a:ext cx="1425289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火星</a:t>
            </a:r>
          </a:p>
        </p:txBody>
      </p:sp>
      <p:sp>
        <p:nvSpPr>
          <p:cNvPr id="24587" name="Text Box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2973" y="4745624"/>
            <a:ext cx="1351034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地球</a:t>
            </a:r>
          </a:p>
        </p:txBody>
      </p:sp>
      <p:pic>
        <p:nvPicPr>
          <p:cNvPr id="21517" name="Picture 14" descr="untitle1d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14371" r="23729" b="18562"/>
          <a:stretch>
            <a:fillRect/>
          </a:stretch>
        </p:blipFill>
        <p:spPr bwMode="auto">
          <a:xfrm>
            <a:off x="6497340" y="3181168"/>
            <a:ext cx="1188085" cy="19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untitle1d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14371" r="23729" b="18562"/>
          <a:stretch>
            <a:fillRect/>
          </a:stretch>
        </p:blipFill>
        <p:spPr bwMode="auto">
          <a:xfrm>
            <a:off x="8463044" y="3181168"/>
            <a:ext cx="1188085" cy="19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57081" y="5048064"/>
            <a:ext cx="1715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10 ℃的水</a:t>
            </a:r>
          </a:p>
        </p:txBody>
      </p:sp>
      <p:sp>
        <p:nvSpPr>
          <p:cNvPr id="24591" name="Text Box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22784" y="5048064"/>
            <a:ext cx="1715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30 ℃的水</a:t>
            </a:r>
          </a:p>
        </p:txBody>
      </p:sp>
      <p:sp>
        <p:nvSpPr>
          <p:cNvPr id="24592" name="Text Box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9666" y="5565855"/>
            <a:ext cx="2709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物体的温度改变</a:t>
            </a:r>
          </a:p>
        </p:txBody>
      </p:sp>
      <p:sp>
        <p:nvSpPr>
          <p:cNvPr id="22546" name="矩形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23211" y="604882"/>
            <a:ext cx="677108" cy="56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它们的质量变了吗？</a:t>
            </a:r>
          </a:p>
        </p:txBody>
      </p:sp>
    </p:spTree>
    <p:extLst>
      <p:ext uri="{BB962C8B-B14F-4D97-AF65-F5344CB8AC3E}">
        <p14:creationId xmlns:p14="http://schemas.microsoft.com/office/powerpoint/2010/main" val="41134449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 fill="hold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fill="hold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fill="hold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 fill="hold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7" grpId="0" animBg="1"/>
      <p:bldP spid="24590" grpId="0" animBg="1"/>
      <p:bldP spid="24591" grpId="0" animBg="1"/>
      <p:bldP spid="245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63719" y="1958738"/>
            <a:ext cx="7394591" cy="202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质量是物体本身的一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种固有属性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，它不随物体的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形状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状态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地理位置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及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温度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的改变而改变 。</a:t>
            </a:r>
          </a:p>
        </p:txBody>
      </p:sp>
      <p:sp>
        <p:nvSpPr>
          <p:cNvPr id="23555" name="文本框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63718" y="1030832"/>
            <a:ext cx="872499" cy="5082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Times New Roman" pitchFamily="18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40937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6992" y="115593"/>
            <a:ext cx="8836382" cy="12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    （二）质量的测量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   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1)</a:t>
            </a:r>
            <a:r>
              <a:rPr lang="zh-CN" altLang="en-US" sz="2400" b="1">
                <a:ea typeface="黑体" pitchFamily="49" charset="-122"/>
              </a:rPr>
              <a:t>生活中你见过哪些测量物体质量的工具？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579" name="Picture 2" descr="20075915592859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>
            <a:fillRect/>
          </a:stretch>
        </p:blipFill>
        <p:spPr bwMode="auto">
          <a:xfrm>
            <a:off x="1610928" y="4020400"/>
            <a:ext cx="2376170" cy="20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chenglin$62414535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04" y="1748138"/>
            <a:ext cx="1924450" cy="24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7885" y="2226342"/>
            <a:ext cx="641484" cy="18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电子台秤</a:t>
            </a:r>
          </a:p>
        </p:txBody>
      </p:sp>
      <p:pic>
        <p:nvPicPr>
          <p:cNvPr id="24582" name="Picture 5" descr="%E6%A1%88%E7%A7%A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5" y="1748138"/>
            <a:ext cx="2933085" cy="18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5183" y="3692624"/>
            <a:ext cx="1782128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案秤</a:t>
            </a:r>
          </a:p>
        </p:txBody>
      </p:sp>
      <p:pic>
        <p:nvPicPr>
          <p:cNvPr id="24584" name="Picture 7" descr="jona12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81" y="1748138"/>
            <a:ext cx="2598936" cy="196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72210" y="3610284"/>
            <a:ext cx="1930638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电子案秤</a:t>
            </a:r>
          </a:p>
        </p:txBody>
      </p:sp>
      <p:pic>
        <p:nvPicPr>
          <p:cNvPr id="24586" name="Picture 10" descr="a4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53" y="4275337"/>
            <a:ext cx="1856383" cy="142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杆秤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27" y="4348176"/>
            <a:ext cx="2598936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55472" y="5887296"/>
            <a:ext cx="1817193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杆秤</a:t>
            </a:r>
          </a:p>
        </p:txBody>
      </p:sp>
      <p:sp>
        <p:nvSpPr>
          <p:cNvPr id="24589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68073" y="5816042"/>
            <a:ext cx="1559362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磅秤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8149522" y="4314923"/>
            <a:ext cx="2246223" cy="2227925"/>
            <a:chOff x="2776" y="1443"/>
            <a:chExt cx="2552" cy="1933"/>
          </a:xfrm>
        </p:grpSpPr>
        <p:grpSp>
          <p:nvGrpSpPr>
            <p:cNvPr id="24592" name="Group 15"/>
            <p:cNvGrpSpPr>
              <a:grpSpLocks/>
            </p:cNvGrpSpPr>
            <p:nvPr/>
          </p:nvGrpSpPr>
          <p:grpSpPr bwMode="auto">
            <a:xfrm>
              <a:off x="2776" y="1443"/>
              <a:ext cx="2552" cy="1933"/>
              <a:chOff x="3241" y="1979"/>
              <a:chExt cx="1811" cy="1830"/>
            </a:xfrm>
          </p:grpSpPr>
          <p:sp>
            <p:nvSpPr>
              <p:cNvPr id="24594" name="Rectangle 1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51" y="1990"/>
                <a:ext cx="1801" cy="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800" b="1">
                  <a:solidFill>
                    <a:srgbClr val="FF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6640" name="Rectangle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241" y="1979"/>
                <a:ext cx="1794" cy="181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8000"/>
                    </a:srgbClr>
                  </a:gs>
                  <a:gs pos="50000">
                    <a:srgbClr val="FFFFFF">
                      <a:alpha val="82001"/>
                    </a:srgbClr>
                  </a:gs>
                  <a:gs pos="100000">
                    <a:srgbClr val="FFFFFF">
                      <a:alpha val="58000"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zh-CN" sz="2800" b="1">
                  <a:solidFill>
                    <a:srgbClr val="FF0000"/>
                  </a:solidFill>
                  <a:latin typeface="Arial" charset="0"/>
                  <a:ea typeface="黑体" pitchFamily="49" charset="-122"/>
                </a:endParaRPr>
              </a:p>
            </p:txBody>
          </p:sp>
        </p:grpSp>
        <p:pic>
          <p:nvPicPr>
            <p:cNvPr id="24593" name="Picture 18" descr="082820490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1490"/>
              <a:ext cx="2425" cy="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1" name="Text Box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79546" y="602505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托盘天平</a:t>
            </a:r>
          </a:p>
        </p:txBody>
      </p:sp>
    </p:spTree>
    <p:extLst>
      <p:ext uri="{BB962C8B-B14F-4D97-AF65-F5344CB8AC3E}">
        <p14:creationId xmlns:p14="http://schemas.microsoft.com/office/powerpoint/2010/main" val="9487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 descr="物理天平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1" y="2297598"/>
            <a:ext cx="5532021" cy="38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46097" descr="新图像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57" y="639717"/>
            <a:ext cx="3972659" cy="30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600" y="639717"/>
            <a:ext cx="4152099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实验室中常用的测量工具</a:t>
            </a:r>
          </a:p>
        </p:txBody>
      </p:sp>
    </p:spTree>
    <p:extLst>
      <p:ext uri="{BB962C8B-B14F-4D97-AF65-F5344CB8AC3E}">
        <p14:creationId xmlns:p14="http://schemas.microsoft.com/office/powerpoint/2010/main" val="326643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3617" y="829732"/>
            <a:ext cx="3415744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（三）天平的使用</a:t>
            </a:r>
          </a:p>
        </p:txBody>
      </p:sp>
      <p:pic>
        <p:nvPicPr>
          <p:cNvPr id="26627" name="图片 54290" descr="110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"/>
          <a:stretch>
            <a:fillRect/>
          </a:stretch>
        </p:blipFill>
        <p:spPr bwMode="auto">
          <a:xfrm>
            <a:off x="5338132" y="1553373"/>
            <a:ext cx="4927666" cy="365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44704" y="4989477"/>
            <a:ext cx="2914522" cy="6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托盘天平的构造</a:t>
            </a:r>
          </a:p>
        </p:txBody>
      </p:sp>
      <p:sp>
        <p:nvSpPr>
          <p:cNvPr id="2867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7950" y="2015743"/>
            <a:ext cx="3696264" cy="27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1.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底座        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托盘架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托盘    　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4.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标尺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5.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平衡螺母   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6.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指针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7.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分度盘    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8.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游码</a:t>
            </a:r>
          </a:p>
        </p:txBody>
      </p:sp>
    </p:spTree>
    <p:extLst>
      <p:ext uri="{BB962C8B-B14F-4D97-AF65-F5344CB8AC3E}">
        <p14:creationId xmlns:p14="http://schemas.microsoft.com/office/powerpoint/2010/main" val="249594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899" y="403783"/>
            <a:ext cx="2027583" cy="459203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交流总结</a:t>
            </a:r>
          </a:p>
        </p:txBody>
      </p:sp>
      <p:sp>
        <p:nvSpPr>
          <p:cNvPr id="27651" name="Text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8783" y="862985"/>
            <a:ext cx="879306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（</a:t>
            </a:r>
            <a:r>
              <a:rPr lang="en-US" altLang="zh-CN" sz="2800" b="1">
                <a:ea typeface="黑体" pitchFamily="49" charset="-122"/>
              </a:rPr>
              <a:t>1</a:t>
            </a:r>
            <a:r>
              <a:rPr lang="zh-CN" altLang="en-US" sz="2800" b="1">
                <a:ea typeface="黑体" pitchFamily="49" charset="-122"/>
              </a:rPr>
              <a:t>）平衡螺母：用来调节天平横梁平衡；</a:t>
            </a:r>
            <a:endParaRPr lang="en-US" altLang="zh-CN" sz="2800" b="1">
              <a:ea typeface="黑体" pitchFamily="49" charset="-122"/>
            </a:endParaRPr>
          </a:p>
          <a:p>
            <a:endParaRPr lang="zh-CN" altLang="en-US" sz="2800" b="1">
              <a:ea typeface="黑体" pitchFamily="49" charset="-122"/>
            </a:endParaRPr>
          </a:p>
          <a:p>
            <a:r>
              <a:rPr lang="zh-CN" altLang="en-US" sz="2800" b="1">
                <a:ea typeface="黑体" pitchFamily="49" charset="-122"/>
              </a:rPr>
              <a:t>（</a:t>
            </a:r>
            <a:r>
              <a:rPr lang="en-US" altLang="zh-CN" sz="2800" b="1">
                <a:ea typeface="黑体" pitchFamily="49" charset="-122"/>
              </a:rPr>
              <a:t>2</a:t>
            </a:r>
            <a:r>
              <a:rPr lang="zh-CN" altLang="en-US" sz="2800" b="1">
                <a:ea typeface="黑体" pitchFamily="49" charset="-122"/>
              </a:rPr>
              <a:t>）指针和分度盘：判断天平是否平衡，可以根据指针在分度盘上左右摆动幅度是否相同来判断，而不必等到指针完全停止摆动，只要摆动幅度相同即可；</a:t>
            </a:r>
            <a:endParaRPr lang="en-US" altLang="zh-CN" sz="2800" b="1">
              <a:ea typeface="黑体" pitchFamily="49" charset="-122"/>
            </a:endParaRPr>
          </a:p>
          <a:p>
            <a:endParaRPr lang="zh-CN" altLang="en-US" sz="2800" b="1">
              <a:ea typeface="黑体" pitchFamily="49" charset="-122"/>
            </a:endParaRPr>
          </a:p>
          <a:p>
            <a:r>
              <a:rPr lang="zh-CN" altLang="en-US" sz="2800" b="1">
                <a:ea typeface="黑体" pitchFamily="49" charset="-122"/>
              </a:rPr>
              <a:t>（</a:t>
            </a:r>
            <a:r>
              <a:rPr lang="en-US" altLang="zh-CN" sz="2800" b="1">
                <a:ea typeface="黑体" pitchFamily="49" charset="-122"/>
              </a:rPr>
              <a:t>3</a:t>
            </a:r>
            <a:r>
              <a:rPr lang="zh-CN" altLang="en-US" sz="2800" b="1">
                <a:ea typeface="黑体" pitchFamily="49" charset="-122"/>
              </a:rPr>
              <a:t>）标尺、游码、砝码：指示所称物体质量。</a:t>
            </a:r>
          </a:p>
        </p:txBody>
      </p:sp>
    </p:spTree>
    <p:extLst>
      <p:ext uri="{BB962C8B-B14F-4D97-AF65-F5344CB8AC3E}">
        <p14:creationId xmlns:p14="http://schemas.microsoft.com/office/powerpoint/2010/main" val="52519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5161" y="782229"/>
            <a:ext cx="10012091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4863" indent="-804863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50"/>
              </a:spcBef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）用天平测量物体的质量时，不能超过天平的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最  大测量值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；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</a:pPr>
            <a:r>
              <a:rPr lang="zh-CN" altLang="en-US" sz="2800" b="1">
                <a:latin typeface="Times New Roman" pitchFamily="18" charset="0"/>
                <a:ea typeface="黑体" pitchFamily="49" charset="-122"/>
                <a:sym typeface="Arial" pitchFamily="34" charset="0"/>
              </a:rPr>
              <a:t>（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  <a:sym typeface="Arial" pitchFamily="34" charset="0"/>
              </a:rPr>
              <a:t>2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  <a:sym typeface="Arial" pitchFamily="34" charset="0"/>
              </a:rPr>
              <a:t>）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向右盘中加减砝码时，要用镊子，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不能用手接触砝码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，不能把砝码弄湿、弄脏；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（</a:t>
            </a:r>
            <a:r>
              <a:rPr lang="en-US" altLang="zh-CN" sz="2800" b="1"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）保持天平干燥、清洁，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潮湿的物体和化学药品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不能直接放到天平的托盘中，应使用烧杯或者白纸间接称量。</a:t>
            </a:r>
          </a:p>
        </p:txBody>
      </p:sp>
      <p:sp>
        <p:nvSpPr>
          <p:cNvPr id="28675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4120" y="261272"/>
            <a:ext cx="5775413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71745"/>
                </a:solidFill>
                <a:latin typeface="黑体" pitchFamily="49" charset="-122"/>
                <a:ea typeface="黑体" pitchFamily="49" charset="-122"/>
              </a:rPr>
              <a:t>使用天平的注意事项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289923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4641" y="891487"/>
            <a:ext cx="10480312" cy="24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测：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把被测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物体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放在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左盘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，用镊子向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右盘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添加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砝码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（从大到小），向右移动游码直到横梁恢复平衡。（调节游码相当于向右盘加小质量的砝码）</a:t>
            </a:r>
          </a:p>
          <a:p>
            <a:pPr>
              <a:lnSpc>
                <a:spcPct val="140000"/>
              </a:lnSpc>
            </a:pP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46" name="文本框 348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99090" y="3197002"/>
            <a:ext cx="6631413" cy="15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800" b="1">
              <a:solidFill>
                <a:srgbClr val="FF00FF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游码以左侧所对刻度线为准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)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47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1897" y="4147077"/>
            <a:ext cx="9917210" cy="129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ts val="25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收：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测量完毕，把物体取下，砝码要装入盒内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由小到大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，并将游码拨到零刻度线处。</a:t>
            </a:r>
          </a:p>
        </p:txBody>
      </p:sp>
      <p:sp>
        <p:nvSpPr>
          <p:cNvPr id="29701" name="文本框 348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2814" y="315109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171745"/>
                </a:solidFill>
                <a:latin typeface="黑体" pitchFamily="49" charset="-122"/>
                <a:ea typeface="黑体" pitchFamily="49" charset="-122"/>
              </a:rPr>
              <a:t>测量方法</a:t>
            </a:r>
          </a:p>
        </p:txBody>
      </p:sp>
      <p:sp>
        <p:nvSpPr>
          <p:cNvPr id="31749" name="文本框 348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1899" y="2935731"/>
            <a:ext cx="10265796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物体的质量=砝码质量+游码所对刻度值。</a:t>
            </a:r>
          </a:p>
        </p:txBody>
      </p:sp>
    </p:spTree>
    <p:extLst>
      <p:ext uri="{BB962C8B-B14F-4D97-AF65-F5344CB8AC3E}">
        <p14:creationId xmlns:p14="http://schemas.microsoft.com/office/powerpoint/2010/main" val="130567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6" grpId="0" animBg="1"/>
      <p:bldP spid="317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4504" y="2606371"/>
            <a:ext cx="9385046" cy="30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）调节天平；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）被测物体放左盘， 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　     砝码放右盘，移动游码，使天平平衡；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）记录数据。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  　　 如图：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=53.4g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。</a:t>
            </a:r>
          </a:p>
        </p:txBody>
      </p:sp>
      <p:pic>
        <p:nvPicPr>
          <p:cNvPr id="30723" name="图片 4455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39" y="403783"/>
            <a:ext cx="4242867" cy="271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697" y="874069"/>
            <a:ext cx="3070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171745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测量固体的质量：</a:t>
            </a:r>
          </a:p>
        </p:txBody>
      </p:sp>
    </p:spTree>
    <p:extLst>
      <p:ext uri="{BB962C8B-B14F-4D97-AF65-F5344CB8AC3E}">
        <p14:creationId xmlns:p14="http://schemas.microsoft.com/office/powerpoint/2010/main" val="68381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179" y="1281018"/>
            <a:ext cx="8108267" cy="331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endParaRPr lang="zh-CN" altLang="en-US" sz="2800" b="1">
              <a:solidFill>
                <a:srgbClr val="111111"/>
              </a:solidFill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）调节天平；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）测量空烧杯质量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en-US" altLang="zh-CN" sz="2800" b="1" baseline="-25000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0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）将被测液体倒入烧杯，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        测量总质量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2800" b="1" baseline="-25000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总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4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）被测液体质量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=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2800" b="1" baseline="-25000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总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− 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en-US" altLang="zh-CN" sz="2800" b="1" baseline="-25000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0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。</a:t>
            </a:r>
          </a:p>
        </p:txBody>
      </p:sp>
      <p:grpSp>
        <p:nvGrpSpPr>
          <p:cNvPr id="30723" name="组合 45099"/>
          <p:cNvGrpSpPr>
            <a:grpSpLocks/>
          </p:cNvGrpSpPr>
          <p:nvPr/>
        </p:nvGrpSpPr>
        <p:grpSpPr bwMode="auto">
          <a:xfrm>
            <a:off x="6713919" y="815481"/>
            <a:ext cx="3151725" cy="2318182"/>
            <a:chOff x="3368" y="876"/>
            <a:chExt cx="1989" cy="1440"/>
          </a:xfrm>
        </p:grpSpPr>
        <p:pic>
          <p:nvPicPr>
            <p:cNvPr id="31755" name="图片 45089" descr="tp1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876"/>
              <a:ext cx="198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6" name="组合 45092"/>
            <p:cNvGrpSpPr>
              <a:grpSpLocks/>
            </p:cNvGrpSpPr>
            <p:nvPr/>
          </p:nvGrpSpPr>
          <p:grpSpPr bwMode="auto">
            <a:xfrm>
              <a:off x="3636" y="1020"/>
              <a:ext cx="324" cy="432"/>
              <a:chOff x="2940" y="924"/>
              <a:chExt cx="360" cy="456"/>
            </a:xfrm>
          </p:grpSpPr>
          <p:sp>
            <p:nvSpPr>
              <p:cNvPr id="31757" name="椭圆 4509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40" y="1284"/>
                <a:ext cx="360" cy="97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>
                  <a:ea typeface="黑体" pitchFamily="49" charset="-122"/>
                </a:endParaRPr>
              </a:p>
            </p:txBody>
          </p:sp>
          <p:sp>
            <p:nvSpPr>
              <p:cNvPr id="31758" name="圆柱形 4509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52" y="924"/>
                <a:ext cx="348" cy="456"/>
              </a:xfrm>
              <a:prstGeom prst="can">
                <a:avLst>
                  <a:gd name="adj" fmla="val 31030"/>
                </a:avLst>
              </a:prstGeom>
              <a:solidFill>
                <a:srgbClr val="6699FF">
                  <a:alpha val="14902"/>
                </a:srgbClr>
              </a:solidFill>
              <a:ln w="952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>
                  <a:ea typeface="黑体" pitchFamily="49" charset="-122"/>
                </a:endParaRPr>
              </a:p>
            </p:txBody>
          </p:sp>
        </p:grpSp>
      </p:grpSp>
      <p:grpSp>
        <p:nvGrpSpPr>
          <p:cNvPr id="30728" name="组合 45101"/>
          <p:cNvGrpSpPr>
            <a:grpSpLocks/>
          </p:cNvGrpSpPr>
          <p:nvPr/>
        </p:nvGrpSpPr>
        <p:grpSpPr bwMode="auto">
          <a:xfrm>
            <a:off x="6800550" y="3792382"/>
            <a:ext cx="3306423" cy="2451193"/>
            <a:chOff x="3394" y="2412"/>
            <a:chExt cx="2137" cy="1548"/>
          </a:xfrm>
        </p:grpSpPr>
        <p:pic>
          <p:nvPicPr>
            <p:cNvPr id="31750" name="图片 45100" descr="tp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" y="2412"/>
              <a:ext cx="2137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1" name="组合 45098"/>
            <p:cNvGrpSpPr>
              <a:grpSpLocks/>
            </p:cNvGrpSpPr>
            <p:nvPr/>
          </p:nvGrpSpPr>
          <p:grpSpPr bwMode="auto">
            <a:xfrm>
              <a:off x="3731" y="2604"/>
              <a:ext cx="325" cy="444"/>
              <a:chOff x="3383" y="2100"/>
              <a:chExt cx="325" cy="444"/>
            </a:xfrm>
          </p:grpSpPr>
          <p:sp>
            <p:nvSpPr>
              <p:cNvPr id="31752" name="椭圆 4509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385" y="2453"/>
                <a:ext cx="324" cy="91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>
                  <a:ea typeface="黑体" pitchFamily="49" charset="-122"/>
                </a:endParaRPr>
              </a:p>
            </p:txBody>
          </p:sp>
          <p:sp>
            <p:nvSpPr>
              <p:cNvPr id="31753" name="圆柱形 4509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95" y="22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3921"/>
                </a:srgbClr>
              </a:solidFill>
              <a:ln w="952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>
                  <a:ea typeface="黑体" pitchFamily="49" charset="-122"/>
                </a:endParaRPr>
              </a:p>
            </p:txBody>
          </p:sp>
          <p:sp>
            <p:nvSpPr>
              <p:cNvPr id="31754" name="圆柱形 4509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83" y="2100"/>
                <a:ext cx="325" cy="432"/>
              </a:xfrm>
              <a:prstGeom prst="can">
                <a:avLst>
                  <a:gd name="adj" fmla="val 31483"/>
                </a:avLst>
              </a:prstGeom>
              <a:solidFill>
                <a:srgbClr val="6699FF">
                  <a:alpha val="23921"/>
                </a:srgbClr>
              </a:solidFill>
              <a:ln w="9525" algn="ctr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>
                  <a:ea typeface="黑体" pitchFamily="49" charset="-122"/>
                </a:endParaRPr>
              </a:p>
            </p:txBody>
          </p:sp>
        </p:grpSp>
      </p:grpSp>
      <p:sp>
        <p:nvSpPr>
          <p:cNvPr id="31749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5627" y="642884"/>
            <a:ext cx="3070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171745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测量液体的质量：</a:t>
            </a:r>
          </a:p>
        </p:txBody>
      </p:sp>
    </p:spTree>
    <p:extLst>
      <p:ext uri="{BB962C8B-B14F-4D97-AF65-F5344CB8AC3E}">
        <p14:creationId xmlns:p14="http://schemas.microsoft.com/office/powerpoint/2010/main" val="11494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TextEdit="1"/>
          </p:cNvSpPr>
          <p:nvPr>
            <p:custDataLst>
              <p:tags r:id="rId1"/>
            </p:custDataLst>
          </p:nvPr>
        </p:nvSpPr>
        <p:spPr bwMode="auto">
          <a:xfrm>
            <a:off x="1260629" y="306583"/>
            <a:ext cx="4900851" cy="57321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zh-CN" altLang="en-US" sz="3600" b="1" kern="10" spc="-360" dirty="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黑体"/>
                <a:ea typeface="黑体"/>
              </a:rPr>
              <a:t>一、创设情景，导入新知</a:t>
            </a:r>
          </a:p>
        </p:txBody>
      </p:sp>
      <p:grpSp>
        <p:nvGrpSpPr>
          <p:cNvPr id="14339" name="Group 16"/>
          <p:cNvGrpSpPr>
            <a:grpSpLocks/>
          </p:cNvGrpSpPr>
          <p:nvPr/>
        </p:nvGrpSpPr>
        <p:grpSpPr bwMode="auto">
          <a:xfrm>
            <a:off x="4455319" y="1806726"/>
            <a:ext cx="2887707" cy="2417940"/>
            <a:chOff x="182" y="2115"/>
            <a:chExt cx="1866" cy="1527"/>
          </a:xfrm>
        </p:grpSpPr>
        <p:pic>
          <p:nvPicPr>
            <p:cNvPr id="14356" name="Picture 17" descr="p-讲台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115"/>
              <a:ext cx="1527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2" y="2495"/>
              <a:ext cx="27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latin typeface="黑体" pitchFamily="49" charset="-122"/>
                  <a:ea typeface="黑体" pitchFamily="49" charset="-122"/>
                </a:rPr>
                <a:t>讲台</a:t>
              </a:r>
            </a:p>
          </p:txBody>
        </p:sp>
      </p:grpSp>
      <p:sp>
        <p:nvSpPr>
          <p:cNvPr id="14340" name="Text Box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8186" y="4546108"/>
            <a:ext cx="855998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课桌</a:t>
            </a:r>
          </a:p>
        </p:txBody>
      </p:sp>
      <p:pic>
        <p:nvPicPr>
          <p:cNvPr id="14341" name="Picture 13" descr="u=971601799,4205725433&amp;gp=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84" y="4357677"/>
            <a:ext cx="2737133" cy="16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48293" y="5949052"/>
            <a:ext cx="2394733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自行车轮胎</a:t>
            </a:r>
          </a:p>
        </p:txBody>
      </p:sp>
      <p:pic>
        <p:nvPicPr>
          <p:cNvPr id="14343" name="Picture 15" descr="轮胎&amp;gp=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22" y="4096406"/>
            <a:ext cx="2213220" cy="177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30880" y="5835043"/>
            <a:ext cx="1922388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汽车轮胎</a:t>
            </a:r>
          </a:p>
        </p:txBody>
      </p:sp>
      <p:sp>
        <p:nvSpPr>
          <p:cNvPr id="14345" name="Text Box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1898" y="1057750"/>
            <a:ext cx="9354106" cy="11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请把下列物体分分类，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说出根据什么理由来分类，分为几类？</a:t>
            </a:r>
          </a:p>
        </p:txBody>
      </p:sp>
      <p:sp>
        <p:nvSpPr>
          <p:cNvPr id="14346" name="Text Box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57024" y="2311848"/>
            <a:ext cx="553998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铁钉</a:t>
            </a:r>
          </a:p>
        </p:txBody>
      </p:sp>
      <p:grpSp>
        <p:nvGrpSpPr>
          <p:cNvPr id="14347" name="Group 10"/>
          <p:cNvGrpSpPr>
            <a:grpSpLocks/>
          </p:cNvGrpSpPr>
          <p:nvPr/>
        </p:nvGrpSpPr>
        <p:grpSpPr bwMode="auto">
          <a:xfrm>
            <a:off x="2285413" y="2235843"/>
            <a:ext cx="2204971" cy="1490034"/>
            <a:chOff x="3858" y="2217"/>
            <a:chExt cx="1426" cy="941"/>
          </a:xfrm>
        </p:grpSpPr>
        <p:pic>
          <p:nvPicPr>
            <p:cNvPr id="14354" name="Picture 11" descr="P-铁锤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2217"/>
              <a:ext cx="1426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23" y="2787"/>
              <a:ext cx="59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latin typeface="黑体" pitchFamily="49" charset="-122"/>
                  <a:ea typeface="黑体" pitchFamily="49" charset="-122"/>
                </a:rPr>
                <a:t>铁锤</a:t>
              </a:r>
            </a:p>
          </p:txBody>
        </p:sp>
      </p:grpSp>
      <p:pic>
        <p:nvPicPr>
          <p:cNvPr id="14348" name="Picture 14" descr="P-铁钉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55" y="2562035"/>
            <a:ext cx="1208711" cy="4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 descr="P-铁钉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7592607" y="3008571"/>
            <a:ext cx="1208711" cy="4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-铁钉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8221714" y="2311849"/>
            <a:ext cx="1208711" cy="4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1" name="Group 19"/>
          <p:cNvGrpSpPr>
            <a:grpSpLocks/>
          </p:cNvGrpSpPr>
          <p:nvPr/>
        </p:nvGrpSpPr>
        <p:grpSpPr bwMode="auto">
          <a:xfrm>
            <a:off x="2456614" y="3648287"/>
            <a:ext cx="1561424" cy="2642792"/>
            <a:chOff x="2336" y="2124"/>
            <a:chExt cx="1009" cy="1669"/>
          </a:xfrm>
        </p:grpSpPr>
        <p:pic>
          <p:nvPicPr>
            <p:cNvPr id="14352" name="Picture 20" descr="P-课桌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488"/>
              <a:ext cx="1009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26" y="2124"/>
              <a:ext cx="6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600" b="1"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3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780" y="254938"/>
            <a:ext cx="2807264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ea typeface="黑体" pitchFamily="49" charset="-122"/>
              </a:rPr>
              <a:t>典例解读</a:t>
            </a:r>
          </a:p>
        </p:txBody>
      </p:sp>
      <p:sp>
        <p:nvSpPr>
          <p:cNvPr id="34818" name="Text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4410" y="1369692"/>
            <a:ext cx="97315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ea typeface="黑体" pitchFamily="49" charset="-122"/>
              </a:rPr>
              <a:t>【</a:t>
            </a:r>
            <a:r>
              <a:rPr lang="zh-CN" altLang="en-US" sz="2400">
                <a:ea typeface="黑体" pitchFamily="49" charset="-122"/>
              </a:rPr>
              <a:t>例</a:t>
            </a:r>
            <a:r>
              <a:rPr lang="en-US" altLang="zh-CN" sz="2400">
                <a:ea typeface="黑体" pitchFamily="49" charset="-122"/>
              </a:rPr>
              <a:t>】</a:t>
            </a:r>
            <a:r>
              <a:rPr lang="zh-CN" altLang="en-US" sz="2400">
                <a:ea typeface="黑体" pitchFamily="49" charset="-122"/>
              </a:rPr>
              <a:t>某同学调节托盘天平平衡时，发现指针停在分度盘的左侧，如图甲所示。要使天平平衡，应将横梁右端的平衡螺母向</a:t>
            </a:r>
            <a:r>
              <a:rPr lang="en-US" altLang="zh-CN" sz="2400">
                <a:ea typeface="黑体" pitchFamily="49" charset="-122"/>
              </a:rPr>
              <a:t>________(</a:t>
            </a:r>
            <a:r>
              <a:rPr lang="zh-CN" altLang="en-US" sz="2400">
                <a:ea typeface="黑体" pitchFamily="49" charset="-122"/>
              </a:rPr>
              <a:t>填</a:t>
            </a:r>
            <a:r>
              <a:rPr lang="en-US" altLang="zh-CN" sz="2400">
                <a:ea typeface="黑体" pitchFamily="49" charset="-122"/>
              </a:rPr>
              <a:t>“</a:t>
            </a:r>
            <a:r>
              <a:rPr lang="zh-CN" altLang="en-US" sz="2400">
                <a:ea typeface="黑体" pitchFamily="49" charset="-122"/>
              </a:rPr>
              <a:t>左</a:t>
            </a:r>
            <a:r>
              <a:rPr lang="en-US" altLang="zh-CN" sz="2400">
                <a:ea typeface="黑体" pitchFamily="49" charset="-122"/>
              </a:rPr>
              <a:t>”</a:t>
            </a:r>
            <a:r>
              <a:rPr lang="zh-CN" altLang="en-US" sz="2400">
                <a:ea typeface="黑体" pitchFamily="49" charset="-122"/>
              </a:rPr>
              <a:t>或</a:t>
            </a:r>
            <a:r>
              <a:rPr lang="en-US" altLang="zh-CN" sz="2400">
                <a:ea typeface="黑体" pitchFamily="49" charset="-122"/>
              </a:rPr>
              <a:t>“</a:t>
            </a:r>
            <a:r>
              <a:rPr lang="zh-CN" altLang="en-US" sz="2400">
                <a:ea typeface="黑体" pitchFamily="49" charset="-122"/>
              </a:rPr>
              <a:t>右</a:t>
            </a:r>
            <a:r>
              <a:rPr lang="en-US" altLang="zh-CN" sz="2400">
                <a:ea typeface="黑体" pitchFamily="49" charset="-122"/>
              </a:rPr>
              <a:t>”)</a:t>
            </a:r>
            <a:r>
              <a:rPr lang="zh-CN" altLang="en-US" sz="2400">
                <a:ea typeface="黑体" pitchFamily="49" charset="-122"/>
              </a:rPr>
              <a:t>移动。当他用天平测物体质量时，发现指针偏向分度盘的左侧</a:t>
            </a:r>
            <a:r>
              <a:rPr lang="en-US" altLang="zh-CN" sz="2400">
                <a:ea typeface="黑体" pitchFamily="49" charset="-122"/>
              </a:rPr>
              <a:t>(</a:t>
            </a:r>
            <a:r>
              <a:rPr lang="zh-CN" altLang="en-US" sz="2400">
                <a:ea typeface="黑体" pitchFamily="49" charset="-122"/>
              </a:rPr>
              <a:t>如图甲所示</a:t>
            </a:r>
            <a:r>
              <a:rPr lang="en-US" altLang="zh-CN" sz="2400">
                <a:ea typeface="黑体" pitchFamily="49" charset="-122"/>
              </a:rPr>
              <a:t>)</a:t>
            </a:r>
            <a:r>
              <a:rPr lang="zh-CN" altLang="en-US" sz="2400">
                <a:ea typeface="黑体" pitchFamily="49" charset="-122"/>
              </a:rPr>
              <a:t>，这时应该</a:t>
            </a:r>
            <a:r>
              <a:rPr lang="en-US" altLang="zh-CN" sz="2400">
                <a:ea typeface="黑体" pitchFamily="49" charset="-122"/>
              </a:rPr>
              <a:t>________(</a:t>
            </a:r>
            <a:r>
              <a:rPr lang="zh-CN" altLang="en-US" sz="2400">
                <a:ea typeface="黑体" pitchFamily="49" charset="-122"/>
              </a:rPr>
              <a:t>填</a:t>
            </a:r>
            <a:r>
              <a:rPr lang="en-US" altLang="zh-CN" sz="2400">
                <a:ea typeface="黑体" pitchFamily="49" charset="-122"/>
              </a:rPr>
              <a:t>“</a:t>
            </a:r>
            <a:r>
              <a:rPr lang="zh-CN" altLang="en-US" sz="2400">
                <a:ea typeface="黑体" pitchFamily="49" charset="-122"/>
              </a:rPr>
              <a:t>增加</a:t>
            </a:r>
            <a:r>
              <a:rPr lang="en-US" altLang="zh-CN" sz="2400">
                <a:ea typeface="黑体" pitchFamily="49" charset="-122"/>
              </a:rPr>
              <a:t>”</a:t>
            </a:r>
            <a:r>
              <a:rPr lang="zh-CN" altLang="en-US" sz="2400">
                <a:ea typeface="黑体" pitchFamily="49" charset="-122"/>
              </a:rPr>
              <a:t>或</a:t>
            </a:r>
            <a:r>
              <a:rPr lang="en-US" altLang="zh-CN" sz="2400">
                <a:ea typeface="黑体" pitchFamily="49" charset="-122"/>
              </a:rPr>
              <a:t>“</a:t>
            </a:r>
            <a:r>
              <a:rPr lang="zh-CN" altLang="en-US" sz="2400">
                <a:ea typeface="黑体" pitchFamily="49" charset="-122"/>
              </a:rPr>
              <a:t>减少</a:t>
            </a:r>
            <a:r>
              <a:rPr lang="en-US" altLang="zh-CN" sz="2400">
                <a:ea typeface="黑体" pitchFamily="49" charset="-122"/>
              </a:rPr>
              <a:t>”)</a:t>
            </a:r>
            <a:r>
              <a:rPr lang="zh-CN" altLang="en-US" sz="2400">
                <a:ea typeface="黑体" pitchFamily="49" charset="-122"/>
              </a:rPr>
              <a:t>砝码；当他在天平右盘中放入</a:t>
            </a:r>
            <a:r>
              <a:rPr lang="en-US" altLang="zh-CN" sz="2400">
                <a:ea typeface="黑体" pitchFamily="49" charset="-122"/>
              </a:rPr>
              <a:t>50 g</a:t>
            </a:r>
            <a:r>
              <a:rPr lang="zh-CN" altLang="en-US" sz="2400">
                <a:ea typeface="黑体" pitchFamily="49" charset="-122"/>
              </a:rPr>
              <a:t>、</a:t>
            </a:r>
            <a:r>
              <a:rPr lang="en-US" altLang="zh-CN" sz="2400">
                <a:ea typeface="黑体" pitchFamily="49" charset="-122"/>
              </a:rPr>
              <a:t>20 g</a:t>
            </a:r>
            <a:r>
              <a:rPr lang="zh-CN" altLang="en-US" sz="2400">
                <a:ea typeface="黑体" pitchFamily="49" charset="-122"/>
              </a:rPr>
              <a:t>和</a:t>
            </a:r>
            <a:r>
              <a:rPr lang="en-US" altLang="zh-CN" sz="2400">
                <a:ea typeface="黑体" pitchFamily="49" charset="-122"/>
              </a:rPr>
              <a:t>10 g</a:t>
            </a:r>
            <a:r>
              <a:rPr lang="zh-CN" altLang="en-US" sz="2400">
                <a:ea typeface="黑体" pitchFamily="49" charset="-122"/>
              </a:rPr>
              <a:t>的砝码各一个，并将游码移到如图乙所示的位置时，指针恰好指在分度盘的中央，则被测物体的质量为</a:t>
            </a:r>
            <a:r>
              <a:rPr lang="zh-CN" altLang="en-US" sz="2400" u="sng">
                <a:ea typeface="黑体" pitchFamily="49" charset="-122"/>
              </a:rPr>
              <a:t>               </a:t>
            </a:r>
            <a:r>
              <a:rPr lang="en-US" altLang="zh-CN" sz="2400">
                <a:ea typeface="黑体" pitchFamily="49" charset="-122"/>
              </a:rPr>
              <a:t>g</a:t>
            </a:r>
            <a:r>
              <a:rPr lang="zh-CN" altLang="en-US" sz="2400">
                <a:ea typeface="黑体" pitchFamily="49" charset="-122"/>
              </a:rPr>
              <a:t>。</a:t>
            </a:r>
            <a:endParaRPr lang="zh-CN" altLang="en-US">
              <a:ea typeface="黑体" pitchFamily="49" charset="-122"/>
            </a:endParaRPr>
          </a:p>
        </p:txBody>
      </p:sp>
      <p:sp>
        <p:nvSpPr>
          <p:cNvPr id="34819" name="TextBox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922" y="4712371"/>
            <a:ext cx="10055408" cy="11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ea typeface="黑体" pitchFamily="49" charset="-122"/>
              </a:rPr>
              <a:t>【</a:t>
            </a:r>
            <a:r>
              <a:rPr lang="zh-CN" altLang="en-US" sz="2400">
                <a:ea typeface="黑体" pitchFamily="49" charset="-122"/>
              </a:rPr>
              <a:t>解析</a:t>
            </a:r>
            <a:r>
              <a:rPr lang="en-US" altLang="zh-CN" sz="2400">
                <a:ea typeface="黑体" pitchFamily="49" charset="-122"/>
              </a:rPr>
              <a:t>】</a:t>
            </a:r>
            <a:r>
              <a:rPr lang="zh-CN" altLang="en-US" sz="2400">
                <a:ea typeface="黑体" pitchFamily="49" charset="-122"/>
              </a:rPr>
              <a:t>调节天平横梁平衡的规律是左偏右调，右偏左调，称量物体质量前，指针偏向分度盘左侧，应将平衡螺母向右调节；称量物体时，指针偏向左侧，则应向右盘中增加砝码或向右移动游码。</a:t>
            </a:r>
          </a:p>
        </p:txBody>
      </p:sp>
      <p:sp>
        <p:nvSpPr>
          <p:cNvPr id="34820" name="TextBox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1324" y="2128168"/>
            <a:ext cx="965319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itchFamily="49" charset="-122"/>
              </a:rPr>
              <a:t>右</a:t>
            </a:r>
          </a:p>
        </p:txBody>
      </p:sp>
      <p:sp>
        <p:nvSpPr>
          <p:cNvPr id="34821" name="TextBox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090" y="2875560"/>
            <a:ext cx="1485106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itchFamily="49" charset="-122"/>
              </a:rPr>
              <a:t>增加</a:t>
            </a:r>
          </a:p>
        </p:txBody>
      </p:sp>
      <p:pic>
        <p:nvPicPr>
          <p:cNvPr id="31751" name="图片 228" descr="D:\张晓莹\2017秋\改版\八物人教(上)\J70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48" y="134594"/>
            <a:ext cx="2900082" cy="169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9167" y="3949144"/>
            <a:ext cx="1485106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a typeface="黑体" pitchFamily="49" charset="-122"/>
              </a:rPr>
              <a:t>81.6</a:t>
            </a:r>
            <a:endParaRPr lang="zh-CN" altLang="en-US" sz="2400" b="1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99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8" dur="8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 fill="hold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 animBg="1"/>
      <p:bldP spid="34821" grpId="0" animBg="1"/>
      <p:bldP spid="348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4893" y="532042"/>
            <a:ext cx="8019574" cy="1748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质量是物体的属性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24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提问</a:t>
            </a:r>
            <a:r>
              <a:rPr lang="en-US" altLang="zh-CN" sz="24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400" b="1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物体的形状、位置、状态发生变化时，质量是否发生变化？</a:t>
            </a:r>
          </a:p>
        </p:txBody>
      </p:sp>
      <p:sp>
        <p:nvSpPr>
          <p:cNvPr id="3379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4894" y="2498697"/>
            <a:ext cx="7945318" cy="17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    教师利用天平、塑料瓶、剪刀、液态蜡等实验器材演示物体形状变化、状态变化时质量不变，并引导学生由实验现象得出结论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3584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4893" y="4478019"/>
            <a:ext cx="8019574" cy="11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 【</a:t>
            </a:r>
            <a:r>
              <a:rPr lang="zh-CN" altLang="en-US" sz="24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总结</a:t>
            </a:r>
            <a:r>
              <a:rPr lang="en-US" altLang="zh-CN" sz="24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sz="24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质量是物体的属性，它不随物体的形状、位置、状态发生变化而变化</a:t>
            </a:r>
            <a:r>
              <a:rPr lang="en-US" altLang="zh-CN" sz="24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4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4893" y="969076"/>
            <a:ext cx="8019574" cy="3774964"/>
          </a:xfrm>
          <a:prstGeom prst="rect">
            <a:avLst/>
          </a:prstGeom>
          <a:noFill/>
          <a:ln w="9525">
            <a:noFill/>
            <a:prstDash val="lgDash"/>
            <a:miter lim="800000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四、课堂小结，梳理新知</a:t>
            </a:r>
            <a:endParaRPr lang="en-US" altLang="zh-CN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质量的概念：物体所含物质的多少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 2.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质量的单位：国际单位制中的主单位是千克（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kg)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，除千克外还有吨（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t)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、克（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g)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、毫克（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mg)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等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    换算关系：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 t=10</a:t>
            </a:r>
            <a:r>
              <a:rPr lang="en-US" altLang="zh-CN" sz="24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kg  1 kg=10</a:t>
            </a:r>
            <a:r>
              <a:rPr lang="en-US" altLang="zh-CN" sz="24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g  1 g=10</a:t>
            </a:r>
            <a:r>
              <a:rPr lang="en-US" altLang="zh-CN" sz="24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 </a:t>
            </a:r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mg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165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8482" y="1083337"/>
            <a:ext cx="1066388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天平的使用</a:t>
            </a:r>
            <a:endParaRPr lang="zh-CN" altLang="en-US" sz="2400" b="1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将天平放在水平台上；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将游码放在零刻度线处，调节平衡螺母，使天平的横梁保持平衡；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将物体放在左盘内，砝码放在右盘内，加减砝码用镊子，轻拿轻放；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调节游码，直至天平的横梁平衡，将砝码的总质量加上游码的示数就是被测物体的质量；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读数完毕及时取下物体，收取砝码放回砝码盒中对应的位置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40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14445" y="2867643"/>
            <a:ext cx="1243777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质量</a:t>
            </a:r>
          </a:p>
        </p:txBody>
      </p:sp>
      <p:sp>
        <p:nvSpPr>
          <p:cNvPr id="3584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9067" y="1129006"/>
            <a:ext cx="435219" cy="4072654"/>
          </a:xfrm>
          <a:prstGeom prst="leftBrace">
            <a:avLst>
              <a:gd name="adj1" fmla="val 68002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15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3014" y="511458"/>
            <a:ext cx="8399101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概念：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物体所含物质的多少，用</a:t>
            </a:r>
            <a:r>
              <a:rPr lang="en-US" altLang="zh-CN" sz="2800" b="1" i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m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表示</a:t>
            </a:r>
          </a:p>
        </p:txBody>
      </p:sp>
      <p:sp>
        <p:nvSpPr>
          <p:cNvPr id="38916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0733" y="1122673"/>
            <a:ext cx="6819113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与物体的形状、状态和位置无关</a:t>
            </a:r>
          </a:p>
        </p:txBody>
      </p:sp>
      <p:sp>
        <p:nvSpPr>
          <p:cNvPr id="38917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14445" y="1768724"/>
            <a:ext cx="8584739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单位：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千克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(kg)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、克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(g)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、毫克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(mg)</a:t>
            </a:r>
            <a:r>
              <a:rPr lang="zh-CN" altLang="en-US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、吨</a:t>
            </a: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(t)</a:t>
            </a:r>
            <a:endParaRPr lang="en-US" altLang="zh-CN" sz="2800" b="1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8918" name="Text Box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8021" y="4796295"/>
            <a:ext cx="2297789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测量工具：</a:t>
            </a:r>
          </a:p>
        </p:txBody>
      </p:sp>
      <p:sp>
        <p:nvSpPr>
          <p:cNvPr id="35848" name="AutoShap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5183" y="4596779"/>
            <a:ext cx="278457" cy="1250932"/>
          </a:xfrm>
          <a:prstGeom prst="leftBrace">
            <a:avLst>
              <a:gd name="adj1" fmla="val 11611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20" name="Text Box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6773" y="5540520"/>
            <a:ext cx="1464480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构造</a:t>
            </a:r>
          </a:p>
        </p:txBody>
      </p:sp>
      <p:sp>
        <p:nvSpPr>
          <p:cNvPr id="38921" name="Text Box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20562" y="4226250"/>
            <a:ext cx="2169905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使用方法</a:t>
            </a:r>
          </a:p>
        </p:txBody>
      </p:sp>
      <p:sp>
        <p:nvSpPr>
          <p:cNvPr id="38922" name="Text Box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96650" y="2524032"/>
            <a:ext cx="4985419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1 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t = 1000 kg = 10</a:t>
            </a:r>
            <a:r>
              <a:rPr lang="en-US" altLang="zh-CN" sz="2400" b="1" baseline="30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3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 kg </a:t>
            </a:r>
            <a:endParaRPr lang="en-US" altLang="zh-CN" sz="2400" b="1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8923" name="Text Box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73960" y="2929397"/>
            <a:ext cx="4822470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1 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kg = 1000 g = 10</a:t>
            </a:r>
            <a:r>
              <a:rPr lang="en-US" altLang="zh-CN" sz="2400" b="1" baseline="30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3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 g</a:t>
            </a:r>
            <a:endParaRPr lang="en-US" altLang="zh-CN" sz="2400" b="1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8924" name="Text Box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73960" y="3296760"/>
            <a:ext cx="5218498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1 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g = 1000 mg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 = 10</a:t>
            </a:r>
            <a:r>
              <a:rPr lang="zh-CN" altLang="en-US" sz="2400" b="1" baseline="30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3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sym typeface="Wingdings" pitchFamily="2" charset="2"/>
              </a:rPr>
              <a:t>mg</a:t>
            </a:r>
            <a:endParaRPr lang="en-US" altLang="zh-CN" sz="2400" b="1">
              <a:solidFill>
                <a:srgbClr val="FF33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5854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21253" y="3990314"/>
            <a:ext cx="278458" cy="2066413"/>
          </a:xfrm>
          <a:prstGeom prst="leftBrace">
            <a:avLst>
              <a:gd name="adj1" fmla="val 141688"/>
              <a:gd name="adj2" fmla="val 372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26" name="Text Box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380" y="3755962"/>
            <a:ext cx="1412914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两放</a:t>
            </a:r>
          </a:p>
        </p:txBody>
      </p:sp>
      <p:sp>
        <p:nvSpPr>
          <p:cNvPr id="35856" name="AutoShap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0148" y="3716377"/>
            <a:ext cx="206265" cy="558960"/>
          </a:xfrm>
          <a:prstGeom prst="leftBrace">
            <a:avLst>
              <a:gd name="adj1" fmla="val 823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928" name="Text Box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8345" y="3491525"/>
            <a:ext cx="3151725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放在水平台上</a:t>
            </a:r>
          </a:p>
        </p:txBody>
      </p:sp>
      <p:sp>
        <p:nvSpPr>
          <p:cNvPr id="38929" name="Text Box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8345" y="4028317"/>
            <a:ext cx="2990839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游码放“零”</a:t>
            </a:r>
          </a:p>
        </p:txBody>
      </p:sp>
      <p:sp>
        <p:nvSpPr>
          <p:cNvPr id="38930" name="Text Box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02843" y="4536608"/>
            <a:ext cx="3896341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一调：调平衡</a:t>
            </a:r>
          </a:p>
        </p:txBody>
      </p:sp>
      <p:sp>
        <p:nvSpPr>
          <p:cNvPr id="38931" name="Text Box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28664" y="4964141"/>
            <a:ext cx="3370366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左物右码</a:t>
            </a:r>
          </a:p>
        </p:txBody>
      </p:sp>
      <p:sp>
        <p:nvSpPr>
          <p:cNvPr id="38932" name="Text Box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0468" y="5540520"/>
            <a:ext cx="4069603" cy="73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75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读数：</a:t>
            </a:r>
            <a:r>
              <a:rPr lang="zh-CN" altLang="en-US" sz="28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lnSpc>
                <a:spcPts val="1750"/>
              </a:lnSpc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2400" b="1" baseline="-250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物体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400" b="1" i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2400" b="1" baseline="-250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砝码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en-US" altLang="zh-CN" sz="2400" b="1" i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m</a:t>
            </a:r>
            <a:r>
              <a:rPr lang="zh-CN" altLang="en-US" sz="2400" b="1" baseline="-250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游码</a:t>
            </a:r>
          </a:p>
        </p:txBody>
      </p:sp>
      <p:sp>
        <p:nvSpPr>
          <p:cNvPr id="36886" name="横卷形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0780" y="207433"/>
            <a:ext cx="1470668" cy="60804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板书</a:t>
            </a:r>
          </a:p>
        </p:txBody>
      </p:sp>
      <p:pic>
        <p:nvPicPr>
          <p:cNvPr id="36887" name="New picture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103" y="11020867"/>
            <a:ext cx="544539" cy="3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4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 fill="hold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 fill="hold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 fill="hold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 fill="hold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 fill="hold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 fill="hold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 fill="hold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 fill="hold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 fill="hold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 fill="hold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 fill="hold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 fill="hold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 fill="hold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 fill="hold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 fill="hold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5843" grpId="0" animBg="1"/>
      <p:bldP spid="38915" grpId="0" animBg="1"/>
      <p:bldP spid="38916" grpId="0" animBg="1"/>
      <p:bldP spid="38917" grpId="0" animBg="1"/>
      <p:bldP spid="38918" grpId="0" animBg="1"/>
      <p:bldP spid="35848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5854" grpId="0" animBg="1"/>
      <p:bldP spid="38926" grpId="0" animBg="1"/>
      <p:bldP spid="35856" grpId="0" animBg="1"/>
      <p:bldP spid="38928" grpId="0" animBg="1"/>
      <p:bldP spid="38929" grpId="0" animBg="1"/>
      <p:bldP spid="38930" grpId="0" animBg="1"/>
      <p:bldP spid="38931" grpId="0" animBg="1"/>
      <p:bldP spid="389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椭圆 17818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9799" y="832899"/>
            <a:ext cx="2596874" cy="48833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3" name="文本框 1781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3139" y="2908813"/>
            <a:ext cx="3539503" cy="7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大头针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铁锤</a:t>
            </a:r>
          </a:p>
        </p:txBody>
      </p:sp>
      <p:sp>
        <p:nvSpPr>
          <p:cNvPr id="16387" name="椭圆 17818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11856" y="688805"/>
            <a:ext cx="2035834" cy="48833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5" name="文本框 17818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2979" y="4166078"/>
            <a:ext cx="1833694" cy="11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讲台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课桌</a:t>
            </a:r>
          </a:p>
        </p:txBody>
      </p:sp>
      <p:sp>
        <p:nvSpPr>
          <p:cNvPr id="16389" name="文本框 17818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72896" y="1551789"/>
            <a:ext cx="1332470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橡胶</a:t>
            </a:r>
          </a:p>
        </p:txBody>
      </p:sp>
      <p:sp>
        <p:nvSpPr>
          <p:cNvPr id="16390" name="文本框 17818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72896" y="3016488"/>
            <a:ext cx="1332470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铁</a:t>
            </a:r>
          </a:p>
        </p:txBody>
      </p:sp>
      <p:sp>
        <p:nvSpPr>
          <p:cNvPr id="16391" name="文本框 17818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3026" y="4623697"/>
            <a:ext cx="1192210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木</a:t>
            </a:r>
          </a:p>
        </p:txBody>
      </p:sp>
      <p:sp>
        <p:nvSpPr>
          <p:cNvPr id="14345" name="左箭头 17819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07194" y="1551788"/>
            <a:ext cx="983882" cy="430701"/>
          </a:xfrm>
          <a:prstGeom prst="leftArrow">
            <a:avLst>
              <a:gd name="adj1" fmla="val 50000"/>
              <a:gd name="adj2" fmla="val 436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6" name="左箭头 17819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77323" y="3059240"/>
            <a:ext cx="981820" cy="430701"/>
          </a:xfrm>
          <a:prstGeom prst="leftArrow">
            <a:avLst>
              <a:gd name="adj1" fmla="val 50000"/>
              <a:gd name="adj2" fmla="val 435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47" name="左箭头 17819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77323" y="4710787"/>
            <a:ext cx="981820" cy="430701"/>
          </a:xfrm>
          <a:prstGeom prst="leftArrow">
            <a:avLst>
              <a:gd name="adj1" fmla="val 50000"/>
              <a:gd name="adj2" fmla="val 435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5" name="文本框 17819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92979" y="5844544"/>
            <a:ext cx="1895574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物体</a:t>
            </a:r>
          </a:p>
        </p:txBody>
      </p:sp>
      <p:sp>
        <p:nvSpPr>
          <p:cNvPr id="16396" name="文本框 17819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92376" y="5844544"/>
            <a:ext cx="1612990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物质</a:t>
            </a:r>
          </a:p>
        </p:txBody>
      </p:sp>
      <p:sp>
        <p:nvSpPr>
          <p:cNvPr id="16397" name="文本框 17819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29964" y="5844544"/>
            <a:ext cx="1650118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组成的</a:t>
            </a:r>
          </a:p>
        </p:txBody>
      </p:sp>
      <p:sp>
        <p:nvSpPr>
          <p:cNvPr id="16398" name="文本框 17819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6643" y="5844544"/>
            <a:ext cx="1612990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由</a:t>
            </a:r>
          </a:p>
        </p:txBody>
      </p:sp>
      <p:sp>
        <p:nvSpPr>
          <p:cNvPr id="15376" name="文本框 17818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03139" y="1339605"/>
            <a:ext cx="2994964" cy="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latin typeface="黑体" pitchFamily="49" charset="-122"/>
                <a:ea typeface="黑体" pitchFamily="49" charset="-122"/>
              </a:rPr>
              <a:t>汽车轮胎</a:t>
            </a:r>
          </a:p>
          <a:p>
            <a:r>
              <a:rPr lang="zh-CN" altLang="zh-CN" sz="2800" b="1">
                <a:latin typeface="黑体" pitchFamily="49" charset="-122"/>
                <a:ea typeface="黑体" pitchFamily="49" charset="-122"/>
              </a:rPr>
              <a:t>自行车轮胎</a:t>
            </a:r>
          </a:p>
        </p:txBody>
      </p:sp>
    </p:spTree>
    <p:extLst>
      <p:ext uri="{BB962C8B-B14F-4D97-AF65-F5344CB8AC3E}">
        <p14:creationId xmlns:p14="http://schemas.microsoft.com/office/powerpoint/2010/main" val="425501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fill="hold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fill="hold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 fill="hold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5" grpId="0" animBg="1"/>
      <p:bldP spid="16396" grpId="0" animBg="1"/>
      <p:bldP spid="16397" grpId="0" animBg="1"/>
      <p:bldP spid="163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4416" y="2104416"/>
            <a:ext cx="2248286" cy="30164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0472" y="2128167"/>
            <a:ext cx="1965704" cy="30164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5" name="Text Box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0343" y="4994226"/>
            <a:ext cx="3180603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含有的物质少</a:t>
            </a:r>
          </a:p>
        </p:txBody>
      </p:sp>
      <p:sp>
        <p:nvSpPr>
          <p:cNvPr id="18436" name="Text Box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13765" y="4994226"/>
            <a:ext cx="3423995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含有的物质多</a:t>
            </a:r>
          </a:p>
        </p:txBody>
      </p:sp>
      <p:sp>
        <p:nvSpPr>
          <p:cNvPr id="16390" name="Text Box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74416" y="2414774"/>
            <a:ext cx="198804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铁钉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自行车轮胎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课桌</a:t>
            </a:r>
          </a:p>
        </p:txBody>
      </p:sp>
      <p:sp>
        <p:nvSpPr>
          <p:cNvPr id="18438" name="Text Box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38670" y="2414774"/>
            <a:ext cx="1691371" cy="13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铁锤</a:t>
            </a:r>
          </a:p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汽车轮胎</a:t>
            </a:r>
          </a:p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讲台</a:t>
            </a:r>
          </a:p>
        </p:txBody>
      </p:sp>
      <p:sp>
        <p:nvSpPr>
          <p:cNvPr id="16392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6331" y="847150"/>
            <a:ext cx="3205354" cy="532042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ea typeface="黑体" pitchFamily="49" charset="-122"/>
              </a:rPr>
              <a:t>想一想</a:t>
            </a:r>
          </a:p>
        </p:txBody>
      </p:sp>
    </p:spTree>
    <p:extLst>
      <p:ext uri="{BB962C8B-B14F-4D97-AF65-F5344CB8AC3E}">
        <p14:creationId xmlns:p14="http://schemas.microsoft.com/office/powerpoint/2010/main" val="326345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8434" grpId="0" animBg="1"/>
      <p:bldP spid="18435" grpId="0" animBg="1"/>
      <p:bldP spid="18436" grpId="0" animBg="1"/>
      <p:bldP spid="18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5650" y="2814769"/>
            <a:ext cx="91767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学生活动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回顾以前学的知识、阅读课文并结合生活实际，完成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探究在线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高效课堂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相关作业部分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947524" y="763227"/>
            <a:ext cx="5123617" cy="1216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二、自主合作，感受新知</a:t>
            </a:r>
          </a:p>
        </p:txBody>
      </p:sp>
    </p:spTree>
    <p:extLst>
      <p:ext uri="{BB962C8B-B14F-4D97-AF65-F5344CB8AC3E}">
        <p14:creationId xmlns:p14="http://schemas.microsoft.com/office/powerpoint/2010/main" val="255860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78" y="837650"/>
            <a:ext cx="4059290" cy="1569660"/>
          </a:xfrm>
          <a:prstGeom prst="rect">
            <a:avLst/>
          </a:prstGeom>
          <a:noFill/>
          <a:ln w="9525">
            <a:noFill/>
            <a:prstDash val="lgDashDot"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  （一）质量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3200" b="1" dirty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1" name="Picture 11" descr="国际千克原器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09" y="0"/>
            <a:ext cx="2547369" cy="299590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5160" y="1027665"/>
            <a:ext cx="9917210" cy="52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．定义：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物体所含物质的多少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．物理量符号：</a:t>
            </a:r>
            <a:r>
              <a:rPr lang="en-US" altLang="zh-CN" sz="2800" b="1" i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800" b="1">
                <a:solidFill>
                  <a:srgbClr val="0066CC"/>
                </a:solidFill>
                <a:latin typeface="Times New Roman" pitchFamily="18" charset="0"/>
                <a:ea typeface="黑体" pitchFamily="49" charset="-122"/>
              </a:rPr>
              <a:t>．单位：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）国际单位：千克（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kg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）常用单位：吨（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t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）、克（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g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）、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              　　　　    毫克（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mg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2800" b="1">
                <a:solidFill>
                  <a:srgbClr val="111111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单位换算：　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 t =1 000 kg  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                                  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 kg=1 000 g  </a:t>
            </a: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　                                  </a:t>
            </a:r>
            <a:r>
              <a:rPr lang="en-US" altLang="zh-CN" sz="2800" b="1">
                <a:solidFill>
                  <a:srgbClr val="111111"/>
                </a:solidFill>
                <a:latin typeface="Times New Roman" pitchFamily="18" charset="0"/>
                <a:ea typeface="黑体" pitchFamily="49" charset="-122"/>
              </a:rPr>
              <a:t>1 g=1 000 mg</a:t>
            </a:r>
            <a:endParaRPr lang="zh-CN" altLang="en-US" sz="2800" b="1">
              <a:solidFill>
                <a:srgbClr val="111111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048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7269" y="3179584"/>
            <a:ext cx="3141413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国际千克原器</a:t>
            </a:r>
          </a:p>
        </p:txBody>
      </p:sp>
      <p:sp>
        <p:nvSpPr>
          <p:cNvPr id="20485" name="TextBox 8"/>
          <p:cNvSpPr txBox="1"/>
          <p:nvPr>
            <p:custDataLst>
              <p:tags r:id="rId5"/>
            </p:custDataLst>
          </p:nvPr>
        </p:nvSpPr>
        <p:spPr>
          <a:xfrm>
            <a:off x="233080" y="254937"/>
            <a:ext cx="6138439" cy="582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49" charset="-122"/>
              </a:rPr>
              <a:t>三、师生互动，理解新知</a:t>
            </a:r>
          </a:p>
        </p:txBody>
      </p:sp>
    </p:spTree>
    <p:extLst>
      <p:ext uri="{BB962C8B-B14F-4D97-AF65-F5344CB8AC3E}">
        <p14:creationId xmlns:p14="http://schemas.microsoft.com/office/powerpoint/2010/main" val="211544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9699" y="1000746"/>
            <a:ext cx="8060827" cy="13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　讨论: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物体所含物质的多少，与其状态、形状、所处的空间位置变化有什么关系呢？ </a:t>
            </a:r>
          </a:p>
        </p:txBody>
      </p:sp>
      <p:sp>
        <p:nvSpPr>
          <p:cNvPr id="21506" name="矩形 3"/>
          <p:cNvSpPr/>
          <p:nvPr>
            <p:custDataLst>
              <p:tags r:id="rId2"/>
            </p:custDataLst>
          </p:nvPr>
        </p:nvSpPr>
        <p:spPr>
          <a:xfrm>
            <a:off x="4232553" y="3040239"/>
            <a:ext cx="3892217" cy="1564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9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88817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6383" y="907322"/>
            <a:ext cx="8186649" cy="13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问题1：</a:t>
            </a:r>
            <a:r>
              <a:rPr lang="zh-CN" altLang="en-US" sz="28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冰块融化成水，物体的状态发生了变化，其质量有变化</a:t>
            </a:r>
            <a:r>
              <a:rPr lang="zh-CN" altLang="en-US" sz="2800" b="1">
                <a:solidFill>
                  <a:srgbClr val="0D0D0D"/>
                </a:solidFill>
                <a:latin typeface="Times New Roman" pitchFamily="18" charset="0"/>
                <a:ea typeface="黑体" pitchFamily="49" charset="-122"/>
              </a:rPr>
              <a:t>吗？</a:t>
            </a:r>
          </a:p>
        </p:txBody>
      </p:sp>
      <p:sp>
        <p:nvSpPr>
          <p:cNvPr id="2048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9621" y="2864476"/>
            <a:ext cx="8910638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b="1">
              <a:ea typeface="黑体" pitchFamily="49" charset="-122"/>
            </a:endParaRPr>
          </a:p>
        </p:txBody>
      </p:sp>
      <p:sp>
        <p:nvSpPr>
          <p:cNvPr id="20484" name="Text Box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56164" y="2812222"/>
            <a:ext cx="499160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结论：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冰块融化成水，物体的状态发生了变化，但其质量没有变化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。</a:t>
            </a:r>
          </a:p>
        </p:txBody>
      </p:sp>
      <p:sp>
        <p:nvSpPr>
          <p:cNvPr id="20485" name="Text Box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5224" y="5456596"/>
            <a:ext cx="2618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  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冰块融化成水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</a:t>
            </a:r>
          </a:p>
        </p:txBody>
      </p:sp>
      <p:grpSp>
        <p:nvGrpSpPr>
          <p:cNvPr id="19462" name="组合 2"/>
          <p:cNvGrpSpPr>
            <a:grpSpLocks/>
          </p:cNvGrpSpPr>
          <p:nvPr/>
        </p:nvGrpSpPr>
        <p:grpSpPr bwMode="auto">
          <a:xfrm>
            <a:off x="2559747" y="3025989"/>
            <a:ext cx="1470667" cy="2010991"/>
            <a:chOff x="2777" y="4265"/>
            <a:chExt cx="2375" cy="3175"/>
          </a:xfrm>
        </p:grpSpPr>
        <p:pic>
          <p:nvPicPr>
            <p:cNvPr id="20490" name="Picture 2" descr="冰块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4265"/>
              <a:ext cx="23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 Box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9" y="6414"/>
              <a:ext cx="113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  <a:ea typeface="黑体" pitchFamily="49" charset="-122"/>
                </a:rPr>
                <a:t>冰</a:t>
              </a:r>
            </a:p>
          </p:txBody>
        </p:sp>
      </p:grpSp>
      <p:grpSp>
        <p:nvGrpSpPr>
          <p:cNvPr id="19465" name="组合 6"/>
          <p:cNvGrpSpPr>
            <a:grpSpLocks/>
          </p:cNvGrpSpPr>
          <p:nvPr/>
        </p:nvGrpSpPr>
        <p:grpSpPr bwMode="auto">
          <a:xfrm>
            <a:off x="4673960" y="3027572"/>
            <a:ext cx="1571737" cy="2015742"/>
            <a:chOff x="8197" y="4150"/>
            <a:chExt cx="2540" cy="3183"/>
          </a:xfrm>
        </p:grpSpPr>
        <p:pic>
          <p:nvPicPr>
            <p:cNvPr id="20488" name="Picture 3" descr="水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" y="4150"/>
              <a:ext cx="254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 Box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077" y="6414"/>
              <a:ext cx="113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bg1"/>
                  </a:solidFill>
                  <a:ea typeface="黑体" pitchFamily="49" charset="-122"/>
                </a:rPr>
                <a:t>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7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70899" y="913656"/>
            <a:ext cx="9015833" cy="13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问题2：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泥团被捏成泥人，物体的形状发生了变化，但其质量有变化吗？</a:t>
            </a:r>
          </a:p>
        </p:txBody>
      </p:sp>
      <p:sp>
        <p:nvSpPr>
          <p:cNvPr id="2150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45313" y="2959483"/>
            <a:ext cx="8910638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b="1">
              <a:ea typeface="黑体" pitchFamily="49" charset="-122"/>
            </a:endParaRPr>
          </a:p>
        </p:txBody>
      </p:sp>
      <p:sp>
        <p:nvSpPr>
          <p:cNvPr id="23555" name="Text Box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1626" y="5063899"/>
            <a:ext cx="250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黑体" pitchFamily="49" charset="-122"/>
              </a:rPr>
              <a:t> 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将泥团捏成泥人</a:t>
            </a:r>
            <a:r>
              <a:rPr lang="zh-CN" altLang="en-US" sz="2400" b="1">
                <a:latin typeface="Times New Roman" pitchFamily="18" charset="0"/>
                <a:ea typeface="黑体" pitchFamily="49" charset="-122"/>
              </a:rPr>
              <a:t> </a:t>
            </a:r>
          </a:p>
        </p:txBody>
      </p:sp>
      <p:sp>
        <p:nvSpPr>
          <p:cNvPr id="23556" name="Text Box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65408" y="2592122"/>
            <a:ext cx="42408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结论：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泥团被捏成泥人，物体的形状发生了变化，但其质量没有变化。</a:t>
            </a:r>
            <a:r>
              <a:rPr lang="zh-CN" altLang="en-US" sz="2800" b="1">
                <a:latin typeface="Times New Roman" pitchFamily="18" charset="0"/>
                <a:ea typeface="黑体" pitchFamily="49" charset="-122"/>
              </a:rPr>
              <a:t> </a:t>
            </a:r>
          </a:p>
        </p:txBody>
      </p:sp>
      <p:pic>
        <p:nvPicPr>
          <p:cNvPr id="20486" name="Picture 2" descr="010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83" y="2877143"/>
            <a:ext cx="1782128" cy="168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1204111874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7143" b="4347"/>
          <a:stretch>
            <a:fillRect/>
          </a:stretch>
        </p:blipFill>
        <p:spPr bwMode="auto">
          <a:xfrm>
            <a:off x="4110857" y="2886644"/>
            <a:ext cx="1856383" cy="1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5" grpId="0" animBg="1"/>
      <p:bldP spid="235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202542"/>
  <p:tag name="KSO_WM_TEMPLATE_SUBCATEGORY" val="0"/>
  <p:tag name="KSO_WM_TEMPLATE_THUMBS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TEMPLATE_CATEGORY" val="custom"/>
  <p:tag name="KSO_WM_TEMPLATE_INDEX" val="20204422"/>
  <p:tag name="KSO_WM_UNIT_COMPATIBLE" val="0"/>
  <p:tag name="KSO_WM_UNIT_DIAGRAM_ISNUMVISUAL" val="0"/>
  <p:tag name="KSO_WM_UNIT_DIAGRAM_ISREFERUNIT" val="0"/>
  <p:tag name="KSO_WM_UNIT_HIGHLIGHT" val="0"/>
  <p:tag name="KSO_WM_UNIT_ID" val="custom20204422_1*i*2"/>
  <p:tag name="KSO_WM_UNIT_INDEX" val="2"/>
  <p:tag name="KSO_WM_UNIT_LAYERLEVEL" val="1"/>
  <p:tag name="KSO_WM_UNIT_TYPE" val="i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1748</Words>
  <Application>Microsoft Office PowerPoint</Application>
  <PresentationFormat>自定义</PresentationFormat>
  <Paragraphs>157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22</cp:revision>
  <dcterms:created xsi:type="dcterms:W3CDTF">2021-01-05T11:00:49Z</dcterms:created>
  <dcterms:modified xsi:type="dcterms:W3CDTF">2021-01-05T11:52:34Z</dcterms:modified>
</cp:coreProperties>
</file>