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188085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90"/>
      </p:cViewPr>
      <p:guideLst>
        <p:guide orient="horz" pos="2155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D0C0-E35A-43D2-AD7A-3BE22A3AFE7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685800"/>
            <a:ext cx="5953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F0A22-8B42-496D-BB7C-698799FFC9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826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" Target="../slides/slide1.xml"/><Relationship Id="rId4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/>
            <p:custDataLst>
              <p:tags r:id="rId1"/>
            </p:custDataLst>
          </p:nvPr>
        </p:nvSpPr>
        <p:spPr bwMode="auto">
          <a:noFill/>
          <a:ln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1000000"/>
                <a:headEnd/>
                <a:tailEnd/>
              </a14:hiddenLine>
            </a:ext>
          </a:extLst>
        </p:spPr>
        <p:txBody>
          <a:bodyPr/>
          <a:lstStyle/>
          <a:p>
            <a:pPr defTabSz="914400"/>
            <a:endParaRPr lang="zh-CN" altLang="en-US" smtClean="0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3884613" y="8685213"/>
            <a:ext cx="2971800" cy="458787"/>
          </a:xfrm>
          <a:noFill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A8B33416-1815-47AB-9884-B473929EC63D}" type="slidenum">
              <a:rPr lang="zh-CN" altLang="en-US">
                <a:latin typeface="微软雅黑" pitchFamily="34" charset="-122"/>
                <a:ea typeface="微软雅黑" pitchFamily="34" charset="-122"/>
              </a:rPr>
              <a:pPr eaLnBrk="1" hangingPunct="1"/>
              <a:t>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Master" Target="../slideMasters/slideMaster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25001"/>
            <a:ext cx="10098723" cy="146628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76305"/>
            <a:ext cx="831659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3939"/>
            <a:ext cx="2673191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3939"/>
            <a:ext cx="782156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24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3070109">
            <a:off x="-1190444" y="1111979"/>
            <a:ext cx="4033068" cy="1577925"/>
          </a:xfrm>
          <a:custGeom>
            <a:avLst/>
            <a:gdLst>
              <a:gd name="T0" fmla="*/ 217955 w 4042775"/>
              <a:gd name="T1" fmla="*/ 0 h 1618860"/>
              <a:gd name="T2" fmla="*/ 3233815 w 4042775"/>
              <a:gd name="T3" fmla="*/ 0 h 1618860"/>
              <a:gd name="T4" fmla="*/ 4043363 w 4042775"/>
              <a:gd name="T5" fmla="*/ 809625 h 1618860"/>
              <a:gd name="T6" fmla="*/ 3233815 w 4042775"/>
              <a:gd name="T7" fmla="*/ 1619250 h 1618860"/>
              <a:gd name="T8" fmla="*/ 1675083 w 4042775"/>
              <a:gd name="T9" fmla="*/ 1619250 h 1618860"/>
              <a:gd name="T10" fmla="*/ 0 w 4042775"/>
              <a:gd name="T11" fmla="*/ 270802 h 16188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042775" h="1618860">
                <a:moveTo>
                  <a:pt x="217923" y="0"/>
                </a:moveTo>
                <a:lnTo>
                  <a:pt x="3233345" y="0"/>
                </a:lnTo>
                <a:cubicBezTo>
                  <a:pt x="3680381" y="0"/>
                  <a:pt x="4042775" y="362394"/>
                  <a:pt x="4042775" y="809430"/>
                </a:cubicBezTo>
                <a:cubicBezTo>
                  <a:pt x="4042775" y="1256466"/>
                  <a:pt x="3680381" y="1618860"/>
                  <a:pt x="3233345" y="1618860"/>
                </a:cubicBezTo>
                <a:lnTo>
                  <a:pt x="1674839" y="1618860"/>
                </a:lnTo>
                <a:lnTo>
                  <a:pt x="0" y="270737"/>
                </a:lnTo>
                <a:lnTo>
                  <a:pt x="217923" y="0"/>
                </a:lnTo>
                <a:close/>
              </a:path>
            </a:pathLst>
          </a:custGeom>
          <a:solidFill>
            <a:srgbClr val="FCD605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858" tIns="44929" rIns="89858" bIns="44929" anchor="ctr"/>
          <a:lstStyle/>
          <a:p>
            <a:endParaRPr lang="zh-CN" altLang="en-US"/>
          </a:p>
        </p:txBody>
      </p:sp>
      <p:sp>
        <p:nvSpPr>
          <p:cNvPr id="6" name="任意多边形: 形状 6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3070109">
            <a:off x="8969693" y="4086486"/>
            <a:ext cx="4140742" cy="1576378"/>
          </a:xfrm>
          <a:custGeom>
            <a:avLst/>
            <a:gdLst>
              <a:gd name="T0" fmla="*/ 197368 w 4151613"/>
              <a:gd name="T1" fmla="*/ 279511 h 1618860"/>
              <a:gd name="T2" fmla="*/ 809371 w 4151613"/>
              <a:gd name="T3" fmla="*/ 0 h 1618860"/>
              <a:gd name="T4" fmla="*/ 2445751 w 4151613"/>
              <a:gd name="T5" fmla="*/ 0 h 1618860"/>
              <a:gd name="T6" fmla="*/ 4151312 w 4151613"/>
              <a:gd name="T7" fmla="*/ 1371935 h 1618860"/>
              <a:gd name="T8" fmla="*/ 3953387 w 4151613"/>
              <a:gd name="T9" fmla="*/ 1617662 h 1618860"/>
              <a:gd name="T10" fmla="*/ 809371 w 4151613"/>
              <a:gd name="T11" fmla="*/ 1617662 h 1618860"/>
              <a:gd name="T12" fmla="*/ 0 w 4151613"/>
              <a:gd name="T13" fmla="*/ 808832 h 1618860"/>
              <a:gd name="T14" fmla="*/ 138228 w 4151613"/>
              <a:gd name="T15" fmla="*/ 356606 h 1618860"/>
              <a:gd name="T16" fmla="*/ 197368 w 4151613"/>
              <a:gd name="T17" fmla="*/ 279511 h 16188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4151613" h="1618860">
                <a:moveTo>
                  <a:pt x="197382" y="279718"/>
                </a:moveTo>
                <a:cubicBezTo>
                  <a:pt x="345798" y="108383"/>
                  <a:pt x="564957" y="0"/>
                  <a:pt x="809430" y="0"/>
                </a:cubicBezTo>
                <a:lnTo>
                  <a:pt x="2445928" y="0"/>
                </a:lnTo>
                <a:lnTo>
                  <a:pt x="4151613" y="1372951"/>
                </a:lnTo>
                <a:lnTo>
                  <a:pt x="3953674" y="1618860"/>
                </a:lnTo>
                <a:lnTo>
                  <a:pt x="809430" y="1618860"/>
                </a:lnTo>
                <a:cubicBezTo>
                  <a:pt x="362394" y="1618860"/>
                  <a:pt x="0" y="1256466"/>
                  <a:pt x="0" y="809431"/>
                </a:cubicBezTo>
                <a:cubicBezTo>
                  <a:pt x="0" y="641792"/>
                  <a:pt x="50962" y="486056"/>
                  <a:pt x="138238" y="356870"/>
                </a:cubicBezTo>
                <a:cubicBezTo>
                  <a:pt x="156421" y="329956"/>
                  <a:pt x="176179" y="304195"/>
                  <a:pt x="197382" y="279718"/>
                </a:cubicBezTo>
                <a:close/>
              </a:path>
            </a:pathLst>
          </a:custGeom>
          <a:solidFill>
            <a:srgbClr val="FCD605">
              <a:alpha val="7097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858" tIns="44929" rIns="89858" bIns="44929" anchor="ctr"/>
          <a:lstStyle/>
          <a:p>
            <a:endParaRPr lang="zh-CN" altLang="en-US"/>
          </a:p>
        </p:txBody>
      </p:sp>
      <p:sp>
        <p:nvSpPr>
          <p:cNvPr id="7" name="任意多边形: 形状 7"/>
          <p:cNvSpPr>
            <a:spLocks/>
          </p:cNvSpPr>
          <p:nvPr>
            <p:custDataLst>
              <p:tags r:id="rId3"/>
            </p:custDataLst>
          </p:nvPr>
        </p:nvSpPr>
        <p:spPr bwMode="auto">
          <a:xfrm rot="3070109">
            <a:off x="9050169" y="5778123"/>
            <a:ext cx="2324516" cy="880234"/>
          </a:xfrm>
          <a:custGeom>
            <a:avLst/>
            <a:gdLst>
              <a:gd name="T0" fmla="*/ 77165 w 2330574"/>
              <a:gd name="T1" fmla="*/ 199124 h 903694"/>
              <a:gd name="T2" fmla="*/ 451823 w 2330574"/>
              <a:gd name="T3" fmla="*/ 0 h 903694"/>
              <a:gd name="T4" fmla="*/ 2330450 w 2330574"/>
              <a:gd name="T5" fmla="*/ 0 h 903694"/>
              <a:gd name="T6" fmla="*/ 1603082 w 2330574"/>
              <a:gd name="T7" fmla="*/ 903287 h 903694"/>
              <a:gd name="T8" fmla="*/ 451823 w 2330574"/>
              <a:gd name="T9" fmla="*/ 903286 h 903694"/>
              <a:gd name="T10" fmla="*/ 0 w 2330574"/>
              <a:gd name="T11" fmla="*/ 451643 h 903694"/>
              <a:gd name="T12" fmla="*/ 0 w 2330574"/>
              <a:gd name="T13" fmla="*/ 451644 h 903694"/>
              <a:gd name="T14" fmla="*/ 77165 w 2330574"/>
              <a:gd name="T15" fmla="*/ 199124 h 90369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330574" h="903694">
                <a:moveTo>
                  <a:pt x="77169" y="199214"/>
                </a:moveTo>
                <a:cubicBezTo>
                  <a:pt x="158368" y="79023"/>
                  <a:pt x="295880" y="0"/>
                  <a:pt x="451847" y="0"/>
                </a:cubicBezTo>
                <a:lnTo>
                  <a:pt x="2330574" y="0"/>
                </a:lnTo>
                <a:lnTo>
                  <a:pt x="1603167" y="903694"/>
                </a:lnTo>
                <a:lnTo>
                  <a:pt x="451847" y="903693"/>
                </a:lnTo>
                <a:cubicBezTo>
                  <a:pt x="202299" y="903693"/>
                  <a:pt x="0" y="701394"/>
                  <a:pt x="0" y="451846"/>
                </a:cubicBezTo>
                <a:lnTo>
                  <a:pt x="0" y="451847"/>
                </a:lnTo>
                <a:cubicBezTo>
                  <a:pt x="1" y="358266"/>
                  <a:pt x="28448" y="271330"/>
                  <a:pt x="77169" y="199214"/>
                </a:cubicBezTo>
                <a:close/>
              </a:path>
            </a:pathLst>
          </a:custGeom>
          <a:solidFill>
            <a:srgbClr val="FDE4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858" tIns="44929" rIns="89858" bIns="44929" anchor="ctr"/>
          <a:lstStyle/>
          <a:p>
            <a:endParaRPr lang="zh-CN" altLang="en-US"/>
          </a:p>
        </p:txBody>
      </p:sp>
      <p:sp>
        <p:nvSpPr>
          <p:cNvPr id="8" name="任意多边形: 形状 8"/>
          <p:cNvSpPr>
            <a:spLocks/>
          </p:cNvSpPr>
          <p:nvPr>
            <p:custDataLst>
              <p:tags r:id="rId4"/>
            </p:custDataLst>
          </p:nvPr>
        </p:nvSpPr>
        <p:spPr bwMode="auto">
          <a:xfrm rot="3070109">
            <a:off x="408549" y="389615"/>
            <a:ext cx="2875559" cy="880234"/>
          </a:xfrm>
          <a:custGeom>
            <a:avLst/>
            <a:gdLst>
              <a:gd name="T0" fmla="*/ 0 w 2882790"/>
              <a:gd name="T1" fmla="*/ 903287 h 903694"/>
              <a:gd name="T2" fmla="*/ 727435 w 2882790"/>
              <a:gd name="T3" fmla="*/ 0 h 903694"/>
              <a:gd name="T4" fmla="*/ 2431036 w 2882790"/>
              <a:gd name="T5" fmla="*/ 0 h 903694"/>
              <a:gd name="T6" fmla="*/ 2882900 w 2882790"/>
              <a:gd name="T7" fmla="*/ 451644 h 903694"/>
              <a:gd name="T8" fmla="*/ 2882899 w 2882790"/>
              <a:gd name="T9" fmla="*/ 451644 h 903694"/>
              <a:gd name="T10" fmla="*/ 2431035 w 2882790"/>
              <a:gd name="T11" fmla="*/ 903287 h 90369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82790" h="903694">
                <a:moveTo>
                  <a:pt x="0" y="903694"/>
                </a:moveTo>
                <a:lnTo>
                  <a:pt x="727407" y="0"/>
                </a:lnTo>
                <a:lnTo>
                  <a:pt x="2430943" y="0"/>
                </a:lnTo>
                <a:cubicBezTo>
                  <a:pt x="2680491" y="0"/>
                  <a:pt x="2882790" y="202299"/>
                  <a:pt x="2882790" y="451847"/>
                </a:cubicBezTo>
                <a:lnTo>
                  <a:pt x="2882789" y="451847"/>
                </a:lnTo>
                <a:cubicBezTo>
                  <a:pt x="2882789" y="701395"/>
                  <a:pt x="2680490" y="903694"/>
                  <a:pt x="2430942" y="903694"/>
                </a:cubicBezTo>
                <a:lnTo>
                  <a:pt x="0" y="903694"/>
                </a:lnTo>
                <a:close/>
              </a:path>
            </a:pathLst>
          </a:custGeom>
          <a:solidFill>
            <a:srgbClr val="FEEF9C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89858" tIns="44929" rIns="89858" bIns="44929" anchor="ctr"/>
          <a:lstStyle/>
          <a:p>
            <a:endParaRPr lang="zh-CN" altLang="en-US"/>
          </a:p>
        </p:txBody>
      </p:sp>
      <p:sp>
        <p:nvSpPr>
          <p:cNvPr id="9" name="三角形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160000">
            <a:off x="1413945" y="4831131"/>
            <a:ext cx="645094" cy="49087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algn="ctr"/>
            <a:endParaRPr lang="zh-CN" altLang="en-US">
              <a:solidFill>
                <a:srgbClr val="262626"/>
              </a:solidFill>
              <a:ea typeface="微软雅黑" pitchFamily="34" charset="-122"/>
            </a:endParaRPr>
          </a:p>
        </p:txBody>
      </p:sp>
      <p:sp>
        <p:nvSpPr>
          <p:cNvPr id="10" name="椭圆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7084" y="4397263"/>
            <a:ext cx="306303" cy="313525"/>
          </a:xfrm>
          <a:prstGeom prst="ellipse">
            <a:avLst/>
          </a:prstGeom>
          <a:solidFill>
            <a:srgbClr val="FDE4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algn="ctr"/>
            <a:endParaRPr lang="zh-CN" altLang="en-US">
              <a:solidFill>
                <a:srgbClr val="262626"/>
              </a:solidFill>
              <a:ea typeface="微软雅黑" pitchFamily="34" charset="-122"/>
            </a:endParaRPr>
          </a:p>
        </p:txBody>
      </p:sp>
      <p:sp>
        <p:nvSpPr>
          <p:cNvPr id="11" name="椭圆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2260" y="539960"/>
            <a:ext cx="464096" cy="475037"/>
          </a:xfrm>
          <a:prstGeom prst="ellipse">
            <a:avLst/>
          </a:prstGeom>
          <a:solidFill>
            <a:srgbClr val="FDE4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algn="ctr"/>
            <a:endParaRPr lang="zh-CN" altLang="en-US">
              <a:solidFill>
                <a:srgbClr val="262626"/>
              </a:solidFill>
              <a:ea typeface="微软雅黑" pitchFamily="34" charset="-122"/>
            </a:endParaRPr>
          </a:p>
        </p:txBody>
      </p:sp>
      <p:sp>
        <p:nvSpPr>
          <p:cNvPr id="12" name="三角形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 rot="3120000">
            <a:off x="10142169" y="1601761"/>
            <a:ext cx="660302" cy="47801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algn="ctr"/>
            <a:endParaRPr lang="zh-CN" altLang="en-US">
              <a:solidFill>
                <a:srgbClr val="262626"/>
              </a:solidFill>
              <a:ea typeface="微软雅黑" pitchFamily="34" charset="-122"/>
            </a:endParaRPr>
          </a:p>
        </p:txBody>
      </p:sp>
      <p:sp>
        <p:nvSpPr>
          <p:cNvPr id="13" name="椭圆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806990" y="4606280"/>
            <a:ext cx="239782" cy="245435"/>
          </a:xfrm>
          <a:prstGeom prst="ellipse">
            <a:avLst/>
          </a:prstGeom>
          <a:solidFill>
            <a:srgbClr val="FDE45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algn="ctr"/>
            <a:endParaRPr lang="zh-CN" altLang="en-US">
              <a:solidFill>
                <a:srgbClr val="262626"/>
              </a:solidFill>
              <a:ea typeface="微软雅黑" pitchFamily="34" charset="-122"/>
            </a:endParaRPr>
          </a:p>
        </p:txBody>
      </p:sp>
      <p:sp>
        <p:nvSpPr>
          <p:cNvPr id="14" name="任意多边形: 形状 19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0" y="877236"/>
            <a:ext cx="1194273" cy="3418686"/>
          </a:xfrm>
          <a:custGeom>
            <a:avLst/>
            <a:gdLst>
              <a:gd name="T0" fmla="*/ 0 w 1225232"/>
              <a:gd name="T1" fmla="*/ 0 h 3427569"/>
              <a:gd name="T2" fmla="*/ 216561 w 1225232"/>
              <a:gd name="T3" fmla="*/ 86829 h 3427569"/>
              <a:gd name="T4" fmla="*/ 1225550 w 1225232"/>
              <a:gd name="T5" fmla="*/ 1713706 h 3427569"/>
              <a:gd name="T6" fmla="*/ 216561 w 1225232"/>
              <a:gd name="T7" fmla="*/ 3340583 h 3427569"/>
              <a:gd name="T8" fmla="*/ 0 w 1225232"/>
              <a:gd name="T9" fmla="*/ 3427413 h 34275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25232" h="3427569">
                <a:moveTo>
                  <a:pt x="0" y="0"/>
                </a:moveTo>
                <a:lnTo>
                  <a:pt x="216505" y="86833"/>
                </a:lnTo>
                <a:cubicBezTo>
                  <a:pt x="814364" y="383935"/>
                  <a:pt x="1225232" y="1000878"/>
                  <a:pt x="1225232" y="1713784"/>
                </a:cubicBezTo>
                <a:cubicBezTo>
                  <a:pt x="1225232" y="2426690"/>
                  <a:pt x="814364" y="3043633"/>
                  <a:pt x="216505" y="3340735"/>
                </a:cubicBezTo>
                <a:lnTo>
                  <a:pt x="0" y="3427569"/>
                </a:ln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rgbClr val="FCD60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 anchor="ctr"/>
          <a:lstStyle/>
          <a:p>
            <a:endParaRPr lang="zh-CN" altLang="en-US"/>
          </a:p>
        </p:txBody>
      </p:sp>
      <p:sp>
        <p:nvSpPr>
          <p:cNvPr id="15" name="任意多边形: 形状 20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1020726" y="2701380"/>
            <a:ext cx="860124" cy="2810638"/>
          </a:xfrm>
          <a:custGeom>
            <a:avLst/>
            <a:gdLst>
              <a:gd name="T0" fmla="*/ 882650 w 882448"/>
              <a:gd name="T1" fmla="*/ 0 h 2816775"/>
              <a:gd name="T2" fmla="*/ 882650 w 882448"/>
              <a:gd name="T3" fmla="*/ 2817813 h 2816775"/>
              <a:gd name="T4" fmla="*/ 756780 w 882448"/>
              <a:gd name="T5" fmla="*/ 2753367 h 2816775"/>
              <a:gd name="T6" fmla="*/ 0 w 882448"/>
              <a:gd name="T7" fmla="*/ 1408906 h 2816775"/>
              <a:gd name="T8" fmla="*/ 756780 w 882448"/>
              <a:gd name="T9" fmla="*/ 64446 h 28167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82448" h="2816775">
                <a:moveTo>
                  <a:pt x="882448" y="0"/>
                </a:moveTo>
                <a:lnTo>
                  <a:pt x="882448" y="2816775"/>
                </a:lnTo>
                <a:lnTo>
                  <a:pt x="756607" y="2752353"/>
                </a:lnTo>
                <a:cubicBezTo>
                  <a:pt x="303003" y="2476737"/>
                  <a:pt x="0" y="1977947"/>
                  <a:pt x="0" y="1408387"/>
                </a:cubicBezTo>
                <a:cubicBezTo>
                  <a:pt x="0" y="838827"/>
                  <a:pt x="303003" y="340038"/>
                  <a:pt x="756607" y="64422"/>
                </a:cubicBezTo>
                <a:lnTo>
                  <a:pt x="882448" y="0"/>
                </a:lnTo>
                <a:close/>
              </a:path>
            </a:pathLst>
          </a:custGeom>
          <a:noFill/>
          <a:ln w="25400" cap="flat" cmpd="sng" algn="ctr">
            <a:solidFill>
              <a:srgbClr val="FCD60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17341" y="2326813"/>
            <a:ext cx="7536914" cy="1252180"/>
          </a:xfrm>
        </p:spPr>
        <p:txBody>
          <a:bodyPr lIns="88610" tIns="46177" rIns="88610" bIns="46177" anchor="b">
            <a:normAutofit/>
          </a:bodyPr>
          <a:lstStyle>
            <a:lvl1pPr algn="ctr">
              <a:defRPr sz="6500" u="none" strike="noStrike" kern="1200" cap="none" spc="59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ea typeface="汉仪旗黑-85S" pitchFamily="18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3"/>
          </p:nvPr>
        </p:nvSpPr>
        <p:spPr>
          <a:xfrm>
            <a:off x="4362219" y="4150665"/>
            <a:ext cx="1558054" cy="454876"/>
          </a:xfrm>
        </p:spPr>
        <p:txBody>
          <a:bodyPr lIns="88610" tIns="46177" rIns="88610" bIns="46177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4"/>
          </p:nvPr>
        </p:nvSpPr>
        <p:spPr>
          <a:xfrm>
            <a:off x="6031656" y="4150665"/>
            <a:ext cx="1558054" cy="454876"/>
          </a:xfrm>
        </p:spPr>
        <p:txBody>
          <a:bodyPr lIns="88610" tIns="46177" rIns="88610" bIns="46177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16" name="灯片编号占位符 17"/>
          <p:cNvSpPr>
            <a:spLocks noGrp="1" noChangeArrowheads="1"/>
          </p:cNvSpPr>
          <p:nvPr>
            <p:ph type="sldNum" sz="quarter" idx="15"/>
            <p:custDataLst>
              <p:tags r:id="rId12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328C4D-D161-479F-9468-E501A30879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7" name="日期占位符 15"/>
          <p:cNvSpPr>
            <a:spLocks noGrp="1" noChangeArrowheads="1"/>
          </p:cNvSpPr>
          <p:nvPr>
            <p:ph type="dt" sz="half" idx="16"/>
            <p:custDataLst>
              <p:tags r:id="rId13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254FAEF-5711-4C42-B612-2AA8CF68CC85}" type="datetime1">
              <a:rPr lang="zh-CN" altLang="en-US"/>
              <a:pPr>
                <a:defRPr/>
              </a:pPr>
              <a:t>2021/1/5</a:t>
            </a:fld>
            <a:endParaRPr lang="zh-CN" altLang="en-US"/>
          </a:p>
        </p:txBody>
      </p:sp>
      <p:sp>
        <p:nvSpPr>
          <p:cNvPr id="18" name="页脚占位符 16"/>
          <p:cNvSpPr>
            <a:spLocks noGrp="1" noChangeArrowheads="1"/>
          </p:cNvSpPr>
          <p:nvPr>
            <p:ph type="ftr" sz="quarter" idx="17"/>
            <p:custDataLst>
              <p:tags r:id="rId14"/>
            </p:custDataLst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1980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395679"/>
            <a:ext cx="10098723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899312"/>
            <a:ext cx="10098723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596126"/>
            <a:ext cx="5247375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1204"/>
            <a:ext cx="5249439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69337"/>
            <a:ext cx="5249439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1204"/>
            <a:ext cx="5251501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69337"/>
            <a:ext cx="5251501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2355"/>
            <a:ext cx="3908718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2355"/>
            <a:ext cx="664172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1446"/>
            <a:ext cx="3908718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788377"/>
            <a:ext cx="71285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1215"/>
            <a:ext cx="71285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53671"/>
            <a:ext cx="71285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3939"/>
            <a:ext cx="1069276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596126"/>
            <a:ext cx="1069276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40166"/>
            <a:ext cx="3762269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40166"/>
            <a:ext cx="2772198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10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3" Type="http://schemas.openxmlformats.org/officeDocument/2006/relationships/tags" Target="../tags/tag78.xml"/><Relationship Id="rId21" Type="http://schemas.openxmlformats.org/officeDocument/2006/relationships/slideLayout" Target="../slideLayouts/slideLayout7.xml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13.jpe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tags" Target="../tags/tag95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12.jpe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11.jpeg"/><Relationship Id="rId10" Type="http://schemas.openxmlformats.org/officeDocument/2006/relationships/tags" Target="../tags/tag85.xml"/><Relationship Id="rId19" Type="http://schemas.openxmlformats.org/officeDocument/2006/relationships/tags" Target="../tags/tag94.xml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3.xml"/><Relationship Id="rId13" Type="http://schemas.openxmlformats.org/officeDocument/2006/relationships/tags" Target="../tags/tag108.xml"/><Relationship Id="rId18" Type="http://schemas.openxmlformats.org/officeDocument/2006/relationships/tags" Target="../tags/tag113.xml"/><Relationship Id="rId26" Type="http://schemas.openxmlformats.org/officeDocument/2006/relationships/tags" Target="../tags/tag121.xml"/><Relationship Id="rId3" Type="http://schemas.openxmlformats.org/officeDocument/2006/relationships/tags" Target="../tags/tag98.xml"/><Relationship Id="rId21" Type="http://schemas.openxmlformats.org/officeDocument/2006/relationships/tags" Target="../tags/tag116.xml"/><Relationship Id="rId34" Type="http://schemas.openxmlformats.org/officeDocument/2006/relationships/image" Target="../media/image13.jpeg"/><Relationship Id="rId7" Type="http://schemas.openxmlformats.org/officeDocument/2006/relationships/tags" Target="../tags/tag102.xml"/><Relationship Id="rId12" Type="http://schemas.openxmlformats.org/officeDocument/2006/relationships/tags" Target="../tags/tag107.xml"/><Relationship Id="rId17" Type="http://schemas.openxmlformats.org/officeDocument/2006/relationships/tags" Target="../tags/tag112.xml"/><Relationship Id="rId25" Type="http://schemas.openxmlformats.org/officeDocument/2006/relationships/tags" Target="../tags/tag120.xml"/><Relationship Id="rId33" Type="http://schemas.openxmlformats.org/officeDocument/2006/relationships/image" Target="../media/image14.jpeg"/><Relationship Id="rId2" Type="http://schemas.openxmlformats.org/officeDocument/2006/relationships/tags" Target="../tags/tag97.xml"/><Relationship Id="rId16" Type="http://schemas.openxmlformats.org/officeDocument/2006/relationships/tags" Target="../tags/tag111.xml"/><Relationship Id="rId20" Type="http://schemas.openxmlformats.org/officeDocument/2006/relationships/tags" Target="../tags/tag115.xml"/><Relationship Id="rId29" Type="http://schemas.openxmlformats.org/officeDocument/2006/relationships/tags" Target="../tags/tag124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11" Type="http://schemas.openxmlformats.org/officeDocument/2006/relationships/tags" Target="../tags/tag106.xml"/><Relationship Id="rId24" Type="http://schemas.openxmlformats.org/officeDocument/2006/relationships/tags" Target="../tags/tag119.xml"/><Relationship Id="rId32" Type="http://schemas.openxmlformats.org/officeDocument/2006/relationships/image" Target="../media/image11.jpeg"/><Relationship Id="rId5" Type="http://schemas.openxmlformats.org/officeDocument/2006/relationships/tags" Target="../tags/tag100.xml"/><Relationship Id="rId15" Type="http://schemas.openxmlformats.org/officeDocument/2006/relationships/tags" Target="../tags/tag110.xml"/><Relationship Id="rId23" Type="http://schemas.openxmlformats.org/officeDocument/2006/relationships/tags" Target="../tags/tag118.xml"/><Relationship Id="rId28" Type="http://schemas.openxmlformats.org/officeDocument/2006/relationships/tags" Target="../tags/tag123.xml"/><Relationship Id="rId10" Type="http://schemas.openxmlformats.org/officeDocument/2006/relationships/tags" Target="../tags/tag105.xml"/><Relationship Id="rId19" Type="http://schemas.openxmlformats.org/officeDocument/2006/relationships/tags" Target="../tags/tag114.xml"/><Relationship Id="rId31" Type="http://schemas.openxmlformats.org/officeDocument/2006/relationships/audio" Target="../media/audio2.wav"/><Relationship Id="rId4" Type="http://schemas.openxmlformats.org/officeDocument/2006/relationships/tags" Target="../tags/tag99.xml"/><Relationship Id="rId9" Type="http://schemas.openxmlformats.org/officeDocument/2006/relationships/tags" Target="../tags/tag104.xml"/><Relationship Id="rId14" Type="http://schemas.openxmlformats.org/officeDocument/2006/relationships/tags" Target="../tags/tag109.xml"/><Relationship Id="rId22" Type="http://schemas.openxmlformats.org/officeDocument/2006/relationships/tags" Target="../tags/tag117.xml"/><Relationship Id="rId27" Type="http://schemas.openxmlformats.org/officeDocument/2006/relationships/tags" Target="../tags/tag122.xml"/><Relationship Id="rId30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" Type="http://schemas.openxmlformats.org/officeDocument/2006/relationships/tags" Target="../tags/tag127.xml"/><Relationship Id="rId21" Type="http://schemas.openxmlformats.org/officeDocument/2006/relationships/tags" Target="../tags/tag145.xml"/><Relationship Id="rId34" Type="http://schemas.openxmlformats.org/officeDocument/2006/relationships/image" Target="../media/image13.jpeg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image" Target="../media/image12.jpeg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0" Type="http://schemas.openxmlformats.org/officeDocument/2006/relationships/tags" Target="../tags/tag144.xml"/><Relationship Id="rId29" Type="http://schemas.openxmlformats.org/officeDocument/2006/relationships/tags" Target="../tags/tag153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image" Target="../media/image11.jpeg"/><Relationship Id="rId5" Type="http://schemas.openxmlformats.org/officeDocument/2006/relationships/tags" Target="../tags/tag129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audio" Target="../media/audio2.wav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13" Type="http://schemas.openxmlformats.org/officeDocument/2006/relationships/image" Target="../media/image17.jpeg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12" Type="http://schemas.openxmlformats.org/officeDocument/2006/relationships/image" Target="../media/image16.jpeg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image" Target="../media/image15.jpeg"/><Relationship Id="rId5" Type="http://schemas.openxmlformats.org/officeDocument/2006/relationships/tags" Target="../tags/tag166.xml"/><Relationship Id="rId15" Type="http://schemas.openxmlformats.org/officeDocument/2006/relationships/image" Target="../media/image19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8.xml"/><Relationship Id="rId13" Type="http://schemas.openxmlformats.org/officeDocument/2006/relationships/tags" Target="../tags/tag183.xml"/><Relationship Id="rId18" Type="http://schemas.openxmlformats.org/officeDocument/2006/relationships/image" Target="../media/image23.png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12" Type="http://schemas.openxmlformats.org/officeDocument/2006/relationships/tags" Target="../tags/tag182.xml"/><Relationship Id="rId17" Type="http://schemas.openxmlformats.org/officeDocument/2006/relationships/image" Target="../media/image22.png"/><Relationship Id="rId2" Type="http://schemas.openxmlformats.org/officeDocument/2006/relationships/tags" Target="../tags/tag172.xml"/><Relationship Id="rId16" Type="http://schemas.openxmlformats.org/officeDocument/2006/relationships/image" Target="../media/image21.png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tags" Target="../tags/tag181.xml"/><Relationship Id="rId5" Type="http://schemas.openxmlformats.org/officeDocument/2006/relationships/tags" Target="../tags/tag175.xml"/><Relationship Id="rId15" Type="http://schemas.openxmlformats.org/officeDocument/2006/relationships/image" Target="../media/image20.png"/><Relationship Id="rId10" Type="http://schemas.openxmlformats.org/officeDocument/2006/relationships/tags" Target="../tags/tag180.xml"/><Relationship Id="rId4" Type="http://schemas.openxmlformats.org/officeDocument/2006/relationships/tags" Target="../tags/tag174.xml"/><Relationship Id="rId9" Type="http://schemas.openxmlformats.org/officeDocument/2006/relationships/tags" Target="../tags/tag179.xml"/><Relationship Id="rId1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10" Type="http://schemas.openxmlformats.org/officeDocument/2006/relationships/image" Target="file:///D:\&#24352;&#26195;&#33721;\2017&#31179;\&#25913;&#29256;\&#20843;&#29289;&#20154;&#25945;(&#19978;)\CK64.TIF" TargetMode="External"/><Relationship Id="rId4" Type="http://schemas.openxmlformats.org/officeDocument/2006/relationships/tags" Target="../tags/tag191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26" Type="http://schemas.openxmlformats.org/officeDocument/2006/relationships/tags" Target="../tags/tag220.xml"/><Relationship Id="rId3" Type="http://schemas.openxmlformats.org/officeDocument/2006/relationships/tags" Target="../tags/tag197.xml"/><Relationship Id="rId21" Type="http://schemas.openxmlformats.org/officeDocument/2006/relationships/tags" Target="../tags/tag215.xml"/><Relationship Id="rId34" Type="http://schemas.openxmlformats.org/officeDocument/2006/relationships/hyperlink" Target="http://image.baidu.com/i?ct=503316480&amp;z=0&amp;tn=baiduimagedetail&amp;word=%D0%A1%BF%D7%B3%C9%CF%F1&amp;in=26494&amp;cl=2&amp;cm=1&amp;sc=0&amp;lm=-1&amp;pn=16&amp;rn=1" TargetMode="Externa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5" Type="http://schemas.openxmlformats.org/officeDocument/2006/relationships/tags" Target="../tags/tag219.xml"/><Relationship Id="rId33" Type="http://schemas.openxmlformats.org/officeDocument/2006/relationships/image" Target="../media/image25.jpeg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tags" Target="../tags/tag214.xml"/><Relationship Id="rId29" Type="http://schemas.openxmlformats.org/officeDocument/2006/relationships/tags" Target="../tags/tag223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24" Type="http://schemas.openxmlformats.org/officeDocument/2006/relationships/tags" Target="../tags/tag218.xml"/><Relationship Id="rId32" Type="http://schemas.openxmlformats.org/officeDocument/2006/relationships/slideLayout" Target="../slideLayouts/slideLayout7.xml"/><Relationship Id="rId37" Type="http://schemas.openxmlformats.org/officeDocument/2006/relationships/image" Target="../media/image28.png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23" Type="http://schemas.openxmlformats.org/officeDocument/2006/relationships/tags" Target="../tags/tag217.xml"/><Relationship Id="rId28" Type="http://schemas.openxmlformats.org/officeDocument/2006/relationships/tags" Target="../tags/tag222.xml"/><Relationship Id="rId36" Type="http://schemas.openxmlformats.org/officeDocument/2006/relationships/image" Target="../media/image27.png"/><Relationship Id="rId10" Type="http://schemas.openxmlformats.org/officeDocument/2006/relationships/tags" Target="../tags/tag204.xml"/><Relationship Id="rId19" Type="http://schemas.openxmlformats.org/officeDocument/2006/relationships/tags" Target="../tags/tag213.xml"/><Relationship Id="rId31" Type="http://schemas.openxmlformats.org/officeDocument/2006/relationships/tags" Target="../tags/tag225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Relationship Id="rId22" Type="http://schemas.openxmlformats.org/officeDocument/2006/relationships/tags" Target="../tags/tag216.xml"/><Relationship Id="rId27" Type="http://schemas.openxmlformats.org/officeDocument/2006/relationships/tags" Target="../tags/tag221.xml"/><Relationship Id="rId30" Type="http://schemas.openxmlformats.org/officeDocument/2006/relationships/tags" Target="../tags/tag224.xml"/><Relationship Id="rId35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30.jpeg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hyperlink" Target="http://image.baidu.com/i?ct=503316480&amp;z=0&amp;tn=baiduimagedetail&amp;word=%C6%BD%C3%E6%BE%B5%B3%C9%CF%F1&amp;in=1357&amp;cl=2&amp;cm=1&amp;sc=0&amp;lm=-1&amp;pn=36&amp;rn=1" TargetMode="External"/><Relationship Id="rId17" Type="http://schemas.openxmlformats.org/officeDocument/2006/relationships/image" Target="../media/image32.jpeg"/><Relationship Id="rId2" Type="http://schemas.openxmlformats.org/officeDocument/2006/relationships/tags" Target="../tags/tag227.xml"/><Relationship Id="rId16" Type="http://schemas.openxmlformats.org/officeDocument/2006/relationships/hyperlink" Target="http://image.baidu.com/i?ct=503316480&amp;z=0&amp;tn=baiduimagedetail&amp;word=%CD%B9%CD%B8%BE%B5%B3%C9%CF%F1&amp;in=3580&amp;cl=2&amp;cm=1&amp;sc=0&amp;lm=-1&amp;pn=20&amp;rn=1" TargetMode="Externa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29.jpeg"/><Relationship Id="rId5" Type="http://schemas.openxmlformats.org/officeDocument/2006/relationships/tags" Target="../tags/tag230.xml"/><Relationship Id="rId15" Type="http://schemas.openxmlformats.org/officeDocument/2006/relationships/image" Target="../media/image31.jpeg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hyperlink" Target="http://image.baidu.com/i?ct=503316480&amp;z=0&amp;tn=baiduimagedetail&amp;word=%B9%E2%B5%C4%D5%DB%C9%E4&amp;in=8484&amp;cl=2&amp;cm=1&amp;sc=0&amp;lm=-1&amp;pn=70&amp;rn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37.xml"/><Relationship Id="rId2" Type="http://schemas.openxmlformats.org/officeDocument/2006/relationships/tags" Target="../tags/tag236.xml"/><Relationship Id="rId1" Type="http://schemas.openxmlformats.org/officeDocument/2006/relationships/tags" Target="../tags/tag23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39.xml"/><Relationship Id="rId4" Type="http://schemas.openxmlformats.org/officeDocument/2006/relationships/tags" Target="../tags/tag2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29.xml"/><Relationship Id="rId7" Type="http://schemas.openxmlformats.org/officeDocument/2006/relationships/image" Target="../media/image1.jpe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31.xml"/><Relationship Id="rId10" Type="http://schemas.openxmlformats.org/officeDocument/2006/relationships/image" Target="../media/image4.jpeg"/><Relationship Id="rId4" Type="http://schemas.openxmlformats.org/officeDocument/2006/relationships/tags" Target="../tags/tag30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10" Type="http://schemas.openxmlformats.org/officeDocument/2006/relationships/image" Target="../media/image7.jpe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8.jpeg"/><Relationship Id="rId5" Type="http://schemas.openxmlformats.org/officeDocument/2006/relationships/tags" Target="../tags/tag5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3.xml"/><Relationship Id="rId9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5" Type="http://schemas.openxmlformats.org/officeDocument/2006/relationships/tags" Target="../tags/tag63.xml"/><Relationship Id="rId10" Type="http://schemas.openxmlformats.org/officeDocument/2006/relationships/tags" Target="../tags/tag68.xml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512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598124" y="1008663"/>
            <a:ext cx="590237" cy="814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 algn="ctr"/>
            <a:r>
              <a:rPr lang="zh-CN" altLang="en-US" sz="4700" b="1">
                <a:solidFill>
                  <a:srgbClr val="0000CC"/>
                </a:solidFill>
                <a:ea typeface="微软雅黑" pitchFamily="34" charset="-122"/>
              </a:rPr>
              <a:t>   </a:t>
            </a:r>
            <a:endParaRPr lang="zh-CN" altLang="en-US" sz="4700" b="1">
              <a:ea typeface="微软雅黑" pitchFamily="34" charset="-122"/>
            </a:endParaRPr>
          </a:p>
        </p:txBody>
      </p:sp>
      <p:sp>
        <p:nvSpPr>
          <p:cNvPr id="22530" name="矩形 12"/>
          <p:cNvSpPr/>
          <p:nvPr>
            <p:custDataLst>
              <p:tags r:id="rId3"/>
            </p:custDataLst>
          </p:nvPr>
        </p:nvSpPr>
        <p:spPr>
          <a:xfrm>
            <a:off x="604872" y="1858980"/>
            <a:ext cx="10575194" cy="17164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99842" tIns="37441" rIns="24961" bIns="37441"/>
          <a:lstStyle/>
          <a:p>
            <a:pPr algn="ctr">
              <a:defRPr/>
            </a:pPr>
            <a:endParaRPr lang="zh-CN" altLang="en-US" sz="5300" b="1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微软雅黑" charset="-122"/>
              <a:sym typeface="微软雅黑" charset="-122"/>
            </a:endParaRPr>
          </a:p>
        </p:txBody>
      </p:sp>
      <p:sp>
        <p:nvSpPr>
          <p:cNvPr id="22531" name="文本框 2"/>
          <p:cNvSpPr txBox="1"/>
          <p:nvPr>
            <p:custDataLst>
              <p:tags r:id="rId4"/>
            </p:custDataLst>
          </p:nvPr>
        </p:nvSpPr>
        <p:spPr>
          <a:xfrm>
            <a:off x="4396533" y="4039402"/>
            <a:ext cx="4152110" cy="5209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9858" tIns="44929" rIns="89858" bIns="44929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33CFC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charset="-122"/>
                <a:sym typeface="微软雅黑" charset="-122"/>
              </a:rPr>
              <a:t>第五章 透镜及其应用</a:t>
            </a:r>
          </a:p>
        </p:txBody>
      </p:sp>
      <p:sp>
        <p:nvSpPr>
          <p:cNvPr id="22532" name="文本框 4"/>
          <p:cNvSpPr txBox="1"/>
          <p:nvPr>
            <p:custDataLst>
              <p:tags r:id="rId5"/>
            </p:custDataLst>
          </p:nvPr>
        </p:nvSpPr>
        <p:spPr>
          <a:xfrm>
            <a:off x="1906660" y="2628181"/>
            <a:ext cx="7973164" cy="7524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lIns="89858" tIns="44929" rIns="89858" bIns="44929">
            <a:spAutoFit/>
          </a:bodyPr>
          <a:lstStyle/>
          <a:p>
            <a:pPr algn="ctr">
              <a:defRPr/>
            </a:pPr>
            <a:r>
              <a:rPr lang="en-US" altLang="zh-CN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charset="-122"/>
                <a:sym typeface="微软雅黑" charset="-122"/>
              </a:rPr>
              <a:t>5.2</a:t>
            </a:r>
            <a:r>
              <a:rPr lang="zh-CN" altLang="zh-CN" sz="4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charset="-122"/>
                <a:sym typeface="微软雅黑" charset="-122"/>
              </a:rPr>
              <a:t>生</a:t>
            </a:r>
            <a:r>
              <a:rPr lang="zh-CN" altLang="zh-CN" sz="43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微软雅黑" charset="-122"/>
                <a:sym typeface="微软雅黑" charset="-122"/>
              </a:rPr>
              <a:t>活中的透镜</a:t>
            </a:r>
          </a:p>
        </p:txBody>
      </p:sp>
      <p:sp>
        <p:nvSpPr>
          <p:cNvPr id="35846" name="矩形 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86374" y="1387109"/>
            <a:ext cx="2212190" cy="633383"/>
          </a:xfrm>
          <a:prstGeom prst="rect">
            <a:avLst/>
          </a:prstGeom>
          <a:solidFill>
            <a:srgbClr val="FDE2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dist"/>
            <a:endParaRPr lang="en-US" altLang="zh-CN" sz="3100" b="1">
              <a:solidFill>
                <a:schemeClr val="bg1"/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cxnSp>
        <p:nvCxnSpPr>
          <p:cNvPr id="35847" name="直接连接符 3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16069" y="3755962"/>
            <a:ext cx="5954347" cy="0"/>
          </a:xfrm>
          <a:prstGeom prst="line">
            <a:avLst/>
          </a:prstGeom>
          <a:noFill/>
          <a:ln w="12700" algn="ctr">
            <a:solidFill>
              <a:srgbClr val="000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762644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fill="hold" tmFilter="0,0; .5, 1; 1, 1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3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9526" y="332526"/>
            <a:ext cx="3929344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3100" b="1">
                <a:solidFill>
                  <a:srgbClr val="0066CC"/>
                </a:solidFill>
                <a:latin typeface="Times New Roman" pitchFamily="18" charset="0"/>
              </a:rPr>
              <a:t>2.</a:t>
            </a:r>
            <a:r>
              <a:rPr lang="zh-CN" altLang="en-US" sz="3100" b="1">
                <a:solidFill>
                  <a:srgbClr val="0066CC"/>
                </a:solidFill>
                <a:latin typeface="Times New Roman" pitchFamily="18" charset="0"/>
              </a:rPr>
              <a:t>投影仪成像原理</a:t>
            </a:r>
          </a:p>
        </p:txBody>
      </p:sp>
      <p:pic>
        <p:nvPicPr>
          <p:cNvPr id="45059" name="图片 10243" descr="投影仪光路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5" r="22678"/>
          <a:stretch>
            <a:fillRect/>
          </a:stretch>
        </p:blipFill>
        <p:spPr bwMode="auto">
          <a:xfrm>
            <a:off x="7544650" y="1000746"/>
            <a:ext cx="2369982" cy="538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060" name="直接箭头连接符 5"/>
          <p:cNvCxnSpPr>
            <a:cxnSpLocks noChangeArrowheads="1" noChangeShapeType="1"/>
          </p:cNvCxnSpPr>
          <p:nvPr>
            <p:custDataLst>
              <p:tags r:id="rId3"/>
            </p:custDataLst>
          </p:nvPr>
        </p:nvCxnSpPr>
        <p:spPr bwMode="auto">
          <a:xfrm>
            <a:off x="8397038" y="5215911"/>
            <a:ext cx="558462" cy="22168"/>
          </a:xfrm>
          <a:prstGeom prst="straightConnector1">
            <a:avLst/>
          </a:prstGeom>
          <a:noFill/>
          <a:ln w="444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73" name="文本框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49526" y="2989569"/>
            <a:ext cx="5965177" cy="2971524"/>
          </a:xfrm>
          <a:prstGeom prst="rect">
            <a:avLst/>
          </a:prstGeom>
          <a:noFill/>
          <a:ln w="28575">
            <a:solidFill>
              <a:srgbClr val="269999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凹面镜的作用：光源位于凹面镜焦点，光线经凹面镜反射，使照在投影片上的光增强。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螺纹透镜的作用：聚光。</a:t>
            </a: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平面镜的作用：改变光路。</a:t>
            </a:r>
            <a:endParaRPr lang="zh-CN" altLang="en-US" sz="2400">
              <a:solidFill>
                <a:srgbClr val="FF0000"/>
              </a:solidFill>
              <a:latin typeface="宋体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凸透镜的作用：成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倒立、放大的实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像。</a:t>
            </a:r>
          </a:p>
        </p:txBody>
      </p:sp>
      <p:sp>
        <p:nvSpPr>
          <p:cNvPr id="32774" name="Text Box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08750" y="984911"/>
            <a:ext cx="6235900" cy="193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solidFill>
                  <a:srgbClr val="0D0D0D"/>
                </a:solidFill>
                <a:latin typeface="宋体" pitchFamily="2" charset="-122"/>
              </a:rPr>
              <a:t>　　把投影仪上的平面镜（反光镜）取下，投影片放到载物台上。调节镜头，在天花板上就能得到投影片上图案清晰的像。观察像的正倒。</a:t>
            </a:r>
          </a:p>
        </p:txBody>
      </p:sp>
    </p:spTree>
    <p:extLst>
      <p:ext uri="{BB962C8B-B14F-4D97-AF65-F5344CB8AC3E}">
        <p14:creationId xmlns:p14="http://schemas.microsoft.com/office/powerpoint/2010/main" val="249421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7" dur="8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23" y="4346593"/>
            <a:ext cx="2079149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utoShape 2" descr="幕色海滩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H="1">
            <a:off x="5348562" y="3856831"/>
            <a:ext cx="213767" cy="765757"/>
          </a:xfrm>
          <a:prstGeom prst="upArrow">
            <a:avLst>
              <a:gd name="adj1" fmla="val 50000"/>
              <a:gd name="adj2" fmla="val 39875"/>
            </a:avLst>
          </a:prstGeom>
          <a:blipFill dpi="0" rotWithShape="1">
            <a:blip r:embed="rId2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858" tIns="44929" rIns="89858" bIns="44929" anchor="ctr"/>
          <a:lstStyle/>
          <a:p>
            <a:endParaRPr lang="zh-CN" altLang="zh-CN">
              <a:latin typeface="Century Schoolbook"/>
            </a:endParaRPr>
          </a:p>
        </p:txBody>
      </p:sp>
      <p:cxnSp>
        <p:nvCxnSpPr>
          <p:cNvPr id="46084" name="直接连接符 6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306809" y="783812"/>
            <a:ext cx="4316090" cy="0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5" name="直接连接符 7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8622898" y="783812"/>
            <a:ext cx="0" cy="5344170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2" name="AutoShape 2" descr="幕色海滩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5400000" flipH="1" flipV="1">
            <a:off x="5136437" y="-52381"/>
            <a:ext cx="498789" cy="1601131"/>
          </a:xfrm>
          <a:prstGeom prst="upArrow">
            <a:avLst>
              <a:gd name="adj1" fmla="val 50000"/>
              <a:gd name="adj2" fmla="val 39900"/>
            </a:avLst>
          </a:prstGeom>
          <a:blipFill dpi="0" rotWithShape="1">
            <a:blip r:embed="rId25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858" tIns="44929" rIns="89858" bIns="44929" anchor="ctr"/>
          <a:lstStyle/>
          <a:p>
            <a:endParaRPr lang="zh-CN" altLang="zh-CN">
              <a:latin typeface="Century Schoolbook"/>
            </a:endParaRPr>
          </a:p>
        </p:txBody>
      </p:sp>
      <p:sp>
        <p:nvSpPr>
          <p:cNvPr id="46087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24494" y="2921480"/>
            <a:ext cx="1461902" cy="285022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lIns="89858" tIns="44929" rIns="89858" bIns="44929" anchor="ctr"/>
          <a:lstStyle/>
          <a:p>
            <a:endParaRPr lang="zh-CN" altLang="zh-CN"/>
          </a:p>
        </p:txBody>
      </p:sp>
      <p:cxnSp>
        <p:nvCxnSpPr>
          <p:cNvPr id="45064" name="直接箭头连接符 20"/>
          <p:cNvCxnSpPr>
            <a:cxnSpLocks noChangeShapeType="1"/>
            <a:stCxn id="45059" idx="2"/>
          </p:cNvCxnSpPr>
          <p:nvPr>
            <p:custDataLst>
              <p:tags r:id="rId7"/>
            </p:custDataLst>
          </p:nvPr>
        </p:nvCxnSpPr>
        <p:spPr bwMode="auto">
          <a:xfrm flipV="1">
            <a:off x="5072566" y="783812"/>
            <a:ext cx="1113830" cy="3456688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直接箭头连接符 22"/>
          <p:cNvCxnSpPr>
            <a:cxnSpLocks noChangeShapeType="1"/>
            <a:stCxn id="45059" idx="2"/>
          </p:cNvCxnSpPr>
          <p:nvPr>
            <p:custDataLst>
              <p:tags r:id="rId8"/>
            </p:custDataLst>
          </p:nvPr>
        </p:nvCxnSpPr>
        <p:spPr bwMode="auto">
          <a:xfrm flipH="1" flipV="1">
            <a:off x="4710572" y="783812"/>
            <a:ext cx="1127752" cy="3456688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0" name="L 形 25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5400000">
            <a:off x="4012759" y="3565242"/>
            <a:ext cx="1353857" cy="208844"/>
          </a:xfrm>
          <a:custGeom>
            <a:avLst/>
            <a:gdLst>
              <a:gd name="T0" fmla="*/ 0 w 1357313"/>
              <a:gd name="T1" fmla="*/ 0 h 214313"/>
              <a:gd name="T2" fmla="*/ 107157 w 1357313"/>
              <a:gd name="T3" fmla="*/ 0 h 214313"/>
              <a:gd name="T4" fmla="*/ 107157 w 1357313"/>
              <a:gd name="T5" fmla="*/ 107157 h 214313"/>
              <a:gd name="T6" fmla="*/ 1357313 w 1357313"/>
              <a:gd name="T7" fmla="*/ 107157 h 214313"/>
              <a:gd name="T8" fmla="*/ 1357313 w 1357313"/>
              <a:gd name="T9" fmla="*/ 214313 h 214313"/>
              <a:gd name="T10" fmla="*/ 0 w 1357313"/>
              <a:gd name="T11" fmla="*/ 214313 h 214313"/>
              <a:gd name="T12" fmla="*/ 0 w 1357313"/>
              <a:gd name="T13" fmla="*/ 0 h 2143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57313" h="214313">
                <a:moveTo>
                  <a:pt x="0" y="0"/>
                </a:moveTo>
                <a:lnTo>
                  <a:pt x="107157" y="0"/>
                </a:lnTo>
                <a:lnTo>
                  <a:pt x="107157" y="107157"/>
                </a:lnTo>
                <a:lnTo>
                  <a:pt x="1357313" y="107157"/>
                </a:lnTo>
                <a:lnTo>
                  <a:pt x="1357313" y="214313"/>
                </a:lnTo>
                <a:lnTo>
                  <a:pt x="0" y="214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BB6126"/>
            </a:solidFill>
            <a:round/>
            <a:headEnd/>
            <a:tailEnd/>
          </a:ln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46091" name="Text Box 4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47168" y="356279"/>
            <a:ext cx="1964672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>
                <a:latin typeface="Century Schoolbook"/>
              </a:rPr>
              <a:t>天花板</a:t>
            </a:r>
          </a:p>
        </p:txBody>
      </p:sp>
      <p:sp>
        <p:nvSpPr>
          <p:cNvPr id="46092" name="TextBox 4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544987" y="1567737"/>
            <a:ext cx="458470" cy="5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 algn="ctr"/>
            <a:r>
              <a:rPr lang="zh-CN" altLang="en-US"/>
              <a:t>屏幕</a:t>
            </a:r>
          </a:p>
        </p:txBody>
      </p:sp>
      <p:sp>
        <p:nvSpPr>
          <p:cNvPr id="46093" name="Text Box 4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987482" y="6056727"/>
            <a:ext cx="1964672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>
                <a:latin typeface="Century Schoolbook"/>
              </a:rPr>
              <a:t>投影仪</a:t>
            </a:r>
          </a:p>
        </p:txBody>
      </p:sp>
      <p:sp>
        <p:nvSpPr>
          <p:cNvPr id="46094" name="TextBox 4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707716" y="791652"/>
            <a:ext cx="658525" cy="52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 algn="ctr"/>
            <a:r>
              <a:rPr lang="zh-CN" altLang="en-US" sz="3100"/>
              <a:t>要将图片放大并投影怎么办？</a:t>
            </a:r>
          </a:p>
        </p:txBody>
      </p:sp>
      <p:sp>
        <p:nvSpPr>
          <p:cNvPr id="33807" name="Text Box 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870811" y="4018817"/>
            <a:ext cx="309711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A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3808" name="Text Box 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87367" y="4018817"/>
            <a:ext cx="309711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B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3809" name="Text Box 7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00067" y="883570"/>
            <a:ext cx="437952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A'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3810" name="Text Box 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153909" y="855068"/>
            <a:ext cx="437952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B'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3811" name="Text Box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063537" y="403783"/>
            <a:ext cx="2455067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倒立放大的实像</a:t>
            </a:r>
          </a:p>
        </p:txBody>
      </p:sp>
      <p:sp>
        <p:nvSpPr>
          <p:cNvPr id="46100" name="Text Box 2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150815" y="2845474"/>
            <a:ext cx="912722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/>
              <a:t>凸透镜</a:t>
            </a:r>
          </a:p>
        </p:txBody>
      </p:sp>
      <p:sp>
        <p:nvSpPr>
          <p:cNvPr id="33813" name="Text Box 21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863900" y="3060825"/>
            <a:ext cx="550803" cy="25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物体离凸透镜很近</a:t>
            </a:r>
          </a:p>
        </p:txBody>
      </p:sp>
    </p:spTree>
    <p:extLst>
      <p:ext uri="{BB962C8B-B14F-4D97-AF65-F5344CB8AC3E}">
        <p14:creationId xmlns:p14="http://schemas.microsoft.com/office/powerpoint/2010/main" val="135856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 fill="hold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 fill="hold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 fill="hold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 fill="hold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 fill="hold"/>
                                        <p:tgtEl>
                                          <p:spTgt spid="33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 fill="hold"/>
                                        <p:tgtEl>
                                          <p:spTgt spid="33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2" grpId="0" animBg="1"/>
      <p:bldP spid="33807" grpId="0" animBg="1"/>
      <p:bldP spid="33808" grpId="0" animBg="1"/>
      <p:bldP spid="33809" grpId="0" animBg="1"/>
      <p:bldP spid="338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66" y="4417848"/>
            <a:ext cx="2079149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AutoShape 2" descr="幕色海滩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H="1" flipV="1">
            <a:off x="5132757" y="3958142"/>
            <a:ext cx="213767" cy="696144"/>
          </a:xfrm>
          <a:prstGeom prst="upArrow">
            <a:avLst>
              <a:gd name="adj1" fmla="val 50000"/>
              <a:gd name="adj2" fmla="val 39892"/>
            </a:avLst>
          </a:prstGeom>
          <a:blipFill dpi="0" rotWithShape="1">
            <a:blip r:embed="rId33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858" tIns="44929" rIns="89858" bIns="44929" anchor="ctr"/>
          <a:lstStyle/>
          <a:p>
            <a:endParaRPr lang="zh-CN" altLang="zh-CN">
              <a:latin typeface="Century Schoolbook"/>
            </a:endParaRPr>
          </a:p>
        </p:txBody>
      </p:sp>
      <p:cxnSp>
        <p:nvCxnSpPr>
          <p:cNvPr id="47108" name="直接连接符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130452" y="855067"/>
            <a:ext cx="4316090" cy="0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09" name="直接连接符 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8446542" y="855068"/>
            <a:ext cx="0" cy="5344171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6" name="AutoShape 2" descr="幕色海滩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0800000" flipH="1" flipV="1">
            <a:off x="7959242" y="1211346"/>
            <a:ext cx="696144" cy="1995157"/>
          </a:xfrm>
          <a:prstGeom prst="upArrow">
            <a:avLst>
              <a:gd name="adj1" fmla="val 50000"/>
              <a:gd name="adj2" fmla="val 39926"/>
            </a:avLst>
          </a:prstGeom>
          <a:blipFill dpi="0" rotWithShape="1">
            <a:blip r:embed="rId3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858" tIns="44929" rIns="89858" bIns="44929" anchor="ctr"/>
          <a:lstStyle/>
          <a:p>
            <a:endParaRPr lang="zh-CN" altLang="zh-CN">
              <a:latin typeface="Century Schoolbook"/>
            </a:endParaRPr>
          </a:p>
        </p:txBody>
      </p:sp>
      <p:sp>
        <p:nvSpPr>
          <p:cNvPr id="47111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48138" y="2992736"/>
            <a:ext cx="1461902" cy="285022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lIns="89858" tIns="44929" rIns="89858" bIns="44929" anchor="ctr"/>
          <a:lstStyle/>
          <a:p>
            <a:endParaRPr lang="zh-CN" altLang="zh-CN"/>
          </a:p>
        </p:txBody>
      </p:sp>
      <p:cxnSp>
        <p:nvCxnSpPr>
          <p:cNvPr id="46088" name="直接箭头连接符 9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4896210" y="1923903"/>
            <a:ext cx="765757" cy="2351434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89" name="直接箭头连接符 10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 flipV="1">
            <a:off x="5035439" y="2565202"/>
            <a:ext cx="542991" cy="1710135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4" name="L 形 11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5400000">
            <a:off x="3836403" y="3636497"/>
            <a:ext cx="1353856" cy="208844"/>
          </a:xfrm>
          <a:custGeom>
            <a:avLst/>
            <a:gdLst>
              <a:gd name="T0" fmla="*/ 0 w 1357312"/>
              <a:gd name="T1" fmla="*/ 0 h 214313"/>
              <a:gd name="T2" fmla="*/ 107157 w 1357312"/>
              <a:gd name="T3" fmla="*/ 0 h 214313"/>
              <a:gd name="T4" fmla="*/ 107157 w 1357312"/>
              <a:gd name="T5" fmla="*/ 107157 h 214313"/>
              <a:gd name="T6" fmla="*/ 1357312 w 1357312"/>
              <a:gd name="T7" fmla="*/ 107157 h 214313"/>
              <a:gd name="T8" fmla="*/ 1357312 w 1357312"/>
              <a:gd name="T9" fmla="*/ 214313 h 214313"/>
              <a:gd name="T10" fmla="*/ 0 w 1357312"/>
              <a:gd name="T11" fmla="*/ 214313 h 214313"/>
              <a:gd name="T12" fmla="*/ 0 w 1357312"/>
              <a:gd name="T13" fmla="*/ 0 h 2143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57312" h="214313">
                <a:moveTo>
                  <a:pt x="0" y="0"/>
                </a:moveTo>
                <a:lnTo>
                  <a:pt x="107157" y="0"/>
                </a:lnTo>
                <a:lnTo>
                  <a:pt x="107157" y="107157"/>
                </a:lnTo>
                <a:lnTo>
                  <a:pt x="1357312" y="107157"/>
                </a:lnTo>
                <a:lnTo>
                  <a:pt x="1357312" y="214313"/>
                </a:lnTo>
                <a:lnTo>
                  <a:pt x="0" y="2143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BB6126"/>
            </a:solidFill>
            <a:round/>
            <a:headEnd/>
            <a:tailEnd/>
          </a:ln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47115" name="Text Box 4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870812" y="427534"/>
            <a:ext cx="1964672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>
                <a:latin typeface="Century Schoolbook"/>
              </a:rPr>
              <a:t>天花板</a:t>
            </a:r>
          </a:p>
        </p:txBody>
      </p:sp>
      <p:cxnSp>
        <p:nvCxnSpPr>
          <p:cNvPr id="47116" name="直接连接符 13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4548138" y="1710135"/>
            <a:ext cx="1322673" cy="1353857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直接连接符 14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4617753" y="2707713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直接连接符 15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4766263" y="2565202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直接连接符 16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4896210" y="2422691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直接连接符 17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5035439" y="2280180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1" name="直接连接符 18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>
            <a:off x="5174668" y="2137668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2" name="直接连接符 19"/>
          <p:cNvCxnSpPr>
            <a:cxnSpLocks noChangeShapeType="1"/>
          </p:cNvCxnSpPr>
          <p:nvPr>
            <p:custDataLst>
              <p:tags r:id="rId17"/>
            </p:custDataLst>
          </p:nvPr>
        </p:nvCxnSpPr>
        <p:spPr bwMode="auto">
          <a:xfrm>
            <a:off x="5323178" y="1995157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3" name="直接连接符 20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>
            <a:off x="5453125" y="1852646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4" name="直接连接符 21"/>
          <p:cNvCxnSpPr>
            <a:cxnSpLocks noChangeShapeType="1"/>
          </p:cNvCxnSpPr>
          <p:nvPr>
            <p:custDataLst>
              <p:tags r:id="rId19"/>
            </p:custDataLst>
          </p:nvPr>
        </p:nvCxnSpPr>
        <p:spPr bwMode="auto">
          <a:xfrm>
            <a:off x="5592354" y="1710135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5" name="直接连接符 22"/>
          <p:cNvCxnSpPr>
            <a:cxnSpLocks noChangeShapeType="1"/>
          </p:cNvCxnSpPr>
          <p:nvPr>
            <p:custDataLst>
              <p:tags r:id="rId20"/>
            </p:custDataLst>
          </p:nvPr>
        </p:nvCxnSpPr>
        <p:spPr bwMode="auto">
          <a:xfrm>
            <a:off x="5750146" y="1567624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2" name="直接箭头连接符 23"/>
          <p:cNvCxnSpPr>
            <a:cxnSpLocks noChangeShapeType="1"/>
          </p:cNvCxnSpPr>
          <p:nvPr>
            <p:custDataLst>
              <p:tags r:id="rId21"/>
            </p:custDataLst>
          </p:nvPr>
        </p:nvCxnSpPr>
        <p:spPr bwMode="auto">
          <a:xfrm flipV="1">
            <a:off x="5661968" y="1282601"/>
            <a:ext cx="2714960" cy="641301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03" name="直接箭头连接符 24"/>
          <p:cNvCxnSpPr>
            <a:cxnSpLocks noChangeShapeType="1"/>
          </p:cNvCxnSpPr>
          <p:nvPr>
            <p:custDataLst>
              <p:tags r:id="rId22"/>
            </p:custDataLst>
          </p:nvPr>
        </p:nvCxnSpPr>
        <p:spPr bwMode="auto">
          <a:xfrm>
            <a:off x="5035439" y="2565202"/>
            <a:ext cx="3341489" cy="641301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28" name="TextBox 2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614602" y="1870178"/>
            <a:ext cx="458470" cy="5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 algn="ctr"/>
            <a:r>
              <a:rPr lang="zh-CN" altLang="en-US"/>
              <a:t>屏幕</a:t>
            </a:r>
          </a:p>
        </p:txBody>
      </p:sp>
      <p:sp>
        <p:nvSpPr>
          <p:cNvPr id="47129" name="TextBox 2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636555" y="720397"/>
            <a:ext cx="658525" cy="52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 algn="ctr"/>
            <a:r>
              <a:rPr lang="zh-CN" altLang="en-US" sz="3100"/>
              <a:t>要使像看起来是正的怎么办？</a:t>
            </a:r>
          </a:p>
        </p:txBody>
      </p:sp>
      <p:sp>
        <p:nvSpPr>
          <p:cNvPr id="34842" name="Text Box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516156" y="3063992"/>
            <a:ext cx="437952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B'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4843" name="Text Box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520797" y="926324"/>
            <a:ext cx="437952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A'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4844" name="Text Box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48138" y="4090072"/>
            <a:ext cx="309711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A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4845" name="Text Box 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592354" y="4090072"/>
            <a:ext cx="309711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B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4846" name="Text Box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291592" y="3995065"/>
            <a:ext cx="1754282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物体倒放</a:t>
            </a:r>
          </a:p>
        </p:txBody>
      </p:sp>
    </p:spTree>
    <p:extLst>
      <p:ext uri="{BB962C8B-B14F-4D97-AF65-F5344CB8AC3E}">
        <p14:creationId xmlns:p14="http://schemas.microsoft.com/office/powerpoint/2010/main" val="198283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 fill="hold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 fill="hold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 fill="hold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 fill="hold"/>
                                        <p:tgtEl>
                                          <p:spTgt spid="46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 fill="hold"/>
                                        <p:tgtEl>
                                          <p:spTgt spid="46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 fill="hold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 fill="hold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 fill="hold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 fill="hold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/>
      <p:bldP spid="46086" grpId="0" animBg="1"/>
      <p:bldP spid="34842" grpId="0" animBg="1"/>
      <p:bldP spid="34843" grpId="0" animBg="1"/>
      <p:bldP spid="34844" grpId="0" animBg="1"/>
      <p:bldP spid="34845" grpId="0" animBg="1"/>
      <p:bldP spid="348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09" y="4378262"/>
            <a:ext cx="2079149" cy="171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AutoShape 2" descr="幕色海滩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 flipH="1">
            <a:off x="5381049" y="3888499"/>
            <a:ext cx="213767" cy="765758"/>
          </a:xfrm>
          <a:prstGeom prst="upArrow">
            <a:avLst>
              <a:gd name="adj1" fmla="val 50000"/>
              <a:gd name="adj2" fmla="val 39875"/>
            </a:avLst>
          </a:prstGeom>
          <a:blipFill dpi="0" rotWithShape="1">
            <a:blip r:embed="rId33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858" tIns="44929" rIns="89858" bIns="44929" anchor="ctr"/>
          <a:lstStyle/>
          <a:p>
            <a:endParaRPr lang="zh-CN" altLang="zh-CN">
              <a:latin typeface="Century Schoolbook"/>
            </a:endParaRPr>
          </a:p>
        </p:txBody>
      </p:sp>
      <p:cxnSp>
        <p:nvCxnSpPr>
          <p:cNvPr id="48132" name="直接连接符 5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4339296" y="815481"/>
            <a:ext cx="4316090" cy="0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直接连接符 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8655385" y="815481"/>
            <a:ext cx="0" cy="5344170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110" name="AutoShape 2" descr="幕色海滩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 flipV="1">
            <a:off x="8307313" y="1243015"/>
            <a:ext cx="696144" cy="1995157"/>
          </a:xfrm>
          <a:prstGeom prst="upArrow">
            <a:avLst>
              <a:gd name="adj1" fmla="val 50000"/>
              <a:gd name="adj2" fmla="val 39926"/>
            </a:avLst>
          </a:prstGeom>
          <a:blipFill dpi="0" rotWithShape="1">
            <a:blip r:embed="rId3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89858" tIns="44929" rIns="89858" bIns="44929" anchor="ctr"/>
          <a:lstStyle/>
          <a:p>
            <a:endParaRPr lang="zh-CN" altLang="zh-CN">
              <a:latin typeface="Century Schoolbook"/>
            </a:endParaRPr>
          </a:p>
        </p:txBody>
      </p:sp>
      <p:sp>
        <p:nvSpPr>
          <p:cNvPr id="4813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56982" y="2953150"/>
            <a:ext cx="1461901" cy="285022"/>
          </a:xfrm>
          <a:prstGeom prst="ellipse">
            <a:avLst/>
          </a:prstGeom>
          <a:gradFill rotWithShape="0">
            <a:gsLst>
              <a:gs pos="0">
                <a:srgbClr val="00FFFF"/>
              </a:gs>
              <a:gs pos="100000">
                <a:srgbClr val="0099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33CCCC"/>
            </a:solidFill>
            <a:round/>
            <a:headEnd/>
            <a:tailEnd/>
          </a:ln>
        </p:spPr>
        <p:txBody>
          <a:bodyPr wrap="none" lIns="89858" tIns="44929" rIns="89858" bIns="44929" anchor="ctr"/>
          <a:lstStyle/>
          <a:p>
            <a:endParaRPr lang="zh-CN" altLang="zh-CN"/>
          </a:p>
        </p:txBody>
      </p:sp>
      <p:cxnSp>
        <p:nvCxnSpPr>
          <p:cNvPr id="47112" name="直接箭头连接符 9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 flipV="1">
            <a:off x="5105053" y="1884315"/>
            <a:ext cx="765758" cy="2351435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3" name="直接箭头连接符 10"/>
          <p:cNvCxnSpPr>
            <a:cxnSpLocks noChangeShapeType="1"/>
            <a:stCxn id="47107" idx="3"/>
          </p:cNvCxnSpPr>
          <p:nvPr>
            <p:custDataLst>
              <p:tags r:id="rId8"/>
            </p:custDataLst>
          </p:nvPr>
        </p:nvCxnSpPr>
        <p:spPr bwMode="auto">
          <a:xfrm flipH="1" flipV="1">
            <a:off x="5244282" y="2536700"/>
            <a:ext cx="542992" cy="1638879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8" name="L 形 11"/>
          <p:cNvSpPr>
            <a:spLocks/>
          </p:cNvSpPr>
          <p:nvPr>
            <p:custDataLst>
              <p:tags r:id="rId9"/>
            </p:custDataLst>
          </p:nvPr>
        </p:nvSpPr>
        <p:spPr bwMode="auto">
          <a:xfrm rot="5400000">
            <a:off x="4045246" y="3596912"/>
            <a:ext cx="1353857" cy="208843"/>
          </a:xfrm>
          <a:custGeom>
            <a:avLst/>
            <a:gdLst>
              <a:gd name="T0" fmla="*/ 0 w 1357313"/>
              <a:gd name="T1" fmla="*/ 0 h 214312"/>
              <a:gd name="T2" fmla="*/ 107156 w 1357313"/>
              <a:gd name="T3" fmla="*/ 0 h 214312"/>
              <a:gd name="T4" fmla="*/ 107156 w 1357313"/>
              <a:gd name="T5" fmla="*/ 107156 h 214312"/>
              <a:gd name="T6" fmla="*/ 1357313 w 1357313"/>
              <a:gd name="T7" fmla="*/ 107156 h 214312"/>
              <a:gd name="T8" fmla="*/ 1357313 w 1357313"/>
              <a:gd name="T9" fmla="*/ 214312 h 214312"/>
              <a:gd name="T10" fmla="*/ 0 w 1357313"/>
              <a:gd name="T11" fmla="*/ 214312 h 214312"/>
              <a:gd name="T12" fmla="*/ 0 w 1357313"/>
              <a:gd name="T13" fmla="*/ 0 h 2143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57313" h="214312">
                <a:moveTo>
                  <a:pt x="0" y="0"/>
                </a:moveTo>
                <a:lnTo>
                  <a:pt x="107156" y="0"/>
                </a:lnTo>
                <a:lnTo>
                  <a:pt x="107156" y="107156"/>
                </a:lnTo>
                <a:lnTo>
                  <a:pt x="1357313" y="107156"/>
                </a:lnTo>
                <a:lnTo>
                  <a:pt x="1357313" y="214312"/>
                </a:lnTo>
                <a:lnTo>
                  <a:pt x="0" y="2143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25400" algn="ctr">
            <a:solidFill>
              <a:srgbClr val="BB6126"/>
            </a:solidFill>
            <a:round/>
            <a:headEnd/>
            <a:tailEnd/>
          </a:ln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48139" name="Text Box 4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79654" y="387948"/>
            <a:ext cx="1964672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>
                <a:latin typeface="Century Schoolbook"/>
              </a:rPr>
              <a:t>天花板</a:t>
            </a:r>
          </a:p>
        </p:txBody>
      </p:sp>
      <p:cxnSp>
        <p:nvCxnSpPr>
          <p:cNvPr id="47116" name="直接连接符 13"/>
          <p:cNvCxnSpPr>
            <a:cxnSpLocks noChangeShapeType="1"/>
            <a:stCxn id="47107" idx="3"/>
          </p:cNvCxnSpPr>
          <p:nvPr>
            <p:custDataLst>
              <p:tags r:id="rId11"/>
            </p:custDataLst>
          </p:nvPr>
        </p:nvCxnSpPr>
        <p:spPr bwMode="auto">
          <a:xfrm flipV="1">
            <a:off x="4756982" y="1670549"/>
            <a:ext cx="1322672" cy="1353856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7" name="直接连接符 14"/>
          <p:cNvCxnSpPr>
            <a:cxnSpLocks noChangeShapeType="1"/>
            <a:stCxn id="47107" idx="3"/>
          </p:cNvCxnSpPr>
          <p:nvPr>
            <p:custDataLst>
              <p:tags r:id="rId12"/>
            </p:custDataLst>
          </p:nvPr>
        </p:nvCxnSpPr>
        <p:spPr bwMode="auto">
          <a:xfrm>
            <a:off x="4826595" y="2668127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8" name="直接连接符 15"/>
          <p:cNvCxnSpPr>
            <a:cxnSpLocks noChangeShapeType="1"/>
            <a:stCxn id="47107" idx="3"/>
          </p:cNvCxnSpPr>
          <p:nvPr>
            <p:custDataLst>
              <p:tags r:id="rId13"/>
            </p:custDataLst>
          </p:nvPr>
        </p:nvCxnSpPr>
        <p:spPr bwMode="auto">
          <a:xfrm>
            <a:off x="4975106" y="2525616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19" name="直接连接符 16"/>
          <p:cNvCxnSpPr>
            <a:cxnSpLocks noChangeShapeType="1"/>
            <a:stCxn id="47107" idx="3"/>
          </p:cNvCxnSpPr>
          <p:nvPr>
            <p:custDataLst>
              <p:tags r:id="rId14"/>
            </p:custDataLst>
          </p:nvPr>
        </p:nvCxnSpPr>
        <p:spPr bwMode="auto">
          <a:xfrm>
            <a:off x="5105053" y="2383105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0" name="直接连接符 17"/>
          <p:cNvCxnSpPr>
            <a:cxnSpLocks noChangeShapeType="1"/>
            <a:stCxn id="47107" idx="3"/>
          </p:cNvCxnSpPr>
          <p:nvPr>
            <p:custDataLst>
              <p:tags r:id="rId15"/>
            </p:custDataLst>
          </p:nvPr>
        </p:nvCxnSpPr>
        <p:spPr bwMode="auto">
          <a:xfrm>
            <a:off x="5244281" y="2240594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1" name="直接连接符 18"/>
          <p:cNvCxnSpPr>
            <a:cxnSpLocks noChangeShapeType="1"/>
            <a:stCxn id="47107" idx="3"/>
          </p:cNvCxnSpPr>
          <p:nvPr>
            <p:custDataLst>
              <p:tags r:id="rId16"/>
            </p:custDataLst>
          </p:nvPr>
        </p:nvCxnSpPr>
        <p:spPr bwMode="auto">
          <a:xfrm>
            <a:off x="5383510" y="2098082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2" name="直接连接符 19"/>
          <p:cNvCxnSpPr>
            <a:cxnSpLocks noChangeShapeType="1"/>
            <a:stCxn id="47107" idx="3"/>
          </p:cNvCxnSpPr>
          <p:nvPr>
            <p:custDataLst>
              <p:tags r:id="rId17"/>
            </p:custDataLst>
          </p:nvPr>
        </p:nvCxnSpPr>
        <p:spPr bwMode="auto">
          <a:xfrm>
            <a:off x="5532021" y="1955571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3" name="直接连接符 20"/>
          <p:cNvCxnSpPr>
            <a:cxnSpLocks noChangeShapeType="1"/>
            <a:stCxn id="47107" idx="3"/>
          </p:cNvCxnSpPr>
          <p:nvPr>
            <p:custDataLst>
              <p:tags r:id="rId18"/>
            </p:custDataLst>
          </p:nvPr>
        </p:nvCxnSpPr>
        <p:spPr bwMode="auto">
          <a:xfrm>
            <a:off x="5661968" y="1813060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4" name="直接连接符 25"/>
          <p:cNvCxnSpPr>
            <a:cxnSpLocks noChangeShapeType="1"/>
            <a:stCxn id="47107" idx="3"/>
          </p:cNvCxnSpPr>
          <p:nvPr>
            <p:custDataLst>
              <p:tags r:id="rId19"/>
            </p:custDataLst>
          </p:nvPr>
        </p:nvCxnSpPr>
        <p:spPr bwMode="auto">
          <a:xfrm>
            <a:off x="5801196" y="1670549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5" name="直接连接符 26"/>
          <p:cNvCxnSpPr>
            <a:cxnSpLocks noChangeShapeType="1"/>
            <a:stCxn id="47107" idx="3"/>
          </p:cNvCxnSpPr>
          <p:nvPr>
            <p:custDataLst>
              <p:tags r:id="rId20"/>
            </p:custDataLst>
          </p:nvPr>
        </p:nvCxnSpPr>
        <p:spPr bwMode="auto">
          <a:xfrm>
            <a:off x="5958989" y="1528038"/>
            <a:ext cx="0" cy="285022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6" name="直接箭头连接符 31"/>
          <p:cNvCxnSpPr>
            <a:cxnSpLocks noChangeShapeType="1"/>
            <a:stCxn id="47107" idx="3"/>
          </p:cNvCxnSpPr>
          <p:nvPr>
            <p:custDataLst>
              <p:tags r:id="rId21"/>
            </p:custDataLst>
          </p:nvPr>
        </p:nvCxnSpPr>
        <p:spPr bwMode="auto">
          <a:xfrm flipV="1">
            <a:off x="5870811" y="1243015"/>
            <a:ext cx="2714959" cy="641300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127" name="直接箭头连接符 36"/>
          <p:cNvCxnSpPr>
            <a:cxnSpLocks noChangeShapeType="1"/>
            <a:stCxn id="47107" idx="3"/>
          </p:cNvCxnSpPr>
          <p:nvPr>
            <p:custDataLst>
              <p:tags r:id="rId22"/>
            </p:custDataLst>
          </p:nvPr>
        </p:nvCxnSpPr>
        <p:spPr bwMode="auto">
          <a:xfrm>
            <a:off x="5244281" y="2525616"/>
            <a:ext cx="3341489" cy="641300"/>
          </a:xfrm>
          <a:prstGeom prst="line">
            <a:avLst/>
          </a:prstGeom>
          <a:noFill/>
          <a:ln w="12700" algn="ctr">
            <a:solidFill>
              <a:srgbClr val="FF690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52" name="TextBox 4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823445" y="1830591"/>
            <a:ext cx="458470" cy="5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 algn="ctr"/>
            <a:r>
              <a:rPr lang="zh-CN" altLang="en-US"/>
              <a:t>屏幕</a:t>
            </a:r>
          </a:p>
        </p:txBody>
      </p:sp>
      <p:sp>
        <p:nvSpPr>
          <p:cNvPr id="48153" name="TextBox 4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740203" y="823322"/>
            <a:ext cx="658525" cy="525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89858" tIns="44929" rIns="89858" bIns="44929">
            <a:spAutoFit/>
          </a:bodyPr>
          <a:lstStyle/>
          <a:p>
            <a:pPr algn="ctr"/>
            <a:r>
              <a:rPr lang="zh-CN" altLang="en-US" sz="3100"/>
              <a:t>要使像呈现在屏幕上怎么办？</a:t>
            </a:r>
          </a:p>
        </p:txBody>
      </p:sp>
      <p:sp>
        <p:nvSpPr>
          <p:cNvPr id="35866" name="Text Box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70811" y="4050486"/>
            <a:ext cx="309711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A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5867" name="Text Box 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44606" y="4050486"/>
            <a:ext cx="309711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B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5868" name="Text Box 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8655385" y="3238172"/>
            <a:ext cx="437952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A'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5869" name="Text Box 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8655385" y="886737"/>
            <a:ext cx="437952" cy="3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pPr>
              <a:buSzTx/>
            </a:pPr>
            <a:r>
              <a:rPr lang="zh-CN" altLang="zh-CN" sz="2000" i="1">
                <a:solidFill>
                  <a:srgbClr val="FF0000"/>
                </a:solidFill>
                <a:latin typeface="Century Schoolbook"/>
                <a:sym typeface="Wingdings" pitchFamily="2" charset="2"/>
              </a:rPr>
              <a:t>B'</a:t>
            </a:r>
            <a:endParaRPr lang="zh-CN" altLang="zh-CN" sz="2000" i="1">
              <a:solidFill>
                <a:srgbClr val="FF0000"/>
              </a:solidFill>
              <a:latin typeface="Century Schoolbook"/>
            </a:endParaRPr>
          </a:p>
        </p:txBody>
      </p:sp>
      <p:sp>
        <p:nvSpPr>
          <p:cNvPr id="35870" name="Text Box 30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645845" y="1512203"/>
            <a:ext cx="489248" cy="294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rgbClr val="FF0000"/>
                </a:solidFill>
              </a:rPr>
              <a:t>改变光的传播方向</a:t>
            </a:r>
          </a:p>
        </p:txBody>
      </p:sp>
    </p:spTree>
    <p:extLst>
      <p:ext uri="{BB962C8B-B14F-4D97-AF65-F5344CB8AC3E}">
        <p14:creationId xmlns:p14="http://schemas.microsoft.com/office/powerpoint/2010/main" val="1365893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 fill="hold"/>
                                        <p:tgtEl>
                                          <p:spTgt spid="35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 fill="hold"/>
                                        <p:tgtEl>
                                          <p:spTgt spid="3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 fill="hold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 fill="hold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 fill="hold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 fill="hold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 fill="hold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 fill="hold"/>
                                        <p:tgtEl>
                                          <p:spTgt spid="35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 fill="hold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1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nimBg="1"/>
      <p:bldP spid="47110" grpId="0" animBg="1"/>
      <p:bldP spid="35866" grpId="0" animBg="1"/>
      <p:bldP spid="35867" grpId="0" animBg="1"/>
      <p:bldP spid="35868" grpId="0" animBg="1"/>
      <p:bldP spid="358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1870306" y="476621"/>
            <a:ext cx="3155851" cy="64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eaLnBrk="0" hangingPunct="0"/>
            <a:r>
              <a:rPr lang="en-US" altLang="zh-CN" sz="2800">
                <a:solidFill>
                  <a:srgbClr val="0066CC"/>
                </a:solidFill>
                <a:latin typeface="宋体" pitchFamily="2" charset="-122"/>
              </a:rPr>
              <a:t>3.</a:t>
            </a:r>
            <a:r>
              <a:rPr lang="zh-CN" altLang="en-US" sz="2800">
                <a:solidFill>
                  <a:srgbClr val="0066CC"/>
                </a:solidFill>
                <a:latin typeface="宋体" pitchFamily="2" charset="-122"/>
              </a:rPr>
              <a:t>投影仪成像特点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941468" y="1122673"/>
            <a:ext cx="8030402" cy="104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eaLnBrk="0" hangingPunct="0">
              <a:lnSpc>
                <a:spcPct val="125000"/>
              </a:lnSpc>
            </a:pPr>
            <a:r>
              <a:rPr lang="zh-CN" altLang="en-US" sz="2400">
                <a:solidFill>
                  <a:srgbClr val="269999"/>
                </a:solidFill>
                <a:latin typeface="宋体" pitchFamily="2" charset="-122"/>
              </a:rPr>
              <a:t>问题：</a:t>
            </a:r>
            <a:r>
              <a:rPr lang="zh-CN" altLang="en-US" sz="2400">
                <a:solidFill>
                  <a:srgbClr val="0D0D0D"/>
                </a:solidFill>
                <a:latin typeface="宋体" pitchFamily="2" charset="-122"/>
              </a:rPr>
              <a:t>像是正立还是倒立？像是缩小还是放大？像距与物距哪个大？像与物体位于凸透镜的同侧还是异侧？</a:t>
            </a:r>
          </a:p>
        </p:txBody>
      </p:sp>
      <p:sp>
        <p:nvSpPr>
          <p:cNvPr id="36868" name="Text Box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05449" y="3106745"/>
            <a:ext cx="3578177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 marL="336968" indent="-336968"/>
            <a:r>
              <a:rPr lang="zh-CN" altLang="en-US" sz="2400">
                <a:solidFill>
                  <a:srgbClr val="0066CC"/>
                </a:solidFill>
                <a:latin typeface="宋体" pitchFamily="2" charset="-122"/>
              </a:rPr>
              <a:t>小结：</a:t>
            </a:r>
          </a:p>
        </p:txBody>
      </p:sp>
      <p:sp>
        <p:nvSpPr>
          <p:cNvPr id="36869" name="Text Box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12190" y="3907974"/>
            <a:ext cx="7639015" cy="184314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610" tIns="46177" rIns="88610" bIns="46177">
            <a:spAutoFit/>
          </a:bodyPr>
          <a:lstStyle/>
          <a:p>
            <a:pPr marL="336968" indent="-336968"/>
            <a:r>
              <a:rPr lang="zh-CN" altLang="en-US" sz="2400">
                <a:latin typeface="宋体" pitchFamily="2" charset="-122"/>
              </a:rPr>
              <a:t>投影仪成像特点：</a:t>
            </a:r>
          </a:p>
          <a:p>
            <a:pPr marL="336968" indent="-336968"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．投影仪（或幻灯机）成倒立、放大的实像。</a:t>
            </a:r>
          </a:p>
          <a:p>
            <a:pPr marL="336968" indent="-336968"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．像距大于物距。</a:t>
            </a:r>
          </a:p>
          <a:p>
            <a:pPr marL="336968" indent="-336968"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．像与物位于凸透镜的两侧。</a:t>
            </a:r>
          </a:p>
        </p:txBody>
      </p:sp>
    </p:spTree>
    <p:extLst>
      <p:ext uri="{BB962C8B-B14F-4D97-AF65-F5344CB8AC3E}">
        <p14:creationId xmlns:p14="http://schemas.microsoft.com/office/powerpoint/2010/main" val="171849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charRg st="6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charRg st="32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charRg st="46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79149" y="380030"/>
            <a:ext cx="891064" cy="181428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</a:rPr>
              <a:t>典例解读</a:t>
            </a:r>
          </a:p>
        </p:txBody>
      </p:sp>
      <p:sp>
        <p:nvSpPr>
          <p:cNvPr id="37891" name="Text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27660" y="1520119"/>
            <a:ext cx="6979999" cy="23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/>
              <a:t>         【</a:t>
            </a:r>
            <a:r>
              <a:rPr lang="zh-CN" altLang="en-US" sz="2400"/>
              <a:t>例</a:t>
            </a:r>
            <a:r>
              <a:rPr lang="en-US" altLang="zh-CN" sz="2400"/>
              <a:t>2】</a:t>
            </a:r>
            <a:r>
              <a:rPr lang="zh-CN" altLang="en-US" sz="2400"/>
              <a:t>投影仪是教学中常用的设备，下面关于投影仪的叙述中不正确的是</a:t>
            </a:r>
            <a:r>
              <a:rPr lang="en-US" altLang="zh-CN" sz="2400"/>
              <a:t>(</a:t>
            </a:r>
            <a:r>
              <a:rPr lang="zh-CN" altLang="en-US" sz="2400"/>
              <a:t>　　</a:t>
            </a:r>
            <a:r>
              <a:rPr lang="en-US" altLang="zh-CN" sz="2400"/>
              <a:t>)</a:t>
            </a:r>
            <a:endParaRPr lang="zh-CN" altLang="en-US" sz="2400"/>
          </a:p>
          <a:p>
            <a:r>
              <a:rPr lang="en-US" altLang="zh-CN" sz="2400"/>
              <a:t>A</a:t>
            </a:r>
            <a:r>
              <a:rPr lang="zh-CN" altLang="en-US" sz="2400"/>
              <a:t>．平面镜的作用是改变光的传播方向</a:t>
            </a:r>
          </a:p>
          <a:p>
            <a:r>
              <a:rPr lang="en-US" altLang="zh-CN" sz="2400"/>
              <a:t>B</a:t>
            </a:r>
            <a:r>
              <a:rPr lang="zh-CN" altLang="en-US" sz="2400"/>
              <a:t>．屏幕表面粗糙，有利于光发生漫反射</a:t>
            </a:r>
          </a:p>
          <a:p>
            <a:r>
              <a:rPr lang="en-US" altLang="zh-CN" sz="2400"/>
              <a:t>C</a:t>
            </a:r>
            <a:r>
              <a:rPr lang="zh-CN" altLang="en-US" sz="2400"/>
              <a:t>．物体在屏幕上所成的像是一个放大的虚像</a:t>
            </a:r>
          </a:p>
          <a:p>
            <a:r>
              <a:rPr lang="en-US" altLang="zh-CN" sz="2400"/>
              <a:t>D</a:t>
            </a:r>
            <a:r>
              <a:rPr lang="zh-CN" altLang="en-US" sz="2400"/>
              <a:t>．若使屏幕上的像变大，应使镜头靠近投影片</a:t>
            </a:r>
            <a:endParaRPr lang="zh-CN" altLang="en-US"/>
          </a:p>
        </p:txBody>
      </p:sp>
      <p:sp>
        <p:nvSpPr>
          <p:cNvPr id="37892" name="TextBox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1915" y="3952311"/>
            <a:ext cx="7054255" cy="230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/>
              <a:t>【</a:t>
            </a:r>
            <a:r>
              <a:rPr lang="zh-CN" altLang="en-US" sz="2400"/>
              <a:t>解析</a:t>
            </a:r>
            <a:r>
              <a:rPr lang="en-US" altLang="zh-CN" sz="2400"/>
              <a:t>】</a:t>
            </a:r>
            <a:r>
              <a:rPr lang="zh-CN" altLang="en-US" sz="2400"/>
              <a:t>投影仪成物体</a:t>
            </a:r>
            <a:r>
              <a:rPr lang="zh-CN" altLang="en-US" sz="2400">
                <a:solidFill>
                  <a:srgbClr val="FF0000"/>
                </a:solidFill>
              </a:rPr>
              <a:t>放大、倒立</a:t>
            </a:r>
            <a:r>
              <a:rPr lang="zh-CN" altLang="en-US" sz="2400"/>
              <a:t>的实像；投影仪中的平面镜可以将透镜会聚的光反射到屏幕上，起到</a:t>
            </a:r>
            <a:r>
              <a:rPr lang="zh-CN" altLang="en-US" sz="2400">
                <a:solidFill>
                  <a:srgbClr val="FF0000"/>
                </a:solidFill>
              </a:rPr>
              <a:t>改变光的传播方向</a:t>
            </a:r>
            <a:r>
              <a:rPr lang="zh-CN" altLang="en-US" sz="2400"/>
              <a:t>的作用；屏幕做得粗糙，这样光可以在其表面发生漫反射，能够让各个方向的人看到屏幕上的像；若使屏幕上的像</a:t>
            </a:r>
            <a:r>
              <a:rPr lang="zh-CN" altLang="en-US" sz="2400">
                <a:solidFill>
                  <a:srgbClr val="FF0000"/>
                </a:solidFill>
              </a:rPr>
              <a:t>变大</a:t>
            </a:r>
            <a:r>
              <a:rPr lang="zh-CN" altLang="en-US" sz="2400"/>
              <a:t>，应</a:t>
            </a:r>
            <a:r>
              <a:rPr lang="zh-CN" altLang="en-US" sz="2400">
                <a:solidFill>
                  <a:srgbClr val="FF0000"/>
                </a:solidFill>
              </a:rPr>
              <a:t>减小</a:t>
            </a:r>
            <a:r>
              <a:rPr lang="zh-CN" altLang="en-US" sz="2400"/>
              <a:t>物距，所以应使镜头</a:t>
            </a:r>
            <a:r>
              <a:rPr lang="zh-CN" altLang="en-US" sz="2400">
                <a:solidFill>
                  <a:srgbClr val="FF0000"/>
                </a:solidFill>
              </a:rPr>
              <a:t>靠近</a:t>
            </a:r>
            <a:r>
              <a:rPr lang="zh-CN" altLang="en-US" sz="2400"/>
              <a:t>投影片。</a:t>
            </a:r>
          </a:p>
        </p:txBody>
      </p:sp>
      <p:sp>
        <p:nvSpPr>
          <p:cNvPr id="37893" name="TextBox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85957" y="1900150"/>
            <a:ext cx="297021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C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75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 fill="hold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98360" y="174180"/>
            <a:ext cx="2598936" cy="51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（三）放大镜</a:t>
            </a:r>
          </a:p>
        </p:txBody>
      </p:sp>
      <p:sp>
        <p:nvSpPr>
          <p:cNvPr id="51203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82128" y="760060"/>
            <a:ext cx="3322925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800">
                <a:solidFill>
                  <a:srgbClr val="0066CC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800">
                <a:solidFill>
                  <a:srgbClr val="0066CC"/>
                </a:solidFill>
                <a:latin typeface="Times New Roman" pitchFamily="18" charset="0"/>
              </a:rPr>
              <a:t>．生活中的放大镜</a:t>
            </a:r>
          </a:p>
        </p:txBody>
      </p:sp>
      <p:sp>
        <p:nvSpPr>
          <p:cNvPr id="51204" name="AutoShape 11" descr="http://img0.imgtn.bdimg.com/it/u=2229255401,3981919877&amp;fm=26&amp;gp=0.jpg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1636711" y="-144095"/>
            <a:ext cx="297021" cy="3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sp>
        <p:nvSpPr>
          <p:cNvPr id="51205" name="AutoShape 13" descr="http://img0.imgtn.bdimg.com/it/u=2229255401,3981919877&amp;fm=26&amp;gp=0.jpg"/>
          <p:cNvSpPr>
            <a:spLocks noChangeAspect="1"/>
          </p:cNvSpPr>
          <p:nvPr>
            <p:custDataLst>
              <p:tags r:id="rId4"/>
            </p:custDataLst>
          </p:nvPr>
        </p:nvSpPr>
        <p:spPr bwMode="auto">
          <a:xfrm>
            <a:off x="1636711" y="-144095"/>
            <a:ext cx="297021" cy="3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endParaRPr lang="zh-CN" altLang="en-US"/>
          </a:p>
        </p:txBody>
      </p:sp>
      <p:pic>
        <p:nvPicPr>
          <p:cNvPr id="51206" name="Picture 15" descr="http://www.tbw-xie.com/tuxieJDEwLmFsaWNkbi5jb20vaTQvODkzMDQ2OTg0L1RCMnNBRFhkZ1pDMnVOalNaRm5YWGF4WnBYYV8hITg5MzA0Njk4NCQ5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28" y="1368108"/>
            <a:ext cx="3341489" cy="2807471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 descr="http://img10.3lian.com/c1/show/02/24/2011031721393406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92102"/>
            <a:ext cx="3638510" cy="2964233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 descr="http://www.sc126.com/uploads/sc/110823/2011082322381098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3" b="7941"/>
          <a:stretch>
            <a:fillRect/>
          </a:stretch>
        </p:blipFill>
        <p:spPr bwMode="auto">
          <a:xfrm>
            <a:off x="1782127" y="4256335"/>
            <a:ext cx="3330661" cy="2435358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85" name="组合 11"/>
          <p:cNvGrpSpPr>
            <a:grpSpLocks noChangeAspect="1"/>
          </p:cNvGrpSpPr>
          <p:nvPr/>
        </p:nvGrpSpPr>
        <p:grpSpPr bwMode="auto">
          <a:xfrm>
            <a:off x="5717660" y="4560359"/>
            <a:ext cx="4210895" cy="1938152"/>
            <a:chOff x="0" y="0"/>
            <a:chExt cx="2722" cy="1224"/>
          </a:xfrm>
        </p:grpSpPr>
        <p:pic>
          <p:nvPicPr>
            <p:cNvPr id="51210" name="Picture 6" descr="http://epaper.gxnews.com.cn/jb/res/1/20110121/79071295594921062.jp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308" r="574" b="34923"/>
            <a:stretch>
              <a:fillRect/>
            </a:stretch>
          </p:blipFill>
          <p:spPr bwMode="auto">
            <a:xfrm>
              <a:off x="0" y="22"/>
              <a:ext cx="2722" cy="1201"/>
            </a:xfrm>
            <a:prstGeom prst="rect">
              <a:avLst/>
            </a:prstGeom>
            <a:noFill/>
            <a:ln>
              <a:noFill/>
            </a:ln>
            <a:effectLst>
              <a:outerShdw dist="139700" dir="2700000" algn="ctr" rotWithShape="0">
                <a:srgbClr val="333333">
                  <a:alpha val="6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1" name="图片 15368" descr="DSCF2600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2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0890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lz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03" y="2107583"/>
            <a:ext cx="139229" cy="71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 descr="lz_xu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94" y="1532787"/>
            <a:ext cx="253706" cy="129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 descr="yanji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0000">
            <a:off x="8488311" y="2178838"/>
            <a:ext cx="1113830" cy="144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3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2075" y="4542941"/>
            <a:ext cx="8028856" cy="101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>
                <a:solidFill>
                  <a:srgbClr val="0D0D0D"/>
                </a:solidFill>
                <a:latin typeface="宋体" pitchFamily="2" charset="-122"/>
              </a:rPr>
              <a:t>　　把放大镜放在物体跟眼睛之间，适当调整距离，我们就能看清物体的细微之处。</a:t>
            </a:r>
          </a:p>
        </p:txBody>
      </p:sp>
      <p:sp>
        <p:nvSpPr>
          <p:cNvPr id="52230" name="TextBox 3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031193" y="541543"/>
            <a:ext cx="4702836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800">
                <a:solidFill>
                  <a:srgbClr val="0066CC"/>
                </a:solidFill>
                <a:latin typeface="Times New Roman" pitchFamily="18" charset="0"/>
              </a:rPr>
              <a:t>2.</a:t>
            </a:r>
            <a:r>
              <a:rPr lang="zh-CN" altLang="en-US" sz="2800">
                <a:solidFill>
                  <a:srgbClr val="0066CC"/>
                </a:solidFill>
                <a:latin typeface="Times New Roman" pitchFamily="18" charset="0"/>
              </a:rPr>
              <a:t>放大镜成像原理</a:t>
            </a:r>
          </a:p>
        </p:txBody>
      </p:sp>
      <p:grpSp>
        <p:nvGrpSpPr>
          <p:cNvPr id="52231" name="组合 13318"/>
          <p:cNvGrpSpPr>
            <a:grpSpLocks/>
          </p:cNvGrpSpPr>
          <p:nvPr/>
        </p:nvGrpSpPr>
        <p:grpSpPr bwMode="auto">
          <a:xfrm>
            <a:off x="2453520" y="1461532"/>
            <a:ext cx="5753240" cy="2728297"/>
            <a:chOff x="0" y="0"/>
            <a:chExt cx="4608" cy="2448"/>
          </a:xfrm>
        </p:grpSpPr>
        <p:grpSp>
          <p:nvGrpSpPr>
            <p:cNvPr id="52232" name="组合 13319"/>
            <p:cNvGrpSpPr>
              <a:grpSpLocks/>
            </p:cNvGrpSpPr>
            <p:nvPr/>
          </p:nvGrpSpPr>
          <p:grpSpPr bwMode="auto">
            <a:xfrm>
              <a:off x="0" y="0"/>
              <a:ext cx="4608" cy="2448"/>
              <a:chOff x="0" y="0"/>
              <a:chExt cx="4608" cy="2448"/>
            </a:xfrm>
          </p:grpSpPr>
          <p:pic>
            <p:nvPicPr>
              <p:cNvPr id="52234" name="Picture 5" descr="tutoujing"/>
              <p:cNvPicPr>
                <a:picLocks noChangeAspect="1" noChangeArrowheads="1"/>
              </p:cNvPicPr>
              <p:nvPr>
                <p:custDataLst>
                  <p:tags r:id="rId7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6" y="0"/>
                <a:ext cx="265" cy="2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235" name="Line 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 flipV="1">
                <a:off x="0" y="1224"/>
                <a:ext cx="4608" cy="0"/>
              </a:xfrm>
              <a:prstGeom prst="line">
                <a:avLst/>
              </a:prstGeom>
              <a:noFill/>
              <a:ln w="38100" algn="ctr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6" name="Text Box 8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950" y="1270"/>
                <a:ext cx="288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i="1">
                    <a:solidFill>
                      <a:srgbClr val="FF3300"/>
                    </a:solidFill>
                    <a:latin typeface="Times New Roman" pitchFamily="18" charset="0"/>
                    <a:ea typeface="楷体_GB2312" pitchFamily="49" charset="-122"/>
                  </a:rPr>
                  <a:t>F</a:t>
                </a:r>
              </a:p>
            </p:txBody>
          </p:sp>
          <p:sp>
            <p:nvSpPr>
              <p:cNvPr id="52237" name="Line 12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41" y="1814"/>
                <a:ext cx="0" cy="61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8" name="Line 1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 flipH="1">
                <a:off x="2057" y="2150"/>
                <a:ext cx="576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239" name="Text Box 17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16" y="1905"/>
                <a:ext cx="332" cy="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altLang="zh-CN" sz="3100" i="1">
                    <a:solidFill>
                      <a:srgbClr val="FF0066"/>
                    </a:solidFill>
                    <a:latin typeface="Times New Roman" pitchFamily="18" charset="0"/>
                    <a:ea typeface="楷体_GB2312" pitchFamily="49" charset="-122"/>
                  </a:rPr>
                  <a:t>f</a:t>
                </a:r>
              </a:p>
            </p:txBody>
          </p:sp>
          <p:sp>
            <p:nvSpPr>
              <p:cNvPr id="52240" name="Line 19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777" y="2150"/>
                <a:ext cx="480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2233" name="椭圆 133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950" y="1180"/>
              <a:ext cx="91" cy="9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>
                <a:latin typeface="Times New Roman" pitchFamily="18" charset="0"/>
                <a:ea typeface="楷体_GB2312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309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 fill="hold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1870306" y="494039"/>
            <a:ext cx="3296626" cy="7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eaLnBrk="0" hangingPunct="0"/>
            <a:r>
              <a:rPr lang="en-US" altLang="zh-CN" sz="2800">
                <a:solidFill>
                  <a:srgbClr val="0066CC"/>
                </a:solidFill>
                <a:latin typeface="宋体" pitchFamily="2" charset="-122"/>
              </a:rPr>
              <a:t>3.</a:t>
            </a:r>
            <a:r>
              <a:rPr lang="zh-CN" altLang="en-US" sz="2800">
                <a:solidFill>
                  <a:srgbClr val="0066CC"/>
                </a:solidFill>
                <a:latin typeface="宋体" pitchFamily="2" charset="-122"/>
              </a:rPr>
              <a:t>放大镜成像特点</a:t>
            </a:r>
          </a:p>
        </p:txBody>
      </p:sp>
      <p:sp>
        <p:nvSpPr>
          <p:cNvPr id="53251" name="Rectangle 3"/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2003347" y="1178092"/>
            <a:ext cx="7688519" cy="117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 marL="336968" indent="-336968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r>
              <a:rPr lang="zh-CN" altLang="en-US" sz="2400">
                <a:solidFill>
                  <a:srgbClr val="262673"/>
                </a:solidFill>
                <a:latin typeface="宋体" pitchFamily="2" charset="-122"/>
                <a:sym typeface="宋体" pitchFamily="2" charset="-122"/>
              </a:rPr>
              <a:t>问题：</a:t>
            </a:r>
            <a:r>
              <a:rPr lang="zh-CN" altLang="en-US" sz="2400">
                <a:solidFill>
                  <a:srgbClr val="0D0D0D"/>
                </a:solidFill>
                <a:latin typeface="宋体" pitchFamily="2" charset="-122"/>
              </a:rPr>
              <a:t>像是正立还是倒立？像是缩小还是放大？像与物体位于透镜的同侧还是两侧？</a:t>
            </a:r>
          </a:p>
          <a:p>
            <a:pPr marL="336968" indent="-336968" eaLnBrk="0" hangingPunct="0">
              <a:lnSpc>
                <a:spcPct val="150000"/>
              </a:lnSpc>
              <a:spcBef>
                <a:spcPct val="20000"/>
              </a:spcBef>
              <a:buFontTx/>
              <a:buChar char="•"/>
            </a:pPr>
            <a:endParaRPr lang="zh-CN" altLang="en-US" sz="2400" b="1">
              <a:latin typeface="宋体" pitchFamily="2" charset="-122"/>
            </a:endParaRPr>
          </a:p>
          <a:p>
            <a:pPr marL="336968" indent="-336968" eaLnBrk="0" hangingPunct="0">
              <a:spcBef>
                <a:spcPct val="20000"/>
              </a:spcBef>
              <a:buFontTx/>
              <a:buChar char="•"/>
            </a:pPr>
            <a:endParaRPr lang="en-US" altLang="en-US" sz="2400">
              <a:latin typeface="宋体" pitchFamily="2" charset="-122"/>
            </a:endParaRPr>
          </a:p>
        </p:txBody>
      </p:sp>
      <p:sp>
        <p:nvSpPr>
          <p:cNvPr id="40964" name="Text Box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23020" y="3146331"/>
            <a:ext cx="3578177" cy="55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 marL="336968" indent="-336968">
              <a:lnSpc>
                <a:spcPct val="125000"/>
              </a:lnSpc>
            </a:pPr>
            <a:r>
              <a:rPr lang="zh-CN" altLang="en-US" sz="2400">
                <a:solidFill>
                  <a:srgbClr val="0066CC"/>
                </a:solidFill>
                <a:latin typeface="宋体" pitchFamily="2" charset="-122"/>
              </a:rPr>
              <a:t>小结：</a:t>
            </a:r>
          </a:p>
        </p:txBody>
      </p:sp>
      <p:sp>
        <p:nvSpPr>
          <p:cNvPr id="40965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14291" y="3885806"/>
            <a:ext cx="6525186" cy="19349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8610" tIns="46177" rIns="88610" bIns="46177">
            <a:spAutoFit/>
          </a:bodyPr>
          <a:lstStyle/>
          <a:p>
            <a:pPr marL="336968" indent="-336968">
              <a:lnSpc>
                <a:spcPct val="125000"/>
              </a:lnSpc>
            </a:pPr>
            <a:r>
              <a:rPr lang="zh-CN" altLang="en-US" sz="2400">
                <a:latin typeface="宋体" pitchFamily="2" charset="-122"/>
              </a:rPr>
              <a:t>放大镜成像特点：</a:t>
            </a:r>
          </a:p>
          <a:p>
            <a:pPr marL="336968" indent="-336968"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1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．放大镜成正立、放大的虚像。</a:t>
            </a:r>
          </a:p>
          <a:p>
            <a:pPr marL="336968" indent="-336968"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2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．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物距小于像距。</a:t>
            </a:r>
            <a:endParaRPr lang="zh-CN" altLang="en-US" sz="2400">
              <a:solidFill>
                <a:srgbClr val="FF0000"/>
              </a:solidFill>
              <a:latin typeface="宋体" pitchFamily="2" charset="-122"/>
            </a:endParaRPr>
          </a:p>
          <a:p>
            <a:pPr marL="336968" indent="-336968">
              <a:lnSpc>
                <a:spcPct val="125000"/>
              </a:lnSpc>
            </a:pPr>
            <a:r>
              <a:rPr lang="en-US" altLang="zh-CN" sz="2400">
                <a:solidFill>
                  <a:srgbClr val="FF0000"/>
                </a:solidFill>
                <a:latin typeface="宋体" pitchFamily="2" charset="-122"/>
              </a:rPr>
              <a:t>3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．</a:t>
            </a:r>
            <a:r>
              <a:rPr lang="zh-CN" altLang="en-US" sz="2400">
                <a:solidFill>
                  <a:srgbClr val="FF0000"/>
                </a:solidFill>
                <a:latin typeface="宋体" pitchFamily="2" charset="-122"/>
              </a:rPr>
              <a:t>像与物位于凸透镜的同侧。</a:t>
            </a:r>
          </a:p>
        </p:txBody>
      </p:sp>
    </p:spTree>
    <p:extLst>
      <p:ext uri="{BB962C8B-B14F-4D97-AF65-F5344CB8AC3E}">
        <p14:creationId xmlns:p14="http://schemas.microsoft.com/office/powerpoint/2010/main" val="2965302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5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5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5">
                                            <p:txEl>
                                              <p:charRg st="6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charRg st="2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5">
                                            <p:txEl>
                                              <p:charRg st="2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65">
                                            <p:txEl>
                                              <p:charRg st="2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65">
                                            <p:txEl>
                                              <p:charRg st="32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58369" y="722057"/>
            <a:ext cx="891064" cy="181428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</a:rPr>
              <a:t>典例解读</a:t>
            </a:r>
          </a:p>
        </p:txBody>
      </p:sp>
      <p:sp>
        <p:nvSpPr>
          <p:cNvPr id="41987" name="Text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1702" y="988077"/>
            <a:ext cx="6979999" cy="193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/>
              <a:t>【</a:t>
            </a:r>
            <a:r>
              <a:rPr lang="zh-CN" altLang="en-US" sz="2400"/>
              <a:t>例</a:t>
            </a:r>
            <a:r>
              <a:rPr lang="en-US" altLang="zh-CN" sz="2400"/>
              <a:t>3】</a:t>
            </a:r>
            <a:r>
              <a:rPr lang="zh-CN" altLang="en-US" sz="2400"/>
              <a:t>如图所示，小明用一个透镜观看书上的一个英文单词，他看到了两个字母</a:t>
            </a:r>
            <a:r>
              <a:rPr lang="en-US" altLang="zh-CN" sz="2400"/>
              <a:t>“YS”</a:t>
            </a:r>
            <a:r>
              <a:rPr lang="zh-CN" altLang="en-US" sz="2400"/>
              <a:t>的放大的像，这个透镜是</a:t>
            </a:r>
            <a:r>
              <a:rPr lang="zh-CN" altLang="en-US" sz="2400" u="sng"/>
              <a:t>       </a:t>
            </a:r>
            <a:r>
              <a:rPr lang="zh-CN" altLang="en-US" sz="2400"/>
              <a:t>透镜，这种透镜对光线有</a:t>
            </a:r>
            <a:r>
              <a:rPr lang="zh-CN" altLang="en-US" sz="2400" u="sng"/>
              <a:t>        </a:t>
            </a:r>
            <a:r>
              <a:rPr lang="zh-CN" altLang="en-US" sz="2400"/>
              <a:t>作用，利用这种透镜可制成的光学仪器有</a:t>
            </a:r>
            <a:r>
              <a:rPr lang="zh-CN" altLang="en-US" sz="2400" u="sng"/>
              <a:t>           </a:t>
            </a:r>
            <a:r>
              <a:rPr lang="en-US" altLang="zh-CN" sz="2400"/>
              <a:t>(</a:t>
            </a:r>
            <a:r>
              <a:rPr lang="zh-CN" altLang="en-US" sz="2400"/>
              <a:t>只需填写一种</a:t>
            </a:r>
            <a:r>
              <a:rPr lang="en-US" altLang="zh-CN" sz="2400"/>
              <a:t>)</a:t>
            </a:r>
            <a:r>
              <a:rPr lang="zh-CN" altLang="en-US" sz="2400"/>
              <a:t>．</a:t>
            </a:r>
            <a:endParaRPr lang="zh-CN" altLang="en-US"/>
          </a:p>
        </p:txBody>
      </p:sp>
      <p:pic>
        <p:nvPicPr>
          <p:cNvPr id="53252" name="图片 190" descr="D:\张晓莹\2017秋\改版\八物人教(上)\CK64.T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893" y="2964233"/>
            <a:ext cx="1123112" cy="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TextBox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895957" y="4097990"/>
            <a:ext cx="6534468" cy="220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/>
              <a:t>【</a:t>
            </a:r>
            <a:r>
              <a:rPr lang="zh-CN" altLang="en-US" sz="2400"/>
              <a:t>解析</a:t>
            </a:r>
            <a:r>
              <a:rPr lang="en-US" altLang="zh-CN" sz="2400"/>
              <a:t>】</a:t>
            </a:r>
            <a:r>
              <a:rPr lang="zh-CN" altLang="en-US" sz="2400"/>
              <a:t>由图可知，当透镜靠近英文单词时，成的是</a:t>
            </a:r>
            <a:r>
              <a:rPr lang="zh-CN" altLang="en-US" sz="2400">
                <a:solidFill>
                  <a:srgbClr val="FF0000"/>
                </a:solidFill>
              </a:rPr>
              <a:t>正立、放大</a:t>
            </a:r>
            <a:r>
              <a:rPr lang="zh-CN" altLang="en-US" sz="2400"/>
              <a:t>的</a:t>
            </a:r>
            <a:r>
              <a:rPr lang="zh-CN" altLang="en-US" sz="2400">
                <a:solidFill>
                  <a:srgbClr val="FF0000"/>
                </a:solidFill>
              </a:rPr>
              <a:t>虚像</a:t>
            </a:r>
            <a:r>
              <a:rPr lang="zh-CN" altLang="en-US" sz="2400"/>
              <a:t>，这符合放大镜成像的特点，放大镜的实质是</a:t>
            </a:r>
            <a:r>
              <a:rPr lang="zh-CN" altLang="en-US" sz="2400">
                <a:solidFill>
                  <a:srgbClr val="FF0000"/>
                </a:solidFill>
              </a:rPr>
              <a:t>凸</a:t>
            </a:r>
            <a:r>
              <a:rPr lang="zh-CN" altLang="en-US" sz="2400"/>
              <a:t>透镜；而凸透镜对光线有</a:t>
            </a:r>
            <a:r>
              <a:rPr lang="zh-CN" altLang="en-US" sz="2400">
                <a:solidFill>
                  <a:srgbClr val="FF0000"/>
                </a:solidFill>
              </a:rPr>
              <a:t>会聚</a:t>
            </a:r>
            <a:r>
              <a:rPr lang="zh-CN" altLang="en-US" sz="2400"/>
              <a:t>作用，生活中的照相机、投影仪、放大镜、老花镜等都是利用凸透镜做成的。</a:t>
            </a:r>
          </a:p>
          <a:p>
            <a:endParaRPr lang="zh-CN" altLang="en-US"/>
          </a:p>
        </p:txBody>
      </p:sp>
      <p:sp>
        <p:nvSpPr>
          <p:cNvPr id="41990" name="TextBox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58298" y="1672132"/>
            <a:ext cx="489248" cy="4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凸</a:t>
            </a:r>
          </a:p>
        </p:txBody>
      </p:sp>
      <p:sp>
        <p:nvSpPr>
          <p:cNvPr id="41991" name="TextBox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871063" y="1672132"/>
            <a:ext cx="965319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会聚</a:t>
            </a:r>
          </a:p>
        </p:txBody>
      </p:sp>
      <p:sp>
        <p:nvSpPr>
          <p:cNvPr id="41992" name="TextBox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77020" y="2052162"/>
            <a:ext cx="1336596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放大镜</a:t>
            </a:r>
          </a:p>
        </p:txBody>
      </p:sp>
    </p:spTree>
    <p:extLst>
      <p:ext uri="{BB962C8B-B14F-4D97-AF65-F5344CB8AC3E}">
        <p14:creationId xmlns:p14="http://schemas.microsoft.com/office/powerpoint/2010/main" val="1107946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 fill="hold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 fill="hold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28" dur="8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 fill="hold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9" grpId="0" animBg="1"/>
      <p:bldP spid="41990" grpId="0" animBg="1"/>
      <p:bldP spid="41991" grpId="0" animBg="1"/>
      <p:bldP spid="419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91087" y="2055329"/>
            <a:ext cx="7719459" cy="3315761"/>
          </a:xfrm>
          <a:prstGeom prst="rect">
            <a:avLst/>
          </a:prstGeom>
          <a:noFill/>
          <a:ln w="9525" algn="ctr">
            <a:solidFill>
              <a:srgbClr val="996600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宋体" pitchFamily="2" charset="-122"/>
              </a:rPr>
              <a:t>    节日家人团聚或外出旅游，总要留影作纪念</a:t>
            </a:r>
            <a:r>
              <a:rPr lang="en-US" altLang="zh-CN" sz="2800" b="1">
                <a:latin typeface="宋体" pitchFamily="2" charset="-122"/>
              </a:rPr>
              <a:t>.</a:t>
            </a:r>
            <a:r>
              <a:rPr lang="zh-CN" altLang="en-US" sz="2800" b="1">
                <a:latin typeface="宋体" pitchFamily="2" charset="-122"/>
              </a:rPr>
              <a:t>摄影师用照相机拍出美丽的风光，动人的场景</a:t>
            </a:r>
            <a:r>
              <a:rPr lang="en-US" altLang="zh-CN" sz="2800" b="1">
                <a:latin typeface="宋体" pitchFamily="2" charset="-122"/>
              </a:rPr>
              <a:t>.</a:t>
            </a:r>
            <a:r>
              <a:rPr lang="zh-CN" altLang="en-US" sz="2800" b="1">
                <a:latin typeface="宋体" pitchFamily="2" charset="-122"/>
              </a:rPr>
              <a:t>使人们从照片中感到美的享受和启迪</a:t>
            </a:r>
            <a:r>
              <a:rPr lang="en-US" altLang="zh-CN" sz="2800" b="1">
                <a:latin typeface="宋体" pitchFamily="2" charset="-122"/>
              </a:rPr>
              <a:t>.</a:t>
            </a:r>
            <a:r>
              <a:rPr lang="zh-CN" altLang="en-US" sz="2800" b="1">
                <a:latin typeface="宋体" pitchFamily="2" charset="-122"/>
              </a:rPr>
              <a:t>这就需要</a:t>
            </a:r>
            <a:r>
              <a:rPr lang="zh-CN" altLang="en-US" sz="2800" b="1">
                <a:solidFill>
                  <a:srgbClr val="FF0066"/>
                </a:solidFill>
                <a:latin typeface="宋体" pitchFamily="2" charset="-122"/>
              </a:rPr>
              <a:t>照相机，你们想了解它吗？</a:t>
            </a:r>
            <a:r>
              <a:rPr lang="zh-CN" altLang="en-US" sz="2800" b="1">
                <a:latin typeface="宋体" pitchFamily="2" charset="-122"/>
              </a:rPr>
              <a:t>今天我们将通过观察走近它，认识它</a:t>
            </a:r>
            <a:r>
              <a:rPr lang="en-US" altLang="zh-CN" sz="2800" b="1">
                <a:latin typeface="宋体" pitchFamily="2" charset="-122"/>
              </a:rPr>
              <a:t>.</a:t>
            </a:r>
            <a:endParaRPr lang="zh-CN" altLang="en-US" sz="2800" b="1">
              <a:latin typeface="宋体" pitchFamily="2" charset="-122"/>
            </a:endParaRPr>
          </a:p>
        </p:txBody>
      </p:sp>
      <p:sp>
        <p:nvSpPr>
          <p:cNvPr id="36867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796950" y="853484"/>
            <a:ext cx="5494893" cy="912072"/>
          </a:xfrm>
          <a:prstGeom prst="rect">
            <a:avLst/>
          </a:prstGeom>
        </p:spPr>
        <p:txBody>
          <a:bodyPr wrap="none" lIns="89858" tIns="44929" rIns="89858" bIns="4492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500" b="1" kern="10">
                <a:ln w="12700" algn="ctr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/>
                <a:ea typeface="宋体"/>
              </a:rPr>
              <a:t>一、创设情景，导入新知</a:t>
            </a:r>
          </a:p>
        </p:txBody>
      </p:sp>
    </p:spTree>
    <p:extLst>
      <p:ext uri="{BB962C8B-B14F-4D97-AF65-F5344CB8AC3E}">
        <p14:creationId xmlns:p14="http://schemas.microsoft.com/office/powerpoint/2010/main" val="141616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54721" y="459203"/>
            <a:ext cx="3192978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（四）实像和虚像</a:t>
            </a:r>
          </a:p>
        </p:txBody>
      </p:sp>
      <p:pic>
        <p:nvPicPr>
          <p:cNvPr id="55299" name="Picture 5" descr="09604012##凸透镜成实像情景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39" y="1217679"/>
            <a:ext cx="8140239" cy="256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 bwMode="auto">
          <a:xfrm>
            <a:off x="1802239" y="904155"/>
            <a:ext cx="1588754" cy="7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eaLnBrk="0" hangingPunct="0"/>
            <a:r>
              <a:rPr lang="en-US" altLang="zh-CN" sz="2800">
                <a:solidFill>
                  <a:srgbClr val="0066CC"/>
                </a:solidFill>
                <a:latin typeface="宋体" pitchFamily="2" charset="-122"/>
              </a:rPr>
              <a:t>1.</a:t>
            </a:r>
            <a:r>
              <a:rPr lang="zh-CN" altLang="en-US" sz="2800">
                <a:solidFill>
                  <a:srgbClr val="0066CC"/>
                </a:solidFill>
                <a:latin typeface="宋体" pitchFamily="2" charset="-122"/>
              </a:rPr>
              <a:t>实像</a:t>
            </a:r>
          </a:p>
        </p:txBody>
      </p:sp>
      <p:sp>
        <p:nvSpPr>
          <p:cNvPr id="55301" name="Text Box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33294" y="3860471"/>
            <a:ext cx="6721652" cy="459203"/>
          </a:xfrm>
          <a:prstGeom prst="rect">
            <a:avLst/>
          </a:prstGeom>
          <a:solidFill>
            <a:srgbClr val="AD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FF0000"/>
                </a:solidFill>
              </a:rPr>
              <a:t>实像：</a:t>
            </a:r>
            <a:r>
              <a:rPr lang="zh-CN" altLang="en-US" sz="2400"/>
              <a:t>是实际光线会聚而形成的</a:t>
            </a:r>
            <a:r>
              <a:rPr lang="en-US" altLang="zh-CN" sz="2400"/>
              <a:t>,</a:t>
            </a:r>
            <a:r>
              <a:rPr lang="zh-CN" altLang="en-US" sz="2400"/>
              <a:t>能呈现在光屏上。</a:t>
            </a:r>
            <a:r>
              <a:rPr lang="zh-CN" altLang="en-US" sz="2400">
                <a:solidFill>
                  <a:schemeClr val="accent2"/>
                </a:solidFill>
              </a:rPr>
              <a:t>　</a:t>
            </a:r>
          </a:p>
        </p:txBody>
      </p:sp>
      <p:pic>
        <p:nvPicPr>
          <p:cNvPr id="55302" name="Picture 8" descr="u=1200772538,1471556232&amp;gp=42">
            <a:hlinkClick r:id="rId34"/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294" y="4606279"/>
            <a:ext cx="2035833" cy="91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79" name="Group 9"/>
          <p:cNvGrpSpPr>
            <a:grpSpLocks/>
          </p:cNvGrpSpPr>
          <p:nvPr/>
        </p:nvGrpSpPr>
        <p:grpSpPr bwMode="auto">
          <a:xfrm>
            <a:off x="4958090" y="4611030"/>
            <a:ext cx="1964672" cy="1077226"/>
            <a:chOff x="340" y="663"/>
            <a:chExt cx="2631" cy="2153"/>
          </a:xfrm>
        </p:grpSpPr>
        <p:pic>
          <p:nvPicPr>
            <p:cNvPr id="55320" name="Picture 10" descr="plant2-3_S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>
              <a:lum bright="16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663"/>
              <a:ext cx="2631" cy="1724"/>
            </a:xfrm>
            <a:prstGeom prst="rect">
              <a:avLst/>
            </a:prstGeom>
            <a:noFill/>
            <a:ln w="9525" algn="ctr">
              <a:solidFill>
                <a:srgbClr val="CC00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321" name="Line 11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03" y="1071"/>
              <a:ext cx="1088" cy="273"/>
            </a:xfrm>
            <a:prstGeom prst="line">
              <a:avLst/>
            </a:prstGeom>
            <a:noFill/>
            <a:ln w="9525" algn="ctr">
              <a:solidFill>
                <a:srgbClr val="CC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2" name="Line 1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flipV="1">
              <a:off x="748" y="1570"/>
              <a:ext cx="1043" cy="318"/>
            </a:xfrm>
            <a:prstGeom prst="line">
              <a:avLst/>
            </a:prstGeom>
            <a:noFill/>
            <a:ln w="9525" algn="ctr">
              <a:solidFill>
                <a:srgbClr val="CC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3" name="Line 1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03" y="1071"/>
              <a:ext cx="2041" cy="499"/>
            </a:xfrm>
            <a:prstGeom prst="line">
              <a:avLst/>
            </a:prstGeom>
            <a:noFill/>
            <a:ln w="9525" algn="ctr">
              <a:solidFill>
                <a:srgbClr val="CC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4" name="Line 1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748" y="1253"/>
              <a:ext cx="1996" cy="635"/>
            </a:xfrm>
            <a:prstGeom prst="line">
              <a:avLst/>
            </a:prstGeom>
            <a:noFill/>
            <a:ln w="9525" algn="ctr">
              <a:solidFill>
                <a:srgbClr val="CC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25" name="AutoShap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48" y="1071"/>
              <a:ext cx="45" cy="816"/>
            </a:xfrm>
            <a:prstGeom prst="upArrow">
              <a:avLst>
                <a:gd name="adj1" fmla="val 50000"/>
                <a:gd name="adj2" fmla="val 452494"/>
              </a:avLst>
            </a:prstGeom>
            <a:solidFill>
              <a:schemeClr val="accent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5326" name="AutoShape 16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10800000">
              <a:off x="2699" y="1253"/>
              <a:ext cx="45" cy="317"/>
            </a:xfrm>
            <a:prstGeom prst="upArrow">
              <a:avLst>
                <a:gd name="adj1" fmla="val 50000"/>
                <a:gd name="adj2" fmla="val 175785"/>
              </a:avLst>
            </a:prstGeom>
            <a:solidFill>
              <a:schemeClr val="accent1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5327" name="Text Box 17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03" y="846"/>
              <a:ext cx="319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A</a:t>
              </a:r>
            </a:p>
          </p:txBody>
        </p:sp>
        <p:sp>
          <p:nvSpPr>
            <p:cNvPr id="55328" name="Text Box 18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657" y="1888"/>
              <a:ext cx="319" cy="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B</a:t>
              </a:r>
            </a:p>
          </p:txBody>
        </p:sp>
        <p:sp>
          <p:nvSpPr>
            <p:cNvPr id="55329" name="Text Box 19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08" y="1524"/>
              <a:ext cx="317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A’</a:t>
              </a:r>
            </a:p>
          </p:txBody>
        </p:sp>
        <p:sp>
          <p:nvSpPr>
            <p:cNvPr id="55330" name="Text Box 2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608" y="1071"/>
              <a:ext cx="317" cy="1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/>
                <a:t>B’</a:t>
              </a:r>
            </a:p>
          </p:txBody>
        </p:sp>
      </p:grpSp>
      <p:grpSp>
        <p:nvGrpSpPr>
          <p:cNvPr id="54291" name="Group 21"/>
          <p:cNvGrpSpPr>
            <a:grpSpLocks/>
          </p:cNvGrpSpPr>
          <p:nvPr/>
        </p:nvGrpSpPr>
        <p:grpSpPr bwMode="auto">
          <a:xfrm>
            <a:off x="7530727" y="4501772"/>
            <a:ext cx="2175062" cy="1211345"/>
            <a:chOff x="1202" y="754"/>
            <a:chExt cx="3538" cy="2663"/>
          </a:xfrm>
        </p:grpSpPr>
        <p:pic>
          <p:nvPicPr>
            <p:cNvPr id="55308" name="Picture 22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820"/>
              <a:ext cx="3538" cy="2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9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34" y="2121"/>
              <a:ext cx="505" cy="38"/>
            </a:xfrm>
            <a:prstGeom prst="leftArrow">
              <a:avLst>
                <a:gd name="adj1" fmla="val 50000"/>
                <a:gd name="adj2" fmla="val 331683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10" name="AutoShape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740000">
              <a:off x="3098" y="1202"/>
              <a:ext cx="316" cy="77"/>
            </a:xfrm>
            <a:prstGeom prst="leftArrow">
              <a:avLst>
                <a:gd name="adj1" fmla="val 50000"/>
                <a:gd name="adj2" fmla="val 102407"/>
              </a:avLst>
            </a:prstGeom>
            <a:solidFill>
              <a:srgbClr val="FF0000"/>
            </a:solidFill>
            <a:ln w="9525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5311" name="AutoShape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08" y="1012"/>
              <a:ext cx="63" cy="919"/>
            </a:xfrm>
            <a:prstGeom prst="downArrow">
              <a:avLst>
                <a:gd name="adj1" fmla="val 50000"/>
                <a:gd name="adj2" fmla="val 369477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55312" name="Line 2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 flipH="1" flipV="1">
              <a:off x="3155" y="1213"/>
              <a:ext cx="365" cy="91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13" name="Line 2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032" y="1311"/>
              <a:ext cx="305" cy="788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14" name="Line 2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1752" y="1279"/>
              <a:ext cx="1585" cy="623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15" name="Line 2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 flipH="1" flipV="1">
              <a:off x="1813" y="984"/>
              <a:ext cx="1280" cy="164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316" name="Text Box 3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788" y="2032"/>
              <a:ext cx="490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55317" name="Text Box 31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19" y="2032"/>
              <a:ext cx="490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55318" name="Text Box 32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567" y="1934"/>
              <a:ext cx="488" cy="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</a:rPr>
                <a:t>A</a:t>
              </a:r>
              <a:r>
                <a:rPr lang="en-US" altLang="zh-CN">
                  <a:solidFill>
                    <a:srgbClr val="FF0000"/>
                  </a:solidFill>
                </a:rPr>
                <a:t>‘</a:t>
              </a:r>
            </a:p>
          </p:txBody>
        </p:sp>
        <p:sp>
          <p:nvSpPr>
            <p:cNvPr id="55319" name="Text Box 3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630" y="754"/>
              <a:ext cx="488" cy="1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>
                  <a:solidFill>
                    <a:srgbClr val="FF0000"/>
                  </a:solidFill>
                </a:rPr>
                <a:t>B</a:t>
              </a:r>
              <a:r>
                <a:rPr lang="en-US" altLang="zh-CN">
                  <a:solidFill>
                    <a:srgbClr val="FF0000"/>
                  </a:solidFill>
                </a:rPr>
                <a:t>‘</a:t>
              </a:r>
            </a:p>
          </p:txBody>
        </p:sp>
      </p:grpSp>
      <p:sp>
        <p:nvSpPr>
          <p:cNvPr id="55305" name="Rectangle 3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98382" y="5630776"/>
            <a:ext cx="1104801" cy="36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小孔成像</a:t>
            </a:r>
          </a:p>
        </p:txBody>
      </p:sp>
      <p:sp>
        <p:nvSpPr>
          <p:cNvPr id="55306" name="Rectangle 3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87597" y="5630776"/>
            <a:ext cx="1335633" cy="36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照相机的像</a:t>
            </a:r>
          </a:p>
        </p:txBody>
      </p:sp>
      <p:sp>
        <p:nvSpPr>
          <p:cNvPr id="55307" name="Rectangle 3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906644" y="5630776"/>
            <a:ext cx="1403116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>
                <a:solidFill>
                  <a:schemeClr val="hlink"/>
                </a:solidFill>
              </a:rPr>
              <a:t>投影仪的像</a:t>
            </a:r>
          </a:p>
        </p:txBody>
      </p:sp>
    </p:spTree>
    <p:extLst>
      <p:ext uri="{BB962C8B-B14F-4D97-AF65-F5344CB8AC3E}">
        <p14:creationId xmlns:p14="http://schemas.microsoft.com/office/powerpoint/2010/main" val="23096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图片 17409" descr="09604013##凸透镜成虚像情景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3" y="604882"/>
            <a:ext cx="7122322" cy="317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custDataLst>
              <p:tags r:id="rId2"/>
            </p:custDataLst>
          </p:nvPr>
        </p:nvSpPr>
        <p:spPr bwMode="auto">
          <a:xfrm>
            <a:off x="1823897" y="604881"/>
            <a:ext cx="1588754" cy="76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/>
          <a:lstStyle/>
          <a:p>
            <a:pPr eaLnBrk="0" hangingPunct="0"/>
            <a:r>
              <a:rPr lang="en-US" altLang="zh-CN" sz="2800">
                <a:solidFill>
                  <a:srgbClr val="0066CC"/>
                </a:solidFill>
                <a:latin typeface="宋体" pitchFamily="2" charset="-122"/>
              </a:rPr>
              <a:t>2.</a:t>
            </a:r>
            <a:r>
              <a:rPr lang="zh-CN" altLang="en-US" sz="2800">
                <a:solidFill>
                  <a:srgbClr val="0066CC"/>
                </a:solidFill>
                <a:latin typeface="宋体" pitchFamily="2" charset="-122"/>
              </a:rPr>
              <a:t>虚像</a:t>
            </a:r>
          </a:p>
        </p:txBody>
      </p:sp>
      <p:sp>
        <p:nvSpPr>
          <p:cNvPr id="44036" name="Text Box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64233" y="3470940"/>
            <a:ext cx="7703989" cy="1048249"/>
          </a:xfrm>
          <a:prstGeom prst="rect">
            <a:avLst/>
          </a:prstGeom>
          <a:solidFill>
            <a:srgbClr val="ADEB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rgbClr val="FF0000"/>
                </a:solidFill>
              </a:rPr>
              <a:t>虚像：</a:t>
            </a:r>
            <a:r>
              <a:rPr lang="zh-CN" altLang="en-US" sz="2400"/>
              <a:t>是反射光线或折射光线的反向延长线相交而形成的</a:t>
            </a:r>
            <a:r>
              <a:rPr lang="en-US" altLang="zh-CN" sz="2400"/>
              <a:t>,</a:t>
            </a:r>
            <a:r>
              <a:rPr lang="zh-CN" altLang="en-US" sz="2400"/>
              <a:t>不能呈现在光屏上。</a:t>
            </a:r>
            <a:r>
              <a:rPr lang="en-US" altLang="zh-CN" sz="2400"/>
              <a:t> </a:t>
            </a:r>
            <a:endParaRPr lang="en-US" altLang="zh-CN" sz="2400">
              <a:solidFill>
                <a:schemeClr val="accent2"/>
              </a:solidFill>
            </a:endParaRPr>
          </a:p>
        </p:txBody>
      </p:sp>
      <p:sp>
        <p:nvSpPr>
          <p:cNvPr id="44037" name="Text Box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87668" y="5746369"/>
            <a:ext cx="1472730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</a:rPr>
              <a:t>平面镜成像</a:t>
            </a:r>
          </a:p>
        </p:txBody>
      </p:sp>
      <p:sp>
        <p:nvSpPr>
          <p:cNvPr id="44038" name="Text Box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70510" y="5800207"/>
            <a:ext cx="1474277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chemeClr val="hlink"/>
                </a:solidFill>
              </a:rPr>
              <a:t>放大镜的像</a:t>
            </a:r>
          </a:p>
        </p:txBody>
      </p:sp>
      <p:pic>
        <p:nvPicPr>
          <p:cNvPr id="55303" name="Picture 37" descr="u=63497819,997978172&amp;gp=48">
            <a:hlinkClick r:id="rId12"/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503" y="4723456"/>
            <a:ext cx="1964672" cy="97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38" descr="u=4288477141,2936925136&amp;gp=40">
            <a:hlinkClick r:id="rId14"/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116" y="4723455"/>
            <a:ext cx="2034286" cy="9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39" descr="u=1190829194,11050534&amp;gp=0">
            <a:hlinkClick r:id="rId16"/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959" y="4723455"/>
            <a:ext cx="1964672" cy="96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 Box 4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313896" y="5800207"/>
            <a:ext cx="1404663" cy="36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</a:rPr>
              <a:t>“</a:t>
            </a:r>
            <a:r>
              <a:rPr lang="zh-CN" altLang="en-US">
                <a:solidFill>
                  <a:schemeClr val="hlink"/>
                </a:solidFill>
              </a:rPr>
              <a:t>眼睛受骗”</a:t>
            </a:r>
          </a:p>
        </p:txBody>
      </p:sp>
    </p:spTree>
    <p:extLst>
      <p:ext uri="{BB962C8B-B14F-4D97-AF65-F5344CB8AC3E}">
        <p14:creationId xmlns:p14="http://schemas.microsoft.com/office/powerpoint/2010/main" val="4099182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 fill="hold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 fill="hold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 fill="hold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 fill="hold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 fill="hold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79149" y="380030"/>
            <a:ext cx="891064" cy="181428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</a:rPr>
              <a:t>典例解读</a:t>
            </a:r>
          </a:p>
        </p:txBody>
      </p:sp>
      <p:sp>
        <p:nvSpPr>
          <p:cNvPr id="45059" name="TextBox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27660" y="1520119"/>
            <a:ext cx="6979999" cy="193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/>
              <a:t>【</a:t>
            </a:r>
            <a:r>
              <a:rPr lang="zh-CN" altLang="en-US" sz="2400"/>
              <a:t>例</a:t>
            </a:r>
            <a:r>
              <a:rPr lang="en-US" altLang="zh-CN" sz="2400"/>
              <a:t>4】</a:t>
            </a:r>
            <a:r>
              <a:rPr lang="zh-CN" altLang="en-US" sz="2400"/>
              <a:t>一次，小明在家写作业时在书桌的玻璃台板上面滴了一滴水，透过水滴看下去，他发现压在台板下面的动画图片上的文字变大了。这是由于此时的水滴相当于一个</a:t>
            </a:r>
            <a:r>
              <a:rPr lang="zh-CN" altLang="en-US" sz="2400" u="sng"/>
              <a:t>             </a:t>
            </a:r>
            <a:r>
              <a:rPr lang="zh-CN" altLang="en-US" sz="2400"/>
              <a:t>，图片上的文字经过水滴折射后成一个放大的</a:t>
            </a:r>
            <a:r>
              <a:rPr lang="zh-CN" altLang="en-US" sz="2400" u="sng"/>
              <a:t>          </a:t>
            </a:r>
            <a:r>
              <a:rPr lang="en-US" altLang="zh-CN" sz="2400"/>
              <a:t>(</a:t>
            </a:r>
            <a:r>
              <a:rPr lang="zh-CN" altLang="en-US" sz="2400"/>
              <a:t>选填</a:t>
            </a:r>
            <a:r>
              <a:rPr lang="en-US" altLang="zh-CN" sz="2400"/>
              <a:t>“</a:t>
            </a:r>
            <a:r>
              <a:rPr lang="zh-CN" altLang="en-US" sz="2400"/>
              <a:t>实</a:t>
            </a:r>
            <a:r>
              <a:rPr lang="en-US" altLang="zh-CN" sz="2400"/>
              <a:t>”</a:t>
            </a:r>
            <a:r>
              <a:rPr lang="zh-CN" altLang="en-US" sz="2400"/>
              <a:t>或</a:t>
            </a:r>
            <a:r>
              <a:rPr lang="en-US" altLang="zh-CN" sz="2400"/>
              <a:t>“</a:t>
            </a:r>
            <a:r>
              <a:rPr lang="zh-CN" altLang="en-US" sz="2400"/>
              <a:t>虚</a:t>
            </a:r>
            <a:r>
              <a:rPr lang="en-US" altLang="zh-CN" sz="2400"/>
              <a:t>”)</a:t>
            </a:r>
            <a:r>
              <a:rPr lang="zh-CN" altLang="en-US" sz="2400"/>
              <a:t>像。</a:t>
            </a:r>
            <a:endParaRPr lang="zh-CN" altLang="en-US"/>
          </a:p>
        </p:txBody>
      </p:sp>
      <p:sp>
        <p:nvSpPr>
          <p:cNvPr id="45060" name="TextBox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01914" y="4630031"/>
            <a:ext cx="6534468" cy="15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/>
              <a:t>【</a:t>
            </a:r>
            <a:r>
              <a:rPr lang="zh-CN" altLang="en-US" sz="2400"/>
              <a:t>解析</a:t>
            </a:r>
            <a:r>
              <a:rPr lang="en-US" altLang="zh-CN" sz="2400"/>
              <a:t>】</a:t>
            </a:r>
            <a:r>
              <a:rPr lang="zh-CN" altLang="en-US" sz="2400"/>
              <a:t>放大镜的原理就是物体与凸透镜的距离小于一倍焦距时，透过放大镜可以看到物体正立、放大的虚像。而水滴距离文字较近，在透镜的焦点之内，相当于一个放大镜。</a:t>
            </a:r>
            <a:endParaRPr lang="zh-CN" altLang="en-US"/>
          </a:p>
        </p:txBody>
      </p:sp>
      <p:sp>
        <p:nvSpPr>
          <p:cNvPr id="45061" name="TextBox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678085" y="2584204"/>
            <a:ext cx="1113830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放大镜</a:t>
            </a:r>
          </a:p>
        </p:txBody>
      </p:sp>
      <p:sp>
        <p:nvSpPr>
          <p:cNvPr id="45062" name="TextBox 1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197872" y="2964234"/>
            <a:ext cx="965319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虚</a:t>
            </a:r>
          </a:p>
        </p:txBody>
      </p:sp>
    </p:spTree>
    <p:extLst>
      <p:ext uri="{BB962C8B-B14F-4D97-AF65-F5344CB8AC3E}">
        <p14:creationId xmlns:p14="http://schemas.microsoft.com/office/powerpoint/2010/main" val="29299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 fill="hold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 fill="hold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 fill="hold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0" grpId="0" animBg="1"/>
      <p:bldP spid="45061" grpId="0" animBg="1"/>
      <p:bldP spid="4506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9912" y="590168"/>
            <a:ext cx="8226870" cy="4776634"/>
          </a:xfrm>
          <a:prstGeom prst="rect">
            <a:avLst/>
          </a:prstGeom>
          <a:solidFill>
            <a:srgbClr val="FFCCCC"/>
          </a:solidFill>
          <a:ln w="9525">
            <a:noFill/>
            <a:prstDash val="lgDash"/>
            <a:miter lim="800000"/>
          </a:ln>
        </p:spPr>
        <p:txBody>
          <a:bodyPr lIns="89858" tIns="44929" rIns="89858" bIns="44929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3500" b="1" dirty="0">
                <a:latin typeface="隶书" pitchFamily="49" charset="-122"/>
                <a:ea typeface="隶书" pitchFamily="49" charset="-122"/>
              </a:rPr>
              <a:t>   </a:t>
            </a:r>
            <a:r>
              <a:rPr lang="en-US" altLang="en-US" sz="3500" b="1" dirty="0" err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隶书" pitchFamily="49" charset="-122"/>
                <a:ea typeface="隶书" pitchFamily="49" charset="-122"/>
              </a:rPr>
              <a:t>课堂小结，梳理新知</a:t>
            </a:r>
            <a:endParaRPr lang="en-US" altLang="zh-CN" sz="35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隶书" pitchFamily="49" charset="-122"/>
              <a:ea typeface="隶书" pitchFamily="49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itchFamily="2" charset="-122"/>
              </a:rPr>
              <a:t>    1.</a:t>
            </a:r>
            <a:r>
              <a:rPr lang="zh-CN" altLang="en-US" sz="2800" b="1" dirty="0">
                <a:latin typeface="宋体" pitchFamily="2" charset="-122"/>
              </a:rPr>
              <a:t>照相机成缩小、倒立的像</a:t>
            </a:r>
            <a:r>
              <a:rPr lang="en-US" altLang="zh-CN" sz="2800" b="1" dirty="0">
                <a:latin typeface="宋体" pitchFamily="2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itchFamily="2" charset="-122"/>
              </a:rPr>
              <a:t>    2.</a:t>
            </a:r>
            <a:r>
              <a:rPr lang="zh-CN" altLang="en-US" sz="2800" b="1" dirty="0">
                <a:latin typeface="宋体" pitchFamily="2" charset="-122"/>
              </a:rPr>
              <a:t>投影仪成放大、倒立的像</a:t>
            </a:r>
            <a:r>
              <a:rPr lang="en-US" altLang="zh-CN" sz="2800" b="1" dirty="0">
                <a:latin typeface="宋体" pitchFamily="2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itchFamily="2" charset="-122"/>
              </a:rPr>
              <a:t>    3.</a:t>
            </a:r>
            <a:r>
              <a:rPr lang="zh-CN" altLang="en-US" sz="2800" b="1" dirty="0">
                <a:latin typeface="宋体" pitchFamily="2" charset="-122"/>
              </a:rPr>
              <a:t>放大镜成放大、正立的像</a:t>
            </a:r>
            <a:r>
              <a:rPr lang="en-US" altLang="zh-CN" sz="2800" b="1" dirty="0">
                <a:latin typeface="宋体" pitchFamily="2" charset="-12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800" b="1" dirty="0">
                <a:latin typeface="宋体" pitchFamily="2" charset="-122"/>
              </a:rPr>
              <a:t>    4.</a:t>
            </a:r>
            <a:r>
              <a:rPr lang="zh-CN" altLang="en-US" sz="2800" b="1" dirty="0">
                <a:latin typeface="宋体" pitchFamily="2" charset="-122"/>
              </a:rPr>
              <a:t>实际光线会聚而成的像为实像，能够用光屏承接；非实际光线会聚形成的为虚像，不能用光屏承接</a:t>
            </a:r>
            <a:r>
              <a:rPr lang="en-US" altLang="zh-CN" sz="2800" b="1" dirty="0">
                <a:latin typeface="宋体" pitchFamily="2" charset="-122"/>
              </a:rPr>
              <a:t>.</a:t>
            </a:r>
          </a:p>
        </p:txBody>
      </p:sp>
      <p:pic>
        <p:nvPicPr>
          <p:cNvPr id="58371" name="New picture" hidden="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8084" y="11451567"/>
            <a:ext cx="420780" cy="38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746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9911" y="261272"/>
            <a:ext cx="2258599" cy="5225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800" b="1"/>
              <a:t>图片欣赏</a:t>
            </a:r>
          </a:p>
        </p:txBody>
      </p:sp>
      <p:pic>
        <p:nvPicPr>
          <p:cNvPr id="36867" name="Picture 2" descr="http://p2.ssl.cdn.btime.com/t01bf0f95975c63c7a2.jpg?size=4000x2500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83" y="988078"/>
            <a:ext cx="4039180" cy="258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http://b-ssl.duitang.com/uploads/blog/201512/09/20151209173916_UxuRa.jpe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69" y="988078"/>
            <a:ext cx="4158298" cy="258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83" y="3572281"/>
            <a:ext cx="3994317" cy="27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9" descr="http://img.pconline.com.cn/images/upload/upc/tx/photoblog/1305/18/c0/21056997_21056997_1368849509343.jp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169" y="3572281"/>
            <a:ext cx="4158298" cy="273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86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 fill="hold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 fill="hold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 fill="hold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27660" y="2251677"/>
            <a:ext cx="8483669" cy="3040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chemeClr val="accent2"/>
                </a:solidFill>
                <a:latin typeface="宋体" pitchFamily="2" charset="-122"/>
              </a:rPr>
              <a:t>   </a:t>
            </a:r>
            <a:r>
              <a:rPr lang="en-US" altLang="zh-CN" sz="3100" b="1">
                <a:solidFill>
                  <a:schemeClr val="accent2"/>
                </a:solidFill>
                <a:latin typeface="宋体" pitchFamily="2" charset="-122"/>
              </a:rPr>
              <a:t>【</a:t>
            </a:r>
            <a:r>
              <a:rPr lang="zh-CN" altLang="en-US" sz="3100" b="1">
                <a:solidFill>
                  <a:schemeClr val="accent2"/>
                </a:solidFill>
                <a:latin typeface="宋体" pitchFamily="2" charset="-122"/>
              </a:rPr>
              <a:t>学生活动</a:t>
            </a:r>
            <a:r>
              <a:rPr lang="en-US" altLang="zh-CN" sz="3100" b="1">
                <a:solidFill>
                  <a:schemeClr val="accent2"/>
                </a:solidFill>
                <a:latin typeface="宋体" pitchFamily="2" charset="-122"/>
              </a:rPr>
              <a:t>】</a:t>
            </a:r>
            <a:r>
              <a:rPr lang="zh-CN" altLang="en-US" sz="3100" b="1">
                <a:solidFill>
                  <a:schemeClr val="accent2"/>
                </a:solidFill>
                <a:latin typeface="宋体" pitchFamily="2" charset="-122"/>
              </a:rPr>
              <a:t>回顾以前学的知识、阅读课文并结合生活实际，完成</a:t>
            </a:r>
            <a:r>
              <a:rPr lang="en-US" altLang="zh-CN" sz="3100" b="1">
                <a:solidFill>
                  <a:schemeClr val="accent2"/>
                </a:solidFill>
                <a:latin typeface="宋体" pitchFamily="2" charset="-122"/>
              </a:rPr>
              <a:t>《</a:t>
            </a:r>
            <a:r>
              <a:rPr lang="zh-CN" altLang="en-US" sz="3100" b="1">
                <a:solidFill>
                  <a:schemeClr val="accent2"/>
                </a:solidFill>
                <a:latin typeface="宋体" pitchFamily="2" charset="-122"/>
              </a:rPr>
              <a:t>探究在线</a:t>
            </a:r>
            <a:r>
              <a:rPr lang="en-US" altLang="zh-CN" sz="3100" b="1">
                <a:solidFill>
                  <a:schemeClr val="accent2"/>
                </a:solidFill>
                <a:latin typeface="宋体" pitchFamily="2" charset="-122"/>
              </a:rPr>
              <a:t>·</a:t>
            </a:r>
            <a:r>
              <a:rPr lang="zh-CN" altLang="en-US" sz="3100" b="1">
                <a:solidFill>
                  <a:schemeClr val="accent2"/>
                </a:solidFill>
                <a:latin typeface="宋体" pitchFamily="2" charset="-122"/>
              </a:rPr>
              <a:t>高效课堂</a:t>
            </a:r>
            <a:r>
              <a:rPr lang="en-US" altLang="zh-CN" sz="3100" b="1">
                <a:solidFill>
                  <a:schemeClr val="accent2"/>
                </a:solidFill>
                <a:latin typeface="宋体" pitchFamily="2" charset="-122"/>
              </a:rPr>
              <a:t>》</a:t>
            </a:r>
            <a:r>
              <a:rPr lang="zh-CN" altLang="en-US" sz="3100" b="1">
                <a:solidFill>
                  <a:schemeClr val="accent2"/>
                </a:solidFill>
                <a:latin typeface="宋体" pitchFamily="2" charset="-122"/>
              </a:rPr>
              <a:t>相关作业部分</a:t>
            </a:r>
            <a:r>
              <a:rPr lang="en-US" altLang="zh-CN" sz="3100" b="1">
                <a:solidFill>
                  <a:schemeClr val="accent2"/>
                </a:solidFill>
                <a:latin typeface="宋体" pitchFamily="2" charset="-122"/>
              </a:rPr>
              <a:t>.</a:t>
            </a:r>
          </a:p>
        </p:txBody>
      </p:sp>
      <p:sp>
        <p:nvSpPr>
          <p:cNvPr id="37891" name="WordArt 4" descr="窄竖线"/>
          <p:cNvSpPr>
            <a:spLocks noChangeArrowheads="1" noTextEdit="1"/>
          </p:cNvSpPr>
          <p:nvPr>
            <p:custDataLst>
              <p:tags r:id="rId2"/>
            </p:custDataLst>
          </p:nvPr>
        </p:nvSpPr>
        <p:spPr bwMode="auto">
          <a:xfrm>
            <a:off x="2227660" y="1007079"/>
            <a:ext cx="4603829" cy="912072"/>
          </a:xfrm>
          <a:prstGeom prst="rect">
            <a:avLst/>
          </a:prstGeom>
        </p:spPr>
        <p:txBody>
          <a:bodyPr wrap="none" lIns="89858" tIns="44929" rIns="89858" bIns="44929" fromWordArt="1"/>
          <a:lstStyle/>
          <a:p>
            <a:pPr algn="ctr">
              <a:defRPr/>
            </a:pPr>
            <a:r>
              <a:rPr lang="zh-CN" altLang="en-US" sz="3500" kern="10" dirty="0"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宋体"/>
                <a:ea typeface="宋体"/>
              </a:rPr>
              <a:t>二、自主合作，感受新知</a:t>
            </a:r>
          </a:p>
        </p:txBody>
      </p:sp>
    </p:spTree>
    <p:extLst>
      <p:ext uri="{BB962C8B-B14F-4D97-AF65-F5344CB8AC3E}">
        <p14:creationId xmlns:p14="http://schemas.microsoft.com/office/powerpoint/2010/main" val="15360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WordArt 7"/>
          <p:cNvSpPr>
            <a:spLocks noChangeArrowheads="1" noTextEdit="1"/>
          </p:cNvSpPr>
          <p:nvPr>
            <p:custDataLst>
              <p:tags r:id="rId1"/>
            </p:custDataLst>
          </p:nvPr>
        </p:nvSpPr>
        <p:spPr bwMode="auto">
          <a:xfrm>
            <a:off x="2361740" y="259985"/>
            <a:ext cx="4826595" cy="704638"/>
          </a:xfrm>
          <a:prstGeom prst="rect">
            <a:avLst/>
          </a:prstGeom>
        </p:spPr>
        <p:txBody>
          <a:bodyPr wrap="none" lIns="89858" tIns="44929" rIns="89858" bIns="44929" fromWordArt="1"/>
          <a:lstStyle/>
          <a:p>
            <a:pPr algn="ctr">
              <a:defRPr/>
            </a:pPr>
            <a:r>
              <a:rPr lang="zh-CN" altLang="en-US" sz="3500" kern="10" dirty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三、师生互动，理解新知</a:t>
            </a:r>
          </a:p>
        </p:txBody>
      </p:sp>
      <p:sp>
        <p:nvSpPr>
          <p:cNvPr id="39939" name="TextBox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85106" y="1140090"/>
            <a:ext cx="2450425" cy="5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（一）照相机</a:t>
            </a:r>
          </a:p>
        </p:txBody>
      </p:sp>
      <p:pic>
        <p:nvPicPr>
          <p:cNvPr id="38916" name="Picture 4" descr="19-06-0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2" b="2359"/>
          <a:stretch>
            <a:fillRect/>
          </a:stretch>
        </p:blipFill>
        <p:spPr bwMode="auto">
          <a:xfrm>
            <a:off x="1485106" y="1585042"/>
            <a:ext cx="4772451" cy="4726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361205" y="1423530"/>
            <a:ext cx="4469242" cy="469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 marL="527292" indent="-527292">
              <a:lnSpc>
                <a:spcPct val="125000"/>
              </a:lnSpc>
            </a:pPr>
            <a:r>
              <a:rPr lang="zh-CN" altLang="en-US" sz="2400" b="1">
                <a:solidFill>
                  <a:schemeClr val="tx2"/>
                </a:solidFill>
                <a:latin typeface="宋体" pitchFamily="2" charset="-122"/>
              </a:rPr>
              <a:t>主要构造：</a:t>
            </a:r>
            <a:endParaRPr lang="en-US" altLang="zh-CN" sz="2400" b="1">
              <a:solidFill>
                <a:schemeClr val="tx2"/>
              </a:solidFill>
              <a:latin typeface="宋体" pitchFamily="2" charset="-122"/>
            </a:endParaRPr>
          </a:p>
          <a:p>
            <a:pPr marL="527292" indent="-527292">
              <a:lnSpc>
                <a:spcPct val="125000"/>
              </a:lnSpc>
            </a:pPr>
            <a:r>
              <a:rPr lang="en-US" altLang="zh-CN" sz="2400" b="1">
                <a:solidFill>
                  <a:srgbClr val="0D0D0D"/>
                </a:solidFill>
                <a:latin typeface="Times New Roman" pitchFamily="18" charset="0"/>
              </a:rPr>
              <a:t>1</a:t>
            </a:r>
            <a:r>
              <a:rPr lang="zh-CN" altLang="en-US" sz="2400" b="1">
                <a:solidFill>
                  <a:schemeClr val="tx2"/>
                </a:solidFill>
                <a:latin typeface="Times New Roman" pitchFamily="18" charset="0"/>
              </a:rPr>
              <a:t>．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镜头：相当于凸透镜。</a:t>
            </a:r>
          </a:p>
          <a:p>
            <a:pPr marL="527292" indent="-527292">
              <a:lnSpc>
                <a:spcPct val="125000"/>
              </a:lnSpc>
            </a:pPr>
            <a:r>
              <a:rPr lang="en-US" altLang="zh-CN" sz="2400" b="1">
                <a:solidFill>
                  <a:srgbClr val="0D0D0D"/>
                </a:solidFill>
                <a:latin typeface="Times New Roman" pitchFamily="18" charset="0"/>
              </a:rPr>
              <a:t>2</a:t>
            </a:r>
            <a:r>
              <a:rPr lang="zh-CN" altLang="en-US" sz="2400" b="1">
                <a:solidFill>
                  <a:schemeClr val="tx2"/>
                </a:solidFill>
                <a:latin typeface="Times New Roman" pitchFamily="18" charset="0"/>
              </a:rPr>
              <a:t>．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胶片：相当于光屏。</a:t>
            </a:r>
          </a:p>
          <a:p>
            <a:pPr marL="527292" indent="-527292">
              <a:lnSpc>
                <a:spcPct val="125000"/>
              </a:lnSpc>
            </a:pPr>
            <a:r>
              <a:rPr lang="en-US" altLang="zh-CN" sz="2400" b="1">
                <a:solidFill>
                  <a:srgbClr val="0D0D0D"/>
                </a:solidFill>
                <a:latin typeface="Times New Roman" pitchFamily="18" charset="0"/>
              </a:rPr>
              <a:t>3</a:t>
            </a:r>
            <a:r>
              <a:rPr lang="zh-CN" altLang="en-US" sz="2400" b="1">
                <a:solidFill>
                  <a:srgbClr val="0D0D0D"/>
                </a:solidFill>
                <a:latin typeface="Times New Roman" pitchFamily="18" charset="0"/>
              </a:rPr>
              <a:t>．</a:t>
            </a:r>
            <a:r>
              <a:rPr lang="zh-CN" altLang="en-US" sz="2400" b="1">
                <a:solidFill>
                  <a:srgbClr val="0D0D0D"/>
                </a:solidFill>
                <a:latin typeface="宋体" pitchFamily="2" charset="-122"/>
              </a:rPr>
              <a:t>调节控制系统：</a:t>
            </a:r>
          </a:p>
          <a:p>
            <a:pPr marL="527292" indent="-527292">
              <a:lnSpc>
                <a:spcPct val="125000"/>
              </a:lnSpc>
            </a:pPr>
            <a:r>
              <a:rPr lang="zh-CN" altLang="en-US" sz="2400" b="1">
                <a:solidFill>
                  <a:schemeClr val="tx2"/>
                </a:solidFill>
                <a:latin typeface="宋体" pitchFamily="2" charset="-122"/>
              </a:rPr>
              <a:t>  </a:t>
            </a:r>
            <a:r>
              <a:rPr lang="zh-CN" altLang="en-US" sz="2400" b="1">
                <a:solidFill>
                  <a:srgbClr val="0066CC"/>
                </a:solidFill>
                <a:latin typeface="宋体" pitchFamily="2" charset="-122"/>
              </a:rPr>
              <a:t>①取景窗：</a:t>
            </a:r>
            <a:r>
              <a:rPr lang="zh-CN" altLang="en-US" sz="2400" b="1">
                <a:solidFill>
                  <a:schemeClr val="tx2"/>
                </a:solidFill>
                <a:latin typeface="宋体" pitchFamily="2" charset="-122"/>
              </a:rPr>
              <a:t>观察所拍景物；</a:t>
            </a:r>
            <a:endParaRPr lang="en-US" altLang="zh-CN" sz="2400" b="1">
              <a:solidFill>
                <a:schemeClr val="tx2"/>
              </a:solidFill>
              <a:latin typeface="宋体" pitchFamily="2" charset="-122"/>
            </a:endParaRPr>
          </a:p>
          <a:p>
            <a:pPr marL="527292" indent="-527292">
              <a:lnSpc>
                <a:spcPct val="125000"/>
              </a:lnSpc>
            </a:pPr>
            <a:r>
              <a:rPr lang="zh-CN" altLang="en-US" sz="2400" b="1">
                <a:latin typeface="宋体" pitchFamily="2" charset="-122"/>
              </a:rPr>
              <a:t>  </a:t>
            </a:r>
            <a:r>
              <a:rPr lang="zh-CN" altLang="en-US" sz="2400" b="1">
                <a:solidFill>
                  <a:srgbClr val="0066CC"/>
                </a:solidFill>
                <a:latin typeface="宋体" pitchFamily="2" charset="-122"/>
              </a:rPr>
              <a:t>②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</a:rPr>
              <a:t>光圈环：控制进入镜头的光的多少；</a:t>
            </a:r>
          </a:p>
          <a:p>
            <a:pPr marL="527292" indent="-527292">
              <a:lnSpc>
                <a:spcPct val="125000"/>
              </a:lnSpc>
            </a:pPr>
            <a:r>
              <a:rPr lang="zh-CN" altLang="en-US" sz="2400" b="1">
                <a:solidFill>
                  <a:srgbClr val="0066CC"/>
                </a:solidFill>
                <a:latin typeface="宋体" pitchFamily="2" charset="-122"/>
              </a:rPr>
              <a:t>  ③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快门：控制曝光时间。</a:t>
            </a:r>
          </a:p>
          <a:p>
            <a:pPr marL="527292" indent="-527292">
              <a:lnSpc>
                <a:spcPct val="125000"/>
              </a:lnSpc>
            </a:pPr>
            <a:r>
              <a:rPr lang="zh-CN" altLang="en-US" sz="2400" b="1">
                <a:solidFill>
                  <a:srgbClr val="0066CC"/>
                </a:solidFill>
                <a:latin typeface="宋体" pitchFamily="2" charset="-122"/>
              </a:rPr>
              <a:t>  ④</a:t>
            </a:r>
            <a:r>
              <a:rPr lang="zh-CN" altLang="en-US" sz="2400" b="1">
                <a:solidFill>
                  <a:srgbClr val="FF0000"/>
                </a:solidFill>
                <a:latin typeface="宋体" pitchFamily="2" charset="-122"/>
                <a:sym typeface="Arial" pitchFamily="34" charset="0"/>
              </a:rPr>
              <a:t>调焦环：调节镜头到胶片间的距离，即像距。</a:t>
            </a:r>
            <a:endParaRPr lang="zh-CN" altLang="en-US" sz="2400" b="1">
              <a:solidFill>
                <a:srgbClr val="FF0000"/>
              </a:solidFill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91948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 fill="hold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6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21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33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4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58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charRg st="78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23896" y="4362427"/>
            <a:ext cx="9589764" cy="191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/>
          <a:lstStyle/>
          <a:p>
            <a:pPr>
              <a:lnSpc>
                <a:spcPct val="125000"/>
              </a:lnSpc>
            </a:pPr>
            <a:r>
              <a:rPr lang="zh-CN" altLang="en-US" sz="2400">
                <a:solidFill>
                  <a:srgbClr val="002060"/>
                </a:solidFill>
                <a:latin typeface="宋体" pitchFamily="2" charset="-122"/>
              </a:rPr>
              <a:t>    </a:t>
            </a:r>
            <a:r>
              <a:rPr lang="zh-CN" altLang="en-US" sz="2400" b="1">
                <a:solidFill>
                  <a:srgbClr val="0D0D0D"/>
                </a:solidFill>
                <a:latin typeface="宋体" pitchFamily="2" charset="-122"/>
              </a:rPr>
              <a:t>来自物体的光经过照相机镜头后，在胶片上会聚成被摄物体的像。胶卷上涂着一层对光敏感的物质，它在曝光后发生化学变化，物体的像就被记录在胶卷上。数码相机用</a:t>
            </a:r>
            <a:r>
              <a:rPr lang="zh-CN" altLang="en-US" sz="2400" b="1">
                <a:solidFill>
                  <a:srgbClr val="0066CC"/>
                </a:solidFill>
                <a:latin typeface="宋体" pitchFamily="2" charset="-122"/>
              </a:rPr>
              <a:t>电子感光器件和存储器件</a:t>
            </a:r>
            <a:r>
              <a:rPr lang="zh-CN" altLang="en-US" sz="2400" b="1">
                <a:solidFill>
                  <a:schemeClr val="tx2"/>
                </a:solidFill>
                <a:latin typeface="宋体" pitchFamily="2" charset="-122"/>
              </a:rPr>
              <a:t>替代胶片作为成像的光屏并记录像的信息。</a:t>
            </a:r>
          </a:p>
        </p:txBody>
      </p:sp>
      <p:sp>
        <p:nvSpPr>
          <p:cNvPr id="40963" name="TextBox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07872" y="380030"/>
            <a:ext cx="2821702" cy="520958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800" b="1">
                <a:latin typeface="Times New Roman" pitchFamily="18" charset="0"/>
              </a:rPr>
              <a:t>照相机成像原理</a:t>
            </a:r>
          </a:p>
        </p:txBody>
      </p:sp>
      <p:pic>
        <p:nvPicPr>
          <p:cNvPr id="39940" name="图片 6147" descr="6-19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15" y="999162"/>
            <a:ext cx="7117682" cy="266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941" name="直接箭头连接符 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V="1">
            <a:off x="2747447" y="2300765"/>
            <a:ext cx="3989677" cy="4592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42" name="直接箭头连接符 7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6780439" y="2256428"/>
            <a:ext cx="1799144" cy="45920"/>
          </a:xfrm>
          <a:prstGeom prst="line">
            <a:avLst/>
          </a:prstGeom>
          <a:noFill/>
          <a:ln w="47625" algn="ctr">
            <a:solidFill>
              <a:srgbClr val="FF00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文本框 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86791" y="1672132"/>
            <a:ext cx="1922904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400">
                <a:latin typeface="Times New Roman" pitchFamily="18" charset="0"/>
                <a:ea typeface="楷体_GB2312" pitchFamily="49" charset="-122"/>
                <a:sym typeface="Arial" pitchFamily="34" charset="0"/>
              </a:rPr>
              <a:t>物距（</a:t>
            </a:r>
            <a:r>
              <a:rPr lang="en-US" altLang="zh-CN" sz="2400" i="1">
                <a:latin typeface="Times New Roman" pitchFamily="18" charset="0"/>
                <a:ea typeface="楷体_GB2312" pitchFamily="49" charset="-122"/>
                <a:sym typeface="Arial" pitchFamily="34" charset="0"/>
              </a:rPr>
              <a:t>u</a:t>
            </a:r>
            <a:r>
              <a:rPr lang="zh-CN" altLang="en-US" sz="2400">
                <a:latin typeface="Times New Roman" pitchFamily="18" charset="0"/>
                <a:ea typeface="楷体_GB2312" pitchFamily="49" charset="-122"/>
                <a:sym typeface="Arial" pitchFamily="34" charset="0"/>
              </a:rPr>
              <a:t>）</a:t>
            </a:r>
            <a:endParaRPr lang="zh-CN" altLang="en-US" sz="2400">
              <a:latin typeface="Times New Roman" pitchFamily="18" charset="0"/>
              <a:ea typeface="楷体_GB2312" pitchFamily="49" charset="-122"/>
            </a:endParaRPr>
          </a:p>
        </p:txBody>
      </p:sp>
      <p:sp>
        <p:nvSpPr>
          <p:cNvPr id="28680" name="文本框 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9836" y="1670549"/>
            <a:ext cx="2031192" cy="4592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400">
                <a:latin typeface="Times New Roman" pitchFamily="18" charset="0"/>
                <a:ea typeface="楷体_GB2312" pitchFamily="49" charset="-122"/>
              </a:rPr>
              <a:t>像距（</a:t>
            </a:r>
            <a:r>
              <a:rPr lang="en-US" altLang="zh-CN" sz="2400" i="1"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zh-CN" altLang="en-US" sz="2400">
                <a:latin typeface="Times New Roman" pitchFamily="18" charset="0"/>
                <a:ea typeface="楷体_GB2312" pitchFamily="49" charset="-122"/>
              </a:rPr>
              <a:t>）</a:t>
            </a:r>
          </a:p>
        </p:txBody>
      </p:sp>
      <p:sp>
        <p:nvSpPr>
          <p:cNvPr id="28681" name="文本框 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47447" y="3463023"/>
            <a:ext cx="6177114" cy="828148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89858" tIns="44929" rIns="89858" bIns="44929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物距（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u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）：物体到透镜光心的距离。</a:t>
            </a:r>
          </a:p>
          <a:p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像距（</a:t>
            </a:r>
            <a:r>
              <a:rPr lang="en-US" altLang="zh-CN" sz="2400" b="1" i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v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）：像到透镜光心的距离。</a:t>
            </a:r>
          </a:p>
        </p:txBody>
      </p:sp>
    </p:spTree>
    <p:extLst>
      <p:ext uri="{BB962C8B-B14F-4D97-AF65-F5344CB8AC3E}">
        <p14:creationId xmlns:p14="http://schemas.microsoft.com/office/powerpoint/2010/main" val="145451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 fill="hold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 fill="hold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 fill="hold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9" grpId="0" animBg="1"/>
      <p:bldP spid="28680" grpId="0" animBg="1"/>
      <p:bldP spid="286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78918" y="603298"/>
            <a:ext cx="891064" cy="181428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2800" b="1">
                <a:solidFill>
                  <a:srgbClr val="00B050"/>
                </a:solidFill>
              </a:rPr>
              <a:t>典例解读</a:t>
            </a:r>
          </a:p>
        </p:txBody>
      </p:sp>
      <p:sp>
        <p:nvSpPr>
          <p:cNvPr id="29699" name="TextBox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731977" y="869319"/>
            <a:ext cx="7909738" cy="294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 b="1"/>
              <a:t>         【</a:t>
            </a:r>
            <a:r>
              <a:rPr lang="zh-CN" altLang="en-US" sz="2400" b="1"/>
              <a:t>例</a:t>
            </a:r>
            <a:r>
              <a:rPr lang="en-US" altLang="zh-CN" sz="2400" b="1"/>
              <a:t>1】</a:t>
            </a:r>
            <a:r>
              <a:rPr lang="zh-CN" altLang="en-US" sz="2400" b="1"/>
              <a:t>位置固定，焦距一定的相机拍摄无水的水池底上的图案后，在水池中放满水，再用该相机拍一张水池底图案的照片，相机正确的调节方法是</a:t>
            </a:r>
            <a:r>
              <a:rPr lang="en-US" altLang="zh-CN" sz="2400" b="1"/>
              <a:t>(</a:t>
            </a:r>
            <a:r>
              <a:rPr lang="zh-CN" altLang="en-US" sz="2400" b="1"/>
              <a:t>　　</a:t>
            </a:r>
            <a:r>
              <a:rPr lang="en-US" altLang="zh-CN" sz="2400" b="1"/>
              <a:t>)</a:t>
            </a:r>
            <a:endParaRPr lang="zh-CN" altLang="en-US" sz="2400" b="1"/>
          </a:p>
          <a:p>
            <a:r>
              <a:rPr lang="en-US" altLang="zh-CN" sz="2400" b="1"/>
              <a:t>A</a:t>
            </a:r>
            <a:r>
              <a:rPr lang="zh-CN" altLang="en-US" sz="2400" b="1"/>
              <a:t>．相机不用调节</a:t>
            </a:r>
          </a:p>
          <a:p>
            <a:r>
              <a:rPr lang="en-US" altLang="zh-CN" sz="2400" b="1"/>
              <a:t>B</a:t>
            </a:r>
            <a:r>
              <a:rPr lang="zh-CN" altLang="en-US" sz="2400" b="1"/>
              <a:t>．相机镜头适当前移</a:t>
            </a:r>
          </a:p>
          <a:p>
            <a:r>
              <a:rPr lang="en-US" altLang="zh-CN" sz="2400" b="1"/>
              <a:t>C</a:t>
            </a:r>
            <a:r>
              <a:rPr lang="zh-CN" altLang="en-US" sz="2400" b="1"/>
              <a:t>．相机镜头适当后移</a:t>
            </a:r>
          </a:p>
          <a:p>
            <a:r>
              <a:rPr lang="en-US" altLang="zh-CN" sz="2400" b="1"/>
              <a:t>D</a:t>
            </a:r>
            <a:r>
              <a:rPr lang="zh-CN" altLang="en-US" sz="2400" b="1"/>
              <a:t>．水池底呈虚像，无法拍摄</a:t>
            </a:r>
          </a:p>
          <a:p>
            <a:endParaRPr lang="zh-CN" altLang="en-US" b="1"/>
          </a:p>
        </p:txBody>
      </p:sp>
      <p:sp>
        <p:nvSpPr>
          <p:cNvPr id="29700" name="TextBox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51858" y="3808217"/>
            <a:ext cx="8489857" cy="15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 b="1"/>
              <a:t>【</a:t>
            </a:r>
            <a:r>
              <a:rPr lang="zh-CN" altLang="en-US" sz="2400" b="1"/>
              <a:t>解析</a:t>
            </a:r>
            <a:r>
              <a:rPr lang="en-US" altLang="zh-CN" sz="2400" b="1"/>
              <a:t>】</a:t>
            </a:r>
            <a:r>
              <a:rPr lang="zh-CN" altLang="en-US" sz="2400" b="1"/>
              <a:t>充满水的水池底部，由于光的折射看起来比实际位置偏高，池底相对人来说变近了，如果仍然想拍到这个池底部清晰的照片，根据凸透镜成实像时，物近像远像变大，可知应该调整照相机，使镜头前伸。</a:t>
            </a:r>
          </a:p>
        </p:txBody>
      </p:sp>
      <p:sp>
        <p:nvSpPr>
          <p:cNvPr id="29701" name="TextBox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045873" y="1573958"/>
            <a:ext cx="519787" cy="45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400">
                <a:solidFill>
                  <a:srgbClr val="FF0000"/>
                </a:solidFill>
              </a:rPr>
              <a:t>B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14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>
                                        <p:cTn id="12" dur="8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 fill="hold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700" grpId="0" animBg="1"/>
      <p:bldP spid="297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82128" y="1695884"/>
            <a:ext cx="3322925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en-US" altLang="zh-CN" sz="2800" b="1">
                <a:solidFill>
                  <a:srgbClr val="0066CC"/>
                </a:solidFill>
                <a:latin typeface="Times New Roman" pitchFamily="18" charset="0"/>
                <a:ea typeface="楷体_GB2312" pitchFamily="49" charset="-122"/>
              </a:rPr>
              <a:t>1</a:t>
            </a:r>
            <a:r>
              <a:rPr lang="zh-CN" altLang="en-US" sz="2800" b="1">
                <a:solidFill>
                  <a:srgbClr val="0066CC"/>
                </a:solidFill>
                <a:latin typeface="Times New Roman" pitchFamily="18" charset="0"/>
              </a:rPr>
              <a:t>．投影仪的构造</a:t>
            </a:r>
          </a:p>
        </p:txBody>
      </p:sp>
      <p:pic>
        <p:nvPicPr>
          <p:cNvPr id="43011" name="Picture 2" descr="P_353778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861" y="627050"/>
            <a:ext cx="3370881" cy="560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88" name="Line 3"/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>
            <a:off x="6353471" y="3858888"/>
            <a:ext cx="1051950" cy="288189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89" name="Line 4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flipV="1">
            <a:off x="6774251" y="1919151"/>
            <a:ext cx="982335" cy="72839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990" name="Line 5"/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>
            <a:off x="6635023" y="1057750"/>
            <a:ext cx="911174" cy="0"/>
          </a:xfrm>
          <a:prstGeom prst="line">
            <a:avLst/>
          </a:prstGeom>
          <a:noFill/>
          <a:ln w="28575" algn="ctr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27" name="Text Box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22301" y="3428187"/>
            <a:ext cx="2028130" cy="4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投影片放置处</a:t>
            </a:r>
          </a:p>
        </p:txBody>
      </p:sp>
      <p:sp>
        <p:nvSpPr>
          <p:cNvPr id="30728" name="Text Box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722300" y="1919151"/>
            <a:ext cx="1104801" cy="4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凸透镜</a:t>
            </a:r>
          </a:p>
        </p:txBody>
      </p:sp>
      <p:sp>
        <p:nvSpPr>
          <p:cNvPr id="30729" name="Text Box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52686" y="842400"/>
            <a:ext cx="1104801" cy="46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58" tIns="44929" rIns="89858" bIns="44929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</a:rPr>
              <a:t>平面镜</a:t>
            </a:r>
          </a:p>
        </p:txBody>
      </p:sp>
      <p:sp>
        <p:nvSpPr>
          <p:cNvPr id="43018" name="TextBox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08750" y="627050"/>
            <a:ext cx="2821702" cy="5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r>
              <a:rPr lang="zh-CN" altLang="en-US" sz="3100" b="1">
                <a:solidFill>
                  <a:srgbClr val="FF0000"/>
                </a:solidFill>
              </a:rPr>
              <a:t>（二）投影仪</a:t>
            </a:r>
          </a:p>
        </p:txBody>
      </p:sp>
    </p:spTree>
    <p:extLst>
      <p:ext uri="{BB962C8B-B14F-4D97-AF65-F5344CB8AC3E}">
        <p14:creationId xmlns:p14="http://schemas.microsoft.com/office/powerpoint/2010/main" val="301652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 fill="hold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 fill="hold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 fill="hold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 fill="hold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 fill="hold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animBg="1"/>
      <p:bldP spid="30728" grpId="0" animBg="1"/>
      <p:bldP spid="307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投影机"/>
          <p:cNvPicPr>
            <a:picLocks noGrp="1" noRot="1"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380" y="742642"/>
            <a:ext cx="6805190" cy="4459017"/>
          </a:xfrm>
          <a:prstGeom prst="rect">
            <a:avLst/>
          </a:prstGeom>
          <a:noFill/>
          <a:ln w="57150" cmpd="thickThin" algn="ctr">
            <a:solidFill>
              <a:srgbClr val="CC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035" name="Line 4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 flipH="1">
            <a:off x="4223271" y="3184334"/>
            <a:ext cx="1262340" cy="0"/>
          </a:xfrm>
          <a:prstGeom prst="line">
            <a:avLst/>
          </a:prstGeom>
          <a:noFill/>
          <a:ln w="53975" algn="ctr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036" name="AutoShap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679380" y="3974480"/>
            <a:ext cx="702331" cy="574796"/>
          </a:xfrm>
          <a:prstGeom prst="wedgeRoundRectCallout">
            <a:avLst>
              <a:gd name="adj1" fmla="val 196917"/>
              <a:gd name="adj2" fmla="val -190773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9858" tIns="44929" rIns="89858" bIns="44929"/>
          <a:lstStyle/>
          <a:p>
            <a:pPr algn="ctr"/>
            <a:r>
              <a:rPr lang="zh-CN" altLang="en-US" sz="3500"/>
              <a:t>物</a:t>
            </a:r>
          </a:p>
        </p:txBody>
      </p:sp>
      <p:sp>
        <p:nvSpPr>
          <p:cNvPr id="44037" name="AutoShap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5697549" y="2607956"/>
            <a:ext cx="1333502" cy="359444"/>
          </a:xfrm>
          <a:prstGeom prst="borderCallout1">
            <a:avLst>
              <a:gd name="adj1" fmla="val 31718"/>
              <a:gd name="adj2" fmla="val 105565"/>
              <a:gd name="adj3" fmla="val -136125"/>
              <a:gd name="adj4" fmla="val 13897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9858" tIns="44929" rIns="89858" bIns="44929"/>
          <a:lstStyle/>
          <a:p>
            <a:pPr algn="ctr"/>
            <a:r>
              <a:rPr lang="zh-CN" altLang="en-US" sz="2000"/>
              <a:t>凸透镜</a:t>
            </a:r>
          </a:p>
        </p:txBody>
      </p:sp>
      <p:sp>
        <p:nvSpPr>
          <p:cNvPr id="44038" name="Rectangle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95723" y="1887482"/>
            <a:ext cx="69614" cy="3673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9858" tIns="44929" rIns="89858" bIns="44929" anchor="ctr">
            <a:spAutoFit/>
          </a:bodyPr>
          <a:lstStyle/>
          <a:p>
            <a:endParaRPr lang="zh-CN" altLang="en-US"/>
          </a:p>
        </p:txBody>
      </p:sp>
      <p:grpSp>
        <p:nvGrpSpPr>
          <p:cNvPr id="44039" name="Group 8"/>
          <p:cNvGrpSpPr>
            <a:grpSpLocks/>
          </p:cNvGrpSpPr>
          <p:nvPr/>
        </p:nvGrpSpPr>
        <p:grpSpPr bwMode="auto">
          <a:xfrm>
            <a:off x="5627934" y="4549275"/>
            <a:ext cx="2244677" cy="582712"/>
            <a:chOff x="0" y="0"/>
            <a:chExt cx="1451" cy="368"/>
          </a:xfrm>
        </p:grpSpPr>
        <p:sp>
          <p:nvSpPr>
            <p:cNvPr id="44045" name="Line 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0" y="0"/>
              <a:ext cx="544" cy="90"/>
            </a:xfrm>
            <a:prstGeom prst="lin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6" name="Text Box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44" y="0"/>
              <a:ext cx="907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3100">
                  <a:solidFill>
                    <a:srgbClr val="04080C"/>
                  </a:solidFill>
                </a:rPr>
                <a:t>凹面镜</a:t>
              </a:r>
            </a:p>
          </p:txBody>
        </p:sp>
      </p:grpSp>
      <p:sp>
        <p:nvSpPr>
          <p:cNvPr id="44040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206113" y="551043"/>
            <a:ext cx="702331" cy="717307"/>
          </a:xfrm>
          <a:prstGeom prst="wedgeRoundRectCallout">
            <a:avLst>
              <a:gd name="adj1" fmla="val -75773"/>
              <a:gd name="adj2" fmla="val 132560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89858" tIns="44929" rIns="89858" bIns="44929"/>
          <a:lstStyle/>
          <a:p>
            <a:pPr algn="ctr"/>
            <a:r>
              <a:rPr lang="zh-CN" altLang="en-US" sz="4300"/>
              <a:t>像</a:t>
            </a:r>
          </a:p>
        </p:txBody>
      </p:sp>
      <p:sp>
        <p:nvSpPr>
          <p:cNvPr id="44041" name="Text Box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664557" y="5632361"/>
            <a:ext cx="8683231" cy="6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800"/>
              <a:t>   </a:t>
            </a:r>
            <a:r>
              <a:rPr lang="zh-CN" altLang="en-US" sz="2800"/>
              <a:t>投影仪的</a:t>
            </a:r>
            <a:r>
              <a:rPr lang="zh-CN" altLang="en-US" sz="2800">
                <a:solidFill>
                  <a:srgbClr val="FF0000"/>
                </a:solidFill>
              </a:rPr>
              <a:t>镜头</a:t>
            </a:r>
            <a:r>
              <a:rPr lang="zh-CN" altLang="en-US" sz="2800"/>
              <a:t>相当于一个</a:t>
            </a:r>
            <a:r>
              <a:rPr lang="zh-CN" altLang="en-US" sz="2800" u="sng"/>
              <a:t>           </a:t>
            </a:r>
            <a:r>
              <a:rPr lang="zh-CN" altLang="en-US" sz="2800"/>
              <a:t>，</a:t>
            </a:r>
            <a:r>
              <a:rPr lang="zh-CN" altLang="en-US" sz="2800">
                <a:solidFill>
                  <a:srgbClr val="FF0000"/>
                </a:solidFill>
              </a:rPr>
              <a:t>屏幕</a:t>
            </a:r>
            <a:r>
              <a:rPr lang="zh-CN" altLang="en-US" sz="2800"/>
              <a:t>相当于</a:t>
            </a:r>
            <a:r>
              <a:rPr lang="zh-CN" altLang="en-US" sz="2800" u="sng"/>
              <a:t>             </a:t>
            </a:r>
            <a:r>
              <a:rPr lang="zh-CN" altLang="en-US" sz="2800">
                <a:solidFill>
                  <a:srgbClr val="FF0000"/>
                </a:solidFill>
              </a:rPr>
              <a:t>。</a:t>
            </a:r>
            <a:endParaRPr lang="zh-CN" altLang="en-US" sz="2800"/>
          </a:p>
        </p:txBody>
      </p:sp>
      <p:cxnSp>
        <p:nvCxnSpPr>
          <p:cNvPr id="44042" name="Line 13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V="1">
            <a:off x="8995722" y="1029248"/>
            <a:ext cx="0" cy="1795641"/>
          </a:xfrm>
          <a:prstGeom prst="line">
            <a:avLst/>
          </a:prstGeom>
          <a:noFill/>
          <a:ln w="57150" algn="ctr">
            <a:solidFill>
              <a:srgbClr val="FF00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7" name="Text Box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805838" y="5504100"/>
            <a:ext cx="1474277" cy="64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>
                <a:solidFill>
                  <a:srgbClr val="FF0000"/>
                </a:solidFill>
              </a:rPr>
              <a:t>凸透镜</a:t>
            </a:r>
          </a:p>
        </p:txBody>
      </p:sp>
      <p:sp>
        <p:nvSpPr>
          <p:cNvPr id="31758" name="Text Box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890527" y="5632361"/>
            <a:ext cx="1333502" cy="52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58" tIns="44929" rIns="89858" bIns="44929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0000"/>
                </a:solidFill>
              </a:rPr>
              <a:t>光屏</a:t>
            </a:r>
          </a:p>
        </p:txBody>
      </p:sp>
    </p:spTree>
    <p:extLst>
      <p:ext uri="{BB962C8B-B14F-4D97-AF65-F5344CB8AC3E}">
        <p14:creationId xmlns:p14="http://schemas.microsoft.com/office/powerpoint/2010/main" val="187493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  <p:bldP spid="317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9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9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8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9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3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6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9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ID" val="custom20187308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INDEX" val="20202542"/>
  <p:tag name="KSO_WM_TEMPLATE_SUBCATEGORY" val="0"/>
  <p:tag name="KSO_WM_TEMPLATE_THUMBS_INDEX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8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9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4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9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4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9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3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1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5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9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3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4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6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5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6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1"/>
  <p:tag name="KSO_WM_BEAUTIFY_FLAG" val="#wm#"/>
  <p:tag name="KSO_WM_SLIDE_BACKGROUND_MASK_FLAG" val="1"/>
  <p:tag name="KSO_WM_TAG_VERSION" val="1.0"/>
  <p:tag name="KSO_WM_TEMPLATE_CATEGORY" val="custom"/>
  <p:tag name="KSO_WM_TEMPLATE_INDEX" val="20204422"/>
  <p:tag name="KSO_WM_UNIT_COMPATIBLE" val="0"/>
  <p:tag name="KSO_WM_UNIT_DIAGRAM_ISNUMVISUAL" val="0"/>
  <p:tag name="KSO_WM_UNIT_DIAGRAM_ISREFERUNIT" val="0"/>
  <p:tag name="KSO_WM_UNIT_HIGHLIGHT" val="0"/>
  <p:tag name="KSO_WM_UNIT_ID" val="custom20204422_1*i*2"/>
  <p:tag name="KSO_WM_UNIT_INDEX" val="2"/>
  <p:tag name="KSO_WM_UNIT_LAYERLEVEL" val="1"/>
  <p:tag name="KSO_WM_UNIT_TYPE" val="i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2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3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9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4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6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7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8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9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6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3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4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7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8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6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7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9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5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6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8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8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8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9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9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  <p:tag name="KSO_WM_BEAUTIFY_FLAG" val="#wm#"/>
  <p:tag name="KSO_WM_SLIDE_BACKGROUND_MASK_FLAG" val="1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1868</Words>
  <Application>Microsoft Office PowerPoint</Application>
  <PresentationFormat>自定义</PresentationFormat>
  <Paragraphs>141</Paragraphs>
  <Slides>23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21</cp:revision>
  <dcterms:created xsi:type="dcterms:W3CDTF">2021-01-05T11:00:49Z</dcterms:created>
  <dcterms:modified xsi:type="dcterms:W3CDTF">2021-01-05T11:51:23Z</dcterms:modified>
</cp:coreProperties>
</file>