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57291" y="6333665"/>
            <a:ext cx="2631094" cy="315993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B17840B0-BCE7-40D8-86D6-320C53AF60E7}" type="datetime1">
              <a:rPr lang="zh-CN" altLang="en-US" sz="900">
                <a:solidFill>
                  <a:srgbClr val="898989"/>
                </a:solidFill>
                <a:ea typeface="微软雅黑" pitchFamily="34" charset="-122"/>
              </a:rPr>
              <a:t>2021/1/5</a:t>
            </a:fld>
            <a:endParaRPr lang="zh-CN" altLang="en-US" sz="900">
              <a:solidFill>
                <a:srgbClr val="898989"/>
              </a:solidFill>
              <a:ea typeface="微软雅黑" pitchFamily="34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10956" y="6333665"/>
            <a:ext cx="3858938" cy="315993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900">
              <a:solidFill>
                <a:srgbClr val="898989"/>
              </a:solidFill>
              <a:ea typeface="微软雅黑" pitchFamily="34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390850" y="6333665"/>
            <a:ext cx="2631094" cy="315993"/>
          </a:xfrm>
          <a:prstGeom prst="rect">
            <a:avLst/>
          </a:prstGeom>
        </p:spPr>
        <p:txBody>
          <a:bodyPr vert="horz" wrap="square" lIns="91440" tIns="45720" rIns="91440" bIns="45720" rtlCol="0" anchor="ctr" anchorCtr="0"/>
          <a:lstStyle>
            <a:defPPr>
              <a:defRPr lang="zh-CN"/>
            </a:defPPr>
            <a:lvl1pPr mar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lang="zh-CN" alt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fld id="{CE599B3B-ACFE-4FFA-BEF6-EB8F456CA54E}" type="slidenum">
              <a:rPr lang="zh-CN" altLang="en-US" sz="900">
                <a:solidFill>
                  <a:srgbClr val="898989"/>
                </a:solidFill>
                <a:ea typeface="微软雅黑" pitchFamily="34" charset="-122"/>
              </a:rPr>
              <a:t>‹#›</a:t>
            </a:fld>
            <a:endParaRPr lang="zh-CN" altLang="en-US" sz="900">
              <a:solidFill>
                <a:srgbClr val="898989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9578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NULL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29992;&#22826;&#38451;&#20809;&#27979;&#20984;&#36879;&#38236;&#27979;&#28966;&#36317;.flv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/>
          <p:nvPr/>
        </p:nvSpPr>
        <p:spPr>
          <a:xfrm>
            <a:off x="1570049" y="2601881"/>
            <a:ext cx="7902002" cy="8925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130000"/>
              </a:lnSpc>
            </a:pP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5.1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透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镜</a:t>
            </a:r>
          </a:p>
        </p:txBody>
      </p:sp>
      <p:sp>
        <p:nvSpPr>
          <p:cNvPr id="22531" name="Text Box 4"/>
          <p:cNvSpPr/>
          <p:nvPr/>
        </p:nvSpPr>
        <p:spPr>
          <a:xfrm>
            <a:off x="1619945" y="924402"/>
            <a:ext cx="11740590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4800" dirty="0">
                <a:solidFill>
                  <a:srgbClr val="070707"/>
                </a:solidFill>
                <a:latin typeface="隶书" pitchFamily="49" charset="-122"/>
                <a:ea typeface="隶书" pitchFamily="49" charset="-122"/>
              </a:rPr>
              <a:t>第五章  透镜及其应用</a:t>
            </a:r>
          </a:p>
        </p:txBody>
      </p:sp>
      <p:sp>
        <p:nvSpPr>
          <p:cNvPr id="22532" name="AutoShape 7"/>
          <p:cNvSpPr/>
          <p:nvPr/>
        </p:nvSpPr>
        <p:spPr>
          <a:xfrm>
            <a:off x="0" y="6438340"/>
            <a:ext cx="11880850" cy="402198"/>
          </a:xfrm>
          <a:prstGeom prst="flowChartProcess">
            <a:avLst/>
          </a:prstGeom>
          <a:solidFill>
            <a:srgbClr val="008080"/>
          </a:solidFill>
          <a:ln>
            <a:solidFill>
              <a:schemeClr val="tx1"/>
            </a:solidFill>
            <a:round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33" name="Text Box 33"/>
          <p:cNvSpPr/>
          <p:nvPr/>
        </p:nvSpPr>
        <p:spPr>
          <a:xfrm>
            <a:off x="6969686" y="619132"/>
            <a:ext cx="4490384" cy="4592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400" b="1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534" name="MH_Text_1"/>
          <p:cNvSpPr>
            <a:spLocks noChangeArrowheads="1"/>
          </p:cNvSpPr>
          <p:nvPr/>
        </p:nvSpPr>
        <p:spPr bwMode="auto">
          <a:xfrm>
            <a:off x="816808" y="4924554"/>
            <a:ext cx="2163718" cy="1053000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5000"/>
              </a:srgbClr>
            </a:outerShdw>
          </a:effectLst>
        </p:spPr>
        <p:txBody>
          <a:bodyPr lIns="90170" tIns="720090" rIns="90170" bIns="4699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35" name="MH_SubTitle_1">
            <a:hlinkClick r:id="rId3" action="ppaction://hlinksldjump"/>
          </p:cNvPr>
          <p:cNvSpPr/>
          <p:nvPr/>
        </p:nvSpPr>
        <p:spPr>
          <a:xfrm>
            <a:off x="816808" y="5195326"/>
            <a:ext cx="2163718" cy="538376"/>
          </a:xfrm>
          <a:prstGeom prst="rect">
            <a:avLst/>
          </a:prstGeom>
          <a:solidFill>
            <a:srgbClr val="008080"/>
          </a:solidFill>
          <a:ln>
            <a:noFill/>
            <a:miter lim="800000"/>
          </a:ln>
        </p:spPr>
        <p:txBody>
          <a:bodyPr lIns="0" tIns="0" rIns="0" bIns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导入新课</a:t>
            </a:r>
          </a:p>
        </p:txBody>
      </p:sp>
      <p:sp>
        <p:nvSpPr>
          <p:cNvPr id="22536" name="MH_Other_1"/>
          <p:cNvSpPr/>
          <p:nvPr/>
        </p:nvSpPr>
        <p:spPr>
          <a:xfrm>
            <a:off x="2671128" y="5366339"/>
            <a:ext cx="218641" cy="17101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bevel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37" name="MH_Text_2"/>
          <p:cNvSpPr>
            <a:spLocks noChangeArrowheads="1"/>
          </p:cNvSpPr>
          <p:nvPr/>
        </p:nvSpPr>
        <p:spPr bwMode="auto">
          <a:xfrm>
            <a:off x="3401306" y="4921388"/>
            <a:ext cx="2163718" cy="1054583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5000"/>
              </a:srgbClr>
            </a:outerShdw>
          </a:effectLst>
        </p:spPr>
        <p:txBody>
          <a:bodyPr lIns="90170" tIns="720090" rIns="90170" bIns="4699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38" name="MH_SubTitle_2">
            <a:hlinkClick r:id="rId3" action="ppaction://hlinksldjump"/>
          </p:cNvPr>
          <p:cNvSpPr/>
          <p:nvPr/>
        </p:nvSpPr>
        <p:spPr>
          <a:xfrm>
            <a:off x="3401306" y="5195326"/>
            <a:ext cx="2163718" cy="538376"/>
          </a:xfrm>
          <a:prstGeom prst="rect">
            <a:avLst/>
          </a:prstGeom>
          <a:solidFill>
            <a:srgbClr val="008080"/>
          </a:solidFill>
          <a:ln>
            <a:noFill/>
            <a:miter lim="800000"/>
          </a:ln>
        </p:spPr>
        <p:txBody>
          <a:bodyPr lIns="0" tIns="0" rIns="0" bIns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讲授新课</a:t>
            </a:r>
          </a:p>
        </p:txBody>
      </p:sp>
      <p:sp>
        <p:nvSpPr>
          <p:cNvPr id="22539" name="MH_Other_2"/>
          <p:cNvSpPr/>
          <p:nvPr/>
        </p:nvSpPr>
        <p:spPr>
          <a:xfrm>
            <a:off x="3446684" y="5363172"/>
            <a:ext cx="218641" cy="17101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bevel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40" name="MH_Other_3"/>
          <p:cNvSpPr/>
          <p:nvPr/>
        </p:nvSpPr>
        <p:spPr>
          <a:xfrm>
            <a:off x="5309255" y="5366339"/>
            <a:ext cx="218641" cy="17101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bevel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41" name="MH_Text_3"/>
          <p:cNvSpPr>
            <a:spLocks noChangeArrowheads="1"/>
          </p:cNvSpPr>
          <p:nvPr/>
        </p:nvSpPr>
        <p:spPr bwMode="auto">
          <a:xfrm>
            <a:off x="6010556" y="4922971"/>
            <a:ext cx="2165780" cy="1054583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5000"/>
              </a:srgbClr>
            </a:outerShdw>
          </a:effectLst>
        </p:spPr>
        <p:txBody>
          <a:bodyPr lIns="90170" tIns="720090" rIns="90170" bIns="4699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42" name="MH_SubTitle_3">
            <a:hlinkClick r:id="rId3" action="ppaction://hlinksldjump"/>
          </p:cNvPr>
          <p:cNvSpPr/>
          <p:nvPr/>
        </p:nvSpPr>
        <p:spPr>
          <a:xfrm>
            <a:off x="6010555" y="5195326"/>
            <a:ext cx="2163718" cy="538376"/>
          </a:xfrm>
          <a:prstGeom prst="rect">
            <a:avLst/>
          </a:prstGeom>
          <a:solidFill>
            <a:srgbClr val="008080"/>
          </a:solidFill>
          <a:ln>
            <a:noFill/>
            <a:miter lim="800000"/>
          </a:ln>
        </p:spPr>
        <p:txBody>
          <a:bodyPr lIns="0" tIns="0" rIns="0" bIns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课堂小结</a:t>
            </a:r>
          </a:p>
        </p:txBody>
      </p:sp>
      <p:sp>
        <p:nvSpPr>
          <p:cNvPr id="22543" name="MH_Other_4"/>
          <p:cNvSpPr/>
          <p:nvPr/>
        </p:nvSpPr>
        <p:spPr>
          <a:xfrm>
            <a:off x="6084810" y="5363172"/>
            <a:ext cx="220703" cy="17101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bevel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44" name="MH_Other_5"/>
          <p:cNvSpPr/>
          <p:nvPr/>
        </p:nvSpPr>
        <p:spPr>
          <a:xfrm>
            <a:off x="7906129" y="5366339"/>
            <a:ext cx="218641" cy="17101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E617E"/>
            </a:solidFill>
            <a:bevel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45" name="MH_Text_4"/>
          <p:cNvSpPr>
            <a:spLocks noChangeArrowheads="1"/>
          </p:cNvSpPr>
          <p:nvPr/>
        </p:nvSpPr>
        <p:spPr bwMode="auto">
          <a:xfrm>
            <a:off x="8623930" y="4922971"/>
            <a:ext cx="2163718" cy="1054583"/>
          </a:xfrm>
          <a:prstGeom prst="roundRect">
            <a:avLst>
              <a:gd name="adj" fmla="val 6991"/>
            </a:avLst>
          </a:prstGeom>
          <a:solidFill>
            <a:srgbClr val="CCFFFF"/>
          </a:solidFill>
          <a:ln w="9525">
            <a:noFill/>
            <a:round/>
          </a:ln>
          <a:effectLst>
            <a:outerShdw dist="25401" dir="2700000" algn="ctr" rotWithShape="0">
              <a:srgbClr val="000000">
                <a:alpha val="25000"/>
              </a:srgbClr>
            </a:outerShdw>
          </a:effectLst>
        </p:spPr>
        <p:txBody>
          <a:bodyPr lIns="90170" tIns="720090" rIns="90170" bIns="4699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>
              <a:lnSpc>
                <a:spcPct val="130000"/>
              </a:lnSpc>
            </a:pPr>
            <a:endParaRPr lang="zh-CN" altLang="en-US" sz="1600">
              <a:solidFill>
                <a:srgbClr val="4D4D4D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46" name="MH_SubTitle_4">
            <a:hlinkClick r:id="rId3" action="ppaction://hlinksldjump"/>
          </p:cNvPr>
          <p:cNvSpPr/>
          <p:nvPr/>
        </p:nvSpPr>
        <p:spPr>
          <a:xfrm>
            <a:off x="8619804" y="5195326"/>
            <a:ext cx="2167842" cy="538376"/>
          </a:xfrm>
          <a:prstGeom prst="rect">
            <a:avLst/>
          </a:prstGeom>
          <a:solidFill>
            <a:srgbClr val="008080"/>
          </a:solidFill>
          <a:ln>
            <a:noFill/>
            <a:miter lim="800000"/>
          </a:ln>
        </p:spPr>
        <p:txBody>
          <a:bodyPr lIns="0" tIns="0" rIns="0" bIns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>
                <a:solidFill>
                  <a:srgbClr val="FFFFFF"/>
                </a:solidFill>
                <a:latin typeface="宋体" pitchFamily="2" charset="-122"/>
                <a:ea typeface="宋体" pitchFamily="2" charset="-122"/>
              </a:rPr>
              <a:t>随堂训练</a:t>
            </a:r>
          </a:p>
        </p:txBody>
      </p:sp>
      <p:sp>
        <p:nvSpPr>
          <p:cNvPr id="22547" name="MH_Other_6"/>
          <p:cNvSpPr/>
          <p:nvPr/>
        </p:nvSpPr>
        <p:spPr>
          <a:xfrm>
            <a:off x="8683747" y="5363172"/>
            <a:ext cx="218641" cy="17101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707C1A"/>
            </a:solidFill>
            <a:bevel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2548" name="组合 3093"/>
          <p:cNvGrpSpPr/>
          <p:nvPr/>
        </p:nvGrpSpPr>
        <p:grpSpPr>
          <a:xfrm>
            <a:off x="2588622" y="5318834"/>
            <a:ext cx="1157146" cy="266021"/>
            <a:chOff x="0" y="0"/>
            <a:chExt cx="561" cy="169"/>
          </a:xfrm>
        </p:grpSpPr>
        <p:pic>
          <p:nvPicPr>
            <p:cNvPr id="22549" name="MH_Other_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61" cy="16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2550" name="Text Box 24"/>
            <p:cNvSpPr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1400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2551" name="MH_Other_8"/>
          <p:cNvSpPr/>
          <p:nvPr/>
        </p:nvSpPr>
        <p:spPr>
          <a:xfrm>
            <a:off x="2716508" y="5407508"/>
            <a:ext cx="903440" cy="8867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61"/>
                </a:srgbClr>
              </a:gs>
              <a:gs pos="29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71000">
                <a:srgbClr val="000000">
                  <a:alpha val="1961"/>
                </a:srgbClr>
              </a:gs>
              <a:gs pos="100000">
                <a:srgbClr val="000000">
                  <a:alpha val="1961"/>
                </a:srgbClr>
              </a:gs>
            </a:gsLst>
            <a:path path="rect">
              <a:fillToRect l="50000" t="50000" r="50000" b="50000"/>
            </a:path>
          </a:gradFill>
          <a:ln>
            <a:noFill/>
            <a:bevel/>
          </a:ln>
          <a:effectLst>
            <a:outerShdw sx="102000" sy="102000" algn="ctr">
              <a:srgbClr val="000000">
                <a:alpha val="32999"/>
              </a:srgbClr>
            </a:outerShdw>
          </a:effectLst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2552" name="组合 3097"/>
          <p:cNvGrpSpPr/>
          <p:nvPr/>
        </p:nvGrpSpPr>
        <p:grpSpPr>
          <a:xfrm>
            <a:off x="5226749" y="5318834"/>
            <a:ext cx="1155083" cy="266021"/>
            <a:chOff x="0" y="0"/>
            <a:chExt cx="560" cy="169"/>
          </a:xfrm>
        </p:grpSpPr>
        <p:pic>
          <p:nvPicPr>
            <p:cNvPr id="22553" name="MH_Other_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60" cy="169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2554" name="Text Box 28"/>
            <p:cNvSpPr/>
            <p:nvPr/>
          </p:nvSpPr>
          <p:spPr>
            <a:xfrm>
              <a:off x="70" y="65"/>
              <a:ext cx="422" cy="3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1400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2555" name="MH_Other_10"/>
          <p:cNvSpPr/>
          <p:nvPr/>
        </p:nvSpPr>
        <p:spPr>
          <a:xfrm>
            <a:off x="5354634" y="5407508"/>
            <a:ext cx="903440" cy="8867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61"/>
                </a:srgbClr>
              </a:gs>
              <a:gs pos="29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71000">
                <a:srgbClr val="000000">
                  <a:alpha val="1961"/>
                </a:srgbClr>
              </a:gs>
              <a:gs pos="100000">
                <a:srgbClr val="000000">
                  <a:alpha val="1961"/>
                </a:srgbClr>
              </a:gs>
            </a:gsLst>
            <a:path path="rect">
              <a:fillToRect l="50000" t="50000" r="50000" b="50000"/>
            </a:path>
          </a:gradFill>
          <a:ln>
            <a:noFill/>
            <a:bevel/>
          </a:ln>
          <a:effectLst>
            <a:outerShdw sx="102000" sy="102000" algn="ctr">
              <a:srgbClr val="000000">
                <a:alpha val="32999"/>
              </a:srgbClr>
            </a:outerShdw>
          </a:effectLst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2556" name="MH_Other_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23623" y="5318834"/>
            <a:ext cx="1157146" cy="266021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57" name="Text Box 31"/>
          <p:cNvSpPr/>
          <p:nvPr/>
        </p:nvSpPr>
        <p:spPr>
          <a:xfrm>
            <a:off x="7968008" y="5420176"/>
            <a:ext cx="870437" cy="617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558" name="MH_Other_12"/>
          <p:cNvSpPr/>
          <p:nvPr/>
        </p:nvSpPr>
        <p:spPr>
          <a:xfrm>
            <a:off x="7951506" y="5407508"/>
            <a:ext cx="903440" cy="8867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00">
                  <a:alpha val="1961"/>
                </a:srgbClr>
              </a:gs>
              <a:gs pos="29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50000">
                <a:srgbClr val="000000">
                  <a:alpha val="1961"/>
                </a:srgbClr>
              </a:gs>
              <a:gs pos="71000">
                <a:srgbClr val="000000">
                  <a:alpha val="1961"/>
                </a:srgbClr>
              </a:gs>
              <a:gs pos="100000">
                <a:srgbClr val="000000">
                  <a:alpha val="1961"/>
                </a:srgbClr>
              </a:gs>
            </a:gsLst>
            <a:path path="rect">
              <a:fillToRect l="50000" t="50000" r="50000" b="50000"/>
            </a:path>
          </a:gradFill>
          <a:ln>
            <a:noFill/>
            <a:bevel/>
          </a:ln>
          <a:effectLst>
            <a:outerShdw sx="102000" sy="102000" algn="ctr">
              <a:srgbClr val="000000">
                <a:alpha val="32999"/>
              </a:srgbClr>
            </a:outerShdw>
          </a:effectLst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marR="0" lvl="0" indent="0" algn="ctr"/>
            <a:endParaRPr lang="zh-CN" altLang="en-US" sz="140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43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13355"/>
          <p:cNvGrpSpPr/>
          <p:nvPr/>
        </p:nvGrpSpPr>
        <p:grpSpPr>
          <a:xfrm>
            <a:off x="5565023" y="1797224"/>
            <a:ext cx="468220" cy="2118667"/>
            <a:chOff x="2517" y="1141"/>
            <a:chExt cx="136" cy="635"/>
          </a:xfrm>
        </p:grpSpPr>
        <p:sp>
          <p:nvSpPr>
            <p:cNvPr id="31746" name="xjhgx2"/>
            <p:cNvSpPr/>
            <p:nvPr/>
          </p:nvSpPr>
          <p:spPr>
            <a:xfrm>
              <a:off x="2517" y="1141"/>
              <a:ext cx="136" cy="635"/>
            </a:xfrm>
            <a:custGeom>
              <a:avLst/>
              <a:gdLst/>
              <a:ahLst/>
              <a:cxnLst/>
              <a:rect l="0" t="0" r="0" b="0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D5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2D5F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31747" name="直接连接符 13357"/>
            <p:cNvCxnSpPr/>
            <p:nvPr/>
          </p:nvCxnSpPr>
          <p:spPr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bevel/>
            </a:ln>
          </p:spPr>
        </p:cxnSp>
      </p:grpSp>
      <p:cxnSp>
        <p:nvCxnSpPr>
          <p:cNvPr id="31748" name="Line 6"/>
          <p:cNvCxnSpPr/>
          <p:nvPr/>
        </p:nvCxnSpPr>
        <p:spPr>
          <a:xfrm flipV="1">
            <a:off x="513600" y="2839140"/>
            <a:ext cx="1080621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</a:ln>
        </p:spPr>
      </p:cxnSp>
      <p:sp>
        <p:nvSpPr>
          <p:cNvPr id="31749" name="Oval 25"/>
          <p:cNvSpPr/>
          <p:nvPr/>
        </p:nvSpPr>
        <p:spPr>
          <a:xfrm>
            <a:off x="5705283" y="2740965"/>
            <a:ext cx="187700" cy="1440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1750" name="Text Box 28"/>
          <p:cNvSpPr/>
          <p:nvPr/>
        </p:nvSpPr>
        <p:spPr>
          <a:xfrm>
            <a:off x="2945461" y="2191506"/>
            <a:ext cx="65386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i="1">
                <a:solidFill>
                  <a:srgbClr val="FF0000"/>
                </a:solidFill>
                <a:latin typeface="宋体" pitchFamily="2" charset="-122"/>
              </a:rPr>
              <a:t>F</a:t>
            </a:r>
          </a:p>
        </p:txBody>
      </p:sp>
      <p:sp>
        <p:nvSpPr>
          <p:cNvPr id="31751" name="Text Box 29"/>
          <p:cNvSpPr/>
          <p:nvPr/>
        </p:nvSpPr>
        <p:spPr>
          <a:xfrm>
            <a:off x="9682068" y="2191506"/>
            <a:ext cx="163568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主光轴</a:t>
            </a:r>
          </a:p>
        </p:txBody>
      </p:sp>
      <p:grpSp>
        <p:nvGrpSpPr>
          <p:cNvPr id="31752" name="组合 13358"/>
          <p:cNvGrpSpPr/>
          <p:nvPr/>
        </p:nvGrpSpPr>
        <p:grpSpPr>
          <a:xfrm flipH="1">
            <a:off x="5913610" y="2120250"/>
            <a:ext cx="4284120" cy="1402944"/>
            <a:chOff x="453" y="934"/>
            <a:chExt cx="2077" cy="886"/>
          </a:xfrm>
        </p:grpSpPr>
        <p:grpSp>
          <p:nvGrpSpPr>
            <p:cNvPr id="31753" name="组合 13359"/>
            <p:cNvGrpSpPr/>
            <p:nvPr/>
          </p:nvGrpSpPr>
          <p:grpSpPr>
            <a:xfrm>
              <a:off x="453" y="934"/>
              <a:ext cx="2064" cy="92"/>
              <a:chOff x="136" y="934"/>
              <a:chExt cx="2381" cy="91"/>
            </a:xfrm>
          </p:grpSpPr>
          <p:cxnSp>
            <p:nvCxnSpPr>
              <p:cNvPr id="31754" name="Line 8"/>
              <p:cNvCxnSpPr/>
              <p:nvPr/>
            </p:nvCxnSpPr>
            <p:spPr>
              <a:xfrm flipV="1">
                <a:off x="136" y="981"/>
                <a:ext cx="23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31755" name="AutoShape 9"/>
              <p:cNvSpPr/>
              <p:nvPr/>
            </p:nvSpPr>
            <p:spPr>
              <a:xfrm rot="5400000">
                <a:off x="1688" y="82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1756" name="组合 13362"/>
            <p:cNvGrpSpPr/>
            <p:nvPr/>
          </p:nvGrpSpPr>
          <p:grpSpPr>
            <a:xfrm>
              <a:off x="453" y="1751"/>
              <a:ext cx="2059" cy="69"/>
              <a:chOff x="113" y="1751"/>
              <a:chExt cx="2399" cy="91"/>
            </a:xfrm>
          </p:grpSpPr>
          <p:cxnSp>
            <p:nvCxnSpPr>
              <p:cNvPr id="31757" name="Line 11"/>
              <p:cNvCxnSpPr/>
              <p:nvPr/>
            </p:nvCxnSpPr>
            <p:spPr>
              <a:xfrm>
                <a:off x="113" y="1797"/>
                <a:ext cx="239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31758" name="AutoShape 12"/>
              <p:cNvSpPr/>
              <p:nvPr/>
            </p:nvSpPr>
            <p:spPr>
              <a:xfrm rot="5400000">
                <a:off x="1679" y="1644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1759" name="组合 13365"/>
            <p:cNvGrpSpPr/>
            <p:nvPr/>
          </p:nvGrpSpPr>
          <p:grpSpPr>
            <a:xfrm>
              <a:off x="476" y="1344"/>
              <a:ext cx="2054" cy="92"/>
              <a:chOff x="136" y="1342"/>
              <a:chExt cx="2394" cy="91"/>
            </a:xfrm>
          </p:grpSpPr>
          <p:cxnSp>
            <p:nvCxnSpPr>
              <p:cNvPr id="31760" name="Line 14"/>
              <p:cNvCxnSpPr/>
              <p:nvPr/>
            </p:nvCxnSpPr>
            <p:spPr>
              <a:xfrm flipV="1">
                <a:off x="136" y="1388"/>
                <a:ext cx="2394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31761" name="AutoShape 15"/>
              <p:cNvSpPr/>
              <p:nvPr/>
            </p:nvSpPr>
            <p:spPr>
              <a:xfrm rot="5400000">
                <a:off x="1697" y="123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31762" name="组合 13368"/>
          <p:cNvGrpSpPr/>
          <p:nvPr/>
        </p:nvGrpSpPr>
        <p:grpSpPr>
          <a:xfrm flipH="1">
            <a:off x="3281672" y="2191506"/>
            <a:ext cx="2704130" cy="1292102"/>
            <a:chOff x="2508" y="981"/>
            <a:chExt cx="1302" cy="815"/>
          </a:xfrm>
        </p:grpSpPr>
        <p:grpSp>
          <p:nvGrpSpPr>
            <p:cNvPr id="31763" name="组合 13369"/>
            <p:cNvGrpSpPr/>
            <p:nvPr/>
          </p:nvGrpSpPr>
          <p:grpSpPr>
            <a:xfrm>
              <a:off x="2508" y="1389"/>
              <a:ext cx="1299" cy="406"/>
              <a:chOff x="2508" y="1360"/>
              <a:chExt cx="1374" cy="435"/>
            </a:xfrm>
          </p:grpSpPr>
          <p:sp>
            <p:nvSpPr>
              <p:cNvPr id="31764" name="Freeform 17"/>
              <p:cNvSpPr/>
              <p:nvPr/>
            </p:nvSpPr>
            <p:spPr>
              <a:xfrm>
                <a:off x="2508" y="1360"/>
                <a:ext cx="1374" cy="435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765" name="AutoShape 18"/>
              <p:cNvSpPr/>
              <p:nvPr/>
            </p:nvSpPr>
            <p:spPr>
              <a:xfrm rot="4200000">
                <a:off x="3125" y="1498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1766" name="组合 13372"/>
            <p:cNvGrpSpPr/>
            <p:nvPr/>
          </p:nvGrpSpPr>
          <p:grpSpPr>
            <a:xfrm>
              <a:off x="2517" y="981"/>
              <a:ext cx="1293" cy="411"/>
              <a:chOff x="2517" y="981"/>
              <a:chExt cx="1511" cy="488"/>
            </a:xfrm>
          </p:grpSpPr>
          <p:sp>
            <p:nvSpPr>
              <p:cNvPr id="31767" name="Freeform 20"/>
              <p:cNvSpPr/>
              <p:nvPr/>
            </p:nvSpPr>
            <p:spPr>
              <a:xfrm flipV="1">
                <a:off x="2517" y="981"/>
                <a:ext cx="1511" cy="488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1768" name="AutoShape 21"/>
              <p:cNvSpPr/>
              <p:nvPr/>
            </p:nvSpPr>
            <p:spPr>
              <a:xfrm rot="17400000" flipV="1">
                <a:off x="3189" y="1049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1769" name="组合 13375"/>
            <p:cNvGrpSpPr/>
            <p:nvPr/>
          </p:nvGrpSpPr>
          <p:grpSpPr>
            <a:xfrm>
              <a:off x="2522" y="1341"/>
              <a:ext cx="1285" cy="91"/>
              <a:chOff x="2522" y="1341"/>
              <a:chExt cx="1785" cy="91"/>
            </a:xfrm>
          </p:grpSpPr>
          <p:cxnSp>
            <p:nvCxnSpPr>
              <p:cNvPr id="31770" name="Line 23"/>
              <p:cNvCxnSpPr/>
              <p:nvPr/>
            </p:nvCxnSpPr>
            <p:spPr>
              <a:xfrm flipV="1">
                <a:off x="2522" y="1389"/>
                <a:ext cx="1785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31771" name="AutoShape 24"/>
              <p:cNvSpPr/>
              <p:nvPr/>
            </p:nvSpPr>
            <p:spPr>
              <a:xfrm rot="5400000">
                <a:off x="3368" y="1237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31772" name="Text Box 70"/>
          <p:cNvSpPr/>
          <p:nvPr/>
        </p:nvSpPr>
        <p:spPr>
          <a:xfrm>
            <a:off x="1996643" y="4766209"/>
            <a:ext cx="4259368" cy="523220"/>
          </a:xfrm>
          <a:prstGeom prst="rect">
            <a:avLst/>
          </a:prstGeom>
          <a:noFill/>
          <a:ln w="15875"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800">
                <a:latin typeface="宋体" pitchFamily="2" charset="-122"/>
                <a:ea typeface="宋体" pitchFamily="2" charset="-122"/>
              </a:rPr>
              <a:t>小结：</a:t>
            </a:r>
            <a:r>
              <a:rPr lang="zh-CN" altLang="zh-CN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光路可逆</a:t>
            </a:r>
          </a:p>
        </p:txBody>
      </p:sp>
      <p:grpSp>
        <p:nvGrpSpPr>
          <p:cNvPr id="31773" name="组合 21"/>
          <p:cNvGrpSpPr/>
          <p:nvPr/>
        </p:nvGrpSpPr>
        <p:grpSpPr>
          <a:xfrm>
            <a:off x="3246608" y="2125000"/>
            <a:ext cx="6918120" cy="1401361"/>
            <a:chOff x="3987" y="6630"/>
            <a:chExt cx="8383" cy="2214"/>
          </a:xfrm>
        </p:grpSpPr>
        <p:grpSp>
          <p:nvGrpSpPr>
            <p:cNvPr id="31774" name="组合 1"/>
            <p:cNvGrpSpPr/>
            <p:nvPr/>
          </p:nvGrpSpPr>
          <p:grpSpPr>
            <a:xfrm flipH="1">
              <a:off x="3987" y="6754"/>
              <a:ext cx="3326" cy="2040"/>
              <a:chOff x="2508" y="981"/>
              <a:chExt cx="1321" cy="815"/>
            </a:xfrm>
          </p:grpSpPr>
          <p:grpSp>
            <p:nvGrpSpPr>
              <p:cNvPr id="31775" name="组合 13369"/>
              <p:cNvGrpSpPr/>
              <p:nvPr/>
            </p:nvGrpSpPr>
            <p:grpSpPr>
              <a:xfrm>
                <a:off x="2508" y="1389"/>
                <a:ext cx="1299" cy="407"/>
                <a:chOff x="2508" y="1360"/>
                <a:chExt cx="1374" cy="435"/>
              </a:xfrm>
            </p:grpSpPr>
            <p:sp>
              <p:nvSpPr>
                <p:cNvPr id="31776" name="Freeform 17"/>
                <p:cNvSpPr/>
                <p:nvPr/>
              </p:nvSpPr>
              <p:spPr>
                <a:xfrm>
                  <a:off x="2508" y="1360"/>
                  <a:ext cx="1374" cy="435"/>
                </a:xfrm>
                <a:custGeom>
                  <a:avLst/>
                  <a:gdLst/>
                  <a:ahLst/>
                  <a:cxnLst>
                    <a:cxn ang="0">
                      <a:pos x="0" y="536"/>
                    </a:cxn>
                    <a:cxn ang="0">
                      <a:pos x="131" y="520"/>
                    </a:cxn>
                    <a:cxn ang="0">
                      <a:pos x="1667" y="0"/>
                    </a:cxn>
                  </a:cxnLst>
                  <a:rect l="0" t="0" r="0" b="0"/>
                  <a:pathLst>
                    <a:path w="1667" h="536">
                      <a:moveTo>
                        <a:pt x="0" y="536"/>
                      </a:moveTo>
                      <a:lnTo>
                        <a:pt x="131" y="520"/>
                      </a:lnTo>
                      <a:lnTo>
                        <a:pt x="1667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</a:ln>
              </p:spPr>
              <p:txBody>
                <a:bodyPr anchor="t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31777" name="AutoShape 18"/>
                <p:cNvSpPr/>
                <p:nvPr/>
              </p:nvSpPr>
              <p:spPr>
                <a:xfrm rot="15300000">
                  <a:off x="3125" y="1498"/>
                  <a:ext cx="69" cy="2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1778" name="组合 13372"/>
              <p:cNvGrpSpPr/>
              <p:nvPr/>
            </p:nvGrpSpPr>
            <p:grpSpPr>
              <a:xfrm>
                <a:off x="2517" y="981"/>
                <a:ext cx="1312" cy="409"/>
                <a:chOff x="2517" y="981"/>
                <a:chExt cx="1534" cy="485"/>
              </a:xfrm>
            </p:grpSpPr>
            <p:sp>
              <p:nvSpPr>
                <p:cNvPr id="31779" name="Freeform 20"/>
                <p:cNvSpPr/>
                <p:nvPr/>
              </p:nvSpPr>
              <p:spPr>
                <a:xfrm flipV="1">
                  <a:off x="2517" y="981"/>
                  <a:ext cx="1534" cy="485"/>
                </a:xfrm>
                <a:custGeom>
                  <a:avLst/>
                  <a:gdLst/>
                  <a:ahLst/>
                  <a:cxnLst>
                    <a:cxn ang="0">
                      <a:pos x="0" y="536"/>
                    </a:cxn>
                    <a:cxn ang="0">
                      <a:pos x="131" y="520"/>
                    </a:cxn>
                    <a:cxn ang="0">
                      <a:pos x="1667" y="0"/>
                    </a:cxn>
                  </a:cxnLst>
                  <a:rect l="0" t="0" r="0" b="0"/>
                  <a:pathLst>
                    <a:path w="1667" h="536">
                      <a:moveTo>
                        <a:pt x="0" y="536"/>
                      </a:moveTo>
                      <a:lnTo>
                        <a:pt x="131" y="520"/>
                      </a:lnTo>
                      <a:lnTo>
                        <a:pt x="1667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</a:ln>
              </p:spPr>
              <p:txBody>
                <a:bodyPr anchor="t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31780" name="AutoShape 21"/>
                <p:cNvSpPr/>
                <p:nvPr/>
              </p:nvSpPr>
              <p:spPr>
                <a:xfrm rot="6660000" flipV="1">
                  <a:off x="3189" y="1049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1781" name="组合 13375"/>
              <p:cNvGrpSpPr/>
              <p:nvPr/>
            </p:nvGrpSpPr>
            <p:grpSpPr>
              <a:xfrm>
                <a:off x="2522" y="1341"/>
                <a:ext cx="1285" cy="91"/>
                <a:chOff x="2522" y="1341"/>
                <a:chExt cx="1785" cy="91"/>
              </a:xfrm>
            </p:grpSpPr>
            <p:cxnSp>
              <p:nvCxnSpPr>
                <p:cNvPr id="31782" name="Line 23"/>
                <p:cNvCxnSpPr/>
                <p:nvPr/>
              </p:nvCxnSpPr>
              <p:spPr>
                <a:xfrm flipV="1">
                  <a:off x="2522" y="1389"/>
                  <a:ext cx="1785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  <p:sp>
              <p:nvSpPr>
                <p:cNvPr id="31783" name="AutoShape 24"/>
                <p:cNvSpPr/>
                <p:nvPr/>
              </p:nvSpPr>
              <p:spPr>
                <a:xfrm rot="16380000">
                  <a:off x="3368" y="1237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1784" name="组合 11"/>
            <p:cNvGrpSpPr/>
            <p:nvPr/>
          </p:nvGrpSpPr>
          <p:grpSpPr>
            <a:xfrm flipH="1">
              <a:off x="7177" y="6629"/>
              <a:ext cx="5192" cy="2215"/>
              <a:chOff x="453" y="934"/>
              <a:chExt cx="2077" cy="886"/>
            </a:xfrm>
          </p:grpSpPr>
          <p:grpSp>
            <p:nvGrpSpPr>
              <p:cNvPr id="31785" name="组合 13359"/>
              <p:cNvGrpSpPr/>
              <p:nvPr/>
            </p:nvGrpSpPr>
            <p:grpSpPr>
              <a:xfrm>
                <a:off x="453" y="934"/>
                <a:ext cx="2064" cy="92"/>
                <a:chOff x="136" y="934"/>
                <a:chExt cx="2381" cy="91"/>
              </a:xfrm>
            </p:grpSpPr>
            <p:cxnSp>
              <p:nvCxnSpPr>
                <p:cNvPr id="31786" name="Line 8"/>
                <p:cNvCxnSpPr/>
                <p:nvPr/>
              </p:nvCxnSpPr>
              <p:spPr>
                <a:xfrm flipV="1">
                  <a:off x="136" y="981"/>
                  <a:ext cx="2381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  <p:sp>
              <p:nvSpPr>
                <p:cNvPr id="31787" name="AutoShape 9"/>
                <p:cNvSpPr/>
                <p:nvPr/>
              </p:nvSpPr>
              <p:spPr>
                <a:xfrm rot="16200000">
                  <a:off x="1688" y="828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1788" name="组合 13362"/>
              <p:cNvGrpSpPr/>
              <p:nvPr/>
            </p:nvGrpSpPr>
            <p:grpSpPr>
              <a:xfrm>
                <a:off x="453" y="1751"/>
                <a:ext cx="2059" cy="69"/>
                <a:chOff x="113" y="1751"/>
                <a:chExt cx="2399" cy="91"/>
              </a:xfrm>
            </p:grpSpPr>
            <p:cxnSp>
              <p:nvCxnSpPr>
                <p:cNvPr id="31789" name="Line 11"/>
                <p:cNvCxnSpPr/>
                <p:nvPr/>
              </p:nvCxnSpPr>
              <p:spPr>
                <a:xfrm>
                  <a:off x="113" y="1797"/>
                  <a:ext cx="2399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  <p:sp>
              <p:nvSpPr>
                <p:cNvPr id="31790" name="AutoShape 12"/>
                <p:cNvSpPr/>
                <p:nvPr/>
              </p:nvSpPr>
              <p:spPr>
                <a:xfrm rot="16200000">
                  <a:off x="1679" y="1644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1791" name="组合 13365"/>
              <p:cNvGrpSpPr/>
              <p:nvPr/>
            </p:nvGrpSpPr>
            <p:grpSpPr>
              <a:xfrm>
                <a:off x="476" y="1344"/>
                <a:ext cx="2054" cy="92"/>
                <a:chOff x="136" y="1342"/>
                <a:chExt cx="2394" cy="91"/>
              </a:xfrm>
            </p:grpSpPr>
            <p:cxnSp>
              <p:nvCxnSpPr>
                <p:cNvPr id="31792" name="Line 14"/>
                <p:cNvCxnSpPr/>
                <p:nvPr/>
              </p:nvCxnSpPr>
              <p:spPr>
                <a:xfrm flipV="1">
                  <a:off x="136" y="1388"/>
                  <a:ext cx="2394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  <p:sp>
              <p:nvSpPr>
                <p:cNvPr id="31793" name="AutoShape 15"/>
                <p:cNvSpPr/>
                <p:nvPr/>
              </p:nvSpPr>
              <p:spPr>
                <a:xfrm rot="16200000">
                  <a:off x="1697" y="1236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 sz="2800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31794" name="Oval 26"/>
          <p:cNvSpPr/>
          <p:nvPr/>
        </p:nvSpPr>
        <p:spPr>
          <a:xfrm>
            <a:off x="3234231" y="2764717"/>
            <a:ext cx="206265" cy="1583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1795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93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11" dur="1000" fill="hold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1000" fill="hold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72" grpId="0"/>
      <p:bldP spid="317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组合 42056"/>
          <p:cNvGrpSpPr/>
          <p:nvPr/>
        </p:nvGrpSpPr>
        <p:grpSpPr>
          <a:xfrm>
            <a:off x="748740" y="763227"/>
            <a:ext cx="10806210" cy="2118667"/>
            <a:chOff x="362" y="754"/>
            <a:chExt cx="5239" cy="1338"/>
          </a:xfrm>
        </p:grpSpPr>
        <p:grpSp>
          <p:nvGrpSpPr>
            <p:cNvPr id="32770" name="组合 41987"/>
            <p:cNvGrpSpPr/>
            <p:nvPr/>
          </p:nvGrpSpPr>
          <p:grpSpPr>
            <a:xfrm>
              <a:off x="2812" y="754"/>
              <a:ext cx="227" cy="1338"/>
              <a:chOff x="2517" y="1141"/>
              <a:chExt cx="136" cy="635"/>
            </a:xfrm>
          </p:grpSpPr>
          <p:sp>
            <p:nvSpPr>
              <p:cNvPr id="32771" name="xjhgx2"/>
              <p:cNvSpPr/>
              <p:nvPr/>
            </p:nvSpPr>
            <p:spPr>
              <a:xfrm>
                <a:off x="2517" y="1141"/>
                <a:ext cx="136" cy="635"/>
              </a:xfrm>
              <a:custGeom>
                <a:avLst/>
                <a:gdLst/>
                <a:ahLst/>
                <a:cxnLst/>
                <a:rect l="0" t="0" r="0" b="0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100000">
                    <a:srgbClr val="D5FFFF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2D5FFF"/>
                </a:solidFill>
                <a:bevel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2772" name="直接连接符 41989"/>
              <p:cNvCxnSpPr/>
              <p:nvPr/>
            </p:nvCxnSpPr>
            <p:spPr>
              <a:xfrm flipH="1">
                <a:off x="2585" y="1162"/>
                <a:ext cx="0" cy="612"/>
              </a:xfrm>
              <a:prstGeom prst="line">
                <a:avLst/>
              </a:prstGeom>
              <a:noFill/>
              <a:ln w="12700">
                <a:solidFill>
                  <a:srgbClr val="99CCFF"/>
                </a:solidFill>
                <a:bevel/>
              </a:ln>
            </p:spPr>
          </p:cxnSp>
        </p:grpSp>
        <p:cxnSp>
          <p:nvCxnSpPr>
            <p:cNvPr id="32773" name="Line 6"/>
            <p:cNvCxnSpPr/>
            <p:nvPr/>
          </p:nvCxnSpPr>
          <p:spPr>
            <a:xfrm flipV="1">
              <a:off x="362" y="1412"/>
              <a:ext cx="52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</a:ln>
          </p:spPr>
        </p:cxnSp>
        <p:sp>
          <p:nvSpPr>
            <p:cNvPr id="32774" name="Oval 25"/>
            <p:cNvSpPr/>
            <p:nvPr/>
          </p:nvSpPr>
          <p:spPr>
            <a:xfrm>
              <a:off x="2879" y="1366"/>
              <a:ext cx="91" cy="9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775" name="Text Box 28"/>
            <p:cNvSpPr/>
            <p:nvPr/>
          </p:nvSpPr>
          <p:spPr>
            <a:xfrm>
              <a:off x="1541" y="1003"/>
              <a:ext cx="317" cy="3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 b="1" i="1">
                  <a:latin typeface="宋体" pitchFamily="2" charset="-122"/>
                </a:rPr>
                <a:t>F</a:t>
              </a:r>
            </a:p>
          </p:txBody>
        </p:sp>
        <p:sp>
          <p:nvSpPr>
            <p:cNvPr id="32776" name="Text Box 29"/>
            <p:cNvSpPr/>
            <p:nvPr/>
          </p:nvSpPr>
          <p:spPr>
            <a:xfrm>
              <a:off x="4807" y="1003"/>
              <a:ext cx="793" cy="2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主轴</a:t>
              </a:r>
            </a:p>
          </p:txBody>
        </p:sp>
        <p:sp>
          <p:nvSpPr>
            <p:cNvPr id="32777" name="Oval 26"/>
            <p:cNvSpPr/>
            <p:nvPr/>
          </p:nvSpPr>
          <p:spPr>
            <a:xfrm>
              <a:off x="1668" y="1366"/>
              <a:ext cx="78" cy="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32778" name="Text Box 70"/>
          <p:cNvSpPr/>
          <p:nvPr/>
        </p:nvSpPr>
        <p:spPr>
          <a:xfrm>
            <a:off x="1029260" y="5740036"/>
            <a:ext cx="6288901" cy="523220"/>
          </a:xfrm>
          <a:prstGeom prst="rect">
            <a:avLst/>
          </a:prstGeom>
          <a:noFill/>
          <a:ln w="15875"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latin typeface="宋体" pitchFamily="2" charset="-122"/>
                <a:ea typeface="宋体" pitchFamily="2" charset="-122"/>
              </a:rPr>
              <a:t>小结：</a:t>
            </a:r>
            <a:r>
              <a:rPr lang="zh-CN" altLang="zh-CN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凸透镜对所有光都起会聚作用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grpSp>
        <p:nvGrpSpPr>
          <p:cNvPr id="32779" name="组合 42055"/>
          <p:cNvGrpSpPr/>
          <p:nvPr/>
        </p:nvGrpSpPr>
        <p:grpSpPr>
          <a:xfrm>
            <a:off x="3463185" y="1157508"/>
            <a:ext cx="2759822" cy="1307936"/>
            <a:chOff x="1679" y="1003"/>
            <a:chExt cx="1338" cy="826"/>
          </a:xfrm>
        </p:grpSpPr>
        <p:grpSp>
          <p:nvGrpSpPr>
            <p:cNvPr id="32780" name="组合 42035"/>
            <p:cNvGrpSpPr/>
            <p:nvPr/>
          </p:nvGrpSpPr>
          <p:grpSpPr>
            <a:xfrm>
              <a:off x="1723" y="1003"/>
              <a:ext cx="1260" cy="386"/>
              <a:chOff x="1723" y="1003"/>
              <a:chExt cx="1260" cy="386"/>
            </a:xfrm>
          </p:grpSpPr>
          <p:sp>
            <p:nvSpPr>
              <p:cNvPr id="32781" name="Freeform 20"/>
              <p:cNvSpPr/>
              <p:nvPr/>
            </p:nvSpPr>
            <p:spPr>
              <a:xfrm flipH="1" flipV="1">
                <a:off x="1723" y="1003"/>
                <a:ext cx="1260" cy="38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2782" name="直接连接符 42032"/>
              <p:cNvCxnSpPr/>
              <p:nvPr/>
            </p:nvCxnSpPr>
            <p:spPr>
              <a:xfrm flipV="1">
                <a:off x="2086" y="1207"/>
                <a:ext cx="159" cy="6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2783" name="组合 42034"/>
            <p:cNvGrpSpPr/>
            <p:nvPr/>
          </p:nvGrpSpPr>
          <p:grpSpPr>
            <a:xfrm>
              <a:off x="1679" y="1412"/>
              <a:ext cx="1338" cy="417"/>
              <a:chOff x="1679" y="1412"/>
              <a:chExt cx="1338" cy="417"/>
            </a:xfrm>
          </p:grpSpPr>
          <p:sp>
            <p:nvSpPr>
              <p:cNvPr id="32784" name="Freeform 17"/>
              <p:cNvSpPr/>
              <p:nvPr/>
            </p:nvSpPr>
            <p:spPr>
              <a:xfrm>
                <a:off x="1679" y="1412"/>
                <a:ext cx="1338" cy="417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2785" name="直接连接符 42033"/>
              <p:cNvCxnSpPr/>
              <p:nvPr/>
            </p:nvCxnSpPr>
            <p:spPr>
              <a:xfrm>
                <a:off x="2109" y="1548"/>
                <a:ext cx="136" cy="4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2786" name="组合 42045"/>
            <p:cNvGrpSpPr/>
            <p:nvPr/>
          </p:nvGrpSpPr>
          <p:grpSpPr>
            <a:xfrm>
              <a:off x="1700" y="1411"/>
              <a:ext cx="1278" cy="1"/>
              <a:chOff x="1700" y="1411"/>
              <a:chExt cx="1278" cy="1"/>
            </a:xfrm>
          </p:grpSpPr>
          <p:cxnSp>
            <p:nvCxnSpPr>
              <p:cNvPr id="32787" name="Line 23"/>
              <p:cNvCxnSpPr/>
              <p:nvPr/>
            </p:nvCxnSpPr>
            <p:spPr>
              <a:xfrm flipH="1" flipV="1">
                <a:off x="1700" y="1411"/>
                <a:ext cx="127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2788" name="直接连接符 42036"/>
              <p:cNvCxnSpPr/>
              <p:nvPr/>
            </p:nvCxnSpPr>
            <p:spPr>
              <a:xfrm>
                <a:off x="2109" y="1412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</p:grpSp>
      <p:grpSp>
        <p:nvGrpSpPr>
          <p:cNvPr id="32789" name="组合 42044"/>
          <p:cNvGrpSpPr/>
          <p:nvPr/>
        </p:nvGrpSpPr>
        <p:grpSpPr>
          <a:xfrm>
            <a:off x="6146690" y="1157507"/>
            <a:ext cx="4284120" cy="1293686"/>
            <a:chOff x="2980" y="1003"/>
            <a:chExt cx="2077" cy="817"/>
          </a:xfrm>
        </p:grpSpPr>
        <p:grpSp>
          <p:nvGrpSpPr>
            <p:cNvPr id="32790" name="组合 42042"/>
            <p:cNvGrpSpPr/>
            <p:nvPr/>
          </p:nvGrpSpPr>
          <p:grpSpPr>
            <a:xfrm>
              <a:off x="2993" y="1003"/>
              <a:ext cx="2064" cy="3"/>
              <a:chOff x="2993" y="1003"/>
              <a:chExt cx="2064" cy="3"/>
            </a:xfrm>
          </p:grpSpPr>
          <p:cxnSp>
            <p:nvCxnSpPr>
              <p:cNvPr id="32791" name="Line 8"/>
              <p:cNvCxnSpPr/>
              <p:nvPr/>
            </p:nvCxnSpPr>
            <p:spPr>
              <a:xfrm flipH="1" flipV="1">
                <a:off x="2993" y="1006"/>
                <a:ext cx="20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2792" name="直接连接符 42038"/>
              <p:cNvCxnSpPr/>
              <p:nvPr/>
            </p:nvCxnSpPr>
            <p:spPr>
              <a:xfrm>
                <a:off x="3787" y="1003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2793" name="组合 42043"/>
            <p:cNvGrpSpPr/>
            <p:nvPr/>
          </p:nvGrpSpPr>
          <p:grpSpPr>
            <a:xfrm>
              <a:off x="2980" y="1412"/>
              <a:ext cx="2054" cy="4"/>
              <a:chOff x="2980" y="1412"/>
              <a:chExt cx="2054" cy="4"/>
            </a:xfrm>
          </p:grpSpPr>
          <p:cxnSp>
            <p:nvCxnSpPr>
              <p:cNvPr id="32794" name="Line 14"/>
              <p:cNvCxnSpPr/>
              <p:nvPr/>
            </p:nvCxnSpPr>
            <p:spPr>
              <a:xfrm flipH="1" flipV="1">
                <a:off x="2980" y="1415"/>
                <a:ext cx="2054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2795" name="直接连接符 42039"/>
              <p:cNvCxnSpPr/>
              <p:nvPr/>
            </p:nvCxnSpPr>
            <p:spPr>
              <a:xfrm>
                <a:off x="3810" y="1412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2796" name="组合 42041"/>
            <p:cNvGrpSpPr/>
            <p:nvPr/>
          </p:nvGrpSpPr>
          <p:grpSpPr>
            <a:xfrm>
              <a:off x="2993" y="1820"/>
              <a:ext cx="2064" cy="0"/>
              <a:chOff x="2993" y="1820"/>
              <a:chExt cx="2064" cy="0"/>
            </a:xfrm>
          </p:grpSpPr>
          <p:cxnSp>
            <p:nvCxnSpPr>
              <p:cNvPr id="32797" name="Line 11"/>
              <p:cNvCxnSpPr/>
              <p:nvPr/>
            </p:nvCxnSpPr>
            <p:spPr>
              <a:xfrm flipH="1">
                <a:off x="2993" y="1820"/>
                <a:ext cx="20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2798" name="直接连接符 42040"/>
              <p:cNvCxnSpPr/>
              <p:nvPr/>
            </p:nvCxnSpPr>
            <p:spPr>
              <a:xfrm>
                <a:off x="3810" y="1820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</p:grpSp>
      <p:grpSp>
        <p:nvGrpSpPr>
          <p:cNvPr id="32799" name="组合 42053"/>
          <p:cNvGrpSpPr/>
          <p:nvPr/>
        </p:nvGrpSpPr>
        <p:grpSpPr>
          <a:xfrm>
            <a:off x="5800165" y="582713"/>
            <a:ext cx="2499929" cy="627049"/>
            <a:chOff x="2812" y="640"/>
            <a:chExt cx="1212" cy="396"/>
          </a:xfrm>
        </p:grpSpPr>
        <p:sp>
          <p:nvSpPr>
            <p:cNvPr id="32800" name="Freeform 17"/>
            <p:cNvSpPr/>
            <p:nvPr/>
          </p:nvSpPr>
          <p:spPr>
            <a:xfrm flipV="1">
              <a:off x="2812" y="640"/>
              <a:ext cx="1212" cy="396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31" y="520"/>
                </a:cxn>
                <a:cxn ang="0">
                  <a:pos x="1667" y="0"/>
                </a:cxn>
              </a:cxnLst>
              <a:rect l="0" t="0" r="0" b="0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801" name="任意多边形 42051"/>
            <p:cNvSpPr/>
            <p:nvPr/>
          </p:nvSpPr>
          <p:spPr>
            <a:xfrm>
              <a:off x="3515" y="754"/>
              <a:ext cx="182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21600"/>
                </a:cxn>
                <a:cxn ang="0">
                  <a:pos x="0" y="2160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bevel/>
              <a:tailEnd type="triangle" len="lg"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2802" name="组合 42054"/>
          <p:cNvGrpSpPr/>
          <p:nvPr/>
        </p:nvGrpSpPr>
        <p:grpSpPr>
          <a:xfrm>
            <a:off x="5892985" y="2414774"/>
            <a:ext cx="2499929" cy="627049"/>
            <a:chOff x="2857" y="1797"/>
            <a:chExt cx="1212" cy="396"/>
          </a:xfrm>
        </p:grpSpPr>
        <p:sp>
          <p:nvSpPr>
            <p:cNvPr id="32803" name="Freeform 17"/>
            <p:cNvSpPr/>
            <p:nvPr/>
          </p:nvSpPr>
          <p:spPr>
            <a:xfrm>
              <a:off x="2857" y="1797"/>
              <a:ext cx="1212" cy="396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31" y="520"/>
                </a:cxn>
                <a:cxn ang="0">
                  <a:pos x="1667" y="0"/>
                </a:cxn>
              </a:cxnLst>
              <a:rect l="0" t="0" r="0" b="0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804" name="任意多边形 42052"/>
            <p:cNvSpPr/>
            <p:nvPr/>
          </p:nvSpPr>
          <p:spPr>
            <a:xfrm flipV="1">
              <a:off x="3538" y="1911"/>
              <a:ext cx="182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21600"/>
                </a:cxn>
                <a:cxn ang="0">
                  <a:pos x="0" y="2160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bevel/>
              <a:tailEnd type="triangle" len="lg"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2805" name="组合 42141"/>
          <p:cNvGrpSpPr/>
          <p:nvPr/>
        </p:nvGrpSpPr>
        <p:grpSpPr>
          <a:xfrm>
            <a:off x="866312" y="3488358"/>
            <a:ext cx="9636689" cy="1586625"/>
            <a:chOff x="295" y="2156"/>
            <a:chExt cx="4672" cy="1002"/>
          </a:xfrm>
        </p:grpSpPr>
        <p:grpSp>
          <p:nvGrpSpPr>
            <p:cNvPr id="32806" name="组合 42058"/>
            <p:cNvGrpSpPr/>
            <p:nvPr/>
          </p:nvGrpSpPr>
          <p:grpSpPr>
            <a:xfrm>
              <a:off x="2183" y="2156"/>
              <a:ext cx="174" cy="1002"/>
              <a:chOff x="2517" y="1141"/>
              <a:chExt cx="136" cy="635"/>
            </a:xfrm>
          </p:grpSpPr>
          <p:sp>
            <p:nvSpPr>
              <p:cNvPr id="32807" name="xjhgx2"/>
              <p:cNvSpPr/>
              <p:nvPr/>
            </p:nvSpPr>
            <p:spPr>
              <a:xfrm>
                <a:off x="2517" y="1141"/>
                <a:ext cx="136" cy="635"/>
              </a:xfrm>
              <a:custGeom>
                <a:avLst/>
                <a:gdLst/>
                <a:ahLst/>
                <a:cxnLst/>
                <a:rect l="0" t="0" r="0" b="0"/>
                <a:pathLst>
                  <a:path w="620" h="4408">
                    <a:moveTo>
                      <a:pt x="310" y="0"/>
                    </a:moveTo>
                    <a:lnTo>
                      <a:pt x="237" y="270"/>
                    </a:lnTo>
                    <a:lnTo>
                      <a:pt x="175" y="542"/>
                    </a:lnTo>
                    <a:lnTo>
                      <a:pt x="121" y="816"/>
                    </a:lnTo>
                    <a:lnTo>
                      <a:pt x="78" y="1091"/>
                    </a:lnTo>
                    <a:lnTo>
                      <a:pt x="44" y="1368"/>
                    </a:lnTo>
                    <a:lnTo>
                      <a:pt x="19" y="1646"/>
                    </a:lnTo>
                    <a:lnTo>
                      <a:pt x="5" y="1925"/>
                    </a:lnTo>
                    <a:lnTo>
                      <a:pt x="0" y="2204"/>
                    </a:lnTo>
                    <a:lnTo>
                      <a:pt x="5" y="2483"/>
                    </a:lnTo>
                    <a:lnTo>
                      <a:pt x="19" y="2762"/>
                    </a:lnTo>
                    <a:lnTo>
                      <a:pt x="44" y="3040"/>
                    </a:lnTo>
                    <a:lnTo>
                      <a:pt x="78" y="3317"/>
                    </a:lnTo>
                    <a:lnTo>
                      <a:pt x="121" y="3592"/>
                    </a:lnTo>
                    <a:lnTo>
                      <a:pt x="175" y="3866"/>
                    </a:lnTo>
                    <a:lnTo>
                      <a:pt x="237" y="4138"/>
                    </a:lnTo>
                    <a:lnTo>
                      <a:pt x="310" y="4408"/>
                    </a:lnTo>
                    <a:lnTo>
                      <a:pt x="310" y="4408"/>
                    </a:lnTo>
                    <a:lnTo>
                      <a:pt x="383" y="4138"/>
                    </a:lnTo>
                    <a:lnTo>
                      <a:pt x="445" y="3866"/>
                    </a:lnTo>
                    <a:lnTo>
                      <a:pt x="499" y="3592"/>
                    </a:lnTo>
                    <a:lnTo>
                      <a:pt x="542" y="3317"/>
                    </a:lnTo>
                    <a:lnTo>
                      <a:pt x="576" y="3040"/>
                    </a:lnTo>
                    <a:lnTo>
                      <a:pt x="601" y="2762"/>
                    </a:lnTo>
                    <a:lnTo>
                      <a:pt x="615" y="2483"/>
                    </a:lnTo>
                    <a:lnTo>
                      <a:pt x="620" y="2204"/>
                    </a:lnTo>
                    <a:lnTo>
                      <a:pt x="615" y="1925"/>
                    </a:lnTo>
                    <a:lnTo>
                      <a:pt x="601" y="1646"/>
                    </a:lnTo>
                    <a:lnTo>
                      <a:pt x="576" y="1368"/>
                    </a:lnTo>
                    <a:lnTo>
                      <a:pt x="542" y="1091"/>
                    </a:lnTo>
                    <a:lnTo>
                      <a:pt x="499" y="816"/>
                    </a:lnTo>
                    <a:lnTo>
                      <a:pt x="445" y="542"/>
                    </a:lnTo>
                    <a:lnTo>
                      <a:pt x="383" y="270"/>
                    </a:lnTo>
                    <a:lnTo>
                      <a:pt x="31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100000">
                    <a:srgbClr val="D5FFFF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2D5FFF"/>
                </a:solidFill>
                <a:bevel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2808" name="直接连接符 42060"/>
              <p:cNvCxnSpPr/>
              <p:nvPr/>
            </p:nvCxnSpPr>
            <p:spPr>
              <a:xfrm flipH="1">
                <a:off x="2585" y="1162"/>
                <a:ext cx="0" cy="612"/>
              </a:xfrm>
              <a:prstGeom prst="line">
                <a:avLst/>
              </a:prstGeom>
              <a:noFill/>
              <a:ln w="12700">
                <a:solidFill>
                  <a:srgbClr val="99CCFF"/>
                </a:solidFill>
                <a:bevel/>
              </a:ln>
            </p:spPr>
          </p:cxnSp>
        </p:grpSp>
        <p:cxnSp>
          <p:nvCxnSpPr>
            <p:cNvPr id="32809" name="Line 6"/>
            <p:cNvCxnSpPr/>
            <p:nvPr/>
          </p:nvCxnSpPr>
          <p:spPr>
            <a:xfrm>
              <a:off x="295" y="2649"/>
              <a:ext cx="4672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</a:ln>
          </p:spPr>
        </p:cxnSp>
        <p:sp>
          <p:nvSpPr>
            <p:cNvPr id="32810" name="Oval 25"/>
            <p:cNvSpPr/>
            <p:nvPr/>
          </p:nvSpPr>
          <p:spPr>
            <a:xfrm>
              <a:off x="2234" y="2636"/>
              <a:ext cx="43" cy="42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811" name="Text Box 28"/>
            <p:cNvSpPr/>
            <p:nvPr/>
          </p:nvSpPr>
          <p:spPr>
            <a:xfrm>
              <a:off x="1202" y="2319"/>
              <a:ext cx="335" cy="3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en-US" altLang="zh-CN" sz="2800" b="1" i="1">
                  <a:latin typeface="宋体" pitchFamily="2" charset="-122"/>
                </a:rPr>
                <a:t>F</a:t>
              </a:r>
            </a:p>
          </p:txBody>
        </p:sp>
        <p:sp>
          <p:nvSpPr>
            <p:cNvPr id="32812" name="Oval 26"/>
            <p:cNvSpPr/>
            <p:nvPr/>
          </p:nvSpPr>
          <p:spPr>
            <a:xfrm>
              <a:off x="1292" y="2615"/>
              <a:ext cx="46" cy="45"/>
            </a:xfrm>
            <a:prstGeom prst="ellipse">
              <a:avLst/>
            </a:prstGeom>
            <a:solidFill>
              <a:srgbClr val="FF3300"/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32813" name="组合 42131"/>
          <p:cNvGrpSpPr/>
          <p:nvPr/>
        </p:nvGrpSpPr>
        <p:grpSpPr>
          <a:xfrm>
            <a:off x="3298173" y="3714793"/>
            <a:ext cx="1790378" cy="1092586"/>
            <a:chOff x="929" y="2387"/>
            <a:chExt cx="522" cy="522"/>
          </a:xfrm>
        </p:grpSpPr>
        <p:grpSp>
          <p:nvGrpSpPr>
            <p:cNvPr id="32814" name="组合 42069"/>
            <p:cNvGrpSpPr/>
            <p:nvPr/>
          </p:nvGrpSpPr>
          <p:grpSpPr>
            <a:xfrm>
              <a:off x="929" y="2387"/>
              <a:ext cx="492" cy="261"/>
              <a:chOff x="1723" y="1003"/>
              <a:chExt cx="1260" cy="386"/>
            </a:xfrm>
          </p:grpSpPr>
          <p:sp>
            <p:nvSpPr>
              <p:cNvPr id="32815" name="Freeform 20"/>
              <p:cNvSpPr/>
              <p:nvPr/>
            </p:nvSpPr>
            <p:spPr>
              <a:xfrm flipH="1" flipV="1">
                <a:off x="1723" y="1003"/>
                <a:ext cx="1260" cy="38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2816" name="直接连接符 42071"/>
              <p:cNvCxnSpPr/>
              <p:nvPr/>
            </p:nvCxnSpPr>
            <p:spPr>
              <a:xfrm flipV="1">
                <a:off x="2086" y="1207"/>
                <a:ext cx="159" cy="6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2817" name="组合 42072"/>
            <p:cNvGrpSpPr/>
            <p:nvPr/>
          </p:nvGrpSpPr>
          <p:grpSpPr>
            <a:xfrm>
              <a:off x="935" y="2649"/>
              <a:ext cx="494" cy="260"/>
              <a:chOff x="1679" y="1412"/>
              <a:chExt cx="1338" cy="417"/>
            </a:xfrm>
          </p:grpSpPr>
          <p:sp>
            <p:nvSpPr>
              <p:cNvPr id="32818" name="Freeform 17"/>
              <p:cNvSpPr/>
              <p:nvPr/>
            </p:nvSpPr>
            <p:spPr>
              <a:xfrm>
                <a:off x="1679" y="1412"/>
                <a:ext cx="1338" cy="417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338" h="417">
                    <a:moveTo>
                      <a:pt x="1338" y="417"/>
                    </a:moveTo>
                    <a:lnTo>
                      <a:pt x="1212" y="396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2819" name="直接连接符 42074"/>
              <p:cNvCxnSpPr/>
              <p:nvPr/>
            </p:nvCxnSpPr>
            <p:spPr>
              <a:xfrm>
                <a:off x="2109" y="1548"/>
                <a:ext cx="136" cy="4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2820" name="组合 42130"/>
            <p:cNvGrpSpPr/>
            <p:nvPr/>
          </p:nvGrpSpPr>
          <p:grpSpPr>
            <a:xfrm>
              <a:off x="942" y="2648"/>
              <a:ext cx="509" cy="11"/>
              <a:chOff x="942" y="2648"/>
              <a:chExt cx="509" cy="11"/>
            </a:xfrm>
          </p:grpSpPr>
          <p:cxnSp>
            <p:nvCxnSpPr>
              <p:cNvPr id="32821" name="Line 23"/>
              <p:cNvCxnSpPr/>
              <p:nvPr/>
            </p:nvCxnSpPr>
            <p:spPr>
              <a:xfrm flipH="1" flipV="1">
                <a:off x="942" y="2648"/>
                <a:ext cx="509" cy="1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2822" name="直接连接符 42077"/>
              <p:cNvCxnSpPr/>
              <p:nvPr/>
            </p:nvCxnSpPr>
            <p:spPr>
              <a:xfrm flipV="1">
                <a:off x="1066" y="2659"/>
                <a:ext cx="113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</p:grpSp>
      <p:grpSp>
        <p:nvGrpSpPr>
          <p:cNvPr id="32823" name="组合 42142"/>
          <p:cNvGrpSpPr/>
          <p:nvPr/>
        </p:nvGrpSpPr>
        <p:grpSpPr>
          <a:xfrm>
            <a:off x="4890537" y="3508943"/>
            <a:ext cx="3456997" cy="1545455"/>
            <a:chOff x="2404" y="2341"/>
            <a:chExt cx="1676" cy="976"/>
          </a:xfrm>
        </p:grpSpPr>
        <p:grpSp>
          <p:nvGrpSpPr>
            <p:cNvPr id="32824" name="组合 42136"/>
            <p:cNvGrpSpPr/>
            <p:nvPr/>
          </p:nvGrpSpPr>
          <p:grpSpPr>
            <a:xfrm rot="21360000">
              <a:off x="2425" y="2341"/>
              <a:ext cx="1565" cy="0"/>
              <a:chOff x="2268" y="2228"/>
              <a:chExt cx="1565" cy="0"/>
            </a:xfrm>
          </p:grpSpPr>
          <p:cxnSp>
            <p:nvCxnSpPr>
              <p:cNvPr id="32825" name="Line 8"/>
              <p:cNvCxnSpPr/>
              <p:nvPr/>
            </p:nvCxnSpPr>
            <p:spPr>
              <a:xfrm rot="21300000" flipH="1" flipV="1">
                <a:off x="2268" y="2228"/>
                <a:ext cx="156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2826" name="直接连接符 42081"/>
              <p:cNvCxnSpPr/>
              <p:nvPr/>
            </p:nvCxnSpPr>
            <p:spPr>
              <a:xfrm rot="21300000">
                <a:off x="3066" y="2228"/>
                <a:ext cx="8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2827" name="组合 42135"/>
            <p:cNvGrpSpPr/>
            <p:nvPr/>
          </p:nvGrpSpPr>
          <p:grpSpPr>
            <a:xfrm>
              <a:off x="2470" y="2830"/>
              <a:ext cx="1610" cy="0"/>
              <a:chOff x="3379" y="2455"/>
              <a:chExt cx="1610" cy="0"/>
            </a:xfrm>
          </p:grpSpPr>
          <p:cxnSp>
            <p:nvCxnSpPr>
              <p:cNvPr id="32828" name="Line 14"/>
              <p:cNvCxnSpPr/>
              <p:nvPr/>
            </p:nvCxnSpPr>
            <p:spPr>
              <a:xfrm flipH="1">
                <a:off x="3379" y="2455"/>
                <a:ext cx="161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2829" name="直接连接符 42084"/>
              <p:cNvCxnSpPr/>
              <p:nvPr/>
            </p:nvCxnSpPr>
            <p:spPr>
              <a:xfrm>
                <a:off x="4195" y="2455"/>
                <a:ext cx="10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2830" name="组合 42137"/>
            <p:cNvGrpSpPr/>
            <p:nvPr/>
          </p:nvGrpSpPr>
          <p:grpSpPr>
            <a:xfrm>
              <a:off x="2404" y="3317"/>
              <a:ext cx="1617" cy="0"/>
              <a:chOff x="2247" y="3158"/>
              <a:chExt cx="1617" cy="0"/>
            </a:xfrm>
          </p:grpSpPr>
          <p:cxnSp>
            <p:nvCxnSpPr>
              <p:cNvPr id="32831" name="Line 11"/>
              <p:cNvCxnSpPr/>
              <p:nvPr/>
            </p:nvCxnSpPr>
            <p:spPr>
              <a:xfrm rot="660000" flipH="1" flipV="1">
                <a:off x="2247" y="3158"/>
                <a:ext cx="161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2832" name="直接连接符 42087"/>
              <p:cNvCxnSpPr/>
              <p:nvPr/>
            </p:nvCxnSpPr>
            <p:spPr>
              <a:xfrm rot="720000" flipV="1">
                <a:off x="3016" y="3158"/>
                <a:ext cx="89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</p:grpSp>
      <p:grpSp>
        <p:nvGrpSpPr>
          <p:cNvPr id="32833" name="组合 42107"/>
          <p:cNvGrpSpPr/>
          <p:nvPr/>
        </p:nvGrpSpPr>
        <p:grpSpPr>
          <a:xfrm>
            <a:off x="4630645" y="3171666"/>
            <a:ext cx="2223534" cy="497206"/>
            <a:chOff x="1306" y="2128"/>
            <a:chExt cx="703" cy="237"/>
          </a:xfrm>
        </p:grpSpPr>
        <p:sp>
          <p:nvSpPr>
            <p:cNvPr id="32834" name="Freeform 17"/>
            <p:cNvSpPr/>
            <p:nvPr/>
          </p:nvSpPr>
          <p:spPr>
            <a:xfrm rot="21120000" flipV="1">
              <a:off x="1306" y="2128"/>
              <a:ext cx="703" cy="237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31" y="520"/>
                </a:cxn>
                <a:cxn ang="0">
                  <a:pos x="1667" y="0"/>
                </a:cxn>
              </a:cxnLst>
              <a:rect l="0" t="0" r="0" b="0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835" name="任意多边形 42090"/>
            <p:cNvSpPr/>
            <p:nvPr/>
          </p:nvSpPr>
          <p:spPr>
            <a:xfrm>
              <a:off x="1746" y="2137"/>
              <a:ext cx="182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21600"/>
                </a:cxn>
                <a:cxn ang="0">
                  <a:pos x="0" y="2160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bevel/>
              <a:tailEnd type="triangle" len="lg"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2836" name="组合 42106"/>
          <p:cNvGrpSpPr/>
          <p:nvPr/>
        </p:nvGrpSpPr>
        <p:grpSpPr>
          <a:xfrm>
            <a:off x="4517198" y="4853299"/>
            <a:ext cx="2440111" cy="524124"/>
            <a:chOff x="1270" y="2931"/>
            <a:chExt cx="772" cy="250"/>
          </a:xfrm>
        </p:grpSpPr>
        <p:sp>
          <p:nvSpPr>
            <p:cNvPr id="32837" name="Freeform 17"/>
            <p:cNvSpPr/>
            <p:nvPr/>
          </p:nvSpPr>
          <p:spPr>
            <a:xfrm rot="600000">
              <a:off x="1270" y="2931"/>
              <a:ext cx="772" cy="250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131" y="520"/>
                </a:cxn>
                <a:cxn ang="0">
                  <a:pos x="1667" y="0"/>
                </a:cxn>
              </a:cxnLst>
              <a:rect l="0" t="0" r="0" b="0"/>
              <a:pathLst>
                <a:path w="1212" h="396">
                  <a:moveTo>
                    <a:pt x="1212" y="39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2838" name="任意多边形 42093"/>
            <p:cNvSpPr/>
            <p:nvPr/>
          </p:nvSpPr>
          <p:spPr>
            <a:xfrm rot="360000" flipV="1">
              <a:off x="1723" y="2999"/>
              <a:ext cx="182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21600"/>
                </a:cxn>
                <a:cxn ang="0">
                  <a:pos x="0" y="21600"/>
                </a:cxn>
              </a:cxnLst>
              <a:rect l="0" t="0" r="0" b="0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bevel/>
              <a:tailEnd type="triangle" len="lg"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32839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52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1" dur="500" fill="hold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2" dur="500" fill="hold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6" dur="1000" fill="hold"/>
                                        <p:tgtEl>
                                          <p:spTgt spid="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6"/>
          <p:cNvGraphicFramePr>
            <a:graphicFrameLocks noChangeAspect="1"/>
          </p:cNvGraphicFramePr>
          <p:nvPr/>
        </p:nvGraphicFramePr>
        <p:xfrm>
          <a:off x="274333" y="760060"/>
          <a:ext cx="11303309" cy="5529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0" imgH="0" progId="MSPhotoEd.3">
                  <p:embed/>
                </p:oleObj>
              </mc:Choice>
              <mc:Fallback>
                <p:oleObj r:id="rId5" imgW="0" imgH="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33" y="760060"/>
                        <a:ext cx="11303309" cy="5529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文本框 235524"/>
          <p:cNvSpPr/>
          <p:nvPr/>
        </p:nvSpPr>
        <p:spPr>
          <a:xfrm>
            <a:off x="474409" y="1003913"/>
            <a:ext cx="882606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lvl="0" indent="-342900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凸透镜对光有汇聚作用</a:t>
            </a:r>
          </a:p>
        </p:txBody>
      </p:sp>
      <p:sp>
        <p:nvSpPr>
          <p:cNvPr id="33795" name="文本框 235525"/>
          <p:cNvSpPr/>
          <p:nvPr/>
        </p:nvSpPr>
        <p:spPr>
          <a:xfrm>
            <a:off x="474409" y="4956223"/>
            <a:ext cx="10197730" cy="9541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结论：凸透镜对光有汇聚作用</a:t>
            </a:r>
            <a:r>
              <a:rPr lang="en-US" altLang="zh-CN" sz="2800">
                <a:solidFill>
                  <a:schemeClr val="bg1"/>
                </a:solidFill>
                <a:latin typeface="宋体" pitchFamily="2" charset="-122"/>
              </a:rPr>
              <a:t>,</a:t>
            </a:r>
            <a:r>
              <a:rPr lang="zh-CN" altLang="en-US" sz="280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所以凸透镜</a:t>
            </a:r>
          </a:p>
          <a:p>
            <a:pPr lvl="0"/>
            <a:r>
              <a:rPr lang="zh-CN" altLang="en-US" sz="280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    又叫会聚透镜。</a:t>
            </a:r>
          </a:p>
        </p:txBody>
      </p:sp>
      <p:sp>
        <p:nvSpPr>
          <p:cNvPr id="33796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961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  <p:sndAc>
          <p:stSnd>
            <p:snd r:embed="rId4" name="chimes.wav"/>
          </p:stSnd>
        </p:sndAc>
      </p:transition>
    </mc:Choice>
    <mc:Fallback xmlns:p15="http://schemas.microsoft.com/office/powerpoint/2012/main" xmlns="">
      <p:transition spd="slow">
        <p:zo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allAtOnce"/>
      <p:bldP spid="337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4"/>
          <p:cNvSpPr/>
          <p:nvPr/>
        </p:nvSpPr>
        <p:spPr>
          <a:xfrm>
            <a:off x="177388" y="669803"/>
            <a:ext cx="364882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宋体" pitchFamily="2" charset="-122"/>
              </a:rPr>
              <a:t>3.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凹透镜：</a:t>
            </a:r>
          </a:p>
        </p:txBody>
      </p:sp>
      <p:sp>
        <p:nvSpPr>
          <p:cNvPr id="34818" name="Text Box 43"/>
          <p:cNvSpPr/>
          <p:nvPr/>
        </p:nvSpPr>
        <p:spPr>
          <a:xfrm>
            <a:off x="3452872" y="669803"/>
            <a:ext cx="598786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对光线有发散作用</a:t>
            </a:r>
          </a:p>
        </p:txBody>
      </p:sp>
      <p:grpSp>
        <p:nvGrpSpPr>
          <p:cNvPr id="34819" name="组合 49163"/>
          <p:cNvGrpSpPr/>
          <p:nvPr/>
        </p:nvGrpSpPr>
        <p:grpSpPr>
          <a:xfrm>
            <a:off x="1755313" y="1060917"/>
            <a:ext cx="8966328" cy="4713955"/>
            <a:chOff x="453" y="414"/>
            <a:chExt cx="4922" cy="3402"/>
          </a:xfrm>
        </p:grpSpPr>
        <p:sp>
          <p:nvSpPr>
            <p:cNvPr id="34820" name="Rectangle 4"/>
            <p:cNvSpPr/>
            <p:nvPr/>
          </p:nvSpPr>
          <p:spPr>
            <a:xfrm>
              <a:off x="453" y="1706"/>
              <a:ext cx="1974" cy="772"/>
            </a:xfrm>
            <a:prstGeom prst="rect">
              <a:avLst/>
            </a:prstGeom>
            <a:solidFill>
              <a:srgbClr val="B4A9E9">
                <a:alpha val="78998"/>
              </a:srgbClr>
            </a:soli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4821" name="AutoShape 3"/>
            <p:cNvSpPr/>
            <p:nvPr/>
          </p:nvSpPr>
          <p:spPr>
            <a:xfrm>
              <a:off x="2404" y="414"/>
              <a:ext cx="2971" cy="3402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rect l="0" t="0" r="0" b="0"/>
              <a:pathLst>
                <a:path w="2971" h="3402">
                  <a:moveTo>
                    <a:pt x="2971" y="0"/>
                  </a:moveTo>
                  <a:lnTo>
                    <a:pt x="10" y="1296"/>
                  </a:lnTo>
                  <a:lnTo>
                    <a:pt x="0" y="2046"/>
                  </a:lnTo>
                  <a:lnTo>
                    <a:pt x="2971" y="3402"/>
                  </a:lnTo>
                  <a:close/>
                </a:path>
              </a:pathLst>
            </a:custGeom>
            <a:gradFill rotWithShape="1">
              <a:gsLst>
                <a:gs pos="0">
                  <a:srgbClr val="BFB6EC"/>
                </a:gs>
                <a:gs pos="100000">
                  <a:schemeClr val="bg1">
                    <a:alpha val="37000"/>
                  </a:schemeClr>
                </a:gs>
              </a:gsLst>
              <a:lin ang="0" scaled="1"/>
            </a:gradFill>
            <a:ln>
              <a:noFill/>
              <a:miter lim="800000"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34822" name="组合 49166"/>
          <p:cNvGrpSpPr/>
          <p:nvPr/>
        </p:nvGrpSpPr>
        <p:grpSpPr>
          <a:xfrm>
            <a:off x="1804817" y="1702217"/>
            <a:ext cx="8015448" cy="3458272"/>
            <a:chOff x="499" y="890"/>
            <a:chExt cx="4400" cy="2495"/>
          </a:xfrm>
        </p:grpSpPr>
        <p:grpSp>
          <p:nvGrpSpPr>
            <p:cNvPr id="34823" name="组合 49167"/>
            <p:cNvGrpSpPr/>
            <p:nvPr/>
          </p:nvGrpSpPr>
          <p:grpSpPr>
            <a:xfrm>
              <a:off x="2404" y="890"/>
              <a:ext cx="2495" cy="2495"/>
              <a:chOff x="2426" y="890"/>
              <a:chExt cx="2495" cy="2495"/>
            </a:xfrm>
          </p:grpSpPr>
          <p:grpSp>
            <p:nvGrpSpPr>
              <p:cNvPr id="34824" name="组合 49168"/>
              <p:cNvGrpSpPr/>
              <p:nvPr/>
            </p:nvGrpSpPr>
            <p:grpSpPr>
              <a:xfrm>
                <a:off x="2426" y="890"/>
                <a:ext cx="1951" cy="862"/>
                <a:chOff x="2427" y="514"/>
                <a:chExt cx="1629" cy="1227"/>
              </a:xfrm>
            </p:grpSpPr>
            <p:cxnSp>
              <p:nvCxnSpPr>
                <p:cNvPr id="34825" name="Line 16"/>
                <p:cNvCxnSpPr/>
                <p:nvPr/>
              </p:nvCxnSpPr>
              <p:spPr>
                <a:xfrm flipV="1">
                  <a:off x="2427" y="1305"/>
                  <a:ext cx="563" cy="43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bevel/>
                  <a:tailEnd type="triangle" w="lg" len="lg"/>
                </a:ln>
              </p:spPr>
            </p:cxnSp>
            <p:cxnSp>
              <p:nvCxnSpPr>
                <p:cNvPr id="34826" name="Line 32"/>
                <p:cNvCxnSpPr/>
                <p:nvPr/>
              </p:nvCxnSpPr>
              <p:spPr>
                <a:xfrm flipV="1">
                  <a:off x="2896" y="514"/>
                  <a:ext cx="1160" cy="859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bevel/>
                </a:ln>
              </p:spPr>
            </p:cxnSp>
          </p:grpSp>
          <p:grpSp>
            <p:nvGrpSpPr>
              <p:cNvPr id="34827" name="组合 49171"/>
              <p:cNvGrpSpPr/>
              <p:nvPr/>
            </p:nvGrpSpPr>
            <p:grpSpPr>
              <a:xfrm>
                <a:off x="2426" y="1412"/>
                <a:ext cx="2495" cy="507"/>
                <a:chOff x="2427" y="903"/>
                <a:chExt cx="2271" cy="1006"/>
              </a:xfrm>
            </p:grpSpPr>
            <p:cxnSp>
              <p:nvCxnSpPr>
                <p:cNvPr id="34828" name="Line 17"/>
                <p:cNvCxnSpPr/>
                <p:nvPr/>
              </p:nvCxnSpPr>
              <p:spPr>
                <a:xfrm flipV="1">
                  <a:off x="2427" y="1641"/>
                  <a:ext cx="626" cy="268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bevel/>
                  <a:tailEnd type="triangle" w="lg" len="lg"/>
                </a:ln>
              </p:spPr>
            </p:cxnSp>
            <p:cxnSp>
              <p:nvCxnSpPr>
                <p:cNvPr id="34829" name="Line 33"/>
                <p:cNvCxnSpPr/>
                <p:nvPr/>
              </p:nvCxnSpPr>
              <p:spPr>
                <a:xfrm flipV="1">
                  <a:off x="2896" y="903"/>
                  <a:ext cx="1802" cy="805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bevel/>
                </a:ln>
              </p:spPr>
            </p:cxnSp>
          </p:grpSp>
          <p:grpSp>
            <p:nvGrpSpPr>
              <p:cNvPr id="34830" name="组合 49174"/>
              <p:cNvGrpSpPr/>
              <p:nvPr/>
            </p:nvGrpSpPr>
            <p:grpSpPr>
              <a:xfrm>
                <a:off x="2427" y="2108"/>
                <a:ext cx="2260" cy="7"/>
                <a:chOff x="2427" y="2069"/>
                <a:chExt cx="2260" cy="7"/>
              </a:xfrm>
            </p:grpSpPr>
            <p:sp>
              <p:nvSpPr>
                <p:cNvPr id="34831" name="Line 18"/>
                <p:cNvSpPr>
                  <a:spLocks noChangeShapeType="1"/>
                </p:cNvSpPr>
                <p:nvPr/>
              </p:nvSpPr>
              <p:spPr bwMode="auto">
                <a:xfrm>
                  <a:off x="2427" y="2076"/>
                  <a:ext cx="657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tailEnd type="triangle" w="lg" len="lg"/>
                </a:ln>
                <a:effectLst/>
              </p:spPr>
              <p:txBody>
                <a:bodyPr anchor="t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/>
                  <a:endParaRPr lang="zh-CN" altLang="en-US" sz="2800" b="1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4832" name="Line 34"/>
                <p:cNvCxnSpPr/>
                <p:nvPr/>
              </p:nvCxnSpPr>
              <p:spPr>
                <a:xfrm>
                  <a:off x="2948" y="2069"/>
                  <a:ext cx="1739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bevel/>
                </a:ln>
              </p:spPr>
            </p:cxnSp>
          </p:grpSp>
          <p:grpSp>
            <p:nvGrpSpPr>
              <p:cNvPr id="34833" name="组合 49177"/>
              <p:cNvGrpSpPr/>
              <p:nvPr/>
            </p:nvGrpSpPr>
            <p:grpSpPr>
              <a:xfrm>
                <a:off x="2426" y="2273"/>
                <a:ext cx="2291" cy="522"/>
                <a:chOff x="2427" y="2244"/>
                <a:chExt cx="2381" cy="905"/>
              </a:xfrm>
            </p:grpSpPr>
            <p:sp>
              <p:nvSpPr>
                <p:cNvPr id="34834" name="Line 19"/>
                <p:cNvSpPr>
                  <a:spLocks noChangeShapeType="1"/>
                </p:cNvSpPr>
                <p:nvPr/>
              </p:nvSpPr>
              <p:spPr bwMode="auto">
                <a:xfrm>
                  <a:off x="2427" y="2244"/>
                  <a:ext cx="626" cy="23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tailEnd type="triangle" w="lg" len="lg"/>
                </a:ln>
                <a:effectLst/>
              </p:spPr>
              <p:txBody>
                <a:bodyPr anchor="t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/>
                  <a:endParaRPr lang="zh-CN" altLang="en-US" sz="2800" b="1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4835" name="Line 35"/>
                <p:cNvCxnSpPr/>
                <p:nvPr/>
              </p:nvCxnSpPr>
              <p:spPr>
                <a:xfrm>
                  <a:off x="2959" y="2445"/>
                  <a:ext cx="1849" cy="704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bevel/>
                </a:ln>
              </p:spPr>
            </p:cxnSp>
          </p:grpSp>
          <p:grpSp>
            <p:nvGrpSpPr>
              <p:cNvPr id="34836" name="组合 49180"/>
              <p:cNvGrpSpPr/>
              <p:nvPr/>
            </p:nvGrpSpPr>
            <p:grpSpPr>
              <a:xfrm>
                <a:off x="2426" y="2455"/>
                <a:ext cx="2110" cy="930"/>
                <a:chOff x="2427" y="2411"/>
                <a:chExt cx="2162" cy="1609"/>
              </a:xfrm>
            </p:grpSpPr>
            <p:sp>
              <p:nvSpPr>
                <p:cNvPr id="34837" name="Line 20"/>
                <p:cNvSpPr>
                  <a:spLocks noChangeShapeType="1"/>
                </p:cNvSpPr>
                <p:nvPr/>
              </p:nvSpPr>
              <p:spPr bwMode="auto">
                <a:xfrm>
                  <a:off x="2427" y="2411"/>
                  <a:ext cx="532" cy="403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tailEnd type="triangle" w="lg" len="lg"/>
                </a:ln>
                <a:effectLst/>
              </p:spPr>
              <p:txBody>
                <a:bodyPr anchor="t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marL="0" marR="0" lvl="0" indent="0"/>
                  <a:endParaRPr lang="zh-CN" altLang="en-US" sz="2800" b="1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cxnSp>
              <p:nvCxnSpPr>
                <p:cNvPr id="34838" name="Line 36"/>
                <p:cNvCxnSpPr/>
                <p:nvPr/>
              </p:nvCxnSpPr>
              <p:spPr>
                <a:xfrm>
                  <a:off x="2865" y="2747"/>
                  <a:ext cx="1724" cy="1273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bevel/>
                </a:ln>
              </p:spPr>
            </p:cxnSp>
          </p:grpSp>
        </p:grpSp>
        <p:grpSp>
          <p:nvGrpSpPr>
            <p:cNvPr id="34839" name="组合 49183"/>
            <p:cNvGrpSpPr/>
            <p:nvPr/>
          </p:nvGrpSpPr>
          <p:grpSpPr>
            <a:xfrm>
              <a:off x="499" y="1752"/>
              <a:ext cx="1928" cy="703"/>
              <a:chOff x="0" y="1661"/>
              <a:chExt cx="2472" cy="907"/>
            </a:xfrm>
          </p:grpSpPr>
          <p:sp>
            <p:nvSpPr>
              <p:cNvPr id="34840" name="Line 6"/>
              <p:cNvSpPr>
                <a:spLocks noChangeShapeType="1"/>
              </p:cNvSpPr>
              <p:nvPr/>
            </p:nvSpPr>
            <p:spPr bwMode="auto">
              <a:xfrm>
                <a:off x="1247" y="1888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1" name="Line 7"/>
              <p:cNvSpPr>
                <a:spLocks noChangeShapeType="1"/>
              </p:cNvSpPr>
              <p:nvPr/>
            </p:nvSpPr>
            <p:spPr bwMode="auto">
              <a:xfrm>
                <a:off x="1247" y="166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2" name="Line 8"/>
              <p:cNvSpPr>
                <a:spLocks noChangeShapeType="1"/>
              </p:cNvSpPr>
              <p:nvPr/>
            </p:nvSpPr>
            <p:spPr bwMode="auto">
              <a:xfrm>
                <a:off x="1247" y="234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3" name="Line 9"/>
              <p:cNvSpPr>
                <a:spLocks noChangeShapeType="1"/>
              </p:cNvSpPr>
              <p:nvPr/>
            </p:nvSpPr>
            <p:spPr bwMode="auto">
              <a:xfrm>
                <a:off x="1202" y="2568"/>
                <a:ext cx="127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4" name="Line 10"/>
              <p:cNvSpPr>
                <a:spLocks noChangeShapeType="1"/>
              </p:cNvSpPr>
              <p:nvPr/>
            </p:nvSpPr>
            <p:spPr bwMode="auto">
              <a:xfrm>
                <a:off x="1247" y="2115"/>
                <a:ext cx="1179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5" name="Line 23"/>
              <p:cNvSpPr>
                <a:spLocks noChangeShapeType="1"/>
              </p:cNvSpPr>
              <p:nvPr/>
            </p:nvSpPr>
            <p:spPr bwMode="auto">
              <a:xfrm>
                <a:off x="0" y="1661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triangle" w="lg" len="lg"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6" name="Line 24"/>
              <p:cNvSpPr>
                <a:spLocks noChangeShapeType="1"/>
              </p:cNvSpPr>
              <p:nvPr/>
            </p:nvSpPr>
            <p:spPr bwMode="auto">
              <a:xfrm>
                <a:off x="0" y="1888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triangle" w="lg" len="lg"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7" name="Line 25"/>
              <p:cNvSpPr>
                <a:spLocks noChangeShapeType="1"/>
              </p:cNvSpPr>
              <p:nvPr/>
            </p:nvSpPr>
            <p:spPr bwMode="auto">
              <a:xfrm>
                <a:off x="0" y="2115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triangle" w="lg" len="lg"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8" name="Line 26"/>
              <p:cNvSpPr>
                <a:spLocks noChangeShapeType="1"/>
              </p:cNvSpPr>
              <p:nvPr/>
            </p:nvSpPr>
            <p:spPr bwMode="auto">
              <a:xfrm>
                <a:off x="0" y="2341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triangle" w="lg" len="lg"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4849" name="Line 27"/>
              <p:cNvSpPr>
                <a:spLocks noChangeShapeType="1"/>
              </p:cNvSpPr>
              <p:nvPr/>
            </p:nvSpPr>
            <p:spPr bwMode="auto">
              <a:xfrm>
                <a:off x="0" y="2568"/>
                <a:ext cx="129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tailEnd type="triangle" w="lg" len="lg"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4850" name="组合 49197"/>
          <p:cNvGrpSpPr/>
          <p:nvPr/>
        </p:nvGrpSpPr>
        <p:grpSpPr>
          <a:xfrm>
            <a:off x="1196336" y="2498697"/>
            <a:ext cx="9335543" cy="1759221"/>
            <a:chOff x="703" y="2050"/>
            <a:chExt cx="4526" cy="1111"/>
          </a:xfrm>
        </p:grpSpPr>
        <p:sp>
          <p:nvSpPr>
            <p:cNvPr id="34851" name="Line 5"/>
            <p:cNvSpPr>
              <a:spLocks noChangeShapeType="1"/>
            </p:cNvSpPr>
            <p:nvPr/>
          </p:nvSpPr>
          <p:spPr bwMode="auto">
            <a:xfrm>
              <a:off x="703" y="2614"/>
              <a:ext cx="452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</a:ln>
            <a:effectLst/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/>
              <a:endParaRPr lang="zh-CN" altLang="en-US" sz="2800" b="1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4852" name="组合 49196"/>
            <p:cNvGrpSpPr/>
            <p:nvPr/>
          </p:nvGrpSpPr>
          <p:grpSpPr>
            <a:xfrm>
              <a:off x="2566" y="2050"/>
              <a:ext cx="220" cy="1111"/>
              <a:chOff x="2575" y="2050"/>
              <a:chExt cx="220" cy="1111"/>
            </a:xfrm>
          </p:grpSpPr>
          <p:sp>
            <p:nvSpPr>
              <p:cNvPr id="34853" name="xjhgx3"/>
              <p:cNvSpPr/>
              <p:nvPr/>
            </p:nvSpPr>
            <p:spPr>
              <a:xfrm>
                <a:off x="2575" y="2050"/>
                <a:ext cx="220" cy="1111"/>
              </a:xfrm>
              <a:custGeom>
                <a:avLst/>
                <a:gdLst/>
                <a:ahLst/>
                <a:cxnLst/>
                <a:rect l="0" t="0" r="0" b="0"/>
                <a:pathLst>
                  <a:path w="980" h="4408">
                    <a:moveTo>
                      <a:pt x="980" y="0"/>
                    </a:moveTo>
                    <a:lnTo>
                      <a:pt x="907" y="270"/>
                    </a:lnTo>
                    <a:lnTo>
                      <a:pt x="845" y="542"/>
                    </a:lnTo>
                    <a:lnTo>
                      <a:pt x="791" y="816"/>
                    </a:lnTo>
                    <a:lnTo>
                      <a:pt x="748" y="1091"/>
                    </a:lnTo>
                    <a:lnTo>
                      <a:pt x="714" y="1368"/>
                    </a:lnTo>
                    <a:lnTo>
                      <a:pt x="689" y="1646"/>
                    </a:lnTo>
                    <a:lnTo>
                      <a:pt x="675" y="1925"/>
                    </a:lnTo>
                    <a:lnTo>
                      <a:pt x="670" y="2204"/>
                    </a:lnTo>
                    <a:lnTo>
                      <a:pt x="675" y="2483"/>
                    </a:lnTo>
                    <a:lnTo>
                      <a:pt x="689" y="2762"/>
                    </a:lnTo>
                    <a:lnTo>
                      <a:pt x="714" y="3040"/>
                    </a:lnTo>
                    <a:lnTo>
                      <a:pt x="748" y="3317"/>
                    </a:lnTo>
                    <a:lnTo>
                      <a:pt x="791" y="3592"/>
                    </a:lnTo>
                    <a:lnTo>
                      <a:pt x="845" y="3866"/>
                    </a:lnTo>
                    <a:lnTo>
                      <a:pt x="907" y="4138"/>
                    </a:lnTo>
                    <a:lnTo>
                      <a:pt x="980" y="4408"/>
                    </a:lnTo>
                    <a:lnTo>
                      <a:pt x="0" y="4408"/>
                    </a:lnTo>
                    <a:lnTo>
                      <a:pt x="73" y="4138"/>
                    </a:lnTo>
                    <a:lnTo>
                      <a:pt x="135" y="3866"/>
                    </a:lnTo>
                    <a:lnTo>
                      <a:pt x="189" y="3592"/>
                    </a:lnTo>
                    <a:lnTo>
                      <a:pt x="232" y="3317"/>
                    </a:lnTo>
                    <a:lnTo>
                      <a:pt x="266" y="3040"/>
                    </a:lnTo>
                    <a:lnTo>
                      <a:pt x="291" y="2762"/>
                    </a:lnTo>
                    <a:lnTo>
                      <a:pt x="305" y="2483"/>
                    </a:lnTo>
                    <a:lnTo>
                      <a:pt x="310" y="2204"/>
                    </a:lnTo>
                    <a:lnTo>
                      <a:pt x="305" y="1925"/>
                    </a:lnTo>
                    <a:lnTo>
                      <a:pt x="291" y="1646"/>
                    </a:lnTo>
                    <a:lnTo>
                      <a:pt x="266" y="1368"/>
                    </a:lnTo>
                    <a:lnTo>
                      <a:pt x="232" y="1091"/>
                    </a:lnTo>
                    <a:lnTo>
                      <a:pt x="189" y="816"/>
                    </a:lnTo>
                    <a:lnTo>
                      <a:pt x="135" y="542"/>
                    </a:lnTo>
                    <a:lnTo>
                      <a:pt x="73" y="270"/>
                    </a:lnTo>
                    <a:lnTo>
                      <a:pt x="0" y="0"/>
                    </a:lnTo>
                    <a:lnTo>
                      <a:pt x="98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99CCFF"/>
                  </a:gs>
                  <a:gs pos="100000">
                    <a:schemeClr val="bg1"/>
                  </a:gs>
                </a:gsLst>
                <a:lin ang="5400000" scaled="1"/>
              </a:gradFill>
              <a:ln w="28575">
                <a:solidFill>
                  <a:srgbClr val="2D5FFF"/>
                </a:solidFill>
                <a:bevel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4854" name="椭圆 49195"/>
              <p:cNvSpPr/>
              <p:nvPr/>
            </p:nvSpPr>
            <p:spPr>
              <a:xfrm>
                <a:off x="2653" y="2568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3300"/>
                </a:solidFill>
                <a:bevel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 b="1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34855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07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5" dur="1000" fill="hold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8"/>
          <p:cNvSpPr/>
          <p:nvPr/>
        </p:nvSpPr>
        <p:spPr>
          <a:xfrm>
            <a:off x="761118" y="1159092"/>
            <a:ext cx="631582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800">
                <a:latin typeface="宋体" pitchFamily="2" charset="-122"/>
                <a:ea typeface="宋体" pitchFamily="2" charset="-122"/>
              </a:rPr>
              <a:t>凹透镜有焦点吗？</a:t>
            </a:r>
          </a:p>
        </p:txBody>
      </p:sp>
      <p:sp>
        <p:nvSpPr>
          <p:cNvPr id="35842" name="TextBox 39"/>
          <p:cNvSpPr/>
          <p:nvPr/>
        </p:nvSpPr>
        <p:spPr>
          <a:xfrm>
            <a:off x="4737902" y="1157508"/>
            <a:ext cx="636120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800">
                <a:latin typeface="宋体" pitchFamily="2" charset="-122"/>
                <a:ea typeface="宋体" pitchFamily="2" charset="-122"/>
              </a:rPr>
              <a:t>把折射光线反向延长看一看。</a:t>
            </a:r>
          </a:p>
        </p:txBody>
      </p:sp>
      <p:grpSp>
        <p:nvGrpSpPr>
          <p:cNvPr id="35843" name="组合 16430"/>
          <p:cNvGrpSpPr/>
          <p:nvPr/>
        </p:nvGrpSpPr>
        <p:grpSpPr>
          <a:xfrm>
            <a:off x="3184728" y="2302348"/>
            <a:ext cx="7483285" cy="2010991"/>
            <a:chOff x="1179" y="1752"/>
            <a:chExt cx="3628" cy="1270"/>
          </a:xfrm>
        </p:grpSpPr>
        <p:cxnSp>
          <p:nvCxnSpPr>
            <p:cNvPr id="35844" name="Line 3"/>
            <p:cNvCxnSpPr/>
            <p:nvPr/>
          </p:nvCxnSpPr>
          <p:spPr>
            <a:xfrm>
              <a:off x="1179" y="2395"/>
              <a:ext cx="36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</a:ln>
          </p:spPr>
        </p:cxnSp>
        <p:sp>
          <p:nvSpPr>
            <p:cNvPr id="35845" name="xjhgx3"/>
            <p:cNvSpPr/>
            <p:nvPr/>
          </p:nvSpPr>
          <p:spPr>
            <a:xfrm>
              <a:off x="2563" y="1752"/>
              <a:ext cx="249" cy="1270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>
              <a:solidFill>
                <a:srgbClr val="2D5F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5846" name="Oval 39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/>
              <a:endParaRPr lang="zh-CN" altLang="en-US" sz="28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847" name="组合 16428"/>
          <p:cNvGrpSpPr/>
          <p:nvPr/>
        </p:nvGrpSpPr>
        <p:grpSpPr>
          <a:xfrm>
            <a:off x="2858830" y="1835227"/>
            <a:ext cx="6666477" cy="2989568"/>
            <a:chOff x="1219" y="1451"/>
            <a:chExt cx="3368" cy="1888"/>
          </a:xfrm>
        </p:grpSpPr>
        <p:grpSp>
          <p:nvGrpSpPr>
            <p:cNvPr id="35848" name="组合 16425"/>
            <p:cNvGrpSpPr/>
            <p:nvPr/>
          </p:nvGrpSpPr>
          <p:grpSpPr>
            <a:xfrm>
              <a:off x="1229" y="1979"/>
              <a:ext cx="1679" cy="8"/>
              <a:chOff x="1229" y="1979"/>
              <a:chExt cx="1679" cy="8"/>
            </a:xfrm>
          </p:grpSpPr>
          <p:cxnSp>
            <p:nvCxnSpPr>
              <p:cNvPr id="35849" name="Line 5"/>
              <p:cNvCxnSpPr/>
              <p:nvPr/>
            </p:nvCxnSpPr>
            <p:spPr>
              <a:xfrm>
                <a:off x="1229" y="1987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5850" name="直接连接符 16416"/>
              <p:cNvCxnSpPr/>
              <p:nvPr/>
            </p:nvCxnSpPr>
            <p:spPr>
              <a:xfrm flipV="1">
                <a:off x="1837" y="1979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5851" name="组合 16426"/>
            <p:cNvGrpSpPr/>
            <p:nvPr/>
          </p:nvGrpSpPr>
          <p:grpSpPr>
            <a:xfrm>
              <a:off x="1237" y="2387"/>
              <a:ext cx="1679" cy="8"/>
              <a:chOff x="1237" y="2387"/>
              <a:chExt cx="1679" cy="8"/>
            </a:xfrm>
          </p:grpSpPr>
          <p:cxnSp>
            <p:nvCxnSpPr>
              <p:cNvPr id="35852" name="Line 11"/>
              <p:cNvCxnSpPr/>
              <p:nvPr/>
            </p:nvCxnSpPr>
            <p:spPr>
              <a:xfrm>
                <a:off x="1237" y="2395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5853" name="直接连接符 16417"/>
              <p:cNvCxnSpPr/>
              <p:nvPr/>
            </p:nvCxnSpPr>
            <p:spPr>
              <a:xfrm flipV="1">
                <a:off x="1837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5854" name="组合 16427"/>
            <p:cNvGrpSpPr/>
            <p:nvPr/>
          </p:nvGrpSpPr>
          <p:grpSpPr>
            <a:xfrm>
              <a:off x="1219" y="2795"/>
              <a:ext cx="1679" cy="9"/>
              <a:chOff x="1219" y="2795"/>
              <a:chExt cx="1679" cy="9"/>
            </a:xfrm>
          </p:grpSpPr>
          <p:cxnSp>
            <p:nvCxnSpPr>
              <p:cNvPr id="35855" name="Line 8"/>
              <p:cNvCxnSpPr/>
              <p:nvPr/>
            </p:nvCxnSpPr>
            <p:spPr>
              <a:xfrm>
                <a:off x="1219" y="2804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5856" name="直接连接符 16418"/>
              <p:cNvCxnSpPr/>
              <p:nvPr/>
            </p:nvCxnSpPr>
            <p:spPr>
              <a:xfrm flipV="1">
                <a:off x="1905" y="2795"/>
                <a:ext cx="135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5857" name="组合 16423"/>
            <p:cNvGrpSpPr/>
            <p:nvPr/>
          </p:nvGrpSpPr>
          <p:grpSpPr>
            <a:xfrm>
              <a:off x="2857" y="1451"/>
              <a:ext cx="1667" cy="536"/>
              <a:chOff x="2857" y="1451"/>
              <a:chExt cx="1667" cy="536"/>
            </a:xfrm>
          </p:grpSpPr>
          <p:sp>
            <p:nvSpPr>
              <p:cNvPr id="35858" name="Freeform 14"/>
              <p:cNvSpPr/>
              <p:nvPr/>
            </p:nvSpPr>
            <p:spPr>
              <a:xfrm>
                <a:off x="2857" y="1451"/>
                <a:ext cx="1667" cy="53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5859" name="直接连接符 16419"/>
              <p:cNvCxnSpPr/>
              <p:nvPr/>
            </p:nvCxnSpPr>
            <p:spPr>
              <a:xfrm flipV="1">
                <a:off x="3356" y="1774"/>
                <a:ext cx="204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5860" name="组合 16424"/>
            <p:cNvGrpSpPr/>
            <p:nvPr/>
          </p:nvGrpSpPr>
          <p:grpSpPr>
            <a:xfrm>
              <a:off x="2902" y="2803"/>
              <a:ext cx="1667" cy="536"/>
              <a:chOff x="2902" y="2803"/>
              <a:chExt cx="1667" cy="536"/>
            </a:xfrm>
          </p:grpSpPr>
          <p:sp>
            <p:nvSpPr>
              <p:cNvPr id="35861" name="Freeform 17"/>
              <p:cNvSpPr/>
              <p:nvPr/>
            </p:nvSpPr>
            <p:spPr>
              <a:xfrm flipV="1">
                <a:off x="2902" y="2803"/>
                <a:ext cx="1667" cy="536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5862" name="直接连接符 16420"/>
              <p:cNvCxnSpPr/>
              <p:nvPr/>
            </p:nvCxnSpPr>
            <p:spPr>
              <a:xfrm>
                <a:off x="3447" y="2954"/>
                <a:ext cx="181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5863" name="组合 16422"/>
            <p:cNvGrpSpPr/>
            <p:nvPr/>
          </p:nvGrpSpPr>
          <p:grpSpPr>
            <a:xfrm>
              <a:off x="2908" y="2387"/>
              <a:ext cx="1679" cy="9"/>
              <a:chOff x="2908" y="2387"/>
              <a:chExt cx="1679" cy="9"/>
            </a:xfrm>
          </p:grpSpPr>
          <p:cxnSp>
            <p:nvCxnSpPr>
              <p:cNvPr id="35864" name="Line 20"/>
              <p:cNvCxnSpPr/>
              <p:nvPr/>
            </p:nvCxnSpPr>
            <p:spPr>
              <a:xfrm>
                <a:off x="2908" y="2396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5865" name="直接连接符 16421"/>
              <p:cNvCxnSpPr/>
              <p:nvPr/>
            </p:nvCxnSpPr>
            <p:spPr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</p:grpSp>
      <p:grpSp>
        <p:nvGrpSpPr>
          <p:cNvPr id="35866" name="组合 16436"/>
          <p:cNvGrpSpPr/>
          <p:nvPr/>
        </p:nvGrpSpPr>
        <p:grpSpPr>
          <a:xfrm>
            <a:off x="3933469" y="2661793"/>
            <a:ext cx="2479302" cy="1328521"/>
            <a:chOff x="1655" y="1979"/>
            <a:chExt cx="1202" cy="839"/>
          </a:xfrm>
        </p:grpSpPr>
        <p:cxnSp>
          <p:nvCxnSpPr>
            <p:cNvPr id="35867" name="直接连接符 16432"/>
            <p:cNvCxnSpPr/>
            <p:nvPr/>
          </p:nvCxnSpPr>
          <p:spPr>
            <a:xfrm flipH="1" flipV="1">
              <a:off x="1678" y="2409"/>
              <a:ext cx="1179" cy="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bevel/>
            </a:ln>
          </p:spPr>
        </p:cxnSp>
        <p:cxnSp>
          <p:nvCxnSpPr>
            <p:cNvPr id="35868" name="直接连接符 16434"/>
            <p:cNvCxnSpPr/>
            <p:nvPr/>
          </p:nvCxnSpPr>
          <p:spPr>
            <a:xfrm flipH="1">
              <a:off x="1678" y="1979"/>
              <a:ext cx="1157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bevel/>
            </a:ln>
          </p:spPr>
        </p:cxnSp>
        <p:cxnSp>
          <p:nvCxnSpPr>
            <p:cNvPr id="35869" name="直接连接符 16435"/>
            <p:cNvCxnSpPr/>
            <p:nvPr/>
          </p:nvCxnSpPr>
          <p:spPr>
            <a:xfrm flipH="1">
              <a:off x="1655" y="2409"/>
              <a:ext cx="11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bevel/>
            </a:ln>
          </p:spPr>
        </p:cxnSp>
      </p:grpSp>
      <p:sp>
        <p:nvSpPr>
          <p:cNvPr id="35870" name="AutoShape 28"/>
          <p:cNvSpPr/>
          <p:nvPr/>
        </p:nvSpPr>
        <p:spPr>
          <a:xfrm rot="10800000">
            <a:off x="1689308" y="1694300"/>
            <a:ext cx="2011081" cy="717307"/>
          </a:xfrm>
          <a:prstGeom prst="wedgeRoundRectCallout">
            <a:avLst>
              <a:gd name="adj1" fmla="val -62208"/>
              <a:gd name="adj2" fmla="val -167000"/>
              <a:gd name="adj3" fmla="val 16667"/>
            </a:avLst>
          </a:prstGeom>
          <a:noFill/>
          <a:ln w="12700">
            <a:solidFill>
              <a:schemeClr val="tx1"/>
            </a:solidFill>
            <a:round/>
          </a:ln>
        </p:spPr>
        <p:txBody>
          <a:bodyPr rot="10800000" lIns="0" rIns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zh-CN" sz="2800" b="1">
                <a:solidFill>
                  <a:srgbClr val="CC0000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焦点</a:t>
            </a:r>
          </a:p>
        </p:txBody>
      </p:sp>
      <p:sp>
        <p:nvSpPr>
          <p:cNvPr id="35871" name="Text Box 38"/>
          <p:cNvSpPr/>
          <p:nvPr/>
        </p:nvSpPr>
        <p:spPr>
          <a:xfrm>
            <a:off x="1501608" y="1727553"/>
            <a:ext cx="1216962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800" b="1">
                <a:latin typeface="宋体" pitchFamily="2" charset="-122"/>
                <a:ea typeface="宋体" pitchFamily="2" charset="-122"/>
              </a:rPr>
              <a:t>虚</a:t>
            </a:r>
          </a:p>
        </p:txBody>
      </p:sp>
      <p:sp>
        <p:nvSpPr>
          <p:cNvPr id="35872" name="Text Box 21"/>
          <p:cNvSpPr/>
          <p:nvPr/>
        </p:nvSpPr>
        <p:spPr>
          <a:xfrm>
            <a:off x="3652949" y="2696628"/>
            <a:ext cx="796182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i="1">
                <a:solidFill>
                  <a:srgbClr val="0066CC"/>
                </a:solidFill>
                <a:latin typeface="Times New Roman" pitchFamily="18" charset="0"/>
              </a:rPr>
              <a:t>F</a:t>
            </a:r>
          </a:p>
        </p:txBody>
      </p:sp>
      <p:grpSp>
        <p:nvGrpSpPr>
          <p:cNvPr id="35873" name="组合 16444"/>
          <p:cNvGrpSpPr/>
          <p:nvPr/>
        </p:nvGrpSpPr>
        <p:grpSpPr>
          <a:xfrm>
            <a:off x="3980910" y="3415519"/>
            <a:ext cx="2291601" cy="1364941"/>
            <a:chOff x="1678" y="2455"/>
            <a:chExt cx="1111" cy="862"/>
          </a:xfrm>
        </p:grpSpPr>
        <p:cxnSp>
          <p:nvCxnSpPr>
            <p:cNvPr id="35874" name="直接连接符 16440"/>
            <p:cNvCxnSpPr/>
            <p:nvPr/>
          </p:nvCxnSpPr>
          <p:spPr>
            <a:xfrm flipH="1">
              <a:off x="2789" y="3045"/>
              <a:ext cx="0" cy="2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bevel/>
            </a:ln>
          </p:spPr>
        </p:cxnSp>
        <p:cxnSp>
          <p:nvCxnSpPr>
            <p:cNvPr id="35875" name="直接连接符 16441"/>
            <p:cNvCxnSpPr/>
            <p:nvPr/>
          </p:nvCxnSpPr>
          <p:spPr>
            <a:xfrm flipH="1">
              <a:off x="1678" y="2455"/>
              <a:ext cx="0" cy="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bevel/>
            </a:ln>
          </p:spPr>
        </p:cxnSp>
        <p:cxnSp>
          <p:nvCxnSpPr>
            <p:cNvPr id="35876" name="直接连接符 16442"/>
            <p:cNvCxnSpPr/>
            <p:nvPr/>
          </p:nvCxnSpPr>
          <p:spPr>
            <a:xfrm>
              <a:off x="1701" y="3181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bevel/>
              <a:headEnd type="triangle" len="lg"/>
              <a:tailEnd type="triangle" len="lg"/>
            </a:ln>
          </p:spPr>
        </p:cxnSp>
        <p:sp>
          <p:nvSpPr>
            <p:cNvPr id="35877" name="Text Box 38"/>
            <p:cNvSpPr/>
            <p:nvPr/>
          </p:nvSpPr>
          <p:spPr>
            <a:xfrm>
              <a:off x="2154" y="2976"/>
              <a:ext cx="250" cy="175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lIns="0" tIns="0" rIns="0" bIns="0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i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35878" name="Text Box 38"/>
          <p:cNvSpPr/>
          <p:nvPr/>
        </p:nvSpPr>
        <p:spPr>
          <a:xfrm>
            <a:off x="4358375" y="4672784"/>
            <a:ext cx="182338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>
                <a:latin typeface="宋体" pitchFamily="2" charset="-122"/>
                <a:ea typeface="宋体" pitchFamily="2" charset="-122"/>
              </a:rPr>
              <a:t>焦距</a:t>
            </a:r>
          </a:p>
        </p:txBody>
      </p:sp>
      <p:sp>
        <p:nvSpPr>
          <p:cNvPr id="35879" name="Text Box 37"/>
          <p:cNvSpPr/>
          <p:nvPr/>
        </p:nvSpPr>
        <p:spPr>
          <a:xfrm>
            <a:off x="736366" y="598548"/>
            <a:ext cx="7951506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宋体" pitchFamily="2" charset="-122"/>
              </a:rPr>
              <a:t>4. 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凹透镜的焦点和焦距</a:t>
            </a:r>
          </a:p>
        </p:txBody>
      </p:sp>
      <p:sp>
        <p:nvSpPr>
          <p:cNvPr id="35880" name="文本框 3"/>
          <p:cNvSpPr/>
          <p:nvPr/>
        </p:nvSpPr>
        <p:spPr>
          <a:xfrm>
            <a:off x="730177" y="5000560"/>
            <a:ext cx="10368929" cy="10525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28575">
              <a:lnSpc>
                <a:spcPct val="130000"/>
              </a:lnSpc>
            </a:pPr>
            <a:r>
              <a:rPr lang="en-US" altLang="zh-CN" sz="2400">
                <a:latin typeface="宋体" pitchFamily="2" charset="-122"/>
              </a:rPr>
              <a:t>   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平行于主光轴的光线通过凹透镜后发散，发散光线的反向延长线相交于主光轴上，它不是实际光线的会聚点，叫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虚焦点</a:t>
            </a: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(</a:t>
            </a:r>
            <a:r>
              <a:rPr lang="en-US" altLang="zh-CN" sz="2400" i="1">
                <a:solidFill>
                  <a:srgbClr val="FF0000"/>
                </a:solidFill>
                <a:latin typeface="宋体" pitchFamily="2" charset="-122"/>
              </a:rPr>
              <a:t>F</a:t>
            </a: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)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35881" name="Oval 22"/>
          <p:cNvSpPr/>
          <p:nvPr/>
        </p:nvSpPr>
        <p:spPr>
          <a:xfrm>
            <a:off x="3933468" y="3271424"/>
            <a:ext cx="140260" cy="107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5882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33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 fill="hold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23" dur="1000" fill="hold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2" dur="500" fill="hold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35842" grpId="0"/>
      <p:bldP spid="35870" grpId="0" animBg="1"/>
      <p:bldP spid="35871" grpId="0"/>
      <p:bldP spid="35872" grpId="0"/>
      <p:bldP spid="35878" grpId="0"/>
      <p:bldP spid="35880" grpId="0"/>
      <p:bldP spid="358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椭圆 52227"/>
          <p:cNvSpPr/>
          <p:nvPr/>
        </p:nvSpPr>
        <p:spPr>
          <a:xfrm>
            <a:off x="5412387" y="2934148"/>
            <a:ext cx="140260" cy="107675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866" name="矩形 52231"/>
          <p:cNvSpPr/>
          <p:nvPr/>
        </p:nvSpPr>
        <p:spPr>
          <a:xfrm>
            <a:off x="7811246" y="3128913"/>
            <a:ext cx="301686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b="1" i="1">
                <a:solidFill>
                  <a:srgbClr val="FF0000"/>
                </a:solidFill>
                <a:latin typeface="宋体" pitchFamily="2" charset="-122"/>
              </a:rPr>
              <a:t>F</a:t>
            </a:r>
          </a:p>
        </p:txBody>
      </p:sp>
      <p:grpSp>
        <p:nvGrpSpPr>
          <p:cNvPr id="36867" name="组合 52233"/>
          <p:cNvGrpSpPr/>
          <p:nvPr/>
        </p:nvGrpSpPr>
        <p:grpSpPr>
          <a:xfrm>
            <a:off x="5443326" y="2221591"/>
            <a:ext cx="4356312" cy="1520120"/>
            <a:chOff x="2764" y="1635"/>
            <a:chExt cx="2112" cy="960"/>
          </a:xfrm>
        </p:grpSpPr>
        <p:grpSp>
          <p:nvGrpSpPr>
            <p:cNvPr id="36868" name="组合 52234"/>
            <p:cNvGrpSpPr/>
            <p:nvPr/>
          </p:nvGrpSpPr>
          <p:grpSpPr>
            <a:xfrm>
              <a:off x="2848" y="1635"/>
              <a:ext cx="1920" cy="0"/>
              <a:chOff x="768" y="432"/>
              <a:chExt cx="1920" cy="0"/>
            </a:xfrm>
          </p:grpSpPr>
          <p:cxnSp>
            <p:nvCxnSpPr>
              <p:cNvPr id="36869" name="直接连接符 52235"/>
              <p:cNvCxnSpPr/>
              <p:nvPr/>
            </p:nvCxnSpPr>
            <p:spPr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</p:spPr>
          </p:cxnSp>
          <p:cxnSp>
            <p:nvCxnSpPr>
              <p:cNvPr id="36870" name="直接连接符 52236"/>
              <p:cNvCxnSpPr/>
              <p:nvPr/>
            </p:nvCxnSpPr>
            <p:spPr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stealth" w="lg" len="lg"/>
              </a:ln>
            </p:spPr>
          </p:cxnSp>
        </p:grpSp>
        <p:grpSp>
          <p:nvGrpSpPr>
            <p:cNvPr id="36871" name="组合 52237"/>
            <p:cNvGrpSpPr/>
            <p:nvPr/>
          </p:nvGrpSpPr>
          <p:grpSpPr>
            <a:xfrm>
              <a:off x="2835" y="2595"/>
              <a:ext cx="1920" cy="0"/>
              <a:chOff x="768" y="432"/>
              <a:chExt cx="1920" cy="0"/>
            </a:xfrm>
          </p:grpSpPr>
          <p:cxnSp>
            <p:nvCxnSpPr>
              <p:cNvPr id="36872" name="直接连接符 52238"/>
              <p:cNvCxnSpPr/>
              <p:nvPr/>
            </p:nvCxnSpPr>
            <p:spPr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</p:spPr>
          </p:cxnSp>
          <p:cxnSp>
            <p:nvCxnSpPr>
              <p:cNvPr id="36873" name="直接连接符 52239"/>
              <p:cNvCxnSpPr/>
              <p:nvPr/>
            </p:nvCxnSpPr>
            <p:spPr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stealth" w="lg" len="lg"/>
              </a:ln>
            </p:spPr>
          </p:cxnSp>
        </p:grpSp>
        <p:grpSp>
          <p:nvGrpSpPr>
            <p:cNvPr id="36874" name="组合 52240"/>
            <p:cNvGrpSpPr/>
            <p:nvPr/>
          </p:nvGrpSpPr>
          <p:grpSpPr>
            <a:xfrm>
              <a:off x="2764" y="2115"/>
              <a:ext cx="2112" cy="1"/>
              <a:chOff x="3024" y="1680"/>
              <a:chExt cx="2112" cy="0"/>
            </a:xfrm>
          </p:grpSpPr>
          <p:cxnSp>
            <p:nvCxnSpPr>
              <p:cNvPr id="36875" name="直接连接符 52241"/>
              <p:cNvCxnSpPr/>
              <p:nvPr/>
            </p:nvCxnSpPr>
            <p:spPr>
              <a:xfrm>
                <a:off x="3024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</p:spPr>
          </p:cxnSp>
          <p:cxnSp>
            <p:nvCxnSpPr>
              <p:cNvPr id="36876" name="直接连接符 52242"/>
              <p:cNvCxnSpPr/>
              <p:nvPr/>
            </p:nvCxnSpPr>
            <p:spPr>
              <a:xfrm>
                <a:off x="4032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 type="stealth" w="lg" len="lg"/>
              </a:ln>
            </p:spPr>
          </p:cxnSp>
        </p:grpSp>
      </p:grpSp>
      <p:grpSp>
        <p:nvGrpSpPr>
          <p:cNvPr id="36877" name="组合 52243"/>
          <p:cNvGrpSpPr/>
          <p:nvPr/>
        </p:nvGrpSpPr>
        <p:grpSpPr>
          <a:xfrm>
            <a:off x="1699622" y="1648380"/>
            <a:ext cx="3836524" cy="2585787"/>
            <a:chOff x="475" y="1161"/>
            <a:chExt cx="2133" cy="1862"/>
          </a:xfrm>
        </p:grpSpPr>
        <p:grpSp>
          <p:nvGrpSpPr>
            <p:cNvPr id="36878" name="组合 52244"/>
            <p:cNvGrpSpPr/>
            <p:nvPr/>
          </p:nvGrpSpPr>
          <p:grpSpPr>
            <a:xfrm rot="9480000">
              <a:off x="688" y="3022"/>
              <a:ext cx="1920" cy="1"/>
              <a:chOff x="768" y="432"/>
              <a:chExt cx="1920" cy="0"/>
            </a:xfrm>
          </p:grpSpPr>
          <p:cxnSp>
            <p:nvCxnSpPr>
              <p:cNvPr id="36879" name="直接连接符 52245"/>
              <p:cNvCxnSpPr/>
              <p:nvPr/>
            </p:nvCxnSpPr>
            <p:spPr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tailEnd type="stealth" w="lg" len="lg"/>
              </a:ln>
            </p:spPr>
          </p:cxnSp>
          <p:cxnSp>
            <p:nvCxnSpPr>
              <p:cNvPr id="36880" name="直接连接符 52246"/>
              <p:cNvCxnSpPr/>
              <p:nvPr/>
            </p:nvCxnSpPr>
            <p:spPr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</p:spPr>
          </p:cxnSp>
        </p:grpSp>
        <p:grpSp>
          <p:nvGrpSpPr>
            <p:cNvPr id="36881" name="组合 52247"/>
            <p:cNvGrpSpPr/>
            <p:nvPr/>
          </p:nvGrpSpPr>
          <p:grpSpPr>
            <a:xfrm rot="12060000">
              <a:off x="623" y="1161"/>
              <a:ext cx="1920" cy="1"/>
              <a:chOff x="768" y="432"/>
              <a:chExt cx="1920" cy="0"/>
            </a:xfrm>
          </p:grpSpPr>
          <p:cxnSp>
            <p:nvCxnSpPr>
              <p:cNvPr id="36882" name="直接连接符 52248"/>
              <p:cNvCxnSpPr/>
              <p:nvPr/>
            </p:nvCxnSpPr>
            <p:spPr>
              <a:xfrm>
                <a:off x="768" y="432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tailEnd type="stealth" w="lg" len="lg"/>
              </a:ln>
            </p:spPr>
          </p:cxnSp>
          <p:cxnSp>
            <p:nvCxnSpPr>
              <p:cNvPr id="36883" name="直接连接符 52249"/>
              <p:cNvCxnSpPr/>
              <p:nvPr/>
            </p:nvCxnSpPr>
            <p:spPr>
              <a:xfrm>
                <a:off x="1776" y="432"/>
                <a:ext cx="912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</p:spPr>
          </p:cxnSp>
        </p:grpSp>
        <p:grpSp>
          <p:nvGrpSpPr>
            <p:cNvPr id="36884" name="组合 52250"/>
            <p:cNvGrpSpPr/>
            <p:nvPr/>
          </p:nvGrpSpPr>
          <p:grpSpPr>
            <a:xfrm rot="10800000">
              <a:off x="475" y="2102"/>
              <a:ext cx="2112" cy="0"/>
              <a:chOff x="3024" y="1680"/>
              <a:chExt cx="2112" cy="0"/>
            </a:xfrm>
          </p:grpSpPr>
          <p:cxnSp>
            <p:nvCxnSpPr>
              <p:cNvPr id="36885" name="直接连接符 52251"/>
              <p:cNvCxnSpPr/>
              <p:nvPr/>
            </p:nvCxnSpPr>
            <p:spPr>
              <a:xfrm>
                <a:off x="3024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tailEnd type="stealth" w="lg" len="lg"/>
              </a:ln>
            </p:spPr>
          </p:cxnSp>
          <p:cxnSp>
            <p:nvCxnSpPr>
              <p:cNvPr id="36886" name="直接连接符 52252"/>
              <p:cNvCxnSpPr/>
              <p:nvPr/>
            </p:nvCxnSpPr>
            <p:spPr>
              <a:xfrm>
                <a:off x="4032" y="1680"/>
                <a:ext cx="1104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</a:ln>
            </p:spPr>
          </p:cxnSp>
        </p:grpSp>
      </p:grpSp>
      <p:sp>
        <p:nvSpPr>
          <p:cNvPr id="36887" name="矩形 52256"/>
          <p:cNvSpPr/>
          <p:nvPr/>
        </p:nvSpPr>
        <p:spPr>
          <a:xfrm>
            <a:off x="1505733" y="5374257"/>
            <a:ext cx="828978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latin typeface="宋体" pitchFamily="2" charset="-122"/>
                <a:ea typeface="宋体" pitchFamily="2" charset="-122"/>
              </a:rPr>
              <a:t>小结：凹透镜有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两个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虚焦点</a:t>
            </a:r>
          </a:p>
        </p:txBody>
      </p:sp>
      <p:grpSp>
        <p:nvGrpSpPr>
          <p:cNvPr id="36888" name="组合 52258"/>
          <p:cNvGrpSpPr/>
          <p:nvPr/>
        </p:nvGrpSpPr>
        <p:grpSpPr>
          <a:xfrm>
            <a:off x="2316353" y="1762389"/>
            <a:ext cx="7483285" cy="2297597"/>
            <a:chOff x="1171" y="1752"/>
            <a:chExt cx="3628" cy="1270"/>
          </a:xfrm>
        </p:grpSpPr>
        <p:cxnSp>
          <p:nvCxnSpPr>
            <p:cNvPr id="36889" name="Line 3"/>
            <p:cNvCxnSpPr/>
            <p:nvPr/>
          </p:nvCxnSpPr>
          <p:spPr>
            <a:xfrm>
              <a:off x="1171" y="2418"/>
              <a:ext cx="36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</a:ln>
          </p:spPr>
        </p:cxnSp>
        <p:sp>
          <p:nvSpPr>
            <p:cNvPr id="36890" name="xjhgx3"/>
            <p:cNvSpPr/>
            <p:nvPr/>
          </p:nvSpPr>
          <p:spPr>
            <a:xfrm>
              <a:off x="2563" y="1752"/>
              <a:ext cx="249" cy="1270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>
              <a:solidFill>
                <a:srgbClr val="2D5F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6891" name="Oval 39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</p:grpSp>
      <p:cxnSp>
        <p:nvCxnSpPr>
          <p:cNvPr id="36892" name="直接连接符 52254"/>
          <p:cNvCxnSpPr/>
          <p:nvPr/>
        </p:nvCxnSpPr>
        <p:spPr>
          <a:xfrm rot="12480000" flipV="1">
            <a:off x="4853410" y="2364103"/>
            <a:ext cx="3434309" cy="283438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</a:ln>
        </p:spPr>
      </p:cxnSp>
      <p:cxnSp>
        <p:nvCxnSpPr>
          <p:cNvPr id="36893" name="直接连接符 52253"/>
          <p:cNvCxnSpPr/>
          <p:nvPr/>
        </p:nvCxnSpPr>
        <p:spPr>
          <a:xfrm rot="9960000" flipV="1">
            <a:off x="5160745" y="3299926"/>
            <a:ext cx="3139350" cy="209016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</a:ln>
        </p:spPr>
      </p:cxnSp>
      <p:grpSp>
        <p:nvGrpSpPr>
          <p:cNvPr id="36894" name="Group 30"/>
          <p:cNvGrpSpPr/>
          <p:nvPr/>
        </p:nvGrpSpPr>
        <p:grpSpPr>
          <a:xfrm>
            <a:off x="5443326" y="3730627"/>
            <a:ext cx="2712381" cy="1038597"/>
            <a:chOff x="2723" y="2614"/>
            <a:chExt cx="1222" cy="1008"/>
          </a:xfrm>
        </p:grpSpPr>
        <p:cxnSp>
          <p:nvCxnSpPr>
            <p:cNvPr id="36895" name="Line 31"/>
            <p:cNvCxnSpPr/>
            <p:nvPr/>
          </p:nvCxnSpPr>
          <p:spPr>
            <a:xfrm flipH="1">
              <a:off x="2723" y="3067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36896" name="Line 32"/>
            <p:cNvCxnSpPr/>
            <p:nvPr/>
          </p:nvCxnSpPr>
          <p:spPr>
            <a:xfrm flipH="1">
              <a:off x="3945" y="2614"/>
              <a:ext cx="0" cy="9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36897" name="Line 33"/>
            <p:cNvCxnSpPr/>
            <p:nvPr/>
          </p:nvCxnSpPr>
          <p:spPr>
            <a:xfrm>
              <a:off x="3515" y="324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len="lg"/>
            </a:ln>
          </p:spPr>
        </p:cxnSp>
        <p:cxnSp>
          <p:nvCxnSpPr>
            <p:cNvPr id="36898" name="Line 34"/>
            <p:cNvCxnSpPr/>
            <p:nvPr/>
          </p:nvCxnSpPr>
          <p:spPr>
            <a:xfrm flipH="1">
              <a:off x="2744" y="324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len="lg"/>
            </a:ln>
          </p:spPr>
        </p:cxnSp>
        <p:sp>
          <p:nvSpPr>
            <p:cNvPr id="36899" name="Text Box 35"/>
            <p:cNvSpPr/>
            <p:nvPr/>
          </p:nvSpPr>
          <p:spPr>
            <a:xfrm>
              <a:off x="3107" y="3114"/>
              <a:ext cx="544" cy="50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endParaRPr lang="zh-CN" altLang="zh-CN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6900" name="Text Box 36"/>
            <p:cNvSpPr/>
            <p:nvPr/>
          </p:nvSpPr>
          <p:spPr>
            <a:xfrm>
              <a:off x="3248" y="3006"/>
              <a:ext cx="134" cy="5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en-US" altLang="zh-CN" sz="3200" i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36901" name="椭圆 52230"/>
          <p:cNvSpPr/>
          <p:nvPr/>
        </p:nvSpPr>
        <p:spPr>
          <a:xfrm>
            <a:off x="8104143" y="2934148"/>
            <a:ext cx="140260" cy="10767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902" name="椭圆 1"/>
          <p:cNvSpPr/>
          <p:nvPr/>
        </p:nvSpPr>
        <p:spPr>
          <a:xfrm>
            <a:off x="3195042" y="2913563"/>
            <a:ext cx="140260" cy="10767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903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  <p:sp>
        <p:nvSpPr>
          <p:cNvPr id="36904" name="矩形 2"/>
          <p:cNvSpPr/>
          <p:nvPr/>
        </p:nvSpPr>
        <p:spPr>
          <a:xfrm>
            <a:off x="3034154" y="3041823"/>
            <a:ext cx="301686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b="1" i="1">
                <a:solidFill>
                  <a:srgbClr val="FF0000"/>
                </a:solidFill>
                <a:latin typeface="宋体" pitchFamily="2" charset="-122"/>
              </a:rPr>
              <a:t>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87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13" dur="500" fill="hold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500" fill="hold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5" dur="500" fill="hold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87" grpId="0"/>
      <p:bldP spid="369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椭圆 52227"/>
          <p:cNvSpPr/>
          <p:nvPr/>
        </p:nvSpPr>
        <p:spPr>
          <a:xfrm>
            <a:off x="5412387" y="2934148"/>
            <a:ext cx="140260" cy="107675"/>
          </a:xfrm>
          <a:prstGeom prst="ellipse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6FF33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7890" name="蓝色"/>
          <p:cNvGrpSpPr/>
          <p:nvPr/>
        </p:nvGrpSpPr>
        <p:grpSpPr>
          <a:xfrm>
            <a:off x="1738811" y="1646796"/>
            <a:ext cx="8100016" cy="2585787"/>
            <a:chOff x="2060" y="2604"/>
            <a:chExt cx="9818" cy="4082"/>
          </a:xfrm>
        </p:grpSpPr>
        <p:grpSp>
          <p:nvGrpSpPr>
            <p:cNvPr id="37891" name="组合 52233"/>
            <p:cNvGrpSpPr/>
            <p:nvPr/>
          </p:nvGrpSpPr>
          <p:grpSpPr>
            <a:xfrm>
              <a:off x="6597" y="3508"/>
              <a:ext cx="5280" cy="2400"/>
              <a:chOff x="2764" y="1635"/>
              <a:chExt cx="2112" cy="960"/>
            </a:xfrm>
          </p:grpSpPr>
          <p:grpSp>
            <p:nvGrpSpPr>
              <p:cNvPr id="37892" name="组合 52234"/>
              <p:cNvGrpSpPr/>
              <p:nvPr/>
            </p:nvGrpSpPr>
            <p:grpSpPr>
              <a:xfrm>
                <a:off x="2848" y="1635"/>
                <a:ext cx="1920" cy="0"/>
                <a:chOff x="768" y="432"/>
                <a:chExt cx="1920" cy="0"/>
              </a:xfrm>
            </p:grpSpPr>
            <p:cxnSp>
              <p:nvCxnSpPr>
                <p:cNvPr id="37893" name="直接连接符 52235"/>
                <p:cNvCxnSpPr/>
                <p:nvPr/>
              </p:nvCxnSpPr>
              <p:spPr>
                <a:xfrm>
                  <a:off x="768" y="432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</a:ln>
              </p:spPr>
            </p:cxnSp>
            <p:cxnSp>
              <p:nvCxnSpPr>
                <p:cNvPr id="37894" name="直接连接符 52236"/>
                <p:cNvCxnSpPr/>
                <p:nvPr/>
              </p:nvCxnSpPr>
              <p:spPr>
                <a:xfrm>
                  <a:off x="1776" y="432"/>
                  <a:ext cx="912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stealth" w="lg" len="lg"/>
                </a:ln>
              </p:spPr>
            </p:cxnSp>
          </p:grpSp>
          <p:grpSp>
            <p:nvGrpSpPr>
              <p:cNvPr id="37895" name="组合 52237"/>
              <p:cNvGrpSpPr/>
              <p:nvPr/>
            </p:nvGrpSpPr>
            <p:grpSpPr>
              <a:xfrm>
                <a:off x="2835" y="2595"/>
                <a:ext cx="1920" cy="0"/>
                <a:chOff x="768" y="432"/>
                <a:chExt cx="1920" cy="0"/>
              </a:xfrm>
            </p:grpSpPr>
            <p:cxnSp>
              <p:nvCxnSpPr>
                <p:cNvPr id="37896" name="直接连接符 52238"/>
                <p:cNvCxnSpPr/>
                <p:nvPr/>
              </p:nvCxnSpPr>
              <p:spPr>
                <a:xfrm>
                  <a:off x="768" y="432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</a:ln>
              </p:spPr>
            </p:cxnSp>
            <p:cxnSp>
              <p:nvCxnSpPr>
                <p:cNvPr id="37897" name="直接连接符 52239"/>
                <p:cNvCxnSpPr/>
                <p:nvPr/>
              </p:nvCxnSpPr>
              <p:spPr>
                <a:xfrm>
                  <a:off x="1776" y="432"/>
                  <a:ext cx="912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stealth" w="lg" len="lg"/>
                </a:ln>
              </p:spPr>
            </p:cxnSp>
          </p:grpSp>
          <p:grpSp>
            <p:nvGrpSpPr>
              <p:cNvPr id="37898" name="组合 52240"/>
              <p:cNvGrpSpPr/>
              <p:nvPr/>
            </p:nvGrpSpPr>
            <p:grpSpPr>
              <a:xfrm>
                <a:off x="2764" y="2115"/>
                <a:ext cx="2112" cy="1"/>
                <a:chOff x="3024" y="1680"/>
                <a:chExt cx="2112" cy="0"/>
              </a:xfrm>
            </p:grpSpPr>
            <p:cxnSp>
              <p:nvCxnSpPr>
                <p:cNvPr id="37899" name="直接连接符 52241"/>
                <p:cNvCxnSpPr/>
                <p:nvPr/>
              </p:nvCxnSpPr>
              <p:spPr>
                <a:xfrm>
                  <a:off x="3024" y="1680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</a:ln>
              </p:spPr>
            </p:cxnSp>
            <p:cxnSp>
              <p:nvCxnSpPr>
                <p:cNvPr id="37900" name="直接连接符 52242"/>
                <p:cNvCxnSpPr/>
                <p:nvPr/>
              </p:nvCxnSpPr>
              <p:spPr>
                <a:xfrm>
                  <a:off x="4032" y="1680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stealth" w="lg" len="lg"/>
                </a:ln>
              </p:spPr>
            </p:cxnSp>
          </p:grpSp>
        </p:grpSp>
        <p:grpSp>
          <p:nvGrpSpPr>
            <p:cNvPr id="37901" name="组合 52243"/>
            <p:cNvGrpSpPr/>
            <p:nvPr/>
          </p:nvGrpSpPr>
          <p:grpSpPr>
            <a:xfrm>
              <a:off x="2060" y="2603"/>
              <a:ext cx="4650" cy="4082"/>
              <a:chOff x="475" y="1161"/>
              <a:chExt cx="2133" cy="1862"/>
            </a:xfrm>
          </p:grpSpPr>
          <p:grpSp>
            <p:nvGrpSpPr>
              <p:cNvPr id="37902" name="组合 52244"/>
              <p:cNvGrpSpPr/>
              <p:nvPr/>
            </p:nvGrpSpPr>
            <p:grpSpPr>
              <a:xfrm rot="9480000">
                <a:off x="688" y="3022"/>
                <a:ext cx="1920" cy="1"/>
                <a:chOff x="768" y="432"/>
                <a:chExt cx="1920" cy="0"/>
              </a:xfrm>
            </p:grpSpPr>
            <p:cxnSp>
              <p:nvCxnSpPr>
                <p:cNvPr id="37903" name="直接连接符 52245"/>
                <p:cNvCxnSpPr/>
                <p:nvPr/>
              </p:nvCxnSpPr>
              <p:spPr>
                <a:xfrm>
                  <a:off x="768" y="432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tailEnd type="stealth" w="lg" len="lg"/>
                </a:ln>
              </p:spPr>
            </p:cxnSp>
            <p:cxnSp>
              <p:nvCxnSpPr>
                <p:cNvPr id="37904" name="直接连接符 52246"/>
                <p:cNvCxnSpPr/>
                <p:nvPr/>
              </p:nvCxnSpPr>
              <p:spPr>
                <a:xfrm>
                  <a:off x="1776" y="432"/>
                  <a:ext cx="912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</a:ln>
              </p:spPr>
            </p:cxnSp>
          </p:grpSp>
          <p:grpSp>
            <p:nvGrpSpPr>
              <p:cNvPr id="37905" name="组合 52247"/>
              <p:cNvGrpSpPr/>
              <p:nvPr/>
            </p:nvGrpSpPr>
            <p:grpSpPr>
              <a:xfrm rot="12060000">
                <a:off x="623" y="1161"/>
                <a:ext cx="1920" cy="1"/>
                <a:chOff x="768" y="432"/>
                <a:chExt cx="1920" cy="0"/>
              </a:xfrm>
            </p:grpSpPr>
            <p:cxnSp>
              <p:nvCxnSpPr>
                <p:cNvPr id="37906" name="直接连接符 52248"/>
                <p:cNvCxnSpPr/>
                <p:nvPr/>
              </p:nvCxnSpPr>
              <p:spPr>
                <a:xfrm>
                  <a:off x="768" y="432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tailEnd type="stealth" w="lg" len="lg"/>
                </a:ln>
              </p:spPr>
            </p:cxnSp>
            <p:cxnSp>
              <p:nvCxnSpPr>
                <p:cNvPr id="37907" name="直接连接符 52249"/>
                <p:cNvCxnSpPr/>
                <p:nvPr/>
              </p:nvCxnSpPr>
              <p:spPr>
                <a:xfrm>
                  <a:off x="1776" y="432"/>
                  <a:ext cx="912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</a:ln>
              </p:spPr>
            </p:cxnSp>
          </p:grpSp>
          <p:grpSp>
            <p:nvGrpSpPr>
              <p:cNvPr id="37908" name="组合 52250"/>
              <p:cNvGrpSpPr/>
              <p:nvPr/>
            </p:nvGrpSpPr>
            <p:grpSpPr>
              <a:xfrm rot="10800000">
                <a:off x="475" y="2102"/>
                <a:ext cx="2112" cy="0"/>
                <a:chOff x="3024" y="1680"/>
                <a:chExt cx="2112" cy="0"/>
              </a:xfrm>
            </p:grpSpPr>
            <p:cxnSp>
              <p:nvCxnSpPr>
                <p:cNvPr id="37909" name="直接连接符 52251"/>
                <p:cNvCxnSpPr/>
                <p:nvPr/>
              </p:nvCxnSpPr>
              <p:spPr>
                <a:xfrm>
                  <a:off x="3024" y="1680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tailEnd type="stealth" w="lg" len="lg"/>
                </a:ln>
              </p:spPr>
            </p:cxnSp>
            <p:cxnSp>
              <p:nvCxnSpPr>
                <p:cNvPr id="37910" name="直接连接符 52252"/>
                <p:cNvCxnSpPr/>
                <p:nvPr/>
              </p:nvCxnSpPr>
              <p:spPr>
                <a:xfrm>
                  <a:off x="4032" y="1680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</a:ln>
              </p:spPr>
            </p:cxnSp>
          </p:grpSp>
        </p:grpSp>
      </p:grpSp>
      <p:grpSp>
        <p:nvGrpSpPr>
          <p:cNvPr id="37911" name="组合 52258"/>
          <p:cNvGrpSpPr/>
          <p:nvPr/>
        </p:nvGrpSpPr>
        <p:grpSpPr>
          <a:xfrm>
            <a:off x="2355544" y="1790890"/>
            <a:ext cx="7483285" cy="2297597"/>
            <a:chOff x="1179" y="1752"/>
            <a:chExt cx="3628" cy="1270"/>
          </a:xfrm>
        </p:grpSpPr>
        <p:cxnSp>
          <p:nvCxnSpPr>
            <p:cNvPr id="37912" name="Line 3"/>
            <p:cNvCxnSpPr/>
            <p:nvPr/>
          </p:nvCxnSpPr>
          <p:spPr>
            <a:xfrm>
              <a:off x="1179" y="2395"/>
              <a:ext cx="36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</a:ln>
          </p:spPr>
        </p:cxnSp>
        <p:sp>
          <p:nvSpPr>
            <p:cNvPr id="37913" name="xjhgx3"/>
            <p:cNvSpPr/>
            <p:nvPr/>
          </p:nvSpPr>
          <p:spPr>
            <a:xfrm>
              <a:off x="2563" y="1752"/>
              <a:ext cx="249" cy="1270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>
              <a:solidFill>
                <a:srgbClr val="2D5F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7914" name="Oval 39"/>
            <p:cNvSpPr>
              <a:spLocks noChangeArrowheads="1"/>
            </p:cNvSpPr>
            <p:nvPr/>
          </p:nvSpPr>
          <p:spPr bwMode="auto">
            <a:xfrm>
              <a:off x="2653" y="2364"/>
              <a:ext cx="68" cy="6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</a:ln>
            <a:effectLst/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marR="0" lvl="0" indent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37915" name="红色"/>
          <p:cNvGrpSpPr/>
          <p:nvPr/>
        </p:nvGrpSpPr>
        <p:grpSpPr>
          <a:xfrm>
            <a:off x="1687246" y="1184427"/>
            <a:ext cx="8124768" cy="3599200"/>
            <a:chOff x="2036" y="1837"/>
            <a:chExt cx="9847" cy="5682"/>
          </a:xfrm>
        </p:grpSpPr>
        <p:grpSp>
          <p:nvGrpSpPr>
            <p:cNvPr id="37916" name="组合 27"/>
            <p:cNvGrpSpPr/>
            <p:nvPr/>
          </p:nvGrpSpPr>
          <p:grpSpPr>
            <a:xfrm>
              <a:off x="6603" y="3472"/>
              <a:ext cx="5280" cy="2400"/>
              <a:chOff x="2764" y="1635"/>
              <a:chExt cx="2112" cy="960"/>
            </a:xfrm>
          </p:grpSpPr>
          <p:grpSp>
            <p:nvGrpSpPr>
              <p:cNvPr id="37917" name="组合 52234"/>
              <p:cNvGrpSpPr/>
              <p:nvPr/>
            </p:nvGrpSpPr>
            <p:grpSpPr>
              <a:xfrm>
                <a:off x="2848" y="1635"/>
                <a:ext cx="1920" cy="0"/>
                <a:chOff x="768" y="432"/>
                <a:chExt cx="1920" cy="0"/>
              </a:xfrm>
            </p:grpSpPr>
            <p:cxnSp>
              <p:nvCxnSpPr>
                <p:cNvPr id="37918" name="直接连接符 52235"/>
                <p:cNvCxnSpPr/>
                <p:nvPr/>
              </p:nvCxnSpPr>
              <p:spPr>
                <a:xfrm>
                  <a:off x="768" y="432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</p:spPr>
            </p:cxnSp>
            <p:cxnSp>
              <p:nvCxnSpPr>
                <p:cNvPr id="37919" name="直接连接符 52236"/>
                <p:cNvCxnSpPr/>
                <p:nvPr/>
              </p:nvCxnSpPr>
              <p:spPr>
                <a:xfrm flipH="1">
                  <a:off x="1776" y="432"/>
                  <a:ext cx="912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 type="stealth" w="lg" len="lg"/>
                </a:ln>
              </p:spPr>
            </p:cxnSp>
          </p:grpSp>
          <p:grpSp>
            <p:nvGrpSpPr>
              <p:cNvPr id="37920" name="组合 52237"/>
              <p:cNvGrpSpPr/>
              <p:nvPr/>
            </p:nvGrpSpPr>
            <p:grpSpPr>
              <a:xfrm>
                <a:off x="2835" y="2595"/>
                <a:ext cx="1920" cy="0"/>
                <a:chOff x="768" y="432"/>
                <a:chExt cx="1920" cy="0"/>
              </a:xfrm>
            </p:grpSpPr>
            <p:cxnSp>
              <p:nvCxnSpPr>
                <p:cNvPr id="37921" name="直接连接符 52238"/>
                <p:cNvCxnSpPr/>
                <p:nvPr/>
              </p:nvCxnSpPr>
              <p:spPr>
                <a:xfrm>
                  <a:off x="768" y="432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</p:spPr>
            </p:cxnSp>
            <p:cxnSp>
              <p:nvCxnSpPr>
                <p:cNvPr id="37922" name="直接连接符 52239"/>
                <p:cNvCxnSpPr/>
                <p:nvPr/>
              </p:nvCxnSpPr>
              <p:spPr>
                <a:xfrm flipH="1">
                  <a:off x="1776" y="432"/>
                  <a:ext cx="912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 type="stealth" w="lg" len="lg"/>
                </a:ln>
              </p:spPr>
            </p:cxnSp>
          </p:grpSp>
          <p:grpSp>
            <p:nvGrpSpPr>
              <p:cNvPr id="37923" name="组合 52240"/>
              <p:cNvGrpSpPr/>
              <p:nvPr/>
            </p:nvGrpSpPr>
            <p:grpSpPr>
              <a:xfrm>
                <a:off x="2764" y="2115"/>
                <a:ext cx="2112" cy="1"/>
                <a:chOff x="3024" y="1680"/>
                <a:chExt cx="2112" cy="0"/>
              </a:xfrm>
            </p:grpSpPr>
            <p:cxnSp>
              <p:nvCxnSpPr>
                <p:cNvPr id="37924" name="直接连接符 52241"/>
                <p:cNvCxnSpPr/>
                <p:nvPr/>
              </p:nvCxnSpPr>
              <p:spPr>
                <a:xfrm>
                  <a:off x="3024" y="1680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</p:spPr>
            </p:cxnSp>
            <p:cxnSp>
              <p:nvCxnSpPr>
                <p:cNvPr id="37925" name="直接连接符 52242"/>
                <p:cNvCxnSpPr/>
                <p:nvPr/>
              </p:nvCxnSpPr>
              <p:spPr>
                <a:xfrm flipH="1">
                  <a:off x="4032" y="1680"/>
                  <a:ext cx="1104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 type="stealth" w="lg" len="lg"/>
                </a:ln>
              </p:spPr>
            </p:cxnSp>
          </p:grpSp>
        </p:grpSp>
        <p:grpSp>
          <p:nvGrpSpPr>
            <p:cNvPr id="37926" name="组合 50"/>
            <p:cNvGrpSpPr/>
            <p:nvPr/>
          </p:nvGrpSpPr>
          <p:grpSpPr>
            <a:xfrm>
              <a:off x="2528" y="1837"/>
              <a:ext cx="3892" cy="1536"/>
              <a:chOff x="2529" y="5928"/>
              <a:chExt cx="3892" cy="1536"/>
            </a:xfrm>
          </p:grpSpPr>
          <p:cxnSp>
            <p:nvCxnSpPr>
              <p:cNvPr id="37927" name="直接连接符 47"/>
              <p:cNvCxnSpPr/>
              <p:nvPr/>
            </p:nvCxnSpPr>
            <p:spPr>
              <a:xfrm>
                <a:off x="2529" y="5928"/>
                <a:ext cx="3893" cy="1536"/>
              </a:xfrm>
              <a:prstGeom prst="line">
                <a:avLst/>
              </a:prstGeom>
              <a:ln w="317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28" name="直接箭头连接符 48"/>
              <p:cNvCxnSpPr/>
              <p:nvPr/>
            </p:nvCxnSpPr>
            <p:spPr>
              <a:xfrm>
                <a:off x="4707" y="6786"/>
                <a:ext cx="452" cy="202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29" name="组合 52"/>
            <p:cNvGrpSpPr/>
            <p:nvPr/>
          </p:nvGrpSpPr>
          <p:grpSpPr>
            <a:xfrm flipV="1">
              <a:off x="2528" y="5999"/>
              <a:ext cx="3873" cy="1521"/>
              <a:chOff x="2529" y="5928"/>
              <a:chExt cx="3892" cy="1536"/>
            </a:xfrm>
          </p:grpSpPr>
          <p:cxnSp>
            <p:nvCxnSpPr>
              <p:cNvPr id="37930" name="直接连接符 53"/>
              <p:cNvCxnSpPr/>
              <p:nvPr/>
            </p:nvCxnSpPr>
            <p:spPr>
              <a:xfrm>
                <a:off x="2529" y="5928"/>
                <a:ext cx="3893" cy="1536"/>
              </a:xfrm>
              <a:prstGeom prst="line">
                <a:avLst/>
              </a:prstGeom>
              <a:ln w="317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31" name="直接箭头连接符 54"/>
              <p:cNvCxnSpPr/>
              <p:nvPr/>
            </p:nvCxnSpPr>
            <p:spPr>
              <a:xfrm>
                <a:off x="4707" y="6786"/>
                <a:ext cx="452" cy="202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32" name="组合 60"/>
            <p:cNvGrpSpPr/>
            <p:nvPr/>
          </p:nvGrpSpPr>
          <p:grpSpPr>
            <a:xfrm>
              <a:off x="2036" y="4667"/>
              <a:ext cx="4504" cy="2"/>
              <a:chOff x="1918" y="8576"/>
              <a:chExt cx="4504" cy="2"/>
            </a:xfrm>
          </p:grpSpPr>
          <p:cxnSp>
            <p:nvCxnSpPr>
              <p:cNvPr id="37933" name="直接连接符 58"/>
              <p:cNvCxnSpPr/>
              <p:nvPr/>
            </p:nvCxnSpPr>
            <p:spPr>
              <a:xfrm>
                <a:off x="1918" y="8576"/>
                <a:ext cx="4504" cy="0"/>
              </a:xfrm>
              <a:prstGeom prst="line">
                <a:avLst/>
              </a:prstGeom>
              <a:ln w="317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34" name="直接箭头连接符 59"/>
              <p:cNvCxnSpPr/>
              <p:nvPr/>
            </p:nvCxnSpPr>
            <p:spPr>
              <a:xfrm>
                <a:off x="3912" y="8576"/>
                <a:ext cx="555" cy="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935" name="Text Box 70"/>
          <p:cNvSpPr/>
          <p:nvPr/>
        </p:nvSpPr>
        <p:spPr>
          <a:xfrm>
            <a:off x="1808943" y="5163657"/>
            <a:ext cx="4259368" cy="523220"/>
          </a:xfrm>
          <a:prstGeom prst="rect">
            <a:avLst/>
          </a:prstGeom>
          <a:noFill/>
          <a:ln w="15875"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800">
                <a:latin typeface="宋体" pitchFamily="2" charset="-122"/>
                <a:ea typeface="宋体" pitchFamily="2" charset="-122"/>
              </a:rPr>
              <a:t>小结：</a:t>
            </a:r>
            <a:r>
              <a:rPr lang="zh-CN" altLang="zh-CN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光路可逆</a:t>
            </a:r>
          </a:p>
        </p:txBody>
      </p:sp>
      <p:sp>
        <p:nvSpPr>
          <p:cNvPr id="37936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14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3" dur="1000" fill="hold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组合 51251"/>
          <p:cNvGrpSpPr/>
          <p:nvPr/>
        </p:nvGrpSpPr>
        <p:grpSpPr>
          <a:xfrm>
            <a:off x="1963641" y="1110004"/>
            <a:ext cx="7998947" cy="1695883"/>
            <a:chOff x="748" y="567"/>
            <a:chExt cx="3967" cy="1270"/>
          </a:xfrm>
        </p:grpSpPr>
        <p:cxnSp>
          <p:nvCxnSpPr>
            <p:cNvPr id="38914" name="Line 3"/>
            <p:cNvCxnSpPr/>
            <p:nvPr/>
          </p:nvCxnSpPr>
          <p:spPr>
            <a:xfrm>
              <a:off x="748" y="1207"/>
              <a:ext cx="3967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</a:ln>
          </p:spPr>
        </p:cxnSp>
        <p:sp>
          <p:nvSpPr>
            <p:cNvPr id="38915" name="xjhgx3"/>
            <p:cNvSpPr/>
            <p:nvPr/>
          </p:nvSpPr>
          <p:spPr>
            <a:xfrm>
              <a:off x="2471" y="567"/>
              <a:ext cx="249" cy="1270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>
              <a:solidFill>
                <a:srgbClr val="2D5F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8916" name="Oval 39"/>
            <p:cNvSpPr/>
            <p:nvPr/>
          </p:nvSpPr>
          <p:spPr>
            <a:xfrm>
              <a:off x="2561" y="1179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bevel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b="1" i="1">
                <a:solidFill>
                  <a:srgbClr val="0066CC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8917" name="Oval 22"/>
            <p:cNvSpPr/>
            <p:nvPr/>
          </p:nvSpPr>
          <p:spPr>
            <a:xfrm>
              <a:off x="1450" y="1179"/>
              <a:ext cx="68" cy="6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 i="1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38918" name="Text Box 21"/>
            <p:cNvSpPr/>
            <p:nvPr/>
          </p:nvSpPr>
          <p:spPr>
            <a:xfrm>
              <a:off x="1338" y="822"/>
              <a:ext cx="386" cy="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b="1" i="1">
                  <a:solidFill>
                    <a:srgbClr val="0066CC"/>
                  </a:solidFill>
                  <a:latin typeface="宋体" pitchFamily="2" charset="-122"/>
                </a:rPr>
                <a:t>F</a:t>
              </a:r>
            </a:p>
          </p:txBody>
        </p:sp>
        <p:sp>
          <p:nvSpPr>
            <p:cNvPr id="38919" name="Oval 22"/>
            <p:cNvSpPr/>
            <p:nvPr/>
          </p:nvSpPr>
          <p:spPr>
            <a:xfrm>
              <a:off x="3674" y="1185"/>
              <a:ext cx="68" cy="6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 i="1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38920" name="Text Box 21"/>
            <p:cNvSpPr/>
            <p:nvPr/>
          </p:nvSpPr>
          <p:spPr>
            <a:xfrm>
              <a:off x="3492" y="799"/>
              <a:ext cx="386" cy="27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b="1" i="1">
                  <a:solidFill>
                    <a:srgbClr val="0066CC"/>
                  </a:solidFill>
                  <a:latin typeface="宋体" pitchFamily="2" charset="-122"/>
                </a:rPr>
                <a:t>F</a:t>
              </a:r>
            </a:p>
          </p:txBody>
        </p:sp>
      </p:grpSp>
      <p:grpSp>
        <p:nvGrpSpPr>
          <p:cNvPr id="38921" name="组合 51252"/>
          <p:cNvGrpSpPr/>
          <p:nvPr/>
        </p:nvGrpSpPr>
        <p:grpSpPr>
          <a:xfrm>
            <a:off x="2662878" y="723641"/>
            <a:ext cx="3089846" cy="2405272"/>
            <a:chOff x="1087" y="278"/>
            <a:chExt cx="1567" cy="1835"/>
          </a:xfrm>
        </p:grpSpPr>
        <p:grpSp>
          <p:nvGrpSpPr>
            <p:cNvPr id="38922" name="组合 51214"/>
            <p:cNvGrpSpPr/>
            <p:nvPr/>
          </p:nvGrpSpPr>
          <p:grpSpPr>
            <a:xfrm>
              <a:off x="1087" y="1217"/>
              <a:ext cx="1508" cy="8"/>
              <a:chOff x="1237" y="2387"/>
              <a:chExt cx="1679" cy="8"/>
            </a:xfrm>
          </p:grpSpPr>
          <p:cxnSp>
            <p:nvCxnSpPr>
              <p:cNvPr id="38923" name="Line 11"/>
              <p:cNvCxnSpPr/>
              <p:nvPr/>
            </p:nvCxnSpPr>
            <p:spPr>
              <a:xfrm>
                <a:off x="1237" y="2395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8924" name="直接连接符 51216"/>
              <p:cNvCxnSpPr/>
              <p:nvPr/>
            </p:nvCxnSpPr>
            <p:spPr>
              <a:xfrm flipV="1">
                <a:off x="1837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8925" name="组合 51246"/>
            <p:cNvGrpSpPr/>
            <p:nvPr/>
          </p:nvGrpSpPr>
          <p:grpSpPr>
            <a:xfrm>
              <a:off x="1274" y="1595"/>
              <a:ext cx="1380" cy="518"/>
              <a:chOff x="1577" y="1593"/>
              <a:chExt cx="1474" cy="520"/>
            </a:xfrm>
          </p:grpSpPr>
          <p:sp>
            <p:nvSpPr>
              <p:cNvPr id="38926" name="Freeform 14"/>
              <p:cNvSpPr/>
              <p:nvPr/>
            </p:nvSpPr>
            <p:spPr>
              <a:xfrm>
                <a:off x="1577" y="1593"/>
                <a:ext cx="1474" cy="520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8927" name="直接连接符 51222"/>
              <p:cNvCxnSpPr/>
              <p:nvPr/>
            </p:nvCxnSpPr>
            <p:spPr>
              <a:xfrm flipV="1">
                <a:off x="1930" y="1916"/>
                <a:ext cx="196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8928" name="组合 51245"/>
            <p:cNvGrpSpPr/>
            <p:nvPr/>
          </p:nvGrpSpPr>
          <p:grpSpPr>
            <a:xfrm>
              <a:off x="1211" y="278"/>
              <a:ext cx="1379" cy="518"/>
              <a:chOff x="1509" y="271"/>
              <a:chExt cx="1474" cy="520"/>
            </a:xfrm>
          </p:grpSpPr>
          <p:sp>
            <p:nvSpPr>
              <p:cNvPr id="38929" name="Freeform 17"/>
              <p:cNvSpPr/>
              <p:nvPr/>
            </p:nvSpPr>
            <p:spPr>
              <a:xfrm>
                <a:off x="1509" y="271"/>
                <a:ext cx="1474" cy="520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8930" name="直接连接符 51225"/>
              <p:cNvCxnSpPr/>
              <p:nvPr/>
            </p:nvCxnSpPr>
            <p:spPr>
              <a:xfrm>
                <a:off x="1906" y="406"/>
                <a:ext cx="174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</p:grpSp>
      <p:grpSp>
        <p:nvGrpSpPr>
          <p:cNvPr id="38931" name="组合 51253"/>
          <p:cNvGrpSpPr/>
          <p:nvPr/>
        </p:nvGrpSpPr>
        <p:grpSpPr>
          <a:xfrm>
            <a:off x="5612465" y="1406111"/>
            <a:ext cx="3221856" cy="1041915"/>
            <a:chOff x="2588" y="799"/>
            <a:chExt cx="1562" cy="805"/>
          </a:xfrm>
        </p:grpSpPr>
        <p:grpSp>
          <p:nvGrpSpPr>
            <p:cNvPr id="38932" name="组合 51211"/>
            <p:cNvGrpSpPr/>
            <p:nvPr/>
          </p:nvGrpSpPr>
          <p:grpSpPr>
            <a:xfrm>
              <a:off x="2598" y="799"/>
              <a:ext cx="1507" cy="8"/>
              <a:chOff x="1229" y="1979"/>
              <a:chExt cx="1679" cy="8"/>
            </a:xfrm>
          </p:grpSpPr>
          <p:cxnSp>
            <p:nvCxnSpPr>
              <p:cNvPr id="38933" name="Line 5"/>
              <p:cNvCxnSpPr/>
              <p:nvPr/>
            </p:nvCxnSpPr>
            <p:spPr>
              <a:xfrm>
                <a:off x="1229" y="1987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8934" name="直接连接符 51213"/>
              <p:cNvCxnSpPr/>
              <p:nvPr/>
            </p:nvCxnSpPr>
            <p:spPr>
              <a:xfrm flipV="1">
                <a:off x="1837" y="1979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8935" name="组合 51217"/>
            <p:cNvGrpSpPr/>
            <p:nvPr/>
          </p:nvGrpSpPr>
          <p:grpSpPr>
            <a:xfrm>
              <a:off x="2642" y="1595"/>
              <a:ext cx="1508" cy="9"/>
              <a:chOff x="1219" y="2795"/>
              <a:chExt cx="1679" cy="9"/>
            </a:xfrm>
          </p:grpSpPr>
          <p:cxnSp>
            <p:nvCxnSpPr>
              <p:cNvPr id="38936" name="Line 8"/>
              <p:cNvCxnSpPr/>
              <p:nvPr/>
            </p:nvCxnSpPr>
            <p:spPr>
              <a:xfrm>
                <a:off x="1219" y="2804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8937" name="直接连接符 51219"/>
              <p:cNvCxnSpPr/>
              <p:nvPr/>
            </p:nvCxnSpPr>
            <p:spPr>
              <a:xfrm flipV="1">
                <a:off x="1905" y="2795"/>
                <a:ext cx="135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8938" name="组合 51226"/>
            <p:cNvGrpSpPr/>
            <p:nvPr/>
          </p:nvGrpSpPr>
          <p:grpSpPr>
            <a:xfrm>
              <a:off x="2588" y="1217"/>
              <a:ext cx="1508" cy="9"/>
              <a:chOff x="2908" y="2387"/>
              <a:chExt cx="1679" cy="9"/>
            </a:xfrm>
          </p:grpSpPr>
          <p:cxnSp>
            <p:nvCxnSpPr>
              <p:cNvPr id="38939" name="Line 20"/>
              <p:cNvCxnSpPr/>
              <p:nvPr/>
            </p:nvCxnSpPr>
            <p:spPr>
              <a:xfrm>
                <a:off x="2908" y="2396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8940" name="直接连接符 51228"/>
              <p:cNvCxnSpPr/>
              <p:nvPr/>
            </p:nvCxnSpPr>
            <p:spPr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</p:grpSp>
      <p:grpSp>
        <p:nvGrpSpPr>
          <p:cNvPr id="38941" name="组合 51289"/>
          <p:cNvGrpSpPr/>
          <p:nvPr/>
        </p:nvGrpSpPr>
        <p:grpSpPr>
          <a:xfrm>
            <a:off x="5705284" y="1442530"/>
            <a:ext cx="2339042" cy="1005495"/>
            <a:chOff x="2562" y="777"/>
            <a:chExt cx="1134" cy="635"/>
          </a:xfrm>
        </p:grpSpPr>
        <p:cxnSp>
          <p:nvCxnSpPr>
            <p:cNvPr id="38942" name="直接连接符 51230"/>
            <p:cNvCxnSpPr/>
            <p:nvPr/>
          </p:nvCxnSpPr>
          <p:spPr>
            <a:xfrm flipV="1">
              <a:off x="2562" y="1102"/>
              <a:ext cx="1112" cy="3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bevel/>
            </a:ln>
          </p:spPr>
        </p:cxnSp>
        <p:cxnSp>
          <p:nvCxnSpPr>
            <p:cNvPr id="38943" name="直接连接符 51231"/>
            <p:cNvCxnSpPr/>
            <p:nvPr/>
          </p:nvCxnSpPr>
          <p:spPr>
            <a:xfrm>
              <a:off x="2583" y="777"/>
              <a:ext cx="1068" cy="31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bevel/>
            </a:ln>
          </p:spPr>
        </p:cxnSp>
        <p:cxnSp>
          <p:nvCxnSpPr>
            <p:cNvPr id="38944" name="直接连接符 51232"/>
            <p:cNvCxnSpPr/>
            <p:nvPr/>
          </p:nvCxnSpPr>
          <p:spPr>
            <a:xfrm>
              <a:off x="2626" y="1102"/>
              <a:ext cx="1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bevel/>
            </a:ln>
          </p:spPr>
        </p:cxnSp>
      </p:grpSp>
      <p:sp>
        <p:nvSpPr>
          <p:cNvPr id="38945" name="任意多边形 51249"/>
          <p:cNvSpPr/>
          <p:nvPr/>
        </p:nvSpPr>
        <p:spPr>
          <a:xfrm rot="15420000">
            <a:off x="6688186" y="1411800"/>
            <a:ext cx="286606" cy="325898"/>
          </a:xfrm>
          <a:custGeom>
            <a:avLst/>
            <a:gdLst/>
            <a:ahLst/>
            <a:cxnLst/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  <a:tailEnd type="triangle" len="lg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946" name="任意多边形 51250"/>
          <p:cNvSpPr/>
          <p:nvPr/>
        </p:nvSpPr>
        <p:spPr>
          <a:xfrm rot="6240000" flipV="1">
            <a:off x="6805079" y="2221707"/>
            <a:ext cx="323025" cy="278457"/>
          </a:xfrm>
          <a:custGeom>
            <a:avLst/>
            <a:gdLst/>
            <a:ahLst/>
            <a:cxnLst/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  <a:tailEnd type="triangle" len="lg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38947" name="组合 51255"/>
          <p:cNvGrpSpPr/>
          <p:nvPr/>
        </p:nvGrpSpPr>
        <p:grpSpPr>
          <a:xfrm>
            <a:off x="1874947" y="3455106"/>
            <a:ext cx="8182522" cy="2010991"/>
            <a:chOff x="748" y="567"/>
            <a:chExt cx="3967" cy="1270"/>
          </a:xfrm>
        </p:grpSpPr>
        <p:cxnSp>
          <p:nvCxnSpPr>
            <p:cNvPr id="38948" name="Line 3"/>
            <p:cNvCxnSpPr/>
            <p:nvPr/>
          </p:nvCxnSpPr>
          <p:spPr>
            <a:xfrm>
              <a:off x="748" y="1207"/>
              <a:ext cx="3967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Dot"/>
              <a:round/>
            </a:ln>
          </p:spPr>
        </p:cxnSp>
        <p:sp>
          <p:nvSpPr>
            <p:cNvPr id="38949" name="xjhgx3"/>
            <p:cNvSpPr/>
            <p:nvPr/>
          </p:nvSpPr>
          <p:spPr>
            <a:xfrm>
              <a:off x="2471" y="567"/>
              <a:ext cx="249" cy="1270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 w="28575">
              <a:solidFill>
                <a:srgbClr val="2D5F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8950" name="Oval 39"/>
            <p:cNvSpPr/>
            <p:nvPr/>
          </p:nvSpPr>
          <p:spPr>
            <a:xfrm>
              <a:off x="2561" y="1179"/>
              <a:ext cx="68" cy="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bevel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b="1" i="1">
                <a:solidFill>
                  <a:srgbClr val="0066CC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8951" name="Oval 22"/>
            <p:cNvSpPr/>
            <p:nvPr/>
          </p:nvSpPr>
          <p:spPr>
            <a:xfrm>
              <a:off x="1450" y="1179"/>
              <a:ext cx="68" cy="6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 i="1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38952" name="Text Box 21"/>
            <p:cNvSpPr/>
            <p:nvPr/>
          </p:nvSpPr>
          <p:spPr>
            <a:xfrm>
              <a:off x="1338" y="822"/>
              <a:ext cx="386" cy="2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b="1" i="1">
                  <a:solidFill>
                    <a:srgbClr val="0066CC"/>
                  </a:solidFill>
                  <a:latin typeface="宋体" pitchFamily="2" charset="-122"/>
                </a:rPr>
                <a:t>F</a:t>
              </a:r>
            </a:p>
          </p:txBody>
        </p:sp>
        <p:sp>
          <p:nvSpPr>
            <p:cNvPr id="38953" name="Oval 22"/>
            <p:cNvSpPr/>
            <p:nvPr/>
          </p:nvSpPr>
          <p:spPr>
            <a:xfrm>
              <a:off x="3674" y="1185"/>
              <a:ext cx="68" cy="6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0000"/>
              </a:solidFill>
              <a:round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 i="1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endParaRPr>
            </a:p>
          </p:txBody>
        </p:sp>
        <p:sp>
          <p:nvSpPr>
            <p:cNvPr id="38954" name="Text Box 21"/>
            <p:cNvSpPr/>
            <p:nvPr/>
          </p:nvSpPr>
          <p:spPr>
            <a:xfrm>
              <a:off x="3492" y="799"/>
              <a:ext cx="386" cy="23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en-US" altLang="zh-CN" b="1" i="1">
                  <a:solidFill>
                    <a:srgbClr val="0066CC"/>
                  </a:solidFill>
                  <a:latin typeface="宋体" pitchFamily="2" charset="-122"/>
                </a:rPr>
                <a:t>F</a:t>
              </a:r>
            </a:p>
          </p:txBody>
        </p:sp>
      </p:grpSp>
      <p:grpSp>
        <p:nvGrpSpPr>
          <p:cNvPr id="38955" name="组合 51294"/>
          <p:cNvGrpSpPr/>
          <p:nvPr/>
        </p:nvGrpSpPr>
        <p:grpSpPr>
          <a:xfrm>
            <a:off x="5616589" y="3128913"/>
            <a:ext cx="3298173" cy="2585787"/>
            <a:chOff x="2585" y="2568"/>
            <a:chExt cx="1599" cy="1633"/>
          </a:xfrm>
        </p:grpSpPr>
        <p:grpSp>
          <p:nvGrpSpPr>
            <p:cNvPr id="38956" name="组合 51267"/>
            <p:cNvGrpSpPr/>
            <p:nvPr/>
          </p:nvGrpSpPr>
          <p:grpSpPr>
            <a:xfrm rot="21360000">
              <a:off x="2585" y="2568"/>
              <a:ext cx="1380" cy="518"/>
              <a:chOff x="1577" y="1593"/>
              <a:chExt cx="1474" cy="520"/>
            </a:xfrm>
          </p:grpSpPr>
          <p:sp>
            <p:nvSpPr>
              <p:cNvPr id="38957" name="Freeform 14"/>
              <p:cNvSpPr/>
              <p:nvPr/>
            </p:nvSpPr>
            <p:spPr>
              <a:xfrm>
                <a:off x="1577" y="1593"/>
                <a:ext cx="1474" cy="520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474" h="520">
                    <a:moveTo>
                      <a:pt x="0" y="520"/>
                    </a:moveTo>
                    <a:lnTo>
                      <a:pt x="1474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8958" name="直接连接符 51269"/>
              <p:cNvCxnSpPr/>
              <p:nvPr/>
            </p:nvCxnSpPr>
            <p:spPr>
              <a:xfrm flipV="1">
                <a:off x="1930" y="1916"/>
                <a:ext cx="196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8959" name="组合 51270"/>
            <p:cNvGrpSpPr/>
            <p:nvPr/>
          </p:nvGrpSpPr>
          <p:grpSpPr>
            <a:xfrm>
              <a:off x="2631" y="3657"/>
              <a:ext cx="1315" cy="544"/>
              <a:chOff x="1509" y="271"/>
              <a:chExt cx="1474" cy="520"/>
            </a:xfrm>
          </p:grpSpPr>
          <p:sp>
            <p:nvSpPr>
              <p:cNvPr id="38960" name="Freeform 17"/>
              <p:cNvSpPr/>
              <p:nvPr/>
            </p:nvSpPr>
            <p:spPr>
              <a:xfrm>
                <a:off x="1509" y="271"/>
                <a:ext cx="1474" cy="520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474" h="520">
                    <a:moveTo>
                      <a:pt x="0" y="0"/>
                    </a:moveTo>
                    <a:lnTo>
                      <a:pt x="1474" y="52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cxnSp>
            <p:nvCxnSpPr>
              <p:cNvPr id="38961" name="直接连接符 51272"/>
              <p:cNvCxnSpPr/>
              <p:nvPr/>
            </p:nvCxnSpPr>
            <p:spPr>
              <a:xfrm>
                <a:off x="1906" y="406"/>
                <a:ext cx="174" cy="6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  <p:grpSp>
          <p:nvGrpSpPr>
            <p:cNvPr id="38962" name="组合 51280"/>
            <p:cNvGrpSpPr/>
            <p:nvPr/>
          </p:nvGrpSpPr>
          <p:grpSpPr>
            <a:xfrm>
              <a:off x="2676" y="3407"/>
              <a:ext cx="1508" cy="9"/>
              <a:chOff x="2908" y="2387"/>
              <a:chExt cx="1679" cy="9"/>
            </a:xfrm>
          </p:grpSpPr>
          <p:cxnSp>
            <p:nvCxnSpPr>
              <p:cNvPr id="38963" name="Line 20"/>
              <p:cNvCxnSpPr/>
              <p:nvPr/>
            </p:nvCxnSpPr>
            <p:spPr>
              <a:xfrm>
                <a:off x="2908" y="2396"/>
                <a:ext cx="167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cxnSp>
            <p:nvCxnSpPr>
              <p:cNvPr id="38964" name="直接连接符 51282"/>
              <p:cNvCxnSpPr/>
              <p:nvPr/>
            </p:nvCxnSpPr>
            <p:spPr>
              <a:xfrm flipV="1">
                <a:off x="3583" y="2387"/>
                <a:ext cx="18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bevel/>
                <a:tailEnd type="stealth" w="lg" len="lg"/>
              </a:ln>
            </p:spPr>
          </p:cxnSp>
        </p:grpSp>
      </p:grpSp>
      <p:grpSp>
        <p:nvGrpSpPr>
          <p:cNvPr id="38965" name="组合 51293"/>
          <p:cNvGrpSpPr/>
          <p:nvPr/>
        </p:nvGrpSpPr>
        <p:grpSpPr>
          <a:xfrm>
            <a:off x="2574184" y="3559614"/>
            <a:ext cx="5802228" cy="1618294"/>
            <a:chOff x="1110" y="2840"/>
            <a:chExt cx="2813" cy="1022"/>
          </a:xfrm>
        </p:grpSpPr>
        <p:grpSp>
          <p:nvGrpSpPr>
            <p:cNvPr id="38966" name="组合 51291"/>
            <p:cNvGrpSpPr/>
            <p:nvPr/>
          </p:nvGrpSpPr>
          <p:grpSpPr>
            <a:xfrm>
              <a:off x="1110" y="3271"/>
              <a:ext cx="1532" cy="259"/>
              <a:chOff x="1110" y="3271"/>
              <a:chExt cx="1532" cy="259"/>
            </a:xfrm>
          </p:grpSpPr>
          <p:grpSp>
            <p:nvGrpSpPr>
              <p:cNvPr id="38967" name="组合 51264"/>
              <p:cNvGrpSpPr/>
              <p:nvPr/>
            </p:nvGrpSpPr>
            <p:grpSpPr>
              <a:xfrm>
                <a:off x="1110" y="3407"/>
                <a:ext cx="1508" cy="8"/>
                <a:chOff x="1237" y="2387"/>
                <a:chExt cx="1679" cy="8"/>
              </a:xfrm>
            </p:grpSpPr>
            <p:cxnSp>
              <p:nvCxnSpPr>
                <p:cNvPr id="38968" name="Line 11"/>
                <p:cNvCxnSpPr/>
                <p:nvPr/>
              </p:nvCxnSpPr>
              <p:spPr>
                <a:xfrm>
                  <a:off x="1237" y="2395"/>
                  <a:ext cx="167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</p:cxnSp>
            <p:cxnSp>
              <p:nvCxnSpPr>
                <p:cNvPr id="38969" name="直接连接符 51266"/>
                <p:cNvCxnSpPr/>
                <p:nvPr/>
              </p:nvCxnSpPr>
              <p:spPr>
                <a:xfrm flipV="1">
                  <a:off x="1837" y="2387"/>
                  <a:ext cx="181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bevel/>
                  <a:tailEnd type="stealth" w="lg" len="lg"/>
                </a:ln>
              </p:spPr>
            </p:cxnSp>
          </p:grpSp>
          <p:grpSp>
            <p:nvGrpSpPr>
              <p:cNvPr id="38970" name="组合 51290"/>
              <p:cNvGrpSpPr/>
              <p:nvPr/>
            </p:nvGrpSpPr>
            <p:grpSpPr>
              <a:xfrm>
                <a:off x="1182" y="3271"/>
                <a:ext cx="1451" cy="23"/>
                <a:chOff x="1182" y="3271"/>
                <a:chExt cx="1451" cy="23"/>
              </a:xfrm>
            </p:grpSpPr>
            <p:cxnSp>
              <p:nvCxnSpPr>
                <p:cNvPr id="38971" name="Line 5"/>
                <p:cNvCxnSpPr/>
                <p:nvPr/>
              </p:nvCxnSpPr>
              <p:spPr>
                <a:xfrm rot="20880000">
                  <a:off x="1182" y="3271"/>
                  <a:ext cx="145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</p:cxnSp>
            <p:cxnSp>
              <p:nvCxnSpPr>
                <p:cNvPr id="38972" name="直接连接符 51276"/>
                <p:cNvCxnSpPr/>
                <p:nvPr/>
              </p:nvCxnSpPr>
              <p:spPr>
                <a:xfrm rot="20940000" flipV="1">
                  <a:off x="1705" y="3294"/>
                  <a:ext cx="157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bevel/>
                  <a:tailEnd type="stealth" w="lg" len="lg"/>
                </a:ln>
              </p:spPr>
            </p:cxnSp>
          </p:grpSp>
          <p:grpSp>
            <p:nvGrpSpPr>
              <p:cNvPr id="38973" name="组合 51277"/>
              <p:cNvGrpSpPr/>
              <p:nvPr/>
            </p:nvGrpSpPr>
            <p:grpSpPr>
              <a:xfrm rot="540000">
                <a:off x="1134" y="3521"/>
                <a:ext cx="1508" cy="9"/>
                <a:chOff x="1219" y="2795"/>
                <a:chExt cx="1679" cy="9"/>
              </a:xfrm>
            </p:grpSpPr>
            <p:cxnSp>
              <p:nvCxnSpPr>
                <p:cNvPr id="38974" name="Line 8"/>
                <p:cNvCxnSpPr/>
                <p:nvPr/>
              </p:nvCxnSpPr>
              <p:spPr>
                <a:xfrm>
                  <a:off x="1219" y="2804"/>
                  <a:ext cx="167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</p:cxnSp>
            <p:cxnSp>
              <p:nvCxnSpPr>
                <p:cNvPr id="38975" name="直接连接符 51279"/>
                <p:cNvCxnSpPr/>
                <p:nvPr/>
              </p:nvCxnSpPr>
              <p:spPr>
                <a:xfrm flipV="1">
                  <a:off x="1905" y="2795"/>
                  <a:ext cx="135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bevel/>
                  <a:tailEnd type="stealth" w="lg" len="lg"/>
                </a:ln>
              </p:spPr>
            </p:cxnSp>
          </p:grpSp>
        </p:grpSp>
        <p:cxnSp>
          <p:nvCxnSpPr>
            <p:cNvPr id="38976" name="直接连接符 51284"/>
            <p:cNvCxnSpPr/>
            <p:nvPr/>
          </p:nvCxnSpPr>
          <p:spPr>
            <a:xfrm flipV="1">
              <a:off x="2562" y="2840"/>
              <a:ext cx="1361" cy="2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bevel/>
            </a:ln>
          </p:spPr>
        </p:cxnSp>
        <p:cxnSp>
          <p:nvCxnSpPr>
            <p:cNvPr id="38977" name="直接连接符 51285"/>
            <p:cNvCxnSpPr/>
            <p:nvPr/>
          </p:nvCxnSpPr>
          <p:spPr>
            <a:xfrm>
              <a:off x="2608" y="3657"/>
              <a:ext cx="1248" cy="20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bevel/>
            </a:ln>
          </p:spPr>
        </p:cxnSp>
        <p:cxnSp>
          <p:nvCxnSpPr>
            <p:cNvPr id="38978" name="直接连接符 51286"/>
            <p:cNvCxnSpPr/>
            <p:nvPr/>
          </p:nvCxnSpPr>
          <p:spPr>
            <a:xfrm>
              <a:off x="2672" y="3424"/>
              <a:ext cx="10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bevel/>
            </a:ln>
          </p:spPr>
        </p:cxnSp>
      </p:grpSp>
      <p:sp>
        <p:nvSpPr>
          <p:cNvPr id="38979" name="任意多边形 51287"/>
          <p:cNvSpPr/>
          <p:nvPr/>
        </p:nvSpPr>
        <p:spPr>
          <a:xfrm rot="15360000">
            <a:off x="6715667" y="3629578"/>
            <a:ext cx="318276" cy="181513"/>
          </a:xfrm>
          <a:custGeom>
            <a:avLst/>
            <a:gdLst/>
            <a:ahLst/>
            <a:cxnLst/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  <a:tailEnd type="triangle" len="lg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980" name="任意多边形 51288"/>
          <p:cNvSpPr/>
          <p:nvPr/>
        </p:nvSpPr>
        <p:spPr>
          <a:xfrm rot="6720000" flipV="1">
            <a:off x="6773785" y="5020406"/>
            <a:ext cx="286606" cy="183576"/>
          </a:xfrm>
          <a:custGeom>
            <a:avLst/>
            <a:gdLst/>
            <a:ahLst/>
            <a:cxnLst/>
            <a:rect l="0" t="0" r="0" b="0"/>
            <a:pathLst>
              <a:path w="386" h="544">
                <a:moveTo>
                  <a:pt x="0" y="0"/>
                </a:moveTo>
                <a:cubicBezTo>
                  <a:pt x="13" y="147"/>
                  <a:pt x="27" y="294"/>
                  <a:pt x="91" y="385"/>
                </a:cubicBezTo>
                <a:cubicBezTo>
                  <a:pt x="155" y="476"/>
                  <a:pt x="270" y="510"/>
                  <a:pt x="386" y="544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  <a:tailEnd type="triangle" len="lg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981" name="Text Box 70"/>
          <p:cNvSpPr/>
          <p:nvPr/>
        </p:nvSpPr>
        <p:spPr>
          <a:xfrm>
            <a:off x="957069" y="5714701"/>
            <a:ext cx="10012091" cy="523220"/>
          </a:xfrm>
          <a:prstGeom prst="rect">
            <a:avLst/>
          </a:prstGeom>
          <a:noFill/>
          <a:ln w="15875"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latin typeface="宋体" pitchFamily="2" charset="-122"/>
                <a:ea typeface="宋体" pitchFamily="2" charset="-122"/>
              </a:rPr>
              <a:t>小结：凹</a:t>
            </a:r>
            <a:r>
              <a:rPr lang="zh-CN" altLang="zh-CN" sz="2800">
                <a:latin typeface="宋体" pitchFamily="2" charset="-122"/>
                <a:ea typeface="宋体" pitchFamily="2" charset="-122"/>
              </a:rPr>
              <a:t>透镜对所有光线都起发散作用。</a:t>
            </a:r>
          </a:p>
        </p:txBody>
      </p:sp>
      <p:sp>
        <p:nvSpPr>
          <p:cNvPr id="38982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05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 fill="hold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1" dur="1000" fill="hold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4" dur="1000" fill="hold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5" dur="500" fill="hold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1" dur="500" fill="hold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240641"/>
          <p:cNvGraphicFramePr/>
          <p:nvPr/>
        </p:nvGraphicFramePr>
        <p:xfrm>
          <a:off x="528038" y="807564"/>
          <a:ext cx="10663888" cy="532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5" imgW="0" imgH="0" progId="MSPhotoEd.3">
                  <p:embed/>
                </p:oleObj>
              </mc:Choice>
              <mc:Fallback>
                <p:oleObj r:id="rId5" imgW="0" imgH="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rcRect l="17121" b="819"/>
                      <a:stretch>
                        <a:fillRect/>
                      </a:stretch>
                    </p:blipFill>
                    <p:spPr>
                      <a:xfrm>
                        <a:off x="528038" y="807564"/>
                        <a:ext cx="10663888" cy="5323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文本框 240642"/>
          <p:cNvSpPr/>
          <p:nvPr/>
        </p:nvSpPr>
        <p:spPr>
          <a:xfrm>
            <a:off x="794120" y="4649032"/>
            <a:ext cx="10290549" cy="9541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结论：凹透镜对光有发散作用</a:t>
            </a:r>
            <a:r>
              <a:rPr lang="en-US" altLang="zh-CN" sz="2800">
                <a:solidFill>
                  <a:schemeClr val="bg1"/>
                </a:solidFill>
                <a:latin typeface="宋体" pitchFamily="2" charset="-122"/>
              </a:rPr>
              <a:t>,</a:t>
            </a:r>
            <a:r>
              <a:rPr lang="zh-CN" altLang="en-US" sz="240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所以凹透镜                          </a:t>
            </a:r>
          </a:p>
          <a:p>
            <a:pPr lvl="0"/>
            <a:r>
              <a:rPr lang="zh-CN" altLang="en-US" sz="280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又叫发散透镜</a:t>
            </a:r>
          </a:p>
        </p:txBody>
      </p:sp>
      <p:sp>
        <p:nvSpPr>
          <p:cNvPr id="39939" name="文本框 235524"/>
          <p:cNvSpPr/>
          <p:nvPr/>
        </p:nvSpPr>
        <p:spPr>
          <a:xfrm>
            <a:off x="717802" y="1121089"/>
            <a:ext cx="8824006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342900" lvl="0" indent="-342900">
              <a:spcBef>
                <a:spcPct val="50000"/>
              </a:spcBef>
            </a:pPr>
            <a:r>
              <a:rPr lang="zh-CN" altLang="en-US" sz="280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凹透镜对光有发散作用</a:t>
            </a:r>
          </a:p>
        </p:txBody>
      </p:sp>
      <p:sp>
        <p:nvSpPr>
          <p:cNvPr id="39940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14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  <p:sndAc>
          <p:stSnd>
            <p:snd r:embed="rId4" name="chimes.wav"/>
          </p:stSnd>
        </p:sndAc>
      </p:transition>
    </mc:Choice>
    <mc:Fallback xmlns:p15="http://schemas.microsoft.com/office/powerpoint/2012/main" xmlns="">
      <p:transition spd="slow">
        <p:zoom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1" name="直接连接符 18435"/>
          <p:cNvCxnSpPr/>
          <p:nvPr/>
        </p:nvCxnSpPr>
        <p:spPr>
          <a:xfrm>
            <a:off x="983883" y="2489196"/>
            <a:ext cx="534638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</a:ln>
        </p:spPr>
      </p:cxnSp>
      <p:sp>
        <p:nvSpPr>
          <p:cNvPr id="40962" name="文本框 18442"/>
          <p:cNvSpPr/>
          <p:nvPr/>
        </p:nvSpPr>
        <p:spPr>
          <a:xfrm>
            <a:off x="4152110" y="2565202"/>
            <a:ext cx="59404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 i="1">
                <a:latin typeface="宋体" pitchFamily="2" charset="-122"/>
              </a:rPr>
              <a:t>F</a:t>
            </a:r>
          </a:p>
        </p:txBody>
      </p:sp>
      <p:sp>
        <p:nvSpPr>
          <p:cNvPr id="40963" name="文本框 18443"/>
          <p:cNvSpPr/>
          <p:nvPr/>
        </p:nvSpPr>
        <p:spPr>
          <a:xfrm>
            <a:off x="7526601" y="2484446"/>
            <a:ext cx="59404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 i="1">
                <a:latin typeface="宋体" pitchFamily="2" charset="-122"/>
              </a:rPr>
              <a:t>F</a:t>
            </a:r>
          </a:p>
        </p:txBody>
      </p:sp>
      <p:sp>
        <p:nvSpPr>
          <p:cNvPr id="40964" name="文本框 18444"/>
          <p:cNvSpPr/>
          <p:nvPr/>
        </p:nvSpPr>
        <p:spPr>
          <a:xfrm>
            <a:off x="9902771" y="2484446"/>
            <a:ext cx="59404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 i="1">
                <a:latin typeface="宋体" pitchFamily="2" charset="-122"/>
              </a:rPr>
              <a:t>F</a:t>
            </a:r>
          </a:p>
        </p:txBody>
      </p:sp>
      <p:sp>
        <p:nvSpPr>
          <p:cNvPr id="40965" name="文本框 18445"/>
          <p:cNvSpPr/>
          <p:nvPr/>
        </p:nvSpPr>
        <p:spPr>
          <a:xfrm>
            <a:off x="1676933" y="2565202"/>
            <a:ext cx="59404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 i="1">
                <a:latin typeface="宋体" pitchFamily="2" charset="-122"/>
              </a:rPr>
              <a:t>F</a:t>
            </a:r>
          </a:p>
        </p:txBody>
      </p:sp>
      <p:sp>
        <p:nvSpPr>
          <p:cNvPr id="40966" name="文本框 18446"/>
          <p:cNvSpPr/>
          <p:nvPr/>
        </p:nvSpPr>
        <p:spPr>
          <a:xfrm>
            <a:off x="1881135" y="3968145"/>
            <a:ext cx="6237446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67" name="文本框 18447"/>
          <p:cNvSpPr/>
          <p:nvPr/>
        </p:nvSpPr>
        <p:spPr>
          <a:xfrm>
            <a:off x="451720" y="3634035"/>
            <a:ext cx="10045094" cy="5724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400">
                <a:latin typeface="宋体" pitchFamily="2" charset="-122"/>
              </a:rPr>
              <a:t>1.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通过光心的光线</a:t>
            </a: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传播方向不改变。</a:t>
            </a:r>
          </a:p>
        </p:txBody>
      </p:sp>
      <p:cxnSp>
        <p:nvCxnSpPr>
          <p:cNvPr id="40968" name="直接连接符 18448"/>
          <p:cNvCxnSpPr/>
          <p:nvPr/>
        </p:nvCxnSpPr>
        <p:spPr>
          <a:xfrm>
            <a:off x="542476" y="3021238"/>
            <a:ext cx="237617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tailEnd type="stealth" w="lg" len="lg"/>
          </a:ln>
        </p:spPr>
      </p:cxnSp>
      <p:cxnSp>
        <p:nvCxnSpPr>
          <p:cNvPr id="40969" name="直接连接符 18449"/>
          <p:cNvCxnSpPr/>
          <p:nvPr/>
        </p:nvCxnSpPr>
        <p:spPr>
          <a:xfrm>
            <a:off x="6404521" y="3014904"/>
            <a:ext cx="237617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tailEnd type="stealth" w="lg" len="lg"/>
          </a:ln>
        </p:spPr>
      </p:cxnSp>
      <p:cxnSp>
        <p:nvCxnSpPr>
          <p:cNvPr id="40970" name="直接连接符 18450"/>
          <p:cNvCxnSpPr/>
          <p:nvPr/>
        </p:nvCxnSpPr>
        <p:spPr>
          <a:xfrm rot="21360000" flipV="1">
            <a:off x="3261046" y="2039494"/>
            <a:ext cx="2178156" cy="91207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tailEnd type="stealth" w="lg" len="lg"/>
          </a:ln>
        </p:spPr>
      </p:cxnSp>
      <p:cxnSp>
        <p:nvCxnSpPr>
          <p:cNvPr id="40971" name="直接连接符 18451"/>
          <p:cNvCxnSpPr/>
          <p:nvPr/>
        </p:nvCxnSpPr>
        <p:spPr>
          <a:xfrm>
            <a:off x="9110715" y="3038655"/>
            <a:ext cx="2178156" cy="91207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tailEnd type="stealth" w="lg" len="lg"/>
          </a:ln>
        </p:spPr>
      </p:cxnSp>
      <p:cxnSp>
        <p:nvCxnSpPr>
          <p:cNvPr id="40972" name="直接连接符 18452"/>
          <p:cNvCxnSpPr/>
          <p:nvPr/>
        </p:nvCxnSpPr>
        <p:spPr>
          <a:xfrm rot="21240000">
            <a:off x="7625609" y="2436941"/>
            <a:ext cx="1287092" cy="608048"/>
          </a:xfrm>
          <a:prstGeom prst="line">
            <a:avLst/>
          </a:prstGeom>
          <a:noFill/>
          <a:ln w="25400">
            <a:solidFill>
              <a:srgbClr val="FF6600"/>
            </a:solidFill>
            <a:prstDash val="sysDot"/>
            <a:round/>
          </a:ln>
        </p:spPr>
      </p:cxnSp>
      <p:sp>
        <p:nvSpPr>
          <p:cNvPr id="40973" name="文本框 18453"/>
          <p:cNvSpPr/>
          <p:nvPr/>
        </p:nvSpPr>
        <p:spPr>
          <a:xfrm>
            <a:off x="453782" y="4199330"/>
            <a:ext cx="11111482" cy="10525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400">
                <a:latin typeface="宋体" pitchFamily="2" charset="-122"/>
              </a:rPr>
              <a:t>2.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平行于主光轴的光线</a:t>
            </a: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经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凸透镜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折射后通过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焦点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，经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凹透镜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折射后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发散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，发散光线的反向延长线通过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虚焦点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cxnSp>
        <p:nvCxnSpPr>
          <p:cNvPr id="40974" name="直接连接符 18455"/>
          <p:cNvCxnSpPr/>
          <p:nvPr/>
        </p:nvCxnSpPr>
        <p:spPr>
          <a:xfrm>
            <a:off x="3261046" y="1887482"/>
            <a:ext cx="237617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stealth" w="lg" len="lg"/>
          </a:ln>
        </p:spPr>
      </p:cxnSp>
      <p:sp>
        <p:nvSpPr>
          <p:cNvPr id="40975" name="文本框 18456"/>
          <p:cNvSpPr/>
          <p:nvPr/>
        </p:nvSpPr>
        <p:spPr>
          <a:xfrm>
            <a:off x="453782" y="5238079"/>
            <a:ext cx="11179550" cy="10525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400">
                <a:latin typeface="宋体" pitchFamily="2" charset="-122"/>
              </a:rPr>
              <a:t>3.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经过凸透镜焦点的光线</a:t>
            </a: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折射后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平行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于主光轴射出。</a:t>
            </a:r>
          </a:p>
          <a:p>
            <a:pPr lvl="0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对着凹透镜异侧虚焦点入射的光线</a:t>
            </a: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折射后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平行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于主光轴射出 。</a:t>
            </a:r>
          </a:p>
        </p:txBody>
      </p:sp>
      <p:sp>
        <p:nvSpPr>
          <p:cNvPr id="40976" name="标题 18457"/>
          <p:cNvSpPr/>
          <p:nvPr/>
        </p:nvSpPr>
        <p:spPr>
          <a:xfrm>
            <a:off x="736366" y="676136"/>
            <a:ext cx="6456087" cy="7173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eaLnBrk="0" hangingPunct="0"/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三条特殊光线</a:t>
            </a:r>
          </a:p>
        </p:txBody>
      </p:sp>
      <p:cxnSp>
        <p:nvCxnSpPr>
          <p:cNvPr id="40977" name="直接连接符 18458"/>
          <p:cNvCxnSpPr/>
          <p:nvPr/>
        </p:nvCxnSpPr>
        <p:spPr>
          <a:xfrm>
            <a:off x="6635538" y="2484446"/>
            <a:ext cx="5049361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round/>
          </a:ln>
        </p:spPr>
      </p:cxnSp>
      <p:cxnSp>
        <p:nvCxnSpPr>
          <p:cNvPr id="40978" name="直接连接符 18459"/>
          <p:cNvCxnSpPr/>
          <p:nvPr/>
        </p:nvCxnSpPr>
        <p:spPr>
          <a:xfrm>
            <a:off x="6602535" y="1021331"/>
            <a:ext cx="2178156" cy="9120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stealth" w="lg" len="lg"/>
          </a:ln>
        </p:spPr>
      </p:cxnSp>
      <p:cxnSp>
        <p:nvCxnSpPr>
          <p:cNvPr id="40979" name="直接连接符 18460"/>
          <p:cNvCxnSpPr/>
          <p:nvPr/>
        </p:nvCxnSpPr>
        <p:spPr>
          <a:xfrm rot="21240000">
            <a:off x="8813694" y="1876398"/>
            <a:ext cx="1287092" cy="608048"/>
          </a:xfrm>
          <a:prstGeom prst="line">
            <a:avLst/>
          </a:prstGeom>
          <a:noFill/>
          <a:ln w="25400">
            <a:solidFill>
              <a:srgbClr val="3366FF"/>
            </a:solidFill>
            <a:prstDash val="sysDot"/>
            <a:round/>
          </a:ln>
        </p:spPr>
      </p:cxnSp>
      <p:cxnSp>
        <p:nvCxnSpPr>
          <p:cNvPr id="40980" name="直接连接符 18461"/>
          <p:cNvCxnSpPr/>
          <p:nvPr/>
        </p:nvCxnSpPr>
        <p:spPr>
          <a:xfrm>
            <a:off x="9065335" y="1990407"/>
            <a:ext cx="237617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stealth" w="lg" len="lg"/>
          </a:ln>
        </p:spPr>
      </p:cxnSp>
      <p:sp>
        <p:nvSpPr>
          <p:cNvPr id="40981" name="椭圆 18462"/>
          <p:cNvSpPr/>
          <p:nvPr/>
        </p:nvSpPr>
        <p:spPr>
          <a:xfrm>
            <a:off x="3093971" y="2433775"/>
            <a:ext cx="117572" cy="90258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800000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82" name="椭圆 18463"/>
          <p:cNvSpPr/>
          <p:nvPr/>
        </p:nvSpPr>
        <p:spPr>
          <a:xfrm>
            <a:off x="4308871" y="2433775"/>
            <a:ext cx="117572" cy="90258"/>
          </a:xfrm>
          <a:prstGeom prst="ellipse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A50021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83" name="椭圆 18464"/>
          <p:cNvSpPr/>
          <p:nvPr/>
        </p:nvSpPr>
        <p:spPr>
          <a:xfrm>
            <a:off x="1874947" y="2433775"/>
            <a:ext cx="117572" cy="90258"/>
          </a:xfrm>
          <a:prstGeom prst="ellipse">
            <a:avLst/>
          </a:prstGeom>
          <a:gradFill rotWithShape="0">
            <a:gsLst>
              <a:gs pos="0">
                <a:srgbClr val="800000"/>
              </a:gs>
              <a:gs pos="100000">
                <a:srgbClr val="3B00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800000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84" name="椭圆 18466"/>
          <p:cNvSpPr/>
          <p:nvPr/>
        </p:nvSpPr>
        <p:spPr>
          <a:xfrm>
            <a:off x="10205980" y="2446443"/>
            <a:ext cx="92820" cy="71256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800000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85" name="椭圆 18467"/>
          <p:cNvSpPr/>
          <p:nvPr/>
        </p:nvSpPr>
        <p:spPr>
          <a:xfrm>
            <a:off x="7526602" y="2446443"/>
            <a:ext cx="92820" cy="71256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800000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86" name="椭圆 18465"/>
          <p:cNvSpPr/>
          <p:nvPr/>
        </p:nvSpPr>
        <p:spPr>
          <a:xfrm>
            <a:off x="8902387" y="2446443"/>
            <a:ext cx="92820" cy="71256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800000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87" name="xjhgx3"/>
          <p:cNvSpPr/>
          <p:nvPr/>
        </p:nvSpPr>
        <p:spPr>
          <a:xfrm>
            <a:off x="8691997" y="1501119"/>
            <a:ext cx="513600" cy="2010991"/>
          </a:xfrm>
          <a:custGeom>
            <a:avLst/>
            <a:gdLst/>
            <a:ahLst/>
            <a:cxnLst/>
            <a:rect l="0" t="0" r="0" b="0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99CCFF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0988" name="椭圆 18467"/>
          <p:cNvSpPr/>
          <p:nvPr/>
        </p:nvSpPr>
        <p:spPr>
          <a:xfrm>
            <a:off x="8904450" y="2446443"/>
            <a:ext cx="92820" cy="71256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800000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40989" name="组合 18436"/>
          <p:cNvGrpSpPr/>
          <p:nvPr/>
        </p:nvGrpSpPr>
        <p:grpSpPr>
          <a:xfrm rot="21420000">
            <a:off x="7035690" y="1607209"/>
            <a:ext cx="3564255" cy="1596126"/>
            <a:chOff x="2208" y="2736"/>
            <a:chExt cx="1728" cy="1008"/>
          </a:xfrm>
        </p:grpSpPr>
        <p:cxnSp>
          <p:nvCxnSpPr>
            <p:cNvPr id="40990" name="直接连接符 18437"/>
            <p:cNvCxnSpPr/>
            <p:nvPr/>
          </p:nvCxnSpPr>
          <p:spPr>
            <a:xfrm>
              <a:off x="2208" y="2736"/>
              <a:ext cx="912" cy="528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tailEnd type="stealth" w="lg" len="lg"/>
            </a:ln>
          </p:spPr>
        </p:cxnSp>
        <p:cxnSp>
          <p:nvCxnSpPr>
            <p:cNvPr id="40991" name="直接连接符 18438"/>
            <p:cNvCxnSpPr/>
            <p:nvPr/>
          </p:nvCxnSpPr>
          <p:spPr>
            <a:xfrm>
              <a:off x="3024" y="3216"/>
              <a:ext cx="912" cy="528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tailEnd type="stealth" w="lg" len="lg"/>
            </a:ln>
          </p:spPr>
        </p:cxnSp>
      </p:grpSp>
      <p:sp>
        <p:nvSpPr>
          <p:cNvPr id="40992" name="xjhgx2"/>
          <p:cNvSpPr/>
          <p:nvPr/>
        </p:nvSpPr>
        <p:spPr>
          <a:xfrm>
            <a:off x="2918646" y="1393443"/>
            <a:ext cx="468220" cy="2118667"/>
          </a:xfrm>
          <a:custGeom>
            <a:avLst/>
            <a:gdLst/>
            <a:ahLst/>
            <a:cxnLst/>
            <a:rect l="0" t="0" r="0" b="0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D5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40993" name="组合 18439"/>
          <p:cNvGrpSpPr/>
          <p:nvPr/>
        </p:nvGrpSpPr>
        <p:grpSpPr>
          <a:xfrm>
            <a:off x="1153019" y="1572374"/>
            <a:ext cx="3564255" cy="1596126"/>
            <a:chOff x="2208" y="2736"/>
            <a:chExt cx="1728" cy="1008"/>
          </a:xfrm>
        </p:grpSpPr>
        <p:cxnSp>
          <p:nvCxnSpPr>
            <p:cNvPr id="40994" name="直接连接符 18440"/>
            <p:cNvCxnSpPr/>
            <p:nvPr/>
          </p:nvCxnSpPr>
          <p:spPr>
            <a:xfrm>
              <a:off x="2208" y="2736"/>
              <a:ext cx="912" cy="528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tailEnd type="stealth" w="lg" len="lg"/>
            </a:ln>
          </p:spPr>
        </p:cxnSp>
        <p:cxnSp>
          <p:nvCxnSpPr>
            <p:cNvPr id="40995" name="直接连接符 18441"/>
            <p:cNvCxnSpPr/>
            <p:nvPr/>
          </p:nvCxnSpPr>
          <p:spPr>
            <a:xfrm>
              <a:off x="3024" y="3216"/>
              <a:ext cx="912" cy="528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tailEnd type="stealth" w="lg" len="lg"/>
            </a:ln>
          </p:spPr>
        </p:cxnSp>
      </p:grpSp>
      <p:cxnSp>
        <p:nvCxnSpPr>
          <p:cNvPr id="40996" name="直接连接符 18454"/>
          <p:cNvCxnSpPr/>
          <p:nvPr/>
        </p:nvCxnSpPr>
        <p:spPr>
          <a:xfrm rot="21360000" flipV="1">
            <a:off x="1060202" y="1949236"/>
            <a:ext cx="2075023" cy="9120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stealth" w="lg" len="lg"/>
          </a:ln>
        </p:spPr>
      </p:cxnSp>
      <p:sp>
        <p:nvSpPr>
          <p:cNvPr id="40997" name="椭圆 18466"/>
          <p:cNvSpPr/>
          <p:nvPr/>
        </p:nvSpPr>
        <p:spPr>
          <a:xfrm>
            <a:off x="3106347" y="2460694"/>
            <a:ext cx="92820" cy="71256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0">
            <a:solidFill>
              <a:srgbClr val="800000"/>
            </a:solidFill>
            <a:round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998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0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" dur="500" fill="hold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11" dur="500" fill="hold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37" dur="500" fill="hold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41" dur="500" fill="hold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9" fill="hold" nodeType="afterEffect"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 additive="base">
                                        <p:cTn id="45" dur="500" fill="hold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58" dur="500" fill="hold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62" dur="500" fill="hold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68" dur="500" fill="hold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childTnLst>
                                    <p:set>
                                      <p:cBhvr additive="base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72" dur="500" fill="hold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base">
                                        <p:cTn id="85" dur="500" fill="hold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73" grpId="0"/>
      <p:bldP spid="409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2" descr="timg"/>
          <p:cNvPicPr/>
          <p:nvPr/>
        </p:nvPicPr>
        <p:blipFill>
          <a:blip r:embed="rId3"/>
          <a:stretch>
            <a:fillRect/>
          </a:stretch>
        </p:blipFill>
        <p:spPr>
          <a:xfrm>
            <a:off x="994196" y="1014997"/>
            <a:ext cx="4898787" cy="250819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4" name="图片 5" descr="sy_20091020133725568018"/>
          <p:cNvPicPr/>
          <p:nvPr/>
        </p:nvPicPr>
        <p:blipFill>
          <a:blip r:embed="rId4"/>
          <a:srcRect r="-589" b="4640"/>
          <a:stretch>
            <a:fillRect/>
          </a:stretch>
        </p:blipFill>
        <p:spPr>
          <a:xfrm>
            <a:off x="994197" y="3523194"/>
            <a:ext cx="4970981" cy="2596871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5" name="图片 6" descr="webp.webp (1)"/>
          <p:cNvPicPr/>
          <p:nvPr/>
        </p:nvPicPr>
        <p:blipFill>
          <a:blip r:embed="rId5"/>
          <a:stretch>
            <a:fillRect/>
          </a:stretch>
        </p:blipFill>
        <p:spPr>
          <a:xfrm>
            <a:off x="5892985" y="3523194"/>
            <a:ext cx="5125680" cy="2596871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3556" name="图片 7" descr="webp.webp"/>
          <p:cNvPicPr/>
          <p:nvPr/>
        </p:nvPicPr>
        <p:blipFill>
          <a:blip r:embed="rId6"/>
          <a:stretch>
            <a:fillRect/>
          </a:stretch>
        </p:blipFill>
        <p:spPr>
          <a:xfrm>
            <a:off x="5895047" y="1014997"/>
            <a:ext cx="5123617" cy="250819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557" name="椭圆 13"/>
          <p:cNvSpPr/>
          <p:nvPr/>
        </p:nvSpPr>
        <p:spPr>
          <a:xfrm>
            <a:off x="4162423" y="3116245"/>
            <a:ext cx="3556004" cy="1220847"/>
          </a:xfrm>
          <a:prstGeom prst="ellipse">
            <a:avLst/>
          </a:prstGeom>
          <a:solidFill>
            <a:srgbClr val="FFC000"/>
          </a:solidFill>
          <a:ln w="28575" cmpd="sng">
            <a:solidFill>
              <a:srgbClr val="01808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rgbClr val="FF0000"/>
                </a:solidFill>
                <a:latin typeface="宋体" pitchFamily="2" charset="-122"/>
              </a:rPr>
              <a:t>生活中的透镜</a:t>
            </a:r>
          </a:p>
        </p:txBody>
      </p:sp>
      <p:sp>
        <p:nvSpPr>
          <p:cNvPr id="23558" name="文本框 4103"/>
          <p:cNvSpPr/>
          <p:nvPr/>
        </p:nvSpPr>
        <p:spPr>
          <a:xfrm>
            <a:off x="138197" y="44337"/>
            <a:ext cx="1683120" cy="4026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导入新课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732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5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/>
          <p:nvPr/>
        </p:nvSpPr>
        <p:spPr>
          <a:xfrm>
            <a:off x="686862" y="793314"/>
            <a:ext cx="267112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想想做做</a:t>
            </a:r>
          </a:p>
        </p:txBody>
      </p:sp>
      <p:pic>
        <p:nvPicPr>
          <p:cNvPr id="41986" name="图片 3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18729" y="427534"/>
            <a:ext cx="5519645" cy="311307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987" name="文本框 58372"/>
          <p:cNvSpPr/>
          <p:nvPr/>
        </p:nvSpPr>
        <p:spPr>
          <a:xfrm>
            <a:off x="497099" y="3347430"/>
            <a:ext cx="5484579" cy="24929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ts val="50"/>
              </a:spcBef>
            </a:pPr>
            <a:r>
              <a:rPr lang="en-US" altLang="zh-CN" sz="2400">
                <a:latin typeface="宋体" pitchFamily="2" charset="-122"/>
              </a:rPr>
              <a:t>    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拿一个凸透镜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正对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着太阳光，在把一张纸放在它的另一侧，改变透镜与纸的距离，直到纸上的光斑变的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最小最亮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，测量这个最小最亮的光斑到透镜光心的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距离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，这就是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焦距</a:t>
            </a:r>
            <a:r>
              <a:rPr lang="zh-CN" altLang="en-US" sz="2400">
                <a:latin typeface="宋体" pitchFamily="2" charset="-122"/>
                <a:ea typeface="宋体" pitchFamily="2" charset="-122"/>
              </a:rPr>
              <a:t>。</a:t>
            </a:r>
            <a:r>
              <a:rPr lang="zh-CN" altLang="en-US" sz="240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pic>
        <p:nvPicPr>
          <p:cNvPr id="41988" name="图片 4"/>
          <p:cNvPicPr/>
          <p:nvPr/>
        </p:nvPicPr>
        <p:blipFill>
          <a:blip r:embed="rId5"/>
          <a:stretch>
            <a:fillRect/>
          </a:stretch>
        </p:blipFill>
        <p:spPr>
          <a:xfrm>
            <a:off x="7138824" y="3553279"/>
            <a:ext cx="4185113" cy="2943648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989" name="文本框 5"/>
          <p:cNvSpPr/>
          <p:nvPr/>
        </p:nvSpPr>
        <p:spPr>
          <a:xfrm>
            <a:off x="497099" y="1659464"/>
            <a:ext cx="4923539" cy="1212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凸透镜焦距的测量：</a:t>
            </a:r>
          </a:p>
          <a:p>
            <a:pPr lvl="0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太阳光聚焦法</a:t>
            </a:r>
          </a:p>
        </p:txBody>
      </p:sp>
      <p:sp>
        <p:nvSpPr>
          <p:cNvPr id="41990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22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4103"/>
          <p:cNvSpPr/>
          <p:nvPr/>
        </p:nvSpPr>
        <p:spPr>
          <a:xfrm>
            <a:off x="138197" y="44337"/>
            <a:ext cx="1683120" cy="4026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课堂小结</a:t>
            </a:r>
          </a:p>
        </p:txBody>
      </p:sp>
      <p:sp>
        <p:nvSpPr>
          <p:cNvPr id="43010" name="文本框 1"/>
          <p:cNvSpPr/>
          <p:nvPr/>
        </p:nvSpPr>
        <p:spPr>
          <a:xfrm>
            <a:off x="1155083" y="3147915"/>
            <a:ext cx="645609" cy="830997"/>
          </a:xfrm>
          <a:prstGeom prst="rect">
            <a:avLst/>
          </a:prstGeom>
          <a:noFill/>
          <a:ln>
            <a:solidFill>
              <a:srgbClr val="0000FF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Arial" pitchFamily="34" charset="0"/>
                <a:ea typeface="宋体" pitchFamily="2" charset="-122"/>
              </a:rPr>
              <a:t>透镜</a:t>
            </a:r>
          </a:p>
        </p:txBody>
      </p:sp>
      <p:sp>
        <p:nvSpPr>
          <p:cNvPr id="43011" name="文本框 2"/>
          <p:cNvSpPr/>
          <p:nvPr/>
        </p:nvSpPr>
        <p:spPr>
          <a:xfrm>
            <a:off x="5127742" y="1075167"/>
            <a:ext cx="3395118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zh-CN" sz="2400">
                <a:latin typeface="Arial" pitchFamily="34" charset="0"/>
                <a:ea typeface="宋体" pitchFamily="2" charset="-122"/>
              </a:rPr>
              <a:t>中间厚、边缘薄</a:t>
            </a:r>
          </a:p>
        </p:txBody>
      </p:sp>
      <p:sp>
        <p:nvSpPr>
          <p:cNvPr id="43012" name="文本框 3"/>
          <p:cNvSpPr/>
          <p:nvPr/>
        </p:nvSpPr>
        <p:spPr>
          <a:xfrm>
            <a:off x="2862955" y="3371182"/>
            <a:ext cx="1429415" cy="461665"/>
          </a:xfrm>
          <a:prstGeom prst="rect">
            <a:avLst/>
          </a:prstGeom>
          <a:noFill/>
          <a:ln>
            <a:solidFill>
              <a:srgbClr val="0000FF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Arial" pitchFamily="34" charset="0"/>
                <a:ea typeface="宋体" pitchFamily="2" charset="-122"/>
              </a:rPr>
              <a:t>凹透镜</a:t>
            </a:r>
          </a:p>
        </p:txBody>
      </p:sp>
      <p:sp>
        <p:nvSpPr>
          <p:cNvPr id="43013" name="文本框 5"/>
          <p:cNvSpPr/>
          <p:nvPr/>
        </p:nvSpPr>
        <p:spPr>
          <a:xfrm>
            <a:off x="2609250" y="4940388"/>
            <a:ext cx="1938889" cy="461665"/>
          </a:xfrm>
          <a:prstGeom prst="rect">
            <a:avLst/>
          </a:prstGeom>
          <a:noFill/>
          <a:ln>
            <a:solidFill>
              <a:srgbClr val="0000FF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Arial" pitchFamily="34" charset="0"/>
                <a:ea typeface="宋体" pitchFamily="2" charset="-122"/>
              </a:rPr>
              <a:t>几个概念</a:t>
            </a:r>
          </a:p>
        </p:txBody>
      </p:sp>
      <p:sp>
        <p:nvSpPr>
          <p:cNvPr id="43014" name="文本框 6"/>
          <p:cNvSpPr/>
          <p:nvPr/>
        </p:nvSpPr>
        <p:spPr>
          <a:xfrm>
            <a:off x="5140118" y="1632544"/>
            <a:ext cx="3393056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zh-CN" sz="2400">
                <a:latin typeface="Arial" pitchFamily="34" charset="0"/>
                <a:ea typeface="宋体" pitchFamily="2" charset="-122"/>
              </a:rPr>
              <a:t>对光有会聚作用</a:t>
            </a:r>
          </a:p>
        </p:txBody>
      </p:sp>
      <p:sp>
        <p:nvSpPr>
          <p:cNvPr id="43015" name="文本框 7"/>
          <p:cNvSpPr/>
          <p:nvPr/>
        </p:nvSpPr>
        <p:spPr>
          <a:xfrm>
            <a:off x="5140118" y="2188339"/>
            <a:ext cx="3382742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zh-CN" sz="2400">
                <a:latin typeface="Arial" pitchFamily="34" charset="0"/>
                <a:ea typeface="宋体" pitchFamily="2" charset="-122"/>
              </a:rPr>
              <a:t>三条特殊光线</a:t>
            </a:r>
          </a:p>
        </p:txBody>
      </p:sp>
      <p:sp>
        <p:nvSpPr>
          <p:cNvPr id="43016" name="文本框 8"/>
          <p:cNvSpPr/>
          <p:nvPr/>
        </p:nvSpPr>
        <p:spPr>
          <a:xfrm>
            <a:off x="2862955" y="1700634"/>
            <a:ext cx="1429415" cy="461665"/>
          </a:xfrm>
          <a:prstGeom prst="rect">
            <a:avLst/>
          </a:prstGeom>
          <a:noFill/>
          <a:ln>
            <a:solidFill>
              <a:srgbClr val="0000FF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Arial" pitchFamily="34" charset="0"/>
                <a:ea typeface="宋体" pitchFamily="2" charset="-122"/>
              </a:rPr>
              <a:t>凸透镜</a:t>
            </a:r>
          </a:p>
        </p:txBody>
      </p:sp>
      <p:sp>
        <p:nvSpPr>
          <p:cNvPr id="43017" name="文本框 9"/>
          <p:cNvSpPr/>
          <p:nvPr/>
        </p:nvSpPr>
        <p:spPr>
          <a:xfrm>
            <a:off x="5175183" y="2815388"/>
            <a:ext cx="3393056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zh-CN" sz="2400">
                <a:latin typeface="Arial" pitchFamily="34" charset="0"/>
                <a:ea typeface="宋体" pitchFamily="2" charset="-122"/>
              </a:rPr>
              <a:t>中间薄、边缘厚</a:t>
            </a:r>
          </a:p>
        </p:txBody>
      </p:sp>
      <p:sp>
        <p:nvSpPr>
          <p:cNvPr id="43018" name="文本框 10"/>
          <p:cNvSpPr/>
          <p:nvPr/>
        </p:nvSpPr>
        <p:spPr>
          <a:xfrm>
            <a:off x="5187558" y="3371182"/>
            <a:ext cx="3393056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zh-CN" sz="2400">
                <a:latin typeface="Arial" pitchFamily="34" charset="0"/>
                <a:ea typeface="宋体" pitchFamily="2" charset="-122"/>
              </a:rPr>
              <a:t>对光有发散作用</a:t>
            </a:r>
          </a:p>
        </p:txBody>
      </p:sp>
      <p:sp>
        <p:nvSpPr>
          <p:cNvPr id="43019" name="文本框 11"/>
          <p:cNvSpPr/>
          <p:nvPr/>
        </p:nvSpPr>
        <p:spPr>
          <a:xfrm>
            <a:off x="5187558" y="3928559"/>
            <a:ext cx="3380679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zh-CN" sz="2400">
                <a:latin typeface="Arial" pitchFamily="34" charset="0"/>
                <a:ea typeface="宋体" pitchFamily="2" charset="-122"/>
              </a:rPr>
              <a:t>三条特殊光线</a:t>
            </a:r>
          </a:p>
        </p:txBody>
      </p:sp>
      <p:sp>
        <p:nvSpPr>
          <p:cNvPr id="43020" name="文本框 12"/>
          <p:cNvSpPr/>
          <p:nvPr/>
        </p:nvSpPr>
        <p:spPr>
          <a:xfrm>
            <a:off x="5305130" y="4645865"/>
            <a:ext cx="1567612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Arial" pitchFamily="34" charset="0"/>
                <a:ea typeface="宋体" pitchFamily="2" charset="-122"/>
              </a:rPr>
              <a:t>主光轴</a:t>
            </a:r>
          </a:p>
        </p:txBody>
      </p:sp>
      <p:sp>
        <p:nvSpPr>
          <p:cNvPr id="43021" name="文本框 13"/>
          <p:cNvSpPr/>
          <p:nvPr/>
        </p:nvSpPr>
        <p:spPr>
          <a:xfrm>
            <a:off x="7010939" y="4645865"/>
            <a:ext cx="1138581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Arial" pitchFamily="34" charset="0"/>
                <a:ea typeface="宋体" pitchFamily="2" charset="-122"/>
              </a:rPr>
              <a:t>光心</a:t>
            </a:r>
          </a:p>
        </p:txBody>
      </p:sp>
      <p:sp>
        <p:nvSpPr>
          <p:cNvPr id="43022" name="文本框 14"/>
          <p:cNvSpPr/>
          <p:nvPr/>
        </p:nvSpPr>
        <p:spPr>
          <a:xfrm>
            <a:off x="5305130" y="5203242"/>
            <a:ext cx="1835756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Times New Roman" pitchFamily="18" charset="0"/>
                <a:ea typeface="宋体" pitchFamily="2" charset="-122"/>
              </a:rPr>
              <a:t>焦点（</a:t>
            </a:r>
            <a:r>
              <a:rPr lang="en-US" altLang="zh-CN" sz="2400" i="1">
                <a:latin typeface="Times New Roman" pitchFamily="18" charset="0"/>
              </a:rPr>
              <a:t>F</a:t>
            </a:r>
            <a:r>
              <a:rPr lang="zh-CN" altLang="en-US" sz="2400">
                <a:latin typeface="Times New Roman" pitchFamily="18" charset="0"/>
                <a:ea typeface="宋体" pitchFamily="2" charset="-122"/>
              </a:rPr>
              <a:t>）</a:t>
            </a:r>
          </a:p>
        </p:txBody>
      </p:sp>
      <p:sp>
        <p:nvSpPr>
          <p:cNvPr id="43023" name="文本框 15"/>
          <p:cNvSpPr/>
          <p:nvPr/>
        </p:nvSpPr>
        <p:spPr>
          <a:xfrm>
            <a:off x="7421407" y="5203242"/>
            <a:ext cx="1835756" cy="461665"/>
          </a:xfrm>
          <a:prstGeom prst="rect">
            <a:avLst/>
          </a:prstGeom>
          <a:noFill/>
          <a:ln>
            <a:solidFill>
              <a:srgbClr val="FF0000"/>
            </a:solidFill>
            <a:bevel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Times New Roman" pitchFamily="18" charset="0"/>
                <a:ea typeface="宋体" pitchFamily="2" charset="-122"/>
              </a:rPr>
              <a:t>焦距（</a:t>
            </a:r>
            <a:r>
              <a:rPr lang="en-US" altLang="zh-CN" sz="2400" i="1">
                <a:latin typeface="Times New Roman" pitchFamily="18" charset="0"/>
              </a:rPr>
              <a:t>f</a:t>
            </a:r>
            <a:r>
              <a:rPr lang="zh-CN" altLang="en-US" sz="2400">
                <a:latin typeface="Times New Roman" pitchFamily="18" charset="0"/>
                <a:ea typeface="宋体" pitchFamily="2" charset="-122"/>
              </a:rPr>
              <a:t>）</a:t>
            </a:r>
          </a:p>
        </p:txBody>
      </p:sp>
      <p:sp>
        <p:nvSpPr>
          <p:cNvPr id="43024" name="左大括号 16"/>
          <p:cNvSpPr/>
          <p:nvPr/>
        </p:nvSpPr>
        <p:spPr>
          <a:xfrm>
            <a:off x="4498635" y="1353857"/>
            <a:ext cx="437281" cy="1149590"/>
          </a:xfrm>
          <a:prstGeom prst="leftBrace">
            <a:avLst>
              <a:gd name="adj1" fmla="val 8324"/>
              <a:gd name="adj2" fmla="val 50000"/>
            </a:avLst>
          </a:prstGeom>
          <a:noFill/>
          <a:ln w="12700">
            <a:solidFill>
              <a:schemeClr val="tx1"/>
            </a:solidFill>
            <a:round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00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3025" name="左大括号 17"/>
          <p:cNvSpPr/>
          <p:nvPr/>
        </p:nvSpPr>
        <p:spPr>
          <a:xfrm>
            <a:off x="4498635" y="3024405"/>
            <a:ext cx="437281" cy="1149590"/>
          </a:xfrm>
          <a:prstGeom prst="leftBrace">
            <a:avLst>
              <a:gd name="adj1" fmla="val 8324"/>
              <a:gd name="adj2" fmla="val 50000"/>
            </a:avLst>
          </a:prstGeom>
          <a:noFill/>
          <a:ln w="12700">
            <a:solidFill>
              <a:schemeClr val="tx1"/>
            </a:solidFill>
            <a:round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00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3026" name="左大括号 18"/>
          <p:cNvSpPr/>
          <p:nvPr/>
        </p:nvSpPr>
        <p:spPr>
          <a:xfrm>
            <a:off x="4690461" y="4731372"/>
            <a:ext cx="437281" cy="872485"/>
          </a:xfrm>
          <a:prstGeom prst="leftBrace">
            <a:avLst>
              <a:gd name="adj1" fmla="val 8327"/>
              <a:gd name="adj2" fmla="val 50000"/>
            </a:avLst>
          </a:prstGeom>
          <a:noFill/>
          <a:ln w="12700">
            <a:solidFill>
              <a:schemeClr val="tx1"/>
            </a:solidFill>
            <a:round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00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3027" name="左大括号 19"/>
          <p:cNvSpPr/>
          <p:nvPr/>
        </p:nvSpPr>
        <p:spPr>
          <a:xfrm>
            <a:off x="1934764" y="2014159"/>
            <a:ext cx="540414" cy="3087743"/>
          </a:xfrm>
          <a:prstGeom prst="leftBrace">
            <a:avLst>
              <a:gd name="adj1" fmla="val 8304"/>
              <a:gd name="adj2" fmla="val 50000"/>
            </a:avLst>
          </a:prstGeom>
          <a:noFill/>
          <a:ln w="6350">
            <a:solidFill>
              <a:schemeClr val="tx1"/>
            </a:solidFill>
            <a:round/>
          </a:ln>
        </p:spPr>
        <p:txBody>
          <a:bodyPr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000000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59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13" dur="500" fill="hold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19" dur="500" fill="hold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25" dur="500" fill="hold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1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7" dur="500" fill="hold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3" dur="500" fill="hold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9" dur="500" fill="hold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5" dur="500" fill="hold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61" dur="500" fill="hold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67" dur="500" fill="hold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3" dur="500" fill="hold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9" dur="500" fill="hold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85" dur="500" fill="hold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91" dur="500" fill="hold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94" dur="500" fill="hold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97" dur="500" fill="hold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00" dur="500" fill="hold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7" descr="www.xkb1.com              新课标第一网不用注册，免费下载！"/>
          <p:cNvPicPr/>
          <p:nvPr/>
        </p:nvPicPr>
        <p:blipFill>
          <a:blip r:embed="rId3"/>
          <a:stretch>
            <a:fillRect/>
          </a:stretch>
        </p:blipFill>
        <p:spPr>
          <a:xfrm>
            <a:off x="1693435" y="2131335"/>
            <a:ext cx="8493983" cy="1535954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4034" name="文本框 99"/>
          <p:cNvSpPr/>
          <p:nvPr/>
        </p:nvSpPr>
        <p:spPr>
          <a:xfrm>
            <a:off x="587856" y="840816"/>
            <a:ext cx="983882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>
                <a:latin typeface="宋体" pitchFamily="2" charset="-122"/>
              </a:rPr>
              <a:t>1.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说出哪些是凸透镜，哪些是凹透镜。</a:t>
            </a:r>
            <a:endParaRPr lang="zh-CN" altLang="en-US" sz="28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4035" name="文本框 4103"/>
          <p:cNvSpPr/>
          <p:nvPr/>
        </p:nvSpPr>
        <p:spPr>
          <a:xfrm>
            <a:off x="138197" y="44337"/>
            <a:ext cx="1683120" cy="4026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随堂训练</a:t>
            </a:r>
          </a:p>
        </p:txBody>
      </p:sp>
      <p:sp>
        <p:nvSpPr>
          <p:cNvPr id="44036" name="文本框 1"/>
          <p:cNvSpPr/>
          <p:nvPr/>
        </p:nvSpPr>
        <p:spPr>
          <a:xfrm>
            <a:off x="1262341" y="4416265"/>
            <a:ext cx="841972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凸透镜：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44037" name="文本框 2"/>
          <p:cNvSpPr/>
          <p:nvPr/>
        </p:nvSpPr>
        <p:spPr>
          <a:xfrm>
            <a:off x="1262341" y="5162073"/>
            <a:ext cx="8419727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凹透镜：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03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99"/>
          <p:cNvSpPr/>
          <p:nvPr/>
        </p:nvSpPr>
        <p:spPr>
          <a:xfrm>
            <a:off x="684799" y="959575"/>
            <a:ext cx="10769084" cy="33239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要使小灯泡发出的光经某透镜后变成平行光，应把小灯泡放在（   ） 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</a:rPr>
              <a:t>A. 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凸透镜前任意位置 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凸透镜的焦点上 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</a:rPr>
              <a:t>C. 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凹透镜前任意位置 　　      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itchFamily="18" charset="0"/>
              </a:rPr>
              <a:t>D. 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凹透镜的焦点上</a:t>
            </a:r>
          </a:p>
        </p:txBody>
      </p:sp>
      <p:sp>
        <p:nvSpPr>
          <p:cNvPr id="45058" name="文本框 4103"/>
          <p:cNvSpPr/>
          <p:nvPr/>
        </p:nvSpPr>
        <p:spPr>
          <a:xfrm>
            <a:off x="138197" y="44337"/>
            <a:ext cx="1683120" cy="4026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随堂训练</a:t>
            </a:r>
          </a:p>
        </p:txBody>
      </p:sp>
      <p:sp>
        <p:nvSpPr>
          <p:cNvPr id="45059" name="文本框 1"/>
          <p:cNvSpPr/>
          <p:nvPr/>
        </p:nvSpPr>
        <p:spPr>
          <a:xfrm>
            <a:off x="3448747" y="1803558"/>
            <a:ext cx="80855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67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99"/>
          <p:cNvSpPr/>
          <p:nvPr/>
        </p:nvSpPr>
        <p:spPr>
          <a:xfrm>
            <a:off x="536288" y="698306"/>
            <a:ext cx="10199793" cy="116955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25000"/>
              </a:lnSpc>
            </a:pPr>
            <a:r>
              <a:rPr lang="en-US" altLang="zh-CN" sz="2800">
                <a:latin typeface="宋体" pitchFamily="2" charset="-122"/>
              </a:rPr>
              <a:t>3.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下面两图是光线经过透镜后的光路图</a:t>
            </a:r>
            <a:r>
              <a:rPr lang="en-US" altLang="zh-CN" sz="2800">
                <a:solidFill>
                  <a:srgbClr val="000000"/>
                </a:solidFill>
                <a:latin typeface="宋体" pitchFamily="2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请选择合适的透镜填入方框内。</a:t>
            </a:r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 useBgFill="1">
        <p:nvSpPr>
          <p:cNvPr id="46082" name="xjhgx3"/>
          <p:cNvSpPr/>
          <p:nvPr/>
        </p:nvSpPr>
        <p:spPr>
          <a:xfrm>
            <a:off x="2871206" y="2470194"/>
            <a:ext cx="713676" cy="1469449"/>
          </a:xfrm>
          <a:custGeom>
            <a:avLst/>
            <a:gdLst/>
            <a:ahLst/>
            <a:cxnLst/>
            <a:rect l="0" t="0" r="0" b="0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46083" name="直接箭头连接符 3"/>
          <p:cNvCxnSpPr/>
          <p:nvPr/>
        </p:nvCxnSpPr>
        <p:spPr>
          <a:xfrm>
            <a:off x="1450042" y="2847057"/>
            <a:ext cx="130978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4" name="直接箭头连接符 4"/>
          <p:cNvCxnSpPr/>
          <p:nvPr/>
        </p:nvCxnSpPr>
        <p:spPr>
          <a:xfrm>
            <a:off x="1450042" y="3410768"/>
            <a:ext cx="130978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5" name="直接箭头连接符 5"/>
          <p:cNvCxnSpPr/>
          <p:nvPr/>
        </p:nvCxnSpPr>
        <p:spPr>
          <a:xfrm flipV="1">
            <a:off x="3696265" y="2343518"/>
            <a:ext cx="1179834" cy="5035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</p:cxnSp>
      <p:cxnSp>
        <p:nvCxnSpPr>
          <p:cNvPr id="46086" name="直接箭头连接符 6"/>
          <p:cNvCxnSpPr/>
          <p:nvPr/>
        </p:nvCxnSpPr>
        <p:spPr>
          <a:xfrm>
            <a:off x="3696265" y="3410769"/>
            <a:ext cx="1179834" cy="50512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7" name="矩形 7"/>
          <p:cNvSpPr/>
          <p:nvPr/>
        </p:nvSpPr>
        <p:spPr>
          <a:xfrm>
            <a:off x="2759823" y="2343518"/>
            <a:ext cx="936442" cy="172280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46088" name="直接箭头连接符 8"/>
          <p:cNvCxnSpPr/>
          <p:nvPr/>
        </p:nvCxnSpPr>
        <p:spPr>
          <a:xfrm>
            <a:off x="9156094" y="2737799"/>
            <a:ext cx="130978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89" name="直接箭头连接符 9"/>
          <p:cNvCxnSpPr/>
          <p:nvPr/>
        </p:nvCxnSpPr>
        <p:spPr>
          <a:xfrm>
            <a:off x="9156094" y="3301510"/>
            <a:ext cx="130978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0" name="直接箭头连接符 10"/>
          <p:cNvCxnSpPr/>
          <p:nvPr/>
        </p:nvCxnSpPr>
        <p:spPr>
          <a:xfrm flipV="1">
            <a:off x="7041879" y="3315761"/>
            <a:ext cx="1179834" cy="5035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</p:cxnSp>
      <p:cxnSp>
        <p:nvCxnSpPr>
          <p:cNvPr id="46091" name="直接箭头连接符 11"/>
          <p:cNvCxnSpPr/>
          <p:nvPr/>
        </p:nvCxnSpPr>
        <p:spPr>
          <a:xfrm>
            <a:off x="7041879" y="2232676"/>
            <a:ext cx="1179834" cy="50512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矩形 12"/>
          <p:cNvSpPr/>
          <p:nvPr/>
        </p:nvSpPr>
        <p:spPr>
          <a:xfrm>
            <a:off x="8221713" y="2280179"/>
            <a:ext cx="934380" cy="172280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46093" name="直接箭头连接符 13"/>
          <p:cNvCxnSpPr/>
          <p:nvPr/>
        </p:nvCxnSpPr>
        <p:spPr>
          <a:xfrm flipV="1">
            <a:off x="1579988" y="4915054"/>
            <a:ext cx="1179834" cy="5035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</p:cxnSp>
      <p:cxnSp>
        <p:nvCxnSpPr>
          <p:cNvPr id="46094" name="直接箭头连接符 14"/>
          <p:cNvCxnSpPr/>
          <p:nvPr/>
        </p:nvCxnSpPr>
        <p:spPr>
          <a:xfrm>
            <a:off x="1579988" y="5131988"/>
            <a:ext cx="1179834" cy="50512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矩形 15"/>
          <p:cNvSpPr/>
          <p:nvPr/>
        </p:nvSpPr>
        <p:spPr>
          <a:xfrm>
            <a:off x="2759823" y="4381429"/>
            <a:ext cx="936442" cy="172280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46096" name="直接箭头连接符 16"/>
          <p:cNvCxnSpPr/>
          <p:nvPr/>
        </p:nvCxnSpPr>
        <p:spPr>
          <a:xfrm>
            <a:off x="3696265" y="4915053"/>
            <a:ext cx="130771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7" name="直接箭头连接符 17"/>
          <p:cNvCxnSpPr/>
          <p:nvPr/>
        </p:nvCxnSpPr>
        <p:spPr>
          <a:xfrm>
            <a:off x="3696265" y="5637110"/>
            <a:ext cx="1307719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8" name="直接箭头连接符 18"/>
          <p:cNvCxnSpPr/>
          <p:nvPr/>
        </p:nvCxnSpPr>
        <p:spPr>
          <a:xfrm>
            <a:off x="6911933" y="4915053"/>
            <a:ext cx="130978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99" name="直接箭头连接符 19"/>
          <p:cNvCxnSpPr/>
          <p:nvPr/>
        </p:nvCxnSpPr>
        <p:spPr>
          <a:xfrm>
            <a:off x="6911933" y="5637110"/>
            <a:ext cx="130978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0" name="矩形 20"/>
          <p:cNvSpPr/>
          <p:nvPr/>
        </p:nvSpPr>
        <p:spPr>
          <a:xfrm>
            <a:off x="8221713" y="4381429"/>
            <a:ext cx="934380" cy="172280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46101" name="直接箭头连接符 23"/>
          <p:cNvCxnSpPr/>
          <p:nvPr/>
        </p:nvCxnSpPr>
        <p:spPr>
          <a:xfrm flipV="1">
            <a:off x="9156092" y="5195326"/>
            <a:ext cx="1179834" cy="5051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</p:cxnSp>
      <p:cxnSp>
        <p:nvCxnSpPr>
          <p:cNvPr id="46102" name="直接箭头连接符 24"/>
          <p:cNvCxnSpPr/>
          <p:nvPr/>
        </p:nvCxnSpPr>
        <p:spPr>
          <a:xfrm>
            <a:off x="9156093" y="4915054"/>
            <a:ext cx="1179834" cy="50354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3" name="xjhgx2"/>
          <p:cNvSpPr/>
          <p:nvPr/>
        </p:nvSpPr>
        <p:spPr>
          <a:xfrm>
            <a:off x="2916583" y="4508104"/>
            <a:ext cx="620858" cy="1469449"/>
          </a:xfrm>
          <a:custGeom>
            <a:avLst/>
            <a:gdLst/>
            <a:ahLst/>
            <a:cxnLst/>
            <a:rect l="0" t="0" r="0" b="0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 useBgFill="1">
        <p:nvSpPr>
          <p:cNvPr id="46104" name="xjhgx3"/>
          <p:cNvSpPr/>
          <p:nvPr/>
        </p:nvSpPr>
        <p:spPr>
          <a:xfrm>
            <a:off x="8331034" y="2444859"/>
            <a:ext cx="713676" cy="1471033"/>
          </a:xfrm>
          <a:custGeom>
            <a:avLst/>
            <a:gdLst/>
            <a:ahLst/>
            <a:cxnLst/>
            <a:rect l="0" t="0" r="0" b="0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6105" name="文本框 4103"/>
          <p:cNvSpPr/>
          <p:nvPr/>
        </p:nvSpPr>
        <p:spPr>
          <a:xfrm>
            <a:off x="138197" y="44337"/>
            <a:ext cx="1683120" cy="4026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随堂训练</a:t>
            </a:r>
          </a:p>
        </p:txBody>
      </p:sp>
      <p:sp>
        <p:nvSpPr>
          <p:cNvPr id="46106" name="xjhgx2"/>
          <p:cNvSpPr/>
          <p:nvPr/>
        </p:nvSpPr>
        <p:spPr>
          <a:xfrm>
            <a:off x="8388788" y="4508104"/>
            <a:ext cx="598168" cy="1469449"/>
          </a:xfrm>
          <a:custGeom>
            <a:avLst/>
            <a:gdLst/>
            <a:ahLst/>
            <a:cxnLst/>
            <a:rect l="0" t="0" r="0" b="0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63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3" dur="500" fill="hold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9" dur="500" fill="hold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5" dur="500" fill="hold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103" grpId="0" animBg="1"/>
      <p:bldP spid="46104" grpId="0" animBg="1"/>
      <p:bldP spid="461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20"/>
          <p:cNvSpPr/>
          <p:nvPr/>
        </p:nvSpPr>
        <p:spPr>
          <a:xfrm>
            <a:off x="3333238" y="3119412"/>
            <a:ext cx="934380" cy="1722802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47106" name="矩形 7"/>
          <p:cNvSpPr/>
          <p:nvPr/>
        </p:nvSpPr>
        <p:spPr>
          <a:xfrm>
            <a:off x="6724231" y="3119412"/>
            <a:ext cx="934380" cy="1724386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>
              <a:solidFill>
                <a:srgbClr val="FFFFFF"/>
              </a:solidFill>
              <a:latin typeface="Arial" pitchFamily="34" charset="0"/>
              <a:ea typeface="微软雅黑" pitchFamily="34" charset="-122"/>
            </a:endParaRPr>
          </a:p>
        </p:txBody>
      </p:sp>
      <p:cxnSp>
        <p:nvCxnSpPr>
          <p:cNvPr id="47107" name="直接箭头连接符 13"/>
          <p:cNvCxnSpPr/>
          <p:nvPr/>
        </p:nvCxnSpPr>
        <p:spPr>
          <a:xfrm flipV="1">
            <a:off x="2384420" y="3600783"/>
            <a:ext cx="946755" cy="4037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</p:cxnSp>
      <p:cxnSp>
        <p:nvCxnSpPr>
          <p:cNvPr id="47108" name="直接箭头连接符 14"/>
          <p:cNvCxnSpPr/>
          <p:nvPr/>
        </p:nvCxnSpPr>
        <p:spPr>
          <a:xfrm>
            <a:off x="2384421" y="3980813"/>
            <a:ext cx="946756" cy="4053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9" name="直接箭头连接符 16"/>
          <p:cNvCxnSpPr/>
          <p:nvPr/>
        </p:nvCxnSpPr>
        <p:spPr>
          <a:xfrm>
            <a:off x="4267619" y="3600783"/>
            <a:ext cx="248961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0" name="直接箭头连接符 17"/>
          <p:cNvCxnSpPr/>
          <p:nvPr/>
        </p:nvCxnSpPr>
        <p:spPr>
          <a:xfrm>
            <a:off x="4267619" y="4386178"/>
            <a:ext cx="248961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1" name="直接箭头连接符 5"/>
          <p:cNvCxnSpPr/>
          <p:nvPr/>
        </p:nvCxnSpPr>
        <p:spPr>
          <a:xfrm flipV="1">
            <a:off x="7658611" y="3119412"/>
            <a:ext cx="1179834" cy="5051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</p:spPr>
      </p:cxnSp>
      <p:cxnSp>
        <p:nvCxnSpPr>
          <p:cNvPr id="47112" name="直接箭头连接符 6"/>
          <p:cNvCxnSpPr/>
          <p:nvPr/>
        </p:nvCxnSpPr>
        <p:spPr>
          <a:xfrm>
            <a:off x="7658611" y="4386179"/>
            <a:ext cx="1179834" cy="50354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文本框 99"/>
          <p:cNvSpPr/>
          <p:nvPr/>
        </p:nvSpPr>
        <p:spPr>
          <a:xfrm>
            <a:off x="540414" y="804396"/>
            <a:ext cx="10399869" cy="13849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304800"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宋体" pitchFamily="2" charset="-122"/>
              </a:rPr>
              <a:t>4.</a:t>
            </a: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如图是一束光线通过两个透镜前后的传播方向，请在长方框中填上适当类型的透镜。</a:t>
            </a:r>
            <a:endParaRPr lang="zh-CN" altLang="en-US" sz="28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7114" name="文本框 4103"/>
          <p:cNvSpPr/>
          <p:nvPr/>
        </p:nvSpPr>
        <p:spPr>
          <a:xfrm>
            <a:off x="138197" y="44337"/>
            <a:ext cx="1683120" cy="40267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随堂训练</a:t>
            </a:r>
          </a:p>
        </p:txBody>
      </p:sp>
      <p:sp>
        <p:nvSpPr>
          <p:cNvPr id="47115" name="xjhgx2"/>
          <p:cNvSpPr/>
          <p:nvPr/>
        </p:nvSpPr>
        <p:spPr>
          <a:xfrm>
            <a:off x="3489999" y="3246089"/>
            <a:ext cx="620858" cy="1469449"/>
          </a:xfrm>
          <a:custGeom>
            <a:avLst/>
            <a:gdLst/>
            <a:ahLst/>
            <a:cxnLst/>
            <a:rect l="0" t="0" r="0" b="0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noFill/>
          <a:ln w="25400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 useBgFill="1">
        <p:nvSpPr>
          <p:cNvPr id="47116" name="xjhgx3"/>
          <p:cNvSpPr/>
          <p:nvPr/>
        </p:nvSpPr>
        <p:spPr>
          <a:xfrm>
            <a:off x="6835615" y="3246089"/>
            <a:ext cx="713676" cy="1469449"/>
          </a:xfrm>
          <a:custGeom>
            <a:avLst/>
            <a:gdLst/>
            <a:ahLst/>
            <a:cxnLst/>
            <a:rect l="0" t="0" r="0" b="0"/>
            <a:pathLst>
              <a:path w="980" h="4408">
                <a:moveTo>
                  <a:pt x="980" y="0"/>
                </a:moveTo>
                <a:lnTo>
                  <a:pt x="907" y="270"/>
                </a:lnTo>
                <a:lnTo>
                  <a:pt x="845" y="542"/>
                </a:lnTo>
                <a:lnTo>
                  <a:pt x="791" y="816"/>
                </a:lnTo>
                <a:lnTo>
                  <a:pt x="748" y="1091"/>
                </a:lnTo>
                <a:lnTo>
                  <a:pt x="714" y="1368"/>
                </a:lnTo>
                <a:lnTo>
                  <a:pt x="689" y="1646"/>
                </a:lnTo>
                <a:lnTo>
                  <a:pt x="675" y="1925"/>
                </a:lnTo>
                <a:lnTo>
                  <a:pt x="670" y="2204"/>
                </a:lnTo>
                <a:lnTo>
                  <a:pt x="675" y="2483"/>
                </a:lnTo>
                <a:lnTo>
                  <a:pt x="689" y="2762"/>
                </a:lnTo>
                <a:lnTo>
                  <a:pt x="714" y="3040"/>
                </a:lnTo>
                <a:lnTo>
                  <a:pt x="748" y="3317"/>
                </a:lnTo>
                <a:lnTo>
                  <a:pt x="791" y="3592"/>
                </a:lnTo>
                <a:lnTo>
                  <a:pt x="845" y="3866"/>
                </a:lnTo>
                <a:lnTo>
                  <a:pt x="907" y="4138"/>
                </a:lnTo>
                <a:lnTo>
                  <a:pt x="980" y="4408"/>
                </a:lnTo>
                <a:lnTo>
                  <a:pt x="0" y="4408"/>
                </a:lnTo>
                <a:lnTo>
                  <a:pt x="73" y="4138"/>
                </a:lnTo>
                <a:lnTo>
                  <a:pt x="135" y="3866"/>
                </a:lnTo>
                <a:lnTo>
                  <a:pt x="189" y="3592"/>
                </a:lnTo>
                <a:lnTo>
                  <a:pt x="232" y="3317"/>
                </a:lnTo>
                <a:lnTo>
                  <a:pt x="266" y="3040"/>
                </a:lnTo>
                <a:lnTo>
                  <a:pt x="291" y="2762"/>
                </a:lnTo>
                <a:lnTo>
                  <a:pt x="305" y="2483"/>
                </a:lnTo>
                <a:lnTo>
                  <a:pt x="310" y="2204"/>
                </a:lnTo>
                <a:lnTo>
                  <a:pt x="305" y="1925"/>
                </a:lnTo>
                <a:lnTo>
                  <a:pt x="291" y="1646"/>
                </a:lnTo>
                <a:lnTo>
                  <a:pt x="266" y="1368"/>
                </a:lnTo>
                <a:lnTo>
                  <a:pt x="232" y="1091"/>
                </a:lnTo>
                <a:lnTo>
                  <a:pt x="189" y="816"/>
                </a:lnTo>
                <a:lnTo>
                  <a:pt x="135" y="542"/>
                </a:lnTo>
                <a:lnTo>
                  <a:pt x="73" y="270"/>
                </a:lnTo>
                <a:lnTo>
                  <a:pt x="0" y="0"/>
                </a:lnTo>
                <a:lnTo>
                  <a:pt x="980" y="0"/>
                </a:lnTo>
                <a:close/>
              </a:path>
            </a:pathLst>
          </a:custGeom>
          <a:ln w="25400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47117" name="直接连接符 3"/>
          <p:cNvCxnSpPr/>
          <p:nvPr/>
        </p:nvCxnSpPr>
        <p:spPr>
          <a:xfrm>
            <a:off x="1140646" y="3980813"/>
            <a:ext cx="9799639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118" name="对象 4"/>
          <p:cNvGraphicFramePr>
            <a:graphicFrameLocks noChangeAspect="1"/>
          </p:cNvGraphicFramePr>
          <p:nvPr/>
        </p:nvGraphicFramePr>
        <p:xfrm>
          <a:off x="5346383" y="3312594"/>
          <a:ext cx="1188085" cy="21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0" imgH="0" progId="Equation.KSEE3">
                  <p:embed/>
                </p:oleObj>
              </mc:Choice>
              <mc:Fallback>
                <p:oleObj r:id="rId4" imgW="0" imgH="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6383" y="3312594"/>
                        <a:ext cx="1188085" cy="21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文本框 9"/>
          <p:cNvSpPr/>
          <p:nvPr/>
        </p:nvSpPr>
        <p:spPr>
          <a:xfrm>
            <a:off x="2207033" y="3692624"/>
            <a:ext cx="328936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3200">
                <a:latin typeface="Arial" pitchFamily="34" charset="0"/>
                <a:ea typeface="宋体" pitchFamily="2" charset="-122"/>
              </a:rPr>
              <a:t>•</a:t>
            </a:r>
          </a:p>
        </p:txBody>
      </p:sp>
      <p:pic>
        <p:nvPicPr>
          <p:cNvPr id="4712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4603545" y="10438154"/>
            <a:ext cx="445532" cy="253353"/>
          </a:xfrm>
          <a:prstGeom prst="cube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3683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3" dur="500" fill="hold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3313"/>
          <p:cNvSpPr/>
          <p:nvPr/>
        </p:nvSpPr>
        <p:spPr>
          <a:xfrm>
            <a:off x="901378" y="5659279"/>
            <a:ext cx="654890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透镜的种类有哪些？</a:t>
            </a:r>
          </a:p>
        </p:txBody>
      </p:sp>
      <p:sp>
        <p:nvSpPr>
          <p:cNvPr id="24578" name="文本框 13325"/>
          <p:cNvSpPr/>
          <p:nvPr/>
        </p:nvSpPr>
        <p:spPr>
          <a:xfrm>
            <a:off x="338274" y="1350690"/>
            <a:ext cx="425936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黑体" charset="-122"/>
                <a:ea typeface="黑体" charset="-122"/>
              </a:rPr>
              <a:t>1.</a:t>
            </a:r>
            <a:r>
              <a:rPr lang="zh-CN" altLang="en-US" sz="2800">
                <a:solidFill>
                  <a:srgbClr val="0000FF"/>
                </a:solidFill>
                <a:latin typeface="黑体" charset="-122"/>
                <a:ea typeface="黑体" charset="-122"/>
              </a:rPr>
              <a:t>透镜的概念</a:t>
            </a:r>
          </a:p>
        </p:txBody>
      </p:sp>
      <p:sp>
        <p:nvSpPr>
          <p:cNvPr id="24579" name="文本框 13326"/>
          <p:cNvSpPr/>
          <p:nvPr/>
        </p:nvSpPr>
        <p:spPr>
          <a:xfrm>
            <a:off x="808558" y="2061663"/>
            <a:ext cx="926128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透镜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是利用光的折射原理制成的光学器件。</a:t>
            </a:r>
          </a:p>
        </p:txBody>
      </p:sp>
      <p:grpSp>
        <p:nvGrpSpPr>
          <p:cNvPr id="24580" name="组合 6147"/>
          <p:cNvGrpSpPr/>
          <p:nvPr/>
        </p:nvGrpSpPr>
        <p:grpSpPr>
          <a:xfrm>
            <a:off x="338275" y="324610"/>
            <a:ext cx="3422649" cy="808867"/>
            <a:chOff x="0" y="0"/>
            <a:chExt cx="4150" cy="1279"/>
          </a:xfrm>
        </p:grpSpPr>
        <p:sp>
          <p:nvSpPr>
            <p:cNvPr id="24581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82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  <a:miter lim="800000"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83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  <a:miter lim="800000"/>
            </a:ln>
          </p:spPr>
          <p:txBody>
            <a:bodyPr lIns="0" tIns="215900" rIns="179705" bIns="0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400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584" name="文本框 6151"/>
            <p:cNvSpPr/>
            <p:nvPr/>
          </p:nvSpPr>
          <p:spPr>
            <a:xfrm>
              <a:off x="878" y="432"/>
              <a:ext cx="3272" cy="8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zh-CN" sz="2800" b="1">
                  <a:solidFill>
                    <a:srgbClr val="006666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凸透镜和凹透镜</a:t>
              </a:r>
            </a:p>
          </p:txBody>
        </p:sp>
        <p:sp>
          <p:nvSpPr>
            <p:cNvPr id="24585" name="文本框 6152"/>
            <p:cNvSpPr/>
            <p:nvPr/>
          </p:nvSpPr>
          <p:spPr>
            <a:xfrm>
              <a:off x="0" y="452"/>
              <a:ext cx="873" cy="8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 sz="28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一</a:t>
              </a:r>
            </a:p>
          </p:txBody>
        </p:sp>
      </p:grpSp>
      <p:grpSp>
        <p:nvGrpSpPr>
          <p:cNvPr id="24586" name="组合 1"/>
          <p:cNvGrpSpPr/>
          <p:nvPr/>
        </p:nvGrpSpPr>
        <p:grpSpPr>
          <a:xfrm>
            <a:off x="1470668" y="2726714"/>
            <a:ext cx="8986956" cy="2642792"/>
            <a:chOff x="1795" y="4305"/>
            <a:chExt cx="10893" cy="4172"/>
          </a:xfrm>
        </p:grpSpPr>
        <p:pic>
          <p:nvPicPr>
            <p:cNvPr id="24587" name="Picture 4" descr="C:\Users\Administrator\Desktop\09004002.jpg0900400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95" y="4305"/>
              <a:ext cx="4975" cy="4172"/>
            </a:xfrm>
            <a:prstGeom prst="rect">
              <a:avLst/>
            </a:prstGeom>
            <a:solidFill>
              <a:srgbClr val="003300"/>
            </a:solidFill>
            <a:ln>
              <a:noFill/>
              <a:miter lim="800000"/>
            </a:ln>
          </p:spPr>
        </p:pic>
        <p:pic>
          <p:nvPicPr>
            <p:cNvPr id="24588" name="Picture 5" descr="C:\Users\Administrator\Desktop\09004003.jpg0900400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000" y="4355"/>
              <a:ext cx="5687" cy="407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24589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5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="http://schemas.microsoft.com/office/powerpoint/2012/main"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19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 additive="base">
                                        <p:cTn id="25" dur="2000" fill="hold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  <p:bldP spid="2457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Users\Administrator\Desktop\09004002.jpg09004002"/>
          <p:cNvPicPr/>
          <p:nvPr/>
        </p:nvPicPr>
        <p:blipFill>
          <a:blip r:embed="rId3"/>
          <a:stretch>
            <a:fillRect/>
          </a:stretch>
        </p:blipFill>
        <p:spPr>
          <a:xfrm>
            <a:off x="6404521" y="1222430"/>
            <a:ext cx="4092293" cy="2210507"/>
          </a:xfrm>
          <a:prstGeom prst="rect">
            <a:avLst/>
          </a:prstGeom>
          <a:solidFill>
            <a:srgbClr val="003300"/>
          </a:solidFill>
          <a:ln>
            <a:noFill/>
            <a:miter lim="800000"/>
          </a:ln>
        </p:spPr>
      </p:pic>
      <p:pic>
        <p:nvPicPr>
          <p:cNvPr id="25602" name="Picture 5" descr="C:\Users\Administrator\Desktop\09004003.jpg09004003"/>
          <p:cNvPicPr/>
          <p:nvPr/>
        </p:nvPicPr>
        <p:blipFill>
          <a:blip r:embed="rId4"/>
          <a:stretch>
            <a:fillRect/>
          </a:stretch>
        </p:blipFill>
        <p:spPr>
          <a:xfrm>
            <a:off x="6493214" y="3884223"/>
            <a:ext cx="4092293" cy="216142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3" name="文本框 14337"/>
          <p:cNvSpPr/>
          <p:nvPr/>
        </p:nvSpPr>
        <p:spPr>
          <a:xfrm>
            <a:off x="303209" y="539960"/>
            <a:ext cx="8147458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黑体" charset="-122"/>
                <a:ea typeface="黑体" charset="-122"/>
              </a:rPr>
              <a:t>2.</a:t>
            </a:r>
            <a:r>
              <a:rPr lang="zh-CN" altLang="en-US" sz="2800">
                <a:solidFill>
                  <a:srgbClr val="0000FF"/>
                </a:solidFill>
                <a:latin typeface="黑体" charset="-122"/>
                <a:ea typeface="黑体" charset="-122"/>
              </a:rPr>
              <a:t>透镜的种类</a:t>
            </a:r>
          </a:p>
        </p:txBody>
      </p:sp>
      <p:sp>
        <p:nvSpPr>
          <p:cNvPr id="25604" name="右箭头标注 14340"/>
          <p:cNvSpPr/>
          <p:nvPr/>
        </p:nvSpPr>
        <p:spPr>
          <a:xfrm>
            <a:off x="1447978" y="1673715"/>
            <a:ext cx="4397565" cy="1577124"/>
          </a:xfrm>
          <a:prstGeom prst="rightArrowCallout">
            <a:avLst>
              <a:gd name="adj1" fmla="val 25000"/>
              <a:gd name="adj2" fmla="val 42028"/>
              <a:gd name="adj3" fmla="val 28957"/>
              <a:gd name="adj4" fmla="val 73148"/>
            </a:avLst>
          </a:prstGeom>
          <a:noFill/>
          <a:ln w="0">
            <a:solidFill>
              <a:schemeClr val="tx1"/>
            </a:solidFill>
            <a:miter lim="800000"/>
          </a:ln>
          <a:scene3d>
            <a:camera prst="legacyObliqueTopLeft">
              <a:rot lat="0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>
                <a:latin typeface="宋体" pitchFamily="2" charset="-122"/>
                <a:ea typeface="宋体" pitchFamily="2" charset="-122"/>
              </a:rPr>
              <a:t>凸透镜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中央</a:t>
            </a:r>
          </a:p>
          <a:p>
            <a:pPr lvl="0" algn="ctr"/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厚、边缘薄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，</a:t>
            </a:r>
          </a:p>
          <a:p>
            <a:pPr lvl="0" algn="ctr"/>
            <a:r>
              <a:rPr lang="zh-CN" altLang="en-US" sz="2800">
                <a:latin typeface="宋体" pitchFamily="2" charset="-122"/>
                <a:ea typeface="宋体" pitchFamily="2" charset="-122"/>
              </a:rPr>
              <a:t>（如放大镜）</a:t>
            </a:r>
          </a:p>
        </p:txBody>
      </p:sp>
      <p:sp>
        <p:nvSpPr>
          <p:cNvPr id="25605" name="左箭头标注 14341"/>
          <p:cNvSpPr/>
          <p:nvPr/>
        </p:nvSpPr>
        <p:spPr>
          <a:xfrm flipH="1">
            <a:off x="1447978" y="4272169"/>
            <a:ext cx="4397565" cy="1570790"/>
          </a:xfrm>
          <a:prstGeom prst="leftArrowCallout">
            <a:avLst>
              <a:gd name="adj1" fmla="val 31102"/>
              <a:gd name="adj2" fmla="val 45917"/>
              <a:gd name="adj3" fmla="val 32049"/>
              <a:gd name="adj4" fmla="val 73403"/>
            </a:avLst>
          </a:prstGeom>
          <a:noFill/>
          <a:ln w="0">
            <a:solidFill>
              <a:schemeClr val="tx1"/>
            </a:solidFill>
            <a:round/>
          </a:ln>
          <a:scene3d>
            <a:camera prst="legacyObliqueTopLeft">
              <a:rot lat="0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800">
                <a:latin typeface="宋体" pitchFamily="2" charset="-122"/>
                <a:ea typeface="宋体" pitchFamily="2" charset="-122"/>
              </a:rPr>
              <a:t>凹透镜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中央</a:t>
            </a:r>
          </a:p>
          <a:p>
            <a:pPr lvl="0" algn="ctr"/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薄、边缘厚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，</a:t>
            </a:r>
          </a:p>
          <a:p>
            <a:pPr lvl="0" algn="ctr"/>
            <a:r>
              <a:rPr lang="zh-CN" altLang="en-US" sz="2800">
                <a:latin typeface="宋体" pitchFamily="2" charset="-122"/>
                <a:ea typeface="宋体" pitchFamily="2" charset="-122"/>
              </a:rPr>
              <a:t>（如近视镜片）</a:t>
            </a:r>
          </a:p>
        </p:txBody>
      </p:sp>
      <p:sp>
        <p:nvSpPr>
          <p:cNvPr id="25606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6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7169"/>
          <p:cNvSpPr>
            <a:spLocks noGrp="1"/>
          </p:cNvSpPr>
          <p:nvPr>
            <p:ph type="title" idx="4294967295"/>
          </p:nvPr>
        </p:nvSpPr>
        <p:spPr>
          <a:xfrm>
            <a:off x="919941" y="562128"/>
            <a:ext cx="6600472" cy="10102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0170" tIns="46990" rIns="90170" bIns="46990" anchor="ctr" anchorCtr="0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1" u="none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>
              <a:defRPr lang="zh-CN" altLang="en-US"/>
            </a:lvl2pPr>
            <a:lvl3pPr>
              <a:defRPr lang="zh-CN" altLang="en-US"/>
            </a:lvl3pPr>
            <a:lvl4pPr>
              <a:defRPr lang="zh-CN" altLang="en-US"/>
            </a:lvl4pPr>
            <a:lvl5pPr>
              <a:defRPr lang="zh-CN" altLang="en-US"/>
            </a:lvl5pPr>
          </a:lstStyle>
          <a:p>
            <a:pPr marL="0" lvl="0" indent="0"/>
            <a:r>
              <a:rPr lang="en-US" altLang="zh-CN" sz="2800" baseline="0">
                <a:solidFill>
                  <a:srgbClr val="0000FF"/>
                </a:solidFill>
                <a:latin typeface="黑体" charset="-122"/>
                <a:ea typeface="黑体" charset="-122"/>
                <a:sym typeface="微软雅黑" pitchFamily="34" charset="-122"/>
              </a:rPr>
              <a:t>3.</a:t>
            </a:r>
            <a:r>
              <a:rPr lang="zh-CN" altLang="en-US" sz="2800" baseline="0">
                <a:solidFill>
                  <a:srgbClr val="0000FF"/>
                </a:solidFill>
                <a:latin typeface="黑体" charset="-122"/>
                <a:ea typeface="黑体" charset="-122"/>
                <a:sym typeface="微软雅黑" pitchFamily="34" charset="-122"/>
              </a:rPr>
              <a:t>透镜的光心与主光轴</a:t>
            </a:r>
          </a:p>
        </p:txBody>
      </p:sp>
      <p:sp>
        <p:nvSpPr>
          <p:cNvPr id="26626" name="文本框 7172"/>
          <p:cNvSpPr/>
          <p:nvPr/>
        </p:nvSpPr>
        <p:spPr>
          <a:xfrm>
            <a:off x="594043" y="3497860"/>
            <a:ext cx="808426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主光轴：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透镜上通过两个球心的直线叫做主光轴。</a:t>
            </a:r>
          </a:p>
        </p:txBody>
      </p:sp>
      <p:sp>
        <p:nvSpPr>
          <p:cNvPr id="26627" name="文本框 7173"/>
          <p:cNvSpPr/>
          <p:nvPr/>
        </p:nvSpPr>
        <p:spPr>
          <a:xfrm>
            <a:off x="594043" y="4181913"/>
            <a:ext cx="10783521" cy="2031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光心：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每个透镜上主光轴上都有一个特殊的点，凡</a:t>
            </a:r>
          </a:p>
          <a:p>
            <a:pPr lvl="0">
              <a:lnSpc>
                <a:spcPct val="150000"/>
              </a:lnSpc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      是通过该点的光，其传播方向不改变，这个</a:t>
            </a:r>
          </a:p>
          <a:p>
            <a:pPr lvl="0">
              <a:lnSpc>
                <a:spcPct val="150000"/>
              </a:lnSpc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      点叫做光心。</a:t>
            </a:r>
          </a:p>
        </p:txBody>
      </p:sp>
      <p:sp>
        <p:nvSpPr>
          <p:cNvPr id="26628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  <p:grpSp>
        <p:nvGrpSpPr>
          <p:cNvPr id="26629" name="组合 41"/>
          <p:cNvGrpSpPr/>
          <p:nvPr/>
        </p:nvGrpSpPr>
        <p:grpSpPr>
          <a:xfrm>
            <a:off x="6113687" y="1683215"/>
            <a:ext cx="5115366" cy="1292102"/>
            <a:chOff x="7380" y="2235"/>
            <a:chExt cx="6201" cy="2042"/>
          </a:xfrm>
        </p:grpSpPr>
        <p:sp>
          <p:nvSpPr>
            <p:cNvPr id="26630" name="椭圆 8"/>
            <p:cNvSpPr/>
            <p:nvPr/>
          </p:nvSpPr>
          <p:spPr>
            <a:xfrm>
              <a:off x="9940" y="2236"/>
              <a:ext cx="2041" cy="20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FF0000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6631" name="xjhgx3"/>
            <p:cNvSpPr/>
            <p:nvPr/>
          </p:nvSpPr>
          <p:spPr>
            <a:xfrm>
              <a:off x="9445" y="2574"/>
              <a:ext cx="718" cy="1365"/>
            </a:xfrm>
            <a:custGeom>
              <a:avLst/>
              <a:gdLst/>
              <a:ahLst/>
              <a:cxnLst/>
              <a:rect l="0" t="0" r="0" b="0"/>
              <a:pathLst>
                <a:path w="980" h="4408">
                  <a:moveTo>
                    <a:pt x="980" y="0"/>
                  </a:moveTo>
                  <a:lnTo>
                    <a:pt x="907" y="270"/>
                  </a:lnTo>
                  <a:lnTo>
                    <a:pt x="845" y="542"/>
                  </a:lnTo>
                  <a:lnTo>
                    <a:pt x="791" y="816"/>
                  </a:lnTo>
                  <a:lnTo>
                    <a:pt x="748" y="1091"/>
                  </a:lnTo>
                  <a:lnTo>
                    <a:pt x="714" y="1368"/>
                  </a:lnTo>
                  <a:lnTo>
                    <a:pt x="689" y="1646"/>
                  </a:lnTo>
                  <a:lnTo>
                    <a:pt x="675" y="1925"/>
                  </a:lnTo>
                  <a:lnTo>
                    <a:pt x="670" y="2204"/>
                  </a:lnTo>
                  <a:lnTo>
                    <a:pt x="675" y="2483"/>
                  </a:lnTo>
                  <a:lnTo>
                    <a:pt x="689" y="2762"/>
                  </a:lnTo>
                  <a:lnTo>
                    <a:pt x="714" y="3040"/>
                  </a:lnTo>
                  <a:lnTo>
                    <a:pt x="748" y="3317"/>
                  </a:lnTo>
                  <a:lnTo>
                    <a:pt x="791" y="3592"/>
                  </a:lnTo>
                  <a:lnTo>
                    <a:pt x="845" y="3866"/>
                  </a:lnTo>
                  <a:lnTo>
                    <a:pt x="907" y="4138"/>
                  </a:lnTo>
                  <a:lnTo>
                    <a:pt x="980" y="4408"/>
                  </a:lnTo>
                  <a:lnTo>
                    <a:pt x="0" y="4408"/>
                  </a:lnTo>
                  <a:lnTo>
                    <a:pt x="73" y="4138"/>
                  </a:lnTo>
                  <a:lnTo>
                    <a:pt x="135" y="3866"/>
                  </a:lnTo>
                  <a:lnTo>
                    <a:pt x="189" y="3592"/>
                  </a:lnTo>
                  <a:lnTo>
                    <a:pt x="232" y="3317"/>
                  </a:lnTo>
                  <a:lnTo>
                    <a:pt x="266" y="3040"/>
                  </a:lnTo>
                  <a:lnTo>
                    <a:pt x="291" y="2762"/>
                  </a:lnTo>
                  <a:lnTo>
                    <a:pt x="305" y="2483"/>
                  </a:lnTo>
                  <a:lnTo>
                    <a:pt x="310" y="2204"/>
                  </a:lnTo>
                  <a:lnTo>
                    <a:pt x="305" y="1925"/>
                  </a:lnTo>
                  <a:lnTo>
                    <a:pt x="291" y="1646"/>
                  </a:lnTo>
                  <a:lnTo>
                    <a:pt x="266" y="1368"/>
                  </a:lnTo>
                  <a:lnTo>
                    <a:pt x="232" y="1091"/>
                  </a:lnTo>
                  <a:lnTo>
                    <a:pt x="189" y="816"/>
                  </a:lnTo>
                  <a:lnTo>
                    <a:pt x="135" y="542"/>
                  </a:lnTo>
                  <a:lnTo>
                    <a:pt x="73" y="270"/>
                  </a:lnTo>
                  <a:lnTo>
                    <a:pt x="0" y="0"/>
                  </a:lnTo>
                  <a:lnTo>
                    <a:pt x="9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50000">
                  <a:srgbClr val="99CCFF">
                    <a:alpha val="74902"/>
                  </a:srgbClr>
                </a:gs>
                <a:gs pos="100000">
                  <a:srgbClr val="FFFFFF">
                    <a:alpha val="50196"/>
                  </a:srgbClr>
                </a:gs>
              </a:gsLst>
              <a:lin ang="5400000" scaled="1"/>
            </a:gradFill>
            <a:ln w="22225">
              <a:solidFill>
                <a:srgbClr val="99CC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6632" name="椭圆 14"/>
            <p:cNvSpPr/>
            <p:nvPr/>
          </p:nvSpPr>
          <p:spPr>
            <a:xfrm>
              <a:off x="7629" y="2235"/>
              <a:ext cx="2041" cy="20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FF0000"/>
                </a:solidFill>
                <a:latin typeface="Arial" pitchFamily="34" charset="0"/>
                <a:ea typeface="微软雅黑" pitchFamily="34" charset="-122"/>
              </a:endParaRPr>
            </a:p>
          </p:txBody>
        </p:sp>
        <p:sp>
          <p:nvSpPr>
            <p:cNvPr id="26633" name="文本框 20"/>
            <p:cNvSpPr/>
            <p:nvPr/>
          </p:nvSpPr>
          <p:spPr>
            <a:xfrm>
              <a:off x="8438" y="2977"/>
              <a:ext cx="317" cy="5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rPr>
                <a:t>·</a:t>
              </a:r>
            </a:p>
          </p:txBody>
        </p:sp>
        <p:sp>
          <p:nvSpPr>
            <p:cNvPr id="26634" name="文本框 21"/>
            <p:cNvSpPr/>
            <p:nvPr/>
          </p:nvSpPr>
          <p:spPr>
            <a:xfrm>
              <a:off x="10749" y="2968"/>
              <a:ext cx="317" cy="5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rPr>
                <a:t>·</a:t>
              </a:r>
            </a:p>
          </p:txBody>
        </p:sp>
        <p:sp>
          <p:nvSpPr>
            <p:cNvPr id="26635" name="文本框 22"/>
            <p:cNvSpPr/>
            <p:nvPr/>
          </p:nvSpPr>
          <p:spPr>
            <a:xfrm>
              <a:off x="9599" y="2977"/>
              <a:ext cx="317" cy="5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>
                  <a:solidFill>
                    <a:srgbClr val="FF0000"/>
                  </a:solidFill>
                  <a:latin typeface="Arial" pitchFamily="34" charset="0"/>
                  <a:ea typeface="宋体" pitchFamily="2" charset="-122"/>
                </a:rPr>
                <a:t>·</a:t>
              </a:r>
            </a:p>
          </p:txBody>
        </p:sp>
        <p:cxnSp>
          <p:nvCxnSpPr>
            <p:cNvPr id="26636" name="直接连接符 23"/>
            <p:cNvCxnSpPr/>
            <p:nvPr/>
          </p:nvCxnSpPr>
          <p:spPr>
            <a:xfrm>
              <a:off x="7380" y="3256"/>
              <a:ext cx="5087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7" name="文本框 28"/>
            <p:cNvSpPr/>
            <p:nvPr/>
          </p:nvSpPr>
          <p:spPr>
            <a:xfrm>
              <a:off x="9667" y="3265"/>
              <a:ext cx="823" cy="5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6638" name="文本框 29"/>
            <p:cNvSpPr/>
            <p:nvPr/>
          </p:nvSpPr>
          <p:spPr>
            <a:xfrm>
              <a:off x="8438" y="3363"/>
              <a:ext cx="823" cy="5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altLang="zh-CN" i="1" baseline="-2500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6639" name="文本框 30"/>
            <p:cNvSpPr/>
            <p:nvPr/>
          </p:nvSpPr>
          <p:spPr>
            <a:xfrm>
              <a:off x="10774" y="3363"/>
              <a:ext cx="823" cy="58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en-US" altLang="zh-CN" i="1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r>
                <a:rPr lang="en-US" altLang="zh-CN" i="1" baseline="-250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6640" name="文本框 37"/>
            <p:cNvSpPr/>
            <p:nvPr/>
          </p:nvSpPr>
          <p:spPr>
            <a:xfrm>
              <a:off x="9566" y="3826"/>
              <a:ext cx="823" cy="43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zh-CN" b="1" baseline="-2500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光心</a:t>
              </a:r>
            </a:p>
          </p:txBody>
        </p:sp>
        <p:sp>
          <p:nvSpPr>
            <p:cNvPr id="26641" name="文本框 39"/>
            <p:cNvSpPr/>
            <p:nvPr/>
          </p:nvSpPr>
          <p:spPr>
            <a:xfrm>
              <a:off x="12074" y="2701"/>
              <a:ext cx="1507" cy="5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zh-CN" sz="2400" b="1" baseline="-2500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主光轴</a:t>
              </a:r>
            </a:p>
          </p:txBody>
        </p:sp>
      </p:grpSp>
      <p:grpSp>
        <p:nvGrpSpPr>
          <p:cNvPr id="26642" name="组合 1"/>
          <p:cNvGrpSpPr/>
          <p:nvPr/>
        </p:nvGrpSpPr>
        <p:grpSpPr>
          <a:xfrm>
            <a:off x="1163333" y="1689549"/>
            <a:ext cx="4948291" cy="1346879"/>
            <a:chOff x="1411" y="2667"/>
            <a:chExt cx="5998" cy="2129"/>
          </a:xfrm>
        </p:grpSpPr>
        <p:grpSp>
          <p:nvGrpSpPr>
            <p:cNvPr id="26643" name="组合 40"/>
            <p:cNvGrpSpPr/>
            <p:nvPr/>
          </p:nvGrpSpPr>
          <p:grpSpPr>
            <a:xfrm>
              <a:off x="1411" y="2667"/>
              <a:ext cx="5087" cy="2129"/>
              <a:chOff x="1331" y="2251"/>
              <a:chExt cx="5087" cy="2129"/>
            </a:xfrm>
          </p:grpSpPr>
          <p:grpSp>
            <p:nvGrpSpPr>
              <p:cNvPr id="26644" name="组合 9"/>
              <p:cNvGrpSpPr/>
              <p:nvPr/>
            </p:nvGrpSpPr>
            <p:grpSpPr>
              <a:xfrm>
                <a:off x="1907" y="2251"/>
                <a:ext cx="3724" cy="2041"/>
                <a:chOff x="5061" y="2579"/>
                <a:chExt cx="3724" cy="2041"/>
              </a:xfrm>
            </p:grpSpPr>
            <p:sp>
              <p:nvSpPr>
                <p:cNvPr id="26645" name="椭圆 5"/>
                <p:cNvSpPr/>
                <p:nvPr/>
              </p:nvSpPr>
              <p:spPr>
                <a:xfrm>
                  <a:off x="5061" y="2579"/>
                  <a:ext cx="2041" cy="204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>
                    <a:solidFill>
                      <a:srgbClr val="FF0000"/>
                    </a:solidFill>
                    <a:latin typeface="Arial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646" name="椭圆 6"/>
                <p:cNvSpPr/>
                <p:nvPr/>
              </p:nvSpPr>
              <p:spPr>
                <a:xfrm>
                  <a:off x="6744" y="2579"/>
                  <a:ext cx="2041" cy="204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 algn="ctr"/>
                  <a:endParaRPr lang="zh-CN" altLang="en-US">
                    <a:solidFill>
                      <a:srgbClr val="FF0000"/>
                    </a:solidFill>
                    <a:latin typeface="Arial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6647" name="xjhgx2"/>
                <p:cNvSpPr/>
                <p:nvPr/>
              </p:nvSpPr>
              <p:spPr>
                <a:xfrm>
                  <a:off x="6755" y="3029"/>
                  <a:ext cx="343" cy="112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0" h="4408">
                      <a:moveTo>
                        <a:pt x="310" y="0"/>
                      </a:moveTo>
                      <a:lnTo>
                        <a:pt x="237" y="270"/>
                      </a:lnTo>
                      <a:lnTo>
                        <a:pt x="175" y="542"/>
                      </a:lnTo>
                      <a:lnTo>
                        <a:pt x="121" y="816"/>
                      </a:lnTo>
                      <a:lnTo>
                        <a:pt x="78" y="1091"/>
                      </a:lnTo>
                      <a:lnTo>
                        <a:pt x="44" y="1368"/>
                      </a:lnTo>
                      <a:lnTo>
                        <a:pt x="19" y="1646"/>
                      </a:lnTo>
                      <a:lnTo>
                        <a:pt x="5" y="1925"/>
                      </a:lnTo>
                      <a:lnTo>
                        <a:pt x="0" y="2204"/>
                      </a:lnTo>
                      <a:lnTo>
                        <a:pt x="5" y="2483"/>
                      </a:lnTo>
                      <a:lnTo>
                        <a:pt x="19" y="2762"/>
                      </a:lnTo>
                      <a:lnTo>
                        <a:pt x="44" y="3040"/>
                      </a:lnTo>
                      <a:lnTo>
                        <a:pt x="78" y="3317"/>
                      </a:lnTo>
                      <a:lnTo>
                        <a:pt x="121" y="3592"/>
                      </a:lnTo>
                      <a:lnTo>
                        <a:pt x="175" y="3866"/>
                      </a:lnTo>
                      <a:lnTo>
                        <a:pt x="237" y="4138"/>
                      </a:lnTo>
                      <a:lnTo>
                        <a:pt x="310" y="4408"/>
                      </a:lnTo>
                      <a:lnTo>
                        <a:pt x="310" y="4408"/>
                      </a:lnTo>
                      <a:lnTo>
                        <a:pt x="383" y="4138"/>
                      </a:lnTo>
                      <a:lnTo>
                        <a:pt x="445" y="3866"/>
                      </a:lnTo>
                      <a:lnTo>
                        <a:pt x="499" y="3592"/>
                      </a:lnTo>
                      <a:lnTo>
                        <a:pt x="542" y="3317"/>
                      </a:lnTo>
                      <a:lnTo>
                        <a:pt x="576" y="3040"/>
                      </a:lnTo>
                      <a:lnTo>
                        <a:pt x="601" y="2762"/>
                      </a:lnTo>
                      <a:lnTo>
                        <a:pt x="615" y="2483"/>
                      </a:lnTo>
                      <a:lnTo>
                        <a:pt x="620" y="2204"/>
                      </a:lnTo>
                      <a:lnTo>
                        <a:pt x="615" y="1925"/>
                      </a:lnTo>
                      <a:lnTo>
                        <a:pt x="601" y="1646"/>
                      </a:lnTo>
                      <a:lnTo>
                        <a:pt x="576" y="1368"/>
                      </a:lnTo>
                      <a:lnTo>
                        <a:pt x="542" y="1091"/>
                      </a:lnTo>
                      <a:lnTo>
                        <a:pt x="499" y="816"/>
                      </a:lnTo>
                      <a:lnTo>
                        <a:pt x="445" y="542"/>
                      </a:lnTo>
                      <a:lnTo>
                        <a:pt x="383" y="270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50196"/>
                      </a:srgbClr>
                    </a:gs>
                    <a:gs pos="50000">
                      <a:srgbClr val="99CC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  <a:gs pos="100000">
                      <a:srgbClr val="FFFFFF">
                        <a:alpha val="50196"/>
                      </a:srgbClr>
                    </a:gs>
                  </a:gsLst>
                  <a:lin ang="5400000" scaled="1"/>
                </a:gradFill>
                <a:ln w="22225">
                  <a:solidFill>
                    <a:srgbClr val="99CCFF"/>
                  </a:solidFill>
                  <a:bevel/>
                </a:ln>
              </p:spPr>
              <p:txBody>
                <a:bodyPr anchor="t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26648" name="文本框 11"/>
              <p:cNvSpPr/>
              <p:nvPr/>
            </p:nvSpPr>
            <p:spPr>
              <a:xfrm>
                <a:off x="2701" y="2984"/>
                <a:ext cx="317" cy="58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r>
                  <a:rPr lang="zh-CN" altLang="en-US">
                    <a:solidFill>
                      <a:srgbClr val="FF0000"/>
                    </a:solidFill>
                    <a:latin typeface="Arial" pitchFamily="34" charset="0"/>
                    <a:ea typeface="宋体" pitchFamily="2" charset="-122"/>
                  </a:rPr>
                  <a:t>·</a:t>
                </a:r>
              </a:p>
            </p:txBody>
          </p:sp>
          <p:sp>
            <p:nvSpPr>
              <p:cNvPr id="26649" name="文本框 12"/>
              <p:cNvSpPr/>
              <p:nvPr/>
            </p:nvSpPr>
            <p:spPr>
              <a:xfrm>
                <a:off x="4400" y="2984"/>
                <a:ext cx="317" cy="58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r>
                  <a:rPr lang="zh-CN" altLang="en-US">
                    <a:solidFill>
                      <a:srgbClr val="FF0000"/>
                    </a:solidFill>
                    <a:latin typeface="Arial" pitchFamily="34" charset="0"/>
                    <a:ea typeface="宋体" pitchFamily="2" charset="-122"/>
                  </a:rPr>
                  <a:t>·</a:t>
                </a:r>
              </a:p>
            </p:txBody>
          </p:sp>
          <p:sp>
            <p:nvSpPr>
              <p:cNvPr id="26650" name="文本框 13"/>
              <p:cNvSpPr/>
              <p:nvPr/>
            </p:nvSpPr>
            <p:spPr>
              <a:xfrm>
                <a:off x="3550" y="2984"/>
                <a:ext cx="317" cy="58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none" anchor="t" anchorCtr="0">
                <a:spAutoFit/>
              </a:bodyPr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r>
                  <a:rPr lang="zh-CN" altLang="en-US">
                    <a:solidFill>
                      <a:srgbClr val="FF0000"/>
                    </a:solidFill>
                    <a:latin typeface="Arial" pitchFamily="34" charset="0"/>
                    <a:ea typeface="宋体" pitchFamily="2" charset="-122"/>
                  </a:rPr>
                  <a:t>·</a:t>
                </a:r>
              </a:p>
            </p:txBody>
          </p:sp>
          <p:sp>
            <p:nvSpPr>
              <p:cNvPr id="26651" name="文本框 25"/>
              <p:cNvSpPr/>
              <p:nvPr/>
            </p:nvSpPr>
            <p:spPr>
              <a:xfrm>
                <a:off x="2613" y="3363"/>
                <a:ext cx="823" cy="58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r>
                  <a:rPr lang="en-US" altLang="zh-CN" i="1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  <a:r>
                  <a:rPr lang="en-US" altLang="zh-CN" i="1" baseline="-25000">
                    <a:solidFill>
                      <a:srgbClr val="0000FF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6652" name="文本框 26"/>
              <p:cNvSpPr/>
              <p:nvPr/>
            </p:nvSpPr>
            <p:spPr>
              <a:xfrm>
                <a:off x="4400" y="3363"/>
                <a:ext cx="823" cy="58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r>
                  <a:rPr lang="en-US" altLang="zh-CN" i="1">
                    <a:solidFill>
                      <a:srgbClr val="0000FF"/>
                    </a:solidFill>
                    <a:latin typeface="Times New Roman" pitchFamily="18" charset="0"/>
                  </a:rPr>
                  <a:t>C</a:t>
                </a:r>
                <a:r>
                  <a:rPr lang="en-US" altLang="zh-CN" i="1" baseline="-2500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6653" name="文本框 27"/>
              <p:cNvSpPr/>
              <p:nvPr/>
            </p:nvSpPr>
            <p:spPr>
              <a:xfrm>
                <a:off x="3576" y="3210"/>
                <a:ext cx="823" cy="58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r>
                  <a:rPr lang="en-US" altLang="zh-CN" i="1">
                    <a:solidFill>
                      <a:srgbClr val="0000FF"/>
                    </a:solidFill>
                    <a:latin typeface="Times New Roman" pitchFamily="18" charset="0"/>
                  </a:rPr>
                  <a:t>O</a:t>
                </a:r>
              </a:p>
            </p:txBody>
          </p:sp>
          <p:sp>
            <p:nvSpPr>
              <p:cNvPr id="26654" name="文本框 36"/>
              <p:cNvSpPr/>
              <p:nvPr/>
            </p:nvSpPr>
            <p:spPr>
              <a:xfrm>
                <a:off x="3463" y="3942"/>
                <a:ext cx="823" cy="43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wrap="square" anchor="t" anchorCtr="0">
                <a:spAutoFit/>
              </a:bodyPr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r>
                  <a:rPr lang="zh-CN" altLang="zh-CN" b="1" baseline="-25000">
                    <a:solidFill>
                      <a:srgbClr val="0000FF"/>
                    </a:solidFill>
                    <a:latin typeface="Times New Roman" pitchFamily="18" charset="0"/>
                    <a:ea typeface="宋体" pitchFamily="2" charset="-122"/>
                  </a:rPr>
                  <a:t>光心</a:t>
                </a:r>
              </a:p>
            </p:txBody>
          </p:sp>
          <p:cxnSp>
            <p:nvCxnSpPr>
              <p:cNvPr id="26655" name="直接连接符 10"/>
              <p:cNvCxnSpPr/>
              <p:nvPr/>
            </p:nvCxnSpPr>
            <p:spPr>
              <a:xfrm>
                <a:off x="1331" y="3262"/>
                <a:ext cx="5087" cy="0"/>
              </a:xfrm>
              <a:prstGeom prst="line">
                <a:avLst/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56" name="文本框 38"/>
            <p:cNvSpPr/>
            <p:nvPr/>
          </p:nvSpPr>
          <p:spPr>
            <a:xfrm>
              <a:off x="5824" y="3123"/>
              <a:ext cx="1585" cy="53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zh-CN" sz="2400" b="1" baseline="-25000">
                  <a:solidFill>
                    <a:srgbClr val="0000FF"/>
                  </a:solidFill>
                  <a:latin typeface="Times New Roman" pitchFamily="18" charset="0"/>
                  <a:ea typeface="宋体" pitchFamily="2" charset="-122"/>
                </a:rPr>
                <a:t>主光轴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849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base">
                                        <p:cTn id="25" dur="1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base">
                                        <p:cTn id="26" dur="1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27" dur="1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val 38"/>
          <p:cNvSpPr/>
          <p:nvPr/>
        </p:nvSpPr>
        <p:spPr>
          <a:xfrm>
            <a:off x="2485491" y="3993481"/>
            <a:ext cx="3176477" cy="24385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650" name="Oval 39"/>
          <p:cNvSpPr/>
          <p:nvPr/>
        </p:nvSpPr>
        <p:spPr>
          <a:xfrm>
            <a:off x="5847605" y="3993481"/>
            <a:ext cx="3176477" cy="24385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7651" name="组合 3"/>
          <p:cNvGrpSpPr/>
          <p:nvPr/>
        </p:nvGrpSpPr>
        <p:grpSpPr>
          <a:xfrm>
            <a:off x="5567085" y="4745624"/>
            <a:ext cx="373340" cy="935823"/>
            <a:chOff x="1643" y="4040"/>
            <a:chExt cx="452" cy="1477"/>
          </a:xfrm>
        </p:grpSpPr>
        <p:sp>
          <p:nvSpPr>
            <p:cNvPr id="27652" name="Freeform 53"/>
            <p:cNvSpPr/>
            <p:nvPr/>
          </p:nvSpPr>
          <p:spPr>
            <a:xfrm>
              <a:off x="1643" y="4040"/>
              <a:ext cx="115" cy="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317"/>
                </a:cxn>
                <a:cxn ang="0">
                  <a:pos x="0" y="589"/>
                </a:cxn>
              </a:cxnLst>
              <a:rect l="0" t="0" r="0" b="0"/>
              <a:pathLst>
                <a:path w="91" h="589">
                  <a:moveTo>
                    <a:pt x="0" y="0"/>
                  </a:moveTo>
                  <a:cubicBezTo>
                    <a:pt x="45" y="109"/>
                    <a:pt x="91" y="219"/>
                    <a:pt x="91" y="317"/>
                  </a:cubicBezTo>
                  <a:cubicBezTo>
                    <a:pt x="91" y="415"/>
                    <a:pt x="7" y="544"/>
                    <a:pt x="0" y="58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7653" name="Freeform 54"/>
            <p:cNvSpPr/>
            <p:nvPr/>
          </p:nvSpPr>
          <p:spPr>
            <a:xfrm flipH="1">
              <a:off x="1983" y="4040"/>
              <a:ext cx="112" cy="1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317"/>
                </a:cxn>
                <a:cxn ang="0">
                  <a:pos x="0" y="589"/>
                </a:cxn>
              </a:cxnLst>
              <a:rect l="0" t="0" r="0" b="0"/>
              <a:pathLst>
                <a:path w="91" h="589">
                  <a:moveTo>
                    <a:pt x="0" y="0"/>
                  </a:moveTo>
                  <a:cubicBezTo>
                    <a:pt x="45" y="109"/>
                    <a:pt x="91" y="219"/>
                    <a:pt x="91" y="317"/>
                  </a:cubicBezTo>
                  <a:cubicBezTo>
                    <a:pt x="91" y="415"/>
                    <a:pt x="7" y="544"/>
                    <a:pt x="0" y="58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7654" name="Line 55"/>
            <p:cNvCxnSpPr/>
            <p:nvPr/>
          </p:nvCxnSpPr>
          <p:spPr>
            <a:xfrm>
              <a:off x="1643" y="4040"/>
              <a:ext cx="452" cy="3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bevel/>
            </a:ln>
          </p:spPr>
        </p:cxnSp>
        <p:cxnSp>
          <p:nvCxnSpPr>
            <p:cNvPr id="27655" name="Line 56"/>
            <p:cNvCxnSpPr/>
            <p:nvPr/>
          </p:nvCxnSpPr>
          <p:spPr>
            <a:xfrm>
              <a:off x="1643" y="5515"/>
              <a:ext cx="452" cy="3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bevel/>
            </a:ln>
          </p:spPr>
        </p:cxnSp>
      </p:grpSp>
      <p:sp>
        <p:nvSpPr>
          <p:cNvPr id="27656" name="Arc 7"/>
          <p:cNvSpPr/>
          <p:nvPr/>
        </p:nvSpPr>
        <p:spPr>
          <a:xfrm>
            <a:off x="6555094" y="1485284"/>
            <a:ext cx="3085721" cy="50354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74900" y="504825"/>
              </a:cxn>
              <a:cxn ang="0">
                <a:pos x="0" y="504825"/>
              </a:cxn>
            </a:cxnLst>
            <a:rect l="0" t="0" r="0" b="0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657" name="Oval 38"/>
          <p:cNvSpPr/>
          <p:nvPr/>
        </p:nvSpPr>
        <p:spPr>
          <a:xfrm>
            <a:off x="2625751" y="1388693"/>
            <a:ext cx="3176477" cy="24385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658" name="Oval 39"/>
          <p:cNvSpPr/>
          <p:nvPr/>
        </p:nvSpPr>
        <p:spPr>
          <a:xfrm>
            <a:off x="5525832" y="1388693"/>
            <a:ext cx="3176477" cy="24385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7659" name="组合 4119"/>
          <p:cNvGrpSpPr/>
          <p:nvPr/>
        </p:nvGrpSpPr>
        <p:grpSpPr>
          <a:xfrm>
            <a:off x="6835614" y="2571535"/>
            <a:ext cx="748740" cy="536792"/>
            <a:chOff x="3152" y="1343"/>
            <a:chExt cx="363" cy="339"/>
          </a:xfrm>
        </p:grpSpPr>
        <p:sp>
          <p:nvSpPr>
            <p:cNvPr id="27660" name="Oval 36"/>
            <p:cNvSpPr/>
            <p:nvPr/>
          </p:nvSpPr>
          <p:spPr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bevel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7661" name="Text Box 43"/>
            <p:cNvSpPr/>
            <p:nvPr/>
          </p:nvSpPr>
          <p:spPr>
            <a:xfrm>
              <a:off x="3152" y="1411"/>
              <a:ext cx="363" cy="2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 i="1">
                  <a:latin typeface="宋体" pitchFamily="2" charset="-122"/>
                  <a:ea typeface="宋体" pitchFamily="2" charset="-122"/>
                </a:rPr>
                <a:t> </a:t>
              </a:r>
              <a:r>
                <a:rPr lang="en-US" altLang="zh-CN" sz="2800" b="1" i="1">
                  <a:latin typeface="Times New Roman" pitchFamily="18" charset="0"/>
                </a:rPr>
                <a:t>C</a:t>
              </a:r>
              <a:r>
                <a:rPr lang="en-US" altLang="zh-CN" sz="2800" b="1" i="1" baseline="-2500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7662" name="组合 4122"/>
          <p:cNvGrpSpPr/>
          <p:nvPr/>
        </p:nvGrpSpPr>
        <p:grpSpPr>
          <a:xfrm>
            <a:off x="3888091" y="2571536"/>
            <a:ext cx="841560" cy="573212"/>
            <a:chOff x="1723" y="1343"/>
            <a:chExt cx="408" cy="362"/>
          </a:xfrm>
        </p:grpSpPr>
        <p:sp>
          <p:nvSpPr>
            <p:cNvPr id="27663" name="Text Box 13"/>
            <p:cNvSpPr/>
            <p:nvPr/>
          </p:nvSpPr>
          <p:spPr>
            <a:xfrm>
              <a:off x="1723" y="1434"/>
              <a:ext cx="408" cy="2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 i="1">
                  <a:latin typeface="宋体" pitchFamily="2" charset="-122"/>
                  <a:ea typeface="宋体" pitchFamily="2" charset="-122"/>
                </a:rPr>
                <a:t> </a:t>
              </a:r>
              <a:r>
                <a:rPr lang="en-US" altLang="zh-CN" sz="2800" b="1" i="1">
                  <a:latin typeface="Times New Roman" pitchFamily="18" charset="0"/>
                </a:rPr>
                <a:t>C</a:t>
              </a:r>
              <a:r>
                <a:rPr lang="en-US" altLang="zh-CN" sz="28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7664" name="Oval 42"/>
            <p:cNvSpPr/>
            <p:nvPr/>
          </p:nvSpPr>
          <p:spPr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bevel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7665" name="Text Box 124"/>
          <p:cNvSpPr/>
          <p:nvPr/>
        </p:nvSpPr>
        <p:spPr>
          <a:xfrm>
            <a:off x="5847606" y="2216841"/>
            <a:ext cx="259686" cy="430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 i="1">
                <a:latin typeface="Times New Roman" pitchFamily="18" charset="0"/>
              </a:rPr>
              <a:t>O</a:t>
            </a:r>
          </a:p>
        </p:txBody>
      </p:sp>
      <p:sp>
        <p:nvSpPr>
          <p:cNvPr id="27666" name="xjhgx2"/>
          <p:cNvSpPr/>
          <p:nvPr/>
        </p:nvSpPr>
        <p:spPr>
          <a:xfrm>
            <a:off x="5525832" y="2105999"/>
            <a:ext cx="280520" cy="1005495"/>
          </a:xfrm>
          <a:custGeom>
            <a:avLst/>
            <a:gdLst/>
            <a:ahLst/>
            <a:cxnLst/>
            <a:rect l="0" t="0" r="0" b="0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27667" name="Line 16"/>
          <p:cNvCxnSpPr/>
          <p:nvPr/>
        </p:nvCxnSpPr>
        <p:spPr>
          <a:xfrm flipV="1">
            <a:off x="1408788" y="2606372"/>
            <a:ext cx="884256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bevel/>
          </a:ln>
        </p:spPr>
      </p:cxnSp>
      <p:grpSp>
        <p:nvGrpSpPr>
          <p:cNvPr id="27668" name="组合 4144"/>
          <p:cNvGrpSpPr/>
          <p:nvPr/>
        </p:nvGrpSpPr>
        <p:grpSpPr>
          <a:xfrm rot="720000">
            <a:off x="1643931" y="2569952"/>
            <a:ext cx="7578167" cy="72839"/>
            <a:chOff x="567" y="3884"/>
            <a:chExt cx="4218" cy="0"/>
          </a:xfrm>
        </p:grpSpPr>
        <p:cxnSp>
          <p:nvCxnSpPr>
            <p:cNvPr id="27669" name="直接连接符 4145"/>
            <p:cNvCxnSpPr/>
            <p:nvPr/>
          </p:nvCxnSpPr>
          <p:spPr>
            <a:xfrm>
              <a:off x="567" y="3884"/>
              <a:ext cx="42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</a:ln>
          </p:spPr>
        </p:cxnSp>
        <p:cxnSp>
          <p:nvCxnSpPr>
            <p:cNvPr id="27670" name="直接连接符 4146"/>
            <p:cNvCxnSpPr/>
            <p:nvPr/>
          </p:nvCxnSpPr>
          <p:spPr>
            <a:xfrm>
              <a:off x="1315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  <p:cxnSp>
          <p:nvCxnSpPr>
            <p:cNvPr id="27671" name="直接连接符 4147"/>
            <p:cNvCxnSpPr/>
            <p:nvPr/>
          </p:nvCxnSpPr>
          <p:spPr>
            <a:xfrm>
              <a:off x="3356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</p:grpSp>
      <p:grpSp>
        <p:nvGrpSpPr>
          <p:cNvPr id="27672" name="组合 4148"/>
          <p:cNvGrpSpPr/>
          <p:nvPr/>
        </p:nvGrpSpPr>
        <p:grpSpPr>
          <a:xfrm rot="20880000" flipV="1">
            <a:off x="1736750" y="2569952"/>
            <a:ext cx="7578167" cy="72839"/>
            <a:chOff x="567" y="3884"/>
            <a:chExt cx="4218" cy="0"/>
          </a:xfrm>
        </p:grpSpPr>
        <p:cxnSp>
          <p:nvCxnSpPr>
            <p:cNvPr id="27673" name="直接连接符 4149"/>
            <p:cNvCxnSpPr/>
            <p:nvPr/>
          </p:nvCxnSpPr>
          <p:spPr>
            <a:xfrm>
              <a:off x="567" y="3884"/>
              <a:ext cx="42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</a:ln>
          </p:spPr>
        </p:cxnSp>
        <p:cxnSp>
          <p:nvCxnSpPr>
            <p:cNvPr id="27674" name="直接连接符 4150"/>
            <p:cNvCxnSpPr/>
            <p:nvPr/>
          </p:nvCxnSpPr>
          <p:spPr>
            <a:xfrm>
              <a:off x="1315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  <p:cxnSp>
          <p:nvCxnSpPr>
            <p:cNvPr id="27675" name="直接连接符 4151"/>
            <p:cNvCxnSpPr/>
            <p:nvPr/>
          </p:nvCxnSpPr>
          <p:spPr>
            <a:xfrm>
              <a:off x="3356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</p:grpSp>
      <p:grpSp>
        <p:nvGrpSpPr>
          <p:cNvPr id="27676" name="组合 4143"/>
          <p:cNvGrpSpPr/>
          <p:nvPr/>
        </p:nvGrpSpPr>
        <p:grpSpPr>
          <a:xfrm>
            <a:off x="1784192" y="2606372"/>
            <a:ext cx="7578167" cy="72839"/>
            <a:chOff x="567" y="3884"/>
            <a:chExt cx="4218" cy="0"/>
          </a:xfrm>
        </p:grpSpPr>
        <p:cxnSp>
          <p:nvCxnSpPr>
            <p:cNvPr id="27677" name="直接连接符 4140"/>
            <p:cNvCxnSpPr/>
            <p:nvPr/>
          </p:nvCxnSpPr>
          <p:spPr>
            <a:xfrm>
              <a:off x="567" y="3884"/>
              <a:ext cx="42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</a:ln>
          </p:spPr>
        </p:cxnSp>
        <p:cxnSp>
          <p:nvCxnSpPr>
            <p:cNvPr id="27678" name="直接连接符 4141"/>
            <p:cNvCxnSpPr/>
            <p:nvPr/>
          </p:nvCxnSpPr>
          <p:spPr>
            <a:xfrm>
              <a:off x="1315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  <p:cxnSp>
          <p:nvCxnSpPr>
            <p:cNvPr id="27679" name="直接连接符 4142"/>
            <p:cNvCxnSpPr/>
            <p:nvPr/>
          </p:nvCxnSpPr>
          <p:spPr>
            <a:xfrm>
              <a:off x="3356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</p:grpSp>
      <p:sp>
        <p:nvSpPr>
          <p:cNvPr id="27680" name="Oval 122"/>
          <p:cNvSpPr/>
          <p:nvPr/>
        </p:nvSpPr>
        <p:spPr>
          <a:xfrm>
            <a:off x="5620715" y="2573120"/>
            <a:ext cx="92820" cy="71256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7681" name="组合 30"/>
          <p:cNvGrpSpPr/>
          <p:nvPr/>
        </p:nvGrpSpPr>
        <p:grpSpPr>
          <a:xfrm>
            <a:off x="6928433" y="5174740"/>
            <a:ext cx="748740" cy="536792"/>
            <a:chOff x="3152" y="1343"/>
            <a:chExt cx="363" cy="339"/>
          </a:xfrm>
        </p:grpSpPr>
        <p:sp>
          <p:nvSpPr>
            <p:cNvPr id="27682" name="Oval 36"/>
            <p:cNvSpPr/>
            <p:nvPr/>
          </p:nvSpPr>
          <p:spPr>
            <a:xfrm>
              <a:off x="3288" y="1343"/>
              <a:ext cx="46" cy="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bevel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7683" name="Text Box 43"/>
            <p:cNvSpPr/>
            <p:nvPr/>
          </p:nvSpPr>
          <p:spPr>
            <a:xfrm>
              <a:off x="3152" y="1411"/>
              <a:ext cx="363" cy="2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 i="1">
                  <a:latin typeface="宋体" pitchFamily="2" charset="-122"/>
                  <a:ea typeface="宋体" pitchFamily="2" charset="-122"/>
                </a:rPr>
                <a:t> </a:t>
              </a:r>
              <a:r>
                <a:rPr lang="en-US" altLang="zh-CN" sz="2800" b="1" i="1">
                  <a:latin typeface="Times New Roman" pitchFamily="18" charset="0"/>
                </a:rPr>
                <a:t>C</a:t>
              </a:r>
              <a:r>
                <a:rPr lang="en-US" altLang="zh-CN" sz="2800" b="1" i="1" baseline="-2500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7684" name="组合 33"/>
          <p:cNvGrpSpPr/>
          <p:nvPr/>
        </p:nvGrpSpPr>
        <p:grpSpPr>
          <a:xfrm>
            <a:off x="3980910" y="5174741"/>
            <a:ext cx="841560" cy="573212"/>
            <a:chOff x="1723" y="1343"/>
            <a:chExt cx="408" cy="362"/>
          </a:xfrm>
        </p:grpSpPr>
        <p:sp>
          <p:nvSpPr>
            <p:cNvPr id="27685" name="Text Box 13"/>
            <p:cNvSpPr/>
            <p:nvPr/>
          </p:nvSpPr>
          <p:spPr>
            <a:xfrm>
              <a:off x="1723" y="1434"/>
              <a:ext cx="408" cy="27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0" tIns="0" rIns="0" bIns="0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 i="1">
                  <a:latin typeface="宋体" pitchFamily="2" charset="-122"/>
                  <a:ea typeface="宋体" pitchFamily="2" charset="-122"/>
                </a:rPr>
                <a:t> </a:t>
              </a:r>
              <a:r>
                <a:rPr lang="en-US" altLang="zh-CN" sz="2800" b="1" i="1">
                  <a:latin typeface="Times New Roman" pitchFamily="18" charset="0"/>
                </a:rPr>
                <a:t>C</a:t>
              </a:r>
              <a:r>
                <a:rPr lang="en-US" altLang="zh-CN" sz="2800" b="1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7686" name="Oval 42"/>
            <p:cNvSpPr/>
            <p:nvPr/>
          </p:nvSpPr>
          <p:spPr>
            <a:xfrm>
              <a:off x="1859" y="1343"/>
              <a:ext cx="46" cy="4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bevel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7687" name="Text Box 124"/>
          <p:cNvSpPr/>
          <p:nvPr/>
        </p:nvSpPr>
        <p:spPr>
          <a:xfrm>
            <a:off x="5940426" y="4820046"/>
            <a:ext cx="259686" cy="430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 bIns="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800" b="1" i="1">
                <a:latin typeface="Times New Roman" pitchFamily="18" charset="0"/>
              </a:rPr>
              <a:t>O</a:t>
            </a:r>
          </a:p>
        </p:txBody>
      </p:sp>
      <p:cxnSp>
        <p:nvCxnSpPr>
          <p:cNvPr id="27688" name="Line 16"/>
          <p:cNvCxnSpPr/>
          <p:nvPr/>
        </p:nvCxnSpPr>
        <p:spPr>
          <a:xfrm flipV="1">
            <a:off x="1501608" y="5209576"/>
            <a:ext cx="8842569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lgDashDot"/>
            <a:bevel/>
          </a:ln>
        </p:spPr>
      </p:cxnSp>
      <p:grpSp>
        <p:nvGrpSpPr>
          <p:cNvPr id="27689" name="组合 39"/>
          <p:cNvGrpSpPr/>
          <p:nvPr/>
        </p:nvGrpSpPr>
        <p:grpSpPr>
          <a:xfrm rot="720000">
            <a:off x="1736750" y="5173157"/>
            <a:ext cx="7578167" cy="72839"/>
            <a:chOff x="567" y="3884"/>
            <a:chExt cx="4218" cy="0"/>
          </a:xfrm>
        </p:grpSpPr>
        <p:cxnSp>
          <p:nvCxnSpPr>
            <p:cNvPr id="27690" name="直接连接符 4145"/>
            <p:cNvCxnSpPr/>
            <p:nvPr/>
          </p:nvCxnSpPr>
          <p:spPr>
            <a:xfrm>
              <a:off x="567" y="3884"/>
              <a:ext cx="42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</a:ln>
          </p:spPr>
        </p:cxnSp>
        <p:cxnSp>
          <p:nvCxnSpPr>
            <p:cNvPr id="27691" name="直接连接符 4146"/>
            <p:cNvCxnSpPr/>
            <p:nvPr/>
          </p:nvCxnSpPr>
          <p:spPr>
            <a:xfrm>
              <a:off x="1315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  <p:cxnSp>
          <p:nvCxnSpPr>
            <p:cNvPr id="27692" name="直接连接符 4147"/>
            <p:cNvCxnSpPr/>
            <p:nvPr/>
          </p:nvCxnSpPr>
          <p:spPr>
            <a:xfrm>
              <a:off x="3356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</p:grpSp>
      <p:grpSp>
        <p:nvGrpSpPr>
          <p:cNvPr id="27693" name="组合 43"/>
          <p:cNvGrpSpPr/>
          <p:nvPr/>
        </p:nvGrpSpPr>
        <p:grpSpPr>
          <a:xfrm rot="20880000" flipV="1">
            <a:off x="1829568" y="5173157"/>
            <a:ext cx="7578167" cy="72839"/>
            <a:chOff x="567" y="3884"/>
            <a:chExt cx="4218" cy="0"/>
          </a:xfrm>
        </p:grpSpPr>
        <p:cxnSp>
          <p:nvCxnSpPr>
            <p:cNvPr id="27694" name="直接连接符 4149"/>
            <p:cNvCxnSpPr/>
            <p:nvPr/>
          </p:nvCxnSpPr>
          <p:spPr>
            <a:xfrm>
              <a:off x="567" y="3884"/>
              <a:ext cx="42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</a:ln>
          </p:spPr>
        </p:cxnSp>
        <p:cxnSp>
          <p:nvCxnSpPr>
            <p:cNvPr id="27695" name="直接连接符 4150"/>
            <p:cNvCxnSpPr/>
            <p:nvPr/>
          </p:nvCxnSpPr>
          <p:spPr>
            <a:xfrm>
              <a:off x="1315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  <p:cxnSp>
          <p:nvCxnSpPr>
            <p:cNvPr id="27696" name="直接连接符 4151"/>
            <p:cNvCxnSpPr/>
            <p:nvPr/>
          </p:nvCxnSpPr>
          <p:spPr>
            <a:xfrm>
              <a:off x="3356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</p:grpSp>
      <p:grpSp>
        <p:nvGrpSpPr>
          <p:cNvPr id="27697" name="组合 47"/>
          <p:cNvGrpSpPr/>
          <p:nvPr/>
        </p:nvGrpSpPr>
        <p:grpSpPr>
          <a:xfrm>
            <a:off x="1877010" y="5209577"/>
            <a:ext cx="7578167" cy="72839"/>
            <a:chOff x="567" y="3884"/>
            <a:chExt cx="4218" cy="0"/>
          </a:xfrm>
        </p:grpSpPr>
        <p:cxnSp>
          <p:nvCxnSpPr>
            <p:cNvPr id="27698" name="直接连接符 4140"/>
            <p:cNvCxnSpPr/>
            <p:nvPr/>
          </p:nvCxnSpPr>
          <p:spPr>
            <a:xfrm>
              <a:off x="567" y="3884"/>
              <a:ext cx="421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</a:ln>
          </p:spPr>
        </p:cxnSp>
        <p:cxnSp>
          <p:nvCxnSpPr>
            <p:cNvPr id="27699" name="直接连接符 4141"/>
            <p:cNvCxnSpPr/>
            <p:nvPr/>
          </p:nvCxnSpPr>
          <p:spPr>
            <a:xfrm>
              <a:off x="1315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  <p:cxnSp>
          <p:nvCxnSpPr>
            <p:cNvPr id="27700" name="直接连接符 4142"/>
            <p:cNvCxnSpPr/>
            <p:nvPr/>
          </p:nvCxnSpPr>
          <p:spPr>
            <a:xfrm>
              <a:off x="3356" y="3884"/>
              <a:ext cx="15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bevel/>
              <a:tailEnd type="triangle" len="lg"/>
            </a:ln>
          </p:spPr>
        </p:cxnSp>
      </p:grpSp>
      <p:sp>
        <p:nvSpPr>
          <p:cNvPr id="27701" name="Oval 122"/>
          <p:cNvSpPr/>
          <p:nvPr/>
        </p:nvSpPr>
        <p:spPr>
          <a:xfrm>
            <a:off x="5713534" y="5176324"/>
            <a:ext cx="92820" cy="71256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702" name="文本框 52"/>
          <p:cNvSpPr/>
          <p:nvPr/>
        </p:nvSpPr>
        <p:spPr>
          <a:xfrm>
            <a:off x="744617" y="652385"/>
            <a:ext cx="10389556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latin typeface="宋体" pitchFamily="2" charset="-122"/>
                <a:ea typeface="宋体" pitchFamily="2" charset="-122"/>
              </a:rPr>
              <a:t>通过透镜光心的光线，它的传播方向不改变。</a:t>
            </a:r>
          </a:p>
        </p:txBody>
      </p:sp>
      <p:sp>
        <p:nvSpPr>
          <p:cNvPr id="27703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  <p:sp>
        <p:nvSpPr>
          <p:cNvPr id="27704" name="文本框 1"/>
          <p:cNvSpPr/>
          <p:nvPr/>
        </p:nvSpPr>
        <p:spPr>
          <a:xfrm>
            <a:off x="9446926" y="2023659"/>
            <a:ext cx="1687246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800" b="1">
                <a:latin typeface="Arial" pitchFamily="34" charset="0"/>
                <a:ea typeface="宋体" pitchFamily="2" charset="-122"/>
              </a:rPr>
              <a:t>主光轴</a:t>
            </a:r>
          </a:p>
        </p:txBody>
      </p:sp>
      <p:sp>
        <p:nvSpPr>
          <p:cNvPr id="27705" name="文本框 2"/>
          <p:cNvSpPr/>
          <p:nvPr/>
        </p:nvSpPr>
        <p:spPr>
          <a:xfrm>
            <a:off x="9657316" y="4626864"/>
            <a:ext cx="1687246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sz="2800" b="1">
                <a:latin typeface="Arial" pitchFamily="34" charset="0"/>
                <a:ea typeface="宋体" pitchFamily="2" charset="-122"/>
              </a:rPr>
              <a:t>主光轴</a:t>
            </a:r>
          </a:p>
        </p:txBody>
      </p:sp>
      <p:sp>
        <p:nvSpPr>
          <p:cNvPr id="27706" name="文本框 6"/>
          <p:cNvSpPr/>
          <p:nvPr/>
        </p:nvSpPr>
        <p:spPr>
          <a:xfrm>
            <a:off x="5802229" y="1988824"/>
            <a:ext cx="1687246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b="1">
                <a:latin typeface="Arial" pitchFamily="34" charset="0"/>
                <a:ea typeface="宋体" pitchFamily="2" charset="-122"/>
              </a:rPr>
              <a:t>光心</a:t>
            </a:r>
          </a:p>
        </p:txBody>
      </p:sp>
      <p:sp>
        <p:nvSpPr>
          <p:cNvPr id="27707" name="文本框 7"/>
          <p:cNvSpPr/>
          <p:nvPr/>
        </p:nvSpPr>
        <p:spPr>
          <a:xfrm>
            <a:off x="5989929" y="4555609"/>
            <a:ext cx="1687246" cy="3657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zh-CN" b="1">
                <a:latin typeface="Arial" pitchFamily="34" charset="0"/>
                <a:ea typeface="宋体" pitchFamily="2" charset="-122"/>
              </a:rPr>
              <a:t>光心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8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31" dur="500" fill="hold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41" dur="500" fill="hold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7" dur="1000" fill="hold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1" dur="1000" fill="hold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5" dur="1000" fill="hold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85" dur="500" fill="hold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93" dur="500" fill="hold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96" dur="500" fill="hold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02" dur="1000" fill="hold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06" dur="1000" fill="hold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10" dur="1000" fill="hold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16" dur="500" fill="hold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27650" grpId="0" animBg="1"/>
      <p:bldP spid="27657" grpId="0" animBg="1"/>
      <p:bldP spid="27658" grpId="0" animBg="1"/>
      <p:bldP spid="27665" grpId="0"/>
      <p:bldP spid="27680" grpId="0" animBg="1"/>
      <p:bldP spid="27687" grpId="0"/>
      <p:bldP spid="27701" grpId="0" animBg="1"/>
      <p:bldP spid="27702" grpId="0"/>
      <p:bldP spid="27704" grpId="0"/>
      <p:bldP spid="27705" grpId="0"/>
      <p:bldP spid="27706" grpId="0"/>
      <p:bldP spid="277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4"/>
          <p:cNvGrpSpPr/>
          <p:nvPr/>
        </p:nvGrpSpPr>
        <p:grpSpPr>
          <a:xfrm>
            <a:off x="363026" y="2421108"/>
            <a:ext cx="10571069" cy="4202497"/>
            <a:chOff x="560" y="3194"/>
            <a:chExt cx="12811" cy="6635"/>
          </a:xfrm>
        </p:grpSpPr>
        <p:sp>
          <p:nvSpPr>
            <p:cNvPr id="28674" name="AutoShape 4"/>
            <p:cNvSpPr/>
            <p:nvPr/>
          </p:nvSpPr>
          <p:spPr>
            <a:xfrm rot="5400000">
              <a:off x="6216" y="5562"/>
              <a:ext cx="2607" cy="2382"/>
            </a:xfrm>
            <a:prstGeom prst="triangle">
              <a:avLst>
                <a:gd name="adj" fmla="val 46731"/>
              </a:avLst>
            </a:prstGeom>
            <a:gradFill rotWithShape="1">
              <a:gsLst>
                <a:gs pos="0">
                  <a:srgbClr val="6D6589">
                    <a:alpha val="62000"/>
                  </a:srgbClr>
                </a:gs>
                <a:gs pos="100000">
                  <a:srgbClr val="BEB1EF">
                    <a:alpha val="59000"/>
                  </a:srgbClr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rot="10800000" vert="vert"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675" name="AutoShape 2"/>
            <p:cNvSpPr/>
            <p:nvPr/>
          </p:nvSpPr>
          <p:spPr>
            <a:xfrm rot="16200000">
              <a:off x="7574" y="4033"/>
              <a:ext cx="6635" cy="4930"/>
            </a:xfrm>
            <a:prstGeom prst="triangle">
              <a:avLst>
                <a:gd name="adj" fmla="val 47088"/>
              </a:avLst>
            </a:prstGeom>
            <a:gradFill rotWithShape="1">
              <a:gsLst>
                <a:gs pos="0">
                  <a:srgbClr val="736B90">
                    <a:alpha val="62999"/>
                  </a:srgbClr>
                </a:gs>
                <a:gs pos="100000">
                  <a:srgbClr val="BEB1EF">
                    <a:alpha val="0"/>
                  </a:srgbClr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vert="vert"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676" name="Rectangle 5"/>
            <p:cNvSpPr/>
            <p:nvPr/>
          </p:nvSpPr>
          <p:spPr>
            <a:xfrm>
              <a:off x="560" y="5464"/>
              <a:ext cx="5783" cy="2610"/>
            </a:xfrm>
            <a:prstGeom prst="rect">
              <a:avLst/>
            </a:prstGeom>
            <a:gradFill rotWithShape="1">
              <a:gsLst>
                <a:gs pos="0">
                  <a:srgbClr val="C3BAEE">
                    <a:alpha val="73000"/>
                  </a:srgbClr>
                </a:gs>
                <a:gs pos="50000">
                  <a:srgbClr val="A199C4">
                    <a:alpha val="73000"/>
                  </a:srgbClr>
                </a:gs>
                <a:gs pos="100000">
                  <a:srgbClr val="C3BAEE">
                    <a:alpha val="73000"/>
                  </a:srgbClr>
                </a:gs>
              </a:gsLst>
              <a:lin ang="5400000" scaled="1"/>
            </a:gradFill>
            <a:ln>
              <a:noFill/>
              <a:miter lim="800000"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 sz="28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28677" name="组合 11331"/>
          <p:cNvGrpSpPr/>
          <p:nvPr/>
        </p:nvGrpSpPr>
        <p:grpSpPr>
          <a:xfrm>
            <a:off x="4902914" y="3626119"/>
            <a:ext cx="468220" cy="2118667"/>
            <a:chOff x="2517" y="1141"/>
            <a:chExt cx="136" cy="635"/>
          </a:xfrm>
        </p:grpSpPr>
        <p:sp>
          <p:nvSpPr>
            <p:cNvPr id="28678" name="xjhgx2"/>
            <p:cNvSpPr/>
            <p:nvPr/>
          </p:nvSpPr>
          <p:spPr>
            <a:xfrm>
              <a:off x="2517" y="1141"/>
              <a:ext cx="136" cy="635"/>
            </a:xfrm>
            <a:custGeom>
              <a:avLst/>
              <a:gdLst/>
              <a:ahLst/>
              <a:cxnLst/>
              <a:rect l="0" t="0" r="0" b="0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D5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2D5F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28679" name="直接连接符 11333"/>
            <p:cNvCxnSpPr/>
            <p:nvPr/>
          </p:nvCxnSpPr>
          <p:spPr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bevel/>
            </a:ln>
          </p:spPr>
        </p:cxnSp>
      </p:grpSp>
      <p:cxnSp>
        <p:nvCxnSpPr>
          <p:cNvPr id="28680" name="Line 3"/>
          <p:cNvCxnSpPr/>
          <p:nvPr/>
        </p:nvCxnSpPr>
        <p:spPr>
          <a:xfrm>
            <a:off x="177388" y="4668034"/>
            <a:ext cx="1141469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bevel/>
          </a:ln>
        </p:spPr>
      </p:cxnSp>
      <p:sp>
        <p:nvSpPr>
          <p:cNvPr id="28681" name="Text Box 24"/>
          <p:cNvSpPr/>
          <p:nvPr/>
        </p:nvSpPr>
        <p:spPr>
          <a:xfrm>
            <a:off x="363026" y="1330105"/>
            <a:ext cx="3648824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宋体" pitchFamily="2" charset="-122"/>
              </a:rPr>
              <a:t>1.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凸透镜：</a:t>
            </a:r>
          </a:p>
        </p:txBody>
      </p:sp>
      <p:sp>
        <p:nvSpPr>
          <p:cNvPr id="28682" name="Text Box 34"/>
          <p:cNvSpPr/>
          <p:nvPr/>
        </p:nvSpPr>
        <p:spPr>
          <a:xfrm>
            <a:off x="9300478" y="4093240"/>
            <a:ext cx="2244161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主光轴</a:t>
            </a:r>
          </a:p>
        </p:txBody>
      </p:sp>
      <p:sp>
        <p:nvSpPr>
          <p:cNvPr id="28683" name="Text Box 43"/>
          <p:cNvSpPr/>
          <p:nvPr/>
        </p:nvSpPr>
        <p:spPr>
          <a:xfrm>
            <a:off x="3384805" y="1330105"/>
            <a:ext cx="598786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对光线有会聚作用</a:t>
            </a:r>
          </a:p>
        </p:txBody>
      </p:sp>
      <p:grpSp>
        <p:nvGrpSpPr>
          <p:cNvPr id="28684" name="组合 11320"/>
          <p:cNvGrpSpPr/>
          <p:nvPr/>
        </p:nvGrpSpPr>
        <p:grpSpPr>
          <a:xfrm>
            <a:off x="4486258" y="4093239"/>
            <a:ext cx="2308102" cy="1097337"/>
            <a:chOff x="2199" y="1616"/>
            <a:chExt cx="1157" cy="693"/>
          </a:xfrm>
        </p:grpSpPr>
        <p:sp>
          <p:nvSpPr>
            <p:cNvPr id="28685" name="Text Box 33"/>
            <p:cNvSpPr/>
            <p:nvPr/>
          </p:nvSpPr>
          <p:spPr>
            <a:xfrm>
              <a:off x="2290" y="1616"/>
              <a:ext cx="1066" cy="33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光心</a:t>
              </a:r>
            </a:p>
          </p:txBody>
        </p:sp>
        <p:grpSp>
          <p:nvGrpSpPr>
            <p:cNvPr id="28686" name="组合 11319"/>
            <p:cNvGrpSpPr/>
            <p:nvPr/>
          </p:nvGrpSpPr>
          <p:grpSpPr>
            <a:xfrm>
              <a:off x="2199" y="1933"/>
              <a:ext cx="363" cy="376"/>
              <a:chOff x="2199" y="1933"/>
              <a:chExt cx="363" cy="376"/>
            </a:xfrm>
          </p:grpSpPr>
          <p:sp>
            <p:nvSpPr>
              <p:cNvPr id="28687" name="Oval 29"/>
              <p:cNvSpPr/>
              <p:nvPr/>
            </p:nvSpPr>
            <p:spPr>
              <a:xfrm>
                <a:off x="2472" y="1933"/>
                <a:ext cx="90" cy="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bevel/>
              </a:ln>
            </p:spPr>
            <p:txBody>
              <a:bodyPr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 b="1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8688" name="Text Box 44"/>
              <p:cNvSpPr/>
              <p:nvPr/>
            </p:nvSpPr>
            <p:spPr>
              <a:xfrm>
                <a:off x="2199" y="1979"/>
                <a:ext cx="363" cy="33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 algn="ctr"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宋体" pitchFamily="2" charset="-122"/>
                  </a:rPr>
                  <a:t>O</a:t>
                </a:r>
              </a:p>
            </p:txBody>
          </p:sp>
        </p:grpSp>
      </p:grpSp>
      <p:sp>
        <p:nvSpPr>
          <p:cNvPr id="28689" name="文本框 1"/>
          <p:cNvSpPr/>
          <p:nvPr/>
        </p:nvSpPr>
        <p:spPr>
          <a:xfrm>
            <a:off x="554853" y="1838395"/>
            <a:ext cx="10626760" cy="1212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800">
                <a:latin typeface="宋体" pitchFamily="2" charset="-122"/>
              </a:rPr>
              <a:t>    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使平行于透镜主光轴的几束光射向凸透镜，光从凸透镜的另一侧射出，观察到凸透镜能使平行于主光轴的光会聚到一点上。</a:t>
            </a:r>
          </a:p>
        </p:txBody>
      </p:sp>
      <p:grpSp>
        <p:nvGrpSpPr>
          <p:cNvPr id="28690" name="组合 6147"/>
          <p:cNvGrpSpPr/>
          <p:nvPr/>
        </p:nvGrpSpPr>
        <p:grpSpPr>
          <a:xfrm>
            <a:off x="484722" y="378446"/>
            <a:ext cx="3422649" cy="808867"/>
            <a:chOff x="0" y="0"/>
            <a:chExt cx="4150" cy="1279"/>
          </a:xfrm>
        </p:grpSpPr>
        <p:sp>
          <p:nvSpPr>
            <p:cNvPr id="28691" name="矩形 7"/>
            <p:cNvSpPr/>
            <p:nvPr/>
          </p:nvSpPr>
          <p:spPr>
            <a:xfrm>
              <a:off x="882" y="0"/>
              <a:ext cx="2634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2634" y="1200"/>
                </a:cxn>
                <a:cxn ang="0">
                  <a:pos x="0" y="120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round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692" name="任意多边形 16"/>
            <p:cNvSpPr/>
            <p:nvPr/>
          </p:nvSpPr>
          <p:spPr>
            <a:xfrm>
              <a:off x="0" y="454"/>
              <a:ext cx="826" cy="7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258"/>
                </a:cxn>
                <a:cxn ang="0">
                  <a:pos x="826" y="258"/>
                </a:cxn>
                <a:cxn ang="0">
                  <a:pos x="826" y="760"/>
                </a:cxn>
                <a:cxn ang="0">
                  <a:pos x="0" y="760"/>
                </a:cxn>
                <a:cxn ang="0">
                  <a:pos x="0" y="0"/>
                </a:cxn>
              </a:cxnLst>
              <a:rect l="0" t="0" r="0" b="0"/>
              <a:pathLst>
                <a:path w="696310" h="696310">
                  <a:moveTo>
                    <a:pt x="0" y="0"/>
                  </a:moveTo>
                  <a:lnTo>
                    <a:pt x="459827" y="0"/>
                  </a:lnTo>
                  <a:lnTo>
                    <a:pt x="459827" y="236483"/>
                  </a:lnTo>
                  <a:lnTo>
                    <a:pt x="696310" y="236483"/>
                  </a:lnTo>
                  <a:lnTo>
                    <a:pt x="696310" y="696310"/>
                  </a:lnTo>
                  <a:lnTo>
                    <a:pt x="0" y="696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  <a:miter lim="800000"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693" name="矩形 17"/>
            <p:cNvSpPr/>
            <p:nvPr/>
          </p:nvSpPr>
          <p:spPr>
            <a:xfrm>
              <a:off x="570" y="374"/>
              <a:ext cx="258" cy="265"/>
            </a:xfrm>
            <a:prstGeom prst="rect">
              <a:avLst/>
            </a:prstGeom>
            <a:solidFill>
              <a:srgbClr val="008080">
                <a:alpha val="50980"/>
              </a:srgbClr>
            </a:solidFill>
            <a:ln>
              <a:noFill/>
              <a:miter lim="800000"/>
            </a:ln>
          </p:spPr>
          <p:txBody>
            <a:bodyPr lIns="0" tIns="215900" rIns="179705" bIns="0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 algn="ctr"/>
              <a:endParaRPr lang="zh-CN" altLang="en-US" sz="400">
                <a:solidFill>
                  <a:srgbClr val="FFFFFF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8694" name="文本框 6151"/>
            <p:cNvSpPr/>
            <p:nvPr/>
          </p:nvSpPr>
          <p:spPr>
            <a:xfrm>
              <a:off x="878" y="432"/>
              <a:ext cx="3272" cy="8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zh-CN" sz="2800" b="1">
                  <a:solidFill>
                    <a:srgbClr val="006666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透镜对光的作用</a:t>
              </a:r>
            </a:p>
          </p:txBody>
        </p:sp>
        <p:sp>
          <p:nvSpPr>
            <p:cNvPr id="28695" name="文本框 6152"/>
            <p:cNvSpPr/>
            <p:nvPr/>
          </p:nvSpPr>
          <p:spPr>
            <a:xfrm>
              <a:off x="0" y="452"/>
              <a:ext cx="873" cy="8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zh-CN" altLang="en-US" sz="28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二</a:t>
              </a:r>
            </a:p>
          </p:txBody>
        </p:sp>
      </p:grpSp>
      <p:grpSp>
        <p:nvGrpSpPr>
          <p:cNvPr id="28696" name="组合 2"/>
          <p:cNvGrpSpPr/>
          <p:nvPr/>
        </p:nvGrpSpPr>
        <p:grpSpPr>
          <a:xfrm>
            <a:off x="639421" y="2622206"/>
            <a:ext cx="10965034" cy="3839886"/>
            <a:chOff x="826" y="5727"/>
            <a:chExt cx="13291" cy="6064"/>
          </a:xfrm>
        </p:grpSpPr>
        <p:grpSp>
          <p:nvGrpSpPr>
            <p:cNvPr id="28697" name="组合 11321"/>
            <p:cNvGrpSpPr/>
            <p:nvPr/>
          </p:nvGrpSpPr>
          <p:grpSpPr>
            <a:xfrm>
              <a:off x="825" y="7766"/>
              <a:ext cx="5508" cy="2385"/>
              <a:chOff x="171" y="1525"/>
              <a:chExt cx="2368" cy="954"/>
            </a:xfrm>
          </p:grpSpPr>
          <p:cxnSp>
            <p:nvCxnSpPr>
              <p:cNvPr id="28698" name="Line 8"/>
              <p:cNvCxnSpPr/>
              <p:nvPr/>
            </p:nvCxnSpPr>
            <p:spPr>
              <a:xfrm>
                <a:off x="1338" y="1979"/>
                <a:ext cx="11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</a:ln>
            </p:spPr>
          </p:cxnSp>
          <p:cxnSp>
            <p:nvCxnSpPr>
              <p:cNvPr id="28699" name="Line 9"/>
              <p:cNvCxnSpPr/>
              <p:nvPr/>
            </p:nvCxnSpPr>
            <p:spPr>
              <a:xfrm>
                <a:off x="1338" y="1752"/>
                <a:ext cx="117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</a:ln>
            </p:spPr>
          </p:cxnSp>
          <p:sp>
            <p:nvSpPr>
              <p:cNvPr id="28700" name="Line 10"/>
              <p:cNvSpPr>
                <a:spLocks noChangeShapeType="1"/>
              </p:cNvSpPr>
              <p:nvPr/>
            </p:nvSpPr>
            <p:spPr bwMode="auto">
              <a:xfrm>
                <a:off x="1292" y="2251"/>
                <a:ext cx="122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8701" name="Line 11"/>
              <p:cNvSpPr>
                <a:spLocks noChangeShapeType="1"/>
              </p:cNvSpPr>
              <p:nvPr/>
            </p:nvSpPr>
            <p:spPr bwMode="auto">
              <a:xfrm>
                <a:off x="1383" y="2478"/>
                <a:ext cx="115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marL="0" marR="0" lvl="0" indent="0"/>
                <a:endParaRPr lang="zh-CN" altLang="en-US" sz="2800" b="1"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28702" name="Line 12"/>
              <p:cNvCxnSpPr/>
              <p:nvPr/>
            </p:nvCxnSpPr>
            <p:spPr>
              <a:xfrm>
                <a:off x="1338" y="1525"/>
                <a:ext cx="117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</a:ln>
            </p:spPr>
          </p:cxnSp>
          <p:cxnSp>
            <p:nvCxnSpPr>
              <p:cNvPr id="28703" name="Line 19"/>
              <p:cNvCxnSpPr/>
              <p:nvPr/>
            </p:nvCxnSpPr>
            <p:spPr>
              <a:xfrm>
                <a:off x="178" y="1525"/>
                <a:ext cx="1205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  <a:tailEnd type="triangle"/>
              </a:ln>
            </p:spPr>
          </p:cxnSp>
          <p:cxnSp>
            <p:nvCxnSpPr>
              <p:cNvPr id="28704" name="Line 20"/>
              <p:cNvCxnSpPr/>
              <p:nvPr/>
            </p:nvCxnSpPr>
            <p:spPr>
              <a:xfrm>
                <a:off x="171" y="1753"/>
                <a:ext cx="1212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  <a:tailEnd type="triangle"/>
              </a:ln>
            </p:spPr>
          </p:cxnSp>
          <p:cxnSp>
            <p:nvCxnSpPr>
              <p:cNvPr id="28705" name="Line 21"/>
              <p:cNvCxnSpPr/>
              <p:nvPr/>
            </p:nvCxnSpPr>
            <p:spPr>
              <a:xfrm>
                <a:off x="178" y="2251"/>
                <a:ext cx="120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  <a:tailEnd type="triangle"/>
              </a:ln>
            </p:spPr>
          </p:cxnSp>
          <p:cxnSp>
            <p:nvCxnSpPr>
              <p:cNvPr id="28706" name="Line 22"/>
              <p:cNvCxnSpPr/>
              <p:nvPr/>
            </p:nvCxnSpPr>
            <p:spPr>
              <a:xfrm>
                <a:off x="174" y="2478"/>
                <a:ext cx="123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  <a:tailEnd type="triangle"/>
              </a:ln>
            </p:spPr>
          </p:cxnSp>
          <p:cxnSp>
            <p:nvCxnSpPr>
              <p:cNvPr id="28707" name="Line 23"/>
              <p:cNvCxnSpPr/>
              <p:nvPr/>
            </p:nvCxnSpPr>
            <p:spPr>
              <a:xfrm>
                <a:off x="171" y="1979"/>
                <a:ext cx="121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  <a:tailEnd type="triangle"/>
              </a:ln>
            </p:spPr>
          </p:cxnSp>
        </p:grpSp>
        <p:grpSp>
          <p:nvGrpSpPr>
            <p:cNvPr id="28708" name="组合 11329"/>
            <p:cNvGrpSpPr/>
            <p:nvPr/>
          </p:nvGrpSpPr>
          <p:grpSpPr>
            <a:xfrm>
              <a:off x="6275" y="5727"/>
              <a:ext cx="7842" cy="6065"/>
              <a:chOff x="2510" y="709"/>
              <a:chExt cx="3137" cy="2426"/>
            </a:xfrm>
          </p:grpSpPr>
          <p:cxnSp>
            <p:nvCxnSpPr>
              <p:cNvPr id="28709" name="Line 13"/>
              <p:cNvCxnSpPr/>
              <p:nvPr/>
            </p:nvCxnSpPr>
            <p:spPr>
              <a:xfrm>
                <a:off x="2510" y="1979"/>
                <a:ext cx="39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bevel/>
                <a:tailEnd type="triangle"/>
              </a:ln>
            </p:spPr>
          </p:cxnSp>
          <p:grpSp>
            <p:nvGrpSpPr>
              <p:cNvPr id="28710" name="组合 11328"/>
              <p:cNvGrpSpPr/>
              <p:nvPr/>
            </p:nvGrpSpPr>
            <p:grpSpPr>
              <a:xfrm>
                <a:off x="2510" y="709"/>
                <a:ext cx="3137" cy="2426"/>
                <a:chOff x="2510" y="709"/>
                <a:chExt cx="3137" cy="2426"/>
              </a:xfrm>
            </p:grpSpPr>
            <p:cxnSp>
              <p:nvCxnSpPr>
                <p:cNvPr id="28711" name="Line 31"/>
                <p:cNvCxnSpPr/>
                <p:nvPr/>
              </p:nvCxnSpPr>
              <p:spPr>
                <a:xfrm>
                  <a:off x="2729" y="1979"/>
                  <a:ext cx="291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</p:cxnSp>
            <p:grpSp>
              <p:nvGrpSpPr>
                <p:cNvPr id="28712" name="组合 11327"/>
                <p:cNvGrpSpPr/>
                <p:nvPr/>
              </p:nvGrpSpPr>
              <p:grpSpPr>
                <a:xfrm>
                  <a:off x="2510" y="709"/>
                  <a:ext cx="3137" cy="2426"/>
                  <a:chOff x="2510" y="709"/>
                  <a:chExt cx="3137" cy="2426"/>
                </a:xfrm>
              </p:grpSpPr>
              <p:cxnSp>
                <p:nvCxnSpPr>
                  <p:cNvPr id="28713" name="Line 14"/>
                  <p:cNvCxnSpPr/>
                  <p:nvPr/>
                </p:nvCxnSpPr>
                <p:spPr>
                  <a:xfrm>
                    <a:off x="2510" y="1525"/>
                    <a:ext cx="439" cy="227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bevel/>
                    <a:tailEnd type="triangle"/>
                  </a:ln>
                </p:spPr>
              </p:cxnSp>
              <p:cxnSp>
                <p:nvCxnSpPr>
                  <p:cNvPr id="28714" name="Line 15"/>
                  <p:cNvCxnSpPr/>
                  <p:nvPr/>
                </p:nvCxnSpPr>
                <p:spPr>
                  <a:xfrm flipV="1">
                    <a:off x="2510" y="2251"/>
                    <a:ext cx="394" cy="227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bevel/>
                    <a:tailEnd type="triangle"/>
                  </a:ln>
                </p:spPr>
              </p:cxnSp>
              <p:cxnSp>
                <p:nvCxnSpPr>
                  <p:cNvPr id="28715" name="Line 16"/>
                  <p:cNvCxnSpPr/>
                  <p:nvPr/>
                </p:nvCxnSpPr>
                <p:spPr>
                  <a:xfrm>
                    <a:off x="2510" y="1752"/>
                    <a:ext cx="394" cy="9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bevel/>
                    <a:tailEnd type="triangle"/>
                  </a:ln>
                </p:spPr>
              </p:cxnSp>
              <p:cxnSp>
                <p:nvCxnSpPr>
                  <p:cNvPr id="28716" name="Line 17"/>
                  <p:cNvCxnSpPr/>
                  <p:nvPr/>
                </p:nvCxnSpPr>
                <p:spPr>
                  <a:xfrm flipV="1">
                    <a:off x="2510" y="2115"/>
                    <a:ext cx="351" cy="13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bevel/>
                    <a:tailEnd type="triangle"/>
                  </a:ln>
                </p:spPr>
              </p:cxnSp>
              <p:cxnSp>
                <p:nvCxnSpPr>
                  <p:cNvPr id="28717" name="Line 27"/>
                  <p:cNvCxnSpPr/>
                  <p:nvPr/>
                </p:nvCxnSpPr>
                <p:spPr>
                  <a:xfrm flipV="1">
                    <a:off x="2817" y="709"/>
                    <a:ext cx="2830" cy="158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bevel/>
                  </a:ln>
                </p:spPr>
              </p:cxnSp>
              <p:cxnSp>
                <p:nvCxnSpPr>
                  <p:cNvPr id="28718" name="Line 28"/>
                  <p:cNvCxnSpPr/>
                  <p:nvPr/>
                </p:nvCxnSpPr>
                <p:spPr>
                  <a:xfrm flipV="1">
                    <a:off x="2729" y="1321"/>
                    <a:ext cx="2918" cy="839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bevel/>
                  </a:ln>
                </p:spPr>
              </p:cxnSp>
              <p:cxnSp>
                <p:nvCxnSpPr>
                  <p:cNvPr id="28719" name="Line 30"/>
                  <p:cNvCxnSpPr/>
                  <p:nvPr/>
                </p:nvCxnSpPr>
                <p:spPr>
                  <a:xfrm>
                    <a:off x="2729" y="1797"/>
                    <a:ext cx="2918" cy="77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bevel/>
                  </a:ln>
                </p:spPr>
              </p:cxnSp>
              <p:cxnSp>
                <p:nvCxnSpPr>
                  <p:cNvPr id="28720" name="Line 32"/>
                  <p:cNvCxnSpPr/>
                  <p:nvPr/>
                </p:nvCxnSpPr>
                <p:spPr>
                  <a:xfrm>
                    <a:off x="2861" y="1706"/>
                    <a:ext cx="2786" cy="1429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bevel/>
                  </a:ln>
                </p:spPr>
              </p:cxnSp>
            </p:grpSp>
          </p:grpSp>
        </p:grpSp>
      </p:grpSp>
      <p:sp>
        <p:nvSpPr>
          <p:cNvPr id="28721" name="Oval 35"/>
          <p:cNvSpPr/>
          <p:nvPr/>
        </p:nvSpPr>
        <p:spPr>
          <a:xfrm>
            <a:off x="6866554" y="4560359"/>
            <a:ext cx="233080" cy="17734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bevel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722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6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1" dur="10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15" dur="1000" fill="hold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base"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25" dur="500" fill="hold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1" dur="2000" fill="hold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4" dur="2000" fill="hold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287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xjhgx2"/>
          <p:cNvSpPr/>
          <p:nvPr/>
        </p:nvSpPr>
        <p:spPr>
          <a:xfrm>
            <a:off x="5051425" y="1920735"/>
            <a:ext cx="468220" cy="2118667"/>
          </a:xfrm>
          <a:custGeom>
            <a:avLst/>
            <a:gdLst/>
            <a:ahLst/>
            <a:cxnLst/>
            <a:rect l="0" t="0" r="0" b="0"/>
            <a:pathLst>
              <a:path w="620" h="4408">
                <a:moveTo>
                  <a:pt x="310" y="0"/>
                </a:moveTo>
                <a:lnTo>
                  <a:pt x="237" y="270"/>
                </a:lnTo>
                <a:lnTo>
                  <a:pt x="175" y="542"/>
                </a:lnTo>
                <a:lnTo>
                  <a:pt x="121" y="816"/>
                </a:lnTo>
                <a:lnTo>
                  <a:pt x="78" y="1091"/>
                </a:lnTo>
                <a:lnTo>
                  <a:pt x="44" y="1368"/>
                </a:lnTo>
                <a:lnTo>
                  <a:pt x="19" y="1646"/>
                </a:lnTo>
                <a:lnTo>
                  <a:pt x="5" y="1925"/>
                </a:lnTo>
                <a:lnTo>
                  <a:pt x="0" y="2204"/>
                </a:lnTo>
                <a:lnTo>
                  <a:pt x="5" y="2483"/>
                </a:lnTo>
                <a:lnTo>
                  <a:pt x="19" y="2762"/>
                </a:lnTo>
                <a:lnTo>
                  <a:pt x="44" y="3040"/>
                </a:lnTo>
                <a:lnTo>
                  <a:pt x="78" y="3317"/>
                </a:lnTo>
                <a:lnTo>
                  <a:pt x="121" y="3592"/>
                </a:lnTo>
                <a:lnTo>
                  <a:pt x="175" y="3866"/>
                </a:lnTo>
                <a:lnTo>
                  <a:pt x="237" y="4138"/>
                </a:lnTo>
                <a:lnTo>
                  <a:pt x="310" y="4408"/>
                </a:lnTo>
                <a:lnTo>
                  <a:pt x="310" y="4408"/>
                </a:lnTo>
                <a:lnTo>
                  <a:pt x="383" y="4138"/>
                </a:lnTo>
                <a:lnTo>
                  <a:pt x="445" y="3866"/>
                </a:lnTo>
                <a:lnTo>
                  <a:pt x="499" y="3592"/>
                </a:lnTo>
                <a:lnTo>
                  <a:pt x="542" y="3317"/>
                </a:lnTo>
                <a:lnTo>
                  <a:pt x="576" y="3040"/>
                </a:lnTo>
                <a:lnTo>
                  <a:pt x="601" y="2762"/>
                </a:lnTo>
                <a:lnTo>
                  <a:pt x="615" y="2483"/>
                </a:lnTo>
                <a:lnTo>
                  <a:pt x="620" y="2204"/>
                </a:lnTo>
                <a:lnTo>
                  <a:pt x="615" y="1925"/>
                </a:lnTo>
                <a:lnTo>
                  <a:pt x="601" y="1646"/>
                </a:lnTo>
                <a:lnTo>
                  <a:pt x="576" y="1368"/>
                </a:lnTo>
                <a:lnTo>
                  <a:pt x="542" y="1091"/>
                </a:lnTo>
                <a:lnTo>
                  <a:pt x="499" y="816"/>
                </a:lnTo>
                <a:lnTo>
                  <a:pt x="445" y="542"/>
                </a:lnTo>
                <a:lnTo>
                  <a:pt x="383" y="270"/>
                </a:lnTo>
                <a:lnTo>
                  <a:pt x="310" y="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D5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2D5FFF"/>
            </a:solidFill>
            <a:beve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29698" name="Line 6"/>
          <p:cNvCxnSpPr/>
          <p:nvPr/>
        </p:nvCxnSpPr>
        <p:spPr>
          <a:xfrm>
            <a:off x="981820" y="2995902"/>
            <a:ext cx="9869769" cy="1584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</a:ln>
        </p:spPr>
      </p:cxnSp>
      <p:grpSp>
        <p:nvGrpSpPr>
          <p:cNvPr id="29699" name="组合 12337"/>
          <p:cNvGrpSpPr/>
          <p:nvPr/>
        </p:nvGrpSpPr>
        <p:grpSpPr>
          <a:xfrm>
            <a:off x="934380" y="2277013"/>
            <a:ext cx="4284120" cy="1402944"/>
            <a:chOff x="453" y="934"/>
            <a:chExt cx="2077" cy="886"/>
          </a:xfrm>
        </p:grpSpPr>
        <p:grpSp>
          <p:nvGrpSpPr>
            <p:cNvPr id="29700" name="组合 12329"/>
            <p:cNvGrpSpPr/>
            <p:nvPr/>
          </p:nvGrpSpPr>
          <p:grpSpPr>
            <a:xfrm>
              <a:off x="453" y="934"/>
              <a:ext cx="2064" cy="92"/>
              <a:chOff x="136" y="934"/>
              <a:chExt cx="2381" cy="91"/>
            </a:xfrm>
          </p:grpSpPr>
          <p:cxnSp>
            <p:nvCxnSpPr>
              <p:cNvPr id="29701" name="Line 8"/>
              <p:cNvCxnSpPr/>
              <p:nvPr/>
            </p:nvCxnSpPr>
            <p:spPr>
              <a:xfrm flipV="1">
                <a:off x="136" y="981"/>
                <a:ext cx="23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29702" name="AutoShape 9"/>
              <p:cNvSpPr/>
              <p:nvPr/>
            </p:nvSpPr>
            <p:spPr>
              <a:xfrm rot="5400000">
                <a:off x="1688" y="82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rot="10800000"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lnSpc>
                    <a:spcPct val="130000"/>
                  </a:lnSpc>
                </a:pPr>
                <a:endParaRPr lang="zh-CN" altLang="en-US" sz="2800" b="1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29703" name="组合 12331"/>
            <p:cNvGrpSpPr/>
            <p:nvPr/>
          </p:nvGrpSpPr>
          <p:grpSpPr>
            <a:xfrm>
              <a:off x="453" y="1751"/>
              <a:ext cx="2059" cy="69"/>
              <a:chOff x="113" y="1751"/>
              <a:chExt cx="2399" cy="91"/>
            </a:xfrm>
          </p:grpSpPr>
          <p:cxnSp>
            <p:nvCxnSpPr>
              <p:cNvPr id="29704" name="Line 11"/>
              <p:cNvCxnSpPr/>
              <p:nvPr/>
            </p:nvCxnSpPr>
            <p:spPr>
              <a:xfrm>
                <a:off x="113" y="1797"/>
                <a:ext cx="239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29705" name="AutoShape 12"/>
              <p:cNvSpPr/>
              <p:nvPr/>
            </p:nvSpPr>
            <p:spPr>
              <a:xfrm rot="5400000">
                <a:off x="1679" y="1644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rot="10800000"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lnSpc>
                    <a:spcPct val="130000"/>
                  </a:lnSpc>
                </a:pPr>
                <a:endParaRPr lang="zh-CN" altLang="en-US" sz="2800" b="1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29706" name="组合 12330"/>
            <p:cNvGrpSpPr/>
            <p:nvPr/>
          </p:nvGrpSpPr>
          <p:grpSpPr>
            <a:xfrm>
              <a:off x="476" y="1344"/>
              <a:ext cx="2054" cy="92"/>
              <a:chOff x="136" y="1342"/>
              <a:chExt cx="2394" cy="91"/>
            </a:xfrm>
          </p:grpSpPr>
          <p:cxnSp>
            <p:nvCxnSpPr>
              <p:cNvPr id="29707" name="Line 14"/>
              <p:cNvCxnSpPr/>
              <p:nvPr/>
            </p:nvCxnSpPr>
            <p:spPr>
              <a:xfrm flipV="1">
                <a:off x="136" y="1388"/>
                <a:ext cx="2394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29708" name="AutoShape 15"/>
              <p:cNvSpPr/>
              <p:nvPr/>
            </p:nvSpPr>
            <p:spPr>
              <a:xfrm rot="5400000">
                <a:off x="1697" y="123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rot="10800000"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lnSpc>
                    <a:spcPct val="130000"/>
                  </a:lnSpc>
                </a:pPr>
                <a:endParaRPr lang="zh-CN" altLang="en-US" sz="2800" b="1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29709" name="组合 12338"/>
          <p:cNvGrpSpPr/>
          <p:nvPr/>
        </p:nvGrpSpPr>
        <p:grpSpPr>
          <a:xfrm>
            <a:off x="5173120" y="2351435"/>
            <a:ext cx="4042789" cy="1292102"/>
            <a:chOff x="2508" y="981"/>
            <a:chExt cx="1960" cy="816"/>
          </a:xfrm>
        </p:grpSpPr>
        <p:grpSp>
          <p:nvGrpSpPr>
            <p:cNvPr id="29710" name="组合 12335"/>
            <p:cNvGrpSpPr/>
            <p:nvPr/>
          </p:nvGrpSpPr>
          <p:grpSpPr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29711" name="Freeform 17"/>
              <p:cNvSpPr/>
              <p:nvPr/>
            </p:nvSpPr>
            <p:spPr>
              <a:xfrm>
                <a:off x="2508" y="1117"/>
                <a:ext cx="2073" cy="679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712" name="AutoShape 18"/>
              <p:cNvSpPr/>
              <p:nvPr/>
            </p:nvSpPr>
            <p:spPr>
              <a:xfrm rot="4200000">
                <a:off x="3125" y="1498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rot="10800000"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lnSpc>
                    <a:spcPct val="130000"/>
                  </a:lnSpc>
                </a:pPr>
                <a:endParaRPr lang="zh-CN" altLang="en-US" sz="2800" b="1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29713" name="组合 12332"/>
            <p:cNvGrpSpPr/>
            <p:nvPr/>
          </p:nvGrpSpPr>
          <p:grpSpPr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29714" name="Freeform 20"/>
              <p:cNvSpPr/>
              <p:nvPr/>
            </p:nvSpPr>
            <p:spPr>
              <a:xfrm flipV="1">
                <a:off x="2517" y="981"/>
                <a:ext cx="2200" cy="725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9715" name="AutoShape 21"/>
              <p:cNvSpPr/>
              <p:nvPr/>
            </p:nvSpPr>
            <p:spPr>
              <a:xfrm rot="17400000" flipV="1">
                <a:off x="3189" y="1049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rot="10800000"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lnSpc>
                    <a:spcPct val="130000"/>
                  </a:lnSpc>
                </a:pPr>
                <a:endParaRPr lang="zh-CN" altLang="en-US" sz="2800" b="1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29716" name="组合 12333"/>
            <p:cNvGrpSpPr/>
            <p:nvPr/>
          </p:nvGrpSpPr>
          <p:grpSpPr>
            <a:xfrm>
              <a:off x="2522" y="1343"/>
              <a:ext cx="1923" cy="91"/>
              <a:chOff x="2522" y="1343"/>
              <a:chExt cx="2671" cy="91"/>
            </a:xfrm>
          </p:grpSpPr>
          <p:cxnSp>
            <p:nvCxnSpPr>
              <p:cNvPr id="29717" name="Line 23"/>
              <p:cNvCxnSpPr/>
              <p:nvPr/>
            </p:nvCxnSpPr>
            <p:spPr>
              <a:xfrm flipV="1">
                <a:off x="2522" y="1389"/>
                <a:ext cx="267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29718" name="AutoShape 24"/>
              <p:cNvSpPr/>
              <p:nvPr/>
            </p:nvSpPr>
            <p:spPr>
              <a:xfrm rot="5400000">
                <a:off x="3368" y="1237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rot="10800000"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>
                  <a:lnSpc>
                    <a:spcPct val="130000"/>
                  </a:lnSpc>
                </a:pPr>
                <a:endParaRPr lang="zh-CN" altLang="en-US" sz="2800" b="1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29719" name="Oval 25"/>
          <p:cNvSpPr/>
          <p:nvPr/>
        </p:nvSpPr>
        <p:spPr>
          <a:xfrm>
            <a:off x="5191685" y="2924646"/>
            <a:ext cx="187700" cy="1440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720" name="Oval 26"/>
          <p:cNvSpPr/>
          <p:nvPr/>
        </p:nvSpPr>
        <p:spPr>
          <a:xfrm>
            <a:off x="7718427" y="2924646"/>
            <a:ext cx="206265" cy="1583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721" name="Text Box 27"/>
          <p:cNvSpPr/>
          <p:nvPr/>
        </p:nvSpPr>
        <p:spPr>
          <a:xfrm>
            <a:off x="4958605" y="2924647"/>
            <a:ext cx="1029260" cy="4524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en-US" altLang="zh-CN" b="1" i="1">
                <a:latin typeface="宋体" pitchFamily="2" charset="-122"/>
              </a:rPr>
              <a:t>O</a:t>
            </a:r>
          </a:p>
        </p:txBody>
      </p:sp>
      <p:sp>
        <p:nvSpPr>
          <p:cNvPr id="29722" name="Text Box 28"/>
          <p:cNvSpPr/>
          <p:nvPr/>
        </p:nvSpPr>
        <p:spPr>
          <a:xfrm>
            <a:off x="7483285" y="2351435"/>
            <a:ext cx="653860" cy="44970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</a:rPr>
              <a:t>F</a:t>
            </a:r>
          </a:p>
        </p:txBody>
      </p:sp>
      <p:grpSp>
        <p:nvGrpSpPr>
          <p:cNvPr id="29723" name="Group 30"/>
          <p:cNvGrpSpPr/>
          <p:nvPr/>
        </p:nvGrpSpPr>
        <p:grpSpPr>
          <a:xfrm flipH="1">
            <a:off x="5286566" y="3371182"/>
            <a:ext cx="2520555" cy="1442530"/>
            <a:chOff x="2723" y="2614"/>
            <a:chExt cx="1222" cy="911"/>
          </a:xfrm>
        </p:grpSpPr>
        <p:cxnSp>
          <p:nvCxnSpPr>
            <p:cNvPr id="29724" name="Line 31"/>
            <p:cNvCxnSpPr/>
            <p:nvPr/>
          </p:nvCxnSpPr>
          <p:spPr>
            <a:xfrm flipH="1">
              <a:off x="2723" y="3067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29725" name="Line 32"/>
            <p:cNvCxnSpPr/>
            <p:nvPr/>
          </p:nvCxnSpPr>
          <p:spPr>
            <a:xfrm flipH="1">
              <a:off x="3945" y="2614"/>
              <a:ext cx="0" cy="9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29726" name="Line 33"/>
            <p:cNvCxnSpPr/>
            <p:nvPr/>
          </p:nvCxnSpPr>
          <p:spPr>
            <a:xfrm>
              <a:off x="3515" y="324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len="lg"/>
            </a:ln>
          </p:spPr>
        </p:cxnSp>
        <p:cxnSp>
          <p:nvCxnSpPr>
            <p:cNvPr id="29727" name="Line 34"/>
            <p:cNvCxnSpPr/>
            <p:nvPr/>
          </p:nvCxnSpPr>
          <p:spPr>
            <a:xfrm flipH="1">
              <a:off x="2744" y="324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len="lg"/>
            </a:ln>
          </p:spPr>
        </p:cxnSp>
        <p:sp>
          <p:nvSpPr>
            <p:cNvPr id="29728" name="Text Box 35"/>
            <p:cNvSpPr/>
            <p:nvPr/>
          </p:nvSpPr>
          <p:spPr>
            <a:xfrm>
              <a:off x="3107" y="3113"/>
              <a:ext cx="544" cy="4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lnSpc>
                  <a:spcPct val="130000"/>
                </a:lnSpc>
                <a:spcBef>
                  <a:spcPct val="50000"/>
                </a:spcBef>
              </a:pPr>
              <a:endParaRPr lang="zh-CN" altLang="zh-CN" sz="28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729" name="Text Box 36"/>
            <p:cNvSpPr/>
            <p:nvPr/>
          </p:nvSpPr>
          <p:spPr>
            <a:xfrm>
              <a:off x="3300" y="3007"/>
              <a:ext cx="138" cy="4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lnSpc>
                  <a:spcPct val="130000"/>
                </a:lnSpc>
              </a:pPr>
              <a:r>
                <a:rPr lang="en-US" altLang="zh-CN" sz="2800" i="1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29730" name="Text Box 37"/>
          <p:cNvSpPr/>
          <p:nvPr/>
        </p:nvSpPr>
        <p:spPr>
          <a:xfrm>
            <a:off x="690986" y="595380"/>
            <a:ext cx="6128125" cy="6524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宋体" pitchFamily="2" charset="-122"/>
              </a:rPr>
              <a:t>2. 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凸透镜的焦点和焦距</a:t>
            </a:r>
          </a:p>
        </p:txBody>
      </p:sp>
      <p:sp>
        <p:nvSpPr>
          <p:cNvPr id="29731" name="Text Box 39"/>
          <p:cNvSpPr/>
          <p:nvPr/>
        </p:nvSpPr>
        <p:spPr>
          <a:xfrm>
            <a:off x="515662" y="5087651"/>
            <a:ext cx="11309496" cy="121264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焦点：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平行于主轴的光通过凸透镜后会聚于一点。</a:t>
            </a:r>
          </a:p>
          <a:p>
            <a:pPr lvl="0"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焦距：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焦点到光心的距离。</a:t>
            </a:r>
          </a:p>
        </p:txBody>
      </p:sp>
      <p:sp>
        <p:nvSpPr>
          <p:cNvPr id="29732" name="Text Box 40"/>
          <p:cNvSpPr/>
          <p:nvPr/>
        </p:nvSpPr>
        <p:spPr>
          <a:xfrm>
            <a:off x="5987866" y="4541357"/>
            <a:ext cx="1497482" cy="6524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焦距</a:t>
            </a:r>
          </a:p>
        </p:txBody>
      </p:sp>
      <p:sp>
        <p:nvSpPr>
          <p:cNvPr id="29733" name="矩形 12336"/>
          <p:cNvSpPr/>
          <p:nvPr/>
        </p:nvSpPr>
        <p:spPr>
          <a:xfrm>
            <a:off x="9401548" y="2403689"/>
            <a:ext cx="1261884" cy="6524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主光轴</a:t>
            </a:r>
          </a:p>
        </p:txBody>
      </p:sp>
      <p:sp>
        <p:nvSpPr>
          <p:cNvPr id="29734" name="AutoShape 125"/>
          <p:cNvSpPr/>
          <p:nvPr/>
        </p:nvSpPr>
        <p:spPr>
          <a:xfrm>
            <a:off x="7951505" y="1380775"/>
            <a:ext cx="2103901" cy="682470"/>
          </a:xfrm>
          <a:prstGeom prst="wedgeRoundRectCallout">
            <a:avLst>
              <a:gd name="adj1" fmla="val -51472"/>
              <a:gd name="adj2" fmla="val 175060"/>
              <a:gd name="adj3" fmla="val 16667"/>
            </a:avLst>
          </a:prstGeom>
          <a:noFill/>
          <a:ln w="12700">
            <a:solidFill>
              <a:srgbClr val="0D0D0D"/>
            </a:solidFill>
            <a:round/>
          </a:ln>
        </p:spPr>
        <p:txBody>
          <a:bodyPr wrap="none" lIns="0" rIns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>
              <a:lnSpc>
                <a:spcPct val="130000"/>
              </a:lnSpc>
            </a:pPr>
            <a:r>
              <a:rPr lang="zh-CN" altLang="en-US" sz="2800" b="1">
                <a:latin typeface="宋体" pitchFamily="2" charset="-122"/>
                <a:ea typeface="宋体" pitchFamily="2" charset="-122"/>
              </a:rPr>
              <a:t>焦点</a:t>
            </a:r>
          </a:p>
        </p:txBody>
      </p:sp>
      <p:sp>
        <p:nvSpPr>
          <p:cNvPr id="29735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1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1" dur="1000" fill="hold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7" dur="500" fill="hold"/>
                                        <p:tgtEl>
                                          <p:spTgt spid="2973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2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>
                                            <p:txEl>
                                              <p:charRg st="27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22" grpId="0"/>
      <p:bldP spid="29732" grpId="0"/>
      <p:bldP spid="297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13355"/>
          <p:cNvGrpSpPr/>
          <p:nvPr/>
        </p:nvGrpSpPr>
        <p:grpSpPr>
          <a:xfrm>
            <a:off x="5565023" y="1797224"/>
            <a:ext cx="468220" cy="2118667"/>
            <a:chOff x="2517" y="1141"/>
            <a:chExt cx="136" cy="635"/>
          </a:xfrm>
        </p:grpSpPr>
        <p:sp>
          <p:nvSpPr>
            <p:cNvPr id="30722" name="xjhgx2"/>
            <p:cNvSpPr/>
            <p:nvPr/>
          </p:nvSpPr>
          <p:spPr>
            <a:xfrm>
              <a:off x="2517" y="1141"/>
              <a:ext cx="136" cy="635"/>
            </a:xfrm>
            <a:custGeom>
              <a:avLst/>
              <a:gdLst/>
              <a:ahLst/>
              <a:cxnLst/>
              <a:rect l="0" t="0" r="0" b="0"/>
              <a:pathLst>
                <a:path w="620" h="4408">
                  <a:moveTo>
                    <a:pt x="310" y="0"/>
                  </a:moveTo>
                  <a:lnTo>
                    <a:pt x="237" y="270"/>
                  </a:lnTo>
                  <a:lnTo>
                    <a:pt x="175" y="542"/>
                  </a:lnTo>
                  <a:lnTo>
                    <a:pt x="121" y="816"/>
                  </a:lnTo>
                  <a:lnTo>
                    <a:pt x="78" y="1091"/>
                  </a:lnTo>
                  <a:lnTo>
                    <a:pt x="44" y="1368"/>
                  </a:lnTo>
                  <a:lnTo>
                    <a:pt x="19" y="1646"/>
                  </a:lnTo>
                  <a:lnTo>
                    <a:pt x="5" y="1925"/>
                  </a:lnTo>
                  <a:lnTo>
                    <a:pt x="0" y="2204"/>
                  </a:lnTo>
                  <a:lnTo>
                    <a:pt x="5" y="2483"/>
                  </a:lnTo>
                  <a:lnTo>
                    <a:pt x="19" y="2762"/>
                  </a:lnTo>
                  <a:lnTo>
                    <a:pt x="44" y="3040"/>
                  </a:lnTo>
                  <a:lnTo>
                    <a:pt x="78" y="3317"/>
                  </a:lnTo>
                  <a:lnTo>
                    <a:pt x="121" y="3592"/>
                  </a:lnTo>
                  <a:lnTo>
                    <a:pt x="175" y="3866"/>
                  </a:lnTo>
                  <a:lnTo>
                    <a:pt x="237" y="4138"/>
                  </a:lnTo>
                  <a:lnTo>
                    <a:pt x="310" y="4408"/>
                  </a:lnTo>
                  <a:lnTo>
                    <a:pt x="310" y="4408"/>
                  </a:lnTo>
                  <a:lnTo>
                    <a:pt x="383" y="4138"/>
                  </a:lnTo>
                  <a:lnTo>
                    <a:pt x="445" y="3866"/>
                  </a:lnTo>
                  <a:lnTo>
                    <a:pt x="499" y="3592"/>
                  </a:lnTo>
                  <a:lnTo>
                    <a:pt x="542" y="3317"/>
                  </a:lnTo>
                  <a:lnTo>
                    <a:pt x="576" y="3040"/>
                  </a:lnTo>
                  <a:lnTo>
                    <a:pt x="601" y="2762"/>
                  </a:lnTo>
                  <a:lnTo>
                    <a:pt x="615" y="2483"/>
                  </a:lnTo>
                  <a:lnTo>
                    <a:pt x="620" y="2204"/>
                  </a:lnTo>
                  <a:lnTo>
                    <a:pt x="615" y="1925"/>
                  </a:lnTo>
                  <a:lnTo>
                    <a:pt x="601" y="1646"/>
                  </a:lnTo>
                  <a:lnTo>
                    <a:pt x="576" y="1368"/>
                  </a:lnTo>
                  <a:lnTo>
                    <a:pt x="542" y="1091"/>
                  </a:lnTo>
                  <a:lnTo>
                    <a:pt x="499" y="816"/>
                  </a:lnTo>
                  <a:lnTo>
                    <a:pt x="445" y="542"/>
                  </a:lnTo>
                  <a:lnTo>
                    <a:pt x="383" y="270"/>
                  </a:lnTo>
                  <a:lnTo>
                    <a:pt x="310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D5FF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2D5FFF"/>
              </a:solidFill>
              <a:bevel/>
            </a:ln>
          </p:spPr>
          <p:txBody>
            <a:bodyPr anchor="t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30723" name="直接连接符 13357"/>
            <p:cNvCxnSpPr/>
            <p:nvPr/>
          </p:nvCxnSpPr>
          <p:spPr>
            <a:xfrm flipH="1">
              <a:off x="2585" y="1162"/>
              <a:ext cx="0" cy="612"/>
            </a:xfrm>
            <a:prstGeom prst="line">
              <a:avLst/>
            </a:prstGeom>
            <a:noFill/>
            <a:ln w="12700">
              <a:solidFill>
                <a:srgbClr val="99CCFF"/>
              </a:solidFill>
              <a:bevel/>
            </a:ln>
          </p:spPr>
        </p:cxnSp>
      </p:grpSp>
      <p:cxnSp>
        <p:nvCxnSpPr>
          <p:cNvPr id="30724" name="Line 6"/>
          <p:cNvCxnSpPr/>
          <p:nvPr/>
        </p:nvCxnSpPr>
        <p:spPr>
          <a:xfrm flipV="1">
            <a:off x="513600" y="2839140"/>
            <a:ext cx="1080621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</a:ln>
        </p:spPr>
      </p:cxnSp>
      <p:sp>
        <p:nvSpPr>
          <p:cNvPr id="30725" name="Oval 25"/>
          <p:cNvSpPr/>
          <p:nvPr/>
        </p:nvSpPr>
        <p:spPr>
          <a:xfrm>
            <a:off x="5705283" y="2740965"/>
            <a:ext cx="187700" cy="1440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726" name="Text Box 28"/>
          <p:cNvSpPr/>
          <p:nvPr/>
        </p:nvSpPr>
        <p:spPr>
          <a:xfrm>
            <a:off x="2945461" y="2191506"/>
            <a:ext cx="65386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i="1">
                <a:solidFill>
                  <a:srgbClr val="FF0000"/>
                </a:solidFill>
                <a:latin typeface="宋体" pitchFamily="2" charset="-122"/>
              </a:rPr>
              <a:t>F</a:t>
            </a:r>
          </a:p>
        </p:txBody>
      </p:sp>
      <p:sp>
        <p:nvSpPr>
          <p:cNvPr id="30727" name="Text Box 29"/>
          <p:cNvSpPr/>
          <p:nvPr/>
        </p:nvSpPr>
        <p:spPr>
          <a:xfrm>
            <a:off x="9682068" y="2191506"/>
            <a:ext cx="163568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>
                <a:latin typeface="宋体" pitchFamily="2" charset="-122"/>
                <a:ea typeface="宋体" pitchFamily="2" charset="-122"/>
              </a:rPr>
              <a:t>主光轴</a:t>
            </a:r>
          </a:p>
        </p:txBody>
      </p:sp>
      <p:grpSp>
        <p:nvGrpSpPr>
          <p:cNvPr id="30728" name="组合 13380"/>
          <p:cNvGrpSpPr/>
          <p:nvPr/>
        </p:nvGrpSpPr>
        <p:grpSpPr>
          <a:xfrm>
            <a:off x="3320863" y="2875559"/>
            <a:ext cx="2479302" cy="1578708"/>
            <a:chOff x="1701" y="1570"/>
            <a:chExt cx="1134" cy="997"/>
          </a:xfrm>
        </p:grpSpPr>
        <p:cxnSp>
          <p:nvCxnSpPr>
            <p:cNvPr id="30729" name="Line 31"/>
            <p:cNvCxnSpPr/>
            <p:nvPr/>
          </p:nvCxnSpPr>
          <p:spPr>
            <a:xfrm flipH="1">
              <a:off x="2835" y="2069"/>
              <a:ext cx="0" cy="4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30730" name="Line 32"/>
            <p:cNvCxnSpPr/>
            <p:nvPr/>
          </p:nvCxnSpPr>
          <p:spPr>
            <a:xfrm flipH="1">
              <a:off x="1701" y="1570"/>
              <a:ext cx="0" cy="9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30731" name="Line 33"/>
            <p:cNvCxnSpPr/>
            <p:nvPr/>
          </p:nvCxnSpPr>
          <p:spPr>
            <a:xfrm flipH="1">
              <a:off x="1721" y="2269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len="lg"/>
            </a:ln>
          </p:spPr>
        </p:cxnSp>
        <p:cxnSp>
          <p:nvCxnSpPr>
            <p:cNvPr id="30732" name="Line 34"/>
            <p:cNvCxnSpPr/>
            <p:nvPr/>
          </p:nvCxnSpPr>
          <p:spPr>
            <a:xfrm>
              <a:off x="2437" y="2269"/>
              <a:ext cx="3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len="lg"/>
            </a:ln>
          </p:spPr>
        </p:cxnSp>
        <p:sp>
          <p:nvSpPr>
            <p:cNvPr id="30733" name="Text Box 36"/>
            <p:cNvSpPr/>
            <p:nvPr/>
          </p:nvSpPr>
          <p:spPr>
            <a:xfrm flipH="1">
              <a:off x="2154" y="2115"/>
              <a:ext cx="123" cy="29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/>
              <a:r>
                <a:rPr lang="en-US" altLang="zh-CN" sz="2400" i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30734" name="Text Box 75"/>
          <p:cNvSpPr/>
          <p:nvPr/>
        </p:nvSpPr>
        <p:spPr>
          <a:xfrm>
            <a:off x="1450040" y="5212744"/>
            <a:ext cx="7557541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800">
                <a:latin typeface="宋体" pitchFamily="2" charset="-122"/>
                <a:ea typeface="宋体" pitchFamily="2" charset="-122"/>
              </a:rPr>
              <a:t>小结：凸透镜有</a:t>
            </a:r>
            <a:r>
              <a:rPr lang="zh-CN" altLang="en-US" sz="280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两个</a:t>
            </a:r>
            <a:r>
              <a:rPr lang="zh-CN" altLang="en-US" sz="2800">
                <a:latin typeface="宋体" pitchFamily="2" charset="-122"/>
                <a:ea typeface="宋体" pitchFamily="2" charset="-122"/>
              </a:rPr>
              <a:t>实焦点。</a:t>
            </a:r>
          </a:p>
        </p:txBody>
      </p:sp>
      <p:grpSp>
        <p:nvGrpSpPr>
          <p:cNvPr id="30735" name="组合 13358"/>
          <p:cNvGrpSpPr/>
          <p:nvPr/>
        </p:nvGrpSpPr>
        <p:grpSpPr>
          <a:xfrm flipH="1">
            <a:off x="5913610" y="2120250"/>
            <a:ext cx="4284120" cy="1402944"/>
            <a:chOff x="453" y="934"/>
            <a:chExt cx="2077" cy="886"/>
          </a:xfrm>
        </p:grpSpPr>
        <p:grpSp>
          <p:nvGrpSpPr>
            <p:cNvPr id="30736" name="组合 13359"/>
            <p:cNvGrpSpPr/>
            <p:nvPr/>
          </p:nvGrpSpPr>
          <p:grpSpPr>
            <a:xfrm>
              <a:off x="453" y="934"/>
              <a:ext cx="2064" cy="92"/>
              <a:chOff x="136" y="934"/>
              <a:chExt cx="2381" cy="91"/>
            </a:xfrm>
          </p:grpSpPr>
          <p:cxnSp>
            <p:nvCxnSpPr>
              <p:cNvPr id="30737" name="Line 8"/>
              <p:cNvCxnSpPr/>
              <p:nvPr/>
            </p:nvCxnSpPr>
            <p:spPr>
              <a:xfrm flipV="1">
                <a:off x="136" y="981"/>
                <a:ext cx="23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30738" name="AutoShape 9"/>
              <p:cNvSpPr/>
              <p:nvPr/>
            </p:nvSpPr>
            <p:spPr>
              <a:xfrm rot="5400000">
                <a:off x="1688" y="828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0739" name="组合 13362"/>
            <p:cNvGrpSpPr/>
            <p:nvPr/>
          </p:nvGrpSpPr>
          <p:grpSpPr>
            <a:xfrm>
              <a:off x="453" y="1751"/>
              <a:ext cx="2059" cy="69"/>
              <a:chOff x="113" y="1751"/>
              <a:chExt cx="2399" cy="91"/>
            </a:xfrm>
          </p:grpSpPr>
          <p:cxnSp>
            <p:nvCxnSpPr>
              <p:cNvPr id="30740" name="Line 11"/>
              <p:cNvCxnSpPr/>
              <p:nvPr/>
            </p:nvCxnSpPr>
            <p:spPr>
              <a:xfrm>
                <a:off x="113" y="1797"/>
                <a:ext cx="239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30741" name="AutoShape 12"/>
              <p:cNvSpPr/>
              <p:nvPr/>
            </p:nvSpPr>
            <p:spPr>
              <a:xfrm rot="5400000">
                <a:off x="1679" y="1644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0742" name="组合 13365"/>
            <p:cNvGrpSpPr/>
            <p:nvPr/>
          </p:nvGrpSpPr>
          <p:grpSpPr>
            <a:xfrm>
              <a:off x="476" y="1344"/>
              <a:ext cx="2054" cy="92"/>
              <a:chOff x="136" y="1342"/>
              <a:chExt cx="2394" cy="91"/>
            </a:xfrm>
          </p:grpSpPr>
          <p:cxnSp>
            <p:nvCxnSpPr>
              <p:cNvPr id="30743" name="Line 14"/>
              <p:cNvCxnSpPr/>
              <p:nvPr/>
            </p:nvCxnSpPr>
            <p:spPr>
              <a:xfrm flipV="1">
                <a:off x="136" y="1388"/>
                <a:ext cx="2394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30744" name="AutoShape 15"/>
              <p:cNvSpPr/>
              <p:nvPr/>
            </p:nvSpPr>
            <p:spPr>
              <a:xfrm rot="5400000">
                <a:off x="1697" y="1236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30745" name="组合 13368"/>
          <p:cNvGrpSpPr/>
          <p:nvPr/>
        </p:nvGrpSpPr>
        <p:grpSpPr>
          <a:xfrm flipH="1">
            <a:off x="1916200" y="2191505"/>
            <a:ext cx="4069604" cy="1293686"/>
            <a:chOff x="2508" y="981"/>
            <a:chExt cx="1960" cy="816"/>
          </a:xfrm>
        </p:grpSpPr>
        <p:grpSp>
          <p:nvGrpSpPr>
            <p:cNvPr id="30746" name="组合 13369"/>
            <p:cNvGrpSpPr/>
            <p:nvPr/>
          </p:nvGrpSpPr>
          <p:grpSpPr>
            <a:xfrm>
              <a:off x="2508" y="1162"/>
              <a:ext cx="1960" cy="635"/>
              <a:chOff x="2508" y="1117"/>
              <a:chExt cx="2073" cy="679"/>
            </a:xfrm>
          </p:grpSpPr>
          <p:sp>
            <p:nvSpPr>
              <p:cNvPr id="30747" name="Freeform 17"/>
              <p:cNvSpPr/>
              <p:nvPr/>
            </p:nvSpPr>
            <p:spPr>
              <a:xfrm>
                <a:off x="2508" y="1117"/>
                <a:ext cx="2073" cy="679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8" name="AutoShape 18"/>
              <p:cNvSpPr/>
              <p:nvPr/>
            </p:nvSpPr>
            <p:spPr>
              <a:xfrm rot="4200000">
                <a:off x="3125" y="1498"/>
                <a:ext cx="69" cy="205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0749" name="组合 13372"/>
            <p:cNvGrpSpPr/>
            <p:nvPr/>
          </p:nvGrpSpPr>
          <p:grpSpPr>
            <a:xfrm>
              <a:off x="2517" y="981"/>
              <a:ext cx="1883" cy="612"/>
              <a:chOff x="2517" y="981"/>
              <a:chExt cx="2200" cy="725"/>
            </a:xfrm>
          </p:grpSpPr>
          <p:sp>
            <p:nvSpPr>
              <p:cNvPr id="30750" name="Freeform 20"/>
              <p:cNvSpPr/>
              <p:nvPr/>
            </p:nvSpPr>
            <p:spPr>
              <a:xfrm flipV="1">
                <a:off x="2517" y="981"/>
                <a:ext cx="2200" cy="725"/>
              </a:xfrm>
              <a:custGeom>
                <a:avLst/>
                <a:gdLst/>
                <a:ahLst/>
                <a:cxnLst>
                  <a:cxn ang="0">
                    <a:pos x="0" y="536"/>
                  </a:cxn>
                  <a:cxn ang="0">
                    <a:pos x="131" y="520"/>
                  </a:cxn>
                  <a:cxn ang="0">
                    <a:pos x="1667" y="0"/>
                  </a:cxn>
                </a:cxnLst>
                <a:rect l="0" t="0" r="0" b="0"/>
                <a:pathLst>
                  <a:path w="1667" h="536">
                    <a:moveTo>
                      <a:pt x="0" y="536"/>
                    </a:moveTo>
                    <a:lnTo>
                      <a:pt x="131" y="520"/>
                    </a:lnTo>
                    <a:lnTo>
                      <a:pt x="166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anchor="t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1" name="AutoShape 21"/>
              <p:cNvSpPr/>
              <p:nvPr/>
            </p:nvSpPr>
            <p:spPr>
              <a:xfrm rot="17400000" flipV="1">
                <a:off x="3189" y="1049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0752" name="组合 13375"/>
            <p:cNvGrpSpPr/>
            <p:nvPr/>
          </p:nvGrpSpPr>
          <p:grpSpPr>
            <a:xfrm>
              <a:off x="2522" y="1343"/>
              <a:ext cx="1923" cy="91"/>
              <a:chOff x="2522" y="1343"/>
              <a:chExt cx="2671" cy="91"/>
            </a:xfrm>
          </p:grpSpPr>
          <p:cxnSp>
            <p:nvCxnSpPr>
              <p:cNvPr id="30753" name="Line 23"/>
              <p:cNvCxnSpPr/>
              <p:nvPr/>
            </p:nvCxnSpPr>
            <p:spPr>
              <a:xfrm flipV="1">
                <a:off x="2522" y="1389"/>
                <a:ext cx="267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</p:cxnSp>
          <p:sp>
            <p:nvSpPr>
              <p:cNvPr id="30754" name="AutoShape 24"/>
              <p:cNvSpPr/>
              <p:nvPr/>
            </p:nvSpPr>
            <p:spPr>
              <a:xfrm rot="5400000">
                <a:off x="3368" y="1237"/>
                <a:ext cx="91" cy="27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txBody>
              <a:bodyPr vert="vert" wrap="none" anchor="ctr" anchorCtr="0"/>
              <a:lstStyle>
                <a:lvl1pPr marL="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lvl="0"/>
                <a:endParaRPr lang="zh-CN" altLang="en-US" sz="2800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30755" name="AutoShape 125"/>
          <p:cNvSpPr/>
          <p:nvPr/>
        </p:nvSpPr>
        <p:spPr>
          <a:xfrm>
            <a:off x="3553941" y="970660"/>
            <a:ext cx="1963640" cy="682470"/>
          </a:xfrm>
          <a:prstGeom prst="wedgeRoundRectCallout">
            <a:avLst>
              <a:gd name="adj1" fmla="val -51574"/>
              <a:gd name="adj2" fmla="val 175060"/>
              <a:gd name="adj3" fmla="val 16667"/>
            </a:avLst>
          </a:prstGeom>
          <a:noFill/>
          <a:ln w="12700">
            <a:solidFill>
              <a:schemeClr val="tx1"/>
            </a:solidFill>
            <a:round/>
          </a:ln>
        </p:spPr>
        <p:txBody>
          <a:bodyPr wrap="none" lIns="0" rIns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焦点</a:t>
            </a:r>
          </a:p>
        </p:txBody>
      </p:sp>
      <p:grpSp>
        <p:nvGrpSpPr>
          <p:cNvPr id="30756" name="组合 22"/>
          <p:cNvGrpSpPr/>
          <p:nvPr/>
        </p:nvGrpSpPr>
        <p:grpSpPr>
          <a:xfrm flipH="1">
            <a:off x="1501608" y="2113916"/>
            <a:ext cx="8281529" cy="1401361"/>
            <a:chOff x="469" y="6911"/>
            <a:chExt cx="10038" cy="2214"/>
          </a:xfrm>
        </p:grpSpPr>
        <p:grpSp>
          <p:nvGrpSpPr>
            <p:cNvPr id="30757" name="组合 1"/>
            <p:cNvGrpSpPr/>
            <p:nvPr/>
          </p:nvGrpSpPr>
          <p:grpSpPr>
            <a:xfrm flipH="1">
              <a:off x="5315" y="6911"/>
              <a:ext cx="5192" cy="2215"/>
              <a:chOff x="453" y="934"/>
              <a:chExt cx="2077" cy="886"/>
            </a:xfrm>
          </p:grpSpPr>
          <p:grpSp>
            <p:nvGrpSpPr>
              <p:cNvPr id="30758" name="组合 12329"/>
              <p:cNvGrpSpPr/>
              <p:nvPr/>
            </p:nvGrpSpPr>
            <p:grpSpPr>
              <a:xfrm>
                <a:off x="453" y="934"/>
                <a:ext cx="2064" cy="92"/>
                <a:chOff x="136" y="934"/>
                <a:chExt cx="2381" cy="91"/>
              </a:xfrm>
            </p:grpSpPr>
            <p:cxnSp>
              <p:nvCxnSpPr>
                <p:cNvPr id="30759" name="Line 8"/>
                <p:cNvCxnSpPr/>
                <p:nvPr/>
              </p:nvCxnSpPr>
              <p:spPr>
                <a:xfrm flipV="1">
                  <a:off x="136" y="981"/>
                  <a:ext cx="2381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  <p:sp>
              <p:nvSpPr>
                <p:cNvPr id="30760" name="AutoShape 9"/>
                <p:cNvSpPr/>
                <p:nvPr/>
              </p:nvSpPr>
              <p:spPr>
                <a:xfrm rot="5400000">
                  <a:off x="1688" y="828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rot="10800000"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>
                    <a:lnSpc>
                      <a:spcPct val="130000"/>
                    </a:lnSpc>
                  </a:pPr>
                  <a:endParaRPr lang="zh-CN" altLang="en-US" sz="2800" b="1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0761" name="组合 12331"/>
              <p:cNvGrpSpPr/>
              <p:nvPr/>
            </p:nvGrpSpPr>
            <p:grpSpPr>
              <a:xfrm>
                <a:off x="453" y="1751"/>
                <a:ext cx="2059" cy="69"/>
                <a:chOff x="113" y="1751"/>
                <a:chExt cx="2399" cy="91"/>
              </a:xfrm>
            </p:grpSpPr>
            <p:cxnSp>
              <p:nvCxnSpPr>
                <p:cNvPr id="30762" name="Line 11"/>
                <p:cNvCxnSpPr/>
                <p:nvPr/>
              </p:nvCxnSpPr>
              <p:spPr>
                <a:xfrm>
                  <a:off x="113" y="1797"/>
                  <a:ext cx="2399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  <p:sp>
              <p:nvSpPr>
                <p:cNvPr id="30763" name="AutoShape 12"/>
                <p:cNvSpPr/>
                <p:nvPr/>
              </p:nvSpPr>
              <p:spPr>
                <a:xfrm rot="5400000">
                  <a:off x="1679" y="1644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rot="10800000"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>
                    <a:lnSpc>
                      <a:spcPct val="130000"/>
                    </a:lnSpc>
                  </a:pPr>
                  <a:endParaRPr lang="zh-CN" altLang="en-US" sz="2800" b="1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0764" name="组合 12330"/>
              <p:cNvGrpSpPr/>
              <p:nvPr/>
            </p:nvGrpSpPr>
            <p:grpSpPr>
              <a:xfrm>
                <a:off x="476" y="1344"/>
                <a:ext cx="2054" cy="92"/>
                <a:chOff x="136" y="1342"/>
                <a:chExt cx="2394" cy="91"/>
              </a:xfrm>
            </p:grpSpPr>
            <p:cxnSp>
              <p:nvCxnSpPr>
                <p:cNvPr id="30765" name="Line 14"/>
                <p:cNvCxnSpPr/>
                <p:nvPr/>
              </p:nvCxnSpPr>
              <p:spPr>
                <a:xfrm flipV="1">
                  <a:off x="136" y="1388"/>
                  <a:ext cx="2394" cy="1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  <p:sp>
              <p:nvSpPr>
                <p:cNvPr id="30766" name="AutoShape 15"/>
                <p:cNvSpPr/>
                <p:nvPr/>
              </p:nvSpPr>
              <p:spPr>
                <a:xfrm rot="5400000">
                  <a:off x="1697" y="1236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rot="10800000"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>
                    <a:lnSpc>
                      <a:spcPct val="130000"/>
                    </a:lnSpc>
                  </a:pPr>
                  <a:endParaRPr lang="zh-CN" altLang="en-US" sz="2800" b="1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0767" name="组合 12"/>
            <p:cNvGrpSpPr/>
            <p:nvPr/>
          </p:nvGrpSpPr>
          <p:grpSpPr>
            <a:xfrm flipH="1">
              <a:off x="469" y="7030"/>
              <a:ext cx="4900" cy="2040"/>
              <a:chOff x="2508" y="981"/>
              <a:chExt cx="1960" cy="816"/>
            </a:xfrm>
          </p:grpSpPr>
          <p:grpSp>
            <p:nvGrpSpPr>
              <p:cNvPr id="30768" name="组合 12335"/>
              <p:cNvGrpSpPr/>
              <p:nvPr/>
            </p:nvGrpSpPr>
            <p:grpSpPr>
              <a:xfrm>
                <a:off x="2508" y="1162"/>
                <a:ext cx="1960" cy="635"/>
                <a:chOff x="2508" y="1117"/>
                <a:chExt cx="2073" cy="679"/>
              </a:xfrm>
            </p:grpSpPr>
            <p:sp>
              <p:nvSpPr>
                <p:cNvPr id="30769" name="Freeform 17"/>
                <p:cNvSpPr/>
                <p:nvPr/>
              </p:nvSpPr>
              <p:spPr>
                <a:xfrm>
                  <a:off x="2508" y="1117"/>
                  <a:ext cx="2073" cy="679"/>
                </a:xfrm>
                <a:custGeom>
                  <a:avLst/>
                  <a:gdLst/>
                  <a:ahLst/>
                  <a:cxnLst>
                    <a:cxn ang="0">
                      <a:pos x="0" y="536"/>
                    </a:cxn>
                    <a:cxn ang="0">
                      <a:pos x="131" y="520"/>
                    </a:cxn>
                    <a:cxn ang="0">
                      <a:pos x="1667" y="0"/>
                    </a:cxn>
                  </a:cxnLst>
                  <a:rect l="0" t="0" r="0" b="0"/>
                  <a:pathLst>
                    <a:path w="1667" h="536">
                      <a:moveTo>
                        <a:pt x="0" y="536"/>
                      </a:moveTo>
                      <a:lnTo>
                        <a:pt x="131" y="520"/>
                      </a:lnTo>
                      <a:lnTo>
                        <a:pt x="1667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</a:ln>
              </p:spPr>
              <p:txBody>
                <a:bodyPr anchor="t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30770" name="AutoShape 18"/>
                <p:cNvSpPr/>
                <p:nvPr/>
              </p:nvSpPr>
              <p:spPr>
                <a:xfrm rot="4200000">
                  <a:off x="3125" y="1498"/>
                  <a:ext cx="69" cy="2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rot="10800000"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>
                    <a:lnSpc>
                      <a:spcPct val="130000"/>
                    </a:lnSpc>
                  </a:pPr>
                  <a:endParaRPr lang="zh-CN" altLang="en-US" sz="2800" b="1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0771" name="组合 12332"/>
              <p:cNvGrpSpPr/>
              <p:nvPr/>
            </p:nvGrpSpPr>
            <p:grpSpPr>
              <a:xfrm>
                <a:off x="2517" y="981"/>
                <a:ext cx="1883" cy="612"/>
                <a:chOff x="2517" y="981"/>
                <a:chExt cx="2200" cy="725"/>
              </a:xfrm>
            </p:grpSpPr>
            <p:sp>
              <p:nvSpPr>
                <p:cNvPr id="30772" name="Freeform 20"/>
                <p:cNvSpPr/>
                <p:nvPr/>
              </p:nvSpPr>
              <p:spPr>
                <a:xfrm flipV="1">
                  <a:off x="2517" y="981"/>
                  <a:ext cx="2200" cy="725"/>
                </a:xfrm>
                <a:custGeom>
                  <a:avLst/>
                  <a:gdLst/>
                  <a:ahLst/>
                  <a:cxnLst>
                    <a:cxn ang="0">
                      <a:pos x="0" y="536"/>
                    </a:cxn>
                    <a:cxn ang="0">
                      <a:pos x="131" y="520"/>
                    </a:cxn>
                    <a:cxn ang="0">
                      <a:pos x="1667" y="0"/>
                    </a:cxn>
                  </a:cxnLst>
                  <a:rect l="0" t="0" r="0" b="0"/>
                  <a:pathLst>
                    <a:path w="1667" h="536">
                      <a:moveTo>
                        <a:pt x="0" y="536"/>
                      </a:moveTo>
                      <a:lnTo>
                        <a:pt x="131" y="520"/>
                      </a:lnTo>
                      <a:lnTo>
                        <a:pt x="1667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</a:ln>
              </p:spPr>
              <p:txBody>
                <a:bodyPr anchor="t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/>
                  <a:endParaRPr lang="zh-CN" altLang="en-US"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30773" name="AutoShape 21"/>
                <p:cNvSpPr/>
                <p:nvPr/>
              </p:nvSpPr>
              <p:spPr>
                <a:xfrm rot="17400000" flipV="1">
                  <a:off x="3189" y="1049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rot="10800000"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>
                    <a:lnSpc>
                      <a:spcPct val="130000"/>
                    </a:lnSpc>
                  </a:pPr>
                  <a:endParaRPr lang="zh-CN" altLang="en-US" sz="2800" b="1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0774" name="组合 12333"/>
              <p:cNvGrpSpPr/>
              <p:nvPr/>
            </p:nvGrpSpPr>
            <p:grpSpPr>
              <a:xfrm>
                <a:off x="2522" y="1343"/>
                <a:ext cx="1923" cy="91"/>
                <a:chOff x="2522" y="1343"/>
                <a:chExt cx="2671" cy="91"/>
              </a:xfrm>
            </p:grpSpPr>
            <p:cxnSp>
              <p:nvCxnSpPr>
                <p:cNvPr id="30775" name="Line 23"/>
                <p:cNvCxnSpPr/>
                <p:nvPr/>
              </p:nvCxnSpPr>
              <p:spPr>
                <a:xfrm flipV="1">
                  <a:off x="2522" y="1389"/>
                  <a:ext cx="2671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</a:ln>
              </p:spPr>
            </p:cxnSp>
            <p:sp>
              <p:nvSpPr>
                <p:cNvPr id="30776" name="AutoShape 24"/>
                <p:cNvSpPr/>
                <p:nvPr/>
              </p:nvSpPr>
              <p:spPr>
                <a:xfrm rot="5400000">
                  <a:off x="3368" y="1237"/>
                  <a:ext cx="91" cy="27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  <a:round/>
                </a:ln>
              </p:spPr>
              <p:txBody>
                <a:bodyPr rot="10800000" vert="vert" wrap="none" anchor="ctr" anchorCtr="0"/>
                <a:lstStyle>
                  <a:lvl1pPr marL="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4572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9144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3716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1828800" indent="0" algn="l" defTabSz="914400" rtl="0" eaLnBrk="1" fontAlgn="base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</a:lstStyle>
                <a:p>
                  <a:pPr lvl="0">
                    <a:lnSpc>
                      <a:spcPct val="130000"/>
                    </a:lnSpc>
                  </a:pPr>
                  <a:endParaRPr lang="zh-CN" altLang="en-US" sz="2800" b="1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</p:grpSp>
      <p:grpSp>
        <p:nvGrpSpPr>
          <p:cNvPr id="30777" name="Group 30"/>
          <p:cNvGrpSpPr/>
          <p:nvPr/>
        </p:nvGrpSpPr>
        <p:grpSpPr>
          <a:xfrm>
            <a:off x="5800165" y="2937313"/>
            <a:ext cx="2638126" cy="1452031"/>
            <a:chOff x="2723" y="2608"/>
            <a:chExt cx="1279" cy="917"/>
          </a:xfrm>
        </p:grpSpPr>
        <p:cxnSp>
          <p:nvCxnSpPr>
            <p:cNvPr id="30778" name="Line 31"/>
            <p:cNvCxnSpPr/>
            <p:nvPr/>
          </p:nvCxnSpPr>
          <p:spPr>
            <a:xfrm flipH="1">
              <a:off x="2723" y="3067"/>
              <a:ext cx="0" cy="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30779" name="Line 32"/>
            <p:cNvCxnSpPr/>
            <p:nvPr/>
          </p:nvCxnSpPr>
          <p:spPr>
            <a:xfrm flipH="1">
              <a:off x="4002" y="2608"/>
              <a:ext cx="0" cy="9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</p:cxnSp>
        <p:cxnSp>
          <p:nvCxnSpPr>
            <p:cNvPr id="30780" name="Line 33"/>
            <p:cNvCxnSpPr/>
            <p:nvPr/>
          </p:nvCxnSpPr>
          <p:spPr>
            <a:xfrm>
              <a:off x="3578" y="324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len="lg"/>
            </a:ln>
          </p:spPr>
        </p:cxnSp>
        <p:cxnSp>
          <p:nvCxnSpPr>
            <p:cNvPr id="30781" name="Line 34"/>
            <p:cNvCxnSpPr/>
            <p:nvPr/>
          </p:nvCxnSpPr>
          <p:spPr>
            <a:xfrm flipH="1">
              <a:off x="2744" y="3249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len="lg"/>
            </a:ln>
          </p:spPr>
        </p:cxnSp>
        <p:sp>
          <p:nvSpPr>
            <p:cNvPr id="30782" name="Text Box 35"/>
            <p:cNvSpPr/>
            <p:nvPr/>
          </p:nvSpPr>
          <p:spPr>
            <a:xfrm>
              <a:off x="3141" y="3113"/>
              <a:ext cx="544" cy="4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lnSpc>
                  <a:spcPct val="130000"/>
                </a:lnSpc>
                <a:spcBef>
                  <a:spcPct val="50000"/>
                </a:spcBef>
              </a:pPr>
              <a:endParaRPr lang="zh-CN" altLang="zh-CN" sz="28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783" name="Text Box 36"/>
            <p:cNvSpPr/>
            <p:nvPr/>
          </p:nvSpPr>
          <p:spPr>
            <a:xfrm>
              <a:off x="3248" y="3007"/>
              <a:ext cx="131" cy="36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t" anchorCtr="0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</a:lstStyle>
            <a:p>
              <a:pPr lvl="0">
                <a:lnSpc>
                  <a:spcPct val="130000"/>
                </a:lnSpc>
              </a:pPr>
              <a:r>
                <a:rPr lang="en-US" altLang="zh-CN" sz="2400" i="1">
                  <a:solidFill>
                    <a:srgbClr val="FF0000"/>
                  </a:solidFill>
                  <a:latin typeface="Times New Roman" pitchFamily="18" charset="0"/>
                </a:rPr>
                <a:t>f</a:t>
              </a:r>
              <a:endParaRPr lang="en-US" altLang="zh-CN" sz="2400" b="1" i="1">
                <a:latin typeface="Times New Roman" pitchFamily="18" charset="0"/>
              </a:endParaRPr>
            </a:p>
          </p:txBody>
        </p:sp>
      </p:grpSp>
      <p:sp>
        <p:nvSpPr>
          <p:cNvPr id="30784" name="Oval 26"/>
          <p:cNvSpPr/>
          <p:nvPr/>
        </p:nvSpPr>
        <p:spPr>
          <a:xfrm>
            <a:off x="8335159" y="2764717"/>
            <a:ext cx="206265" cy="1583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endParaRPr lang="zh-CN" altLang="en-US" sz="2800" b="1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785" name="AutoShape 125"/>
          <p:cNvSpPr/>
          <p:nvPr/>
        </p:nvSpPr>
        <p:spPr>
          <a:xfrm>
            <a:off x="7456471" y="907322"/>
            <a:ext cx="1963640" cy="682470"/>
          </a:xfrm>
          <a:prstGeom prst="wedgeRoundRectCallout">
            <a:avLst>
              <a:gd name="adj1" fmla="val -2583"/>
              <a:gd name="adj2" fmla="val 175102"/>
              <a:gd name="adj3" fmla="val 16667"/>
            </a:avLst>
          </a:prstGeom>
          <a:noFill/>
          <a:ln w="12700">
            <a:solidFill>
              <a:schemeClr val="tx1"/>
            </a:solidFill>
            <a:round/>
          </a:ln>
        </p:spPr>
        <p:txBody>
          <a:bodyPr wrap="none" lIns="0" rIns="0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焦点</a:t>
            </a:r>
          </a:p>
        </p:txBody>
      </p:sp>
      <p:sp>
        <p:nvSpPr>
          <p:cNvPr id="30786" name="Oval 26"/>
          <p:cNvSpPr/>
          <p:nvPr/>
        </p:nvSpPr>
        <p:spPr>
          <a:xfrm>
            <a:off x="3207416" y="2766300"/>
            <a:ext cx="206265" cy="1583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txBody>
          <a:bodyPr wrap="none" anchor="ctr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28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787" name="文本框 4103"/>
          <p:cNvSpPr/>
          <p:nvPr/>
        </p:nvSpPr>
        <p:spPr>
          <a:xfrm>
            <a:off x="138197" y="44337"/>
            <a:ext cx="1683120" cy="3990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0170" tIns="46990" rIns="90170" bIns="46990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000" b="1">
                <a:solidFill>
                  <a:srgbClr val="006666"/>
                </a:solidFill>
                <a:latin typeface="Arial" pitchFamily="34" charset="0"/>
                <a:ea typeface="方正姚体" pitchFamily="2" charset="-122"/>
              </a:rPr>
              <a:t>讲授新课</a:t>
            </a:r>
          </a:p>
        </p:txBody>
      </p:sp>
      <p:sp>
        <p:nvSpPr>
          <p:cNvPr id="30788" name="Text Box 28"/>
          <p:cNvSpPr/>
          <p:nvPr/>
        </p:nvSpPr>
        <p:spPr>
          <a:xfrm>
            <a:off x="8541424" y="2194673"/>
            <a:ext cx="653860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i="1">
                <a:solidFill>
                  <a:srgbClr val="FF0000"/>
                </a:solidFill>
                <a:latin typeface="宋体" pitchFamily="2" charset="-122"/>
              </a:rPr>
              <a:t>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29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7" dur="1000" fill="hold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base">
                                        <p:cTn id="11" dur="1000" fill="hold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3" dur="2000" fill="hold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7" dur="500" fill="hold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34" grpId="0"/>
      <p:bldP spid="30755" grpId="0" animBg="1"/>
      <p:bldP spid="30784" grpId="0" animBg="1"/>
      <p:bldP spid="30785" grpId="0" animBg="1"/>
      <p:bldP spid="30786" grpId="0" animBg="1"/>
      <p:bldP spid="307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42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1244</Words>
  <Application>Microsoft Office PowerPoint</Application>
  <PresentationFormat>自定义</PresentationFormat>
  <Paragraphs>173</Paragraphs>
  <Slides>25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Office 主题</vt:lpstr>
      <vt:lpstr>MSPhotoEd.3</vt:lpstr>
      <vt:lpstr>Equation.KSEE3</vt:lpstr>
      <vt:lpstr>PowerPoint 演示文稿</vt:lpstr>
      <vt:lpstr>PowerPoint 演示文稿</vt:lpstr>
      <vt:lpstr>PowerPoint 演示文稿</vt:lpstr>
      <vt:lpstr>PowerPoint 演示文稿</vt:lpstr>
      <vt:lpstr>3.透镜的光心与主光轴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16</cp:revision>
  <dcterms:created xsi:type="dcterms:W3CDTF">2021-01-05T11:00:49Z</dcterms:created>
  <dcterms:modified xsi:type="dcterms:W3CDTF">2021-01-05T11:32:15Z</dcterms:modified>
</cp:coreProperties>
</file>