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file:///G:\&#20843;&#19978;\&#31532;&#19968;&#31456;%20&#22768;&#29616;&#35937;\&#22235;.&#22122;&#22768;&#30340;&#21361;&#23475;&#21644;&#25511;&#21046;\&#28040;&#22768;&#22120;2.M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WordArt 3"/>
          <p:cNvSpPr>
            <a:spLocks noTextEdit="1"/>
          </p:cNvSpPr>
          <p:nvPr/>
        </p:nvSpPr>
        <p:spPr>
          <a:xfrm>
            <a:off x="1346200" y="3224213"/>
            <a:ext cx="658812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400" b="1">
                <a:ln w="19050" cap="rnd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章末复习</a:t>
            </a:r>
          </a:p>
        </p:txBody>
      </p:sp>
      <p:sp>
        <p:nvSpPr>
          <p:cNvPr id="2050" name="文本框 100354"/>
          <p:cNvSpPr txBox="1"/>
          <p:nvPr/>
        </p:nvSpPr>
        <p:spPr>
          <a:xfrm>
            <a:off x="1958975" y="803275"/>
            <a:ext cx="184150" cy="579438"/>
          </a:xfrm>
          <a:prstGeom prst="rect">
            <a:avLst/>
          </a:prstGeom>
          <a:noFill/>
          <a:ln w="19050">
            <a:noFill/>
          </a:ln>
          <a:effectLst>
            <a:outerShdw dist="35921" dir="2699999" algn="ctr" rotWithShape="0">
              <a:srgbClr val="990000"/>
            </a:outerShdw>
          </a:effectLst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1" name="文本框 100355"/>
          <p:cNvSpPr txBox="1"/>
          <p:nvPr/>
        </p:nvSpPr>
        <p:spPr>
          <a:xfrm>
            <a:off x="2017819" y="1341438"/>
            <a:ext cx="5033749" cy="1015663"/>
          </a:xfrm>
          <a:prstGeom prst="rect">
            <a:avLst/>
          </a:prstGeom>
          <a:noFill/>
          <a:ln w="19050">
            <a:noFill/>
          </a:ln>
          <a:effectLst>
            <a:outerShdw dist="35921" dir="2699999" algn="ctr" rotWithShape="0">
              <a:srgbClr val="990000"/>
            </a:outerShdw>
          </a:effectLst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黑体" panose="02010609060101010101" pitchFamily="49" charset="-122"/>
              </a:rPr>
              <a:t>第二</a:t>
            </a:r>
            <a:r>
              <a:rPr lang="zh-CN" altLang="en-US" sz="60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章 声</a:t>
            </a:r>
            <a:r>
              <a:rPr lang="zh-CN" altLang="en-US" sz="6000" b="1" dirty="0">
                <a:latin typeface="Arial" panose="020B0604020202020204" pitchFamily="34" charset="0"/>
                <a:ea typeface="黑体" panose="02010609060101010101" pitchFamily="49" charset="-122"/>
              </a:rPr>
              <a:t>现象</a:t>
            </a:r>
          </a:p>
        </p:txBody>
      </p:sp>
    </p:spTree>
    <p:extLst>
      <p:ext uri="{BB962C8B-B14F-4D97-AF65-F5344CB8AC3E}">
        <p14:creationId xmlns:p14="http://schemas.microsoft.com/office/powerpoint/2010/main" val="11776174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/>
          <p:nvPr/>
        </p:nvGraphicFramePr>
        <p:xfrm>
          <a:off x="303054" y="1395730"/>
          <a:ext cx="8538210" cy="406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8549640" imgH="4076700" progId="Word.Document.8">
                  <p:embed/>
                </p:oleObj>
              </mc:Choice>
              <mc:Fallback>
                <p:oleObj r:id="rId3" imgW="8549640" imgH="4076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054" y="1395730"/>
                        <a:ext cx="8538210" cy="4066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3"/>
          <p:cNvSpPr/>
          <p:nvPr/>
        </p:nvSpPr>
        <p:spPr>
          <a:xfrm>
            <a:off x="3665220" y="2018507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介质种类 </a:t>
            </a:r>
          </a:p>
        </p:txBody>
      </p:sp>
      <p:sp>
        <p:nvSpPr>
          <p:cNvPr id="71684" name="Rectangle 4"/>
          <p:cNvSpPr/>
          <p:nvPr/>
        </p:nvSpPr>
        <p:spPr>
          <a:xfrm>
            <a:off x="5724525" y="201850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温度 </a:t>
            </a:r>
          </a:p>
        </p:txBody>
      </p:sp>
      <p:sp>
        <p:nvSpPr>
          <p:cNvPr id="71685" name="Rectangle 5"/>
          <p:cNvSpPr/>
          <p:nvPr/>
        </p:nvSpPr>
        <p:spPr>
          <a:xfrm>
            <a:off x="6711950" y="2680494"/>
            <a:ext cx="11563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340 m/s </a:t>
            </a:r>
          </a:p>
        </p:txBody>
      </p:sp>
      <p:sp>
        <p:nvSpPr>
          <p:cNvPr id="71686" name="Rectangle 6"/>
          <p:cNvSpPr/>
          <p:nvPr/>
        </p:nvSpPr>
        <p:spPr>
          <a:xfrm>
            <a:off x="900113" y="4034631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 </a:t>
            </a:r>
          </a:p>
        </p:txBody>
      </p:sp>
      <p:sp>
        <p:nvSpPr>
          <p:cNvPr id="71687" name="Rectangle 7"/>
          <p:cNvSpPr/>
          <p:nvPr/>
        </p:nvSpPr>
        <p:spPr>
          <a:xfrm>
            <a:off x="3941763" y="4034631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 </a:t>
            </a:r>
          </a:p>
        </p:txBody>
      </p:sp>
      <p:sp>
        <p:nvSpPr>
          <p:cNvPr id="71688" name="Rectangle 8"/>
          <p:cNvSpPr/>
          <p:nvPr/>
        </p:nvSpPr>
        <p:spPr>
          <a:xfrm>
            <a:off x="7026275" y="4042569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气 </a:t>
            </a:r>
          </a:p>
        </p:txBody>
      </p:sp>
    </p:spTree>
    <p:extLst>
      <p:ext uri="{BB962C8B-B14F-4D97-AF65-F5344CB8AC3E}">
        <p14:creationId xmlns:p14="http://schemas.microsoft.com/office/powerpoint/2010/main" val="21619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86" grpId="0"/>
      <p:bldP spid="71687" grpId="0"/>
      <p:bldP spid="716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3085" y="475615"/>
            <a:ext cx="5142865" cy="641985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节 声音的特性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音调</a:t>
            </a:r>
            <a:r>
              <a:rPr lang="en-US" altLang="zh-CN" sz="2400" dirty="0" smtClean="0"/>
              <a:t>: </a:t>
            </a:r>
            <a:r>
              <a:rPr lang="zh-CN" altLang="en-US" sz="2400" dirty="0" smtClean="0"/>
              <a:t>声音的高低叫做音调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800" dirty="0" smtClean="0"/>
              <a:t>、</a:t>
            </a:r>
            <a:r>
              <a:rPr lang="zh-CN" altLang="en-US" sz="2000" dirty="0" smtClean="0"/>
              <a:t>实验探究：决定音调高低的因素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9870" y="962660"/>
            <a:ext cx="227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6"/>
                </a:solidFill>
              </a:rPr>
              <a:t>知识点一</a:t>
            </a:r>
            <a:r>
              <a:rPr lang="en-US" altLang="zh-CN" sz="2400" b="1">
                <a:solidFill>
                  <a:schemeClr val="accent6"/>
                </a:solidFill>
              </a:rPr>
              <a:t>.</a:t>
            </a:r>
            <a:r>
              <a:rPr lang="zh-CN" altLang="en-US" sz="2400" b="1">
                <a:solidFill>
                  <a:schemeClr val="accent6"/>
                </a:solidFill>
              </a:rPr>
              <a:t>音调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520065" y="2783205"/>
            <a:ext cx="2876550" cy="2159635"/>
            <a:chOff x="1248" y="1661"/>
            <a:chExt cx="3265" cy="1769"/>
          </a:xfrm>
        </p:grpSpPr>
        <p:sp>
          <p:nvSpPr>
            <p:cNvPr id="15375" name="Rectangle 6"/>
            <p:cNvSpPr>
              <a:spLocks noChangeArrowheads="1"/>
            </p:cNvSpPr>
            <p:nvPr/>
          </p:nvSpPr>
          <p:spPr bwMode="auto">
            <a:xfrm>
              <a:off x="1248" y="1661"/>
              <a:ext cx="3265" cy="1769"/>
            </a:xfrm>
            <a:prstGeom prst="rect">
              <a:avLst/>
            </a:prstGeom>
            <a:solidFill>
              <a:srgbClr val="EA69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 strike="noStrike" noProof="1">
                <a:ea typeface="宋体" panose="02010600030101010101" pitchFamily="2" charset="-122"/>
              </a:endParaRPr>
            </a:p>
          </p:txBody>
        </p:sp>
        <p:pic>
          <p:nvPicPr>
            <p:cNvPr id="6158" name="Picture 7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1706"/>
              <a:ext cx="3186" cy="16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2" name="Rectangle 14"/>
          <p:cNvSpPr/>
          <p:nvPr/>
        </p:nvSpPr>
        <p:spPr>
          <a:xfrm>
            <a:off x="3717925" y="2838450"/>
            <a:ext cx="4968875" cy="2120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如图所示，将一把钢尺紧按在桌面上，一端伸出桌边，使钢尺伸出桌边的长度分别是</a:t>
            </a:r>
            <a:r>
              <a:rPr lang="en-US" altLang="zh-CN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5cm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10cm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15cm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。拨动钢尺，听它振动发出的声音，同时观察钢尺振动的快慢。</a:t>
            </a:r>
          </a:p>
        </p:txBody>
      </p:sp>
    </p:spTree>
    <p:extLst>
      <p:ext uri="{BB962C8B-B14F-4D97-AF65-F5344CB8AC3E}">
        <p14:creationId xmlns:p14="http://schemas.microsoft.com/office/powerpoint/2010/main" val="39832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455" y="621030"/>
            <a:ext cx="775589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结论：物体</a:t>
            </a:r>
            <a:r>
              <a:rPr lang="zh-CN" altLang="en-US" b="1" dirty="0" smtClean="0">
                <a:solidFill>
                  <a:srgbClr val="FF0000"/>
                </a:solidFill>
              </a:rPr>
              <a:t>振动的越快</a:t>
            </a:r>
            <a:r>
              <a:rPr lang="zh-CN" altLang="en-US" b="1" dirty="0" smtClean="0">
                <a:solidFill>
                  <a:schemeClr val="tx1"/>
                </a:solidFill>
              </a:rPr>
              <a:t>，发出声音的</a:t>
            </a:r>
            <a:r>
              <a:rPr lang="zh-CN" altLang="en-US" b="1" dirty="0" smtClean="0">
                <a:solidFill>
                  <a:srgbClr val="FF0000"/>
                </a:solidFill>
              </a:rPr>
              <a:t>音调越高</a:t>
            </a:r>
            <a:r>
              <a:rPr lang="zh-CN" altLang="en-US" b="1" dirty="0" smtClean="0">
                <a:solidFill>
                  <a:schemeClr val="tx1"/>
                </a:solidFill>
              </a:rPr>
              <a:t>；</a:t>
            </a:r>
            <a:r>
              <a:rPr lang="zh-CN" altLang="en-US" b="1" dirty="0" smtClean="0">
                <a:solidFill>
                  <a:srgbClr val="FF0000"/>
                </a:solidFill>
              </a:rPr>
              <a:t>振动得慢</a:t>
            </a:r>
            <a:r>
              <a:rPr lang="zh-CN" altLang="en-US" b="1" dirty="0" smtClean="0">
                <a:solidFill>
                  <a:schemeClr val="tx1"/>
                </a:solidFill>
              </a:rPr>
              <a:t>，发出声音的</a:t>
            </a:r>
            <a:r>
              <a:rPr lang="zh-CN" altLang="en-US" b="1" dirty="0" smtClean="0">
                <a:solidFill>
                  <a:srgbClr val="FF0000"/>
                </a:solidFill>
              </a:rPr>
              <a:t>音调就低</a:t>
            </a:r>
            <a:r>
              <a:rPr lang="zh-CN" altLang="en-US" b="1" dirty="0" smtClean="0">
                <a:solidFill>
                  <a:schemeClr val="tx1"/>
                </a:solidFill>
              </a:rPr>
              <a:t>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590" y="1764030"/>
            <a:ext cx="8229600" cy="37344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、频率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2400" b="1" dirty="0" smtClean="0">
                <a:solidFill>
                  <a:schemeClr val="tx1"/>
                </a:solidFill>
              </a:rPr>
              <a:t>定义：单位时间内</a:t>
            </a:r>
            <a:r>
              <a:rPr lang="zh-CN" altLang="en-US" sz="2400" b="1" u="sng" dirty="0" smtClean="0">
                <a:solidFill>
                  <a:srgbClr val="00B0F0"/>
                </a:solidFill>
              </a:rPr>
              <a:t>振动的次数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叫频率。是描述物体振动快慢的物理量。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2400" b="1" dirty="0" smtClean="0">
                <a:solidFill>
                  <a:schemeClr val="tx1"/>
                </a:solidFill>
              </a:rPr>
              <a:t>单位：赫兹，简称赫，符号位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Hz</a:t>
            </a:r>
          </a:p>
          <a:p>
            <a:pPr>
              <a:spcBef>
                <a:spcPts val="2400"/>
              </a:spcBef>
            </a:pPr>
            <a:r>
              <a:rPr lang="zh-CN" altLang="en-US" sz="2400" b="1" dirty="0" smtClean="0">
                <a:solidFill>
                  <a:schemeClr val="tx1"/>
                </a:solidFill>
              </a:rPr>
              <a:t>音调与频率的关系：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频率越高，音调越高；频率越低，音调越低。</a:t>
            </a:r>
          </a:p>
        </p:txBody>
      </p:sp>
    </p:spTree>
    <p:extLst>
      <p:ext uri="{BB962C8B-B14F-4D97-AF65-F5344CB8AC3E}">
        <p14:creationId xmlns:p14="http://schemas.microsoft.com/office/powerpoint/2010/main" val="900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55" y="798830"/>
            <a:ext cx="8229600" cy="4525963"/>
          </a:xfrm>
        </p:spPr>
        <p:txBody>
          <a:bodyPr/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、声波的波形</a:t>
            </a:r>
            <a:endParaRPr lang="en-US" altLang="zh-CN" sz="2800" b="1" dirty="0" smtClean="0"/>
          </a:p>
          <a:p>
            <a:r>
              <a:rPr lang="zh-CN" altLang="en-US" sz="2400" b="1" dirty="0"/>
              <a:t>相同时间</a:t>
            </a:r>
            <a:r>
              <a:rPr lang="zh-CN" altLang="en-US" sz="2400" b="1" dirty="0" smtClean="0"/>
              <a:t>内，波的个数少，频率低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相同时间内，波的个数多，频率高</a:t>
            </a:r>
            <a:endParaRPr lang="en-US" altLang="zh-CN" sz="2400" b="1" dirty="0" smtClean="0"/>
          </a:p>
          <a:p>
            <a:endParaRPr lang="zh-CN" altLang="en-US" dirty="0"/>
          </a:p>
        </p:txBody>
      </p:sp>
      <p:graphicFrame>
        <p:nvGraphicFramePr>
          <p:cNvPr id="10241" name="Object 7"/>
          <p:cNvGraphicFramePr/>
          <p:nvPr>
            <p:custDataLst>
              <p:tags r:id="rId2"/>
            </p:custDataLst>
          </p:nvPr>
        </p:nvGraphicFramePr>
        <p:xfrm>
          <a:off x="912495" y="2474595"/>
          <a:ext cx="6000115" cy="295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3438525" imgH="1762125" progId="Paint.Picture">
                  <p:embed/>
                </p:oleObj>
              </mc:Choice>
              <mc:Fallback>
                <p:oleObj r:id="rId4" imgW="3438525" imgH="17621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495" y="2474595"/>
                        <a:ext cx="6000115" cy="2950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9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90" y="6985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、超声波与次声波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20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）人的听觉范围：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20Hz-20000Hz</a:t>
            </a:r>
          </a:p>
          <a:p>
            <a:pPr>
              <a:spcBef>
                <a:spcPts val="2400"/>
              </a:spcBef>
            </a:pPr>
            <a:r>
              <a:rPr lang="zh-CN" altLang="en-US" sz="20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）超过听觉范围：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频率高于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20000Hz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的声叫做超声波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频率低于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20Hz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的叫做次声波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20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）理解超声波与次声波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人类听不见超声波与次声波。如蝴蝶煽动翅膀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人与一些动物的发生频率范围通常不同。如，蝙蝠、海豚（超）。大象（次）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动物的听觉范围通常和人不同。猫、狗、海豚对超声波反应灵敏。大象用次声波交流。</a:t>
            </a:r>
          </a:p>
        </p:txBody>
      </p:sp>
    </p:spTree>
    <p:extLst>
      <p:ext uri="{BB962C8B-B14F-4D97-AF65-F5344CB8AC3E}">
        <p14:creationId xmlns:p14="http://schemas.microsoft.com/office/powerpoint/2010/main" val="13427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2"/>
          <p:cNvGraphicFramePr/>
          <p:nvPr/>
        </p:nvGraphicFramePr>
        <p:xfrm>
          <a:off x="303689" y="2045494"/>
          <a:ext cx="853821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8549640" imgH="2773680" progId="Word.Document.8">
                  <p:embed/>
                </p:oleObj>
              </mc:Choice>
              <mc:Fallback>
                <p:oleObj r:id="rId3" imgW="8549640" imgH="27736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9" y="2045494"/>
                        <a:ext cx="8538210" cy="276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Rectangle 3"/>
          <p:cNvSpPr/>
          <p:nvPr/>
        </p:nvSpPr>
        <p:spPr>
          <a:xfrm>
            <a:off x="3932238" y="2712244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32397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735" y="721360"/>
            <a:ext cx="3048000" cy="605155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accent6"/>
                </a:solidFill>
              </a:rPr>
              <a:t>知识点二 响度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345" y="1696720"/>
            <a:ext cx="8229600" cy="3834130"/>
          </a:xfrm>
        </p:spPr>
        <p:txBody>
          <a:bodyPr>
            <a:normAutofit lnSpcReduction="10000"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、定义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: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物理学中，声音的强弱叫响度。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、实验探究：决定声音响度的因素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chemeClr val="tx1"/>
                </a:solidFill>
              </a:rPr>
              <a:t>把系好的乒乓球用细线拴在铁架台上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tx1"/>
                </a:solidFill>
              </a:rPr>
              <a:t>几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次用不同的力敲击音叉，并将振动的音叉轻触乒乓球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chemeClr val="tx1"/>
                </a:solidFill>
              </a:rPr>
              <a:t>观察乒乓球被弹开的幅度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altLang="zh-CN" sz="2000" b="1" dirty="0" smtClean="0">
                <a:solidFill>
                  <a:schemeClr val="tx1"/>
                </a:solidFill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、现象：用力越大，乒乓球被弹起的幅度越大，声音的响度也越大。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altLang="zh-CN" sz="2000" b="1" dirty="0" smtClean="0">
                <a:solidFill>
                  <a:schemeClr val="tx1"/>
                </a:solidFill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、结论：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响度与物体的振幅</a:t>
            </a:r>
            <a:r>
              <a:rPr lang="zh-CN" altLang="en-US" sz="2000" b="1" dirty="0">
                <a:solidFill>
                  <a:srgbClr val="FF0000"/>
                </a:solidFill>
              </a:rPr>
              <a:t>（振动的幅度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）有关，振幅越大，响度也越大。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5912" r="32819" b="1429"/>
          <a:stretch>
            <a:fillRect/>
          </a:stretch>
        </p:blipFill>
        <p:spPr>
          <a:xfrm>
            <a:off x="6153785" y="648335"/>
            <a:ext cx="2820035" cy="19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44220"/>
            <a:ext cx="8229600" cy="819785"/>
          </a:xfrm>
        </p:spPr>
        <p:txBody>
          <a:bodyPr/>
          <a:lstStyle/>
          <a:p>
            <a:r>
              <a:rPr lang="en-US" sz="2400" dirty="0" smtClean="0"/>
              <a:t>5.</a:t>
            </a:r>
            <a:r>
              <a:rPr lang="zh-CN" altLang="en-US" sz="2400" dirty="0" smtClean="0"/>
              <a:t>用示波器显示响度不同的声音的波形</a:t>
            </a:r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442720"/>
            <a:ext cx="6601460" cy="41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/>
          <p:cNvGraphicFramePr/>
          <p:nvPr/>
        </p:nvGraphicFramePr>
        <p:xfrm>
          <a:off x="303689" y="1054100"/>
          <a:ext cx="8538210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8549640" imgH="5501640" progId="Word.Document.8">
                  <p:embed/>
                </p:oleObj>
              </mc:Choice>
              <mc:Fallback>
                <p:oleObj r:id="rId3" imgW="8549640" imgH="55016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9" y="1054100"/>
                        <a:ext cx="8538210" cy="549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/>
          <p:nvPr/>
        </p:nvSpPr>
        <p:spPr>
          <a:xfrm>
            <a:off x="6300788" y="1802607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</a:p>
        </p:txBody>
      </p:sp>
    </p:spTree>
    <p:extLst>
      <p:ext uri="{BB962C8B-B14F-4D97-AF65-F5344CB8AC3E}">
        <p14:creationId xmlns:p14="http://schemas.microsoft.com/office/powerpoint/2010/main" val="35948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15" y="612140"/>
            <a:ext cx="2811145" cy="61595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6"/>
                </a:solidFill>
              </a:rPr>
              <a:t>知识点三 音色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、音色的含义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声音的品质叫做音色。音色不同指的是声音的“音质”不同。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、音色的决定因素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音色由发声体的材料，结构等因素决定，不同发声体的材料结构不同，发出声音的音色也就不同。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第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节 声音的产生与传播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10" y="1326515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accent6"/>
                </a:solidFill>
              </a:rPr>
              <a:t>知识点一    声音的产生</a:t>
            </a:r>
            <a:endParaRPr lang="en-US" altLang="zh-CN" sz="3200" b="1" dirty="0" smtClean="0">
              <a:solidFill>
                <a:schemeClr val="accent6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、探究物体发声时的共同特征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72009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声音是由物体的振动产生的。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72009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振动停止发生也停止。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72009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正在发声的物体叫声源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90" y="1326515"/>
            <a:ext cx="2937510" cy="2216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3785235"/>
            <a:ext cx="8347710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5" y="57086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、用波形描述音色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2164" name="Object 4"/>
          <p:cNvGraphicFramePr/>
          <p:nvPr/>
        </p:nvGraphicFramePr>
        <p:xfrm>
          <a:off x="238125" y="1461770"/>
          <a:ext cx="8534400" cy="340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5972175" imgH="2066925" progId="Paint.Picture">
                  <p:embed/>
                </p:oleObj>
              </mc:Choice>
              <mc:Fallback>
                <p:oleObj r:id="rId3" imgW="5972175" imgH="20669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1461770"/>
                        <a:ext cx="8534400" cy="3408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1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/>
          <p:nvPr/>
        </p:nvGraphicFramePr>
        <p:xfrm>
          <a:off x="303689" y="1703864"/>
          <a:ext cx="8538210" cy="345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8549640" imgH="3459480" progId="Word.Document.8">
                  <p:embed/>
                </p:oleObj>
              </mc:Choice>
              <mc:Fallback>
                <p:oleObj r:id="rId3" imgW="8549640" imgH="3459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9" y="1703864"/>
                        <a:ext cx="8538210" cy="34518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3"/>
          <p:cNvSpPr/>
          <p:nvPr/>
        </p:nvSpPr>
        <p:spPr>
          <a:xfrm>
            <a:off x="1619250" y="3067209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1450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45" y="794385"/>
            <a:ext cx="4705985" cy="287020"/>
          </a:xfrm>
        </p:spPr>
        <p:txBody>
          <a:bodyPr/>
          <a:lstStyle/>
          <a:p>
            <a:r>
              <a:rPr lang="zh-CN" altLang="en-US" dirty="0" smtClean="0"/>
              <a:t>第三节 声音的利用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声可以传递信息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利用地震、火山爆发、台风、海啸等产生的次声波可以确定这些活动发生的方位和强度。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判断机器的运转情况。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铁路工人检查铁轨的固定情况。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医生用听诊器判断病灶的位置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720" y="982980"/>
            <a:ext cx="2712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6"/>
                </a:solidFill>
                <a:sym typeface="+mn-ea"/>
              </a:rPr>
              <a:t>知识点</a:t>
            </a:r>
            <a:r>
              <a:rPr lang="zh-CN" altLang="en-US" sz="2400" b="1" dirty="0" smtClean="0">
                <a:solidFill>
                  <a:schemeClr val="accent6"/>
                </a:solidFill>
                <a:sym typeface="+mn-ea"/>
              </a:rPr>
              <a:t>一 声与信息</a:t>
            </a:r>
          </a:p>
        </p:txBody>
      </p:sp>
    </p:spTree>
    <p:extLst>
      <p:ext uri="{BB962C8B-B14F-4D97-AF65-F5344CB8AC3E}">
        <p14:creationId xmlns:p14="http://schemas.microsoft.com/office/powerpoint/2010/main" val="4729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955" y="6985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、回声定位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蝙蝠利用超声波回声定位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endParaRPr lang="en-US" altLang="zh-CN" sz="2400" b="1" dirty="0">
              <a:solidFill>
                <a:schemeClr val="tx1"/>
              </a:solidFill>
            </a:endParaRPr>
          </a:p>
          <a:p>
            <a:endParaRPr lang="en-US" altLang="zh-CN" sz="2400" b="1" dirty="0" smtClean="0">
              <a:solidFill>
                <a:schemeClr val="tx1"/>
              </a:solidFill>
            </a:endParaRPr>
          </a:p>
          <a:p>
            <a:endParaRPr lang="en-US" altLang="zh-CN" sz="2400" b="1" dirty="0">
              <a:solidFill>
                <a:schemeClr val="tx1"/>
              </a:solidFill>
            </a:endParaRPr>
          </a:p>
          <a:p>
            <a:endParaRPr lang="en-US" altLang="zh-CN" sz="2400" b="1" dirty="0" smtClean="0">
              <a:solidFill>
                <a:schemeClr val="tx1"/>
              </a:solidFill>
            </a:endParaRPr>
          </a:p>
          <a:p>
            <a:endParaRPr lang="en-US" altLang="zh-CN" sz="2400" b="1" dirty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回声定位的应用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tx1"/>
                </a:solidFill>
              </a:rPr>
              <a:t>超声导盲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仪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</a:rPr>
              <a:t>倒车雷达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tx1"/>
                </a:solidFill>
              </a:rPr>
              <a:t>声呐</a:t>
            </a:r>
          </a:p>
          <a:p>
            <a:pPr>
              <a:buFont typeface="+mj-ea"/>
              <a:buAutoNum type="circleNumDbPlain"/>
            </a:pP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7" y="1716055"/>
            <a:ext cx="3933073" cy="19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625" y="712470"/>
            <a:ext cx="3504565" cy="71628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6"/>
                </a:solidFill>
              </a:rPr>
              <a:t>知识点二 声与能量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、声波传递能量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ym typeface="+mn-ea"/>
              </a:rPr>
              <a:t>超声波去污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ym typeface="+mn-ea"/>
              </a:rPr>
              <a:t>超声波碎石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ym typeface="+mn-ea"/>
              </a:rPr>
              <a:t>超声波焊接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ym typeface="+mn-ea"/>
              </a:rPr>
              <a:t>超声波育种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b="1" dirty="0">
                <a:sym typeface="+mn-ea"/>
              </a:rPr>
              <a:t>次声武器</a:t>
            </a:r>
          </a:p>
        </p:txBody>
      </p:sp>
    </p:spTree>
    <p:extLst>
      <p:ext uri="{BB962C8B-B14F-4D97-AF65-F5344CB8AC3E}">
        <p14:creationId xmlns:p14="http://schemas.microsoft.com/office/powerpoint/2010/main" val="15534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2"/>
          <p:cNvGraphicFramePr/>
          <p:nvPr/>
        </p:nvGraphicFramePr>
        <p:xfrm>
          <a:off x="303054" y="1091565"/>
          <a:ext cx="8538210" cy="467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8549640" imgH="4686300" progId="Word.Document.8">
                  <p:embed/>
                </p:oleObj>
              </mc:Choice>
              <mc:Fallback>
                <p:oleObj r:id="rId3" imgW="8549640" imgH="4686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054" y="1091565"/>
                        <a:ext cx="8538210" cy="46748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Rectangle 3"/>
          <p:cNvSpPr/>
          <p:nvPr/>
        </p:nvSpPr>
        <p:spPr>
          <a:xfrm>
            <a:off x="3362325" y="220360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信息 </a:t>
            </a:r>
          </a:p>
        </p:txBody>
      </p:sp>
      <p:sp>
        <p:nvSpPr>
          <p:cNvPr id="91140" name="Rectangle 4"/>
          <p:cNvSpPr/>
          <p:nvPr/>
        </p:nvSpPr>
        <p:spPr>
          <a:xfrm>
            <a:off x="4078288" y="425053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方位 </a:t>
            </a:r>
          </a:p>
        </p:txBody>
      </p:sp>
      <p:sp>
        <p:nvSpPr>
          <p:cNvPr id="91141" name="Rectangle 5"/>
          <p:cNvSpPr/>
          <p:nvPr/>
        </p:nvSpPr>
        <p:spPr>
          <a:xfrm>
            <a:off x="5940425" y="428228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时间 </a:t>
            </a:r>
          </a:p>
        </p:txBody>
      </p:sp>
    </p:spTree>
    <p:extLst>
      <p:ext uri="{BB962C8B-B14F-4D97-AF65-F5344CB8AC3E}">
        <p14:creationId xmlns:p14="http://schemas.microsoft.com/office/powerpoint/2010/main" val="32450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  <p:bldP spid="911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/>
          <p:nvPr/>
        </p:nvGraphicFramePr>
        <p:xfrm>
          <a:off x="306388" y="1354138"/>
          <a:ext cx="8532812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6167120" imgH="3004185" progId="Word.Document.8">
                  <p:embed/>
                </p:oleObj>
              </mc:Choice>
              <mc:Fallback>
                <p:oleObj r:id="rId3" imgW="6167120" imgH="30041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88" y="1354138"/>
                        <a:ext cx="8532812" cy="414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3"/>
          <p:cNvSpPr/>
          <p:nvPr/>
        </p:nvSpPr>
        <p:spPr>
          <a:xfrm>
            <a:off x="5867400" y="134381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声呐 </a:t>
            </a:r>
          </a:p>
        </p:txBody>
      </p:sp>
      <p:sp>
        <p:nvSpPr>
          <p:cNvPr id="90116" name="Rectangle 4"/>
          <p:cNvSpPr/>
          <p:nvPr/>
        </p:nvSpPr>
        <p:spPr>
          <a:xfrm>
            <a:off x="1116013" y="2018507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超 </a:t>
            </a:r>
          </a:p>
        </p:txBody>
      </p:sp>
      <p:sp>
        <p:nvSpPr>
          <p:cNvPr id="90117" name="Rectangle 5"/>
          <p:cNvSpPr/>
          <p:nvPr/>
        </p:nvSpPr>
        <p:spPr>
          <a:xfrm>
            <a:off x="6181725" y="3395822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次声波 </a:t>
            </a:r>
          </a:p>
        </p:txBody>
      </p:sp>
      <p:sp>
        <p:nvSpPr>
          <p:cNvPr id="90118" name="Rectangle 6"/>
          <p:cNvSpPr/>
          <p:nvPr/>
        </p:nvSpPr>
        <p:spPr>
          <a:xfrm>
            <a:off x="5444490" y="4067334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远 </a:t>
            </a:r>
          </a:p>
        </p:txBody>
      </p:sp>
    </p:spTree>
    <p:extLst>
      <p:ext uri="{BB962C8B-B14F-4D97-AF65-F5344CB8AC3E}">
        <p14:creationId xmlns:p14="http://schemas.microsoft.com/office/powerpoint/2010/main" val="18105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17" grpId="0"/>
      <p:bldP spid="901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0865" y="421005"/>
            <a:ext cx="6299835" cy="94234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节 噪声的危害和控制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、噪声的界定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物理上：噪声是发声体做无规则的振动时发出的声音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环保上：凡是妨碍人们正常生活的声音都属于噪声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、乐音与噪声的区别与联系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乐音和噪声都是由物体振动产生的，并没有严格的界限，有些声音从物理学的角度来看属于乐音，但从环保角度看属于噪声。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" y="995045"/>
            <a:ext cx="3016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6"/>
                </a:solidFill>
                <a:sym typeface="+mn-ea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sym typeface="+mn-ea"/>
              </a:rPr>
              <a:t>点一 噪声的来源</a:t>
            </a:r>
          </a:p>
        </p:txBody>
      </p:sp>
    </p:spTree>
    <p:extLst>
      <p:ext uri="{BB962C8B-B14F-4D97-AF65-F5344CB8AC3E}">
        <p14:creationId xmlns:p14="http://schemas.microsoft.com/office/powerpoint/2010/main" val="21242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3370" y="78041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3.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噪声的来源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</a:rPr>
              <a:t>自然界产生的噪声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</a:rPr>
              <a:t>生活中的噪声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</a:rPr>
              <a:t>电器噪声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</a:rPr>
              <a:t>交通噪声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</a:rPr>
              <a:t>工业噪声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</a:rPr>
              <a:t>施工噪声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19" y="1739900"/>
            <a:ext cx="3969391" cy="26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210" y="548005"/>
            <a:ext cx="7346950" cy="98869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6"/>
                </a:solidFill>
              </a:rPr>
              <a:t>知识点二 噪声强弱的等级和噪声的危害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噪声强弱的等级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57094" y="2366377"/>
          <a:ext cx="6825615" cy="306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40"/>
                <a:gridCol w="4803775"/>
              </a:tblGrid>
              <a:tr h="396240"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声音的等级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/dB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人的感觉与危害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605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人刚能听见最微弱的声音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30-40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较为理想的安静环境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50-60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影响睡眠和休息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干扰谈话，影响工作效率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326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听力受到严重影响，并产生神经衰弱，头痛，高血压等疾病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鼓膜会破裂出血，双耳几乎完全失去听力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9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295" y="625475"/>
            <a:ext cx="8229600" cy="4525963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、理解声音的产生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indent="-360045">
              <a:spcBef>
                <a:spcPts val="2400"/>
              </a:spcBef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chemeClr val="tx1"/>
                </a:solidFill>
              </a:rPr>
              <a:t>固体、液体、气体都可以振动产生声音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indent="-360045">
              <a:spcBef>
                <a:spcPts val="2400"/>
              </a:spcBef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chemeClr val="tx1"/>
                </a:solidFill>
              </a:rPr>
              <a:t>一切发声的物体都在振动，振动停止，发声也停止。但传播还在继续。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indent="-360045">
              <a:spcBef>
                <a:spcPts val="2400"/>
              </a:spcBef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chemeClr val="tx1"/>
                </a:solidFill>
              </a:rPr>
              <a:t>振动一定发声，但不一定能够被人耳听见。不振动的物体是不会发声的。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085" y="3865880"/>
            <a:ext cx="399478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2"/>
          <p:cNvGraphicFramePr/>
          <p:nvPr/>
        </p:nvGraphicFramePr>
        <p:xfrm>
          <a:off x="303689" y="1396365"/>
          <a:ext cx="8538210" cy="406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8549640" imgH="4076700" progId="Word.Document.8">
                  <p:embed/>
                </p:oleObj>
              </mc:Choice>
              <mc:Fallback>
                <p:oleObj r:id="rId3" imgW="8549640" imgH="4076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9" y="1396365"/>
                        <a:ext cx="8538210" cy="4065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7" name="Rectangle 3"/>
          <p:cNvSpPr/>
          <p:nvPr/>
        </p:nvSpPr>
        <p:spPr>
          <a:xfrm>
            <a:off x="5569585" y="1780699"/>
            <a:ext cx="5981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dB </a:t>
            </a:r>
          </a:p>
        </p:txBody>
      </p:sp>
      <p:sp>
        <p:nvSpPr>
          <p:cNvPr id="98308" name="Rectangle 4"/>
          <p:cNvSpPr/>
          <p:nvPr/>
        </p:nvSpPr>
        <p:spPr>
          <a:xfrm>
            <a:off x="2005330" y="261635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响度 </a:t>
            </a:r>
          </a:p>
        </p:txBody>
      </p:sp>
      <p:sp>
        <p:nvSpPr>
          <p:cNvPr id="98309" name="Rectangle 5"/>
          <p:cNvSpPr/>
          <p:nvPr/>
        </p:nvSpPr>
        <p:spPr>
          <a:xfrm>
            <a:off x="5118735" y="2677002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</a:p>
        </p:txBody>
      </p:sp>
      <p:sp>
        <p:nvSpPr>
          <p:cNvPr id="98310" name="Rectangle 6"/>
          <p:cNvSpPr/>
          <p:nvPr/>
        </p:nvSpPr>
        <p:spPr>
          <a:xfrm>
            <a:off x="7199630" y="3254217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90 </a:t>
            </a:r>
          </a:p>
        </p:txBody>
      </p:sp>
      <p:sp>
        <p:nvSpPr>
          <p:cNvPr id="98311" name="Rectangle 7"/>
          <p:cNvSpPr/>
          <p:nvPr/>
        </p:nvSpPr>
        <p:spPr>
          <a:xfrm>
            <a:off x="6224905" y="3983832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70 </a:t>
            </a:r>
          </a:p>
        </p:txBody>
      </p:sp>
      <p:sp>
        <p:nvSpPr>
          <p:cNvPr id="98312" name="Rectangle 8"/>
          <p:cNvSpPr/>
          <p:nvPr/>
        </p:nvSpPr>
        <p:spPr>
          <a:xfrm>
            <a:off x="5595938" y="4725512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29579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  <p:bldP spid="98310" grpId="0"/>
      <p:bldP spid="98311" grpId="0"/>
      <p:bldP spid="983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/>
          <p:nvPr/>
        </p:nvSpPr>
        <p:spPr>
          <a:xfrm>
            <a:off x="990600" y="1219200"/>
            <a:ext cx="83375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en-US" sz="4000" b="1" dirty="0">
                <a:solidFill>
                  <a:srgbClr val="6600FF"/>
                </a:solidFill>
                <a:latin typeface="Gulim" pitchFamily="34" charset="-127"/>
                <a:ea typeface="隶书" pitchFamily="49" charset="-122"/>
              </a:rPr>
              <a:t>声音从产生到引起听觉有三个阶段：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1200150" y="1893888"/>
            <a:ext cx="11430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600" b="1" dirty="0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声源</a:t>
            </a:r>
          </a:p>
          <a:p>
            <a:pPr algn="ctr" latinLnBrk="1"/>
            <a:r>
              <a:rPr lang="zh-CN" altLang="en-US" sz="3600" b="1" dirty="0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振动</a:t>
            </a:r>
          </a:p>
        </p:txBody>
      </p:sp>
      <p:sp>
        <p:nvSpPr>
          <p:cNvPr id="27653" name="Text Box 5"/>
          <p:cNvSpPr txBox="1"/>
          <p:nvPr/>
        </p:nvSpPr>
        <p:spPr>
          <a:xfrm>
            <a:off x="3551238" y="1895475"/>
            <a:ext cx="2041525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600" b="1" dirty="0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空气等介</a:t>
            </a:r>
          </a:p>
          <a:p>
            <a:pPr algn="ctr" latinLnBrk="1"/>
            <a:r>
              <a:rPr lang="zh-CN" altLang="en-US" sz="3600" b="1" dirty="0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质的传播</a:t>
            </a:r>
          </a:p>
        </p:txBody>
      </p:sp>
      <p:sp>
        <p:nvSpPr>
          <p:cNvPr id="27654" name="Text Box 6"/>
          <p:cNvSpPr txBox="1"/>
          <p:nvPr/>
        </p:nvSpPr>
        <p:spPr>
          <a:xfrm>
            <a:off x="6683375" y="1895475"/>
            <a:ext cx="13716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600" b="1" dirty="0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鼓膜</a:t>
            </a:r>
          </a:p>
          <a:p>
            <a:pPr algn="ctr" latinLnBrk="1"/>
            <a:r>
              <a:rPr lang="zh-CN" altLang="en-US" sz="3600" b="1" dirty="0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振动</a:t>
            </a:r>
          </a:p>
        </p:txBody>
      </p:sp>
      <p:sp>
        <p:nvSpPr>
          <p:cNvPr id="27655" name="AutoShape 7"/>
          <p:cNvSpPr/>
          <p:nvPr/>
        </p:nvSpPr>
        <p:spPr>
          <a:xfrm>
            <a:off x="1628775" y="3048000"/>
            <a:ext cx="287338" cy="719138"/>
          </a:xfrm>
          <a:prstGeom prst="downArrow">
            <a:avLst>
              <a:gd name="adj1" fmla="val 50000"/>
              <a:gd name="adj2" fmla="val 62522"/>
            </a:avLst>
          </a:prstGeom>
          <a:solidFill>
            <a:srgbClr val="00FFFF"/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6" name="Text Box 8">
            <a:hlinkClick r:id="rId2" action="ppaction://hlinkfile"/>
          </p:cNvPr>
          <p:cNvSpPr txBox="1"/>
          <p:nvPr/>
        </p:nvSpPr>
        <p:spPr>
          <a:xfrm>
            <a:off x="995363" y="3668713"/>
            <a:ext cx="1560512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en-US" sz="3600" b="1" dirty="0">
                <a:solidFill>
                  <a:srgbClr val="0066FF"/>
                </a:solidFill>
                <a:latin typeface="Gulim" pitchFamily="34" charset="-127"/>
                <a:ea typeface="楷体" panose="02010609060101010101" pitchFamily="49" charset="-122"/>
              </a:rPr>
              <a:t>防止噪</a:t>
            </a:r>
          </a:p>
          <a:p>
            <a:pPr latinLnBrk="1"/>
            <a:r>
              <a:rPr lang="zh-CN" altLang="en-US" sz="3600" b="1" dirty="0">
                <a:solidFill>
                  <a:srgbClr val="0066FF"/>
                </a:solidFill>
                <a:latin typeface="Gulim" pitchFamily="34" charset="-127"/>
                <a:ea typeface="楷体" panose="02010609060101010101" pitchFamily="49" charset="-122"/>
              </a:rPr>
              <a:t>声产生</a:t>
            </a:r>
          </a:p>
        </p:txBody>
      </p:sp>
      <p:sp>
        <p:nvSpPr>
          <p:cNvPr id="27657" name="AutoShape 9"/>
          <p:cNvSpPr/>
          <p:nvPr/>
        </p:nvSpPr>
        <p:spPr>
          <a:xfrm>
            <a:off x="4427538" y="3048000"/>
            <a:ext cx="287337" cy="719138"/>
          </a:xfrm>
          <a:prstGeom prst="downArrow">
            <a:avLst>
              <a:gd name="adj1" fmla="val 50000"/>
              <a:gd name="adj2" fmla="val 62522"/>
            </a:avLst>
          </a:prstGeom>
          <a:solidFill>
            <a:srgbClr val="00FFFF"/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3562350" y="3671888"/>
            <a:ext cx="201930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latinLnBrk="1"/>
            <a:r>
              <a:rPr lang="zh-CN" altLang="en-US" sz="3600" b="1" dirty="0">
                <a:solidFill>
                  <a:srgbClr val="0066FF"/>
                </a:solidFill>
                <a:latin typeface="Gulim" pitchFamily="34" charset="-127"/>
                <a:ea typeface="楷体" panose="02010609060101010101" pitchFamily="49" charset="-122"/>
              </a:rPr>
              <a:t>阻断噪</a:t>
            </a:r>
          </a:p>
          <a:p>
            <a:pPr algn="ctr" latinLnBrk="1"/>
            <a:r>
              <a:rPr lang="zh-CN" altLang="en-US" sz="3600" b="1" dirty="0">
                <a:solidFill>
                  <a:srgbClr val="0066FF"/>
                </a:solidFill>
                <a:latin typeface="Gulim" pitchFamily="34" charset="-127"/>
                <a:ea typeface="楷体" panose="02010609060101010101" pitchFamily="49" charset="-122"/>
              </a:rPr>
              <a:t>声的传播</a:t>
            </a:r>
          </a:p>
        </p:txBody>
      </p:sp>
      <p:sp>
        <p:nvSpPr>
          <p:cNvPr id="27659" name="AutoShape 11"/>
          <p:cNvSpPr/>
          <p:nvPr/>
        </p:nvSpPr>
        <p:spPr>
          <a:xfrm>
            <a:off x="7226300" y="3048000"/>
            <a:ext cx="287338" cy="719138"/>
          </a:xfrm>
          <a:prstGeom prst="downArrow">
            <a:avLst>
              <a:gd name="adj1" fmla="val 50000"/>
              <a:gd name="adj2" fmla="val 62522"/>
            </a:avLst>
          </a:prstGeom>
          <a:solidFill>
            <a:srgbClr val="00FFFF"/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0" name="Text Box 12">
            <a:hlinkClick r:id="rId3" action="ppaction://hlinksldjump"/>
          </p:cNvPr>
          <p:cNvSpPr txBox="1"/>
          <p:nvPr/>
        </p:nvSpPr>
        <p:spPr>
          <a:xfrm>
            <a:off x="6364288" y="3657600"/>
            <a:ext cx="201930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en-US" sz="3600" b="1" dirty="0">
                <a:solidFill>
                  <a:srgbClr val="0066FF"/>
                </a:solidFill>
                <a:latin typeface="Gulim" pitchFamily="34" charset="-127"/>
                <a:ea typeface="楷体" panose="02010609060101010101" pitchFamily="49" charset="-122"/>
              </a:rPr>
              <a:t>防止噪声</a:t>
            </a:r>
          </a:p>
          <a:p>
            <a:pPr latinLnBrk="1"/>
            <a:r>
              <a:rPr lang="zh-CN" altLang="en-US" sz="3600" b="1" dirty="0">
                <a:solidFill>
                  <a:srgbClr val="0066FF"/>
                </a:solidFill>
                <a:latin typeface="Gulim" pitchFamily="34" charset="-127"/>
                <a:ea typeface="楷体" panose="02010609060101010101" pitchFamily="49" charset="-122"/>
              </a:rPr>
              <a:t>进入耳朵</a:t>
            </a:r>
          </a:p>
        </p:txBody>
      </p:sp>
      <p:sp>
        <p:nvSpPr>
          <p:cNvPr id="27665" name="Text Box 17"/>
          <p:cNvSpPr txBox="1"/>
          <p:nvPr/>
        </p:nvSpPr>
        <p:spPr>
          <a:xfrm>
            <a:off x="762000" y="4800600"/>
            <a:ext cx="202088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声源处</a:t>
            </a:r>
            <a:r>
              <a:rPr lang="en-US" altLang="zh-CN" sz="36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27666" name="Text Box 18"/>
          <p:cNvSpPr txBox="1"/>
          <p:nvPr/>
        </p:nvSpPr>
        <p:spPr>
          <a:xfrm>
            <a:off x="6359525" y="4800600"/>
            <a:ext cx="202088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人耳处</a:t>
            </a:r>
            <a:r>
              <a:rPr lang="en-US" altLang="zh-CN" sz="36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27667" name="Text Box 19"/>
          <p:cNvSpPr txBox="1"/>
          <p:nvPr/>
        </p:nvSpPr>
        <p:spPr>
          <a:xfrm>
            <a:off x="3101975" y="4800600"/>
            <a:ext cx="29384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传播过程中</a:t>
            </a:r>
            <a:r>
              <a:rPr lang="en-US" altLang="zh-CN" sz="36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24597" name="直接连接符 24596"/>
          <p:cNvSpPr/>
          <p:nvPr/>
        </p:nvSpPr>
        <p:spPr>
          <a:xfrm>
            <a:off x="2514600" y="2489200"/>
            <a:ext cx="762000" cy="0"/>
          </a:xfrm>
          <a:prstGeom prst="line">
            <a:avLst/>
          </a:prstGeom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triangle" w="lg" len="lg"/>
          </a:ln>
        </p:spPr>
      </p:sp>
      <p:sp>
        <p:nvSpPr>
          <p:cNvPr id="24599" name="直接连接符 24598"/>
          <p:cNvSpPr/>
          <p:nvPr/>
        </p:nvSpPr>
        <p:spPr>
          <a:xfrm>
            <a:off x="5791200" y="2489200"/>
            <a:ext cx="762000" cy="0"/>
          </a:xfrm>
          <a:prstGeom prst="line">
            <a:avLst/>
          </a:prstGeom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triangle" w="lg" len="lg"/>
          </a:ln>
        </p:spPr>
      </p:sp>
      <p:sp>
        <p:nvSpPr>
          <p:cNvPr id="2" name="文本框 1"/>
          <p:cNvSpPr txBox="1"/>
          <p:nvPr/>
        </p:nvSpPr>
        <p:spPr>
          <a:xfrm>
            <a:off x="71755" y="603250"/>
            <a:ext cx="27114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chemeClr val="accent6"/>
                </a:solidFill>
                <a:sym typeface="+mn-ea"/>
              </a:rPr>
              <a:t>知识</a:t>
            </a:r>
            <a:r>
              <a:rPr lang="zh-CN" altLang="en-US" sz="2400" dirty="0" smtClean="0">
                <a:solidFill>
                  <a:schemeClr val="accent6"/>
                </a:solidFill>
                <a:sym typeface="+mn-ea"/>
              </a:rPr>
              <a:t>点三 控制噪声</a:t>
            </a:r>
          </a:p>
        </p:txBody>
      </p:sp>
    </p:spTree>
    <p:extLst>
      <p:ext uri="{BB962C8B-B14F-4D97-AF65-F5344CB8AC3E}">
        <p14:creationId xmlns:p14="http://schemas.microsoft.com/office/powerpoint/2010/main" val="299967243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 bldLvl="0" animBg="1"/>
      <p:bldP spid="27656" grpId="0"/>
      <p:bldP spid="27657" grpId="0" bldLvl="0" animBg="1"/>
      <p:bldP spid="27658" grpId="0"/>
      <p:bldP spid="27659" grpId="0" bldLvl="0" animBg="1"/>
      <p:bldP spid="27660" grpId="0"/>
      <p:bldP spid="27665" grpId="0"/>
      <p:bldP spid="27666" grpId="0"/>
      <p:bldP spid="276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3"/>
          <p:cNvGraphicFramePr/>
          <p:nvPr/>
        </p:nvGraphicFramePr>
        <p:xfrm>
          <a:off x="303689" y="1358583"/>
          <a:ext cx="8538210" cy="414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8549640" imgH="4152900" progId="Word.Document.8">
                  <p:embed/>
                </p:oleObj>
              </mc:Choice>
              <mc:Fallback>
                <p:oleObj r:id="rId3" imgW="8549640" imgH="4152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9" y="1358583"/>
                        <a:ext cx="8538210" cy="41408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Rectangle 4"/>
          <p:cNvSpPr/>
          <p:nvPr/>
        </p:nvSpPr>
        <p:spPr>
          <a:xfrm>
            <a:off x="4837113" y="2018507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9222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25" y="589280"/>
            <a:ext cx="8229600" cy="4525963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chemeClr val="tx1"/>
                </a:solidFill>
              </a:rPr>
              <a:t>3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、几种常见物体的发声原理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）乐器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）常见的动物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青蛙靠气囊振动发声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蝉靠腹部的发生器振动发声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哺乳动物靠声带的振动发声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鸟靠鸣膜的振动发声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蝈蝈靠竖起的薄翼振动发声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蚊子在飞翔时翅膀振动发声</a:t>
            </a:r>
            <a:endParaRPr lang="en-US" altLang="zh-CN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870" y="1201420"/>
            <a:ext cx="3169285" cy="30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18"/>
          <p:cNvGraphicFramePr/>
          <p:nvPr/>
        </p:nvGraphicFramePr>
        <p:xfrm>
          <a:off x="303054" y="1708944"/>
          <a:ext cx="853821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8549640" imgH="2613660" progId="Word.Document.8">
                  <p:embed/>
                </p:oleObj>
              </mc:Choice>
              <mc:Fallback>
                <p:oleObj r:id="rId3" imgW="8549640" imgH="26136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054" y="1708944"/>
                        <a:ext cx="8538210" cy="2603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20"/>
          <p:cNvSpPr/>
          <p:nvPr/>
        </p:nvSpPr>
        <p:spPr>
          <a:xfrm>
            <a:off x="5236528" y="268017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振动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309" name="Rectangle 21"/>
          <p:cNvSpPr/>
          <p:nvPr/>
        </p:nvSpPr>
        <p:spPr>
          <a:xfrm>
            <a:off x="1619250" y="342788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发声 </a:t>
            </a:r>
          </a:p>
        </p:txBody>
      </p:sp>
      <p:sp>
        <p:nvSpPr>
          <p:cNvPr id="12310" name="Rectangle 22"/>
          <p:cNvSpPr/>
          <p:nvPr/>
        </p:nvSpPr>
        <p:spPr>
          <a:xfrm>
            <a:off x="7344093" y="342788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声源 </a:t>
            </a:r>
          </a:p>
        </p:txBody>
      </p:sp>
    </p:spTree>
    <p:extLst>
      <p:ext uri="{BB962C8B-B14F-4D97-AF65-F5344CB8AC3E}">
        <p14:creationId xmlns:p14="http://schemas.microsoft.com/office/powerpoint/2010/main" val="32801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  <p:bldP spid="12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89940" y="438785"/>
            <a:ext cx="5269865" cy="56896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知识点二 声音的传播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760" y="1007745"/>
            <a:ext cx="8229600" cy="525526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声音的传播方式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）类比法理解声波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endParaRPr lang="en-US" altLang="zh-CN" sz="2800" b="1" dirty="0">
              <a:solidFill>
                <a:schemeClr val="tx1"/>
              </a:solidFill>
            </a:endParaRPr>
          </a:p>
          <a:p>
            <a:endParaRPr lang="en-US" altLang="zh-CN" sz="2800" b="1" dirty="0" smtClean="0">
              <a:solidFill>
                <a:schemeClr val="tx1"/>
              </a:solidFill>
            </a:endParaRPr>
          </a:p>
          <a:p>
            <a:endParaRPr lang="en-US" altLang="zh-CN" sz="2800" b="1" dirty="0">
              <a:solidFill>
                <a:schemeClr val="tx1"/>
              </a:solidFill>
            </a:endParaRPr>
          </a:p>
          <a:p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声音以波的形式传播，我们把它叫做声波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。声波在传播中会减弱。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pic>
        <p:nvPicPr>
          <p:cNvPr id="49163" name="Picture 11" descr="u=91774462,2213991969&amp;fm=11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1005" y="2208530"/>
            <a:ext cx="2383790" cy="1776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5" name="Picture 13" descr="传播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155" y="2208530"/>
            <a:ext cx="2921000" cy="18319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160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55" y="56197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CN" altLang="en-US" sz="32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3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）声音的传播需要物质，物理学中把这样的物质叫做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介质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。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3200" b="1" dirty="0">
                <a:solidFill>
                  <a:schemeClr val="tx1"/>
                </a:solidFill>
              </a:rPr>
              <a:t>传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声的物体可以是固体、液体、气体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真空不能传声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43" y="2758734"/>
            <a:ext cx="5492798" cy="2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/>
          <p:nvPr/>
        </p:nvGraphicFramePr>
        <p:xfrm>
          <a:off x="194152" y="1204437"/>
          <a:ext cx="8538845" cy="406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8549640" imgH="4076700" progId="Word.Document.8">
                  <p:embed/>
                </p:oleObj>
              </mc:Choice>
              <mc:Fallback>
                <p:oleObj r:id="rId3" imgW="8549640" imgH="4076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152" y="1204437"/>
                        <a:ext cx="8538845" cy="40684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/>
          <p:nvPr/>
        </p:nvSpPr>
        <p:spPr>
          <a:xfrm>
            <a:off x="4411345" y="159432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需要 </a:t>
            </a:r>
          </a:p>
        </p:txBody>
      </p:sp>
      <p:sp>
        <p:nvSpPr>
          <p:cNvPr id="72708" name="Rectangle 4"/>
          <p:cNvSpPr/>
          <p:nvPr/>
        </p:nvSpPr>
        <p:spPr>
          <a:xfrm>
            <a:off x="5325110" y="2355374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波 </a:t>
            </a:r>
          </a:p>
        </p:txBody>
      </p:sp>
      <p:sp>
        <p:nvSpPr>
          <p:cNvPr id="72709" name="Rectangle 5"/>
          <p:cNvSpPr/>
          <p:nvPr/>
        </p:nvSpPr>
        <p:spPr>
          <a:xfrm>
            <a:off x="5730240" y="312467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 </a:t>
            </a:r>
          </a:p>
        </p:txBody>
      </p:sp>
      <p:sp>
        <p:nvSpPr>
          <p:cNvPr id="72710" name="Rectangle 6"/>
          <p:cNvSpPr/>
          <p:nvPr/>
        </p:nvSpPr>
        <p:spPr>
          <a:xfrm>
            <a:off x="7625080" y="312467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液体 </a:t>
            </a:r>
          </a:p>
        </p:txBody>
      </p:sp>
      <p:sp>
        <p:nvSpPr>
          <p:cNvPr id="72711" name="Rectangle 7"/>
          <p:cNvSpPr/>
          <p:nvPr/>
        </p:nvSpPr>
        <p:spPr>
          <a:xfrm>
            <a:off x="513080" y="373522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气体 </a:t>
            </a:r>
          </a:p>
        </p:txBody>
      </p:sp>
      <p:sp>
        <p:nvSpPr>
          <p:cNvPr id="72712" name="Rectangle 8"/>
          <p:cNvSpPr/>
          <p:nvPr/>
        </p:nvSpPr>
        <p:spPr>
          <a:xfrm>
            <a:off x="6522720" y="379682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真空 </a:t>
            </a:r>
          </a:p>
        </p:txBody>
      </p:sp>
    </p:spTree>
    <p:extLst>
      <p:ext uri="{BB962C8B-B14F-4D97-AF65-F5344CB8AC3E}">
        <p14:creationId xmlns:p14="http://schemas.microsoft.com/office/powerpoint/2010/main" val="33521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/>
      <p:bldP spid="72709" grpId="0"/>
      <p:bldP spid="72710" grpId="0"/>
      <p:bldP spid="72711" grpId="0"/>
      <p:bldP spid="727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5755" y="748665"/>
            <a:ext cx="4030980" cy="368935"/>
          </a:xfrm>
        </p:spPr>
        <p:txBody>
          <a:bodyPr/>
          <a:lstStyle/>
          <a:p>
            <a:r>
              <a:rPr lang="zh-CN" altLang="en-US" b="1" dirty="0" smtClean="0"/>
              <a:t>知识点三 声速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28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、物理意义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b="1" dirty="0" smtClean="0">
                <a:solidFill>
                  <a:schemeClr val="tx1"/>
                </a:solidFill>
              </a:rPr>
              <a:t>    声速描述声音传播的快慢。大小等于声音在单位时间内传播的距离。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、影响声速大小的因素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）声速的大小与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介质的种类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有关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zh-CN" altLang="en-US" sz="2400" b="1" dirty="0" smtClean="0">
                <a:solidFill>
                  <a:srgbClr val="0070C0"/>
                </a:solidFill>
              </a:rPr>
              <a:t>气体中的速度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&gt;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液体中的速度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&gt;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固体中的速度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。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）与介质的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温度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有关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89896852"/>
  <p:tag name="KSO_WM_UNIT_PLACING_PICTURE_USER_VIEWPORT" val="{&quot;height&quot;:4560,&quot;width&quot;:61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39438164"/>
  <p:tag name="KSO_WM_UNIT_PLACING_PICTURE_USER_VIEWPORT" val="{&quot;height&quot;:5842.4992125984254,&quot;width&quot;:11327.49921259842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d212e66-7699-4a7c-9c2c-17a97afa2fea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1780</Words>
  <Application>Microsoft Office PowerPoint</Application>
  <PresentationFormat>全屏显示(4:3)</PresentationFormat>
  <Paragraphs>180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Office 主题</vt:lpstr>
      <vt:lpstr>Microsoft Word 97 - 2003 文档</vt:lpstr>
      <vt:lpstr>Bitmap Image</vt:lpstr>
      <vt:lpstr>PowerPoint 演示文稿</vt:lpstr>
      <vt:lpstr>第1节 声音的产生与传播</vt:lpstr>
      <vt:lpstr>PowerPoint 演示文稿</vt:lpstr>
      <vt:lpstr>PowerPoint 演示文稿</vt:lpstr>
      <vt:lpstr>PowerPoint 演示文稿</vt:lpstr>
      <vt:lpstr>知识点二 声音的传播</vt:lpstr>
      <vt:lpstr>PowerPoint 演示文稿</vt:lpstr>
      <vt:lpstr>PowerPoint 演示文稿</vt:lpstr>
      <vt:lpstr>知识点三 声速</vt:lpstr>
      <vt:lpstr>PowerPoint 演示文稿</vt:lpstr>
      <vt:lpstr>第2节 声音的特性</vt:lpstr>
      <vt:lpstr>结论：物体振动的越快，发出声音的音调越高；振动得慢，发出声音的音调就低。</vt:lpstr>
      <vt:lpstr>PowerPoint 演示文稿</vt:lpstr>
      <vt:lpstr>PowerPoint 演示文稿</vt:lpstr>
      <vt:lpstr>PowerPoint 演示文稿</vt:lpstr>
      <vt:lpstr>知识点二 响度</vt:lpstr>
      <vt:lpstr>PowerPoint 演示文稿</vt:lpstr>
      <vt:lpstr>PowerPoint 演示文稿</vt:lpstr>
      <vt:lpstr>知识点三 音色</vt:lpstr>
      <vt:lpstr>PowerPoint 演示文稿</vt:lpstr>
      <vt:lpstr>PowerPoint 演示文稿</vt:lpstr>
      <vt:lpstr>第三节 声音的利用 </vt:lpstr>
      <vt:lpstr>PowerPoint 演示文稿</vt:lpstr>
      <vt:lpstr>知识点二 声与能量 </vt:lpstr>
      <vt:lpstr>PowerPoint 演示文稿</vt:lpstr>
      <vt:lpstr>PowerPoint 演示文稿</vt:lpstr>
      <vt:lpstr>第4节 噪声的危害和控制 </vt:lpstr>
      <vt:lpstr>PowerPoint 演示文稿</vt:lpstr>
      <vt:lpstr>知识点二 噪声强弱的等级和噪声的危害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2021-01-09T12:40:12Z</dcterms:created>
  <dcterms:modified xsi:type="dcterms:W3CDTF">2021-01-09T13:01:42Z</dcterms:modified>
</cp:coreProperties>
</file>