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F400-182A-4632-B714-EF834E20F1B6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4F9C-8FB2-4816-A6CA-8D13176AA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5" descr="框"/>
          <p:cNvPicPr/>
          <p:nvPr/>
        </p:nvPicPr>
        <p:blipFill>
          <a:blip r:embed="rId2"/>
          <a:stretch>
            <a:fillRect/>
          </a:stretch>
        </p:blipFill>
        <p:spPr>
          <a:xfrm>
            <a:off x="2614612" y="1090612"/>
            <a:ext cx="4770438" cy="14922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8" name="文本框 12291"/>
          <p:cNvSpPr/>
          <p:nvPr/>
        </p:nvSpPr>
        <p:spPr>
          <a:xfrm>
            <a:off x="2455862" y="1273175"/>
            <a:ext cx="5014912" cy="1166812"/>
          </a:xfrm>
          <a:prstGeom prst="rect">
            <a:avLst/>
          </a:prstGeom>
          <a:noFill/>
          <a:ln w="412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3600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第六章</a:t>
            </a:r>
            <a:r>
              <a:rPr lang="en-US" altLang="en-US" sz="36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质量与密度</a:t>
            </a:r>
            <a:endParaRPr lang="en-US" altLang="zh-CN" sz="36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质量</a:t>
            </a:r>
          </a:p>
        </p:txBody>
      </p:sp>
      <p:pic>
        <p:nvPicPr>
          <p:cNvPr id="4099" name="图片 12292" descr="153446305"/>
          <p:cNvPicPr/>
          <p:nvPr/>
        </p:nvPicPr>
        <p:blipFill>
          <a:blip r:embed="rId3"/>
          <a:stretch>
            <a:fillRect/>
          </a:stretch>
        </p:blipFill>
        <p:spPr>
          <a:xfrm>
            <a:off x="2811462" y="3052762"/>
            <a:ext cx="4094162" cy="2668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0" name="矩形 3"/>
          <p:cNvSpPr/>
          <p:nvPr/>
        </p:nvSpPr>
        <p:spPr>
          <a:xfrm>
            <a:off x="198438" y="561975"/>
            <a:ext cx="6391275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>
                <a:latin typeface="楷体" pitchFamily="49" charset="-122"/>
                <a:ea typeface="楷体" pitchFamily="49" charset="-122"/>
              </a:rPr>
              <a:t>义 务 教 育 教 科 书</a:t>
            </a:r>
            <a:endParaRPr lang="en-US" altLang="zh-CN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>
                <a:latin typeface="楷体" pitchFamily="49" charset="-122"/>
                <a:ea typeface="楷体" pitchFamily="49" charset="-122"/>
              </a:rPr>
              <a:t>物理 八年级 上册</a:t>
            </a:r>
            <a:endParaRPr lang="en-US" altLang="zh-CN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705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5601" descr="大象1"/>
          <p:cNvPicPr/>
          <p:nvPr/>
        </p:nvPicPr>
        <p:blipFill>
          <a:blip r:embed="rId2"/>
          <a:stretch>
            <a:fillRect/>
          </a:stretch>
        </p:blipFill>
        <p:spPr>
          <a:xfrm>
            <a:off x="6000750" y="688975"/>
            <a:ext cx="2373312" cy="15621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8" name="图片 25602" descr="xinsrc_3cac4aa19ca44f1fa58819e2b18bc2aa"/>
          <p:cNvPicPr/>
          <p:nvPr/>
        </p:nvPicPr>
        <p:blipFill>
          <a:blip r:embed="rId3"/>
          <a:stretch>
            <a:fillRect/>
          </a:stretch>
        </p:blipFill>
        <p:spPr>
          <a:xfrm>
            <a:off x="758825" y="4857750"/>
            <a:ext cx="1139825" cy="12334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9" name="图片 25603" descr="01-09-014-2"/>
          <p:cNvPicPr/>
          <p:nvPr/>
        </p:nvPicPr>
        <p:blipFill>
          <a:blip r:embed="rId4"/>
          <a:stretch>
            <a:fillRect/>
          </a:stretch>
        </p:blipFill>
        <p:spPr>
          <a:xfrm>
            <a:off x="4487862" y="1181100"/>
            <a:ext cx="1106488" cy="20875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0" name="文本框 25604"/>
          <p:cNvSpPr/>
          <p:nvPr/>
        </p:nvSpPr>
        <p:spPr>
          <a:xfrm>
            <a:off x="6211888" y="2232025"/>
            <a:ext cx="2178050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一头大象质量约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5__</a:t>
            </a:r>
          </a:p>
        </p:txBody>
      </p:sp>
      <p:sp>
        <p:nvSpPr>
          <p:cNvPr id="14341" name="文本框 25605"/>
          <p:cNvSpPr/>
          <p:nvPr/>
        </p:nvSpPr>
        <p:spPr>
          <a:xfrm>
            <a:off x="6737350" y="2778125"/>
            <a:ext cx="503238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t</a:t>
            </a:r>
          </a:p>
        </p:txBody>
      </p:sp>
      <p:sp>
        <p:nvSpPr>
          <p:cNvPr id="14342" name="文本框 25606"/>
          <p:cNvSpPr/>
          <p:nvPr/>
        </p:nvSpPr>
        <p:spPr>
          <a:xfrm>
            <a:off x="771525" y="3143250"/>
            <a:ext cx="1370012" cy="173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一张邮票质量约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50__</a:t>
            </a:r>
          </a:p>
        </p:txBody>
      </p:sp>
      <p:sp>
        <p:nvSpPr>
          <p:cNvPr id="14343" name="文本框 25607"/>
          <p:cNvSpPr/>
          <p:nvPr/>
        </p:nvSpPr>
        <p:spPr>
          <a:xfrm>
            <a:off x="1412875" y="4203700"/>
            <a:ext cx="720725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mg</a:t>
            </a:r>
          </a:p>
        </p:txBody>
      </p:sp>
      <p:sp>
        <p:nvSpPr>
          <p:cNvPr id="14344" name="文本框 25608"/>
          <p:cNvSpPr/>
          <p:nvPr/>
        </p:nvSpPr>
        <p:spPr>
          <a:xfrm>
            <a:off x="4219575" y="3440112"/>
            <a:ext cx="2447925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一个中学生的质量大约是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50</a:t>
            </a:r>
            <a:r>
              <a:rPr lang="en-US" altLang="zh-CN" sz="2400">
                <a:solidFill>
                  <a:srgbClr val="0000FF"/>
                </a:solidFill>
                <a:latin typeface="宋体" pitchFamily="2" charset="-122"/>
              </a:rPr>
              <a:t>___</a:t>
            </a:r>
          </a:p>
        </p:txBody>
      </p:sp>
      <p:sp>
        <p:nvSpPr>
          <p:cNvPr id="14345" name="文本框 25609"/>
          <p:cNvSpPr/>
          <p:nvPr/>
        </p:nvSpPr>
        <p:spPr>
          <a:xfrm>
            <a:off x="2325688" y="2192338"/>
            <a:ext cx="1944688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一枚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元硬币质量约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10__</a:t>
            </a:r>
          </a:p>
        </p:txBody>
      </p:sp>
      <p:sp>
        <p:nvSpPr>
          <p:cNvPr id="14346" name="文本框 25610"/>
          <p:cNvSpPr/>
          <p:nvPr/>
        </p:nvSpPr>
        <p:spPr>
          <a:xfrm>
            <a:off x="5853112" y="3962400"/>
            <a:ext cx="865188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kg</a:t>
            </a:r>
          </a:p>
        </p:txBody>
      </p:sp>
      <p:sp>
        <p:nvSpPr>
          <p:cNvPr id="14347" name="文本框 25611"/>
          <p:cNvSpPr/>
          <p:nvPr/>
        </p:nvSpPr>
        <p:spPr>
          <a:xfrm>
            <a:off x="3638550" y="2692400"/>
            <a:ext cx="865188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g</a:t>
            </a:r>
          </a:p>
        </p:txBody>
      </p:sp>
      <p:pic>
        <p:nvPicPr>
          <p:cNvPr id="14348" name="图片 25612" descr="未命名"/>
          <p:cNvPicPr/>
          <p:nvPr/>
        </p:nvPicPr>
        <p:blipFill>
          <a:blip r:embed="rId5"/>
          <a:stretch>
            <a:fillRect/>
          </a:stretch>
        </p:blipFill>
        <p:spPr>
          <a:xfrm>
            <a:off x="2498725" y="3382962"/>
            <a:ext cx="1476375" cy="1455738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14349" name="直接连接符 25613"/>
          <p:cNvCxnSpPr/>
          <p:nvPr/>
        </p:nvCxnSpPr>
        <p:spPr>
          <a:xfrm>
            <a:off x="876300" y="6157912"/>
            <a:ext cx="1184275" cy="15875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</p:spPr>
      </p:cxnSp>
      <p:cxnSp>
        <p:nvCxnSpPr>
          <p:cNvPr id="14350" name="直接连接符 25614"/>
          <p:cNvCxnSpPr/>
          <p:nvPr/>
        </p:nvCxnSpPr>
        <p:spPr>
          <a:xfrm flipH="1" flipV="1">
            <a:off x="2093912" y="4897438"/>
            <a:ext cx="11112" cy="1298575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</p:spPr>
      </p:cxnSp>
      <p:cxnSp>
        <p:nvCxnSpPr>
          <p:cNvPr id="14351" name="直接连接符 25615"/>
          <p:cNvCxnSpPr/>
          <p:nvPr/>
        </p:nvCxnSpPr>
        <p:spPr>
          <a:xfrm>
            <a:off x="2105025" y="4908550"/>
            <a:ext cx="2016125" cy="0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</p:spPr>
      </p:cxnSp>
      <p:cxnSp>
        <p:nvCxnSpPr>
          <p:cNvPr id="14352" name="直接连接符 25616"/>
          <p:cNvCxnSpPr/>
          <p:nvPr/>
        </p:nvCxnSpPr>
        <p:spPr>
          <a:xfrm flipH="1" flipV="1">
            <a:off x="4143375" y="3262312"/>
            <a:ext cx="0" cy="1655762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</p:spPr>
      </p:cxnSp>
      <p:cxnSp>
        <p:nvCxnSpPr>
          <p:cNvPr id="14353" name="直接连接符 25617"/>
          <p:cNvCxnSpPr/>
          <p:nvPr/>
        </p:nvCxnSpPr>
        <p:spPr>
          <a:xfrm>
            <a:off x="4141788" y="3284538"/>
            <a:ext cx="1854200" cy="11112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</p:spPr>
      </p:cxnSp>
      <p:cxnSp>
        <p:nvCxnSpPr>
          <p:cNvPr id="14354" name="直接连接符 25618"/>
          <p:cNvCxnSpPr/>
          <p:nvPr/>
        </p:nvCxnSpPr>
        <p:spPr>
          <a:xfrm flipH="1" flipV="1">
            <a:off x="6007100" y="2360612"/>
            <a:ext cx="0" cy="935038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</p:spPr>
      </p:cxnSp>
      <p:cxnSp>
        <p:nvCxnSpPr>
          <p:cNvPr id="14355" name="直接连接符 25619"/>
          <p:cNvCxnSpPr/>
          <p:nvPr/>
        </p:nvCxnSpPr>
        <p:spPr>
          <a:xfrm flipV="1">
            <a:off x="5995988" y="2360612"/>
            <a:ext cx="2470150" cy="14288"/>
          </a:xfrm>
          <a:prstGeom prst="line">
            <a:avLst/>
          </a:prstGeom>
          <a:noFill/>
          <a:ln w="57150">
            <a:solidFill>
              <a:schemeClr val="tx1"/>
            </a:solidFill>
            <a:bevel/>
          </a:ln>
        </p:spPr>
      </p:cxnSp>
      <p:sp>
        <p:nvSpPr>
          <p:cNvPr id="14356" name="文本框 25621"/>
          <p:cNvSpPr/>
          <p:nvPr/>
        </p:nvSpPr>
        <p:spPr>
          <a:xfrm>
            <a:off x="5805488" y="5351462"/>
            <a:ext cx="2635250" cy="51911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生活中的物理</a:t>
            </a:r>
          </a:p>
        </p:txBody>
      </p:sp>
    </p:spTree>
    <p:extLst>
      <p:ext uri="{BB962C8B-B14F-4D97-AF65-F5344CB8AC3E}">
        <p14:creationId xmlns:p14="http://schemas.microsoft.com/office/powerpoint/2010/main" val="270871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  <p:bldP spid="14346" grpId="0"/>
      <p:bldP spid="143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26625"/>
          <p:cNvPicPr/>
          <p:nvPr/>
        </p:nvPicPr>
        <p:blipFill>
          <a:blip r:embed="rId2"/>
          <a:stretch>
            <a:fillRect/>
          </a:stretch>
        </p:blipFill>
        <p:spPr>
          <a:xfrm>
            <a:off x="784225" y="3619500"/>
            <a:ext cx="1073150" cy="1189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2" name="图片 26626"/>
          <p:cNvPicPr/>
          <p:nvPr/>
        </p:nvPicPr>
        <p:blipFill>
          <a:blip r:embed="rId3"/>
          <a:stretch>
            <a:fillRect/>
          </a:stretch>
        </p:blipFill>
        <p:spPr>
          <a:xfrm>
            <a:off x="2746375" y="3681412"/>
            <a:ext cx="979488" cy="10906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3" name="图片 26627"/>
          <p:cNvPicPr/>
          <p:nvPr/>
        </p:nvPicPr>
        <p:blipFill>
          <a:blip r:embed="rId4"/>
          <a:stretch>
            <a:fillRect/>
          </a:stretch>
        </p:blipFill>
        <p:spPr>
          <a:xfrm>
            <a:off x="4616450" y="3654425"/>
            <a:ext cx="1485900" cy="11303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4" name="图片 26628"/>
          <p:cNvPicPr/>
          <p:nvPr/>
        </p:nvPicPr>
        <p:blipFill>
          <a:blip r:embed="rId5"/>
          <a:stretch>
            <a:fillRect/>
          </a:stretch>
        </p:blipFill>
        <p:spPr>
          <a:xfrm>
            <a:off x="6992938" y="3573462"/>
            <a:ext cx="1257300" cy="11255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5" name="矩形 26629"/>
          <p:cNvSpPr/>
          <p:nvPr/>
        </p:nvSpPr>
        <p:spPr>
          <a:xfrm>
            <a:off x="671512" y="5084762"/>
            <a:ext cx="1700212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A.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足球 </a:t>
            </a:r>
          </a:p>
        </p:txBody>
      </p:sp>
      <p:sp>
        <p:nvSpPr>
          <p:cNvPr id="15366" name="矩形 26630"/>
          <p:cNvSpPr/>
          <p:nvPr/>
        </p:nvSpPr>
        <p:spPr>
          <a:xfrm>
            <a:off x="2208212" y="5084762"/>
            <a:ext cx="2322512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 B.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乒乓球 </a:t>
            </a:r>
          </a:p>
        </p:txBody>
      </p:sp>
      <p:sp>
        <p:nvSpPr>
          <p:cNvPr id="15367" name="矩形 26631"/>
          <p:cNvSpPr/>
          <p:nvPr/>
        </p:nvSpPr>
        <p:spPr>
          <a:xfrm>
            <a:off x="4365625" y="5084762"/>
            <a:ext cx="2527300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C.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沙滩排球 </a:t>
            </a:r>
          </a:p>
        </p:txBody>
      </p:sp>
      <p:sp>
        <p:nvSpPr>
          <p:cNvPr id="15368" name="矩形 26632"/>
          <p:cNvSpPr/>
          <p:nvPr/>
        </p:nvSpPr>
        <p:spPr>
          <a:xfrm>
            <a:off x="6892925" y="5084762"/>
            <a:ext cx="1908175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 D.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网球 </a:t>
            </a:r>
          </a:p>
        </p:txBody>
      </p:sp>
      <p:sp>
        <p:nvSpPr>
          <p:cNvPr id="15369" name="矩形 26633"/>
          <p:cNvSpPr/>
          <p:nvPr/>
        </p:nvSpPr>
        <p:spPr>
          <a:xfrm>
            <a:off x="471488" y="1119188"/>
            <a:ext cx="8156575" cy="228282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例：第三十届奥运会于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2012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年在英国伦敦举行，这也是伦敦第三次举办奥运会。如图所示是伦敦奥运会上几种球类运动的标志。根据你平时的观察和了解，你认为质量约为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2.7g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的是（  ）</a:t>
            </a:r>
          </a:p>
        </p:txBody>
      </p:sp>
      <p:sp>
        <p:nvSpPr>
          <p:cNvPr id="15370" name="文本框 3"/>
          <p:cNvSpPr/>
          <p:nvPr/>
        </p:nvSpPr>
        <p:spPr>
          <a:xfrm>
            <a:off x="1127125" y="2879725"/>
            <a:ext cx="38735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</a:p>
        </p:txBody>
      </p:sp>
      <p:pic>
        <p:nvPicPr>
          <p:cNvPr id="1537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2331700" y="11887200"/>
            <a:ext cx="3175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27576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28673"/>
          <p:cNvSpPr/>
          <p:nvPr/>
        </p:nvSpPr>
        <p:spPr>
          <a:xfrm>
            <a:off x="341312" y="676275"/>
            <a:ext cx="498951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二、质量的测量：秤 </a:t>
            </a:r>
          </a:p>
        </p:txBody>
      </p:sp>
      <p:pic>
        <p:nvPicPr>
          <p:cNvPr id="16386" name="图片 28674" descr="20054206913629"/>
          <p:cNvPicPr/>
          <p:nvPr/>
        </p:nvPicPr>
        <p:blipFill>
          <a:blip r:embed="rId2"/>
          <a:srcRect b="16936"/>
          <a:stretch>
            <a:fillRect/>
          </a:stretch>
        </p:blipFill>
        <p:spPr>
          <a:xfrm>
            <a:off x="581025" y="1831975"/>
            <a:ext cx="2941638" cy="1336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7" name="图片 28675" descr="u=796981578,358750240&amp;gp=1"/>
          <p:cNvPicPr/>
          <p:nvPr/>
        </p:nvPicPr>
        <p:blipFill>
          <a:blip r:embed="rId3"/>
          <a:stretch>
            <a:fillRect/>
          </a:stretch>
        </p:blipFill>
        <p:spPr>
          <a:xfrm>
            <a:off x="6892925" y="1196975"/>
            <a:ext cx="1387475" cy="20653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8" name="图片 28676" descr="u=2969796366,2646115573&amp;gp=1"/>
          <p:cNvPicPr/>
          <p:nvPr/>
        </p:nvPicPr>
        <p:blipFill>
          <a:blip r:embed="rId4"/>
          <a:stretch>
            <a:fillRect/>
          </a:stretch>
        </p:blipFill>
        <p:spPr>
          <a:xfrm>
            <a:off x="6702425" y="3641725"/>
            <a:ext cx="1408112" cy="23733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9" name="图片 28677" descr="u=4260097589,2660456566&amp;gp=1"/>
          <p:cNvPicPr/>
          <p:nvPr/>
        </p:nvPicPr>
        <p:blipFill>
          <a:blip r:embed="rId5"/>
          <a:stretch>
            <a:fillRect/>
          </a:stretch>
        </p:blipFill>
        <p:spPr>
          <a:xfrm>
            <a:off x="4046538" y="3911600"/>
            <a:ext cx="1703388" cy="1701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90" name="图片 28678" descr="u=3508564468,4126698358&amp;gp=2"/>
          <p:cNvPicPr/>
          <p:nvPr/>
        </p:nvPicPr>
        <p:blipFill>
          <a:blip r:embed="rId6"/>
          <a:stretch>
            <a:fillRect/>
          </a:stretch>
        </p:blipFill>
        <p:spPr>
          <a:xfrm>
            <a:off x="581025" y="4027488"/>
            <a:ext cx="2486025" cy="13954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91" name="图片 28679" descr="zzyc-104"/>
          <p:cNvPicPr/>
          <p:nvPr/>
        </p:nvPicPr>
        <p:blipFill>
          <a:blip r:embed="rId7"/>
          <a:stretch>
            <a:fillRect/>
          </a:stretch>
        </p:blipFill>
        <p:spPr>
          <a:xfrm>
            <a:off x="4046538" y="1727200"/>
            <a:ext cx="2233612" cy="15462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0069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1" dur="500" fill="hold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线形标注 2 29697"/>
          <p:cNvSpPr/>
          <p:nvPr/>
        </p:nvSpPr>
        <p:spPr>
          <a:xfrm>
            <a:off x="5148262" y="1816100"/>
            <a:ext cx="1079500" cy="392112"/>
          </a:xfrm>
          <a:prstGeom prst="borderCallout2">
            <a:avLst>
              <a:gd name="adj1" fmla="val 29148"/>
              <a:gd name="adj2" fmla="val -7060"/>
              <a:gd name="adj3" fmla="val 29148"/>
              <a:gd name="adj4" fmla="val -34704"/>
              <a:gd name="adj5" fmla="val 86639"/>
              <a:gd name="adj6" fmla="val -63528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FF0000"/>
                </a:solidFill>
              </a:rPr>
              <a:t>分度盘</a:t>
            </a:r>
          </a:p>
        </p:txBody>
      </p:sp>
      <p:sp>
        <p:nvSpPr>
          <p:cNvPr id="17410" name="线形标注 1 29698"/>
          <p:cNvSpPr/>
          <p:nvPr/>
        </p:nvSpPr>
        <p:spPr>
          <a:xfrm>
            <a:off x="2627312" y="1816100"/>
            <a:ext cx="720725" cy="412750"/>
          </a:xfrm>
          <a:prstGeom prst="borderCallout1">
            <a:avLst>
              <a:gd name="adj1" fmla="val 27694"/>
              <a:gd name="adj2" fmla="val 110574"/>
              <a:gd name="adj3" fmla="val 310384"/>
              <a:gd name="adj4" fmla="val 223347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FF0000"/>
                </a:solidFill>
              </a:rPr>
              <a:t>指针</a:t>
            </a:r>
          </a:p>
        </p:txBody>
      </p:sp>
      <p:sp>
        <p:nvSpPr>
          <p:cNvPr id="17411" name="线形标注 1 29699"/>
          <p:cNvSpPr/>
          <p:nvPr/>
        </p:nvSpPr>
        <p:spPr>
          <a:xfrm>
            <a:off x="900112" y="3214688"/>
            <a:ext cx="863600" cy="392112"/>
          </a:xfrm>
          <a:prstGeom prst="borderCallout1">
            <a:avLst>
              <a:gd name="adj1" fmla="val 119435"/>
              <a:gd name="adj2" fmla="val 13236"/>
              <a:gd name="adj3" fmla="val 119435"/>
              <a:gd name="adj4" fmla="val 238421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FF0000"/>
                </a:solidFill>
              </a:rPr>
              <a:t>横梁</a:t>
            </a:r>
          </a:p>
        </p:txBody>
      </p:sp>
      <p:sp>
        <p:nvSpPr>
          <p:cNvPr id="17412" name="线形标注 2 29700"/>
          <p:cNvSpPr/>
          <p:nvPr/>
        </p:nvSpPr>
        <p:spPr>
          <a:xfrm>
            <a:off x="7019925" y="4911725"/>
            <a:ext cx="720725" cy="403225"/>
          </a:xfrm>
          <a:prstGeom prst="borderCallout2">
            <a:avLst>
              <a:gd name="adj1" fmla="val 28347"/>
              <a:gd name="adj2" fmla="val -10574"/>
              <a:gd name="adj3" fmla="val 28347"/>
              <a:gd name="adj4" fmla="val -79296"/>
              <a:gd name="adj5" fmla="val -233856"/>
              <a:gd name="adj6" fmla="val -360352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000" b="1">
                <a:solidFill>
                  <a:srgbClr val="FF0000"/>
                </a:solidFill>
              </a:rPr>
              <a:t>标尺</a:t>
            </a:r>
          </a:p>
        </p:txBody>
      </p:sp>
      <p:sp>
        <p:nvSpPr>
          <p:cNvPr id="17413" name="线形标注 2 29701"/>
          <p:cNvSpPr/>
          <p:nvPr/>
        </p:nvSpPr>
        <p:spPr>
          <a:xfrm>
            <a:off x="1835150" y="5343525"/>
            <a:ext cx="769938" cy="403225"/>
          </a:xfrm>
          <a:prstGeom prst="borderCallout2">
            <a:avLst>
              <a:gd name="adj1" fmla="val 28347"/>
              <a:gd name="adj2" fmla="val 109898"/>
              <a:gd name="adj3" fmla="val 28347"/>
              <a:gd name="adj4" fmla="val 156907"/>
              <a:gd name="adj5" fmla="val -318505"/>
              <a:gd name="adj6" fmla="val 205773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000" b="1">
                <a:solidFill>
                  <a:srgbClr val="FF0000"/>
                </a:solidFill>
              </a:rPr>
              <a:t>游码</a:t>
            </a:r>
          </a:p>
        </p:txBody>
      </p:sp>
      <p:sp>
        <p:nvSpPr>
          <p:cNvPr id="17414" name="线形标注 1 29702"/>
          <p:cNvSpPr/>
          <p:nvPr/>
        </p:nvSpPr>
        <p:spPr>
          <a:xfrm>
            <a:off x="7019925" y="3287712"/>
            <a:ext cx="1223962" cy="403225"/>
          </a:xfrm>
          <a:prstGeom prst="borderCallout1">
            <a:avLst>
              <a:gd name="adj1" fmla="val 118898"/>
              <a:gd name="adj2" fmla="val 90662"/>
              <a:gd name="adj3" fmla="val 118898"/>
              <a:gd name="adj4" fmla="val -52787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FF0000"/>
                </a:solidFill>
              </a:rPr>
              <a:t>平衡螺母</a:t>
            </a:r>
          </a:p>
        </p:txBody>
      </p:sp>
      <p:sp>
        <p:nvSpPr>
          <p:cNvPr id="17415" name="线形标注 2 29703"/>
          <p:cNvSpPr/>
          <p:nvPr/>
        </p:nvSpPr>
        <p:spPr>
          <a:xfrm>
            <a:off x="971550" y="2463800"/>
            <a:ext cx="863600" cy="382588"/>
          </a:xfrm>
          <a:prstGeom prst="borderCallout2">
            <a:avLst>
              <a:gd name="adj1" fmla="val 29875"/>
              <a:gd name="adj2" fmla="val 108824"/>
              <a:gd name="adj3" fmla="val 29875"/>
              <a:gd name="adj4" fmla="val 145037"/>
              <a:gd name="adj5" fmla="val 210375"/>
              <a:gd name="adj6" fmla="val 182352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FF0000"/>
                </a:solidFill>
              </a:rPr>
              <a:t>托盘</a:t>
            </a:r>
          </a:p>
        </p:txBody>
      </p:sp>
      <p:sp>
        <p:nvSpPr>
          <p:cNvPr id="17416" name="线形标注 2 29704"/>
          <p:cNvSpPr/>
          <p:nvPr/>
        </p:nvSpPr>
        <p:spPr>
          <a:xfrm>
            <a:off x="5156200" y="5416550"/>
            <a:ext cx="792162" cy="423862"/>
          </a:xfrm>
          <a:prstGeom prst="borderCallout2">
            <a:avLst>
              <a:gd name="adj1" fmla="val 26968"/>
              <a:gd name="adj2" fmla="val -9620"/>
              <a:gd name="adj3" fmla="val 26968"/>
              <a:gd name="adj4" fmla="val -112824"/>
              <a:gd name="adj5" fmla="val -184269"/>
              <a:gd name="adj6" fmla="val -219241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FF0000"/>
                </a:solidFill>
              </a:rPr>
              <a:t>底座</a:t>
            </a:r>
          </a:p>
        </p:txBody>
      </p:sp>
      <p:sp>
        <p:nvSpPr>
          <p:cNvPr id="17417" name="文本框 29705"/>
          <p:cNvSpPr/>
          <p:nvPr/>
        </p:nvSpPr>
        <p:spPr>
          <a:xfrm>
            <a:off x="3167062" y="922338"/>
            <a:ext cx="2641600" cy="51911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 b="1">
                <a:solidFill>
                  <a:srgbClr val="CC00FF"/>
                </a:solidFill>
              </a:rPr>
              <a:t>托盘天平</a:t>
            </a:r>
          </a:p>
        </p:txBody>
      </p:sp>
      <p:grpSp>
        <p:nvGrpSpPr>
          <p:cNvPr id="17418" name="组合 29706"/>
          <p:cNvGrpSpPr/>
          <p:nvPr/>
        </p:nvGrpSpPr>
        <p:grpSpPr>
          <a:xfrm>
            <a:off x="1692275" y="1743075"/>
            <a:ext cx="5113338" cy="3125788"/>
            <a:chOff x="1066" y="1098"/>
            <a:chExt cx="3221" cy="1969"/>
          </a:xfrm>
        </p:grpSpPr>
        <p:pic>
          <p:nvPicPr>
            <p:cNvPr id="17419" name="图片 29707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6" y="1098"/>
              <a:ext cx="3221" cy="196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7420" name="矩形 29708"/>
            <p:cNvSpPr/>
            <p:nvPr/>
          </p:nvSpPr>
          <p:spPr>
            <a:xfrm>
              <a:off x="2328" y="2720"/>
              <a:ext cx="672" cy="232"/>
            </a:xfrm>
            <a:prstGeom prst="rect">
              <a:avLst/>
            </a:prstGeom>
            <a:solidFill>
              <a:srgbClr val="BFC0C1"/>
            </a:solidFill>
            <a:ln w="28575">
              <a:noFill/>
              <a:miter lim="800000"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528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7410" grpId="0" animBg="1"/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33793"/>
          <p:cNvSpPr txBox="1"/>
          <p:nvPr/>
        </p:nvSpPr>
        <p:spPr>
          <a:xfrm>
            <a:off x="357505" y="688658"/>
            <a:ext cx="765175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2400" b="1" strike="noStrike" noProof="1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+mn-cs"/>
              </a:rPr>
              <a:t>托盘天平使用前：</a:t>
            </a:r>
            <a:r>
              <a:rPr lang="zh-CN" altLang="en-US" sz="2400" b="1" strike="noStrike" noProof="1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+mn-cs"/>
              </a:rPr>
              <a:t>三</a:t>
            </a:r>
            <a:r>
              <a:rPr lang="zh-CN" altLang="en-US" sz="2400" b="1" strike="noStrike" noProof="1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+mn-cs"/>
              </a:rPr>
              <a:t>点注意：</a:t>
            </a:r>
            <a:endParaRPr lang="zh-CN" altLang="en-US" sz="2400" b="1" strike="noStrike" noProof="1">
              <a:solidFill>
                <a:srgbClr val="0000FF"/>
              </a:solidFill>
              <a:latin typeface="宋体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en-US" altLang="zh-CN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+mn-cs"/>
              </a:rPr>
              <a:t>A.</a:t>
            </a:r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+mn-cs"/>
              </a:rPr>
              <a:t>被测物体的质量不能超过天平的最大称量，取放物体或加减砝码时应轻拿轻放，砝码要用镊子夹取，不准用手拿，以免因为手上有汗而腐蚀砝码。</a:t>
            </a:r>
            <a:endParaRPr lang="zh-CN" altLang="en-US" sz="2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en-US" altLang="zh-CN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+mn-cs"/>
              </a:rPr>
              <a:t>B.</a:t>
            </a:r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+mn-cs"/>
              </a:rPr>
              <a:t>要保持天平和砝码的干燥、清洁。不能把潮湿的物品或腐蚀性的化学药品直接放在天平盘内。</a:t>
            </a:r>
            <a:endParaRPr lang="zh-CN" altLang="en-US" sz="2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en-US" altLang="zh-CN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+mn-cs"/>
              </a:rPr>
              <a:t>C.</a:t>
            </a:r>
            <a:r>
              <a:rPr lang="zh-CN" altLang="en-US" sz="24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+mn-cs"/>
              </a:rPr>
              <a:t>天平调好后，天平左右盘互换或移动了位置，要重新调节平衡。</a:t>
            </a:r>
            <a:endParaRPr lang="zh-CN" altLang="en-US" sz="24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154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30721"/>
          <p:cNvSpPr/>
          <p:nvPr/>
        </p:nvSpPr>
        <p:spPr>
          <a:xfrm>
            <a:off x="223838" y="1211262"/>
            <a:ext cx="8777288" cy="4400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放：将托盘天平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水平放置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拨：将游码拨回标尺左端的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零刻度线处</a:t>
            </a:r>
            <a:endParaRPr lang="zh-CN" altLang="en-US" sz="2800" b="1">
              <a:solidFill>
                <a:srgbClr val="0000FF"/>
              </a:solidFill>
              <a:latin typeface="宋体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调：调横梁两端的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平衡螺母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使横梁水平平衡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（左偏右调）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 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称： 左物右码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    （从大往小加砝码，目的减少加减砝码次数）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读： 砝码</a:t>
            </a: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+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游码 </a:t>
            </a:r>
          </a:p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收</a:t>
            </a: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:  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先收物体再收砝码，最后将游码归零</a:t>
            </a:r>
          </a:p>
        </p:txBody>
      </p:sp>
      <p:sp>
        <p:nvSpPr>
          <p:cNvPr id="19458" name="文本框 30728"/>
          <p:cNvSpPr/>
          <p:nvPr/>
        </p:nvSpPr>
        <p:spPr>
          <a:xfrm>
            <a:off x="223838" y="528638"/>
            <a:ext cx="41751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托盘天平的使用</a:t>
            </a:r>
          </a:p>
        </p:txBody>
      </p:sp>
      <p:pic>
        <p:nvPicPr>
          <p:cNvPr id="19459" name="图片 30729" descr="点击">
            <a:hlinkClick r:id="rId2" action="ppaction://hlinksldjump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26412" y="1889125"/>
            <a:ext cx="874712" cy="4603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8452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31745"/>
          <p:cNvSpPr/>
          <p:nvPr/>
        </p:nvSpPr>
        <p:spPr>
          <a:xfrm>
            <a:off x="5368925" y="2549525"/>
            <a:ext cx="29543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平衡螺母的调节</a:t>
            </a:r>
          </a:p>
        </p:txBody>
      </p:sp>
      <p:pic>
        <p:nvPicPr>
          <p:cNvPr id="20482" name="图片 31746" descr="zq天平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812" y="617538"/>
            <a:ext cx="3684588" cy="28463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3" name="文本框 31747"/>
          <p:cNvSpPr/>
          <p:nvPr/>
        </p:nvSpPr>
        <p:spPr>
          <a:xfrm>
            <a:off x="1122362" y="1201738"/>
            <a:ext cx="13716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甲图</a:t>
            </a:r>
          </a:p>
        </p:txBody>
      </p:sp>
      <p:pic>
        <p:nvPicPr>
          <p:cNvPr id="20484" name="图片 31748" descr="yq准天平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088" y="3300412"/>
            <a:ext cx="3886200" cy="29511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5" name="椭圆形标注 31749"/>
          <p:cNvSpPr/>
          <p:nvPr/>
        </p:nvSpPr>
        <p:spPr>
          <a:xfrm>
            <a:off x="3832225" y="785812"/>
            <a:ext cx="3194050" cy="1641475"/>
          </a:xfrm>
          <a:prstGeom prst="wedgeEllipseCallout">
            <a:avLst>
              <a:gd name="adj1" fmla="val -78231"/>
              <a:gd name="adj2" fmla="val 5417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lnSpc>
                <a:spcPct val="120000"/>
              </a:lnSpc>
            </a:pPr>
            <a:endParaRPr lang="zh-CN" altLang="en-US" sz="2400" b="1">
              <a:solidFill>
                <a:srgbClr val="0000FF"/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指针偏左，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左边重，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往右调。</a:t>
            </a:r>
          </a:p>
          <a:p>
            <a:pPr lvl="0" algn="ctr">
              <a:lnSpc>
                <a:spcPct val="120000"/>
              </a:lnSpc>
            </a:pP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20486" name="椭圆形标注 31750"/>
          <p:cNvSpPr/>
          <p:nvPr/>
        </p:nvSpPr>
        <p:spPr>
          <a:xfrm>
            <a:off x="4584700" y="3744912"/>
            <a:ext cx="1995488" cy="1890712"/>
          </a:xfrm>
          <a:prstGeom prst="wedgeEllipseCallout">
            <a:avLst>
              <a:gd name="adj1" fmla="val -129079"/>
              <a:gd name="adj2" fmla="val -29764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400" b="1">
                <a:solidFill>
                  <a:srgbClr val="0000FF"/>
                </a:solidFill>
              </a:rPr>
              <a:t>指针偏右，</a:t>
            </a:r>
          </a:p>
          <a:p>
            <a:pPr lvl="0" algn="ctr"/>
            <a:r>
              <a:rPr lang="zh-CN" altLang="en-US" sz="2400" b="1">
                <a:solidFill>
                  <a:srgbClr val="0000FF"/>
                </a:solidFill>
              </a:rPr>
              <a:t>右边重，</a:t>
            </a:r>
          </a:p>
          <a:p>
            <a:pPr lvl="0" algn="ctr"/>
            <a:r>
              <a:rPr lang="zh-CN" altLang="en-US" sz="2400" b="1">
                <a:solidFill>
                  <a:srgbClr val="0000FF"/>
                </a:solidFill>
              </a:rPr>
              <a:t>往左调。</a:t>
            </a:r>
          </a:p>
        </p:txBody>
      </p:sp>
      <p:sp>
        <p:nvSpPr>
          <p:cNvPr id="20487" name="右箭头 31751"/>
          <p:cNvSpPr/>
          <p:nvPr/>
        </p:nvSpPr>
        <p:spPr>
          <a:xfrm>
            <a:off x="1206500" y="2767012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>
            <a:solidFill>
              <a:schemeClr val="folHlink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8" name="右箭头 31752"/>
          <p:cNvSpPr/>
          <p:nvPr/>
        </p:nvSpPr>
        <p:spPr>
          <a:xfrm>
            <a:off x="3937000" y="2233612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>
            <a:solidFill>
              <a:schemeClr val="folHlink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9" name="左箭头 31753"/>
          <p:cNvSpPr/>
          <p:nvPr/>
        </p:nvSpPr>
        <p:spPr>
          <a:xfrm>
            <a:off x="3803650" y="5908675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>
            <a:solidFill>
              <a:schemeClr val="folHlink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90" name="左箭头 31754"/>
          <p:cNvSpPr/>
          <p:nvPr/>
        </p:nvSpPr>
        <p:spPr>
          <a:xfrm>
            <a:off x="1017588" y="54737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>
            <a:solidFill>
              <a:schemeClr val="folHlink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91" name="文本框 31755"/>
          <p:cNvSpPr/>
          <p:nvPr/>
        </p:nvSpPr>
        <p:spPr>
          <a:xfrm>
            <a:off x="1171575" y="3962400"/>
            <a:ext cx="11430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乙图</a:t>
            </a:r>
          </a:p>
        </p:txBody>
      </p:sp>
      <p:sp>
        <p:nvSpPr>
          <p:cNvPr id="20492" name="矩形 31756"/>
          <p:cNvSpPr/>
          <p:nvPr/>
        </p:nvSpPr>
        <p:spPr>
          <a:xfrm>
            <a:off x="6618288" y="3803650"/>
            <a:ext cx="17875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左偏右调</a:t>
            </a:r>
          </a:p>
        </p:txBody>
      </p:sp>
      <p:sp>
        <p:nvSpPr>
          <p:cNvPr id="20493" name="矩形 31757"/>
          <p:cNvSpPr/>
          <p:nvPr/>
        </p:nvSpPr>
        <p:spPr>
          <a:xfrm>
            <a:off x="6607175" y="4618038"/>
            <a:ext cx="17875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右偏左调</a:t>
            </a:r>
          </a:p>
        </p:txBody>
      </p:sp>
      <p:pic>
        <p:nvPicPr>
          <p:cNvPr id="20494" name="图片 31758" descr="返回">
            <a:hlinkClick r:id="rId4" action="ppaction://hlinksldjump"/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253288" y="5691188"/>
            <a:ext cx="1079500" cy="54133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95806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92" grpId="0"/>
      <p:bldP spid="20492" grpId="1"/>
      <p:bldP spid="204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0" cy="0"/>
          </a:xfrm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75">
                <a:solidFill>
                  <a:srgbClr val="602E0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21506" name="内容占位符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193040" indent="-19304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8465" indent="-160655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1575">
                <a:solidFill>
                  <a:schemeClr val="tx1"/>
                </a:solidFill>
                <a:latin typeface="+mn-lt"/>
                <a:ea typeface="+mn-ea"/>
              </a:defRPr>
            </a:lvl2pPr>
            <a:lvl3pPr marL="643255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350">
                <a:solidFill>
                  <a:schemeClr val="tx1"/>
                </a:solidFill>
                <a:latin typeface="+mn-lt"/>
                <a:ea typeface="+mn-ea"/>
              </a:defRPr>
            </a:lvl3pPr>
            <a:lvl4pPr marL="900430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4pPr>
            <a:lvl5pPr marL="1157605" indent="-128270" algn="l" defTabSz="914400" rtl="0" eaLnBrk="0" fontAlgn="base" hangingPunct="0">
              <a:lnSpc>
                <a:spcPct val="100000"/>
              </a:lnSpc>
              <a:spcBef>
                <a:spcPct val="11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5pPr>
            <a:lvl6pPr marL="141478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6pPr>
            <a:lvl7pPr marL="167195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7pPr>
            <a:lvl8pPr marL="1929130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8pPr>
            <a:lvl9pPr marL="2186305" indent="-128270" algn="l" rtl="0" eaLnBrk="0" fontAlgn="base" hangingPunct="0">
              <a:spcBef>
                <a:spcPct val="11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1125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endParaRPr lang="zh-CN" altLang="en-US"/>
          </a:p>
        </p:txBody>
      </p:sp>
      <p:pic>
        <p:nvPicPr>
          <p:cNvPr id="21508" name="图片 32770" descr="点击按钮"/>
          <p:cNvPicPr/>
          <p:nvPr/>
        </p:nvPicPr>
        <p:blipFill>
          <a:blip r:embed="rId4"/>
          <a:stretch>
            <a:fillRect/>
          </a:stretch>
        </p:blipFill>
        <p:spPr>
          <a:xfrm>
            <a:off x="3349625" y="5540375"/>
            <a:ext cx="2606675" cy="6667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8477280" imgH="6648480"/>
        </mc:Choice>
        <mc:Fallback>
          <p:control name="ShockwaveFlash1" r:id="rId2" imgW="8477280" imgH="664848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3513" y="677863"/>
                  <a:ext cx="6270625" cy="4860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2195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35841"/>
          <p:cNvSpPr/>
          <p:nvPr/>
        </p:nvSpPr>
        <p:spPr>
          <a:xfrm>
            <a:off x="869950" y="2043112"/>
            <a:ext cx="7920038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游码读数时应以哪一侧为准？</a:t>
            </a:r>
            <a:endParaRPr lang="en-US" altLang="zh-CN" sz="2400" b="1">
              <a:solidFill>
                <a:srgbClr val="0000FF"/>
              </a:solidFill>
              <a:latin typeface="宋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下图游码读数为_</a:t>
            </a:r>
            <a:r>
              <a:rPr lang="zh-CN" altLang="zh-CN" sz="2400" b="1">
                <a:solidFill>
                  <a:srgbClr val="0000FF"/>
                </a:solidFill>
                <a:latin typeface="宋体" pitchFamily="2" charset="-122"/>
              </a:rPr>
              <a:t>____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克。</a:t>
            </a:r>
          </a:p>
        </p:txBody>
      </p:sp>
      <p:pic>
        <p:nvPicPr>
          <p:cNvPr id="22530" name="图片 35842" descr="youm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362" y="3328988"/>
            <a:ext cx="6940550" cy="20494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1" name="文本框 35843"/>
          <p:cNvSpPr/>
          <p:nvPr/>
        </p:nvSpPr>
        <p:spPr>
          <a:xfrm>
            <a:off x="3146425" y="2738438"/>
            <a:ext cx="9144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2.4</a:t>
            </a:r>
          </a:p>
        </p:txBody>
      </p:sp>
      <p:grpSp>
        <p:nvGrpSpPr>
          <p:cNvPr id="22532" name="组合 35844"/>
          <p:cNvGrpSpPr/>
          <p:nvPr/>
        </p:nvGrpSpPr>
        <p:grpSpPr>
          <a:xfrm>
            <a:off x="3052762" y="750888"/>
            <a:ext cx="2797175" cy="1016000"/>
            <a:chOff x="2433" y="724"/>
            <a:chExt cx="1762" cy="640"/>
          </a:xfrm>
        </p:grpSpPr>
        <p:grpSp>
          <p:nvGrpSpPr>
            <p:cNvPr id="22533" name="组合 35845"/>
            <p:cNvGrpSpPr/>
            <p:nvPr/>
          </p:nvGrpSpPr>
          <p:grpSpPr>
            <a:xfrm>
              <a:off x="2433" y="918"/>
              <a:ext cx="1762" cy="446"/>
              <a:chOff x="616" y="1267"/>
              <a:chExt cx="1762" cy="446"/>
            </a:xfrm>
          </p:grpSpPr>
          <p:pic>
            <p:nvPicPr>
              <p:cNvPr id="22534" name="图片 35846" descr="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" y="1267"/>
                <a:ext cx="1762" cy="44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2535" name="矩形 35847"/>
              <p:cNvSpPr/>
              <p:nvPr/>
            </p:nvSpPr>
            <p:spPr>
              <a:xfrm>
                <a:off x="1057" y="1304"/>
                <a:ext cx="1196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miter lim="800000"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sp>
          <p:nvSpPr>
            <p:cNvPr id="22536" name="文本框 35848"/>
            <p:cNvSpPr/>
            <p:nvPr/>
          </p:nvSpPr>
          <p:spPr>
            <a:xfrm>
              <a:off x="2804" y="724"/>
              <a:ext cx="1312" cy="577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3600">
                  <a:solidFill>
                    <a:srgbClr val="000000"/>
                  </a:solidFill>
                  <a:latin typeface="隶书" pitchFamily="49" charset="-122"/>
                  <a:ea typeface="隶书" pitchFamily="49" charset="-122"/>
                </a:rPr>
                <a:t>思考一</a:t>
              </a:r>
            </a:p>
          </p:txBody>
        </p:sp>
      </p:grpSp>
      <p:sp>
        <p:nvSpPr>
          <p:cNvPr id="22537" name="文本框 35849"/>
          <p:cNvSpPr/>
          <p:nvPr/>
        </p:nvSpPr>
        <p:spPr>
          <a:xfrm>
            <a:off x="4891088" y="2214562"/>
            <a:ext cx="17986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左侧</a:t>
            </a:r>
          </a:p>
        </p:txBody>
      </p:sp>
    </p:spTree>
    <p:extLst>
      <p:ext uri="{BB962C8B-B14F-4D97-AF65-F5344CB8AC3E}">
        <p14:creationId xmlns:p14="http://schemas.microsoft.com/office/powerpoint/2010/main" val="229182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36865"/>
          <p:cNvSpPr/>
          <p:nvPr/>
        </p:nvSpPr>
        <p:spPr>
          <a:xfrm>
            <a:off x="979488" y="2325688"/>
            <a:ext cx="63531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如果物体和砝码放反了，应该怎样读数？</a:t>
            </a:r>
          </a:p>
        </p:txBody>
      </p:sp>
      <p:sp>
        <p:nvSpPr>
          <p:cNvPr id="23554" name="文本框 36866"/>
          <p:cNvSpPr/>
          <p:nvPr/>
        </p:nvSpPr>
        <p:spPr>
          <a:xfrm>
            <a:off x="1036638" y="4887912"/>
            <a:ext cx="70215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右盘物体质量=左盘砝码质量－游码所对应的示数</a:t>
            </a:r>
          </a:p>
        </p:txBody>
      </p:sp>
      <p:sp>
        <p:nvSpPr>
          <p:cNvPr id="23555" name="文本框 36867"/>
          <p:cNvSpPr/>
          <p:nvPr/>
        </p:nvSpPr>
        <p:spPr>
          <a:xfrm>
            <a:off x="1071562" y="4206875"/>
            <a:ext cx="69056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左盘物体质量=右盘砝码质量+游码所对应的示数</a:t>
            </a:r>
          </a:p>
        </p:txBody>
      </p:sp>
      <p:sp>
        <p:nvSpPr>
          <p:cNvPr id="23556" name="圆角矩形标注 36868"/>
          <p:cNvSpPr/>
          <p:nvPr/>
        </p:nvSpPr>
        <p:spPr>
          <a:xfrm flipV="1">
            <a:off x="2490788" y="3132138"/>
            <a:ext cx="1520825" cy="738188"/>
          </a:xfrm>
          <a:prstGeom prst="wedgeRoundRectCallout">
            <a:avLst>
              <a:gd name="adj1" fmla="val -77245"/>
              <a:gd name="adj2" fmla="val -104843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rot="10800000"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400" b="1">
                <a:solidFill>
                  <a:srgbClr val="CC00CC"/>
                </a:solidFill>
                <a:latin typeface="宋体" pitchFamily="2" charset="-122"/>
              </a:rPr>
              <a:t>砝码</a:t>
            </a:r>
          </a:p>
        </p:txBody>
      </p:sp>
      <p:sp>
        <p:nvSpPr>
          <p:cNvPr id="23557" name="圆角矩形标注 36869"/>
          <p:cNvSpPr/>
          <p:nvPr/>
        </p:nvSpPr>
        <p:spPr>
          <a:xfrm flipV="1">
            <a:off x="5086350" y="3081338"/>
            <a:ext cx="1577975" cy="782638"/>
          </a:xfrm>
          <a:prstGeom prst="wedgeRoundRectCallout">
            <a:avLst>
              <a:gd name="adj1" fmla="val -118514"/>
              <a:gd name="adj2" fmla="val -102333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rot="10800000"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400" b="1">
                <a:solidFill>
                  <a:srgbClr val="CC00CC"/>
                </a:solidFill>
                <a:latin typeface="宋体" pitchFamily="2" charset="-122"/>
              </a:rPr>
              <a:t>物体</a:t>
            </a:r>
          </a:p>
        </p:txBody>
      </p:sp>
      <p:grpSp>
        <p:nvGrpSpPr>
          <p:cNvPr id="23558" name="组合 36870"/>
          <p:cNvGrpSpPr/>
          <p:nvPr/>
        </p:nvGrpSpPr>
        <p:grpSpPr>
          <a:xfrm>
            <a:off x="3052762" y="750888"/>
            <a:ext cx="2797175" cy="1016000"/>
            <a:chOff x="2433" y="724"/>
            <a:chExt cx="1762" cy="640"/>
          </a:xfrm>
        </p:grpSpPr>
        <p:grpSp>
          <p:nvGrpSpPr>
            <p:cNvPr id="23559" name="组合 36871"/>
            <p:cNvGrpSpPr/>
            <p:nvPr/>
          </p:nvGrpSpPr>
          <p:grpSpPr>
            <a:xfrm>
              <a:off x="2433" y="918"/>
              <a:ext cx="1762" cy="446"/>
              <a:chOff x="616" y="1267"/>
              <a:chExt cx="1762" cy="446"/>
            </a:xfrm>
          </p:grpSpPr>
          <p:pic>
            <p:nvPicPr>
              <p:cNvPr id="23560" name="图片 36872" descr="1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6" y="1267"/>
                <a:ext cx="1762" cy="44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3561" name="矩形 36873"/>
              <p:cNvSpPr/>
              <p:nvPr/>
            </p:nvSpPr>
            <p:spPr>
              <a:xfrm>
                <a:off x="1057" y="1304"/>
                <a:ext cx="1196" cy="2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miter lim="800000"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/>
              </a:p>
            </p:txBody>
          </p:sp>
        </p:grpSp>
        <p:sp>
          <p:nvSpPr>
            <p:cNvPr id="23562" name="文本框 36874"/>
            <p:cNvSpPr/>
            <p:nvPr/>
          </p:nvSpPr>
          <p:spPr>
            <a:xfrm>
              <a:off x="2804" y="724"/>
              <a:ext cx="1312" cy="577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3600">
                  <a:solidFill>
                    <a:srgbClr val="000000"/>
                  </a:solidFill>
                  <a:latin typeface="隶书" pitchFamily="49" charset="-122"/>
                  <a:ea typeface="隶书" pitchFamily="49" charset="-122"/>
                </a:rPr>
                <a:t>思考二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33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 animBg="1"/>
      <p:bldP spid="23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内容占位符 14337" descr="锤子1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4488" y="1690688"/>
            <a:ext cx="2063750" cy="157797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146" name="文本框 14338"/>
          <p:cNvSpPr/>
          <p:nvPr/>
        </p:nvSpPr>
        <p:spPr>
          <a:xfrm>
            <a:off x="909638" y="3360738"/>
            <a:ext cx="12287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铁锤</a:t>
            </a:r>
          </a:p>
        </p:txBody>
      </p:sp>
      <p:pic>
        <p:nvPicPr>
          <p:cNvPr id="6147" name="图片 14339" descr="椅子2"/>
          <p:cNvPicPr/>
          <p:nvPr/>
        </p:nvPicPr>
        <p:blipFill>
          <a:blip r:embed="rId3"/>
          <a:stretch>
            <a:fillRect/>
          </a:stretch>
        </p:blipFill>
        <p:spPr>
          <a:xfrm>
            <a:off x="6973888" y="1516062"/>
            <a:ext cx="962025" cy="2144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8" name="文本框 14340"/>
          <p:cNvSpPr/>
          <p:nvPr/>
        </p:nvSpPr>
        <p:spPr>
          <a:xfrm flipH="1">
            <a:off x="8099425" y="2139950"/>
            <a:ext cx="552450" cy="898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vert"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椅子</a:t>
            </a:r>
          </a:p>
        </p:txBody>
      </p:sp>
      <p:pic>
        <p:nvPicPr>
          <p:cNvPr id="6149" name="图片 14341" descr="u=226501665,2606990732&amp;gp=3"/>
          <p:cNvPicPr/>
          <p:nvPr/>
        </p:nvPicPr>
        <p:blipFill>
          <a:blip r:embed="rId4"/>
          <a:stretch>
            <a:fillRect/>
          </a:stretch>
        </p:blipFill>
        <p:spPr>
          <a:xfrm>
            <a:off x="401638" y="3954462"/>
            <a:ext cx="2341562" cy="17129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0" name="文本框 14342"/>
          <p:cNvSpPr/>
          <p:nvPr/>
        </p:nvSpPr>
        <p:spPr>
          <a:xfrm>
            <a:off x="936625" y="5627688"/>
            <a:ext cx="9302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桌子</a:t>
            </a:r>
          </a:p>
        </p:txBody>
      </p:sp>
      <p:pic>
        <p:nvPicPr>
          <p:cNvPr id="6151" name="图片 14343" descr="u=971601799,4205725433&amp;gp=3"/>
          <p:cNvPicPr/>
          <p:nvPr/>
        </p:nvPicPr>
        <p:blipFill>
          <a:blip r:embed="rId5"/>
          <a:stretch>
            <a:fillRect/>
          </a:stretch>
        </p:blipFill>
        <p:spPr>
          <a:xfrm>
            <a:off x="3094038" y="3971925"/>
            <a:ext cx="2233612" cy="16097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2" name="文本框 14344"/>
          <p:cNvSpPr/>
          <p:nvPr/>
        </p:nvSpPr>
        <p:spPr>
          <a:xfrm>
            <a:off x="3552825" y="5621338"/>
            <a:ext cx="24574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自行车轮胎</a:t>
            </a:r>
          </a:p>
        </p:txBody>
      </p:sp>
      <p:pic>
        <p:nvPicPr>
          <p:cNvPr id="6153" name="图片 14345" descr="轮胎&amp;gp=2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8200" y="3954462"/>
            <a:ext cx="2181225" cy="17129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4" name="文本框 14346"/>
          <p:cNvSpPr/>
          <p:nvPr/>
        </p:nvSpPr>
        <p:spPr>
          <a:xfrm>
            <a:off x="6249988" y="5667375"/>
            <a:ext cx="19716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汽车轮胎</a:t>
            </a:r>
          </a:p>
        </p:txBody>
      </p:sp>
      <p:sp>
        <p:nvSpPr>
          <p:cNvPr id="6155" name="文本框 14347"/>
          <p:cNvSpPr/>
          <p:nvPr/>
        </p:nvSpPr>
        <p:spPr>
          <a:xfrm>
            <a:off x="1684338" y="633412"/>
            <a:ext cx="7483475" cy="976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</a:rPr>
              <a:t>请把下列物体分分类，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说出根据什么理由来分类，分为几类？</a:t>
            </a:r>
            <a:endParaRPr lang="zh-CN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156" name="图片 14348" descr="u=3765523089,4248943629&amp;gp=3"/>
          <p:cNvPicPr/>
          <p:nvPr/>
        </p:nvPicPr>
        <p:blipFill>
          <a:blip r:embed="rId7"/>
          <a:stretch>
            <a:fillRect/>
          </a:stretch>
        </p:blipFill>
        <p:spPr>
          <a:xfrm>
            <a:off x="3094038" y="1671638"/>
            <a:ext cx="2379662" cy="18351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7" name="文本框 14349"/>
          <p:cNvSpPr/>
          <p:nvPr/>
        </p:nvSpPr>
        <p:spPr>
          <a:xfrm>
            <a:off x="5576888" y="2143125"/>
            <a:ext cx="552450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vert"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</a:rPr>
              <a:t>铁钉</a:t>
            </a:r>
          </a:p>
        </p:txBody>
      </p:sp>
      <p:sp>
        <p:nvSpPr>
          <p:cNvPr id="6158" name="矩形 14350"/>
          <p:cNvSpPr/>
          <p:nvPr/>
        </p:nvSpPr>
        <p:spPr>
          <a:xfrm>
            <a:off x="127000" y="633412"/>
            <a:ext cx="16192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试一试</a:t>
            </a:r>
          </a:p>
        </p:txBody>
      </p:sp>
    </p:spTree>
    <p:extLst>
      <p:ext uri="{BB962C8B-B14F-4D97-AF65-F5344CB8AC3E}">
        <p14:creationId xmlns:p14="http://schemas.microsoft.com/office/powerpoint/2010/main" val="385599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39937"/>
          <p:cNvSpPr/>
          <p:nvPr/>
        </p:nvSpPr>
        <p:spPr>
          <a:xfrm>
            <a:off x="525462" y="1535112"/>
            <a:ext cx="7180262" cy="11985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</a:rPr>
              <a:t>1. </a:t>
            </a:r>
            <a:r>
              <a:rPr lang="zh-CN" altLang="en-US" sz="2400" b="1">
                <a:solidFill>
                  <a:srgbClr val="0000FF"/>
                </a:solidFill>
              </a:rPr>
              <a:t>用天平测量一个物体的质量，所用砝码和游码如图，物体的质量是多少？</a:t>
            </a:r>
          </a:p>
        </p:txBody>
      </p:sp>
      <p:grpSp>
        <p:nvGrpSpPr>
          <p:cNvPr id="24578" name="组合 39938"/>
          <p:cNvGrpSpPr/>
          <p:nvPr/>
        </p:nvGrpSpPr>
        <p:grpSpPr>
          <a:xfrm>
            <a:off x="1169988" y="3324225"/>
            <a:ext cx="5688012" cy="2476500"/>
            <a:chOff x="839" y="1752"/>
            <a:chExt cx="3583" cy="1560"/>
          </a:xfrm>
        </p:grpSpPr>
        <p:pic>
          <p:nvPicPr>
            <p:cNvPr id="24579" name="图片 39939" descr="image037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0240"/>
            <a:stretch>
              <a:fillRect/>
            </a:stretch>
          </p:blipFill>
          <p:spPr>
            <a:xfrm>
              <a:off x="839" y="1752"/>
              <a:ext cx="3583" cy="95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24580" name="图片 39940" descr="W020070308339732679817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75" t="29967" r="47668" b="63357"/>
            <a:stretch>
              <a:fillRect/>
            </a:stretch>
          </p:blipFill>
          <p:spPr>
            <a:xfrm>
              <a:off x="884" y="2614"/>
              <a:ext cx="3402" cy="69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24581" name="文本框 39941"/>
          <p:cNvSpPr/>
          <p:nvPr/>
        </p:nvSpPr>
        <p:spPr>
          <a:xfrm>
            <a:off x="4024312" y="2212975"/>
            <a:ext cx="1895475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25.32g</a:t>
            </a:r>
          </a:p>
        </p:txBody>
      </p:sp>
      <p:pic>
        <p:nvPicPr>
          <p:cNvPr id="24582" name="图片 39942" descr="课堂训练"/>
          <p:cNvPicPr/>
          <p:nvPr/>
        </p:nvPicPr>
        <p:blipFill>
          <a:blip r:embed="rId4"/>
          <a:stretch>
            <a:fillRect/>
          </a:stretch>
        </p:blipFill>
        <p:spPr>
          <a:xfrm>
            <a:off x="307975" y="612775"/>
            <a:ext cx="3352800" cy="7683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8167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40961"/>
          <p:cNvPicPr/>
          <p:nvPr/>
        </p:nvPicPr>
        <p:blipFill>
          <a:blip r:embed="rId2"/>
          <a:stretch>
            <a:fillRect/>
          </a:stretch>
        </p:blipFill>
        <p:spPr>
          <a:xfrm>
            <a:off x="3038475" y="1355725"/>
            <a:ext cx="2513012" cy="18526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2" name="矩形 40962"/>
          <p:cNvSpPr/>
          <p:nvPr/>
        </p:nvSpPr>
        <p:spPr>
          <a:xfrm>
            <a:off x="601662" y="3140075"/>
            <a:ext cx="8024812" cy="283051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解析：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按照天平使用规则，砝码添加完毕前，标尺上的游码应在零刻线位置，应该是“左物右码”放置，不能用手直接拿砝码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答案：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）用手直接拿砝码；（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）砝码与被称物体在盘中位置放反；（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）标尺上的游码未放置到零位置。</a:t>
            </a:r>
          </a:p>
        </p:txBody>
      </p:sp>
      <p:sp>
        <p:nvSpPr>
          <p:cNvPr id="25603" name="矩形 40963"/>
          <p:cNvSpPr/>
          <p:nvPr/>
        </p:nvSpPr>
        <p:spPr>
          <a:xfrm>
            <a:off x="601662" y="779462"/>
            <a:ext cx="7856538" cy="119856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（</a:t>
            </a:r>
            <a:r>
              <a:rPr lang="zh-CN" altLang="zh-CN" sz="2400" b="1">
                <a:solidFill>
                  <a:srgbClr val="0000FF"/>
                </a:solidFill>
                <a:latin typeface="宋体" pitchFamily="2" charset="-122"/>
              </a:rPr>
              <a:t>2010·铜仁中考）观察如图天平的使用，操作错误有哪些，写两条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。</a:t>
            </a:r>
            <a:endParaRPr lang="zh-CN" altLang="zh-CN" sz="2400" b="1">
              <a:solidFill>
                <a:srgbClr val="0000FF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718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圆角矩形 41985"/>
          <p:cNvSpPr/>
          <p:nvPr/>
        </p:nvSpPr>
        <p:spPr>
          <a:xfrm>
            <a:off x="633412" y="1511300"/>
            <a:ext cx="7886700" cy="4546600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</a:ln>
          <a:effectLst>
            <a:outerShdw dist="56796" dir="3806097" algn="ctr">
              <a:schemeClr val="bg2"/>
            </a:outerShdw>
          </a:effectLst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26" name="矩形 41986"/>
          <p:cNvSpPr/>
          <p:nvPr/>
        </p:nvSpPr>
        <p:spPr>
          <a:xfrm>
            <a:off x="604838" y="1892300"/>
            <a:ext cx="8037512" cy="2830512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质量的概念：物体所含物质的多少。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质量的性质：质量是物体的一种属性，不随物体的形状、状态、位置的改变而改变。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质量的测量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---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天平的使用。</a:t>
            </a:r>
          </a:p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    观察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——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放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——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调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——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测量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——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读数</a:t>
            </a:r>
          </a:p>
        </p:txBody>
      </p:sp>
      <p:pic>
        <p:nvPicPr>
          <p:cNvPr id="26627" name="图片 41987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50" y="4840288"/>
            <a:ext cx="2232025" cy="13652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8" name="图片 41988" descr="课堂小结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1028700"/>
            <a:ext cx="3429000" cy="830262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14525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5361"/>
          <p:cNvSpPr/>
          <p:nvPr/>
        </p:nvSpPr>
        <p:spPr>
          <a:xfrm>
            <a:off x="1238250" y="2524125"/>
            <a:ext cx="1800225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latin typeface="Tahoma" pitchFamily="34" charset="0"/>
              </a:rPr>
              <a:t>铁钉</a:t>
            </a:r>
          </a:p>
          <a:p>
            <a:pPr lvl="0"/>
            <a:r>
              <a:rPr lang="zh-CN" altLang="en-US" sz="2400" b="1">
                <a:solidFill>
                  <a:srgbClr val="0000FF"/>
                </a:solidFill>
                <a:latin typeface="Tahoma" pitchFamily="34" charset="0"/>
              </a:rPr>
              <a:t>铁锤</a:t>
            </a:r>
          </a:p>
        </p:txBody>
      </p:sp>
      <p:sp>
        <p:nvSpPr>
          <p:cNvPr id="7170" name="椭圆 15362"/>
          <p:cNvSpPr/>
          <p:nvPr/>
        </p:nvSpPr>
        <p:spPr>
          <a:xfrm>
            <a:off x="506412" y="661988"/>
            <a:ext cx="2663825" cy="4673600"/>
          </a:xfrm>
          <a:prstGeom prst="ellipse">
            <a:avLst/>
          </a:prstGeom>
          <a:noFill/>
          <a:ln w="38100">
            <a:solidFill>
              <a:schemeClr val="tx2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71" name="椭圆 15363"/>
          <p:cNvSpPr/>
          <p:nvPr/>
        </p:nvSpPr>
        <p:spPr>
          <a:xfrm>
            <a:off x="5189538" y="800100"/>
            <a:ext cx="2089150" cy="4535488"/>
          </a:xfrm>
          <a:prstGeom prst="ellipse">
            <a:avLst/>
          </a:prstGeom>
          <a:noFill/>
          <a:ln w="38100">
            <a:solidFill>
              <a:schemeClr val="folHlink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72" name="文本框 15364"/>
          <p:cNvSpPr/>
          <p:nvPr/>
        </p:nvSpPr>
        <p:spPr>
          <a:xfrm>
            <a:off x="1382712" y="4073525"/>
            <a:ext cx="15113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latin typeface="Tahoma" pitchFamily="34" charset="0"/>
              </a:rPr>
              <a:t>桌子</a:t>
            </a:r>
          </a:p>
          <a:p>
            <a:pPr lvl="0"/>
            <a:r>
              <a:rPr lang="zh-CN" altLang="en-US" sz="2400" b="1">
                <a:solidFill>
                  <a:srgbClr val="0000FF"/>
                </a:solidFill>
                <a:latin typeface="Tahoma" pitchFamily="34" charset="0"/>
              </a:rPr>
              <a:t>椅子</a:t>
            </a:r>
          </a:p>
        </p:txBody>
      </p:sp>
      <p:sp>
        <p:nvSpPr>
          <p:cNvPr id="7173" name="文本框 15365"/>
          <p:cNvSpPr/>
          <p:nvPr/>
        </p:nvSpPr>
        <p:spPr>
          <a:xfrm>
            <a:off x="5737225" y="1295400"/>
            <a:ext cx="88582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latin typeface="Tahoma" pitchFamily="34" charset="0"/>
              </a:rPr>
              <a:t>橡胶</a:t>
            </a:r>
          </a:p>
        </p:txBody>
      </p:sp>
      <p:sp>
        <p:nvSpPr>
          <p:cNvPr id="7174" name="文本框 15366"/>
          <p:cNvSpPr/>
          <p:nvPr/>
        </p:nvSpPr>
        <p:spPr>
          <a:xfrm>
            <a:off x="5834062" y="2838450"/>
            <a:ext cx="69373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latin typeface="Tahoma" pitchFamily="34" charset="0"/>
              </a:rPr>
              <a:t>铁</a:t>
            </a:r>
          </a:p>
        </p:txBody>
      </p:sp>
      <p:sp>
        <p:nvSpPr>
          <p:cNvPr id="7175" name="文本框 15367"/>
          <p:cNvSpPr/>
          <p:nvPr/>
        </p:nvSpPr>
        <p:spPr>
          <a:xfrm>
            <a:off x="5918200" y="4435475"/>
            <a:ext cx="7048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latin typeface="Tahoma" pitchFamily="34" charset="0"/>
              </a:rPr>
              <a:t>木</a:t>
            </a:r>
          </a:p>
        </p:txBody>
      </p:sp>
      <p:sp>
        <p:nvSpPr>
          <p:cNvPr id="7176" name="左箭头 15368"/>
          <p:cNvSpPr/>
          <p:nvPr/>
        </p:nvSpPr>
        <p:spPr>
          <a:xfrm>
            <a:off x="3611562" y="1295400"/>
            <a:ext cx="1008062" cy="431800"/>
          </a:xfrm>
          <a:prstGeom prst="leftArrow">
            <a:avLst>
              <a:gd name="adj1" fmla="val 50000"/>
              <a:gd name="adj2" fmla="val 58353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77" name="左箭头 15369"/>
          <p:cNvSpPr/>
          <p:nvPr/>
        </p:nvSpPr>
        <p:spPr>
          <a:xfrm>
            <a:off x="3611562" y="2949575"/>
            <a:ext cx="1008062" cy="431800"/>
          </a:xfrm>
          <a:prstGeom prst="leftArrow">
            <a:avLst>
              <a:gd name="adj1" fmla="val 50000"/>
              <a:gd name="adj2" fmla="val 58353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78" name="左箭头 15370"/>
          <p:cNvSpPr/>
          <p:nvPr/>
        </p:nvSpPr>
        <p:spPr>
          <a:xfrm>
            <a:off x="3611562" y="4606925"/>
            <a:ext cx="1008062" cy="431800"/>
          </a:xfrm>
          <a:prstGeom prst="leftArrow">
            <a:avLst>
              <a:gd name="adj1" fmla="val 50000"/>
              <a:gd name="adj2" fmla="val 58353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79" name="文本框 15371"/>
          <p:cNvSpPr/>
          <p:nvPr/>
        </p:nvSpPr>
        <p:spPr>
          <a:xfrm>
            <a:off x="1177925" y="5581650"/>
            <a:ext cx="13223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物体</a:t>
            </a:r>
          </a:p>
        </p:txBody>
      </p:sp>
      <p:sp>
        <p:nvSpPr>
          <p:cNvPr id="7180" name="文本框 15372"/>
          <p:cNvSpPr/>
          <p:nvPr/>
        </p:nvSpPr>
        <p:spPr>
          <a:xfrm>
            <a:off x="5737225" y="5497512"/>
            <a:ext cx="16557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物质</a:t>
            </a:r>
          </a:p>
        </p:txBody>
      </p:sp>
      <p:sp>
        <p:nvSpPr>
          <p:cNvPr id="7181" name="文本框 15373"/>
          <p:cNvSpPr/>
          <p:nvPr/>
        </p:nvSpPr>
        <p:spPr>
          <a:xfrm>
            <a:off x="6440488" y="5497512"/>
            <a:ext cx="15271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组成</a:t>
            </a:r>
          </a:p>
        </p:txBody>
      </p:sp>
      <p:sp>
        <p:nvSpPr>
          <p:cNvPr id="7182" name="文本框 15374"/>
          <p:cNvSpPr/>
          <p:nvPr/>
        </p:nvSpPr>
        <p:spPr>
          <a:xfrm>
            <a:off x="3702050" y="5497512"/>
            <a:ext cx="58102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由</a:t>
            </a:r>
          </a:p>
        </p:txBody>
      </p:sp>
      <p:sp>
        <p:nvSpPr>
          <p:cNvPr id="7183" name="文本框 15375"/>
          <p:cNvSpPr/>
          <p:nvPr/>
        </p:nvSpPr>
        <p:spPr>
          <a:xfrm>
            <a:off x="1166812" y="1208088"/>
            <a:ext cx="19431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latin typeface="Tahoma" pitchFamily="34" charset="0"/>
              </a:rPr>
              <a:t>汽车轮胎</a:t>
            </a:r>
          </a:p>
          <a:p>
            <a:pPr lvl="0"/>
            <a:r>
              <a:rPr lang="zh-CN" altLang="en-US" sz="2400" b="1">
                <a:solidFill>
                  <a:srgbClr val="0000FF"/>
                </a:solidFill>
                <a:latin typeface="Tahoma" pitchFamily="34" charset="0"/>
              </a:rPr>
              <a:t>自行车轮胎</a:t>
            </a:r>
          </a:p>
        </p:txBody>
      </p:sp>
      <p:sp>
        <p:nvSpPr>
          <p:cNvPr id="7184" name="左大括号 15376"/>
          <p:cNvSpPr/>
          <p:nvPr/>
        </p:nvSpPr>
        <p:spPr>
          <a:xfrm>
            <a:off x="1095375" y="1295400"/>
            <a:ext cx="71438" cy="647700"/>
          </a:xfrm>
          <a:prstGeom prst="leftBrace">
            <a:avLst>
              <a:gd name="adj1" fmla="val 75514"/>
              <a:gd name="adj2" fmla="val 50000"/>
            </a:avLst>
          </a:prstGeom>
          <a:noFill/>
          <a:ln w="25400">
            <a:solidFill>
              <a:srgbClr val="0000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85" name="左大括号 15377"/>
          <p:cNvSpPr/>
          <p:nvPr/>
        </p:nvSpPr>
        <p:spPr>
          <a:xfrm>
            <a:off x="1166812" y="4175125"/>
            <a:ext cx="71438" cy="647700"/>
          </a:xfrm>
          <a:prstGeom prst="leftBrace">
            <a:avLst>
              <a:gd name="adj1" fmla="val 75514"/>
              <a:gd name="adj2" fmla="val 50000"/>
            </a:avLst>
          </a:prstGeom>
          <a:noFill/>
          <a:ln w="25400">
            <a:solidFill>
              <a:srgbClr val="0000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7186" name="左大括号 15378"/>
          <p:cNvSpPr/>
          <p:nvPr/>
        </p:nvSpPr>
        <p:spPr>
          <a:xfrm>
            <a:off x="1095375" y="2674938"/>
            <a:ext cx="71438" cy="647700"/>
          </a:xfrm>
          <a:prstGeom prst="leftBrace">
            <a:avLst>
              <a:gd name="adj1" fmla="val 75514"/>
              <a:gd name="adj2" fmla="val 50000"/>
            </a:avLst>
          </a:prstGeom>
          <a:noFill/>
          <a:ln w="25400">
            <a:solidFill>
              <a:srgbClr val="0000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35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16385"/>
          <p:cNvSpPr/>
          <p:nvPr/>
        </p:nvSpPr>
        <p:spPr>
          <a:xfrm>
            <a:off x="5273675" y="2533650"/>
            <a:ext cx="1409700" cy="13335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铁锤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汽车轮胎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桌子</a:t>
            </a:r>
          </a:p>
        </p:txBody>
      </p:sp>
      <p:sp>
        <p:nvSpPr>
          <p:cNvPr id="8194" name="椭圆 16386"/>
          <p:cNvSpPr/>
          <p:nvPr/>
        </p:nvSpPr>
        <p:spPr>
          <a:xfrm>
            <a:off x="1050925" y="1608138"/>
            <a:ext cx="2306638" cy="3024188"/>
          </a:xfrm>
          <a:prstGeom prst="ellipse">
            <a:avLst/>
          </a:prstGeom>
          <a:noFill/>
          <a:ln w="38100">
            <a:solidFill>
              <a:schemeClr val="hlink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椭圆 16387"/>
          <p:cNvSpPr/>
          <p:nvPr/>
        </p:nvSpPr>
        <p:spPr>
          <a:xfrm>
            <a:off x="4833938" y="1609725"/>
            <a:ext cx="2016125" cy="3024188"/>
          </a:xfrm>
          <a:prstGeom prst="ellipse">
            <a:avLst/>
          </a:prstGeom>
          <a:noFill/>
          <a:ln w="38100">
            <a:solidFill>
              <a:srgbClr val="C123B6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6" name="文本框 16388"/>
          <p:cNvSpPr/>
          <p:nvPr/>
        </p:nvSpPr>
        <p:spPr>
          <a:xfrm>
            <a:off x="1309688" y="5049838"/>
            <a:ext cx="2951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CC00CC"/>
                </a:solidFill>
                <a:latin typeface="楷体_GB2312" pitchFamily="49" charset="-122"/>
                <a:ea typeface="楷体_GB2312" pitchFamily="49" charset="-122"/>
              </a:rPr>
              <a:t>含有的物质少</a:t>
            </a:r>
          </a:p>
        </p:txBody>
      </p:sp>
      <p:sp>
        <p:nvSpPr>
          <p:cNvPr id="8197" name="文本框 16389"/>
          <p:cNvSpPr/>
          <p:nvPr/>
        </p:nvSpPr>
        <p:spPr>
          <a:xfrm>
            <a:off x="5091112" y="4957762"/>
            <a:ext cx="20923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CC00CC"/>
                </a:solidFill>
                <a:latin typeface="楷体_GB2312" pitchFamily="49" charset="-122"/>
                <a:ea typeface="楷体_GB2312" pitchFamily="49" charset="-122"/>
              </a:rPr>
              <a:t>含有的物质多</a:t>
            </a:r>
          </a:p>
        </p:txBody>
      </p:sp>
      <p:sp>
        <p:nvSpPr>
          <p:cNvPr id="8198" name="文本框 16390"/>
          <p:cNvSpPr/>
          <p:nvPr/>
        </p:nvSpPr>
        <p:spPr>
          <a:xfrm>
            <a:off x="80962" y="554038"/>
            <a:ext cx="1336675" cy="522288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想一想</a:t>
            </a:r>
          </a:p>
        </p:txBody>
      </p:sp>
      <p:sp>
        <p:nvSpPr>
          <p:cNvPr id="8199" name="文本框 16391"/>
          <p:cNvSpPr/>
          <p:nvPr/>
        </p:nvSpPr>
        <p:spPr>
          <a:xfrm>
            <a:off x="1417638" y="2395538"/>
            <a:ext cx="1716088" cy="13335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铁钉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自行车轮胎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椅子</a:t>
            </a:r>
          </a:p>
        </p:txBody>
      </p:sp>
    </p:spTree>
    <p:extLst>
      <p:ext uri="{BB962C8B-B14F-4D97-AF65-F5344CB8AC3E}">
        <p14:creationId xmlns:p14="http://schemas.microsoft.com/office/powerpoint/2010/main" val="408524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17409"/>
          <p:cNvSpPr/>
          <p:nvPr/>
        </p:nvSpPr>
        <p:spPr>
          <a:xfrm>
            <a:off x="150812" y="979488"/>
            <a:ext cx="7510462" cy="21224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</a:rPr>
              <a:t>一、质量</a:t>
            </a:r>
          </a:p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自然界中的一切物体都是由物质组成的，组成物体的物质有多有少。</a:t>
            </a:r>
          </a:p>
        </p:txBody>
      </p:sp>
      <p:sp>
        <p:nvSpPr>
          <p:cNvPr id="9218" name="文本框 17410"/>
          <p:cNvSpPr/>
          <p:nvPr/>
        </p:nvSpPr>
        <p:spPr>
          <a:xfrm>
            <a:off x="307975" y="4019550"/>
            <a:ext cx="763111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定义：物体所含物质的多少叫做物体的质量。</a:t>
            </a:r>
          </a:p>
        </p:txBody>
      </p:sp>
    </p:spTree>
    <p:extLst>
      <p:ext uri="{BB962C8B-B14F-4D97-AF65-F5344CB8AC3E}">
        <p14:creationId xmlns:p14="http://schemas.microsoft.com/office/powerpoint/2010/main" val="339907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8433"/>
          <p:cNvSpPr/>
          <p:nvPr/>
        </p:nvSpPr>
        <p:spPr>
          <a:xfrm>
            <a:off x="228600" y="776288"/>
            <a:ext cx="7608888" cy="1382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物理学中的质量与日常生活中说的“质量”的意义是否相同？</a:t>
            </a:r>
          </a:p>
        </p:txBody>
      </p:sp>
      <p:sp>
        <p:nvSpPr>
          <p:cNvPr id="10242" name="文本框 18434"/>
          <p:cNvSpPr/>
          <p:nvPr/>
        </p:nvSpPr>
        <p:spPr>
          <a:xfrm>
            <a:off x="228600" y="2489200"/>
            <a:ext cx="7608888" cy="2306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在日常生活中，人们常用 “质量”来表示工作的好坏、产品的优劣。</a:t>
            </a:r>
          </a:p>
          <a:p>
            <a:pPr lvl="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物理学中的质量指物体所含物质的多少。</a:t>
            </a:r>
          </a:p>
        </p:txBody>
      </p:sp>
      <p:sp>
        <p:nvSpPr>
          <p:cNvPr id="10243" name="文本框 18435"/>
          <p:cNvSpPr/>
          <p:nvPr/>
        </p:nvSpPr>
        <p:spPr>
          <a:xfrm>
            <a:off x="3132138" y="1636712"/>
            <a:ext cx="120491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不同</a:t>
            </a:r>
          </a:p>
        </p:txBody>
      </p:sp>
    </p:spTree>
    <p:extLst>
      <p:ext uri="{BB962C8B-B14F-4D97-AF65-F5344CB8AC3E}">
        <p14:creationId xmlns:p14="http://schemas.microsoft.com/office/powerpoint/2010/main" val="53818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9458" descr="国际千克原器"/>
          <p:cNvPicPr/>
          <p:nvPr/>
        </p:nvPicPr>
        <p:blipFill>
          <a:blip r:embed="rId2"/>
          <a:stretch>
            <a:fillRect/>
          </a:stretch>
        </p:blipFill>
        <p:spPr>
          <a:xfrm>
            <a:off x="288925" y="2055812"/>
            <a:ext cx="3762375" cy="41640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6" name="文本框 19459"/>
          <p:cNvSpPr/>
          <p:nvPr/>
        </p:nvSpPr>
        <p:spPr>
          <a:xfrm>
            <a:off x="4237038" y="2055812"/>
            <a:ext cx="4314825" cy="3968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最初法国规定在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4℃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时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1dm</a:t>
            </a:r>
            <a:r>
              <a:rPr lang="en-US" altLang="zh-CN" sz="2400" b="1" baseline="30000">
                <a:solidFill>
                  <a:srgbClr val="0000FF"/>
                </a:solidFill>
                <a:latin typeface="宋体" pitchFamily="2" charset="-122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纯水的质量为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1kg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．后来用铂铱合金制成一个高度和直径都是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39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毫米的圆柱体，在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1819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年国际计量大会上被批准为国际千克原器．它现今保存在巴黎的国际计量局里。</a:t>
            </a:r>
          </a:p>
        </p:txBody>
      </p:sp>
      <p:sp>
        <p:nvSpPr>
          <p:cNvPr id="11267" name="矩形 3"/>
          <p:cNvSpPr/>
          <p:nvPr/>
        </p:nvSpPr>
        <p:spPr>
          <a:xfrm>
            <a:off x="288925" y="622300"/>
            <a:ext cx="332422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宋体" pitchFamily="2" charset="-122"/>
              </a:rPr>
              <a:t>2.质量的单位</a:t>
            </a:r>
          </a:p>
        </p:txBody>
      </p:sp>
      <p:sp>
        <p:nvSpPr>
          <p:cNvPr id="11268" name="文本框 4"/>
          <p:cNvSpPr/>
          <p:nvPr/>
        </p:nvSpPr>
        <p:spPr>
          <a:xfrm>
            <a:off x="1843088" y="1144588"/>
            <a:ext cx="6175375" cy="64452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质量的国际单位是</a:t>
            </a:r>
            <a:r>
              <a:rPr lang="zh-CN" altLang="en-US" sz="2400" b="1" u="sng">
                <a:solidFill>
                  <a:srgbClr val="0000FF"/>
                </a:solidFill>
                <a:latin typeface="宋体" pitchFamily="2" charset="-122"/>
              </a:rPr>
              <a:t>      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;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　符号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:</a:t>
            </a:r>
            <a:r>
              <a:rPr lang="en-US" altLang="zh-CN" sz="2400" b="1" u="sng">
                <a:solidFill>
                  <a:srgbClr val="0000FF"/>
                </a:solidFill>
                <a:latin typeface="宋体" pitchFamily="2" charset="-122"/>
              </a:rPr>
              <a:t>      </a:t>
            </a:r>
            <a:r>
              <a:rPr lang="zh-CN" altLang="en-US" sz="2400">
                <a:solidFill>
                  <a:srgbClr val="0000FF"/>
                </a:solidFill>
                <a:latin typeface="宋体" pitchFamily="2" charset="-122"/>
              </a:rPr>
              <a:t>．</a:t>
            </a:r>
          </a:p>
        </p:txBody>
      </p:sp>
      <p:sp>
        <p:nvSpPr>
          <p:cNvPr id="11269" name="矩形 5"/>
          <p:cNvSpPr/>
          <p:nvPr/>
        </p:nvSpPr>
        <p:spPr>
          <a:xfrm>
            <a:off x="4422775" y="1035050"/>
            <a:ext cx="1171575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千克</a:t>
            </a:r>
          </a:p>
        </p:txBody>
      </p:sp>
      <p:sp>
        <p:nvSpPr>
          <p:cNvPr id="11270" name="矩形 6"/>
          <p:cNvSpPr/>
          <p:nvPr/>
        </p:nvSpPr>
        <p:spPr>
          <a:xfrm>
            <a:off x="6575425" y="1035050"/>
            <a:ext cx="866775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389877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1505"/>
          <p:cNvSpPr/>
          <p:nvPr/>
        </p:nvSpPr>
        <p:spPr>
          <a:xfrm>
            <a:off x="349250" y="2719388"/>
            <a:ext cx="8026400" cy="1419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8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单位进率</a:t>
            </a:r>
          </a:p>
          <a:p>
            <a:pPr lvl="0">
              <a:lnSpc>
                <a:spcPct val="18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  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1t=       kg    1kg=       g     1g=       mg</a:t>
            </a:r>
          </a:p>
        </p:txBody>
      </p:sp>
      <p:sp>
        <p:nvSpPr>
          <p:cNvPr id="12290" name="文本框 21506"/>
          <p:cNvSpPr/>
          <p:nvPr/>
        </p:nvSpPr>
        <p:spPr>
          <a:xfrm>
            <a:off x="1190625" y="3330575"/>
            <a:ext cx="1905000" cy="749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8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1000</a:t>
            </a:r>
          </a:p>
        </p:txBody>
      </p:sp>
      <p:sp>
        <p:nvSpPr>
          <p:cNvPr id="12291" name="文本框 21507"/>
          <p:cNvSpPr/>
          <p:nvPr/>
        </p:nvSpPr>
        <p:spPr>
          <a:xfrm>
            <a:off x="3862388" y="3389312"/>
            <a:ext cx="1905000" cy="749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8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1000</a:t>
            </a:r>
          </a:p>
        </p:txBody>
      </p:sp>
      <p:sp>
        <p:nvSpPr>
          <p:cNvPr id="12292" name="文本框 21508"/>
          <p:cNvSpPr/>
          <p:nvPr/>
        </p:nvSpPr>
        <p:spPr>
          <a:xfrm>
            <a:off x="6300788" y="3389312"/>
            <a:ext cx="1752600" cy="749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8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1000</a:t>
            </a:r>
          </a:p>
        </p:txBody>
      </p:sp>
      <p:sp>
        <p:nvSpPr>
          <p:cNvPr id="12293" name="文本框 20481"/>
          <p:cNvSpPr/>
          <p:nvPr/>
        </p:nvSpPr>
        <p:spPr>
          <a:xfrm>
            <a:off x="514350" y="1293812"/>
            <a:ext cx="6888162" cy="10144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比千克大的单位：</a:t>
            </a:r>
          </a:p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</a:rPr>
              <a:t>比千克小的单位： </a:t>
            </a:r>
          </a:p>
        </p:txBody>
      </p:sp>
      <p:sp>
        <p:nvSpPr>
          <p:cNvPr id="12294" name="矩形 20482"/>
          <p:cNvSpPr/>
          <p:nvPr/>
        </p:nvSpPr>
        <p:spPr>
          <a:xfrm>
            <a:off x="3205162" y="1349375"/>
            <a:ext cx="12509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吨（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t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12295" name="矩形 20483"/>
          <p:cNvSpPr/>
          <p:nvPr/>
        </p:nvSpPr>
        <p:spPr>
          <a:xfrm>
            <a:off x="3205162" y="1851025"/>
            <a:ext cx="2927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克（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g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 毫克（</a:t>
            </a: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mg</a:t>
            </a:r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</p:txBody>
      </p:sp>
      <p:sp>
        <p:nvSpPr>
          <p:cNvPr id="12296" name="文本框 1"/>
          <p:cNvSpPr/>
          <p:nvPr/>
        </p:nvSpPr>
        <p:spPr>
          <a:xfrm>
            <a:off x="293688" y="687388"/>
            <a:ext cx="19605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</a:rPr>
              <a:t>常用单位：</a:t>
            </a:r>
          </a:p>
        </p:txBody>
      </p:sp>
    </p:spTree>
    <p:extLst>
      <p:ext uri="{BB962C8B-B14F-4D97-AF65-F5344CB8AC3E}">
        <p14:creationId xmlns:p14="http://schemas.microsoft.com/office/powerpoint/2010/main" val="11219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4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24577" descr="W020070308339111581835"/>
          <p:cNvPicPr/>
          <p:nvPr/>
        </p:nvPicPr>
        <p:blipFill>
          <a:blip r:embed="rId2">
            <a:lum contrast="6000"/>
          </a:blip>
          <a:srcRect l="8154" t="61045" r="8128" b="20891"/>
          <a:stretch>
            <a:fillRect/>
          </a:stretch>
        </p:blipFill>
        <p:spPr>
          <a:xfrm>
            <a:off x="752475" y="2755900"/>
            <a:ext cx="6769100" cy="2082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4" name="图片 24578" descr="W020070308339111581835"/>
          <p:cNvPicPr/>
          <p:nvPr/>
        </p:nvPicPr>
        <p:blipFill>
          <a:blip r:embed="rId2"/>
          <a:srcRect l="8154" t="47304" r="8128" b="47700"/>
          <a:stretch>
            <a:fillRect/>
          </a:stretch>
        </p:blipFill>
        <p:spPr>
          <a:xfrm>
            <a:off x="752475" y="912812"/>
            <a:ext cx="6769100" cy="5762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5" name="文本框 24579"/>
          <p:cNvSpPr/>
          <p:nvPr/>
        </p:nvSpPr>
        <p:spPr>
          <a:xfrm>
            <a:off x="752475" y="1938338"/>
            <a:ext cx="4637088" cy="45720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一些物体的质量</a:t>
            </a:r>
            <a:r>
              <a:rPr lang="en-US" altLang="zh-CN" sz="2400" b="1">
                <a:solidFill>
                  <a:srgbClr val="0000FF"/>
                </a:solidFill>
                <a:latin typeface="宋体" pitchFamily="2" charset="-122"/>
              </a:rPr>
              <a:t>m/kg</a:t>
            </a:r>
          </a:p>
        </p:txBody>
      </p:sp>
    </p:spTree>
    <p:extLst>
      <p:ext uri="{BB962C8B-B14F-4D97-AF65-F5344CB8AC3E}">
        <p14:creationId xmlns:p14="http://schemas.microsoft.com/office/powerpoint/2010/main" val="337655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1262</Words>
  <Application>Microsoft Office PowerPoint</Application>
  <PresentationFormat>全屏显示(4:3)</PresentationFormat>
  <Paragraphs>126</Paragraphs>
  <Slides>22</Slides>
  <Notes>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2021-01-09T12:40:12Z</dcterms:created>
  <dcterms:modified xsi:type="dcterms:W3CDTF">2021-01-09T13:00:59Z</dcterms:modified>
</cp:coreProperties>
</file>