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329" r:id="rId3"/>
    <p:sldId id="330" r:id="rId4"/>
    <p:sldId id="331" r:id="rId6"/>
    <p:sldId id="332" r:id="rId7"/>
    <p:sldId id="263" r:id="rId8"/>
    <p:sldId id="295" r:id="rId9"/>
    <p:sldId id="296" r:id="rId10"/>
    <p:sldId id="310" r:id="rId11"/>
    <p:sldId id="313" r:id="rId12"/>
    <p:sldId id="342" r:id="rId13"/>
    <p:sldId id="344" r:id="rId14"/>
    <p:sldId id="343" r:id="rId15"/>
    <p:sldId id="31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2160"/>
        <p:guide pos="890"/>
        <p:guide pos="3831"/>
        <p:guide pos="6789"/>
        <p:guide orient="horz" pos="3300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0.xml"/><Relationship Id="rId3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405255" y="1049655"/>
            <a:ext cx="6426835" cy="583565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实验室中测量质量的常用工具有：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Picture 2" descr="F:\付华亮\人八物\人八物导学案\WLJA3.TIF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2440305" y="2578735"/>
            <a:ext cx="7161530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" name="组合 38"/>
          <p:cNvGrpSpPr/>
          <p:nvPr/>
        </p:nvGrpSpPr>
        <p:grpSpPr>
          <a:xfrm>
            <a:off x="1551305" y="1757680"/>
            <a:ext cx="9248140" cy="3469196"/>
            <a:chOff x="23" y="405"/>
            <a:chExt cx="14390" cy="6866"/>
          </a:xfrm>
        </p:grpSpPr>
        <p:pic>
          <p:nvPicPr>
            <p:cNvPr id="5" name="Picture 3" descr="托盘天平及砝码"/>
            <p:cNvPicPr>
              <a:picLocks noChangeAspect="1"/>
            </p:cNvPicPr>
            <p:nvPr/>
          </p:nvPicPr>
          <p:blipFill>
            <a:blip r:embed="rId1">
              <a:lum contrast="6000"/>
            </a:blip>
            <a:stretch>
              <a:fillRect/>
            </a:stretch>
          </p:blipFill>
          <p:spPr>
            <a:xfrm>
              <a:off x="3850" y="1248"/>
              <a:ext cx="8160" cy="60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" name="组合 1"/>
            <p:cNvGrpSpPr/>
            <p:nvPr/>
          </p:nvGrpSpPr>
          <p:grpSpPr>
            <a:xfrm>
              <a:off x="23" y="405"/>
              <a:ext cx="14390" cy="6866"/>
              <a:chOff x="23" y="405"/>
              <a:chExt cx="14390" cy="6866"/>
            </a:xfrm>
          </p:grpSpPr>
          <p:sp>
            <p:nvSpPr>
              <p:cNvPr id="3" name="Line 4"/>
              <p:cNvSpPr/>
              <p:nvPr/>
            </p:nvSpPr>
            <p:spPr>
              <a:xfrm>
                <a:off x="2148" y="1703"/>
                <a:ext cx="2640" cy="72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" name="Line 5"/>
              <p:cNvSpPr/>
              <p:nvPr/>
            </p:nvSpPr>
            <p:spPr>
              <a:xfrm>
                <a:off x="2148" y="1703"/>
                <a:ext cx="5280" cy="60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" name="Text Box 6"/>
              <p:cNvSpPr txBox="1"/>
              <p:nvPr/>
            </p:nvSpPr>
            <p:spPr>
              <a:xfrm>
                <a:off x="663" y="1343"/>
                <a:ext cx="1685" cy="1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800" b="1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托盘</a:t>
                </a:r>
                <a:endParaRPr lang="zh-CN" altLang="en-US" sz="28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Line 7"/>
              <p:cNvSpPr/>
              <p:nvPr/>
            </p:nvSpPr>
            <p:spPr>
              <a:xfrm flipV="1">
                <a:off x="2465" y="3403"/>
                <a:ext cx="2318" cy="7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7" name="Text Box 8"/>
              <p:cNvSpPr txBox="1"/>
              <p:nvPr/>
            </p:nvSpPr>
            <p:spPr>
              <a:xfrm>
                <a:off x="23" y="2998"/>
                <a:ext cx="2947" cy="1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800" b="1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平衡螺母</a:t>
                </a:r>
                <a:endParaRPr lang="zh-CN" altLang="en-US" sz="28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Line 9"/>
              <p:cNvSpPr/>
              <p:nvPr/>
            </p:nvSpPr>
            <p:spPr>
              <a:xfrm flipV="1">
                <a:off x="1920" y="3630"/>
                <a:ext cx="3600" cy="132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9" name="Line 10"/>
              <p:cNvSpPr/>
              <p:nvPr/>
            </p:nvSpPr>
            <p:spPr>
              <a:xfrm flipV="1">
                <a:off x="2943" y="4650"/>
                <a:ext cx="2400" cy="192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" name="Line 11"/>
              <p:cNvSpPr/>
              <p:nvPr/>
            </p:nvSpPr>
            <p:spPr>
              <a:xfrm flipH="1">
                <a:off x="7478" y="2285"/>
                <a:ext cx="4307" cy="131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1" name="Line 12"/>
              <p:cNvSpPr/>
              <p:nvPr/>
            </p:nvSpPr>
            <p:spPr>
              <a:xfrm flipH="1">
                <a:off x="11220" y="6125"/>
                <a:ext cx="1320" cy="24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2" name="Text Box 13"/>
              <p:cNvSpPr txBox="1"/>
              <p:nvPr/>
            </p:nvSpPr>
            <p:spPr>
              <a:xfrm>
                <a:off x="603" y="4650"/>
                <a:ext cx="1927" cy="1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800" b="1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游码</a:t>
                </a:r>
                <a:endParaRPr lang="zh-CN" altLang="en-US" sz="28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Text Box 14"/>
              <p:cNvSpPr txBox="1"/>
              <p:nvPr/>
            </p:nvSpPr>
            <p:spPr>
              <a:xfrm>
                <a:off x="1695" y="6238"/>
                <a:ext cx="1928" cy="1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800" b="1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底座</a:t>
                </a:r>
                <a:endParaRPr lang="zh-CN" altLang="en-US" sz="28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Rectangle 15"/>
              <p:cNvSpPr/>
              <p:nvPr/>
            </p:nvSpPr>
            <p:spPr>
              <a:xfrm>
                <a:off x="12580" y="5787"/>
                <a:ext cx="1758" cy="1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800" b="1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镊子</a:t>
                </a:r>
                <a:endParaRPr lang="zh-CN" altLang="en-US" sz="28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Rectangle 16"/>
              <p:cNvSpPr/>
              <p:nvPr/>
            </p:nvSpPr>
            <p:spPr>
              <a:xfrm>
                <a:off x="11848" y="1704"/>
                <a:ext cx="2565" cy="1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800" b="1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横梁标尺</a:t>
                </a:r>
                <a:endParaRPr lang="zh-CN" altLang="en-US" sz="28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Line 17"/>
              <p:cNvSpPr/>
              <p:nvPr/>
            </p:nvSpPr>
            <p:spPr>
              <a:xfrm flipH="1">
                <a:off x="10880" y="4878"/>
                <a:ext cx="1680" cy="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7" name="Text Box 18"/>
              <p:cNvSpPr txBox="1"/>
              <p:nvPr/>
            </p:nvSpPr>
            <p:spPr>
              <a:xfrm>
                <a:off x="12580" y="4541"/>
                <a:ext cx="1758" cy="1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800" b="1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砝码</a:t>
                </a:r>
                <a:endParaRPr lang="zh-CN" altLang="en-US" sz="28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40" name="Line 19"/>
              <p:cNvSpPr/>
              <p:nvPr/>
            </p:nvSpPr>
            <p:spPr>
              <a:xfrm flipH="1">
                <a:off x="6230" y="1075"/>
                <a:ext cx="1565" cy="693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1" name="Line 20"/>
              <p:cNvSpPr/>
              <p:nvPr/>
            </p:nvSpPr>
            <p:spPr>
              <a:xfrm flipH="1">
                <a:off x="6458" y="908"/>
                <a:ext cx="3600" cy="960"/>
              </a:xfrm>
              <a:prstGeom prst="line">
                <a:avLst/>
              </a:prstGeom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2" name="Text Box 21"/>
              <p:cNvSpPr txBox="1"/>
              <p:nvPr/>
            </p:nvSpPr>
            <p:spPr>
              <a:xfrm>
                <a:off x="7333" y="405"/>
                <a:ext cx="2065" cy="1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800" b="1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分度盘</a:t>
                </a:r>
                <a:endParaRPr lang="zh-CN" altLang="en-US" sz="28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43" name="Rectangle 22"/>
              <p:cNvSpPr/>
              <p:nvPr/>
            </p:nvSpPr>
            <p:spPr>
              <a:xfrm>
                <a:off x="9970" y="518"/>
                <a:ext cx="1815" cy="1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2800" b="1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指针</a:t>
                </a:r>
                <a:endParaRPr lang="zh-CN" altLang="en-US" sz="28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1292225" y="1111250"/>
            <a:ext cx="3815080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pPr algn="l" fontAlgn="base">
              <a:buClrTx/>
              <a:buSzTx/>
              <a:buFontTx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3.托盘天平的构造</a:t>
            </a:r>
            <a:endParaRPr lang="en-US" altLang="zh-CN" sz="32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964180" y="765810"/>
            <a:ext cx="6163945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知识点三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天平的使用”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2770" y="4431030"/>
            <a:ext cx="89471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潮湿的物体和化学药品不能直接放到天平盘中。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42770" y="1929130"/>
            <a:ext cx="6937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不能称量超过天平量程的物体。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2770" y="3180080"/>
            <a:ext cx="73945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用镊子夹取砝码，不能用手接触砝码。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479675" y="883920"/>
            <a:ext cx="7479665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用天平测量固体和液体的质量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6835" y="1529080"/>
            <a:ext cx="5600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1.用天平称橡皮、铅笔的质量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13230" y="2907030"/>
            <a:ext cx="818451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（1）调节天平；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被测物体放左盘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 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砝码放右盘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，移动游码，使天平平衡；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（3）记录数据。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　 如图：m=53.4g。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" name="Picture 52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6855" y="1529080"/>
            <a:ext cx="4406900" cy="1960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矩形 21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346835" y="1529080"/>
            <a:ext cx="5473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.用天平测量液体的质量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9845" y="2524125"/>
            <a:ext cx="5325110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（1）调节天平。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（2）测量空烧杯质量m0。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（3）将被测液体倒入烧杯，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        测量总质量m总。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（4）被测液体质量m=m总− m0。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8398510" y="1743710"/>
            <a:ext cx="2429510" cy="1189355"/>
            <a:chOff x="3368" y="876"/>
            <a:chExt cx="1989" cy="1440"/>
          </a:xfrm>
        </p:grpSpPr>
        <p:pic>
          <p:nvPicPr>
            <p:cNvPr id="18442" name="Picture 34" descr="tp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68" y="876"/>
              <a:ext cx="1989" cy="14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443" name="Group 37"/>
            <p:cNvGrpSpPr/>
            <p:nvPr/>
          </p:nvGrpSpPr>
          <p:grpSpPr>
            <a:xfrm>
              <a:off x="3636" y="1020"/>
              <a:ext cx="324" cy="432"/>
              <a:chOff x="2940" y="924"/>
              <a:chExt cx="360" cy="456"/>
            </a:xfrm>
          </p:grpSpPr>
          <p:sp>
            <p:nvSpPr>
              <p:cNvPr id="18444" name="Oval 36"/>
              <p:cNvSpPr/>
              <p:nvPr/>
            </p:nvSpPr>
            <p:spPr>
              <a:xfrm>
                <a:off x="2940" y="1284"/>
                <a:ext cx="360" cy="96"/>
              </a:xfrm>
              <a:prstGeom prst="ellipse">
                <a:avLst/>
              </a:prstGeom>
              <a:solidFill>
                <a:srgbClr val="6699FF">
                  <a:alpha val="56862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445" name="AutoShape 35"/>
              <p:cNvSpPr/>
              <p:nvPr/>
            </p:nvSpPr>
            <p:spPr>
              <a:xfrm>
                <a:off x="2952" y="924"/>
                <a:ext cx="348" cy="456"/>
              </a:xfrm>
              <a:prstGeom prst="can">
                <a:avLst>
                  <a:gd name="adj" fmla="val 31032"/>
                </a:avLst>
              </a:prstGeom>
              <a:solidFill>
                <a:srgbClr val="6699FF">
                  <a:alpha val="14902"/>
                </a:srgbClr>
              </a:solidFill>
              <a:ln w="952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Group 46"/>
          <p:cNvGrpSpPr/>
          <p:nvPr/>
        </p:nvGrpSpPr>
        <p:grpSpPr>
          <a:xfrm>
            <a:off x="8398510" y="3827780"/>
            <a:ext cx="2369185" cy="1170940"/>
            <a:chOff x="3394" y="2412"/>
            <a:chExt cx="2137" cy="1548"/>
          </a:xfrm>
        </p:grpSpPr>
        <p:pic>
          <p:nvPicPr>
            <p:cNvPr id="18437" name="Picture 45" descr="tp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4" y="2412"/>
              <a:ext cx="2137" cy="154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438" name="Group 43"/>
            <p:cNvGrpSpPr/>
            <p:nvPr/>
          </p:nvGrpSpPr>
          <p:grpSpPr>
            <a:xfrm>
              <a:off x="3731" y="2604"/>
              <a:ext cx="325" cy="444"/>
              <a:chOff x="3383" y="2100"/>
              <a:chExt cx="325" cy="444"/>
            </a:xfrm>
          </p:grpSpPr>
          <p:sp>
            <p:nvSpPr>
              <p:cNvPr id="18439" name="Oval 39"/>
              <p:cNvSpPr/>
              <p:nvPr/>
            </p:nvSpPr>
            <p:spPr>
              <a:xfrm>
                <a:off x="3384" y="2453"/>
                <a:ext cx="324" cy="91"/>
              </a:xfrm>
              <a:prstGeom prst="ellipse">
                <a:avLst/>
              </a:prstGeom>
              <a:solidFill>
                <a:srgbClr val="6699FF">
                  <a:alpha val="56862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440" name="AutoShape 40"/>
              <p:cNvSpPr/>
              <p:nvPr/>
            </p:nvSpPr>
            <p:spPr>
              <a:xfrm>
                <a:off x="3395" y="2280"/>
                <a:ext cx="313" cy="264"/>
              </a:xfrm>
              <a:prstGeom prst="can">
                <a:avLst>
                  <a:gd name="adj" fmla="val 32574"/>
                </a:avLst>
              </a:prstGeom>
              <a:solidFill>
                <a:srgbClr val="00FFFF">
                  <a:alpha val="23921"/>
                </a:srgbClr>
              </a:solidFill>
              <a:ln w="952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441" name="AutoShape 41"/>
              <p:cNvSpPr/>
              <p:nvPr/>
            </p:nvSpPr>
            <p:spPr>
              <a:xfrm>
                <a:off x="3383" y="2100"/>
                <a:ext cx="325" cy="432"/>
              </a:xfrm>
              <a:prstGeom prst="can">
                <a:avLst>
                  <a:gd name="adj" fmla="val 31481"/>
                </a:avLst>
              </a:prstGeom>
              <a:solidFill>
                <a:srgbClr val="6699FF">
                  <a:alpha val="23921"/>
                </a:srgbClr>
              </a:solidFill>
              <a:ln w="952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46835" y="967740"/>
            <a:ext cx="2019300" cy="645160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t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想一想：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4145" y="1543050"/>
            <a:ext cx="9556115" cy="2011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在左盘放上准备称量的物体后，向右盘中尝试着加砝码时，应该先加质量大的还是先加质量小的？为什么？</a:t>
            </a:r>
            <a:endParaRPr lang="zh-CN" altLang="en-US" sz="3200" b="1" noProof="0" dirty="0">
              <a:solidFill>
                <a:sysClr val="windowText" lastClr="00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4145" y="3716020"/>
            <a:ext cx="9977120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答：应先加</a:t>
            </a:r>
            <a:r>
              <a:rPr lang="zh-CN" altLang="en-US" sz="32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质量大的砝码</a:t>
            </a:r>
            <a:r>
              <a:rPr lang="zh-CN" altLang="en-US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，因为这样能</a:t>
            </a:r>
            <a:r>
              <a:rPr lang="zh-CN" altLang="en-US" sz="32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方便又迅速</a:t>
            </a:r>
            <a:r>
              <a:rPr lang="zh-CN" altLang="en-US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地测出</a:t>
            </a:r>
            <a:r>
              <a:rPr lang="zh-CN" altLang="en-US" sz="32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物体的质量。</a:t>
            </a:r>
            <a:endParaRPr lang="zh-CN" altLang="en-US" sz="3200" b="1" noProof="0" dirty="0">
              <a:solidFill>
                <a:sysClr val="windowText" lastClr="00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414145" y="1660525"/>
            <a:ext cx="9349740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spcAft>
                <a:spcPts val="600"/>
              </a:spcAft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2.如果要称粉状物体（例如食盐），应该怎样做？</a:t>
            </a:r>
            <a:endParaRPr kumimoji="0" lang="en-US" altLang="zh-CN" sz="3200" b="1" kern="1200" cap="none" spc="0" normalizeH="0" baseline="0" noProof="0" dirty="0">
              <a:solidFill>
                <a:sysClr val="windowText" lastClr="00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4145" y="2758440"/>
            <a:ext cx="90944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en-US" altLang="zh-CN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答：</a:t>
            </a:r>
            <a:r>
              <a:rPr lang="en-US" altLang="zh-CN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应先在天平的左右两盘中分别放</a:t>
            </a:r>
            <a:r>
              <a:rPr lang="en-US" altLang="zh-CN" sz="3200" b="1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质量相等的两个容器或相同的两张纸</a:t>
            </a:r>
            <a:r>
              <a:rPr lang="en-US" altLang="zh-CN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，再进行测量</a:t>
            </a:r>
            <a:r>
              <a:rPr lang="zh-CN" altLang="en-US" sz="3200" b="1" noProof="0" dirty="0">
                <a:solidFill>
                  <a:sysClr val="windowText" lastClr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 b="1" noProof="0" dirty="0">
              <a:solidFill>
                <a:sysClr val="windowText" lastClr="00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内容占位符 1" descr="ChMkJ1bvrFyINsJGAALkjXbbVkoAAONcAJnhaoAAuSl955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6547485" y="1875790"/>
            <a:ext cx="4230370" cy="28898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9865" y="1945005"/>
            <a:ext cx="4342765" cy="2848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4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从地球带到天空的食物，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质量不变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，物体的质量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不随它的形状、物态和位置而改变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12010" y="1677035"/>
            <a:ext cx="8731250" cy="3537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1.下列关于质量的说法中正确的是（　　）。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A.宇航员在太空中的质量比在地球上时小。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B.一块冰化成水后质量变小了。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C.一块铁烧红后质量变大了。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D.一个铁球制成铁饼后质量不变。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71255" y="1819275"/>
            <a:ext cx="4902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64335" y="1695450"/>
            <a:ext cx="886650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2.关于天平的使用，下列说法正确的是（　　）。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A.把已调好的天平移到另一处使用，不需要重新调节。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B.判断天平横梁是否平衡时，一定要等到指针完全静止下来。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C.从砝码盒中提取砝码时，必须使用镊子夹取。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D.天平横梁平衡后，托盘可以互换。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72245" y="1695450"/>
            <a:ext cx="4902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第六章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质量与密度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质量</a:t>
            </a:r>
            <a:endParaRPr lang="zh-CN" altLang="en-US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93190" y="3467735"/>
            <a:ext cx="810958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1.天平的测量原理。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2.托盘天平的构造。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3.天平的使用及注意事项。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①放　②拨　③调　④测　⑤读　⑥收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1445" y="1096645"/>
            <a:ext cx="1960880" cy="52197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（一）质量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1445" y="2994025"/>
            <a:ext cx="3027680" cy="52197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（二）质量的测量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1445" y="5225415"/>
            <a:ext cx="3400425" cy="52197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（三）天平的应用。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3190" y="2152650"/>
            <a:ext cx="9373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2.单位及单位换算：kg、g、mg、t　1g＝10</a:t>
            </a:r>
            <a:r>
              <a:rPr lang="zh-CN" alt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－3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kg　1mg＝10</a:t>
            </a:r>
            <a:r>
              <a:rPr lang="zh-CN" alt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－3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g＝10</a:t>
            </a:r>
            <a:r>
              <a:rPr lang="zh-CN" alt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－6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kg　1t＝10</a:t>
            </a:r>
            <a:r>
              <a:rPr lang="zh-CN" alt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kg。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93190" y="1627505"/>
            <a:ext cx="5694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1.概念：物体所含物质的量（m）。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1" name="图片 1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6" grpId="0"/>
      <p:bldP spid="4" grpId="0" bldLvl="0" animBg="1"/>
      <p:bldP spid="2" grpId="0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564005" y="1429385"/>
            <a:ext cx="93427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1.初步认识质量的概念，知道质量的单位并会进行换算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4005" y="2277110"/>
            <a:ext cx="93338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2.知道质量是物体的一种性质，而且物体的质量不随物体的形状、状态和位置的改变而改变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4005" y="4117975"/>
            <a:ext cx="94183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3.通过实际操作，会使用托盘天平测量固体和液体的质量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288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258570" y="1358900"/>
            <a:ext cx="10547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托盘天平的使用方法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8570" y="2091055"/>
            <a:ext cx="943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质量的含义，托盘天平的使用方法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8570" y="2823210"/>
            <a:ext cx="98894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创设情境，让学生自主思考、合作探究，以小组实验为主，以事实为依据，逐步学习，本节以分组实验为主，通过实验动手练习使用托盘天平，加深学生印象。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8570" y="4663440"/>
            <a:ext cx="10547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托盘天平、酒精灯、烧杯、橡皮、鸡蛋等。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" name="内容占位符 1" descr="timg (1)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1408430" y="2546350"/>
            <a:ext cx="2321560" cy="1814830"/>
          </a:xfrm>
          <a:prstGeom prst="rect">
            <a:avLst/>
          </a:prstGeom>
        </p:spPr>
      </p:pic>
      <p:pic>
        <p:nvPicPr>
          <p:cNvPr id="4" name="内容占位符 3" descr="timg (2)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453120" y="2541905"/>
            <a:ext cx="2321560" cy="17684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11605" y="4359275"/>
            <a:ext cx="2304415" cy="358140"/>
          </a:xfrm>
          <a:prstGeom prst="rect">
            <a:avLst/>
          </a:prstGeom>
          <a:gradFill>
            <a:gsLst>
              <a:gs pos="0">
                <a:srgbClr val="7B32B2">
                  <a:alpha val="39000"/>
                </a:srgbClr>
              </a:gs>
              <a:gs pos="100000">
                <a:srgbClr val="401A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70265" y="4312920"/>
            <a:ext cx="2304415" cy="358140"/>
          </a:xfrm>
          <a:prstGeom prst="rect">
            <a:avLst/>
          </a:prstGeom>
          <a:gradFill>
            <a:gsLst>
              <a:gs pos="0">
                <a:srgbClr val="7B32B2">
                  <a:alpha val="39000"/>
                </a:srgbClr>
              </a:gs>
              <a:gs pos="100000">
                <a:srgbClr val="401A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42440" y="1029335"/>
            <a:ext cx="85718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algn="l" fontAlgn="auto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地球上有高山、大海、空气，有树木、花草、鸟兽，有人类赖以生存的衣、食、住、行所必须的物品。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458970" y="2411095"/>
            <a:ext cx="3255645" cy="2818130"/>
            <a:chOff x="7044" y="4010"/>
            <a:chExt cx="5127" cy="4438"/>
          </a:xfrm>
        </p:grpSpPr>
        <p:pic>
          <p:nvPicPr>
            <p:cNvPr id="13" name="图片 12" descr="timg (3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4" y="4010"/>
              <a:ext cx="5112" cy="367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7061" y="7682"/>
              <a:ext cx="5111" cy="767"/>
            </a:xfrm>
            <a:prstGeom prst="rect">
              <a:avLst/>
            </a:prstGeom>
            <a:gradFill>
              <a:gsLst>
                <a:gs pos="0">
                  <a:srgbClr val="7B32B2">
                    <a:alpha val="39000"/>
                  </a:srgbClr>
                </a:gs>
                <a:gs pos="100000">
                  <a:srgbClr val="401A5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timg (4)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2944495" y="1256030"/>
            <a:ext cx="2814955" cy="1540510"/>
          </a:xfrm>
          <a:prstGeom prst="rect">
            <a:avLst/>
          </a:prstGeom>
        </p:spPr>
      </p:pic>
      <p:pic>
        <p:nvPicPr>
          <p:cNvPr id="6" name="内容占位符 5" descr="timg (5)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348355" y="2903220"/>
            <a:ext cx="2007235" cy="1742440"/>
          </a:xfrm>
          <a:prstGeom prst="rect">
            <a:avLst/>
          </a:prstGeom>
        </p:spPr>
      </p:pic>
      <p:pic>
        <p:nvPicPr>
          <p:cNvPr id="8" name="图片 7" descr="timg (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595" y="1046480"/>
            <a:ext cx="2007235" cy="1754505"/>
          </a:xfrm>
          <a:prstGeom prst="rect">
            <a:avLst/>
          </a:prstGeom>
        </p:spPr>
      </p:pic>
      <p:pic>
        <p:nvPicPr>
          <p:cNvPr id="9" name="图片 8" descr="timg (7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765" y="3060065"/>
            <a:ext cx="2842895" cy="15411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58010" y="4740910"/>
            <a:ext cx="92182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fontAlgn="auto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浩瀚的宇宙中有数不清的星体，如太阳、月亮灯等。这些物体尽管形态各异，但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都是由物质组成的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2" name="图片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83280" y="751840"/>
            <a:ext cx="5832475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质量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7955" y="1633220"/>
            <a:ext cx="2943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1.质量的概念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2595" y="2115820"/>
            <a:ext cx="91135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物理学中把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物体所含物质的多少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叫做质量，质量通常用字母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7955" y="2951480"/>
            <a:ext cx="51816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2.质量是物体的基本属性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7955" y="3423285"/>
            <a:ext cx="39687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3.质量的单位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12595" y="3886200"/>
            <a:ext cx="942086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质量的基本单位是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千克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，符号是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.常用的质量单位还有克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（g）、毫克（mg）、吨（t）。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它们的换算关系是：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1g＝10</a:t>
            </a:r>
            <a:r>
              <a:rPr lang="zh-CN" altLang="en-US" sz="2800" baseline="3000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－3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　1mg＝10</a:t>
            </a:r>
            <a:r>
              <a:rPr lang="zh-CN" altLang="en-US" sz="2800" baseline="3000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－3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g＝10</a:t>
            </a:r>
            <a:r>
              <a:rPr lang="zh-CN" altLang="en-US" sz="2800" baseline="3000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－6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　1t＝10</a:t>
            </a:r>
            <a:r>
              <a:rPr lang="zh-CN" altLang="en-US" sz="2800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kg。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06090" y="751840"/>
            <a:ext cx="6163945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质量的测量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5165" y="1633132"/>
            <a:ext cx="5561420" cy="583565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kumimoji="0" lang="zh-CN" altLang="en-US" sz="32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测量质量的常用工具</a:t>
            </a:r>
            <a:endParaRPr kumimoji="0" lang="zh-CN" altLang="en-US" sz="3200" b="0" i="0" u="none" strike="noStrike" kern="1200" cap="all" spc="0" normalizeH="0" baseline="0" noProof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5255" y="2543810"/>
            <a:ext cx="78797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工农业生产、日常生活中测量质量的常用工具有：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Picture 2" descr="F:\付华亮\人八物\人八物导学案\KO61.TIF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2105025" y="3418205"/>
            <a:ext cx="7917815" cy="1808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WPS 演示</Application>
  <PresentationFormat>宽屏</PresentationFormat>
  <Paragraphs>201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