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329" r:id="rId3"/>
    <p:sldId id="330" r:id="rId4"/>
    <p:sldId id="331" r:id="rId6"/>
    <p:sldId id="332" r:id="rId7"/>
    <p:sldId id="263" r:id="rId8"/>
    <p:sldId id="295" r:id="rId9"/>
    <p:sldId id="296" r:id="rId10"/>
    <p:sldId id="308" r:id="rId11"/>
    <p:sldId id="341" r:id="rId12"/>
    <p:sldId id="310" r:id="rId13"/>
    <p:sldId id="313" r:id="rId14"/>
    <p:sldId id="314" r:id="rId15"/>
    <p:sldId id="342" r:id="rId16"/>
    <p:sldId id="343" r:id="rId17"/>
    <p:sldId id="344" r:id="rId18"/>
    <p:sldId id="345" r:id="rId19"/>
    <p:sldId id="346" r:id="rId20"/>
    <p:sldId id="292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23"/>
    <a:srgbClr val="FF9B01"/>
    <a:srgbClr val="177743"/>
    <a:srgbClr val="1A804A"/>
    <a:srgbClr val="A7EA65"/>
    <a:srgbClr val="6DC01A"/>
    <a:srgbClr val="529013"/>
    <a:srgbClr val="14703D"/>
    <a:srgbClr val="98CB00"/>
    <a:srgbClr val="1C8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14" autoAdjust="0"/>
  </p:normalViewPr>
  <p:slideViewPr>
    <p:cSldViewPr snapToGrid="0" showGuides="1">
      <p:cViewPr varScale="1">
        <p:scale>
          <a:sx n="83" d="100"/>
          <a:sy n="83" d="100"/>
        </p:scale>
        <p:origin x="282" y="72"/>
      </p:cViewPr>
      <p:guideLst>
        <p:guide orient="horz" pos="2160"/>
        <p:guide pos="894"/>
        <p:guide pos="3834"/>
        <p:guide pos="6794"/>
        <p:guide orient="horz" pos="3296"/>
        <p:guide orient="horz" pos="1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CC37E846-C89D-4742-8455-2264ABF165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宋体" panose="02010600030101010101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235642"/>
            <a:ext cx="449943" cy="75600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 userDrawn="1"/>
        </p:nvPicPr>
        <p:blipFill rotWithShape="1">
          <a:blip r:embed="rId3" cstate="screen"/>
          <a:srcRect l="-1" r="-801"/>
          <a:stretch>
            <a:fillRect/>
          </a:stretch>
        </p:blipFill>
        <p:spPr>
          <a:xfrm>
            <a:off x="-540774" y="5527839"/>
            <a:ext cx="12965003" cy="133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宋体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slide" Target="slide5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slide" Target="slide17.xml"/><Relationship Id="rId3" Type="http://schemas.openxmlformats.org/officeDocument/2006/relationships/slide" Target="slide15.xml"/><Relationship Id="rId2" Type="http://schemas.openxmlformats.org/officeDocument/2006/relationships/slide" Target="slide7.xml"/><Relationship Id="rId1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hyperlink" Target="http://www.nipic.com/show/1/48/4909846ka3b31c54.html" TargetMode="External"/><Relationship Id="rId2" Type="http://schemas.openxmlformats.org/officeDocument/2006/relationships/image" Target="../media/image4.png"/><Relationship Id="rId1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6"/>
          <p:cNvGrpSpPr/>
          <p:nvPr/>
        </p:nvGrpSpPr>
        <p:grpSpPr>
          <a:xfrm>
            <a:off x="285710" y="1523987"/>
            <a:ext cx="5524525" cy="5022768"/>
            <a:chOff x="214282" y="1142990"/>
            <a:chExt cx="4143394" cy="3767076"/>
          </a:xfrm>
        </p:grpSpPr>
        <p:sp>
          <p:nvSpPr>
            <p:cNvPr id="6" name="Oval 33"/>
            <p:cNvSpPr/>
            <p:nvPr/>
          </p:nvSpPr>
          <p:spPr>
            <a:xfrm>
              <a:off x="214282" y="1142990"/>
              <a:ext cx="3767076" cy="376707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7" name="Group 14"/>
            <p:cNvGrpSpPr/>
            <p:nvPr/>
          </p:nvGrpSpPr>
          <p:grpSpPr>
            <a:xfrm>
              <a:off x="1050011" y="1411003"/>
              <a:ext cx="2015686" cy="1660970"/>
              <a:chOff x="2606675" y="2208213"/>
              <a:chExt cx="1136651" cy="936626"/>
            </a:xfrm>
          </p:grpSpPr>
          <p:sp>
            <p:nvSpPr>
              <p:cNvPr id="22" name="Freeform 138"/>
              <p:cNvSpPr>
                <a:spLocks noEditPoints="1"/>
              </p:cNvSpPr>
              <p:nvPr/>
            </p:nvSpPr>
            <p:spPr bwMode="auto">
              <a:xfrm>
                <a:off x="2606675" y="2895601"/>
                <a:ext cx="561975" cy="249238"/>
              </a:xfrm>
              <a:custGeom>
                <a:avLst/>
                <a:gdLst/>
                <a:ahLst/>
                <a:cxnLst>
                  <a:cxn ang="0">
                    <a:pos x="354" y="97"/>
                  </a:cxn>
                  <a:cxn ang="0">
                    <a:pos x="353" y="97"/>
                  </a:cxn>
                  <a:cxn ang="0">
                    <a:pos x="339" y="97"/>
                  </a:cxn>
                  <a:cxn ang="0">
                    <a:pos x="341" y="53"/>
                  </a:cxn>
                  <a:cxn ang="0">
                    <a:pos x="341" y="53"/>
                  </a:cxn>
                  <a:cxn ang="0">
                    <a:pos x="341" y="52"/>
                  </a:cxn>
                  <a:cxn ang="0">
                    <a:pos x="343" y="48"/>
                  </a:cxn>
                  <a:cxn ang="0">
                    <a:pos x="347" y="45"/>
                  </a:cxn>
                  <a:cxn ang="0">
                    <a:pos x="349" y="45"/>
                  </a:cxn>
                  <a:cxn ang="0">
                    <a:pos x="353" y="44"/>
                  </a:cxn>
                  <a:cxn ang="0">
                    <a:pos x="353" y="44"/>
                  </a:cxn>
                  <a:cxn ang="0">
                    <a:pos x="354" y="44"/>
                  </a:cxn>
                  <a:cxn ang="0">
                    <a:pos x="354" y="44"/>
                  </a:cxn>
                  <a:cxn ang="0">
                    <a:pos x="354" y="44"/>
                  </a:cxn>
                  <a:cxn ang="0">
                    <a:pos x="354" y="3"/>
                  </a:cxn>
                  <a:cxn ang="0">
                    <a:pos x="144" y="1"/>
                  </a:cxn>
                  <a:cxn ang="0">
                    <a:pos x="144" y="1"/>
                  </a:cxn>
                  <a:cxn ang="0">
                    <a:pos x="2" y="0"/>
                  </a:cxn>
                  <a:cxn ang="0">
                    <a:pos x="0" y="157"/>
                  </a:cxn>
                  <a:cxn ang="0">
                    <a:pos x="353" y="157"/>
                  </a:cxn>
                  <a:cxn ang="0">
                    <a:pos x="354" y="97"/>
                  </a:cxn>
                  <a:cxn ang="0">
                    <a:pos x="59" y="117"/>
                  </a:cxn>
                  <a:cxn ang="0">
                    <a:pos x="34" y="116"/>
                  </a:cxn>
                  <a:cxn ang="0">
                    <a:pos x="34" y="82"/>
                  </a:cxn>
                  <a:cxn ang="0">
                    <a:pos x="60" y="82"/>
                  </a:cxn>
                  <a:cxn ang="0">
                    <a:pos x="59" y="117"/>
                  </a:cxn>
                  <a:cxn ang="0">
                    <a:pos x="60" y="62"/>
                  </a:cxn>
                  <a:cxn ang="0">
                    <a:pos x="34" y="62"/>
                  </a:cxn>
                  <a:cxn ang="0">
                    <a:pos x="36" y="28"/>
                  </a:cxn>
                  <a:cxn ang="0">
                    <a:pos x="60" y="28"/>
                  </a:cxn>
                  <a:cxn ang="0">
                    <a:pos x="60" y="62"/>
                  </a:cxn>
                  <a:cxn ang="0">
                    <a:pos x="111" y="117"/>
                  </a:cxn>
                  <a:cxn ang="0">
                    <a:pos x="87" y="117"/>
                  </a:cxn>
                  <a:cxn ang="0">
                    <a:pos x="87" y="82"/>
                  </a:cxn>
                  <a:cxn ang="0">
                    <a:pos x="112" y="82"/>
                  </a:cxn>
                  <a:cxn ang="0">
                    <a:pos x="111" y="117"/>
                  </a:cxn>
                  <a:cxn ang="0">
                    <a:pos x="112" y="63"/>
                  </a:cxn>
                  <a:cxn ang="0">
                    <a:pos x="87" y="63"/>
                  </a:cxn>
                  <a:cxn ang="0">
                    <a:pos x="88" y="28"/>
                  </a:cxn>
                  <a:cxn ang="0">
                    <a:pos x="112" y="28"/>
                  </a:cxn>
                  <a:cxn ang="0">
                    <a:pos x="112" y="63"/>
                  </a:cxn>
                  <a:cxn ang="0">
                    <a:pos x="191" y="96"/>
                  </a:cxn>
                  <a:cxn ang="0">
                    <a:pos x="167" y="94"/>
                  </a:cxn>
                  <a:cxn ang="0">
                    <a:pos x="168" y="11"/>
                  </a:cxn>
                  <a:cxn ang="0">
                    <a:pos x="191" y="11"/>
                  </a:cxn>
                  <a:cxn ang="0">
                    <a:pos x="191" y="96"/>
                  </a:cxn>
                  <a:cxn ang="0">
                    <a:pos x="235" y="96"/>
                  </a:cxn>
                  <a:cxn ang="0">
                    <a:pos x="212" y="96"/>
                  </a:cxn>
                  <a:cxn ang="0">
                    <a:pos x="213" y="12"/>
                  </a:cxn>
                  <a:cxn ang="0">
                    <a:pos x="236" y="12"/>
                  </a:cxn>
                  <a:cxn ang="0">
                    <a:pos x="235" y="96"/>
                  </a:cxn>
                  <a:cxn ang="0">
                    <a:pos x="280" y="97"/>
                  </a:cxn>
                  <a:cxn ang="0">
                    <a:pos x="256" y="96"/>
                  </a:cxn>
                  <a:cxn ang="0">
                    <a:pos x="257" y="12"/>
                  </a:cxn>
                  <a:cxn ang="0">
                    <a:pos x="280" y="12"/>
                  </a:cxn>
                  <a:cxn ang="0">
                    <a:pos x="280" y="97"/>
                  </a:cxn>
                  <a:cxn ang="0">
                    <a:pos x="324" y="97"/>
                  </a:cxn>
                  <a:cxn ang="0">
                    <a:pos x="301" y="97"/>
                  </a:cxn>
                  <a:cxn ang="0">
                    <a:pos x="302" y="13"/>
                  </a:cxn>
                  <a:cxn ang="0">
                    <a:pos x="325" y="13"/>
                  </a:cxn>
                  <a:cxn ang="0">
                    <a:pos x="324" y="97"/>
                  </a:cxn>
                </a:cxnLst>
                <a:rect l="0" t="0" r="r" b="b"/>
                <a:pathLst>
                  <a:path w="354" h="157">
                    <a:moveTo>
                      <a:pt x="354" y="97"/>
                    </a:moveTo>
                    <a:lnTo>
                      <a:pt x="353" y="97"/>
                    </a:lnTo>
                    <a:lnTo>
                      <a:pt x="339" y="97"/>
                    </a:lnTo>
                    <a:lnTo>
                      <a:pt x="341" y="53"/>
                    </a:lnTo>
                    <a:lnTo>
                      <a:pt x="341" y="53"/>
                    </a:lnTo>
                    <a:lnTo>
                      <a:pt x="341" y="52"/>
                    </a:lnTo>
                    <a:lnTo>
                      <a:pt x="343" y="48"/>
                    </a:lnTo>
                    <a:lnTo>
                      <a:pt x="347" y="45"/>
                    </a:lnTo>
                    <a:lnTo>
                      <a:pt x="349" y="45"/>
                    </a:lnTo>
                    <a:lnTo>
                      <a:pt x="353" y="44"/>
                    </a:lnTo>
                    <a:lnTo>
                      <a:pt x="353" y="44"/>
                    </a:lnTo>
                    <a:lnTo>
                      <a:pt x="354" y="44"/>
                    </a:lnTo>
                    <a:lnTo>
                      <a:pt x="354" y="44"/>
                    </a:lnTo>
                    <a:lnTo>
                      <a:pt x="354" y="44"/>
                    </a:lnTo>
                    <a:lnTo>
                      <a:pt x="354" y="3"/>
                    </a:lnTo>
                    <a:lnTo>
                      <a:pt x="144" y="1"/>
                    </a:lnTo>
                    <a:lnTo>
                      <a:pt x="144" y="1"/>
                    </a:lnTo>
                    <a:lnTo>
                      <a:pt x="2" y="0"/>
                    </a:lnTo>
                    <a:lnTo>
                      <a:pt x="0" y="157"/>
                    </a:lnTo>
                    <a:lnTo>
                      <a:pt x="353" y="157"/>
                    </a:lnTo>
                    <a:lnTo>
                      <a:pt x="354" y="97"/>
                    </a:lnTo>
                    <a:close/>
                    <a:moveTo>
                      <a:pt x="59" y="117"/>
                    </a:moveTo>
                    <a:lnTo>
                      <a:pt x="34" y="116"/>
                    </a:lnTo>
                    <a:lnTo>
                      <a:pt x="34" y="82"/>
                    </a:lnTo>
                    <a:lnTo>
                      <a:pt x="60" y="82"/>
                    </a:lnTo>
                    <a:lnTo>
                      <a:pt x="59" y="117"/>
                    </a:lnTo>
                    <a:close/>
                    <a:moveTo>
                      <a:pt x="60" y="62"/>
                    </a:moveTo>
                    <a:lnTo>
                      <a:pt x="34" y="62"/>
                    </a:lnTo>
                    <a:lnTo>
                      <a:pt x="36" y="28"/>
                    </a:lnTo>
                    <a:lnTo>
                      <a:pt x="60" y="28"/>
                    </a:lnTo>
                    <a:lnTo>
                      <a:pt x="60" y="62"/>
                    </a:lnTo>
                    <a:close/>
                    <a:moveTo>
                      <a:pt x="111" y="117"/>
                    </a:moveTo>
                    <a:lnTo>
                      <a:pt x="87" y="117"/>
                    </a:lnTo>
                    <a:lnTo>
                      <a:pt x="87" y="82"/>
                    </a:lnTo>
                    <a:lnTo>
                      <a:pt x="112" y="82"/>
                    </a:lnTo>
                    <a:lnTo>
                      <a:pt x="111" y="117"/>
                    </a:lnTo>
                    <a:close/>
                    <a:moveTo>
                      <a:pt x="112" y="63"/>
                    </a:moveTo>
                    <a:lnTo>
                      <a:pt x="87" y="63"/>
                    </a:lnTo>
                    <a:lnTo>
                      <a:pt x="88" y="28"/>
                    </a:lnTo>
                    <a:lnTo>
                      <a:pt x="112" y="28"/>
                    </a:lnTo>
                    <a:lnTo>
                      <a:pt x="112" y="63"/>
                    </a:lnTo>
                    <a:close/>
                    <a:moveTo>
                      <a:pt x="191" y="96"/>
                    </a:moveTo>
                    <a:lnTo>
                      <a:pt x="167" y="94"/>
                    </a:lnTo>
                    <a:lnTo>
                      <a:pt x="168" y="11"/>
                    </a:lnTo>
                    <a:lnTo>
                      <a:pt x="191" y="11"/>
                    </a:lnTo>
                    <a:lnTo>
                      <a:pt x="191" y="96"/>
                    </a:lnTo>
                    <a:close/>
                    <a:moveTo>
                      <a:pt x="235" y="96"/>
                    </a:moveTo>
                    <a:lnTo>
                      <a:pt x="212" y="96"/>
                    </a:lnTo>
                    <a:lnTo>
                      <a:pt x="213" y="12"/>
                    </a:lnTo>
                    <a:lnTo>
                      <a:pt x="236" y="12"/>
                    </a:lnTo>
                    <a:lnTo>
                      <a:pt x="235" y="96"/>
                    </a:lnTo>
                    <a:close/>
                    <a:moveTo>
                      <a:pt x="280" y="97"/>
                    </a:moveTo>
                    <a:lnTo>
                      <a:pt x="256" y="96"/>
                    </a:lnTo>
                    <a:lnTo>
                      <a:pt x="257" y="12"/>
                    </a:lnTo>
                    <a:lnTo>
                      <a:pt x="280" y="12"/>
                    </a:lnTo>
                    <a:lnTo>
                      <a:pt x="280" y="97"/>
                    </a:lnTo>
                    <a:close/>
                    <a:moveTo>
                      <a:pt x="324" y="97"/>
                    </a:moveTo>
                    <a:lnTo>
                      <a:pt x="301" y="97"/>
                    </a:lnTo>
                    <a:lnTo>
                      <a:pt x="302" y="13"/>
                    </a:lnTo>
                    <a:lnTo>
                      <a:pt x="325" y="13"/>
                    </a:lnTo>
                    <a:lnTo>
                      <a:pt x="324" y="97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3" name="Freeform 139"/>
              <p:cNvSpPr>
                <a:spLocks noEditPoints="1"/>
              </p:cNvSpPr>
              <p:nvPr/>
            </p:nvSpPr>
            <p:spPr bwMode="auto">
              <a:xfrm>
                <a:off x="2976563" y="2711451"/>
                <a:ext cx="193675" cy="112713"/>
              </a:xfrm>
              <a:custGeom>
                <a:avLst/>
                <a:gdLst/>
                <a:ahLst/>
                <a:cxnLst>
                  <a:cxn ang="0">
                    <a:pos x="113" y="70"/>
                  </a:cxn>
                  <a:cxn ang="0">
                    <a:pos x="114" y="11"/>
                  </a:cxn>
                  <a:cxn ang="0">
                    <a:pos x="114" y="8"/>
                  </a:cxn>
                  <a:cxn ang="0">
                    <a:pos x="119" y="3"/>
                  </a:cxn>
                  <a:cxn ang="0">
                    <a:pos x="121" y="3"/>
                  </a:cxn>
                  <a:cxn ang="0">
                    <a:pos x="122" y="3"/>
                  </a:cxn>
                  <a:cxn ang="0">
                    <a:pos x="122" y="1"/>
                  </a:cxn>
                  <a:cxn ang="0">
                    <a:pos x="0" y="69"/>
                  </a:cxn>
                  <a:cxn ang="0">
                    <a:pos x="14" y="11"/>
                  </a:cxn>
                  <a:cxn ang="0">
                    <a:pos x="14" y="9"/>
                  </a:cxn>
                  <a:cxn ang="0">
                    <a:pos x="17" y="3"/>
                  </a:cxn>
                  <a:cxn ang="0">
                    <a:pos x="21" y="2"/>
                  </a:cxn>
                  <a:cxn ang="0">
                    <a:pos x="24" y="2"/>
                  </a:cxn>
                  <a:cxn ang="0">
                    <a:pos x="27" y="6"/>
                  </a:cxn>
                  <a:cxn ang="0">
                    <a:pos x="29" y="11"/>
                  </a:cxn>
                  <a:cxn ang="0">
                    <a:pos x="46" y="70"/>
                  </a:cxn>
                  <a:cxn ang="0">
                    <a:pos x="47" y="11"/>
                  </a:cxn>
                  <a:cxn ang="0">
                    <a:pos x="48" y="6"/>
                  </a:cxn>
                  <a:cxn ang="0">
                    <a:pos x="52" y="3"/>
                  </a:cxn>
                  <a:cxn ang="0">
                    <a:pos x="55" y="2"/>
                  </a:cxn>
                  <a:cxn ang="0">
                    <a:pos x="59" y="4"/>
                  </a:cxn>
                  <a:cxn ang="0">
                    <a:pos x="62" y="10"/>
                  </a:cxn>
                  <a:cxn ang="0">
                    <a:pos x="62" y="70"/>
                  </a:cxn>
                  <a:cxn ang="0">
                    <a:pos x="122" y="71"/>
                  </a:cxn>
                  <a:cxn ang="0">
                    <a:pos x="122" y="71"/>
                  </a:cxn>
                  <a:cxn ang="0">
                    <a:pos x="80" y="11"/>
                  </a:cxn>
                  <a:cxn ang="0">
                    <a:pos x="80" y="10"/>
                  </a:cxn>
                  <a:cxn ang="0">
                    <a:pos x="83" y="4"/>
                  </a:cxn>
                  <a:cxn ang="0">
                    <a:pos x="88" y="3"/>
                  </a:cxn>
                  <a:cxn ang="0">
                    <a:pos x="90" y="3"/>
                  </a:cxn>
                  <a:cxn ang="0">
                    <a:pos x="94" y="8"/>
                  </a:cxn>
                  <a:cxn ang="0">
                    <a:pos x="96" y="11"/>
                  </a:cxn>
                  <a:cxn ang="0">
                    <a:pos x="80" y="70"/>
                  </a:cxn>
                </a:cxnLst>
                <a:rect l="0" t="0" r="r" b="b"/>
                <a:pathLst>
                  <a:path w="122" h="71">
                    <a:moveTo>
                      <a:pt x="122" y="71"/>
                    </a:moveTo>
                    <a:lnTo>
                      <a:pt x="113" y="70"/>
                    </a:lnTo>
                    <a:lnTo>
                      <a:pt x="114" y="11"/>
                    </a:lnTo>
                    <a:lnTo>
                      <a:pt x="114" y="11"/>
                    </a:lnTo>
                    <a:lnTo>
                      <a:pt x="114" y="10"/>
                    </a:lnTo>
                    <a:lnTo>
                      <a:pt x="114" y="8"/>
                    </a:lnTo>
                    <a:lnTo>
                      <a:pt x="116" y="4"/>
                    </a:lnTo>
                    <a:lnTo>
                      <a:pt x="119" y="3"/>
                    </a:lnTo>
                    <a:lnTo>
                      <a:pt x="121" y="3"/>
                    </a:lnTo>
                    <a:lnTo>
                      <a:pt x="121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2" y="1"/>
                    </a:lnTo>
                    <a:lnTo>
                      <a:pt x="0" y="0"/>
                    </a:lnTo>
                    <a:lnTo>
                      <a:pt x="0" y="69"/>
                    </a:lnTo>
                    <a:lnTo>
                      <a:pt x="13" y="69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7" y="3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29" y="70"/>
                    </a:lnTo>
                    <a:lnTo>
                      <a:pt x="46" y="70"/>
                    </a:lnTo>
                    <a:lnTo>
                      <a:pt x="47" y="11"/>
                    </a:lnTo>
                    <a:lnTo>
                      <a:pt x="47" y="11"/>
                    </a:lnTo>
                    <a:lnTo>
                      <a:pt x="47" y="10"/>
                    </a:lnTo>
                    <a:lnTo>
                      <a:pt x="48" y="6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7" y="3"/>
                    </a:lnTo>
                    <a:lnTo>
                      <a:pt x="59" y="4"/>
                    </a:lnTo>
                    <a:lnTo>
                      <a:pt x="62" y="6"/>
                    </a:lnTo>
                    <a:lnTo>
                      <a:pt x="62" y="10"/>
                    </a:lnTo>
                    <a:lnTo>
                      <a:pt x="62" y="11"/>
                    </a:lnTo>
                    <a:lnTo>
                      <a:pt x="62" y="70"/>
                    </a:lnTo>
                    <a:lnTo>
                      <a:pt x="54" y="70"/>
                    </a:lnTo>
                    <a:lnTo>
                      <a:pt x="122" y="71"/>
                    </a:lnTo>
                    <a:lnTo>
                      <a:pt x="122" y="71"/>
                    </a:lnTo>
                    <a:lnTo>
                      <a:pt x="122" y="71"/>
                    </a:lnTo>
                    <a:close/>
                    <a:moveTo>
                      <a:pt x="80" y="70"/>
                    </a:moveTo>
                    <a:lnTo>
                      <a:pt x="80" y="11"/>
                    </a:lnTo>
                    <a:lnTo>
                      <a:pt x="80" y="11"/>
                    </a:lnTo>
                    <a:lnTo>
                      <a:pt x="80" y="10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6" y="3"/>
                    </a:lnTo>
                    <a:lnTo>
                      <a:pt x="88" y="3"/>
                    </a:lnTo>
                    <a:lnTo>
                      <a:pt x="88" y="3"/>
                    </a:lnTo>
                    <a:lnTo>
                      <a:pt x="90" y="3"/>
                    </a:lnTo>
                    <a:lnTo>
                      <a:pt x="92" y="4"/>
                    </a:lnTo>
                    <a:lnTo>
                      <a:pt x="94" y="8"/>
                    </a:lnTo>
                    <a:lnTo>
                      <a:pt x="96" y="10"/>
                    </a:lnTo>
                    <a:lnTo>
                      <a:pt x="96" y="11"/>
                    </a:lnTo>
                    <a:lnTo>
                      <a:pt x="94" y="70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4" name="Freeform 140"/>
              <p:cNvSpPr/>
              <p:nvPr/>
            </p:nvSpPr>
            <p:spPr bwMode="auto">
              <a:xfrm>
                <a:off x="3141663" y="2224088"/>
                <a:ext cx="33338" cy="180975"/>
              </a:xfrm>
              <a:custGeom>
                <a:avLst/>
                <a:gdLst/>
                <a:ahLst/>
                <a:cxnLst>
                  <a:cxn ang="0">
                    <a:pos x="20" y="114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7" y="60"/>
                  </a:cxn>
                  <a:cxn ang="0">
                    <a:pos x="17" y="60"/>
                  </a:cxn>
                  <a:cxn ang="0">
                    <a:pos x="11" y="62"/>
                  </a:cxn>
                  <a:cxn ang="0">
                    <a:pos x="8" y="66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1" y="74"/>
                  </a:cxn>
                  <a:cxn ang="0">
                    <a:pos x="4" y="76"/>
                  </a:cxn>
                  <a:cxn ang="0">
                    <a:pos x="2" y="114"/>
                  </a:cxn>
                  <a:cxn ang="0">
                    <a:pos x="20" y="114"/>
                  </a:cxn>
                </a:cxnLst>
                <a:rect l="0" t="0" r="r" b="b"/>
                <a:pathLst>
                  <a:path w="21" h="114">
                    <a:moveTo>
                      <a:pt x="20" y="114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7" y="60"/>
                    </a:lnTo>
                    <a:lnTo>
                      <a:pt x="17" y="60"/>
                    </a:lnTo>
                    <a:lnTo>
                      <a:pt x="11" y="62"/>
                    </a:lnTo>
                    <a:lnTo>
                      <a:pt x="8" y="66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4" y="76"/>
                    </a:lnTo>
                    <a:lnTo>
                      <a:pt x="2" y="114"/>
                    </a:lnTo>
                    <a:lnTo>
                      <a:pt x="20" y="11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5" name="Freeform 141"/>
              <p:cNvSpPr>
                <a:spLocks noEditPoints="1"/>
              </p:cNvSpPr>
              <p:nvPr/>
            </p:nvSpPr>
            <p:spPr bwMode="auto">
              <a:xfrm>
                <a:off x="2978150" y="2438401"/>
                <a:ext cx="195263" cy="241300"/>
              </a:xfrm>
              <a:custGeom>
                <a:avLst/>
                <a:gdLst/>
                <a:ahLst/>
                <a:cxnLst>
                  <a:cxn ang="0">
                    <a:pos x="122" y="152"/>
                  </a:cxn>
                  <a:cxn ang="0">
                    <a:pos x="121" y="152"/>
                  </a:cxn>
                  <a:cxn ang="0">
                    <a:pos x="115" y="109"/>
                  </a:cxn>
                  <a:cxn ang="0">
                    <a:pos x="115" y="106"/>
                  </a:cxn>
                  <a:cxn ang="0">
                    <a:pos x="121" y="103"/>
                  </a:cxn>
                  <a:cxn ang="0">
                    <a:pos x="122" y="103"/>
                  </a:cxn>
                  <a:cxn ang="0">
                    <a:pos x="122" y="103"/>
                  </a:cxn>
                  <a:cxn ang="0">
                    <a:pos x="95" y="0"/>
                  </a:cxn>
                  <a:cxn ang="0">
                    <a:pos x="96" y="0"/>
                  </a:cxn>
                  <a:cxn ang="0">
                    <a:pos x="85" y="5"/>
                  </a:cxn>
                  <a:cxn ang="0">
                    <a:pos x="62" y="23"/>
                  </a:cxn>
                  <a:cxn ang="0">
                    <a:pos x="52" y="35"/>
                  </a:cxn>
                  <a:cxn ang="0">
                    <a:pos x="44" y="49"/>
                  </a:cxn>
                  <a:cxn ang="0">
                    <a:pos x="35" y="79"/>
                  </a:cxn>
                  <a:cxn ang="0">
                    <a:pos x="23" y="90"/>
                  </a:cxn>
                  <a:cxn ang="0">
                    <a:pos x="19" y="91"/>
                  </a:cxn>
                  <a:cxn ang="0">
                    <a:pos x="14" y="95"/>
                  </a:cxn>
                  <a:cxn ang="0">
                    <a:pos x="13" y="98"/>
                  </a:cxn>
                  <a:cxn ang="0">
                    <a:pos x="18" y="106"/>
                  </a:cxn>
                  <a:cxn ang="0">
                    <a:pos x="2" y="151"/>
                  </a:cxn>
                  <a:cxn ang="0">
                    <a:pos x="0" y="151"/>
                  </a:cxn>
                  <a:cxn ang="0">
                    <a:pos x="93" y="103"/>
                  </a:cxn>
                  <a:cxn ang="0">
                    <a:pos x="97" y="104"/>
                  </a:cxn>
                  <a:cxn ang="0">
                    <a:pos x="100" y="108"/>
                  </a:cxn>
                  <a:cxn ang="0">
                    <a:pos x="87" y="151"/>
                  </a:cxn>
                  <a:cxn ang="0">
                    <a:pos x="88" y="108"/>
                  </a:cxn>
                  <a:cxn ang="0">
                    <a:pos x="90" y="104"/>
                  </a:cxn>
                  <a:cxn ang="0">
                    <a:pos x="93" y="103"/>
                  </a:cxn>
                  <a:cxn ang="0">
                    <a:pos x="66" y="103"/>
                  </a:cxn>
                  <a:cxn ang="0">
                    <a:pos x="71" y="105"/>
                  </a:cxn>
                  <a:cxn ang="0">
                    <a:pos x="73" y="151"/>
                  </a:cxn>
                  <a:cxn ang="0">
                    <a:pos x="61" y="108"/>
                  </a:cxn>
                  <a:cxn ang="0">
                    <a:pos x="61" y="105"/>
                  </a:cxn>
                  <a:cxn ang="0">
                    <a:pos x="66" y="103"/>
                  </a:cxn>
                  <a:cxn ang="0">
                    <a:pos x="33" y="108"/>
                  </a:cxn>
                  <a:cxn ang="0">
                    <a:pos x="34" y="105"/>
                  </a:cxn>
                  <a:cxn ang="0">
                    <a:pos x="39" y="102"/>
                  </a:cxn>
                  <a:cxn ang="0">
                    <a:pos x="43" y="103"/>
                  </a:cxn>
                  <a:cxn ang="0">
                    <a:pos x="45" y="108"/>
                  </a:cxn>
                  <a:cxn ang="0">
                    <a:pos x="33" y="151"/>
                  </a:cxn>
                </a:cxnLst>
                <a:rect l="0" t="0" r="r" b="b"/>
                <a:pathLst>
                  <a:path w="123" h="152">
                    <a:moveTo>
                      <a:pt x="0" y="151"/>
                    </a:moveTo>
                    <a:lnTo>
                      <a:pt x="122" y="152"/>
                    </a:lnTo>
                    <a:lnTo>
                      <a:pt x="122" y="152"/>
                    </a:lnTo>
                    <a:lnTo>
                      <a:pt x="121" y="152"/>
                    </a:lnTo>
                    <a:lnTo>
                      <a:pt x="114" y="152"/>
                    </a:lnTo>
                    <a:lnTo>
                      <a:pt x="115" y="109"/>
                    </a:lnTo>
                    <a:lnTo>
                      <a:pt x="115" y="109"/>
                    </a:lnTo>
                    <a:lnTo>
                      <a:pt x="115" y="106"/>
                    </a:lnTo>
                    <a:lnTo>
                      <a:pt x="118" y="104"/>
                    </a:lnTo>
                    <a:lnTo>
                      <a:pt x="121" y="103"/>
                    </a:lnTo>
                    <a:lnTo>
                      <a:pt x="121" y="103"/>
                    </a:lnTo>
                    <a:lnTo>
                      <a:pt x="122" y="103"/>
                    </a:lnTo>
                    <a:lnTo>
                      <a:pt x="122" y="103"/>
                    </a:lnTo>
                    <a:lnTo>
                      <a:pt x="122" y="103"/>
                    </a:lnTo>
                    <a:lnTo>
                      <a:pt x="123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85" y="5"/>
                    </a:lnTo>
                    <a:lnTo>
                      <a:pt x="73" y="13"/>
                    </a:lnTo>
                    <a:lnTo>
                      <a:pt x="62" y="23"/>
                    </a:lnTo>
                    <a:lnTo>
                      <a:pt x="52" y="35"/>
                    </a:lnTo>
                    <a:lnTo>
                      <a:pt x="52" y="35"/>
                    </a:lnTo>
                    <a:lnTo>
                      <a:pt x="47" y="41"/>
                    </a:lnTo>
                    <a:lnTo>
                      <a:pt x="44" y="49"/>
                    </a:lnTo>
                    <a:lnTo>
                      <a:pt x="39" y="64"/>
                    </a:lnTo>
                    <a:lnTo>
                      <a:pt x="35" y="79"/>
                    </a:lnTo>
                    <a:lnTo>
                      <a:pt x="34" y="90"/>
                    </a:lnTo>
                    <a:lnTo>
                      <a:pt x="23" y="90"/>
                    </a:lnTo>
                    <a:lnTo>
                      <a:pt x="23" y="90"/>
                    </a:lnTo>
                    <a:lnTo>
                      <a:pt x="19" y="91"/>
                    </a:lnTo>
                    <a:lnTo>
                      <a:pt x="17" y="92"/>
                    </a:lnTo>
                    <a:lnTo>
                      <a:pt x="14" y="95"/>
                    </a:lnTo>
                    <a:lnTo>
                      <a:pt x="13" y="98"/>
                    </a:lnTo>
                    <a:lnTo>
                      <a:pt x="13" y="98"/>
                    </a:lnTo>
                    <a:lnTo>
                      <a:pt x="14" y="103"/>
                    </a:lnTo>
                    <a:lnTo>
                      <a:pt x="18" y="106"/>
                    </a:lnTo>
                    <a:lnTo>
                      <a:pt x="17" y="151"/>
                    </a:lnTo>
                    <a:lnTo>
                      <a:pt x="2" y="151"/>
                    </a:lnTo>
                    <a:lnTo>
                      <a:pt x="2" y="151"/>
                    </a:lnTo>
                    <a:lnTo>
                      <a:pt x="0" y="151"/>
                    </a:lnTo>
                    <a:lnTo>
                      <a:pt x="0" y="151"/>
                    </a:lnTo>
                    <a:close/>
                    <a:moveTo>
                      <a:pt x="93" y="103"/>
                    </a:moveTo>
                    <a:lnTo>
                      <a:pt x="93" y="103"/>
                    </a:lnTo>
                    <a:lnTo>
                      <a:pt x="97" y="104"/>
                    </a:lnTo>
                    <a:lnTo>
                      <a:pt x="99" y="106"/>
                    </a:lnTo>
                    <a:lnTo>
                      <a:pt x="100" y="108"/>
                    </a:lnTo>
                    <a:lnTo>
                      <a:pt x="99" y="152"/>
                    </a:lnTo>
                    <a:lnTo>
                      <a:pt x="87" y="151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88" y="106"/>
                    </a:lnTo>
                    <a:lnTo>
                      <a:pt x="90" y="104"/>
                    </a:lnTo>
                    <a:lnTo>
                      <a:pt x="93" y="103"/>
                    </a:lnTo>
                    <a:lnTo>
                      <a:pt x="93" y="103"/>
                    </a:lnTo>
                    <a:close/>
                    <a:moveTo>
                      <a:pt x="66" y="103"/>
                    </a:moveTo>
                    <a:lnTo>
                      <a:pt x="66" y="103"/>
                    </a:lnTo>
                    <a:lnTo>
                      <a:pt x="70" y="104"/>
                    </a:lnTo>
                    <a:lnTo>
                      <a:pt x="71" y="105"/>
                    </a:lnTo>
                    <a:lnTo>
                      <a:pt x="73" y="108"/>
                    </a:lnTo>
                    <a:lnTo>
                      <a:pt x="73" y="151"/>
                    </a:lnTo>
                    <a:lnTo>
                      <a:pt x="61" y="151"/>
                    </a:lnTo>
                    <a:lnTo>
                      <a:pt x="61" y="108"/>
                    </a:lnTo>
                    <a:lnTo>
                      <a:pt x="61" y="108"/>
                    </a:lnTo>
                    <a:lnTo>
                      <a:pt x="61" y="105"/>
                    </a:lnTo>
                    <a:lnTo>
                      <a:pt x="63" y="103"/>
                    </a:lnTo>
                    <a:lnTo>
                      <a:pt x="66" y="103"/>
                    </a:lnTo>
                    <a:lnTo>
                      <a:pt x="66" y="103"/>
                    </a:lnTo>
                    <a:close/>
                    <a:moveTo>
                      <a:pt x="33" y="108"/>
                    </a:moveTo>
                    <a:lnTo>
                      <a:pt x="33" y="108"/>
                    </a:lnTo>
                    <a:lnTo>
                      <a:pt x="34" y="105"/>
                    </a:lnTo>
                    <a:lnTo>
                      <a:pt x="35" y="103"/>
                    </a:lnTo>
                    <a:lnTo>
                      <a:pt x="39" y="102"/>
                    </a:lnTo>
                    <a:lnTo>
                      <a:pt x="39" y="102"/>
                    </a:lnTo>
                    <a:lnTo>
                      <a:pt x="43" y="103"/>
                    </a:lnTo>
                    <a:lnTo>
                      <a:pt x="44" y="105"/>
                    </a:lnTo>
                    <a:lnTo>
                      <a:pt x="45" y="108"/>
                    </a:lnTo>
                    <a:lnTo>
                      <a:pt x="45" y="151"/>
                    </a:lnTo>
                    <a:lnTo>
                      <a:pt x="33" y="151"/>
                    </a:lnTo>
                    <a:lnTo>
                      <a:pt x="33" y="1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6" name="Freeform 142"/>
              <p:cNvSpPr/>
              <p:nvPr/>
            </p:nvSpPr>
            <p:spPr bwMode="auto">
              <a:xfrm>
                <a:off x="3125788" y="2405063"/>
                <a:ext cx="47625" cy="333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7" y="7"/>
                  </a:cxn>
                  <a:cxn ang="0">
                    <a:pos x="7" y="7"/>
                  </a:cxn>
                  <a:cxn ang="0">
                    <a:pos x="5" y="9"/>
                  </a:cxn>
                  <a:cxn ang="0">
                    <a:pos x="3" y="11"/>
                  </a:cxn>
                  <a:cxn ang="0">
                    <a:pos x="2" y="13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2" y="21"/>
                  </a:cxn>
                  <a:cxn ang="0">
                    <a:pos x="30" y="21"/>
                  </a:cxn>
                  <a:cxn ang="0">
                    <a:pos x="30" y="0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5" y="9"/>
                    </a:lnTo>
                    <a:lnTo>
                      <a:pt x="3" y="11"/>
                    </a:lnTo>
                    <a:lnTo>
                      <a:pt x="2" y="13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30" y="2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7" name="Freeform 143"/>
              <p:cNvSpPr/>
              <p:nvPr/>
            </p:nvSpPr>
            <p:spPr bwMode="auto">
              <a:xfrm>
                <a:off x="3170238" y="2713038"/>
                <a:ext cx="193675" cy="111125"/>
              </a:xfrm>
              <a:custGeom>
                <a:avLst/>
                <a:gdLst/>
                <a:ahLst/>
                <a:cxnLst>
                  <a:cxn ang="0">
                    <a:pos x="106" y="12"/>
                  </a:cxn>
                  <a:cxn ang="0">
                    <a:pos x="106" y="70"/>
                  </a:cxn>
                  <a:cxn ang="0">
                    <a:pos x="119" y="70"/>
                  </a:cxn>
                  <a:cxn ang="0">
                    <a:pos x="121" y="2"/>
                  </a:cxn>
                  <a:cxn ang="0">
                    <a:pos x="121" y="2"/>
                  </a:cxn>
                  <a:cxn ang="0">
                    <a:pos x="122" y="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4" y="4"/>
                  </a:cxn>
                  <a:cxn ang="0">
                    <a:pos x="6" y="7"/>
                  </a:cxn>
                  <a:cxn ang="0">
                    <a:pos x="6" y="11"/>
                  </a:cxn>
                  <a:cxn ang="0">
                    <a:pos x="6" y="70"/>
                  </a:cxn>
                  <a:cxn ang="0">
                    <a:pos x="25" y="70"/>
                  </a:cxn>
                  <a:cxn ang="0">
                    <a:pos x="25" y="11"/>
                  </a:cxn>
                  <a:cxn ang="0">
                    <a:pos x="25" y="11"/>
                  </a:cxn>
                  <a:cxn ang="0">
                    <a:pos x="25" y="10"/>
                  </a:cxn>
                  <a:cxn ang="0">
                    <a:pos x="26" y="7"/>
                  </a:cxn>
                  <a:cxn ang="0">
                    <a:pos x="28" y="3"/>
                  </a:cxn>
                  <a:cxn ang="0">
                    <a:pos x="29" y="3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5" y="3"/>
                  </a:cxn>
                  <a:cxn ang="0">
                    <a:pos x="37" y="4"/>
                  </a:cxn>
                  <a:cxn ang="0">
                    <a:pos x="39" y="7"/>
                  </a:cxn>
                  <a:cxn ang="0">
                    <a:pos x="39" y="10"/>
                  </a:cxn>
                  <a:cxn ang="0">
                    <a:pos x="40" y="11"/>
                  </a:cxn>
                  <a:cxn ang="0">
                    <a:pos x="39" y="70"/>
                  </a:cxn>
                  <a:cxn ang="0">
                    <a:pos x="58" y="70"/>
                  </a:cxn>
                  <a:cxn ang="0">
                    <a:pos x="58" y="11"/>
                  </a:cxn>
                  <a:cxn ang="0">
                    <a:pos x="58" y="11"/>
                  </a:cxn>
                  <a:cxn ang="0">
                    <a:pos x="59" y="10"/>
                  </a:cxn>
                  <a:cxn ang="0">
                    <a:pos x="59" y="7"/>
                  </a:cxn>
                  <a:cxn ang="0">
                    <a:pos x="61" y="4"/>
                  </a:cxn>
                  <a:cxn ang="0">
                    <a:pos x="64" y="3"/>
                  </a:cxn>
                  <a:cxn ang="0">
                    <a:pos x="66" y="3"/>
                  </a:cxn>
                  <a:cxn ang="0">
                    <a:pos x="66" y="3"/>
                  </a:cxn>
                  <a:cxn ang="0">
                    <a:pos x="68" y="3"/>
                  </a:cxn>
                  <a:cxn ang="0">
                    <a:pos x="70" y="4"/>
                  </a:cxn>
                  <a:cxn ang="0">
                    <a:pos x="72" y="7"/>
                  </a:cxn>
                  <a:cxn ang="0">
                    <a:pos x="73" y="10"/>
                  </a:cxn>
                  <a:cxn ang="0">
                    <a:pos x="73" y="11"/>
                  </a:cxn>
                  <a:cxn ang="0">
                    <a:pos x="72" y="70"/>
                  </a:cxn>
                  <a:cxn ang="0">
                    <a:pos x="91" y="70"/>
                  </a:cxn>
                  <a:cxn ang="0">
                    <a:pos x="92" y="11"/>
                  </a:cxn>
                  <a:cxn ang="0">
                    <a:pos x="92" y="11"/>
                  </a:cxn>
                  <a:cxn ang="0">
                    <a:pos x="92" y="10"/>
                  </a:cxn>
                  <a:cxn ang="0">
                    <a:pos x="93" y="8"/>
                  </a:cxn>
                  <a:cxn ang="0">
                    <a:pos x="94" y="4"/>
                  </a:cxn>
                  <a:cxn ang="0">
                    <a:pos x="96" y="3"/>
                  </a:cxn>
                  <a:cxn ang="0">
                    <a:pos x="99" y="3"/>
                  </a:cxn>
                  <a:cxn ang="0">
                    <a:pos x="99" y="3"/>
                  </a:cxn>
                  <a:cxn ang="0">
                    <a:pos x="102" y="3"/>
                  </a:cxn>
                  <a:cxn ang="0">
                    <a:pos x="104" y="4"/>
                  </a:cxn>
                  <a:cxn ang="0">
                    <a:pos x="106" y="8"/>
                  </a:cxn>
                  <a:cxn ang="0">
                    <a:pos x="106" y="10"/>
                  </a:cxn>
                  <a:cxn ang="0">
                    <a:pos x="106" y="12"/>
                  </a:cxn>
                  <a:cxn ang="0">
                    <a:pos x="106" y="12"/>
                  </a:cxn>
                </a:cxnLst>
                <a:rect l="0" t="0" r="r" b="b"/>
                <a:pathLst>
                  <a:path w="122" h="70">
                    <a:moveTo>
                      <a:pt x="106" y="12"/>
                    </a:moveTo>
                    <a:lnTo>
                      <a:pt x="106" y="70"/>
                    </a:lnTo>
                    <a:lnTo>
                      <a:pt x="119" y="70"/>
                    </a:lnTo>
                    <a:lnTo>
                      <a:pt x="121" y="2"/>
                    </a:lnTo>
                    <a:lnTo>
                      <a:pt x="121" y="2"/>
                    </a:lnTo>
                    <a:lnTo>
                      <a:pt x="122" y="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6" y="7"/>
                    </a:lnTo>
                    <a:lnTo>
                      <a:pt x="6" y="11"/>
                    </a:lnTo>
                    <a:lnTo>
                      <a:pt x="6" y="70"/>
                    </a:lnTo>
                    <a:lnTo>
                      <a:pt x="25" y="70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5" y="10"/>
                    </a:lnTo>
                    <a:lnTo>
                      <a:pt x="26" y="7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5" y="3"/>
                    </a:lnTo>
                    <a:lnTo>
                      <a:pt x="37" y="4"/>
                    </a:lnTo>
                    <a:lnTo>
                      <a:pt x="39" y="7"/>
                    </a:lnTo>
                    <a:lnTo>
                      <a:pt x="39" y="10"/>
                    </a:lnTo>
                    <a:lnTo>
                      <a:pt x="40" y="11"/>
                    </a:lnTo>
                    <a:lnTo>
                      <a:pt x="39" y="70"/>
                    </a:lnTo>
                    <a:lnTo>
                      <a:pt x="58" y="70"/>
                    </a:lnTo>
                    <a:lnTo>
                      <a:pt x="58" y="11"/>
                    </a:lnTo>
                    <a:lnTo>
                      <a:pt x="58" y="11"/>
                    </a:lnTo>
                    <a:lnTo>
                      <a:pt x="59" y="10"/>
                    </a:lnTo>
                    <a:lnTo>
                      <a:pt x="59" y="7"/>
                    </a:lnTo>
                    <a:lnTo>
                      <a:pt x="61" y="4"/>
                    </a:lnTo>
                    <a:lnTo>
                      <a:pt x="64" y="3"/>
                    </a:lnTo>
                    <a:lnTo>
                      <a:pt x="66" y="3"/>
                    </a:lnTo>
                    <a:lnTo>
                      <a:pt x="66" y="3"/>
                    </a:lnTo>
                    <a:lnTo>
                      <a:pt x="68" y="3"/>
                    </a:lnTo>
                    <a:lnTo>
                      <a:pt x="70" y="4"/>
                    </a:lnTo>
                    <a:lnTo>
                      <a:pt x="72" y="7"/>
                    </a:lnTo>
                    <a:lnTo>
                      <a:pt x="73" y="10"/>
                    </a:lnTo>
                    <a:lnTo>
                      <a:pt x="73" y="11"/>
                    </a:lnTo>
                    <a:lnTo>
                      <a:pt x="72" y="70"/>
                    </a:lnTo>
                    <a:lnTo>
                      <a:pt x="91" y="70"/>
                    </a:lnTo>
                    <a:lnTo>
                      <a:pt x="92" y="11"/>
                    </a:lnTo>
                    <a:lnTo>
                      <a:pt x="92" y="11"/>
                    </a:lnTo>
                    <a:lnTo>
                      <a:pt x="92" y="10"/>
                    </a:lnTo>
                    <a:lnTo>
                      <a:pt x="93" y="8"/>
                    </a:lnTo>
                    <a:lnTo>
                      <a:pt x="94" y="4"/>
                    </a:lnTo>
                    <a:lnTo>
                      <a:pt x="96" y="3"/>
                    </a:lnTo>
                    <a:lnTo>
                      <a:pt x="99" y="3"/>
                    </a:lnTo>
                    <a:lnTo>
                      <a:pt x="99" y="3"/>
                    </a:lnTo>
                    <a:lnTo>
                      <a:pt x="102" y="3"/>
                    </a:lnTo>
                    <a:lnTo>
                      <a:pt x="104" y="4"/>
                    </a:lnTo>
                    <a:lnTo>
                      <a:pt x="106" y="8"/>
                    </a:lnTo>
                    <a:lnTo>
                      <a:pt x="106" y="10"/>
                    </a:lnTo>
                    <a:lnTo>
                      <a:pt x="106" y="12"/>
                    </a:lnTo>
                    <a:lnTo>
                      <a:pt x="106" y="1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8" name="Freeform 144"/>
              <p:cNvSpPr/>
              <p:nvPr/>
            </p:nvSpPr>
            <p:spPr bwMode="auto">
              <a:xfrm>
                <a:off x="3173413" y="2224088"/>
                <a:ext cx="31750" cy="180975"/>
              </a:xfrm>
              <a:custGeom>
                <a:avLst/>
                <a:gdLst/>
                <a:ahLst/>
                <a:cxnLst>
                  <a:cxn ang="0">
                    <a:pos x="15" y="114"/>
                  </a:cxn>
                  <a:cxn ang="0">
                    <a:pos x="17" y="78"/>
                  </a:cxn>
                  <a:cxn ang="0">
                    <a:pos x="17" y="78"/>
                  </a:cxn>
                  <a:cxn ang="0">
                    <a:pos x="19" y="75"/>
                  </a:cxn>
                  <a:cxn ang="0">
                    <a:pos x="20" y="72"/>
                  </a:cxn>
                  <a:cxn ang="0">
                    <a:pos x="20" y="72"/>
                  </a:cxn>
                  <a:cxn ang="0">
                    <a:pos x="19" y="70"/>
                  </a:cxn>
                  <a:cxn ang="0">
                    <a:pos x="18" y="68"/>
                  </a:cxn>
                  <a:cxn ang="0">
                    <a:pos x="15" y="67"/>
                  </a:cxn>
                  <a:cxn ang="0">
                    <a:pos x="13" y="67"/>
                  </a:cxn>
                  <a:cxn ang="0">
                    <a:pos x="12" y="67"/>
                  </a:cxn>
                  <a:cxn ang="0">
                    <a:pos x="12" y="67"/>
                  </a:cxn>
                  <a:cxn ang="0">
                    <a:pos x="9" y="62"/>
                  </a:cxn>
                  <a:cxn ang="0">
                    <a:pos x="3" y="60"/>
                  </a:cxn>
                  <a:cxn ang="0">
                    <a:pos x="4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14"/>
                  </a:cxn>
                  <a:cxn ang="0">
                    <a:pos x="15" y="114"/>
                  </a:cxn>
                </a:cxnLst>
                <a:rect l="0" t="0" r="r" b="b"/>
                <a:pathLst>
                  <a:path w="20" h="114">
                    <a:moveTo>
                      <a:pt x="15" y="114"/>
                    </a:moveTo>
                    <a:lnTo>
                      <a:pt x="17" y="78"/>
                    </a:lnTo>
                    <a:lnTo>
                      <a:pt x="17" y="78"/>
                    </a:lnTo>
                    <a:lnTo>
                      <a:pt x="19" y="75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19" y="70"/>
                    </a:lnTo>
                    <a:lnTo>
                      <a:pt x="18" y="68"/>
                    </a:lnTo>
                    <a:lnTo>
                      <a:pt x="15" y="67"/>
                    </a:lnTo>
                    <a:lnTo>
                      <a:pt x="13" y="67"/>
                    </a:lnTo>
                    <a:lnTo>
                      <a:pt x="12" y="67"/>
                    </a:lnTo>
                    <a:lnTo>
                      <a:pt x="12" y="67"/>
                    </a:lnTo>
                    <a:lnTo>
                      <a:pt x="9" y="62"/>
                    </a:lnTo>
                    <a:lnTo>
                      <a:pt x="3" y="60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14"/>
                    </a:lnTo>
                    <a:lnTo>
                      <a:pt x="15" y="114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9" name="Freeform 145"/>
              <p:cNvSpPr/>
              <p:nvPr/>
            </p:nvSpPr>
            <p:spPr bwMode="auto">
              <a:xfrm>
                <a:off x="3173413" y="2405063"/>
                <a:ext cx="42863" cy="33338"/>
              </a:xfrm>
              <a:custGeom>
                <a:avLst/>
                <a:gdLst/>
                <a:ahLst/>
                <a:cxnLst>
                  <a:cxn ang="0">
                    <a:pos x="27" y="16"/>
                  </a:cxn>
                  <a:cxn ang="0">
                    <a:pos x="27" y="16"/>
                  </a:cxn>
                  <a:cxn ang="0">
                    <a:pos x="27" y="14"/>
                  </a:cxn>
                  <a:cxn ang="0">
                    <a:pos x="26" y="11"/>
                  </a:cxn>
                  <a:cxn ang="0">
                    <a:pos x="24" y="10"/>
                  </a:cxn>
                  <a:cxn ang="0">
                    <a:pos x="22" y="9"/>
                  </a:cxn>
                  <a:cxn ang="0">
                    <a:pos x="22" y="1"/>
                  </a:cxn>
                  <a:cxn ang="0">
                    <a:pos x="15" y="1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0" y="21"/>
                  </a:cxn>
                  <a:cxn ang="0">
                    <a:pos x="26" y="21"/>
                  </a:cxn>
                  <a:cxn ang="0">
                    <a:pos x="26" y="21"/>
                  </a:cxn>
                  <a:cxn ang="0">
                    <a:pos x="27" y="18"/>
                  </a:cxn>
                  <a:cxn ang="0">
                    <a:pos x="27" y="16"/>
                  </a:cxn>
                  <a:cxn ang="0">
                    <a:pos x="27" y="16"/>
                  </a:cxn>
                </a:cxnLst>
                <a:rect l="0" t="0" r="r" b="b"/>
                <a:pathLst>
                  <a:path w="27" h="21">
                    <a:moveTo>
                      <a:pt x="27" y="16"/>
                    </a:moveTo>
                    <a:lnTo>
                      <a:pt x="27" y="16"/>
                    </a:lnTo>
                    <a:lnTo>
                      <a:pt x="27" y="14"/>
                    </a:lnTo>
                    <a:lnTo>
                      <a:pt x="26" y="11"/>
                    </a:lnTo>
                    <a:lnTo>
                      <a:pt x="24" y="10"/>
                    </a:lnTo>
                    <a:lnTo>
                      <a:pt x="22" y="9"/>
                    </a:lnTo>
                    <a:lnTo>
                      <a:pt x="22" y="1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0" name="Freeform 146"/>
              <p:cNvSpPr>
                <a:spLocks noEditPoints="1"/>
              </p:cNvSpPr>
              <p:nvPr/>
            </p:nvSpPr>
            <p:spPr bwMode="auto">
              <a:xfrm>
                <a:off x="3171825" y="2438401"/>
                <a:ext cx="168275" cy="242888"/>
              </a:xfrm>
              <a:custGeom>
                <a:avLst/>
                <a:gdLst/>
                <a:ahLst/>
                <a:cxnLst>
                  <a:cxn ang="0">
                    <a:pos x="87" y="152"/>
                  </a:cxn>
                  <a:cxn ang="0">
                    <a:pos x="103" y="108"/>
                  </a:cxn>
                  <a:cxn ang="0">
                    <a:pos x="105" y="105"/>
                  </a:cxn>
                  <a:cxn ang="0">
                    <a:pos x="106" y="101"/>
                  </a:cxn>
                  <a:cxn ang="0">
                    <a:pos x="104" y="94"/>
                  </a:cxn>
                  <a:cxn ang="0">
                    <a:pos x="98" y="92"/>
                  </a:cxn>
                  <a:cxn ang="0">
                    <a:pos x="87" y="92"/>
                  </a:cxn>
                  <a:cxn ang="0">
                    <a:pos x="82" y="65"/>
                  </a:cxn>
                  <a:cxn ang="0">
                    <a:pos x="73" y="42"/>
                  </a:cxn>
                  <a:cxn ang="0">
                    <a:pos x="70" y="36"/>
                  </a:cxn>
                  <a:cxn ang="0">
                    <a:pos x="49" y="14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103"/>
                  </a:cxn>
                  <a:cxn ang="0">
                    <a:pos x="3" y="104"/>
                  </a:cxn>
                  <a:cxn ang="0">
                    <a:pos x="5" y="109"/>
                  </a:cxn>
                  <a:cxn ang="0">
                    <a:pos x="0" y="152"/>
                  </a:cxn>
                  <a:cxn ang="0">
                    <a:pos x="47" y="152"/>
                  </a:cxn>
                  <a:cxn ang="0">
                    <a:pos x="47" y="109"/>
                  </a:cxn>
                  <a:cxn ang="0">
                    <a:pos x="50" y="104"/>
                  </a:cxn>
                  <a:cxn ang="0">
                    <a:pos x="54" y="104"/>
                  </a:cxn>
                  <a:cxn ang="0">
                    <a:pos x="59" y="106"/>
                  </a:cxn>
                  <a:cxn ang="0">
                    <a:pos x="59" y="152"/>
                  </a:cxn>
                  <a:cxn ang="0">
                    <a:pos x="75" y="109"/>
                  </a:cxn>
                  <a:cxn ang="0">
                    <a:pos x="76" y="107"/>
                  </a:cxn>
                  <a:cxn ang="0">
                    <a:pos x="81" y="104"/>
                  </a:cxn>
                  <a:cxn ang="0">
                    <a:pos x="84" y="105"/>
                  </a:cxn>
                  <a:cxn ang="0">
                    <a:pos x="87" y="109"/>
                  </a:cxn>
                  <a:cxn ang="0">
                    <a:pos x="32" y="152"/>
                  </a:cxn>
                  <a:cxn ang="0">
                    <a:pos x="21" y="109"/>
                  </a:cxn>
                  <a:cxn ang="0">
                    <a:pos x="21" y="106"/>
                  </a:cxn>
                  <a:cxn ang="0">
                    <a:pos x="26" y="103"/>
                  </a:cxn>
                  <a:cxn ang="0">
                    <a:pos x="30" y="104"/>
                  </a:cxn>
                  <a:cxn ang="0">
                    <a:pos x="33" y="109"/>
                  </a:cxn>
                </a:cxnLst>
                <a:rect l="0" t="0" r="r" b="b"/>
                <a:pathLst>
                  <a:path w="105" h="153">
                    <a:moveTo>
                      <a:pt x="87" y="109"/>
                    </a:moveTo>
                    <a:lnTo>
                      <a:pt x="87" y="152"/>
                    </a:lnTo>
                    <a:lnTo>
                      <a:pt x="102" y="153"/>
                    </a:lnTo>
                    <a:lnTo>
                      <a:pt x="103" y="108"/>
                    </a:lnTo>
                    <a:lnTo>
                      <a:pt x="103" y="108"/>
                    </a:lnTo>
                    <a:lnTo>
                      <a:pt x="105" y="105"/>
                    </a:lnTo>
                    <a:lnTo>
                      <a:pt x="106" y="101"/>
                    </a:lnTo>
                    <a:lnTo>
                      <a:pt x="106" y="101"/>
                    </a:lnTo>
                    <a:lnTo>
                      <a:pt x="106" y="97"/>
                    </a:lnTo>
                    <a:lnTo>
                      <a:pt x="104" y="94"/>
                    </a:lnTo>
                    <a:lnTo>
                      <a:pt x="101" y="93"/>
                    </a:lnTo>
                    <a:lnTo>
                      <a:pt x="98" y="92"/>
                    </a:lnTo>
                    <a:lnTo>
                      <a:pt x="87" y="92"/>
                    </a:lnTo>
                    <a:lnTo>
                      <a:pt x="87" y="92"/>
                    </a:lnTo>
                    <a:lnTo>
                      <a:pt x="84" y="80"/>
                    </a:lnTo>
                    <a:lnTo>
                      <a:pt x="82" y="65"/>
                    </a:lnTo>
                    <a:lnTo>
                      <a:pt x="77" y="50"/>
                    </a:lnTo>
                    <a:lnTo>
                      <a:pt x="73" y="42"/>
                    </a:lnTo>
                    <a:lnTo>
                      <a:pt x="70" y="36"/>
                    </a:lnTo>
                    <a:lnTo>
                      <a:pt x="70" y="36"/>
                    </a:lnTo>
                    <a:lnTo>
                      <a:pt x="60" y="24"/>
                    </a:lnTo>
                    <a:lnTo>
                      <a:pt x="49" y="14"/>
                    </a:lnTo>
                    <a:lnTo>
                      <a:pt x="38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" y="0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3" y="104"/>
                    </a:lnTo>
                    <a:lnTo>
                      <a:pt x="4" y="106"/>
                    </a:lnTo>
                    <a:lnTo>
                      <a:pt x="5" y="109"/>
                    </a:lnTo>
                    <a:lnTo>
                      <a:pt x="4" y="152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47" y="152"/>
                    </a:lnTo>
                    <a:lnTo>
                      <a:pt x="47" y="109"/>
                    </a:lnTo>
                    <a:lnTo>
                      <a:pt x="47" y="109"/>
                    </a:lnTo>
                    <a:lnTo>
                      <a:pt x="48" y="106"/>
                    </a:lnTo>
                    <a:lnTo>
                      <a:pt x="50" y="104"/>
                    </a:lnTo>
                    <a:lnTo>
                      <a:pt x="54" y="104"/>
                    </a:lnTo>
                    <a:lnTo>
                      <a:pt x="54" y="104"/>
                    </a:lnTo>
                    <a:lnTo>
                      <a:pt x="57" y="105"/>
                    </a:lnTo>
                    <a:lnTo>
                      <a:pt x="59" y="106"/>
                    </a:lnTo>
                    <a:lnTo>
                      <a:pt x="59" y="109"/>
                    </a:lnTo>
                    <a:lnTo>
                      <a:pt x="59" y="152"/>
                    </a:lnTo>
                    <a:lnTo>
                      <a:pt x="75" y="152"/>
                    </a:lnTo>
                    <a:lnTo>
                      <a:pt x="75" y="109"/>
                    </a:lnTo>
                    <a:lnTo>
                      <a:pt x="75" y="109"/>
                    </a:lnTo>
                    <a:lnTo>
                      <a:pt x="76" y="107"/>
                    </a:lnTo>
                    <a:lnTo>
                      <a:pt x="77" y="105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4" y="105"/>
                    </a:lnTo>
                    <a:lnTo>
                      <a:pt x="87" y="107"/>
                    </a:lnTo>
                    <a:lnTo>
                      <a:pt x="87" y="109"/>
                    </a:lnTo>
                    <a:lnTo>
                      <a:pt x="87" y="109"/>
                    </a:lnTo>
                    <a:close/>
                    <a:moveTo>
                      <a:pt x="32" y="152"/>
                    </a:moveTo>
                    <a:lnTo>
                      <a:pt x="20" y="152"/>
                    </a:lnTo>
                    <a:lnTo>
                      <a:pt x="21" y="109"/>
                    </a:lnTo>
                    <a:lnTo>
                      <a:pt x="21" y="109"/>
                    </a:lnTo>
                    <a:lnTo>
                      <a:pt x="21" y="106"/>
                    </a:lnTo>
                    <a:lnTo>
                      <a:pt x="23" y="104"/>
                    </a:lnTo>
                    <a:lnTo>
                      <a:pt x="26" y="103"/>
                    </a:lnTo>
                    <a:lnTo>
                      <a:pt x="26" y="103"/>
                    </a:lnTo>
                    <a:lnTo>
                      <a:pt x="30" y="104"/>
                    </a:lnTo>
                    <a:lnTo>
                      <a:pt x="32" y="106"/>
                    </a:lnTo>
                    <a:lnTo>
                      <a:pt x="33" y="109"/>
                    </a:lnTo>
                    <a:lnTo>
                      <a:pt x="32" y="15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1" name="Freeform 147"/>
              <p:cNvSpPr>
                <a:spLocks noEditPoints="1"/>
              </p:cNvSpPr>
              <p:nvPr/>
            </p:nvSpPr>
            <p:spPr bwMode="auto">
              <a:xfrm>
                <a:off x="3167063" y="2900363"/>
                <a:ext cx="558800" cy="244475"/>
              </a:xfrm>
              <a:custGeom>
                <a:avLst/>
                <a:gdLst/>
                <a:ahLst/>
                <a:cxnLst>
                  <a:cxn ang="0">
                    <a:pos x="352" y="5"/>
                  </a:cxn>
                  <a:cxn ang="0">
                    <a:pos x="1" y="0"/>
                  </a:cxn>
                  <a:cxn ang="0">
                    <a:pos x="1" y="41"/>
                  </a:cxn>
                  <a:cxn ang="0">
                    <a:pos x="1" y="41"/>
                  </a:cxn>
                  <a:cxn ang="0">
                    <a:pos x="4" y="42"/>
                  </a:cxn>
                  <a:cxn ang="0">
                    <a:pos x="6" y="43"/>
                  </a:cxn>
                  <a:cxn ang="0">
                    <a:pos x="10" y="45"/>
                  </a:cxn>
                  <a:cxn ang="0">
                    <a:pos x="12" y="49"/>
                  </a:cxn>
                  <a:cxn ang="0">
                    <a:pos x="12" y="50"/>
                  </a:cxn>
                  <a:cxn ang="0">
                    <a:pos x="12" y="94"/>
                  </a:cxn>
                  <a:cxn ang="0">
                    <a:pos x="1" y="94"/>
                  </a:cxn>
                  <a:cxn ang="0">
                    <a:pos x="0" y="154"/>
                  </a:cxn>
                  <a:cxn ang="0">
                    <a:pos x="350" y="154"/>
                  </a:cxn>
                  <a:cxn ang="0">
                    <a:pos x="352" y="5"/>
                  </a:cxn>
                  <a:cxn ang="0">
                    <a:pos x="50" y="95"/>
                  </a:cxn>
                  <a:cxn ang="0">
                    <a:pos x="27" y="94"/>
                  </a:cxn>
                  <a:cxn ang="0">
                    <a:pos x="28" y="10"/>
                  </a:cxn>
                  <a:cxn ang="0">
                    <a:pos x="51" y="10"/>
                  </a:cxn>
                  <a:cxn ang="0">
                    <a:pos x="50" y="95"/>
                  </a:cxn>
                  <a:cxn ang="0">
                    <a:pos x="95" y="95"/>
                  </a:cxn>
                  <a:cxn ang="0">
                    <a:pos x="72" y="95"/>
                  </a:cxn>
                  <a:cxn ang="0">
                    <a:pos x="72" y="11"/>
                  </a:cxn>
                  <a:cxn ang="0">
                    <a:pos x="96" y="11"/>
                  </a:cxn>
                  <a:cxn ang="0">
                    <a:pos x="95" y="95"/>
                  </a:cxn>
                  <a:cxn ang="0">
                    <a:pos x="139" y="96"/>
                  </a:cxn>
                  <a:cxn ang="0">
                    <a:pos x="116" y="95"/>
                  </a:cxn>
                  <a:cxn ang="0">
                    <a:pos x="117" y="11"/>
                  </a:cxn>
                  <a:cxn ang="0">
                    <a:pos x="140" y="11"/>
                  </a:cxn>
                  <a:cxn ang="0">
                    <a:pos x="139" y="96"/>
                  </a:cxn>
                  <a:cxn ang="0">
                    <a:pos x="184" y="96"/>
                  </a:cxn>
                  <a:cxn ang="0">
                    <a:pos x="161" y="96"/>
                  </a:cxn>
                  <a:cxn ang="0">
                    <a:pos x="161" y="12"/>
                  </a:cxn>
                  <a:cxn ang="0">
                    <a:pos x="185" y="12"/>
                  </a:cxn>
                  <a:cxn ang="0">
                    <a:pos x="184" y="96"/>
                  </a:cxn>
                  <a:cxn ang="0">
                    <a:pos x="260" y="120"/>
                  </a:cxn>
                  <a:cxn ang="0">
                    <a:pos x="236" y="120"/>
                  </a:cxn>
                  <a:cxn ang="0">
                    <a:pos x="236" y="85"/>
                  </a:cxn>
                  <a:cxn ang="0">
                    <a:pos x="261" y="85"/>
                  </a:cxn>
                  <a:cxn ang="0">
                    <a:pos x="260" y="120"/>
                  </a:cxn>
                  <a:cxn ang="0">
                    <a:pos x="261" y="65"/>
                  </a:cxn>
                  <a:cxn ang="0">
                    <a:pos x="237" y="64"/>
                  </a:cxn>
                  <a:cxn ang="0">
                    <a:pos x="237" y="30"/>
                  </a:cxn>
                  <a:cxn ang="0">
                    <a:pos x="261" y="30"/>
                  </a:cxn>
                  <a:cxn ang="0">
                    <a:pos x="261" y="65"/>
                  </a:cxn>
                  <a:cxn ang="0">
                    <a:pos x="314" y="120"/>
                  </a:cxn>
                  <a:cxn ang="0">
                    <a:pos x="288" y="120"/>
                  </a:cxn>
                  <a:cxn ang="0">
                    <a:pos x="289" y="85"/>
                  </a:cxn>
                  <a:cxn ang="0">
                    <a:pos x="314" y="86"/>
                  </a:cxn>
                  <a:cxn ang="0">
                    <a:pos x="314" y="120"/>
                  </a:cxn>
                  <a:cxn ang="0">
                    <a:pos x="289" y="65"/>
                  </a:cxn>
                  <a:cxn ang="0">
                    <a:pos x="289" y="30"/>
                  </a:cxn>
                  <a:cxn ang="0">
                    <a:pos x="314" y="30"/>
                  </a:cxn>
                  <a:cxn ang="0">
                    <a:pos x="314" y="65"/>
                  </a:cxn>
                  <a:cxn ang="0">
                    <a:pos x="289" y="65"/>
                  </a:cxn>
                </a:cxnLst>
                <a:rect l="0" t="0" r="r" b="b"/>
                <a:pathLst>
                  <a:path w="352" h="154">
                    <a:moveTo>
                      <a:pt x="352" y="5"/>
                    </a:moveTo>
                    <a:lnTo>
                      <a:pt x="1" y="0"/>
                    </a:lnTo>
                    <a:lnTo>
                      <a:pt x="1" y="41"/>
                    </a:lnTo>
                    <a:lnTo>
                      <a:pt x="1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5"/>
                    </a:lnTo>
                    <a:lnTo>
                      <a:pt x="12" y="49"/>
                    </a:lnTo>
                    <a:lnTo>
                      <a:pt x="12" y="50"/>
                    </a:lnTo>
                    <a:lnTo>
                      <a:pt x="12" y="94"/>
                    </a:lnTo>
                    <a:lnTo>
                      <a:pt x="1" y="94"/>
                    </a:lnTo>
                    <a:lnTo>
                      <a:pt x="0" y="154"/>
                    </a:lnTo>
                    <a:lnTo>
                      <a:pt x="350" y="154"/>
                    </a:lnTo>
                    <a:lnTo>
                      <a:pt x="352" y="5"/>
                    </a:lnTo>
                    <a:close/>
                    <a:moveTo>
                      <a:pt x="50" y="95"/>
                    </a:moveTo>
                    <a:lnTo>
                      <a:pt x="27" y="94"/>
                    </a:lnTo>
                    <a:lnTo>
                      <a:pt x="28" y="10"/>
                    </a:lnTo>
                    <a:lnTo>
                      <a:pt x="51" y="10"/>
                    </a:lnTo>
                    <a:lnTo>
                      <a:pt x="50" y="95"/>
                    </a:lnTo>
                    <a:close/>
                    <a:moveTo>
                      <a:pt x="95" y="95"/>
                    </a:moveTo>
                    <a:lnTo>
                      <a:pt x="72" y="95"/>
                    </a:lnTo>
                    <a:lnTo>
                      <a:pt x="72" y="11"/>
                    </a:lnTo>
                    <a:lnTo>
                      <a:pt x="96" y="11"/>
                    </a:lnTo>
                    <a:lnTo>
                      <a:pt x="95" y="95"/>
                    </a:lnTo>
                    <a:close/>
                    <a:moveTo>
                      <a:pt x="139" y="96"/>
                    </a:moveTo>
                    <a:lnTo>
                      <a:pt x="116" y="95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39" y="96"/>
                    </a:lnTo>
                    <a:close/>
                    <a:moveTo>
                      <a:pt x="184" y="96"/>
                    </a:moveTo>
                    <a:lnTo>
                      <a:pt x="161" y="96"/>
                    </a:lnTo>
                    <a:lnTo>
                      <a:pt x="161" y="12"/>
                    </a:lnTo>
                    <a:lnTo>
                      <a:pt x="185" y="12"/>
                    </a:lnTo>
                    <a:lnTo>
                      <a:pt x="184" y="96"/>
                    </a:lnTo>
                    <a:close/>
                    <a:moveTo>
                      <a:pt x="260" y="120"/>
                    </a:moveTo>
                    <a:lnTo>
                      <a:pt x="236" y="120"/>
                    </a:lnTo>
                    <a:lnTo>
                      <a:pt x="236" y="85"/>
                    </a:lnTo>
                    <a:lnTo>
                      <a:pt x="261" y="85"/>
                    </a:lnTo>
                    <a:lnTo>
                      <a:pt x="260" y="120"/>
                    </a:lnTo>
                    <a:close/>
                    <a:moveTo>
                      <a:pt x="261" y="65"/>
                    </a:moveTo>
                    <a:lnTo>
                      <a:pt x="237" y="64"/>
                    </a:lnTo>
                    <a:lnTo>
                      <a:pt x="237" y="30"/>
                    </a:lnTo>
                    <a:lnTo>
                      <a:pt x="261" y="30"/>
                    </a:lnTo>
                    <a:lnTo>
                      <a:pt x="261" y="65"/>
                    </a:lnTo>
                    <a:close/>
                    <a:moveTo>
                      <a:pt x="314" y="120"/>
                    </a:moveTo>
                    <a:lnTo>
                      <a:pt x="288" y="120"/>
                    </a:lnTo>
                    <a:lnTo>
                      <a:pt x="289" y="85"/>
                    </a:lnTo>
                    <a:lnTo>
                      <a:pt x="314" y="86"/>
                    </a:lnTo>
                    <a:lnTo>
                      <a:pt x="314" y="120"/>
                    </a:lnTo>
                    <a:close/>
                    <a:moveTo>
                      <a:pt x="289" y="65"/>
                    </a:moveTo>
                    <a:lnTo>
                      <a:pt x="289" y="30"/>
                    </a:lnTo>
                    <a:lnTo>
                      <a:pt x="314" y="30"/>
                    </a:lnTo>
                    <a:lnTo>
                      <a:pt x="314" y="65"/>
                    </a:lnTo>
                    <a:lnTo>
                      <a:pt x="289" y="6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2" name="Freeform 148"/>
              <p:cNvSpPr/>
              <p:nvPr/>
            </p:nvSpPr>
            <p:spPr bwMode="auto">
              <a:xfrm>
                <a:off x="3168650" y="2824163"/>
                <a:ext cx="557213" cy="84138"/>
              </a:xfrm>
              <a:custGeom>
                <a:avLst/>
                <a:gdLst/>
                <a:ahLst/>
                <a:cxnLst>
                  <a:cxn ang="0">
                    <a:pos x="351" y="52"/>
                  </a:cxn>
                  <a:cxn ang="0">
                    <a:pos x="208" y="51"/>
                  </a:cxn>
                  <a:cxn ang="0">
                    <a:pos x="209" y="21"/>
                  </a:cxn>
                  <a:cxn ang="0">
                    <a:pos x="142" y="20"/>
                  </a:cxn>
                  <a:cxn ang="0">
                    <a:pos x="144" y="1"/>
                  </a:cxn>
                  <a:cxn ang="0">
                    <a:pos x="120" y="1"/>
                  </a:cxn>
                  <a:cxn ang="0">
                    <a:pos x="120" y="0"/>
                  </a:cxn>
                  <a:cxn ang="0">
                    <a:pos x="107" y="0"/>
                  </a:cxn>
                  <a:cxn ang="0">
                    <a:pos x="107" y="1"/>
                  </a:cxn>
                  <a:cxn ang="0">
                    <a:pos x="92" y="0"/>
                  </a:cxn>
                  <a:cxn ang="0">
                    <a:pos x="92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59" y="0"/>
                  </a:cxn>
                  <a:cxn ang="0">
                    <a:pos x="59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" y="0"/>
                  </a:cxn>
                  <a:cxn ang="0">
                    <a:pos x="0" y="48"/>
                  </a:cxn>
                  <a:cxn ang="0">
                    <a:pos x="351" y="53"/>
                  </a:cxn>
                  <a:cxn ang="0">
                    <a:pos x="351" y="52"/>
                  </a:cxn>
                </a:cxnLst>
                <a:rect l="0" t="0" r="r" b="b"/>
                <a:pathLst>
                  <a:path w="351" h="52">
                    <a:moveTo>
                      <a:pt x="351" y="52"/>
                    </a:moveTo>
                    <a:lnTo>
                      <a:pt x="208" y="51"/>
                    </a:lnTo>
                    <a:lnTo>
                      <a:pt x="209" y="21"/>
                    </a:lnTo>
                    <a:lnTo>
                      <a:pt x="142" y="20"/>
                    </a:lnTo>
                    <a:lnTo>
                      <a:pt x="144" y="1"/>
                    </a:lnTo>
                    <a:lnTo>
                      <a:pt x="120" y="1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107" y="1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0" y="48"/>
                    </a:lnTo>
                    <a:lnTo>
                      <a:pt x="351" y="53"/>
                    </a:lnTo>
                    <a:lnTo>
                      <a:pt x="351" y="52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3" name="Freeform 149"/>
              <p:cNvSpPr/>
              <p:nvPr/>
            </p:nvSpPr>
            <p:spPr bwMode="auto">
              <a:xfrm>
                <a:off x="2835275" y="2820988"/>
                <a:ext cx="334963" cy="79375"/>
              </a:xfrm>
              <a:custGeom>
                <a:avLst/>
                <a:gdLst/>
                <a:ahLst/>
                <a:cxnLst>
                  <a:cxn ang="0">
                    <a:pos x="211" y="1"/>
                  </a:cxn>
                  <a:cxn ang="0">
                    <a:pos x="143" y="1"/>
                  </a:cxn>
                  <a:cxn ang="0">
                    <a:pos x="136" y="1"/>
                  </a:cxn>
                  <a:cxn ang="0">
                    <a:pos x="136" y="1"/>
                  </a:cxn>
                  <a:cxn ang="0">
                    <a:pos x="118" y="0"/>
                  </a:cxn>
                  <a:cxn ang="0">
                    <a:pos x="118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0"/>
                  </a:cxn>
                  <a:cxn ang="0">
                    <a:pos x="89" y="1"/>
                  </a:cxn>
                  <a:cxn ang="0">
                    <a:pos x="66" y="0"/>
                  </a:cxn>
                  <a:cxn ang="0">
                    <a:pos x="66" y="19"/>
                  </a:cxn>
                  <a:cxn ang="0">
                    <a:pos x="0" y="19"/>
                  </a:cxn>
                  <a:cxn ang="0">
                    <a:pos x="0" y="47"/>
                  </a:cxn>
                  <a:cxn ang="0">
                    <a:pos x="211" y="50"/>
                  </a:cxn>
                  <a:cxn ang="0">
                    <a:pos x="211" y="1"/>
                  </a:cxn>
                </a:cxnLst>
                <a:rect l="0" t="0" r="r" b="b"/>
                <a:pathLst>
                  <a:path w="211" h="50">
                    <a:moveTo>
                      <a:pt x="211" y="1"/>
                    </a:moveTo>
                    <a:lnTo>
                      <a:pt x="143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89" y="0"/>
                    </a:lnTo>
                    <a:lnTo>
                      <a:pt x="89" y="1"/>
                    </a:lnTo>
                    <a:lnTo>
                      <a:pt x="66" y="0"/>
                    </a:lnTo>
                    <a:lnTo>
                      <a:pt x="66" y="19"/>
                    </a:lnTo>
                    <a:lnTo>
                      <a:pt x="0" y="19"/>
                    </a:lnTo>
                    <a:lnTo>
                      <a:pt x="0" y="47"/>
                    </a:lnTo>
                    <a:lnTo>
                      <a:pt x="211" y="50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4" name="Freeform 150"/>
              <p:cNvSpPr/>
              <p:nvPr/>
            </p:nvSpPr>
            <p:spPr bwMode="auto">
              <a:xfrm>
                <a:off x="2963863" y="2676526"/>
                <a:ext cx="207963" cy="36513"/>
              </a:xfrm>
              <a:custGeom>
                <a:avLst/>
                <a:gdLst/>
                <a:ahLst/>
                <a:cxnLst>
                  <a:cxn ang="0">
                    <a:pos x="131" y="1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3" y="4"/>
                  </a:cxn>
                  <a:cxn ang="0">
                    <a:pos x="1" y="8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3" y="17"/>
                  </a:cxn>
                  <a:cxn ang="0">
                    <a:pos x="5" y="21"/>
                  </a:cxn>
                  <a:cxn ang="0">
                    <a:pos x="8" y="22"/>
                  </a:cxn>
                  <a:cxn ang="0">
                    <a:pos x="8" y="22"/>
                  </a:cxn>
                  <a:cxn ang="0">
                    <a:pos x="130" y="23"/>
                  </a:cxn>
                  <a:cxn ang="0">
                    <a:pos x="131" y="1"/>
                  </a:cxn>
                </a:cxnLst>
                <a:rect l="0" t="0" r="r" b="b"/>
                <a:pathLst>
                  <a:path w="131" h="23">
                    <a:moveTo>
                      <a:pt x="131" y="1"/>
                    </a:moveTo>
                    <a:lnTo>
                      <a:pt x="9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3" y="17"/>
                    </a:lnTo>
                    <a:lnTo>
                      <a:pt x="5" y="21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30" y="23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5" name="Freeform 151"/>
              <p:cNvSpPr/>
              <p:nvPr/>
            </p:nvSpPr>
            <p:spPr bwMode="auto">
              <a:xfrm>
                <a:off x="3170238" y="2678113"/>
                <a:ext cx="203200" cy="36513"/>
              </a:xfrm>
              <a:custGeom>
                <a:avLst/>
                <a:gdLst/>
                <a:ahLst/>
                <a:cxnLst>
                  <a:cxn ang="0">
                    <a:pos x="128" y="13"/>
                  </a:cxn>
                  <a:cxn ang="0">
                    <a:pos x="128" y="13"/>
                  </a:cxn>
                  <a:cxn ang="0">
                    <a:pos x="128" y="9"/>
                  </a:cxn>
                  <a:cxn ang="0">
                    <a:pos x="126" y="5"/>
                  </a:cxn>
                  <a:cxn ang="0">
                    <a:pos x="122" y="3"/>
                  </a:cxn>
                  <a:cxn ang="0">
                    <a:pos x="118" y="2"/>
                  </a:cxn>
                  <a:cxn ang="0">
                    <a:pos x="103" y="2"/>
                  </a:cxn>
                  <a:cxn ang="0">
                    <a:pos x="103" y="2"/>
                  </a:cxn>
                  <a:cxn ang="0">
                    <a:pos x="88" y="1"/>
                  </a:cxn>
                  <a:cxn ang="0">
                    <a:pos x="88" y="2"/>
                  </a:cxn>
                  <a:cxn ang="0">
                    <a:pos x="76" y="1"/>
                  </a:cxn>
                  <a:cxn ang="0">
                    <a:pos x="76" y="1"/>
                  </a:cxn>
                  <a:cxn ang="0">
                    <a:pos x="60" y="1"/>
                  </a:cxn>
                  <a:cxn ang="0">
                    <a:pos x="60" y="1"/>
                  </a:cxn>
                  <a:cxn ang="0">
                    <a:pos x="48" y="1"/>
                  </a:cxn>
                  <a:cxn ang="0">
                    <a:pos x="48" y="1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122" y="23"/>
                  </a:cxn>
                  <a:cxn ang="0">
                    <a:pos x="122" y="23"/>
                  </a:cxn>
                  <a:cxn ang="0">
                    <a:pos x="124" y="22"/>
                  </a:cxn>
                  <a:cxn ang="0">
                    <a:pos x="127" y="20"/>
                  </a:cxn>
                  <a:cxn ang="0">
                    <a:pos x="128" y="16"/>
                  </a:cxn>
                  <a:cxn ang="0">
                    <a:pos x="128" y="13"/>
                  </a:cxn>
                  <a:cxn ang="0">
                    <a:pos x="128" y="13"/>
                  </a:cxn>
                </a:cxnLst>
                <a:rect l="0" t="0" r="r" b="b"/>
                <a:pathLst>
                  <a:path w="128" h="23">
                    <a:moveTo>
                      <a:pt x="128" y="13"/>
                    </a:moveTo>
                    <a:lnTo>
                      <a:pt x="128" y="13"/>
                    </a:lnTo>
                    <a:lnTo>
                      <a:pt x="128" y="9"/>
                    </a:lnTo>
                    <a:lnTo>
                      <a:pt x="126" y="5"/>
                    </a:lnTo>
                    <a:lnTo>
                      <a:pt x="122" y="3"/>
                    </a:lnTo>
                    <a:lnTo>
                      <a:pt x="118" y="2"/>
                    </a:lnTo>
                    <a:lnTo>
                      <a:pt x="103" y="2"/>
                    </a:lnTo>
                    <a:lnTo>
                      <a:pt x="103" y="2"/>
                    </a:lnTo>
                    <a:lnTo>
                      <a:pt x="88" y="1"/>
                    </a:lnTo>
                    <a:lnTo>
                      <a:pt x="88" y="2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122" y="23"/>
                    </a:lnTo>
                    <a:lnTo>
                      <a:pt x="122" y="23"/>
                    </a:lnTo>
                    <a:lnTo>
                      <a:pt x="124" y="22"/>
                    </a:lnTo>
                    <a:lnTo>
                      <a:pt x="127" y="20"/>
                    </a:lnTo>
                    <a:lnTo>
                      <a:pt x="128" y="16"/>
                    </a:lnTo>
                    <a:lnTo>
                      <a:pt x="128" y="13"/>
                    </a:lnTo>
                    <a:lnTo>
                      <a:pt x="128" y="13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6" name="Freeform 316"/>
              <p:cNvSpPr/>
              <p:nvPr/>
            </p:nvSpPr>
            <p:spPr bwMode="auto">
              <a:xfrm>
                <a:off x="2654300" y="2501901"/>
                <a:ext cx="141288" cy="68263"/>
              </a:xfrm>
              <a:custGeom>
                <a:avLst/>
                <a:gdLst/>
                <a:ahLst/>
                <a:cxnLst>
                  <a:cxn ang="0">
                    <a:pos x="89" y="30"/>
                  </a:cxn>
                  <a:cxn ang="0">
                    <a:pos x="89" y="30"/>
                  </a:cxn>
                  <a:cxn ang="0">
                    <a:pos x="88" y="25"/>
                  </a:cxn>
                  <a:cxn ang="0">
                    <a:pos x="85" y="21"/>
                  </a:cxn>
                  <a:cxn ang="0">
                    <a:pos x="80" y="18"/>
                  </a:cxn>
                  <a:cxn ang="0">
                    <a:pos x="75" y="17"/>
                  </a:cxn>
                  <a:cxn ang="0">
                    <a:pos x="75" y="17"/>
                  </a:cxn>
                  <a:cxn ang="0">
                    <a:pos x="72" y="12"/>
                  </a:cxn>
                  <a:cxn ang="0">
                    <a:pos x="69" y="8"/>
                  </a:cxn>
                  <a:cxn ang="0">
                    <a:pos x="64" y="6"/>
                  </a:cxn>
                  <a:cxn ang="0">
                    <a:pos x="57" y="5"/>
                  </a:cxn>
                  <a:cxn ang="0">
                    <a:pos x="57" y="5"/>
                  </a:cxn>
                  <a:cxn ang="0">
                    <a:pos x="52" y="6"/>
                  </a:cxn>
                  <a:cxn ang="0">
                    <a:pos x="46" y="8"/>
                  </a:cxn>
                  <a:cxn ang="0">
                    <a:pos x="46" y="8"/>
                  </a:cxn>
                  <a:cxn ang="0">
                    <a:pos x="44" y="5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25" y="1"/>
                  </a:cxn>
                  <a:cxn ang="0">
                    <a:pos x="20" y="5"/>
                  </a:cxn>
                  <a:cxn ang="0">
                    <a:pos x="15" y="8"/>
                  </a:cxn>
                  <a:cxn ang="0">
                    <a:pos x="14" y="11"/>
                  </a:cxn>
                  <a:cxn ang="0">
                    <a:pos x="14" y="13"/>
                  </a:cxn>
                  <a:cxn ang="0">
                    <a:pos x="14" y="13"/>
                  </a:cxn>
                  <a:cxn ang="0">
                    <a:pos x="15" y="17"/>
                  </a:cxn>
                  <a:cxn ang="0">
                    <a:pos x="15" y="17"/>
                  </a:cxn>
                  <a:cxn ang="0">
                    <a:pos x="9" y="18"/>
                  </a:cxn>
                  <a:cxn ang="0">
                    <a:pos x="4" y="21"/>
                  </a:cxn>
                  <a:cxn ang="0">
                    <a:pos x="1" y="25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39"/>
                  </a:cxn>
                  <a:cxn ang="0">
                    <a:pos x="9" y="42"/>
                  </a:cxn>
                  <a:cxn ang="0">
                    <a:pos x="14" y="43"/>
                  </a:cxn>
                  <a:cxn ang="0">
                    <a:pos x="14" y="43"/>
                  </a:cxn>
                  <a:cxn ang="0">
                    <a:pos x="15" y="43"/>
                  </a:cxn>
                  <a:cxn ang="0">
                    <a:pos x="15" y="43"/>
                  </a:cxn>
                  <a:cxn ang="0">
                    <a:pos x="17" y="43"/>
                  </a:cxn>
                  <a:cxn ang="0">
                    <a:pos x="17" y="43"/>
                  </a:cxn>
                  <a:cxn ang="0">
                    <a:pos x="18" y="43"/>
                  </a:cxn>
                  <a:cxn ang="0">
                    <a:pos x="74" y="43"/>
                  </a:cxn>
                  <a:cxn ang="0">
                    <a:pos x="74" y="43"/>
                  </a:cxn>
                  <a:cxn ang="0">
                    <a:pos x="74" y="43"/>
                  </a:cxn>
                  <a:cxn ang="0">
                    <a:pos x="80" y="42"/>
                  </a:cxn>
                  <a:cxn ang="0">
                    <a:pos x="85" y="39"/>
                  </a:cxn>
                  <a:cxn ang="0">
                    <a:pos x="88" y="35"/>
                  </a:cxn>
                  <a:cxn ang="0">
                    <a:pos x="89" y="30"/>
                  </a:cxn>
                  <a:cxn ang="0">
                    <a:pos x="89" y="30"/>
                  </a:cxn>
                </a:cxnLst>
                <a:rect l="0" t="0" r="r" b="b"/>
                <a:pathLst>
                  <a:path w="89" h="43">
                    <a:moveTo>
                      <a:pt x="89" y="30"/>
                    </a:moveTo>
                    <a:lnTo>
                      <a:pt x="89" y="30"/>
                    </a:lnTo>
                    <a:lnTo>
                      <a:pt x="88" y="25"/>
                    </a:lnTo>
                    <a:lnTo>
                      <a:pt x="85" y="21"/>
                    </a:lnTo>
                    <a:lnTo>
                      <a:pt x="80" y="18"/>
                    </a:lnTo>
                    <a:lnTo>
                      <a:pt x="75" y="17"/>
                    </a:lnTo>
                    <a:lnTo>
                      <a:pt x="75" y="17"/>
                    </a:lnTo>
                    <a:lnTo>
                      <a:pt x="72" y="12"/>
                    </a:lnTo>
                    <a:lnTo>
                      <a:pt x="69" y="8"/>
                    </a:lnTo>
                    <a:lnTo>
                      <a:pt x="64" y="6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2" y="6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4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5" y="1"/>
                    </a:lnTo>
                    <a:lnTo>
                      <a:pt x="20" y="5"/>
                    </a:lnTo>
                    <a:lnTo>
                      <a:pt x="15" y="8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9" y="18"/>
                    </a:lnTo>
                    <a:lnTo>
                      <a:pt x="4" y="21"/>
                    </a:lnTo>
                    <a:lnTo>
                      <a:pt x="1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39"/>
                    </a:lnTo>
                    <a:lnTo>
                      <a:pt x="9" y="42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5" y="43"/>
                    </a:lnTo>
                    <a:lnTo>
                      <a:pt x="15" y="4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8" y="43"/>
                    </a:lnTo>
                    <a:lnTo>
                      <a:pt x="74" y="43"/>
                    </a:lnTo>
                    <a:lnTo>
                      <a:pt x="74" y="43"/>
                    </a:lnTo>
                    <a:lnTo>
                      <a:pt x="74" y="43"/>
                    </a:lnTo>
                    <a:lnTo>
                      <a:pt x="80" y="42"/>
                    </a:lnTo>
                    <a:lnTo>
                      <a:pt x="85" y="39"/>
                    </a:lnTo>
                    <a:lnTo>
                      <a:pt x="88" y="35"/>
                    </a:lnTo>
                    <a:lnTo>
                      <a:pt x="89" y="30"/>
                    </a:lnTo>
                    <a:lnTo>
                      <a:pt x="89" y="3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7" name="Freeform 317"/>
              <p:cNvSpPr/>
              <p:nvPr/>
            </p:nvSpPr>
            <p:spPr bwMode="auto">
              <a:xfrm>
                <a:off x="3459163" y="2374901"/>
                <a:ext cx="284163" cy="136525"/>
              </a:xfrm>
              <a:custGeom>
                <a:avLst/>
                <a:gdLst/>
                <a:ahLst/>
                <a:cxnLst>
                  <a:cxn ang="0">
                    <a:pos x="179" y="59"/>
                  </a:cxn>
                  <a:cxn ang="0">
                    <a:pos x="177" y="49"/>
                  </a:cxn>
                  <a:cxn ang="0">
                    <a:pos x="170" y="42"/>
                  </a:cxn>
                  <a:cxn ang="0">
                    <a:pos x="160" y="36"/>
                  </a:cxn>
                  <a:cxn ang="0">
                    <a:pos x="148" y="33"/>
                  </a:cxn>
                  <a:cxn ang="0">
                    <a:pos x="147" y="29"/>
                  </a:cxn>
                  <a:cxn ang="0">
                    <a:pos x="143" y="20"/>
                  </a:cxn>
                  <a:cxn ang="0">
                    <a:pos x="133" y="13"/>
                  </a:cxn>
                  <a:cxn ang="0">
                    <a:pos x="122" y="9"/>
                  </a:cxn>
                  <a:cxn ang="0">
                    <a:pos x="115" y="9"/>
                  </a:cxn>
                  <a:cxn ang="0">
                    <a:pos x="103" y="10"/>
                  </a:cxn>
                  <a:cxn ang="0">
                    <a:pos x="93" y="14"/>
                  </a:cxn>
                  <a:cxn ang="0">
                    <a:pos x="88" y="9"/>
                  </a:cxn>
                  <a:cxn ang="0">
                    <a:pos x="72" y="1"/>
                  </a:cxn>
                  <a:cxn ang="0">
                    <a:pos x="64" y="0"/>
                  </a:cxn>
                  <a:cxn ang="0">
                    <a:pos x="51" y="2"/>
                  </a:cxn>
                  <a:cxn ang="0">
                    <a:pos x="40" y="8"/>
                  </a:cxn>
                  <a:cxn ang="0">
                    <a:pos x="33" y="17"/>
                  </a:cxn>
                  <a:cxn ang="0">
                    <a:pos x="30" y="26"/>
                  </a:cxn>
                  <a:cxn ang="0">
                    <a:pos x="31" y="33"/>
                  </a:cxn>
                  <a:cxn ang="0">
                    <a:pos x="24" y="34"/>
                  </a:cxn>
                  <a:cxn ang="0">
                    <a:pos x="13" y="39"/>
                  </a:cxn>
                  <a:cxn ang="0">
                    <a:pos x="6" y="45"/>
                  </a:cxn>
                  <a:cxn ang="0">
                    <a:pos x="1" y="54"/>
                  </a:cxn>
                  <a:cxn ang="0">
                    <a:pos x="0" y="59"/>
                  </a:cxn>
                  <a:cxn ang="0">
                    <a:pos x="2" y="69"/>
                  </a:cxn>
                  <a:cxn ang="0">
                    <a:pos x="9" y="77"/>
                  </a:cxn>
                  <a:cxn ang="0">
                    <a:pos x="19" y="82"/>
                  </a:cxn>
                  <a:cxn ang="0">
                    <a:pos x="30" y="86"/>
                  </a:cxn>
                  <a:cxn ang="0">
                    <a:pos x="32" y="86"/>
                  </a:cxn>
                  <a:cxn ang="0">
                    <a:pos x="34" y="86"/>
                  </a:cxn>
                  <a:cxn ang="0">
                    <a:pos x="35" y="86"/>
                  </a:cxn>
                  <a:cxn ang="0">
                    <a:pos x="147" y="86"/>
                  </a:cxn>
                  <a:cxn ang="0">
                    <a:pos x="154" y="85"/>
                  </a:cxn>
                  <a:cxn ang="0">
                    <a:pos x="165" y="80"/>
                  </a:cxn>
                  <a:cxn ang="0">
                    <a:pos x="173" y="74"/>
                  </a:cxn>
                  <a:cxn ang="0">
                    <a:pos x="178" y="65"/>
                  </a:cxn>
                  <a:cxn ang="0">
                    <a:pos x="179" y="59"/>
                  </a:cxn>
                </a:cxnLst>
                <a:rect l="0" t="0" r="r" b="b"/>
                <a:pathLst>
                  <a:path w="179" h="86">
                    <a:moveTo>
                      <a:pt x="179" y="59"/>
                    </a:moveTo>
                    <a:lnTo>
                      <a:pt x="179" y="59"/>
                    </a:lnTo>
                    <a:lnTo>
                      <a:pt x="178" y="54"/>
                    </a:lnTo>
                    <a:lnTo>
                      <a:pt x="177" y="49"/>
                    </a:lnTo>
                    <a:lnTo>
                      <a:pt x="173" y="45"/>
                    </a:lnTo>
                    <a:lnTo>
                      <a:pt x="170" y="42"/>
                    </a:lnTo>
                    <a:lnTo>
                      <a:pt x="166" y="39"/>
                    </a:lnTo>
                    <a:lnTo>
                      <a:pt x="160" y="36"/>
                    </a:lnTo>
                    <a:lnTo>
                      <a:pt x="155" y="34"/>
                    </a:lnTo>
                    <a:lnTo>
                      <a:pt x="148" y="33"/>
                    </a:lnTo>
                    <a:lnTo>
                      <a:pt x="148" y="33"/>
                    </a:lnTo>
                    <a:lnTo>
                      <a:pt x="147" y="29"/>
                    </a:lnTo>
                    <a:lnTo>
                      <a:pt x="145" y="23"/>
                    </a:lnTo>
                    <a:lnTo>
                      <a:pt x="143" y="20"/>
                    </a:lnTo>
                    <a:lnTo>
                      <a:pt x="138" y="15"/>
                    </a:lnTo>
                    <a:lnTo>
                      <a:pt x="133" y="13"/>
                    </a:lnTo>
                    <a:lnTo>
                      <a:pt x="127" y="10"/>
                    </a:lnTo>
                    <a:lnTo>
                      <a:pt x="122" y="9"/>
                    </a:lnTo>
                    <a:lnTo>
                      <a:pt x="115" y="9"/>
                    </a:lnTo>
                    <a:lnTo>
                      <a:pt x="115" y="9"/>
                    </a:lnTo>
                    <a:lnTo>
                      <a:pt x="109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3" y="14"/>
                    </a:lnTo>
                    <a:lnTo>
                      <a:pt x="93" y="14"/>
                    </a:lnTo>
                    <a:lnTo>
                      <a:pt x="88" y="9"/>
                    </a:lnTo>
                    <a:lnTo>
                      <a:pt x="81" y="5"/>
                    </a:lnTo>
                    <a:lnTo>
                      <a:pt x="72" y="1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57" y="1"/>
                    </a:lnTo>
                    <a:lnTo>
                      <a:pt x="51" y="2"/>
                    </a:lnTo>
                    <a:lnTo>
                      <a:pt x="45" y="5"/>
                    </a:lnTo>
                    <a:lnTo>
                      <a:pt x="40" y="8"/>
                    </a:lnTo>
                    <a:lnTo>
                      <a:pt x="35" y="12"/>
                    </a:lnTo>
                    <a:lnTo>
                      <a:pt x="33" y="17"/>
                    </a:lnTo>
                    <a:lnTo>
                      <a:pt x="31" y="21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1" y="33"/>
                    </a:lnTo>
                    <a:lnTo>
                      <a:pt x="31" y="33"/>
                    </a:lnTo>
                    <a:lnTo>
                      <a:pt x="24" y="34"/>
                    </a:lnTo>
                    <a:lnTo>
                      <a:pt x="19" y="36"/>
                    </a:lnTo>
                    <a:lnTo>
                      <a:pt x="13" y="39"/>
                    </a:lnTo>
                    <a:lnTo>
                      <a:pt x="9" y="42"/>
                    </a:lnTo>
                    <a:lnTo>
                      <a:pt x="6" y="45"/>
                    </a:lnTo>
                    <a:lnTo>
                      <a:pt x="2" y="49"/>
                    </a:lnTo>
                    <a:lnTo>
                      <a:pt x="1" y="54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" y="65"/>
                    </a:lnTo>
                    <a:lnTo>
                      <a:pt x="2" y="69"/>
                    </a:lnTo>
                    <a:lnTo>
                      <a:pt x="6" y="74"/>
                    </a:lnTo>
                    <a:lnTo>
                      <a:pt x="9" y="77"/>
                    </a:lnTo>
                    <a:lnTo>
                      <a:pt x="13" y="80"/>
                    </a:lnTo>
                    <a:lnTo>
                      <a:pt x="19" y="82"/>
                    </a:lnTo>
                    <a:lnTo>
                      <a:pt x="24" y="85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5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54" y="85"/>
                    </a:lnTo>
                    <a:lnTo>
                      <a:pt x="160" y="82"/>
                    </a:lnTo>
                    <a:lnTo>
                      <a:pt x="165" y="80"/>
                    </a:lnTo>
                    <a:lnTo>
                      <a:pt x="170" y="77"/>
                    </a:lnTo>
                    <a:lnTo>
                      <a:pt x="173" y="74"/>
                    </a:lnTo>
                    <a:lnTo>
                      <a:pt x="177" y="69"/>
                    </a:lnTo>
                    <a:lnTo>
                      <a:pt x="178" y="65"/>
                    </a:lnTo>
                    <a:lnTo>
                      <a:pt x="179" y="59"/>
                    </a:lnTo>
                    <a:lnTo>
                      <a:pt x="179" y="5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8" name="Freeform 318"/>
              <p:cNvSpPr/>
              <p:nvPr/>
            </p:nvSpPr>
            <p:spPr bwMode="auto">
              <a:xfrm>
                <a:off x="3227388" y="2208213"/>
                <a:ext cx="157163" cy="74613"/>
              </a:xfrm>
              <a:custGeom>
                <a:avLst/>
                <a:gdLst/>
                <a:ahLst/>
                <a:cxnLst>
                  <a:cxn ang="0">
                    <a:pos x="99" y="33"/>
                  </a:cxn>
                  <a:cxn ang="0">
                    <a:pos x="99" y="33"/>
                  </a:cxn>
                  <a:cxn ang="0">
                    <a:pos x="99" y="29"/>
                  </a:cxn>
                  <a:cxn ang="0">
                    <a:pos x="98" y="27"/>
                  </a:cxn>
                  <a:cxn ang="0">
                    <a:pos x="93" y="23"/>
                  </a:cxn>
                  <a:cxn ang="0">
                    <a:pos x="89" y="20"/>
                  </a:cxn>
                  <a:cxn ang="0">
                    <a:pos x="82" y="18"/>
                  </a:cxn>
                  <a:cxn ang="0">
                    <a:pos x="82" y="18"/>
                  </a:cxn>
                  <a:cxn ang="0">
                    <a:pos x="81" y="15"/>
                  </a:cxn>
                  <a:cxn ang="0">
                    <a:pos x="80" y="13"/>
                  </a:cxn>
                  <a:cxn ang="0">
                    <a:pos x="76" y="9"/>
                  </a:cxn>
                  <a:cxn ang="0">
                    <a:pos x="70" y="5"/>
                  </a:cxn>
                  <a:cxn ang="0">
                    <a:pos x="64" y="4"/>
                  </a:cxn>
                  <a:cxn ang="0">
                    <a:pos x="64" y="4"/>
                  </a:cxn>
                  <a:cxn ang="0">
                    <a:pos x="57" y="5"/>
                  </a:cxn>
                  <a:cxn ang="0">
                    <a:pos x="52" y="7"/>
                  </a:cxn>
                  <a:cxn ang="0">
                    <a:pos x="52" y="7"/>
                  </a:cxn>
                  <a:cxn ang="0">
                    <a:pos x="48" y="4"/>
                  </a:cxn>
                  <a:cxn ang="0">
                    <a:pos x="45" y="2"/>
                  </a:cxn>
                  <a:cxn ang="0">
                    <a:pos x="40" y="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28" y="1"/>
                  </a:cxn>
                  <a:cxn ang="0">
                    <a:pos x="22" y="4"/>
                  </a:cxn>
                  <a:cxn ang="0">
                    <a:pos x="18" y="9"/>
                  </a:cxn>
                  <a:cxn ang="0">
                    <a:pos x="17" y="12"/>
                  </a:cxn>
                  <a:cxn ang="0">
                    <a:pos x="17" y="14"/>
                  </a:cxn>
                  <a:cxn ang="0">
                    <a:pos x="17" y="14"/>
                  </a:cxn>
                  <a:cxn ang="0">
                    <a:pos x="17" y="18"/>
                  </a:cxn>
                  <a:cxn ang="0">
                    <a:pos x="17" y="18"/>
                  </a:cxn>
                  <a:cxn ang="0">
                    <a:pos x="10" y="20"/>
                  </a:cxn>
                  <a:cxn ang="0">
                    <a:pos x="4" y="23"/>
                  </a:cxn>
                  <a:cxn ang="0">
                    <a:pos x="1" y="27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" y="43"/>
                  </a:cxn>
                  <a:cxn ang="0">
                    <a:pos x="10" y="46"/>
                  </a:cxn>
                  <a:cxn ang="0">
                    <a:pos x="17" y="47"/>
                  </a:cxn>
                  <a:cxn ang="0">
                    <a:pos x="17" y="47"/>
                  </a:cxn>
                  <a:cxn ang="0">
                    <a:pos x="18" y="47"/>
                  </a:cxn>
                  <a:cxn ang="0">
                    <a:pos x="18" y="47"/>
                  </a:cxn>
                  <a:cxn ang="0">
                    <a:pos x="19" y="47"/>
                  </a:cxn>
                  <a:cxn ang="0">
                    <a:pos x="19" y="47"/>
                  </a:cxn>
                  <a:cxn ang="0">
                    <a:pos x="20" y="47"/>
                  </a:cxn>
                  <a:cxn ang="0">
                    <a:pos x="81" y="47"/>
                  </a:cxn>
                  <a:cxn ang="0">
                    <a:pos x="81" y="47"/>
                  </a:cxn>
                  <a:cxn ang="0">
                    <a:pos x="81" y="47"/>
                  </a:cxn>
                  <a:cxn ang="0">
                    <a:pos x="88" y="46"/>
                  </a:cxn>
                  <a:cxn ang="0">
                    <a:pos x="93" y="43"/>
                  </a:cxn>
                  <a:cxn ang="0">
                    <a:pos x="98" y="38"/>
                  </a:cxn>
                  <a:cxn ang="0">
                    <a:pos x="98" y="35"/>
                  </a:cxn>
                  <a:cxn ang="0">
                    <a:pos x="99" y="33"/>
                  </a:cxn>
                  <a:cxn ang="0">
                    <a:pos x="99" y="33"/>
                  </a:cxn>
                </a:cxnLst>
                <a:rect l="0" t="0" r="r" b="b"/>
                <a:pathLst>
                  <a:path w="99" h="47">
                    <a:moveTo>
                      <a:pt x="99" y="33"/>
                    </a:moveTo>
                    <a:lnTo>
                      <a:pt x="99" y="33"/>
                    </a:lnTo>
                    <a:lnTo>
                      <a:pt x="99" y="29"/>
                    </a:lnTo>
                    <a:lnTo>
                      <a:pt x="98" y="27"/>
                    </a:lnTo>
                    <a:lnTo>
                      <a:pt x="93" y="23"/>
                    </a:lnTo>
                    <a:lnTo>
                      <a:pt x="89" y="20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81" y="15"/>
                    </a:lnTo>
                    <a:lnTo>
                      <a:pt x="80" y="13"/>
                    </a:lnTo>
                    <a:lnTo>
                      <a:pt x="76" y="9"/>
                    </a:lnTo>
                    <a:lnTo>
                      <a:pt x="70" y="5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57" y="5"/>
                    </a:lnTo>
                    <a:lnTo>
                      <a:pt x="52" y="7"/>
                    </a:lnTo>
                    <a:lnTo>
                      <a:pt x="52" y="7"/>
                    </a:lnTo>
                    <a:lnTo>
                      <a:pt x="48" y="4"/>
                    </a:lnTo>
                    <a:lnTo>
                      <a:pt x="45" y="2"/>
                    </a:lnTo>
                    <a:lnTo>
                      <a:pt x="40" y="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1"/>
                    </a:lnTo>
                    <a:lnTo>
                      <a:pt x="22" y="4"/>
                    </a:lnTo>
                    <a:lnTo>
                      <a:pt x="18" y="9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0" y="20"/>
                    </a:lnTo>
                    <a:lnTo>
                      <a:pt x="4" y="23"/>
                    </a:lnTo>
                    <a:lnTo>
                      <a:pt x="1" y="27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" y="43"/>
                    </a:lnTo>
                    <a:lnTo>
                      <a:pt x="10" y="46"/>
                    </a:lnTo>
                    <a:lnTo>
                      <a:pt x="17" y="47"/>
                    </a:lnTo>
                    <a:lnTo>
                      <a:pt x="17" y="47"/>
                    </a:lnTo>
                    <a:lnTo>
                      <a:pt x="18" y="47"/>
                    </a:lnTo>
                    <a:lnTo>
                      <a:pt x="18" y="47"/>
                    </a:lnTo>
                    <a:lnTo>
                      <a:pt x="19" y="47"/>
                    </a:lnTo>
                    <a:lnTo>
                      <a:pt x="19" y="47"/>
                    </a:lnTo>
                    <a:lnTo>
                      <a:pt x="20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8" y="46"/>
                    </a:lnTo>
                    <a:lnTo>
                      <a:pt x="93" y="43"/>
                    </a:lnTo>
                    <a:lnTo>
                      <a:pt x="98" y="38"/>
                    </a:lnTo>
                    <a:lnTo>
                      <a:pt x="98" y="35"/>
                    </a:lnTo>
                    <a:lnTo>
                      <a:pt x="99" y="33"/>
                    </a:lnTo>
                    <a:lnTo>
                      <a:pt x="99" y="3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8" name="Group 97"/>
            <p:cNvGrpSpPr/>
            <p:nvPr/>
          </p:nvGrpSpPr>
          <p:grpSpPr>
            <a:xfrm>
              <a:off x="2857488" y="1285866"/>
              <a:ext cx="1500188" cy="439738"/>
              <a:chOff x="3000364" y="1000114"/>
              <a:chExt cx="1500188" cy="439738"/>
            </a:xfrm>
            <a:solidFill>
              <a:schemeClr val="accent4"/>
            </a:solidFill>
          </p:grpSpPr>
          <p:sp>
            <p:nvSpPr>
              <p:cNvPr id="9" name="Freeform 298"/>
              <p:cNvSpPr/>
              <p:nvPr/>
            </p:nvSpPr>
            <p:spPr bwMode="auto">
              <a:xfrm>
                <a:off x="4200514" y="1000114"/>
                <a:ext cx="300038" cy="266700"/>
              </a:xfrm>
              <a:custGeom>
                <a:avLst/>
                <a:gdLst/>
                <a:ahLst/>
                <a:cxnLst>
                  <a:cxn ang="0">
                    <a:pos x="186" y="97"/>
                  </a:cxn>
                  <a:cxn ang="0">
                    <a:pos x="186" y="97"/>
                  </a:cxn>
                  <a:cxn ang="0">
                    <a:pos x="183" y="94"/>
                  </a:cxn>
                  <a:cxn ang="0">
                    <a:pos x="178" y="92"/>
                  </a:cxn>
                  <a:cxn ang="0">
                    <a:pos x="161" y="88"/>
                  </a:cxn>
                  <a:cxn ang="0">
                    <a:pos x="130" y="81"/>
                  </a:cxn>
                  <a:cxn ang="0">
                    <a:pos x="90" y="4"/>
                  </a:cxn>
                  <a:cxn ang="0">
                    <a:pos x="75" y="0"/>
                  </a:cxn>
                  <a:cxn ang="0">
                    <a:pos x="83" y="72"/>
                  </a:cxn>
                  <a:cxn ang="0">
                    <a:pos x="43" y="64"/>
                  </a:cxn>
                  <a:cxn ang="0">
                    <a:pos x="26" y="32"/>
                  </a:cxn>
                  <a:cxn ang="0">
                    <a:pos x="18" y="31"/>
                  </a:cxn>
                  <a:cxn ang="0">
                    <a:pos x="18" y="34"/>
                  </a:cxn>
                  <a:cxn ang="0">
                    <a:pos x="16" y="33"/>
                  </a:cxn>
                  <a:cxn ang="0">
                    <a:pos x="19" y="69"/>
                  </a:cxn>
                  <a:cxn ang="0">
                    <a:pos x="19" y="75"/>
                  </a:cxn>
                  <a:cxn ang="0">
                    <a:pos x="17" y="80"/>
                  </a:cxn>
                  <a:cxn ang="0">
                    <a:pos x="0" y="111"/>
                  </a:cxn>
                  <a:cxn ang="0">
                    <a:pos x="2" y="112"/>
                  </a:cxn>
                  <a:cxn ang="0">
                    <a:pos x="0" y="114"/>
                  </a:cxn>
                  <a:cxn ang="0">
                    <a:pos x="9" y="117"/>
                  </a:cxn>
                  <a:cxn ang="0">
                    <a:pos x="38" y="95"/>
                  </a:cxn>
                  <a:cxn ang="0">
                    <a:pos x="77" y="102"/>
                  </a:cxn>
                  <a:cxn ang="0">
                    <a:pos x="41" y="165"/>
                  </a:cxn>
                  <a:cxn ang="0">
                    <a:pos x="57" y="168"/>
                  </a:cxn>
                  <a:cxn ang="0">
                    <a:pos x="124" y="111"/>
                  </a:cxn>
                  <a:cxn ang="0">
                    <a:pos x="155" y="118"/>
                  </a:cxn>
                  <a:cxn ang="0">
                    <a:pos x="173" y="121"/>
                  </a:cxn>
                  <a:cxn ang="0">
                    <a:pos x="173" y="121"/>
                  </a:cxn>
                  <a:cxn ang="0">
                    <a:pos x="177" y="121"/>
                  </a:cxn>
                  <a:cxn ang="0">
                    <a:pos x="181" y="119"/>
                  </a:cxn>
                  <a:cxn ang="0">
                    <a:pos x="181" y="119"/>
                  </a:cxn>
                  <a:cxn ang="0">
                    <a:pos x="186" y="115"/>
                  </a:cxn>
                  <a:cxn ang="0">
                    <a:pos x="188" y="112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6"/>
                  </a:cxn>
                  <a:cxn ang="0">
                    <a:pos x="189" y="102"/>
                  </a:cxn>
                  <a:cxn ang="0">
                    <a:pos x="186" y="97"/>
                  </a:cxn>
                  <a:cxn ang="0">
                    <a:pos x="186" y="97"/>
                  </a:cxn>
                </a:cxnLst>
                <a:rect l="0" t="0" r="r" b="b"/>
                <a:pathLst>
                  <a:path w="189" h="168">
                    <a:moveTo>
                      <a:pt x="186" y="97"/>
                    </a:moveTo>
                    <a:lnTo>
                      <a:pt x="186" y="97"/>
                    </a:lnTo>
                    <a:lnTo>
                      <a:pt x="183" y="94"/>
                    </a:lnTo>
                    <a:lnTo>
                      <a:pt x="178" y="92"/>
                    </a:lnTo>
                    <a:lnTo>
                      <a:pt x="161" y="88"/>
                    </a:lnTo>
                    <a:lnTo>
                      <a:pt x="130" y="81"/>
                    </a:lnTo>
                    <a:lnTo>
                      <a:pt x="90" y="4"/>
                    </a:lnTo>
                    <a:lnTo>
                      <a:pt x="75" y="0"/>
                    </a:lnTo>
                    <a:lnTo>
                      <a:pt x="83" y="72"/>
                    </a:lnTo>
                    <a:lnTo>
                      <a:pt x="43" y="64"/>
                    </a:lnTo>
                    <a:lnTo>
                      <a:pt x="26" y="32"/>
                    </a:lnTo>
                    <a:lnTo>
                      <a:pt x="18" y="31"/>
                    </a:lnTo>
                    <a:lnTo>
                      <a:pt x="18" y="34"/>
                    </a:lnTo>
                    <a:lnTo>
                      <a:pt x="16" y="33"/>
                    </a:lnTo>
                    <a:lnTo>
                      <a:pt x="19" y="69"/>
                    </a:lnTo>
                    <a:lnTo>
                      <a:pt x="19" y="75"/>
                    </a:lnTo>
                    <a:lnTo>
                      <a:pt x="17" y="80"/>
                    </a:lnTo>
                    <a:lnTo>
                      <a:pt x="0" y="111"/>
                    </a:lnTo>
                    <a:lnTo>
                      <a:pt x="2" y="112"/>
                    </a:lnTo>
                    <a:lnTo>
                      <a:pt x="0" y="114"/>
                    </a:lnTo>
                    <a:lnTo>
                      <a:pt x="9" y="117"/>
                    </a:lnTo>
                    <a:lnTo>
                      <a:pt x="38" y="95"/>
                    </a:lnTo>
                    <a:lnTo>
                      <a:pt x="77" y="102"/>
                    </a:lnTo>
                    <a:lnTo>
                      <a:pt x="41" y="165"/>
                    </a:lnTo>
                    <a:lnTo>
                      <a:pt x="57" y="168"/>
                    </a:lnTo>
                    <a:lnTo>
                      <a:pt x="124" y="111"/>
                    </a:lnTo>
                    <a:lnTo>
                      <a:pt x="155" y="118"/>
                    </a:lnTo>
                    <a:lnTo>
                      <a:pt x="173" y="121"/>
                    </a:lnTo>
                    <a:lnTo>
                      <a:pt x="173" y="121"/>
                    </a:lnTo>
                    <a:lnTo>
                      <a:pt x="177" y="121"/>
                    </a:lnTo>
                    <a:lnTo>
                      <a:pt x="181" y="119"/>
                    </a:lnTo>
                    <a:lnTo>
                      <a:pt x="181" y="119"/>
                    </a:lnTo>
                    <a:lnTo>
                      <a:pt x="186" y="115"/>
                    </a:lnTo>
                    <a:lnTo>
                      <a:pt x="188" y="112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6"/>
                    </a:lnTo>
                    <a:lnTo>
                      <a:pt x="189" y="102"/>
                    </a:lnTo>
                    <a:lnTo>
                      <a:pt x="186" y="97"/>
                    </a:lnTo>
                    <a:lnTo>
                      <a:pt x="186" y="9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0" name="Freeform 299"/>
              <p:cNvSpPr/>
              <p:nvPr/>
            </p:nvSpPr>
            <p:spPr bwMode="auto">
              <a:xfrm>
                <a:off x="3376602" y="1177914"/>
                <a:ext cx="53975" cy="3016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9"/>
                  </a:cxn>
                  <a:cxn ang="0">
                    <a:pos x="3" y="19"/>
                  </a:cxn>
                  <a:cxn ang="0">
                    <a:pos x="34" y="7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4" h="19">
                    <a:moveTo>
                      <a:pt x="0" y="12"/>
                    </a:moveTo>
                    <a:lnTo>
                      <a:pt x="3" y="19"/>
                    </a:lnTo>
                    <a:lnTo>
                      <a:pt x="3" y="19"/>
                    </a:lnTo>
                    <a:lnTo>
                      <a:pt x="34" y="7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1" name="Freeform 300"/>
              <p:cNvSpPr/>
              <p:nvPr/>
            </p:nvSpPr>
            <p:spPr bwMode="auto">
              <a:xfrm>
                <a:off x="3276589" y="1220776"/>
                <a:ext cx="53975" cy="3175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0"/>
                  </a:cxn>
                  <a:cxn ang="0">
                    <a:pos x="3" y="20"/>
                  </a:cxn>
                  <a:cxn ang="0">
                    <a:pos x="34" y="6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0" y="15"/>
                  </a:cxn>
                  <a:cxn ang="0">
                    <a:pos x="0" y="15"/>
                  </a:cxn>
                </a:cxnLst>
                <a:rect l="0" t="0" r="r" b="b"/>
                <a:pathLst>
                  <a:path w="34" h="20">
                    <a:moveTo>
                      <a:pt x="0" y="15"/>
                    </a:moveTo>
                    <a:lnTo>
                      <a:pt x="3" y="20"/>
                    </a:lnTo>
                    <a:lnTo>
                      <a:pt x="3" y="20"/>
                    </a:lnTo>
                    <a:lnTo>
                      <a:pt x="34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2" name="Freeform 301"/>
              <p:cNvSpPr/>
              <p:nvPr/>
            </p:nvSpPr>
            <p:spPr bwMode="auto">
              <a:xfrm>
                <a:off x="3178164" y="1269989"/>
                <a:ext cx="53975" cy="3810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24"/>
                  </a:cxn>
                  <a:cxn ang="0">
                    <a:pos x="5" y="24"/>
                  </a:cxn>
                  <a:cxn ang="0">
                    <a:pos x="34" y="6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0" y="18"/>
                  </a:cxn>
                  <a:cxn ang="0">
                    <a:pos x="0" y="18"/>
                  </a:cxn>
                </a:cxnLst>
                <a:rect l="0" t="0" r="r" b="b"/>
                <a:pathLst>
                  <a:path w="34" h="24">
                    <a:moveTo>
                      <a:pt x="0" y="18"/>
                    </a:moveTo>
                    <a:lnTo>
                      <a:pt x="5" y="24"/>
                    </a:lnTo>
                    <a:lnTo>
                      <a:pt x="5" y="24"/>
                    </a:lnTo>
                    <a:lnTo>
                      <a:pt x="34" y="6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3" name="Freeform 302"/>
              <p:cNvSpPr/>
              <p:nvPr/>
            </p:nvSpPr>
            <p:spPr bwMode="auto">
              <a:xfrm>
                <a:off x="3000364" y="1393814"/>
                <a:ext cx="49213" cy="46038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5" y="29"/>
                  </a:cxn>
                  <a:cxn ang="0">
                    <a:pos x="5" y="29"/>
                  </a:cxn>
                  <a:cxn ang="0">
                    <a:pos x="31" y="6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23"/>
                  </a:cxn>
                  <a:cxn ang="0">
                    <a:pos x="0" y="23"/>
                  </a:cxn>
                </a:cxnLst>
                <a:rect l="0" t="0" r="r" b="b"/>
                <a:pathLst>
                  <a:path w="31" h="28">
                    <a:moveTo>
                      <a:pt x="0" y="23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31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4" name="Freeform 303"/>
              <p:cNvSpPr/>
              <p:nvPr/>
            </p:nvSpPr>
            <p:spPr bwMode="auto">
              <a:xfrm>
                <a:off x="3086089" y="1328726"/>
                <a:ext cx="50800" cy="3968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32" y="5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0" t="0" r="r" b="b"/>
                <a:pathLst>
                  <a:path w="32" h="25">
                    <a:moveTo>
                      <a:pt x="0" y="19"/>
                    </a:moveTo>
                    <a:lnTo>
                      <a:pt x="4" y="25"/>
                    </a:lnTo>
                    <a:lnTo>
                      <a:pt x="4" y="25"/>
                    </a:lnTo>
                    <a:lnTo>
                      <a:pt x="32" y="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5" name="Freeform 304"/>
              <p:cNvSpPr/>
              <p:nvPr/>
            </p:nvSpPr>
            <p:spPr bwMode="auto">
              <a:xfrm>
                <a:off x="3805227" y="1087426"/>
                <a:ext cx="55563" cy="15875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1" y="10"/>
                  </a:cxn>
                  <a:cxn ang="0">
                    <a:pos x="35" y="7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0" y="3"/>
                  </a:cxn>
                  <a:cxn ang="0">
                    <a:pos x="1" y="10"/>
                  </a:cxn>
                </a:cxnLst>
                <a:rect l="0" t="0" r="r" b="b"/>
                <a:pathLst>
                  <a:path w="35" h="10">
                    <a:moveTo>
                      <a:pt x="1" y="10"/>
                    </a:moveTo>
                    <a:lnTo>
                      <a:pt x="1" y="10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0" y="3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6" name="Freeform 305"/>
              <p:cNvSpPr/>
              <p:nvPr/>
            </p:nvSpPr>
            <p:spPr bwMode="auto">
              <a:xfrm>
                <a:off x="4027477" y="1084251"/>
                <a:ext cx="55563" cy="1428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35" y="9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35" h="9">
                    <a:moveTo>
                      <a:pt x="0" y="8"/>
                    </a:moveTo>
                    <a:lnTo>
                      <a:pt x="0" y="8"/>
                    </a:lnTo>
                    <a:lnTo>
                      <a:pt x="35" y="9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7" name="Freeform 306"/>
              <p:cNvSpPr/>
              <p:nvPr/>
            </p:nvSpPr>
            <p:spPr bwMode="auto">
              <a:xfrm>
                <a:off x="3914764" y="1084251"/>
                <a:ext cx="57150" cy="12700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" y="8"/>
                  </a:cxn>
                  <a:cxn ang="0">
                    <a:pos x="36" y="7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0" y="0"/>
                  </a:cxn>
                  <a:cxn ang="0">
                    <a:pos x="2" y="8"/>
                  </a:cxn>
                </a:cxnLst>
                <a:rect l="0" t="0" r="r" b="b"/>
                <a:pathLst>
                  <a:path w="36" h="8">
                    <a:moveTo>
                      <a:pt x="2" y="8"/>
                    </a:moveTo>
                    <a:lnTo>
                      <a:pt x="2" y="8"/>
                    </a:lnTo>
                    <a:lnTo>
                      <a:pt x="36" y="7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8" name="Freeform 307"/>
              <p:cNvSpPr/>
              <p:nvPr/>
            </p:nvSpPr>
            <p:spPr bwMode="auto">
              <a:xfrm>
                <a:off x="4137014" y="1092189"/>
                <a:ext cx="55563" cy="20638"/>
              </a:xfrm>
              <a:custGeom>
                <a:avLst/>
                <a:gdLst/>
                <a:ahLst/>
                <a:cxnLst>
                  <a:cxn ang="0">
                    <a:pos x="35" y="5"/>
                  </a:cxn>
                  <a:cxn ang="0">
                    <a:pos x="35" y="5"/>
                  </a:cxn>
                  <a:cxn ang="0">
                    <a:pos x="26" y="4"/>
                  </a:cxn>
                  <a:cxn ang="0">
                    <a:pos x="1" y="0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25" y="10"/>
                  </a:cxn>
                  <a:cxn ang="0">
                    <a:pos x="34" y="13"/>
                  </a:cxn>
                  <a:cxn ang="0">
                    <a:pos x="35" y="5"/>
                  </a:cxn>
                </a:cxnLst>
                <a:rect l="0" t="0" r="r" b="b"/>
                <a:pathLst>
                  <a:path w="35" h="13">
                    <a:moveTo>
                      <a:pt x="35" y="5"/>
                    </a:moveTo>
                    <a:lnTo>
                      <a:pt x="35" y="5"/>
                    </a:lnTo>
                    <a:lnTo>
                      <a:pt x="26" y="4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5" y="10"/>
                    </a:lnTo>
                    <a:lnTo>
                      <a:pt x="34" y="13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9" name="Freeform 308"/>
              <p:cNvSpPr/>
              <p:nvPr/>
            </p:nvSpPr>
            <p:spPr bwMode="auto">
              <a:xfrm>
                <a:off x="3695689" y="1098539"/>
                <a:ext cx="55563" cy="19050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" y="12"/>
                  </a:cxn>
                  <a:cxn ang="0">
                    <a:pos x="35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5"/>
                  </a:cxn>
                  <a:cxn ang="0">
                    <a:pos x="1" y="12"/>
                  </a:cxn>
                </a:cxnLst>
                <a:rect l="0" t="0" r="r" b="b"/>
                <a:pathLst>
                  <a:path w="35" h="12">
                    <a:moveTo>
                      <a:pt x="1" y="12"/>
                    </a:moveTo>
                    <a:lnTo>
                      <a:pt x="1" y="12"/>
                    </a:lnTo>
                    <a:lnTo>
                      <a:pt x="35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0" name="Freeform 309"/>
              <p:cNvSpPr/>
              <p:nvPr/>
            </p:nvSpPr>
            <p:spPr bwMode="auto">
              <a:xfrm>
                <a:off x="3587739" y="1117589"/>
                <a:ext cx="55563" cy="222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35" y="6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35" h="14">
                    <a:moveTo>
                      <a:pt x="0" y="7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35" y="6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1" name="Freeform 310"/>
              <p:cNvSpPr/>
              <p:nvPr/>
            </p:nvSpPr>
            <p:spPr bwMode="auto">
              <a:xfrm>
                <a:off x="3479789" y="1142989"/>
                <a:ext cx="57150" cy="269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36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36" h="17">
                    <a:moveTo>
                      <a:pt x="0" y="10"/>
                    </a:moveTo>
                    <a:lnTo>
                      <a:pt x="2" y="17"/>
                    </a:lnTo>
                    <a:lnTo>
                      <a:pt x="2" y="17"/>
                    </a:lnTo>
                    <a:lnTo>
                      <a:pt x="36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</p:grpSp>
      <p:sp>
        <p:nvSpPr>
          <p:cNvPr id="39" name="Rectangle 32"/>
          <p:cNvSpPr/>
          <p:nvPr/>
        </p:nvSpPr>
        <p:spPr>
          <a:xfrm>
            <a:off x="0" y="4095755"/>
            <a:ext cx="12192000" cy="2762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84085" y="1589405"/>
            <a:ext cx="3822065" cy="1692910"/>
          </a:xfrm>
          <a:prstGeom prst="rect">
            <a:avLst/>
          </a:prstGeom>
          <a:noFill/>
        </p:spPr>
        <p:txBody>
          <a:bodyPr wrap="square" lIns="179705" tIns="107950" rIns="179705" bIns="107950" rtlCol="0">
            <a:spAutoFit/>
          </a:bodyPr>
          <a:p>
            <a:pPr algn="dist"/>
            <a:r>
              <a:rPr lang="zh-CN" altLang="en-US" sz="9600" b="1" kern="8000" spc="100" dirty="0">
                <a:solidFill>
                  <a:srgbClr val="DE0023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物理</a:t>
            </a:r>
            <a:endParaRPr lang="zh-CN" altLang="en-US" sz="9600" b="1" kern="8000" spc="100" dirty="0">
              <a:solidFill>
                <a:srgbClr val="DE0023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69818" y="5431268"/>
            <a:ext cx="50501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人教</a:t>
            </a:r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˙</a:t>
            </a: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八年级（上册）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2016秋上\人八物上\人八物上课课件制作\第六章 质量与密度\第4节 密度与社会生活\图6.4-2.jpg"/>
          <p:cNvPicPr>
            <a:picLocks noChangeAspect="1"/>
          </p:cNvPicPr>
          <p:nvPr>
            <p:ph idx="4294967295"/>
          </p:nvPr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3875" y="2001520"/>
            <a:ext cx="3662680" cy="2902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818640" y="1631950"/>
            <a:ext cx="3971290" cy="3634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36905" fontAlgn="auto">
              <a:lnSpc>
                <a:spcPct val="120000"/>
              </a:lnSpc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由于水的反常膨胀，在严寒冬天，河面封住了，较深河底的水却保持4℃的水温，鱼儿仍然可以自由自在地游呢！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30475" y="850265"/>
            <a:ext cx="6827520" cy="706755"/>
          </a:xfrm>
          <a:prstGeom prst="rect">
            <a:avLst/>
          </a:prstGeom>
          <a:solidFill>
            <a:srgbClr val="98CB00"/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知识点二 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密度与物质鉴别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拿假金元宝骗钱 一诈骗团伙被端-国语流畅">
            <a:hlinkClick r:id="" action="ppaction://media"/>
          </p:cNvPr>
          <p:cNvPicPr>
            <a:picLocks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35505" y="1673225"/>
            <a:ext cx="7617460" cy="37763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72870" y="1624330"/>
            <a:ext cx="52584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我们如何识破这个骗局呢？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22780" y="2934970"/>
            <a:ext cx="42195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答：测出金元宝的密度。</a:t>
            </a:r>
            <a:endParaRPr lang="zh-CN" altLang="en-US" sz="28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04975" y="3803650"/>
            <a:ext cx="916368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1345" fontAlgn="auto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根据物质的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颜色、气味、硬度、延展性、导电性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等属性的不同都可以鉴别物质，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而密度是物质的基本属性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，用密度来鉴别物质，也是一种重要的鉴别物质的方法。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950075" y="1396365"/>
            <a:ext cx="3576320" cy="20529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903730" y="952500"/>
            <a:ext cx="887857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体育锻炼用的一个实心铅球的质量是4kg，经测量知道它的体积是0.57dm3，这个铅球是用铅制造的吗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94180" y="2622550"/>
            <a:ext cx="895985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65150" fontAlgn="auto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前面密度表，我们知道一般不同物质的密度是不同的，但也有部分不同物质的密度是相同的，如酒精和煤油，冰和蜡。 因此，为了准确地判断是哪种物质，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除了利用密度外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，当然还要结合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物体的颜色、气味、透明度、是否燃烧、硬度等物理性质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从多方面进行综合分析判断，这样才能得出准确的结论。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519930" y="623253"/>
            <a:ext cx="3152775" cy="584200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材料与社会发展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31265" y="1840865"/>
            <a:ext cx="2929255" cy="3452707"/>
            <a:chOff x="108639" y="787948"/>
            <a:chExt cx="2983561" cy="5043652"/>
          </a:xfrm>
        </p:grpSpPr>
        <p:pic>
          <p:nvPicPr>
            <p:cNvPr id="20491" name="Picture 3" descr="F:\2016秋上\人八物上\人八物上课课件制作\第六章 质量与密度\第4节 密度与社会生活\图6.4-3 商代后期用于蒸煮的青铜器──甗.jpg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4472C0"/>
                </a:clrFrom>
                <a:clrTo>
                  <a:srgbClr val="4472C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435" y="787948"/>
              <a:ext cx="2077018" cy="30748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92" name="矩形 5"/>
            <p:cNvSpPr/>
            <p:nvPr/>
          </p:nvSpPr>
          <p:spPr>
            <a:xfrm>
              <a:off x="108639" y="4080298"/>
              <a:ext cx="2983561" cy="175130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商代后期用于蒸煮的青铜器</a:t>
              </a:r>
              <a:r>
                <a:rPr lang="en-US" altLang="zh-CN" sz="24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——</a:t>
              </a:r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甗（</a:t>
              </a:r>
              <a:r>
                <a:rPr lang="en-US" altLang="zh-CN" sz="24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yǎn</a:t>
              </a:r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）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826510" y="1805940"/>
            <a:ext cx="2629535" cy="1754710"/>
            <a:chOff x="6062095" y="578724"/>
            <a:chExt cx="2813347" cy="2783485"/>
          </a:xfrm>
        </p:grpSpPr>
        <p:pic>
          <p:nvPicPr>
            <p:cNvPr id="20489" name="Picture 4" descr="F:\2016秋上\人八物上\人八物上课课件制作\第六章 质量与密度\第4节 密度与社会生活\图6.4-4 沧州铁狮子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2095" y="578724"/>
              <a:ext cx="2813347" cy="22064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90" name="矩形 7"/>
            <p:cNvSpPr/>
            <p:nvPr/>
          </p:nvSpPr>
          <p:spPr>
            <a:xfrm>
              <a:off x="6683488" y="2631919"/>
              <a:ext cx="1898346" cy="730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沧州铁狮子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868420" y="3671568"/>
            <a:ext cx="2437130" cy="1860722"/>
            <a:chOff x="6135719" y="2982978"/>
            <a:chExt cx="2666097" cy="1861495"/>
          </a:xfrm>
        </p:grpSpPr>
        <p:pic>
          <p:nvPicPr>
            <p:cNvPr id="20487" name="Picture 2" descr="F:\2016秋上\人八物上\人八物上课课件制作\第六章 质量与密度\第4节 密度与社会生活\图6.4-5 气凝胶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72C0"/>
                </a:clrFrom>
                <a:clrTo>
                  <a:srgbClr val="4472C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35719" y="2982978"/>
              <a:ext cx="2666097" cy="14291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88" name="矩形 9"/>
            <p:cNvSpPr/>
            <p:nvPr/>
          </p:nvSpPr>
          <p:spPr>
            <a:xfrm>
              <a:off x="6820696" y="4383907"/>
              <a:ext cx="1295937" cy="4605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气凝胶</a:t>
              </a:r>
              <a:endPara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639560" y="2196465"/>
            <a:ext cx="405892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65150" fontAlgn="auto"/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材料、能源、信息是现代文明的重要支柱. 在新材料的开发过程中，材料的密度是科学家研究的核心问题之一。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9" name="图片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36650" y="1520825"/>
            <a:ext cx="10270490" cy="4054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6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1.鸡尾酒是由几种不同颜色的酒调配而成的，经调配后不同颜色的酒界面分明，这是由于不同颜色的酒具有不同的（　　）。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26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A.质量　　　　　B.体积　　　　　C.温度　　　　　D.密度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40000"/>
              </a:lnSpc>
            </a:pP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31300" y="2947035"/>
            <a:ext cx="1301115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巩固扩展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26845" y="1931670"/>
            <a:ext cx="10028555" cy="3340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3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2.冬天水缸里的水结成冰会使水缸破裂，这是因为（　　）。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23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A.水结成冰后，密度变大　　　B.水结成冰后，体积变大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23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C.水结成冰后，质量变大      D.水结成冰后，温度太低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20910" y="2145030"/>
            <a:ext cx="531495" cy="8661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40000"/>
              </a:lnSpc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巩固扩展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29690" y="4625975"/>
            <a:ext cx="5424805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t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（二）密度与物质鉴别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9690" y="1666240"/>
            <a:ext cx="4094480" cy="52197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（一）密度与温度的关系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01750" y="1985010"/>
            <a:ext cx="1004951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1.一定质量的气体，当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温度升高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时，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体积会膨胀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密度会变小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1750" y="3435985"/>
            <a:ext cx="59696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2.水的反常膨胀，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4℃水的密度最大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课堂小结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89337" y="45308"/>
            <a:ext cx="10213326" cy="6825439"/>
            <a:chOff x="989337" y="45308"/>
            <a:chExt cx="10213326" cy="682543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989337" y="45308"/>
              <a:ext cx="10213326" cy="682543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461729" y="2785626"/>
              <a:ext cx="77714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7200" b="1" spc="-150" dirty="0" smtClean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谢谢</a:t>
              </a:r>
              <a:r>
                <a:rPr lang="zh-CN" altLang="en-US" sz="7200" b="1" spc="-150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观看</a:t>
              </a:r>
              <a:endParaRPr lang="zh-CN" altLang="en-US" sz="7200" b="1" spc="-15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968375" y="93980"/>
            <a:ext cx="10213340" cy="68256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2980" y="2400300"/>
            <a:ext cx="5247640" cy="2057400"/>
          </a:xfrm>
          <a:prstGeom prst="rect">
            <a:avLst/>
          </a:prstGeom>
          <a:noFill/>
        </p:spPr>
        <p:txBody>
          <a:bodyPr vert="horz" wrap="square" lIns="107950" tIns="323850" rIns="107950" bIns="71755" rtlCol="0" anchor="ctr" anchorCtr="1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第六章  </a:t>
            </a:r>
            <a:r>
              <a:rPr 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质量与密度</a:t>
            </a:r>
            <a:endParaRPr lang="zh-CN" sz="36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节 密度与社会生活</a:t>
            </a:r>
            <a:endParaRPr lang="zh-CN" altLang="en-US" sz="36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课前准备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51" name="TextBox 17"/>
          <p:cNvSpPr txBox="1"/>
          <p:nvPr/>
        </p:nvSpPr>
        <p:spPr>
          <a:xfrm>
            <a:off x="2944506" y="2071797"/>
            <a:ext cx="6523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spc="1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教学分析</a:t>
            </a:r>
            <a:endParaRPr lang="id-ID" sz="7200" b="1" spc="1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788160" y="1415415"/>
            <a:ext cx="86093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1.了解物质密度与温度的关系，能解释有关现象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88160" y="2223135"/>
            <a:ext cx="96958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2.掌握配合密度表通过测量密度鉴别物质的方法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8160" y="3148330"/>
            <a:ext cx="920087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3.用密度公式变形形式求物体的质量和体积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92885" y="1017905"/>
            <a:ext cx="2430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学习目标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88160" y="4361180"/>
            <a:ext cx="87649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4.让学生感受物理与生活的密切联系，培养学生热爱生活的热情。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6" grpId="0"/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课前准备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51" name="TextBox 17"/>
          <p:cNvSpPr txBox="1"/>
          <p:nvPr/>
        </p:nvSpPr>
        <p:spPr>
          <a:xfrm>
            <a:off x="2581925" y="2071797"/>
            <a:ext cx="702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spc="1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教学分析</a:t>
            </a:r>
            <a:endParaRPr lang="id-ID" sz="2400" b="1" spc="1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909320" y="1358900"/>
            <a:ext cx="10547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学习重点：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了解密度与温度的关系。</a:t>
            </a:r>
            <a:endPara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9320" y="2128520"/>
            <a:ext cx="9439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难点 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运用密度知识鉴别物质和解决实际问题。</a:t>
            </a:r>
            <a:endPara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9320" y="2898140"/>
            <a:ext cx="105479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学习方法：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本节课以演示实验为基础，通过小组讨论合作，以事实为依据，通过练习逐步理解。</a:t>
            </a:r>
            <a:endPara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9320" y="4147185"/>
            <a:ext cx="105479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学具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准备：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酒精灯、小风车、热水、瘪乒乓球、铅球、台秤、杯子、气球、风车、温度计。</a:t>
            </a:r>
            <a:endPara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18827" y="406299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教学内容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1520657" y="2389430"/>
            <a:ext cx="1250951" cy="1155700"/>
            <a:chOff x="990159" y="1862891"/>
            <a:chExt cx="1250951" cy="1155700"/>
          </a:xfrm>
        </p:grpSpPr>
        <p:sp>
          <p:nvSpPr>
            <p:cNvPr id="77" name="Freeform 6"/>
            <p:cNvSpPr/>
            <p:nvPr/>
          </p:nvSpPr>
          <p:spPr bwMode="auto">
            <a:xfrm rot="1800000">
              <a:off x="990159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85500" y="1950144"/>
              <a:ext cx="1060270" cy="981196"/>
              <a:chOff x="1085500" y="1950144"/>
              <a:chExt cx="1060270" cy="981196"/>
            </a:xfrm>
          </p:grpSpPr>
          <p:sp>
            <p:nvSpPr>
              <p:cNvPr id="79" name="Freeform 7"/>
              <p:cNvSpPr/>
              <p:nvPr/>
            </p:nvSpPr>
            <p:spPr bwMode="auto">
              <a:xfrm rot="1800000">
                <a:off x="1085500" y="1950144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80" name="TextBox 50"/>
              <p:cNvSpPr txBox="1"/>
              <p:nvPr/>
            </p:nvSpPr>
            <p:spPr>
              <a:xfrm>
                <a:off x="1337363" y="1957671"/>
                <a:ext cx="556544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4000" dirty="0">
                    <a:solidFill>
                      <a:schemeClr val="bg1"/>
                    </a:solidFill>
                    <a:latin typeface="宋体" panose="02010600030101010101" pitchFamily="2" charset="-122"/>
                    <a:ea typeface="微软雅黑" panose="020B0503020204020204" pitchFamily="34" charset="-122"/>
                    <a:cs typeface="宋体" panose="02010600030101010101" pitchFamily="2" charset="-122"/>
                  </a:rPr>
                  <a:t>01</a:t>
                </a:r>
                <a:endParaRPr lang="en-US" altLang="zh-CN" sz="4000" dirty="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endParaRPr>
              </a:p>
            </p:txBody>
          </p:sp>
        </p:grpSp>
      </p:grpSp>
      <p:sp>
        <p:nvSpPr>
          <p:cNvPr id="82" name="TextBox 43"/>
          <p:cNvSpPr txBox="1"/>
          <p:nvPr/>
        </p:nvSpPr>
        <p:spPr>
          <a:xfrm>
            <a:off x="3029604" y="2416933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1" action="ppaction://hlinksldjump"/>
              </a:rPr>
              <a:t>情景引入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542692" y="3956973"/>
            <a:ext cx="1250951" cy="1155700"/>
            <a:chOff x="990159" y="3430434"/>
            <a:chExt cx="1250951" cy="1155700"/>
          </a:xfrm>
        </p:grpSpPr>
        <p:sp>
          <p:nvSpPr>
            <p:cNvPr id="84" name="Freeform 6"/>
            <p:cNvSpPr/>
            <p:nvPr/>
          </p:nvSpPr>
          <p:spPr bwMode="auto">
            <a:xfrm rot="1800000">
              <a:off x="990159" y="3430434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1085500" y="3517686"/>
              <a:ext cx="1060270" cy="981196"/>
              <a:chOff x="1085500" y="3517686"/>
              <a:chExt cx="1060270" cy="981196"/>
            </a:xfrm>
          </p:grpSpPr>
          <p:sp>
            <p:nvSpPr>
              <p:cNvPr id="86" name="Freeform 7"/>
              <p:cNvSpPr/>
              <p:nvPr/>
            </p:nvSpPr>
            <p:spPr bwMode="auto">
              <a:xfrm rot="1800000">
                <a:off x="1085500" y="3517686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87" name="TextBox 50"/>
              <p:cNvSpPr txBox="1"/>
              <p:nvPr/>
            </p:nvSpPr>
            <p:spPr>
              <a:xfrm>
                <a:off x="1337363" y="3529991"/>
                <a:ext cx="556544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4000" dirty="0">
                    <a:solidFill>
                      <a:schemeClr val="bg1"/>
                    </a:solidFill>
                    <a:latin typeface="宋体" panose="02010600030101010101" pitchFamily="2" charset="-122"/>
                    <a:ea typeface="微软雅黑" panose="020B0503020204020204" pitchFamily="34" charset="-122"/>
                    <a:cs typeface="宋体" panose="02010600030101010101" pitchFamily="2" charset="-122"/>
                  </a:rPr>
                  <a:t>02</a:t>
                </a:r>
                <a:endParaRPr lang="en-US" altLang="zh-CN" sz="4000" dirty="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endParaRPr>
              </a:p>
            </p:txBody>
          </p:sp>
        </p:grpSp>
      </p:grpSp>
      <p:sp>
        <p:nvSpPr>
          <p:cNvPr id="89" name="TextBox 43"/>
          <p:cNvSpPr txBox="1"/>
          <p:nvPr/>
        </p:nvSpPr>
        <p:spPr>
          <a:xfrm>
            <a:off x="3051639" y="4033249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2" action="ppaction://hlinksldjump"/>
              </a:rPr>
              <a:t>互动新授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6499783" y="2389430"/>
            <a:ext cx="1250951" cy="1155700"/>
            <a:chOff x="6485268" y="1862891"/>
            <a:chExt cx="1250951" cy="1155700"/>
          </a:xfrm>
        </p:grpSpPr>
        <p:sp>
          <p:nvSpPr>
            <p:cNvPr id="91" name="Freeform 6"/>
            <p:cNvSpPr/>
            <p:nvPr/>
          </p:nvSpPr>
          <p:spPr bwMode="auto">
            <a:xfrm rot="1800000">
              <a:off x="6485268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2" name="Freeform 7"/>
            <p:cNvSpPr/>
            <p:nvPr/>
          </p:nvSpPr>
          <p:spPr bwMode="auto">
            <a:xfrm rot="1800000">
              <a:off x="6580609" y="1950144"/>
              <a:ext cx="1060270" cy="981196"/>
            </a:xfrm>
            <a:custGeom>
              <a:avLst/>
              <a:gdLst>
                <a:gd name="T0" fmla="*/ 1297 w 2136"/>
                <a:gd name="T1" fmla="*/ 1868 h 1968"/>
                <a:gd name="T2" fmla="*/ 1068 w 2136"/>
                <a:gd name="T3" fmla="*/ 1815 h 1968"/>
                <a:gd name="T4" fmla="*/ 839 w 2136"/>
                <a:gd name="T5" fmla="*/ 1868 h 1968"/>
                <a:gd name="T6" fmla="*/ 415 w 2136"/>
                <a:gd name="T7" fmla="*/ 1620 h 1968"/>
                <a:gd name="T8" fmla="*/ 347 w 2136"/>
                <a:gd name="T9" fmla="*/ 1399 h 1968"/>
                <a:gd name="T10" fmla="*/ 189 w 2136"/>
                <a:gd name="T11" fmla="*/ 1229 h 1968"/>
                <a:gd name="T12" fmla="*/ 189 w 2136"/>
                <a:gd name="T13" fmla="*/ 736 h 1968"/>
                <a:gd name="T14" fmla="*/ 347 w 2136"/>
                <a:gd name="T15" fmla="*/ 566 h 1968"/>
                <a:gd name="T16" fmla="*/ 415 w 2136"/>
                <a:gd name="T17" fmla="*/ 345 h 1968"/>
                <a:gd name="T18" fmla="*/ 844 w 2136"/>
                <a:gd name="T19" fmla="*/ 99 h 1968"/>
                <a:gd name="T20" fmla="*/ 1068 w 2136"/>
                <a:gd name="T21" fmla="*/ 150 h 1968"/>
                <a:gd name="T22" fmla="*/ 1293 w 2136"/>
                <a:gd name="T23" fmla="*/ 98 h 1968"/>
                <a:gd name="T24" fmla="*/ 1580 w 2136"/>
                <a:gd name="T25" fmla="*/ 102 h 1968"/>
                <a:gd name="T26" fmla="*/ 1721 w 2136"/>
                <a:gd name="T27" fmla="*/ 345 h 1968"/>
                <a:gd name="T28" fmla="*/ 1789 w 2136"/>
                <a:gd name="T29" fmla="*/ 566 h 1968"/>
                <a:gd name="T30" fmla="*/ 1947 w 2136"/>
                <a:gd name="T31" fmla="*/ 736 h 1968"/>
                <a:gd name="T32" fmla="*/ 1948 w 2136"/>
                <a:gd name="T33" fmla="*/ 1228 h 1968"/>
                <a:gd name="T34" fmla="*/ 1789 w 2136"/>
                <a:gd name="T35" fmla="*/ 1399 h 1968"/>
                <a:gd name="T36" fmla="*/ 1721 w 2136"/>
                <a:gd name="T37" fmla="*/ 1621 h 1968"/>
                <a:gd name="T38" fmla="*/ 1297 w 2136"/>
                <a:gd name="T39" fmla="*/ 18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6" h="1968">
                  <a:moveTo>
                    <a:pt x="1297" y="1868"/>
                  </a:moveTo>
                  <a:cubicBezTo>
                    <a:pt x="1228" y="1834"/>
                    <a:pt x="1150" y="1815"/>
                    <a:pt x="1068" y="1815"/>
                  </a:cubicBezTo>
                  <a:cubicBezTo>
                    <a:pt x="986" y="1815"/>
                    <a:pt x="908" y="1834"/>
                    <a:pt x="839" y="1868"/>
                  </a:cubicBezTo>
                  <a:cubicBezTo>
                    <a:pt x="636" y="1968"/>
                    <a:pt x="431" y="1843"/>
                    <a:pt x="415" y="1620"/>
                  </a:cubicBezTo>
                  <a:cubicBezTo>
                    <a:pt x="409" y="1544"/>
                    <a:pt x="387" y="1469"/>
                    <a:pt x="347" y="1399"/>
                  </a:cubicBezTo>
                  <a:cubicBezTo>
                    <a:pt x="306" y="1329"/>
                    <a:pt x="252" y="1271"/>
                    <a:pt x="189" y="1229"/>
                  </a:cubicBezTo>
                  <a:cubicBezTo>
                    <a:pt x="0" y="1101"/>
                    <a:pt x="1" y="863"/>
                    <a:pt x="189" y="736"/>
                  </a:cubicBezTo>
                  <a:cubicBezTo>
                    <a:pt x="252" y="693"/>
                    <a:pt x="306" y="636"/>
                    <a:pt x="347" y="566"/>
                  </a:cubicBezTo>
                  <a:cubicBezTo>
                    <a:pt x="387" y="496"/>
                    <a:pt x="409" y="420"/>
                    <a:pt x="415" y="345"/>
                  </a:cubicBezTo>
                  <a:cubicBezTo>
                    <a:pt x="431" y="114"/>
                    <a:pt x="638" y="0"/>
                    <a:pt x="844" y="99"/>
                  </a:cubicBezTo>
                  <a:cubicBezTo>
                    <a:pt x="912" y="131"/>
                    <a:pt x="988" y="150"/>
                    <a:pt x="1068" y="150"/>
                  </a:cubicBezTo>
                  <a:cubicBezTo>
                    <a:pt x="1149" y="150"/>
                    <a:pt x="1225" y="131"/>
                    <a:pt x="1293" y="98"/>
                  </a:cubicBezTo>
                  <a:cubicBezTo>
                    <a:pt x="1397" y="48"/>
                    <a:pt x="1501" y="54"/>
                    <a:pt x="1580" y="102"/>
                  </a:cubicBezTo>
                  <a:cubicBezTo>
                    <a:pt x="1658" y="148"/>
                    <a:pt x="1713" y="235"/>
                    <a:pt x="1721" y="345"/>
                  </a:cubicBezTo>
                  <a:cubicBezTo>
                    <a:pt x="1726" y="420"/>
                    <a:pt x="1748" y="496"/>
                    <a:pt x="1789" y="566"/>
                  </a:cubicBezTo>
                  <a:cubicBezTo>
                    <a:pt x="1829" y="636"/>
                    <a:pt x="1884" y="693"/>
                    <a:pt x="1947" y="736"/>
                  </a:cubicBezTo>
                  <a:cubicBezTo>
                    <a:pt x="2132" y="862"/>
                    <a:pt x="2136" y="1102"/>
                    <a:pt x="1948" y="1228"/>
                  </a:cubicBezTo>
                  <a:cubicBezTo>
                    <a:pt x="1885" y="1270"/>
                    <a:pt x="1829" y="1328"/>
                    <a:pt x="1789" y="1399"/>
                  </a:cubicBezTo>
                  <a:cubicBezTo>
                    <a:pt x="1748" y="1469"/>
                    <a:pt x="1726" y="1545"/>
                    <a:pt x="1721" y="1621"/>
                  </a:cubicBezTo>
                  <a:cubicBezTo>
                    <a:pt x="1705" y="1843"/>
                    <a:pt x="1499" y="1968"/>
                    <a:pt x="1297" y="18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3" name="TextBox 50"/>
            <p:cNvSpPr txBox="1"/>
            <p:nvPr/>
          </p:nvSpPr>
          <p:spPr>
            <a:xfrm>
              <a:off x="6828326" y="1949984"/>
              <a:ext cx="556544" cy="8022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03</a:t>
              </a:r>
              <a:endParaRPr lang="en-US" altLang="zh-CN" sz="4000" dirty="0">
                <a:solidFill>
                  <a:schemeClr val="bg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95" name="TextBox 43"/>
          <p:cNvSpPr txBox="1"/>
          <p:nvPr/>
        </p:nvSpPr>
        <p:spPr>
          <a:xfrm>
            <a:off x="7961921" y="2416933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3" action="ppaction://hlinksldjump"/>
              </a:rPr>
              <a:t>巩固扩展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6499783" y="3956973"/>
            <a:ext cx="1250951" cy="1155700"/>
            <a:chOff x="6485268" y="3430434"/>
            <a:chExt cx="1250951" cy="1155700"/>
          </a:xfrm>
        </p:grpSpPr>
        <p:sp>
          <p:nvSpPr>
            <p:cNvPr id="97" name="Freeform 6"/>
            <p:cNvSpPr/>
            <p:nvPr/>
          </p:nvSpPr>
          <p:spPr bwMode="auto">
            <a:xfrm rot="1800000">
              <a:off x="6485268" y="3430434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8" name="Freeform 7"/>
            <p:cNvSpPr/>
            <p:nvPr/>
          </p:nvSpPr>
          <p:spPr bwMode="auto">
            <a:xfrm rot="1800000">
              <a:off x="6580609" y="3517686"/>
              <a:ext cx="1060270" cy="981196"/>
            </a:xfrm>
            <a:custGeom>
              <a:avLst/>
              <a:gdLst>
                <a:gd name="T0" fmla="*/ 1297 w 2136"/>
                <a:gd name="T1" fmla="*/ 1868 h 1968"/>
                <a:gd name="T2" fmla="*/ 1068 w 2136"/>
                <a:gd name="T3" fmla="*/ 1815 h 1968"/>
                <a:gd name="T4" fmla="*/ 839 w 2136"/>
                <a:gd name="T5" fmla="*/ 1868 h 1968"/>
                <a:gd name="T6" fmla="*/ 415 w 2136"/>
                <a:gd name="T7" fmla="*/ 1620 h 1968"/>
                <a:gd name="T8" fmla="*/ 347 w 2136"/>
                <a:gd name="T9" fmla="*/ 1399 h 1968"/>
                <a:gd name="T10" fmla="*/ 189 w 2136"/>
                <a:gd name="T11" fmla="*/ 1229 h 1968"/>
                <a:gd name="T12" fmla="*/ 189 w 2136"/>
                <a:gd name="T13" fmla="*/ 736 h 1968"/>
                <a:gd name="T14" fmla="*/ 347 w 2136"/>
                <a:gd name="T15" fmla="*/ 566 h 1968"/>
                <a:gd name="T16" fmla="*/ 415 w 2136"/>
                <a:gd name="T17" fmla="*/ 345 h 1968"/>
                <a:gd name="T18" fmla="*/ 844 w 2136"/>
                <a:gd name="T19" fmla="*/ 99 h 1968"/>
                <a:gd name="T20" fmla="*/ 1068 w 2136"/>
                <a:gd name="T21" fmla="*/ 150 h 1968"/>
                <a:gd name="T22" fmla="*/ 1293 w 2136"/>
                <a:gd name="T23" fmla="*/ 98 h 1968"/>
                <a:gd name="T24" fmla="*/ 1580 w 2136"/>
                <a:gd name="T25" fmla="*/ 102 h 1968"/>
                <a:gd name="T26" fmla="*/ 1721 w 2136"/>
                <a:gd name="T27" fmla="*/ 345 h 1968"/>
                <a:gd name="T28" fmla="*/ 1789 w 2136"/>
                <a:gd name="T29" fmla="*/ 566 h 1968"/>
                <a:gd name="T30" fmla="*/ 1947 w 2136"/>
                <a:gd name="T31" fmla="*/ 736 h 1968"/>
                <a:gd name="T32" fmla="*/ 1948 w 2136"/>
                <a:gd name="T33" fmla="*/ 1228 h 1968"/>
                <a:gd name="T34" fmla="*/ 1789 w 2136"/>
                <a:gd name="T35" fmla="*/ 1399 h 1968"/>
                <a:gd name="T36" fmla="*/ 1721 w 2136"/>
                <a:gd name="T37" fmla="*/ 1621 h 1968"/>
                <a:gd name="T38" fmla="*/ 1297 w 2136"/>
                <a:gd name="T39" fmla="*/ 18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6" h="1968">
                  <a:moveTo>
                    <a:pt x="1297" y="1868"/>
                  </a:moveTo>
                  <a:cubicBezTo>
                    <a:pt x="1228" y="1834"/>
                    <a:pt x="1150" y="1815"/>
                    <a:pt x="1068" y="1815"/>
                  </a:cubicBezTo>
                  <a:cubicBezTo>
                    <a:pt x="986" y="1815"/>
                    <a:pt x="908" y="1834"/>
                    <a:pt x="839" y="1868"/>
                  </a:cubicBezTo>
                  <a:cubicBezTo>
                    <a:pt x="636" y="1968"/>
                    <a:pt x="431" y="1843"/>
                    <a:pt x="415" y="1620"/>
                  </a:cubicBezTo>
                  <a:cubicBezTo>
                    <a:pt x="409" y="1544"/>
                    <a:pt x="387" y="1469"/>
                    <a:pt x="347" y="1399"/>
                  </a:cubicBezTo>
                  <a:cubicBezTo>
                    <a:pt x="306" y="1329"/>
                    <a:pt x="252" y="1271"/>
                    <a:pt x="189" y="1229"/>
                  </a:cubicBezTo>
                  <a:cubicBezTo>
                    <a:pt x="0" y="1101"/>
                    <a:pt x="1" y="863"/>
                    <a:pt x="189" y="736"/>
                  </a:cubicBezTo>
                  <a:cubicBezTo>
                    <a:pt x="252" y="693"/>
                    <a:pt x="306" y="636"/>
                    <a:pt x="347" y="566"/>
                  </a:cubicBezTo>
                  <a:cubicBezTo>
                    <a:pt x="387" y="496"/>
                    <a:pt x="409" y="420"/>
                    <a:pt x="415" y="345"/>
                  </a:cubicBezTo>
                  <a:cubicBezTo>
                    <a:pt x="431" y="114"/>
                    <a:pt x="638" y="0"/>
                    <a:pt x="844" y="99"/>
                  </a:cubicBezTo>
                  <a:cubicBezTo>
                    <a:pt x="912" y="131"/>
                    <a:pt x="988" y="150"/>
                    <a:pt x="1068" y="150"/>
                  </a:cubicBezTo>
                  <a:cubicBezTo>
                    <a:pt x="1149" y="150"/>
                    <a:pt x="1225" y="131"/>
                    <a:pt x="1293" y="98"/>
                  </a:cubicBezTo>
                  <a:cubicBezTo>
                    <a:pt x="1397" y="48"/>
                    <a:pt x="1501" y="54"/>
                    <a:pt x="1580" y="102"/>
                  </a:cubicBezTo>
                  <a:cubicBezTo>
                    <a:pt x="1658" y="148"/>
                    <a:pt x="1713" y="235"/>
                    <a:pt x="1721" y="345"/>
                  </a:cubicBezTo>
                  <a:cubicBezTo>
                    <a:pt x="1726" y="420"/>
                    <a:pt x="1748" y="496"/>
                    <a:pt x="1789" y="566"/>
                  </a:cubicBezTo>
                  <a:cubicBezTo>
                    <a:pt x="1829" y="636"/>
                    <a:pt x="1884" y="693"/>
                    <a:pt x="1947" y="736"/>
                  </a:cubicBezTo>
                  <a:cubicBezTo>
                    <a:pt x="2132" y="862"/>
                    <a:pt x="2136" y="1102"/>
                    <a:pt x="1948" y="1228"/>
                  </a:cubicBezTo>
                  <a:cubicBezTo>
                    <a:pt x="1885" y="1270"/>
                    <a:pt x="1829" y="1328"/>
                    <a:pt x="1789" y="1399"/>
                  </a:cubicBezTo>
                  <a:cubicBezTo>
                    <a:pt x="1748" y="1469"/>
                    <a:pt x="1726" y="1545"/>
                    <a:pt x="1721" y="1621"/>
                  </a:cubicBezTo>
                  <a:cubicBezTo>
                    <a:pt x="1705" y="1843"/>
                    <a:pt x="1499" y="1968"/>
                    <a:pt x="1297" y="18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9" name="TextBox 50"/>
            <p:cNvSpPr txBox="1"/>
            <p:nvPr/>
          </p:nvSpPr>
          <p:spPr>
            <a:xfrm>
              <a:off x="6832471" y="3519459"/>
              <a:ext cx="556544" cy="8022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04</a:t>
              </a:r>
              <a:endParaRPr lang="en-US" altLang="zh-CN" sz="4000" dirty="0">
                <a:solidFill>
                  <a:schemeClr val="bg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01" name="TextBox 43"/>
          <p:cNvSpPr txBox="1"/>
          <p:nvPr/>
        </p:nvSpPr>
        <p:spPr>
          <a:xfrm>
            <a:off x="7961921" y="4033249"/>
            <a:ext cx="2239519" cy="488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zh-CN" altLang="en-US" sz="24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宋体" panose="02010600030101010101" pitchFamily="2" charset="-122"/>
                <a:sym typeface="Arial" panose="020B0604020202020204" pitchFamily="34" charset="0"/>
                <a:hlinkClick r:id="rId4" action="ppaction://hlinksldjump"/>
              </a:rPr>
              <a:t>课堂小结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4405654" y="2129013"/>
            <a:ext cx="1285461" cy="57583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3484" y="2224335"/>
            <a:ext cx="967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点我喔</a:t>
            </a:r>
            <a:endParaRPr lang="zh-CN" altLang="en-US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9" grpId="0"/>
      <p:bldP spid="95" grpId="0"/>
      <p:bldP spid="101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情景引入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08" y="5226011"/>
            <a:ext cx="1269841" cy="38095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107565" y="2834005"/>
            <a:ext cx="1965960" cy="1809750"/>
            <a:chOff x="3319" y="4463"/>
            <a:chExt cx="3096" cy="2850"/>
          </a:xfrm>
        </p:grpSpPr>
        <p:pic>
          <p:nvPicPr>
            <p:cNvPr id="14" name="Picture 10" descr="人民英雄纪念碑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8" y="4463"/>
              <a:ext cx="3082" cy="283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矩形 1"/>
            <p:cNvSpPr/>
            <p:nvPr/>
          </p:nvSpPr>
          <p:spPr>
            <a:xfrm>
              <a:off x="3319" y="6845"/>
              <a:ext cx="3096" cy="468"/>
            </a:xfrm>
            <a:prstGeom prst="rect">
              <a:avLst/>
            </a:prstGeom>
            <a:gradFill>
              <a:gsLst>
                <a:gs pos="0">
                  <a:srgbClr val="7B32B2">
                    <a:alpha val="0"/>
                  </a:srgbClr>
                </a:gs>
                <a:gs pos="100000">
                  <a:srgbClr val="401A5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18380" y="2388870"/>
            <a:ext cx="2493010" cy="2606040"/>
            <a:chOff x="7588" y="3762"/>
            <a:chExt cx="3926" cy="4104"/>
          </a:xfrm>
        </p:grpSpPr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8" y="3762"/>
              <a:ext cx="3925" cy="4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矩形 2"/>
            <p:cNvSpPr/>
            <p:nvPr/>
          </p:nvSpPr>
          <p:spPr>
            <a:xfrm>
              <a:off x="7588" y="7398"/>
              <a:ext cx="3926" cy="468"/>
            </a:xfrm>
            <a:prstGeom prst="rect">
              <a:avLst/>
            </a:prstGeom>
            <a:gradFill>
              <a:gsLst>
                <a:gs pos="0">
                  <a:srgbClr val="7B32B2">
                    <a:alpha val="0"/>
                  </a:srgbClr>
                </a:gs>
                <a:gs pos="100000">
                  <a:srgbClr val="401A5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825740" y="2838450"/>
            <a:ext cx="1925320" cy="1793240"/>
            <a:chOff x="12324" y="4470"/>
            <a:chExt cx="3032" cy="2824"/>
          </a:xfrm>
        </p:grpSpPr>
        <p:pic>
          <p:nvPicPr>
            <p:cNvPr id="12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24" y="4470"/>
              <a:ext cx="3032" cy="28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矩形 3"/>
            <p:cNvSpPr/>
            <p:nvPr/>
          </p:nvSpPr>
          <p:spPr>
            <a:xfrm>
              <a:off x="12488" y="6641"/>
              <a:ext cx="2714" cy="491"/>
            </a:xfrm>
            <a:prstGeom prst="rect">
              <a:avLst/>
            </a:prstGeom>
            <a:gradFill>
              <a:gsLst>
                <a:gs pos="0">
                  <a:srgbClr val="7B32B2">
                    <a:alpha val="0"/>
                  </a:srgbClr>
                </a:gs>
                <a:gs pos="100000">
                  <a:srgbClr val="401A5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89805" y="1099820"/>
            <a:ext cx="3300095" cy="5835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密度知识的应用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79725" y="780415"/>
            <a:ext cx="6544310" cy="706755"/>
          </a:xfrm>
          <a:prstGeom prst="rect">
            <a:avLst/>
          </a:prstGeom>
          <a:solidFill>
            <a:srgbClr val="98CB00"/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知识点一  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密度与温度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196" name="Picture 4" descr="F:\2016秋上\人八物上\人八物上课课件制作\第六章 质量与密度\第4节 密度与社会生活\图6.4-1.jpg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7199630" y="3234690"/>
            <a:ext cx="3234690" cy="2004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757045" y="1783080"/>
            <a:ext cx="86766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1345" fontAlgn="auto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做一个纸风车， 如果把风车放在点燃的酒精灯上方，风车能转动起来吗？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4180" y="3150235"/>
            <a:ext cx="463423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1345" fontAlgn="auto"/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答：空气因受热膨胀，密度变小而上升，热空气上升后，上面的冷空气就从四面八方流过来，形成了风，风推动纸风车转动。</a:t>
            </a:r>
            <a:endParaRPr lang="zh-CN" altLang="en-US" sz="28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83870" y="1074420"/>
            <a:ext cx="3046095" cy="579120"/>
            <a:chOff x="985" y="1613"/>
            <a:chExt cx="4797" cy="912"/>
          </a:xfrm>
        </p:grpSpPr>
        <p:sp>
          <p:nvSpPr>
            <p:cNvPr id="5163" name="Freeform 276"/>
            <p:cNvSpPr/>
            <p:nvPr/>
          </p:nvSpPr>
          <p:spPr>
            <a:xfrm flipH="1">
              <a:off x="985" y="1635"/>
              <a:ext cx="970" cy="835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101" h="87">
                  <a:moveTo>
                    <a:pt x="3" y="67"/>
                  </a:moveTo>
                  <a:cubicBezTo>
                    <a:pt x="44" y="39"/>
                    <a:pt x="44" y="39"/>
                    <a:pt x="44" y="39"/>
                  </a:cubicBezTo>
                  <a:cubicBezTo>
                    <a:pt x="42" y="32"/>
                    <a:pt x="43" y="25"/>
                    <a:pt x="46" y="19"/>
                  </a:cubicBezTo>
                  <a:cubicBezTo>
                    <a:pt x="52" y="6"/>
                    <a:pt x="66" y="0"/>
                    <a:pt x="79" y="3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7"/>
                    <a:pt x="100" y="40"/>
                    <a:pt x="98" y="43"/>
                  </a:cubicBezTo>
                  <a:cubicBezTo>
                    <a:pt x="92" y="58"/>
                    <a:pt x="74" y="64"/>
                    <a:pt x="60" y="57"/>
                  </a:cubicBezTo>
                  <a:cubicBezTo>
                    <a:pt x="59" y="57"/>
                    <a:pt x="59" y="57"/>
                    <a:pt x="58" y="5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13" y="87"/>
                    <a:pt x="10" y="87"/>
                    <a:pt x="9" y="84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0" y="72"/>
                    <a:pt x="1" y="69"/>
                    <a:pt x="3" y="67"/>
                  </a:cubicBezTo>
                  <a:close/>
                </a:path>
              </a:pathLst>
            </a:custGeom>
            <a:solidFill>
              <a:srgbClr val="0070C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910" y="1613"/>
              <a:ext cx="3873" cy="9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ysClr val="windowText" lastClr="000000"/>
                  </a:solidFill>
                  <a:latin typeface="Times New Roman" panose="02020603050405020304" charset="0"/>
                  <a:ea typeface="黑体" panose="02010609060101010101" pitchFamily="49" charset="-122"/>
                  <a:cs typeface="+mn-ea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</a:pPr>
              <a:r>
                <a:rPr lang="zh-CN" altLang="en-US" sz="3200" b="0" dirty="0">
                  <a:solidFill>
                    <a:srgbClr val="00B0F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想想做做</a:t>
              </a:r>
              <a:endParaRPr lang="zh-CN" altLang="en-US" sz="3200" b="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42720" y="1068705"/>
            <a:ext cx="1951990" cy="5835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实验结论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77415" y="1985010"/>
            <a:ext cx="7941945" cy="30200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01345" fontAlgn="auto">
              <a:lnSpc>
                <a:spcPct val="17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在上述实验中，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气体受热膨胀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。由于密度，一定质量的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气体体积膨胀后，密度变小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。空气因受热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体积膨胀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密度变小而上升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。热空气上升后，冷空气就从四面八方流过来，从而形成风。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0" name="Picture 2" descr="F:\2016秋上\人八物上\人八物上课课件制作\第六章 质量与密度\第4节 密度与社会生活\热胀冷缩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7610" y="1383665"/>
            <a:ext cx="3112135" cy="1710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3" descr="F:\2016秋上\人八物上\人八物上课课件制作\第六章 质量与密度\第4节 密度与社会生活\1430901preview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810" y="3303905"/>
            <a:ext cx="3201670" cy="1936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981190" y="1172210"/>
            <a:ext cx="3197225" cy="19380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6000" b="1">
                <a:ln w="50800" cmpd="thickThin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冬季的北方</a:t>
            </a:r>
            <a:endParaRPr lang="zh-CN" altLang="en-US" sz="6000" b="1">
              <a:ln w="50800" cmpd="thickThin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76045" y="3121660"/>
            <a:ext cx="5076190" cy="2157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8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在我国北方，冬天对自来水管的保护十分重要， 如果保护不好，使水管内的水结冰，不仅影响正常的生活用水，有时还会把水管冻裂，造成送水设备的损坏。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2350" y="388997"/>
            <a:ext cx="2113079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互动新授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0000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1308</Words>
  <Application>WPS 演示</Application>
  <PresentationFormat>宽屏</PresentationFormat>
  <Paragraphs>145</Paragraphs>
  <Slides>18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Arial</vt:lpstr>
      <vt:lpstr>宋体</vt:lpstr>
      <vt:lpstr>Wingdings</vt:lpstr>
      <vt:lpstr>黑体</vt:lpstr>
      <vt:lpstr>微软雅黑</vt:lpstr>
      <vt:lpstr>Times New Roman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2018-01-10T07:31:00Z</dcterms:created>
  <dcterms:modified xsi:type="dcterms:W3CDTF">2019-09-03T04:33:02Z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