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9" r:id="rId2"/>
    <p:sldId id="410" r:id="rId3"/>
    <p:sldId id="411" r:id="rId4"/>
    <p:sldId id="449" r:id="rId5"/>
    <p:sldId id="450" r:id="rId6"/>
    <p:sldId id="451" r:id="rId7"/>
    <p:sldId id="412" r:id="rId8"/>
    <p:sldId id="471" r:id="rId9"/>
    <p:sldId id="413" r:id="rId10"/>
    <p:sldId id="444" r:id="rId11"/>
    <p:sldId id="416" r:id="rId12"/>
    <p:sldId id="491" r:id="rId13"/>
    <p:sldId id="429" r:id="rId14"/>
    <p:sldId id="425" r:id="rId15"/>
    <p:sldId id="423" r:id="rId16"/>
    <p:sldId id="426" r:id="rId17"/>
    <p:sldId id="422" r:id="rId18"/>
    <p:sldId id="414" r:id="rId19"/>
    <p:sldId id="492" r:id="rId20"/>
    <p:sldId id="420" r:id="rId21"/>
    <p:sldId id="428" r:id="rId22"/>
    <p:sldId id="438" r:id="rId23"/>
    <p:sldId id="427" r:id="rId24"/>
    <p:sldId id="424" r:id="rId25"/>
    <p:sldId id="43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5E9"/>
    <a:srgbClr val="C9E6EA"/>
    <a:srgbClr val="4C7E6C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23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2020/6/27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125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1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2020/6/27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59205" y="722630"/>
            <a:ext cx="9674225" cy="2569845"/>
            <a:chOff x="1157" y="954"/>
            <a:chExt cx="15235" cy="4047"/>
          </a:xfrm>
        </p:grpSpPr>
        <p:sp>
          <p:nvSpPr>
            <p:cNvPr id="13" name="标题 6"/>
            <p:cNvSpPr txBox="1"/>
            <p:nvPr/>
          </p:nvSpPr>
          <p:spPr>
            <a:xfrm>
              <a:off x="1157" y="3653"/>
              <a:ext cx="15235" cy="13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503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4800" dirty="0">
                  <a:solidFill>
                    <a:schemeClr val="bg1"/>
                  </a:solidFill>
                </a:rPr>
                <a:t>第十一章  功和机械能  复习课</a:t>
              </a:r>
            </a:p>
          </p:txBody>
        </p:sp>
        <p:sp>
          <p:nvSpPr>
            <p:cNvPr id="14" name="副标题 2"/>
            <p:cNvSpPr txBox="1"/>
            <p:nvPr/>
          </p:nvSpPr>
          <p:spPr>
            <a:xfrm>
              <a:off x="3261" y="954"/>
              <a:ext cx="10578" cy="1394"/>
            </a:xfrm>
            <a:prstGeom prst="rect">
              <a:avLst/>
            </a:prstGeom>
          </p:spPr>
          <p:txBody>
            <a:bodyPr vert="horz" lIns="121917" tIns="60959" rIns="121917" bIns="60959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803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523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43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63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4800" dirty="0">
                  <a:solidFill>
                    <a:prstClr val="white"/>
                  </a:solidFill>
                  <a:latin typeface="黑体" panose="02010609060101010101" charset="-122"/>
                  <a:ea typeface="黑体" panose="02010609060101010101" charset="-122"/>
                </a:rPr>
                <a:t>八年级 物理</a:t>
              </a:r>
              <a:endParaRPr lang="en-US" altLang="zh-CN" sz="4800" dirty="0">
                <a:solidFill>
                  <a:prstClr val="white">
                    <a:lumMod val="95000"/>
                  </a:prst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47700" y="667385"/>
            <a:ext cx="10895330" cy="4836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3700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(2019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河西结课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21)</a:t>
            </a: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图19是“研究物体的动能跟哪</a:t>
            </a:r>
          </a:p>
          <a:p>
            <a:pPr indent="0" fontAlgn="auto">
              <a:lnSpc>
                <a:spcPts val="3700"/>
              </a:lnSpc>
            </a:pP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些因素有关”的实验装置。请你完成下列内容。</a:t>
            </a:r>
          </a:p>
          <a:p>
            <a:pPr indent="0" fontAlgn="auto">
              <a:lnSpc>
                <a:spcPts val="3700"/>
              </a:lnSpc>
            </a:pP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（1）该实验装置中所探究物体的动能是指物体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</a:t>
            </a: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（选填“A”或“B”）的动能。</a:t>
            </a:r>
          </a:p>
          <a:p>
            <a:pPr indent="0" fontAlgn="auto">
              <a:lnSpc>
                <a:spcPts val="3700"/>
              </a:lnSpc>
            </a:pP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（2）若让同一钢球A分别从斜槽不同的高度由静止滚下，高度h越高，钢球运动到水平面时速度越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</a:t>
            </a: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，木块B被撞得越远，这说明物体的动能与物体的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有关。</a:t>
            </a:r>
          </a:p>
          <a:p>
            <a:pPr indent="0" fontAlgn="auto">
              <a:lnSpc>
                <a:spcPts val="3700"/>
              </a:lnSpc>
            </a:pP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（3）若让不同质量的钢球从斜槽同一高度由静止滚下，速度相同时，质量越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</a:t>
            </a: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的钢球将木块B撞得越远，</a:t>
            </a: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</a:t>
            </a:r>
            <a:endParaRPr 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ts val="3700"/>
              </a:lnSpc>
            </a:pP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说明物体的动能与物体的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有关。</a:t>
            </a:r>
          </a:p>
        </p:txBody>
      </p:sp>
      <p:sp>
        <p:nvSpPr>
          <p:cNvPr id="5" name="副标题 2"/>
          <p:cNvSpPr txBox="1"/>
          <p:nvPr/>
        </p:nvSpPr>
        <p:spPr>
          <a:xfrm>
            <a:off x="8166100" y="1570355"/>
            <a:ext cx="724535" cy="546735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</a:p>
        </p:txBody>
      </p:sp>
      <p:sp>
        <p:nvSpPr>
          <p:cNvPr id="4" name="副标题 2"/>
          <p:cNvSpPr txBox="1"/>
          <p:nvPr/>
        </p:nvSpPr>
        <p:spPr>
          <a:xfrm>
            <a:off x="5020945" y="2987040"/>
            <a:ext cx="722630" cy="563245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大</a:t>
            </a:r>
          </a:p>
        </p:txBody>
      </p:sp>
      <p:sp>
        <p:nvSpPr>
          <p:cNvPr id="8" name="副标题 2"/>
          <p:cNvSpPr txBox="1"/>
          <p:nvPr/>
        </p:nvSpPr>
        <p:spPr>
          <a:xfrm>
            <a:off x="3244215" y="3443605"/>
            <a:ext cx="1200785" cy="594360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速度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1803400" y="4392930"/>
            <a:ext cx="722630" cy="563245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大</a:t>
            </a:r>
          </a:p>
        </p:txBody>
      </p:sp>
      <p:sp>
        <p:nvSpPr>
          <p:cNvPr id="11" name="副标题 2"/>
          <p:cNvSpPr txBox="1"/>
          <p:nvPr/>
        </p:nvSpPr>
        <p:spPr>
          <a:xfrm>
            <a:off x="4736465" y="4895215"/>
            <a:ext cx="1007110" cy="563245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质量</a:t>
            </a:r>
          </a:p>
        </p:txBody>
      </p:sp>
      <p:graphicFrame>
        <p:nvGraphicFramePr>
          <p:cNvPr id="14" name="对象 13"/>
          <p:cNvGraphicFramePr/>
          <p:nvPr/>
        </p:nvGraphicFramePr>
        <p:xfrm>
          <a:off x="7111365" y="4625975"/>
          <a:ext cx="4432300" cy="208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2324100" imgH="876300" progId="Paint.Picture">
                  <p:embed/>
                </p:oleObj>
              </mc:Choice>
              <mc:Fallback>
                <p:oleObj r:id="rId3" imgW="2324100" imgH="87630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1365" y="4625975"/>
                        <a:ext cx="4432300" cy="2082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6" name="组合 69669"/>
          <p:cNvGrpSpPr/>
          <p:nvPr/>
        </p:nvGrpSpPr>
        <p:grpSpPr>
          <a:xfrm>
            <a:off x="518478" y="548640"/>
            <a:ext cx="1765300" cy="785813"/>
            <a:chOff x="442" y="2500"/>
            <a:chExt cx="1389" cy="495"/>
          </a:xfrm>
        </p:grpSpPr>
        <p:pic>
          <p:nvPicPr>
            <p:cNvPr id="22547" name="Rectangle 1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8" name="文本框 69671"/>
            <p:cNvSpPr txBox="1"/>
            <p:nvPr/>
          </p:nvSpPr>
          <p:spPr>
            <a:xfrm>
              <a:off x="544" y="2589"/>
              <a:ext cx="127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想一想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8" grpId="0"/>
      <p:bldP spid="8" grpId="1"/>
      <p:bldP spid="10" grpId="0"/>
      <p:bldP spid="10" grpId="1"/>
      <p:bldP spid="11" grpId="0"/>
      <p:bldP spid="11" grpId="1"/>
      <p:bldP spid="3" grpId="0" bldLvl="0" animBg="1"/>
      <p:bldP spid="3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916305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第四节 机械能及其转化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652270"/>
            <a:ext cx="10968990" cy="4597400"/>
          </a:xfrm>
        </p:spPr>
        <p:txBody>
          <a:bodyPr/>
          <a:lstStyle/>
          <a:p>
            <a:r>
              <a:rPr lang="en-US" altLang="zh-CN" sz="280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sz="280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动能、重力势能和弹性势能统称为机械能。</a:t>
            </a:r>
            <a:endParaRPr lang="en-US" altLang="zh-CN" sz="2800">
              <a:solidFill>
                <a:schemeClr val="bg1">
                  <a:alpha val="80000"/>
                </a:schemeClr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sz="280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只有动能和势能相互转化时，机械能守恒。</a:t>
            </a:r>
            <a:endParaRPr sz="2800" dirty="0">
              <a:solidFill>
                <a:schemeClr val="bg1">
                  <a:alpha val="80000"/>
                </a:schemeClr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sz="280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水能和风能的利用。</a:t>
            </a:r>
            <a:endParaRPr sz="2800" dirty="0">
              <a:solidFill>
                <a:schemeClr val="bg1">
                  <a:alpha val="80000"/>
                </a:schemeClr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6" name="组合 69669"/>
          <p:cNvGrpSpPr/>
          <p:nvPr/>
        </p:nvGrpSpPr>
        <p:grpSpPr>
          <a:xfrm>
            <a:off x="518478" y="548640"/>
            <a:ext cx="1765300" cy="785813"/>
            <a:chOff x="442" y="2500"/>
            <a:chExt cx="1389" cy="495"/>
          </a:xfrm>
        </p:grpSpPr>
        <p:pic>
          <p:nvPicPr>
            <p:cNvPr id="22547" name="Rectangl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8" name="文本框 69671"/>
            <p:cNvSpPr txBox="1"/>
            <p:nvPr/>
          </p:nvSpPr>
          <p:spPr>
            <a:xfrm>
              <a:off x="544" y="2589"/>
              <a:ext cx="127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想一想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48335" y="1280160"/>
            <a:ext cx="972566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（</a:t>
            </a:r>
            <a:r>
              <a:rPr lang="en-US" altLang="zh-CN" sz="3200">
                <a:solidFill>
                  <a:schemeClr val="bg1"/>
                </a:solidFill>
              </a:rPr>
              <a:t>2012</a:t>
            </a:r>
            <a:r>
              <a:rPr lang="zh-CN" altLang="en-US" sz="3200">
                <a:solidFill>
                  <a:schemeClr val="bg1"/>
                </a:solidFill>
              </a:rPr>
              <a:t>天津</a:t>
            </a:r>
            <a:r>
              <a:rPr lang="en-US" altLang="zh-CN" sz="3200">
                <a:solidFill>
                  <a:schemeClr val="bg1"/>
                </a:solidFill>
              </a:rPr>
              <a:t>17</a:t>
            </a:r>
            <a:r>
              <a:rPr lang="zh-CN" altLang="en-US" sz="3200">
                <a:solidFill>
                  <a:schemeClr val="bg1"/>
                </a:solidFill>
              </a:rPr>
              <a:t>）人造地球卫星沿椭圆轨道绕地球运行，当它由近地点向远地点运行时，卫星的动能</a:t>
            </a:r>
            <a:r>
              <a:rPr lang="en-US" altLang="zh-CN" sz="3200">
                <a:solidFill>
                  <a:schemeClr val="bg1"/>
                </a:solidFill>
              </a:rPr>
              <a:t>________</a:t>
            </a:r>
            <a:r>
              <a:rPr lang="zh-CN" altLang="en-US" sz="3200">
                <a:solidFill>
                  <a:schemeClr val="bg1"/>
                </a:solidFill>
              </a:rPr>
              <a:t>（选填</a:t>
            </a:r>
            <a:r>
              <a:rPr lang="en-US" altLang="zh-CN" sz="3200">
                <a:solidFill>
                  <a:schemeClr val="bg1"/>
                </a:solidFill>
              </a:rPr>
              <a:t>“</a:t>
            </a:r>
            <a:r>
              <a:rPr lang="zh-CN" altLang="en-US" sz="3200">
                <a:solidFill>
                  <a:schemeClr val="bg1"/>
                </a:solidFill>
              </a:rPr>
              <a:t>增大</a:t>
            </a:r>
            <a:r>
              <a:rPr lang="en-US" altLang="zh-CN" sz="3200">
                <a:solidFill>
                  <a:schemeClr val="bg1"/>
                </a:solidFill>
              </a:rPr>
              <a:t>”</a:t>
            </a:r>
            <a:r>
              <a:rPr lang="zh-CN" altLang="en-US" sz="3200">
                <a:solidFill>
                  <a:schemeClr val="bg1"/>
                </a:solidFill>
              </a:rPr>
              <a:t>、</a:t>
            </a:r>
            <a:r>
              <a:rPr lang="en-US" altLang="zh-CN" sz="3200">
                <a:solidFill>
                  <a:schemeClr val="bg1"/>
                </a:solidFill>
              </a:rPr>
              <a:t>“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减小</a:t>
            </a:r>
            <a:r>
              <a:rPr lang="en-US" altLang="zh-CN" sz="3200">
                <a:solidFill>
                  <a:schemeClr val="bg1"/>
                </a:solidFill>
              </a:rPr>
              <a:t>”</a:t>
            </a:r>
            <a:r>
              <a:rPr lang="zh-CN" altLang="en-US" sz="3200">
                <a:solidFill>
                  <a:schemeClr val="bg1"/>
                </a:solidFill>
              </a:rPr>
              <a:t>或</a:t>
            </a:r>
            <a:r>
              <a:rPr lang="en-US" altLang="zh-CN" sz="3200">
                <a:solidFill>
                  <a:schemeClr val="bg1"/>
                </a:solidFill>
              </a:rPr>
              <a:t>“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不变</a:t>
            </a:r>
            <a:r>
              <a:rPr lang="en-US" altLang="zh-CN" sz="3200">
                <a:solidFill>
                  <a:schemeClr val="bg1"/>
                </a:solidFill>
              </a:rPr>
              <a:t>”</a:t>
            </a:r>
            <a:r>
              <a:rPr lang="zh-CN" altLang="en-US" sz="3200">
                <a:solidFill>
                  <a:schemeClr val="bg1"/>
                </a:solidFill>
              </a:rPr>
              <a:t>），卫星的势能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______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（选填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增大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减小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或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不变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）。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25" y="3341370"/>
            <a:ext cx="2375535" cy="2358390"/>
          </a:xfrm>
          <a:prstGeom prst="rect">
            <a:avLst/>
          </a:prstGeom>
        </p:spPr>
      </p:pic>
      <p:sp>
        <p:nvSpPr>
          <p:cNvPr id="6" name="副标题 2"/>
          <p:cNvSpPr txBox="1"/>
          <p:nvPr/>
        </p:nvSpPr>
        <p:spPr>
          <a:xfrm>
            <a:off x="8697595" y="1743075"/>
            <a:ext cx="1196340" cy="563245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FFF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减小</a:t>
            </a:r>
          </a:p>
        </p:txBody>
      </p:sp>
      <p:sp>
        <p:nvSpPr>
          <p:cNvPr id="7" name="副标题 2"/>
          <p:cNvSpPr txBox="1"/>
          <p:nvPr/>
        </p:nvSpPr>
        <p:spPr>
          <a:xfrm>
            <a:off x="8837295" y="2230120"/>
            <a:ext cx="1339850" cy="563245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FFF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增加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1529080"/>
            <a:ext cx="10968990" cy="858520"/>
          </a:xfrm>
        </p:spPr>
        <p:txBody>
          <a:bodyPr>
            <a:normAutofit/>
          </a:bodyPr>
          <a:lstStyle/>
          <a:p>
            <a:r>
              <a:rPr lang="en-US" altLang="zh-CN" sz="3200" b="0">
                <a:solidFill>
                  <a:schemeClr val="bg1"/>
                </a:solidFill>
              </a:rPr>
              <a:t>1.</a:t>
            </a:r>
            <a:r>
              <a:rPr lang="zh-CN" altLang="en-US" sz="3200" b="0">
                <a:solidFill>
                  <a:schemeClr val="bg1"/>
                </a:solidFill>
              </a:rPr>
              <a:t>下图所示的几种情况中，人对物体做了功的是</a:t>
            </a:r>
            <a:r>
              <a:rPr lang="en-US" altLang="zh-CN" sz="3200" b="0">
                <a:solidFill>
                  <a:schemeClr val="bg1"/>
                </a:solidFill>
              </a:rPr>
              <a:t>(    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243185" y="1666875"/>
            <a:ext cx="876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9945" y="92583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功的概念</a:t>
            </a:r>
          </a:p>
        </p:txBody>
      </p:sp>
      <p:sp>
        <p:nvSpPr>
          <p:cNvPr id="4" name="椭圆 3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对象 4"/>
          <p:cNvGraphicFramePr/>
          <p:nvPr>
            <p:custDataLst>
              <p:tags r:id="rId3"/>
            </p:custDataLst>
          </p:nvPr>
        </p:nvGraphicFramePr>
        <p:xfrm>
          <a:off x="1172845" y="2387600"/>
          <a:ext cx="9846945" cy="322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5" imgW="9839325" imgH="3219450" progId="Paint.Picture">
                  <p:embed/>
                </p:oleObj>
              </mc:Choice>
              <mc:Fallback>
                <p:oleObj r:id="rId5" imgW="9839325" imgH="321945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2845" y="2387600"/>
                        <a:ext cx="9846945" cy="322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3" grpId="1"/>
      <p:bldP spid="4" grpId="0" bldLvl="0" animBg="1"/>
      <p:bldP spid="4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1477010"/>
            <a:ext cx="10968990" cy="1275080"/>
          </a:xfrm>
        </p:spPr>
        <p:txBody>
          <a:bodyPr>
            <a:normAutofit/>
          </a:bodyPr>
          <a:lstStyle/>
          <a:p>
            <a:r>
              <a:rPr lang="en-US" altLang="zh-CN" sz="3200" b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sz="3200" b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如图所示，服务员把一碗热干面从一楼端给二楼的顾客，服务员对碗和面做的功最接近于（   ）</a:t>
            </a:r>
            <a:endParaRPr lang="zh-CN" altLang="en-US" sz="3200" b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67410" y="2453005"/>
            <a:ext cx="10709910" cy="3796665"/>
          </a:xfrm>
        </p:spPr>
        <p:txBody>
          <a:bodyPr/>
          <a:lstStyle/>
          <a:p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3200">
                <a:solidFill>
                  <a:schemeClr val="bg1"/>
                </a:solidFill>
              </a:rPr>
              <a:t>. </a:t>
            </a:r>
            <a:r>
              <a:rPr lang="en-US" altLang="zh-CN" sz="3200">
                <a:solidFill>
                  <a:schemeClr val="bg1"/>
                </a:solidFill>
              </a:rPr>
              <a:t>5</a:t>
            </a:r>
            <a:r>
              <a:rPr lang="zh-CN" altLang="en-US" sz="3200">
                <a:solidFill>
                  <a:schemeClr val="bg1"/>
                </a:solidFill>
              </a:rPr>
              <a:t>J</a:t>
            </a:r>
          </a:p>
          <a:p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zh-CN" altLang="en-US" sz="3200">
                <a:solidFill>
                  <a:schemeClr val="bg1"/>
                </a:solidFill>
              </a:rPr>
              <a:t>. </a:t>
            </a:r>
            <a:r>
              <a:rPr lang="en-US" altLang="zh-CN" sz="3200">
                <a:solidFill>
                  <a:schemeClr val="bg1"/>
                </a:solidFill>
              </a:rPr>
              <a:t>15</a:t>
            </a:r>
            <a:r>
              <a:rPr lang="zh-CN" altLang="en-US" sz="3200">
                <a:solidFill>
                  <a:schemeClr val="bg1"/>
                </a:solidFill>
              </a:rPr>
              <a:t>J</a:t>
            </a:r>
          </a:p>
          <a:p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3200">
                <a:solidFill>
                  <a:schemeClr val="bg1"/>
                </a:solidFill>
              </a:rPr>
              <a:t>. </a:t>
            </a:r>
            <a:r>
              <a:rPr lang="en-US" altLang="zh-CN" sz="3200">
                <a:solidFill>
                  <a:schemeClr val="bg1"/>
                </a:solidFill>
              </a:rPr>
              <a:t>150</a:t>
            </a:r>
            <a:r>
              <a:rPr lang="zh-CN" altLang="en-US" sz="3200">
                <a:solidFill>
                  <a:schemeClr val="bg1"/>
                </a:solidFill>
              </a:rPr>
              <a:t> J </a:t>
            </a:r>
          </a:p>
          <a:p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zh-CN" altLang="en-US" sz="3200">
                <a:solidFill>
                  <a:schemeClr val="bg1"/>
                </a:solidFill>
              </a:rPr>
              <a:t>. </a:t>
            </a:r>
            <a:r>
              <a:rPr lang="en-US" altLang="zh-CN" sz="3200">
                <a:solidFill>
                  <a:schemeClr val="bg1"/>
                </a:solidFill>
              </a:rPr>
              <a:t>1500</a:t>
            </a:r>
            <a:r>
              <a:rPr lang="zh-CN" altLang="en-US" sz="3200">
                <a:solidFill>
                  <a:schemeClr val="bg1"/>
                </a:solidFill>
              </a:rPr>
              <a:t> J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68820" y="2762250"/>
            <a:ext cx="4443730" cy="3204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04820" y="2609850"/>
            <a:ext cx="3417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W=Fs=</a:t>
            </a:r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en-US" altLang="zh-CN" sz="320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×3=15J</a:t>
            </a:r>
            <a:endParaRPr lang="en-US" altLang="zh-CN" sz="3200" baseline="-2500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7410" y="89344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功的估算</a:t>
            </a:r>
          </a:p>
        </p:txBody>
      </p:sp>
      <p:sp>
        <p:nvSpPr>
          <p:cNvPr id="10" name="椭圆 9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268335" y="2056765"/>
            <a:ext cx="876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 bldLvl="0" animBg="1"/>
      <p:bldP spid="10" grpId="1" bldLvl="0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313815"/>
            <a:ext cx="10849610" cy="4935855"/>
          </a:xfrm>
        </p:spPr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3.</a:t>
            </a:r>
            <a:r>
              <a:rPr sz="280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2018</a:t>
            </a:r>
            <a:r>
              <a:rPr sz="2800">
                <a:solidFill>
                  <a:schemeClr val="bg1"/>
                </a:solidFill>
                <a:sym typeface="+mn-ea"/>
              </a:rPr>
              <a:t>河西一模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18</a:t>
            </a:r>
            <a:r>
              <a:rPr sz="2800">
                <a:solidFill>
                  <a:schemeClr val="bg1"/>
                </a:solidFill>
                <a:sym typeface="+mn-ea"/>
              </a:rPr>
              <a:t>）</a:t>
            </a:r>
            <a:r>
              <a:rPr lang="zh-CN" altLang="en-US" sz="2800">
                <a:solidFill>
                  <a:schemeClr val="bg1"/>
                </a:solidFill>
              </a:rPr>
              <a:t>如图 18 所示，水平地面上有一重为 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zh-CN" altLang="en-US" sz="2800" baseline="-25000">
                <a:solidFill>
                  <a:schemeClr val="bg1"/>
                </a:solidFill>
              </a:rPr>
              <a:t>0</a:t>
            </a:r>
            <a:r>
              <a:rPr lang="zh-CN" altLang="en-US" sz="2800">
                <a:solidFill>
                  <a:schemeClr val="bg1"/>
                </a:solidFill>
              </a:rPr>
              <a:t>的木箱，小林用大小为 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zh-CN" altLang="en-US" sz="2800" baseline="-25000">
                <a:solidFill>
                  <a:schemeClr val="bg1"/>
                </a:solidFill>
              </a:rPr>
              <a:t>0</a:t>
            </a:r>
            <a:r>
              <a:rPr lang="zh-CN" altLang="en-US" sz="2800">
                <a:solidFill>
                  <a:schemeClr val="bg1"/>
                </a:solidFill>
              </a:rPr>
              <a:t>的水平推力推动木箱， 木箱在推力的作用下以 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zh-CN" altLang="en-US" sz="2800" baseline="-25000">
                <a:solidFill>
                  <a:schemeClr val="bg1"/>
                </a:solidFill>
              </a:rPr>
              <a:t>0</a:t>
            </a:r>
            <a:r>
              <a:rPr lang="zh-CN" altLang="en-US" sz="2800">
                <a:solidFill>
                  <a:schemeClr val="bg1"/>
                </a:solidFill>
              </a:rPr>
              <a:t>的速度水平匀速直线运动了 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2800" baseline="-25000">
                <a:solidFill>
                  <a:schemeClr val="bg1"/>
                </a:solidFill>
              </a:rPr>
              <a:t>0</a:t>
            </a:r>
            <a:r>
              <a:rPr lang="zh-CN" altLang="en-US" sz="2800">
                <a:solidFill>
                  <a:schemeClr val="bg1"/>
                </a:solidFill>
              </a:rPr>
              <a:t>时间，此过程</a:t>
            </a:r>
          </a:p>
          <a:p>
            <a:r>
              <a:rPr lang="zh-CN" altLang="en-US" sz="2800">
                <a:solidFill>
                  <a:schemeClr val="bg1"/>
                </a:solidFill>
              </a:rPr>
              <a:t>中，推力所做的功为</a:t>
            </a:r>
            <a:r>
              <a:rPr lang="en-US" altLang="zh-CN" sz="2800">
                <a:solidFill>
                  <a:schemeClr val="bg1"/>
                </a:solidFill>
              </a:rPr>
              <a:t>______</a:t>
            </a:r>
            <a:r>
              <a:rPr lang="zh-CN" altLang="en-US" sz="2800">
                <a:solidFill>
                  <a:schemeClr val="bg1"/>
                </a:solidFill>
              </a:rPr>
              <a:t>；若该木箱在</a:t>
            </a:r>
            <a:r>
              <a:rPr sz="2800">
                <a:solidFill>
                  <a:schemeClr val="bg1"/>
                </a:solidFill>
                <a:sym typeface="+mn-ea"/>
              </a:rPr>
              <a:t>推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力的作用下，在此水平面上以 2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zh-CN" altLang="en-US" sz="2800" baseline="-25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zh-CN" altLang="en-US" sz="2800">
                <a:solidFill>
                  <a:schemeClr val="bg1"/>
                </a:solidFill>
              </a:rPr>
              <a:t>的速度做</a:t>
            </a:r>
            <a:r>
              <a:rPr sz="2800">
                <a:solidFill>
                  <a:schemeClr val="bg1"/>
                </a:solidFill>
                <a:sym typeface="+mn-ea"/>
              </a:rPr>
              <a:t>匀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速直线运动， 此时木箱受到的摩擦力为</a:t>
            </a:r>
            <a:r>
              <a:rPr lang="en-US" altLang="zh-CN" sz="2800">
                <a:solidFill>
                  <a:schemeClr val="bg1"/>
                </a:solidFill>
              </a:rPr>
              <a:t>____</a:t>
            </a:r>
            <a:r>
              <a:rPr lang="zh-CN" altLang="en-US" sz="2800">
                <a:solidFill>
                  <a:schemeClr val="bg1"/>
                </a:solidFill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485" y="2890520"/>
            <a:ext cx="3477260" cy="33248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5175" y="5357495"/>
            <a:ext cx="248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W=Fs=F</a:t>
            </a:r>
            <a:r>
              <a:rPr lang="en-US" altLang="zh-CN" sz="3200" i="1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v</a:t>
            </a:r>
            <a:r>
              <a:rPr lang="en-US" altLang="zh-CN" sz="3200" i="1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</a:t>
            </a:r>
            <a:r>
              <a:rPr lang="en-US" altLang="zh-CN" sz="3200" i="1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44620" y="3059430"/>
            <a:ext cx="113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3200" i="1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0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v</a:t>
            </a:r>
            <a:r>
              <a:rPr lang="en-US" altLang="zh-CN" sz="3200" i="1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0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t</a:t>
            </a:r>
            <a:r>
              <a:rPr lang="en-US" altLang="zh-CN" sz="3200" i="1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0</a:t>
            </a:r>
            <a:endParaRPr lang="en-US" altLang="zh-CN" sz="3200" i="1">
              <a:solidFill>
                <a:srgbClr val="FFFF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33235" y="4486910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3200" i="1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0</a:t>
            </a:r>
            <a:endParaRPr lang="en-US" altLang="zh-CN" sz="3200" i="1">
              <a:solidFill>
                <a:srgbClr val="FFFF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196195" y="4721860"/>
            <a:ext cx="1231265" cy="398145"/>
            <a:chOff x="16105" y="4820"/>
            <a:chExt cx="1939" cy="627"/>
          </a:xfrm>
        </p:grpSpPr>
        <p:cxnSp>
          <p:nvCxnSpPr>
            <p:cNvPr id="8" name="直接箭头连接符 7"/>
            <p:cNvCxnSpPr/>
            <p:nvPr/>
          </p:nvCxnSpPr>
          <p:spPr>
            <a:xfrm flipV="1">
              <a:off x="16105" y="4820"/>
              <a:ext cx="1533" cy="6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7208" y="4867"/>
              <a:ext cx="8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Times New Roman" panose="02020603050405020304" charset="0"/>
                  <a:cs typeface="Times New Roman" panose="02020603050405020304" charset="0"/>
                </a:rPr>
                <a:t>F</a:t>
              </a:r>
              <a:r>
                <a:rPr lang="en-US" altLang="zh-CN" baseline="-25000">
                  <a:latin typeface="Times New Roman" panose="02020603050405020304" charset="0"/>
                  <a:cs typeface="Times New Roman" panose="02020603050405020304" charset="0"/>
                </a:rPr>
                <a:t>0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250680" y="4721860"/>
            <a:ext cx="970280" cy="368300"/>
            <a:chOff x="14616" y="4820"/>
            <a:chExt cx="1528" cy="580"/>
          </a:xfrm>
        </p:grpSpPr>
        <p:cxnSp>
          <p:nvCxnSpPr>
            <p:cNvPr id="10" name="直接箭头连接符 9"/>
            <p:cNvCxnSpPr/>
            <p:nvPr/>
          </p:nvCxnSpPr>
          <p:spPr>
            <a:xfrm flipH="1" flipV="1">
              <a:off x="14616" y="4820"/>
              <a:ext cx="1528" cy="8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14616" y="4820"/>
              <a:ext cx="8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Times New Roman" panose="02020603050405020304" charset="0"/>
                  <a:cs typeface="Times New Roman" panose="02020603050405020304" charset="0"/>
                </a:rPr>
                <a:t>f</a:t>
              </a:r>
              <a:endParaRPr lang="en-US" altLang="zh-CN" baseline="-25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08330" y="730250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功的计算和二力平衡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/>
      <p:bldP spid="5" grpId="1"/>
      <p:bldP spid="7" grpId="0"/>
      <p:bldP spid="7" grpId="1"/>
      <p:bldP spid="9" grpId="0" bldLvl="0" animBg="1"/>
      <p:bldP spid="9" grpId="1" bldLvl="0" animBg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509395"/>
            <a:ext cx="10885805" cy="4740275"/>
          </a:xfrm>
        </p:spPr>
        <p:txBody>
          <a:bodyPr/>
          <a:lstStyle/>
          <a:p>
            <a:r>
              <a:rPr lang="en-US" altLang="zh-CN" sz="3200">
                <a:solidFill>
                  <a:schemeClr val="bg1"/>
                </a:solidFill>
              </a:rPr>
              <a:t>4.</a:t>
            </a:r>
            <a:r>
              <a:rPr lang="zh-CN" altLang="en-US" sz="3200">
                <a:solidFill>
                  <a:schemeClr val="bg1"/>
                </a:solidFill>
              </a:rPr>
              <a:t>（</a:t>
            </a:r>
            <a:r>
              <a:rPr lang="en-US" altLang="zh-CN" sz="3200">
                <a:solidFill>
                  <a:schemeClr val="bg1"/>
                </a:solidFill>
              </a:rPr>
              <a:t>2019</a:t>
            </a:r>
            <a:r>
              <a:rPr sz="3200">
                <a:solidFill>
                  <a:schemeClr val="bg1"/>
                </a:solidFill>
              </a:rPr>
              <a:t>和平二模</a:t>
            </a:r>
            <a:r>
              <a:rPr lang="zh-CN" altLang="en-US" sz="3200">
                <a:solidFill>
                  <a:schemeClr val="bg1"/>
                </a:solidFill>
              </a:rPr>
              <a:t>）如图11所示，重为5 N的物体，在平行于斜面的拉力F的作用下，10 s内沿斜面匀速前进了2 m，拉力F对物体做的功是8 J, 则F=</a:t>
            </a:r>
            <a:r>
              <a:rPr lang="en-US" altLang="zh-CN" sz="3200">
                <a:solidFill>
                  <a:schemeClr val="bg1"/>
                </a:solidFill>
              </a:rPr>
              <a:t>___</a:t>
            </a:r>
            <a:r>
              <a:rPr lang="zh-CN" altLang="en-US" sz="3200">
                <a:solidFill>
                  <a:schemeClr val="bg1"/>
                </a:solidFill>
              </a:rPr>
              <a:t>N, F做功的功率是</a:t>
            </a:r>
            <a:r>
              <a:rPr lang="en-US" altLang="zh-CN" sz="3200">
                <a:solidFill>
                  <a:schemeClr val="bg1"/>
                </a:solidFill>
              </a:rPr>
              <a:t>_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_</a:t>
            </a:r>
            <a:r>
              <a:rPr lang="en-US" altLang="zh-CN" sz="3200">
                <a:solidFill>
                  <a:schemeClr val="bg1"/>
                </a:solidFill>
              </a:rPr>
              <a:t>_</a:t>
            </a:r>
            <a:r>
              <a:rPr lang="zh-CN" altLang="en-US" sz="3200">
                <a:solidFill>
                  <a:schemeClr val="bg1"/>
                </a:solidFill>
              </a:rPr>
              <a:t>W。</a:t>
            </a:r>
          </a:p>
        </p:txBody>
      </p:sp>
      <p:graphicFrame>
        <p:nvGraphicFramePr>
          <p:cNvPr id="4" name="对象 3"/>
          <p:cNvGraphicFramePr/>
          <p:nvPr/>
        </p:nvGraphicFramePr>
        <p:xfrm>
          <a:off x="6652260" y="3920490"/>
          <a:ext cx="4841240" cy="228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2847975" imgH="1343025" progId="Paint.Picture">
                  <p:embed/>
                </p:oleObj>
              </mc:Choice>
              <mc:Fallback>
                <p:oleObj r:id="rId4" imgW="2847975" imgH="134302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2260" y="3920490"/>
                        <a:ext cx="4841240" cy="2283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976620" y="2844800"/>
            <a:ext cx="479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endParaRPr lang="en-US" altLang="zh-CN" sz="3200" baseline="-25000">
              <a:solidFill>
                <a:srgbClr val="FFFF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51695" y="2834005"/>
            <a:ext cx="829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0.8</a:t>
            </a:r>
            <a:endParaRPr lang="en-US" altLang="zh-CN" sz="3200" baseline="-25000">
              <a:solidFill>
                <a:srgbClr val="FFFF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70" y="3655695"/>
            <a:ext cx="4220845" cy="1029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70" y="4622800"/>
            <a:ext cx="3208655" cy="105029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99770" y="925830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>
                <a:solidFill>
                  <a:srgbClr val="FFFF00"/>
                </a:solidFill>
              </a:rPr>
              <a:t>功</a:t>
            </a:r>
            <a:r>
              <a:rPr lang="zh-CN" altLang="en-US" sz="3200">
                <a:solidFill>
                  <a:srgbClr val="FFFF00"/>
                </a:solidFill>
                <a:sym typeface="+mn-ea"/>
              </a:rPr>
              <a:t>和功率</a:t>
            </a:r>
            <a:r>
              <a:rPr lang="zh-CN" altLang="en-US" sz="3200">
                <a:solidFill>
                  <a:srgbClr val="FFFF00"/>
                </a:solidFill>
              </a:rPr>
              <a:t>的计算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8" grpId="0" bldLvl="0" animBg="1"/>
      <p:bldP spid="18" grpId="1" bldLvl="0" animBg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7380" y="1407160"/>
            <a:ext cx="10968990" cy="1282700"/>
          </a:xfrm>
        </p:spPr>
        <p:txBody>
          <a:bodyPr>
            <a:normAutofit/>
          </a:bodyPr>
          <a:lstStyle/>
          <a:p>
            <a:r>
              <a:rPr lang="en-US" altLang="zh-CN" sz="3200" b="0">
                <a:solidFill>
                  <a:schemeClr val="bg1"/>
                </a:solidFill>
              </a:rPr>
              <a:t>5.</a:t>
            </a:r>
            <a:r>
              <a:rPr sz="3200" b="0">
                <a:solidFill>
                  <a:schemeClr val="bg1"/>
                </a:solidFill>
              </a:rPr>
              <a:t>（</a:t>
            </a:r>
            <a:r>
              <a:rPr lang="en-US" altLang="zh-CN" sz="3200" b="0">
                <a:solidFill>
                  <a:schemeClr val="bg1"/>
                </a:solidFill>
              </a:rPr>
              <a:t>2018</a:t>
            </a:r>
            <a:r>
              <a:rPr sz="3200" b="0">
                <a:solidFill>
                  <a:schemeClr val="bg1"/>
                </a:solidFill>
              </a:rPr>
              <a:t>河西一模</a:t>
            </a:r>
            <a:r>
              <a:rPr lang="en-US" altLang="zh-CN" sz="3200" b="0">
                <a:solidFill>
                  <a:schemeClr val="bg1"/>
                </a:solidFill>
              </a:rPr>
              <a:t>7</a:t>
            </a:r>
            <a:r>
              <a:rPr sz="3200" b="0">
                <a:solidFill>
                  <a:schemeClr val="bg1"/>
                </a:solidFill>
              </a:rPr>
              <a:t>）</a:t>
            </a:r>
            <a:r>
              <a:rPr lang="zh-CN" altLang="en-US" sz="3200" b="0">
                <a:solidFill>
                  <a:schemeClr val="bg1"/>
                </a:solidFill>
              </a:rPr>
              <a:t>如图 6 所示的四种运动中，势能转化为动能的是</a:t>
            </a:r>
            <a:r>
              <a:rPr lang="en-US" altLang="zh-CN" sz="3200" b="0">
                <a:solidFill>
                  <a:schemeClr val="bg1"/>
                </a:solidFill>
              </a:rPr>
              <a:t>(     )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7475" y="2745105"/>
            <a:ext cx="9410700" cy="3486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09720" y="1993265"/>
            <a:ext cx="779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</a:t>
            </a:r>
            <a:endParaRPr lang="en-US" altLang="zh-CN" sz="3200">
              <a:solidFill>
                <a:srgbClr val="FFFF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5640" y="823595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动能和势能的转化</a:t>
            </a:r>
          </a:p>
        </p:txBody>
      </p:sp>
      <p:sp>
        <p:nvSpPr>
          <p:cNvPr id="3" name="椭圆 2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3" grpId="0" bldLvl="0" animBg="1"/>
      <p:bldP spid="3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9765030" cy="1158240"/>
          </a:xfrm>
        </p:spPr>
        <p:txBody>
          <a:bodyPr>
            <a:normAutofit/>
          </a:bodyPr>
          <a:lstStyle/>
          <a:p>
            <a:r>
              <a:rPr sz="3200" b="0">
                <a:solidFill>
                  <a:srgbClr val="FFFF00"/>
                </a:solidFill>
                <a:latin typeface="微软雅黑" panose="020B0503020204020204" pitchFamily="34" charset="-122"/>
                <a:sym typeface="+mn-ea"/>
              </a:rPr>
              <a:t>功率的概念</a:t>
            </a:r>
          </a:p>
        </p:txBody>
      </p:sp>
      <p:sp>
        <p:nvSpPr>
          <p:cNvPr id="9" name="椭圆 8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27380" y="1509395"/>
            <a:ext cx="10968990" cy="4103370"/>
          </a:xfrm>
        </p:spPr>
        <p:txBody>
          <a:bodyPr>
            <a:normAutofit/>
          </a:bodyPr>
          <a:lstStyle/>
          <a:p>
            <a:r>
              <a:rPr lang="en-US" altLang="zh-CN"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</a:t>
            </a:r>
            <a:r>
              <a:rPr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关于功率的说法，正确的是(       )</a:t>
            </a:r>
          </a:p>
          <a:p>
            <a:r>
              <a:rPr sz="320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en-US" altLang="zh-CN"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做功多，功率大</a:t>
            </a:r>
          </a:p>
          <a:p>
            <a:r>
              <a:rPr sz="320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  <a:r>
              <a:rPr lang="en-US" altLang="zh-CN"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做功时间长，功率大</a:t>
            </a:r>
          </a:p>
          <a:p>
            <a:r>
              <a:rPr sz="320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US" altLang="zh-CN"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用力越大，功率越大</a:t>
            </a:r>
          </a:p>
          <a:p>
            <a:r>
              <a:rPr sz="320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en-US" altLang="zh-CN"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做功越快，功率越大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2840" y="1402715"/>
            <a:ext cx="732155" cy="75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  <p:bldP spid="9" grpId="1" bldLvl="0" animBg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9765030" cy="1031875"/>
          </a:xfrm>
        </p:spPr>
        <p:txBody>
          <a:bodyPr>
            <a:normAutofit/>
          </a:bodyPr>
          <a:lstStyle/>
          <a:p>
            <a:r>
              <a:rPr sz="3200" b="0">
                <a:solidFill>
                  <a:srgbClr val="FFFF00"/>
                </a:solidFill>
                <a:latin typeface="微软雅黑" panose="020B0503020204020204" pitchFamily="34" charset="-122"/>
                <a:sym typeface="+mn-ea"/>
              </a:rPr>
              <a:t>功和功率的计算</a:t>
            </a:r>
          </a:p>
        </p:txBody>
      </p:sp>
      <p:sp>
        <p:nvSpPr>
          <p:cNvPr id="9" name="椭圆 8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27380" y="1509395"/>
            <a:ext cx="10968990" cy="2726055"/>
          </a:xfrm>
        </p:spPr>
        <p:txBody>
          <a:bodyPr>
            <a:normAutofit lnSpcReduction="10000"/>
          </a:bodyPr>
          <a:lstStyle/>
          <a:p>
            <a:r>
              <a:rPr lang="en-US" altLang="zh-CN"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</a:t>
            </a:r>
            <a:r>
              <a:rPr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河北结课）在体育考试中，小明投出的实心球在空中的运动轨迹如图所示。若实心球重20N，从最高点到落地点的过程中，球下降的高度为2.7m，用时约0.75s。 则球从最高点到落地，重力做功为</a:t>
            </a:r>
            <a:r>
              <a:rPr lang="en-US" altLang="zh-CN"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</a:t>
            </a:r>
            <a:r>
              <a:rPr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J，功率为</a:t>
            </a:r>
            <a:r>
              <a:rPr lang="en-US" altLang="zh-CN"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</a:t>
            </a:r>
            <a:r>
              <a:rPr sz="3200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W。</a:t>
            </a:r>
            <a:endParaRPr sz="3200" b="0">
              <a:solidFill>
                <a:schemeClr val="bg2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3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73743752" name="图片 1073743751" descr="155080354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895" y="3931285"/>
            <a:ext cx="4247515" cy="2285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5699760" y="3053715"/>
            <a:ext cx="732155" cy="75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76945" y="3053715"/>
            <a:ext cx="732155" cy="75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aseline="-25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72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3585" y="3931285"/>
            <a:ext cx="4369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W=Gh=20×2.7=54J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85" y="4576445"/>
            <a:ext cx="3408045" cy="10585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  <p:bldP spid="9" grpId="1" bldLvl="0" animBg="1"/>
      <p:bldP spid="11" grpId="0"/>
      <p:bldP spid="11" grpId="1"/>
      <p:bldP spid="5" grpId="0"/>
      <p:bldP spid="5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1127125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本章</a:t>
            </a:r>
            <a:r>
              <a:rPr>
                <a:solidFill>
                  <a:schemeClr val="bg1"/>
                </a:solidFill>
                <a:sym typeface="+mn-ea"/>
              </a:rPr>
              <a:t>内容</a:t>
            </a:r>
            <a:r>
              <a:rPr lang="zh-CN" altLang="en-US">
                <a:solidFill>
                  <a:schemeClr val="bg1"/>
                </a:solidFill>
              </a:rPr>
              <a:t>结构：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8102">
            <a:off x="5690235" y="2945130"/>
            <a:ext cx="528638" cy="25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843530" y="1735455"/>
            <a:ext cx="2952115" cy="4603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做功的两个必要因素</a:t>
            </a:r>
          </a:p>
        </p:txBody>
      </p:sp>
      <p:pic>
        <p:nvPicPr>
          <p:cNvPr id="5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8101">
            <a:off x="3990340" y="2331085"/>
            <a:ext cx="528638" cy="25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843530" y="2748915"/>
            <a:ext cx="2821305" cy="829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功（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单位：焦耳（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J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pic>
        <p:nvPicPr>
          <p:cNvPr id="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78102">
            <a:off x="2291715" y="2945765"/>
            <a:ext cx="528638" cy="25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84225" y="2748915"/>
            <a:ext cx="1454785" cy="829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功的计算</a:t>
            </a:r>
          </a:p>
          <a:p>
            <a:pPr algn="ctr"/>
            <a:r>
              <a:rPr lang="en-US" altLang="zh-CN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W=Fs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8330" y="4112895"/>
            <a:ext cx="1806575" cy="14452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功率的计算</a:t>
            </a: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44165" y="4105910"/>
            <a:ext cx="2821305" cy="829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功率（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单位：瓦特（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43955" y="2748915"/>
            <a:ext cx="2447925" cy="829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能（动能、势能）</a:t>
            </a: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单位：焦耳（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J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44590" y="4132580"/>
            <a:ext cx="2447925" cy="829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探究物体动能与哪些因素有关</a:t>
            </a:r>
          </a:p>
        </p:txBody>
      </p:sp>
      <p:pic>
        <p:nvPicPr>
          <p:cNvPr id="14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78102">
            <a:off x="2292350" y="4500245"/>
            <a:ext cx="528638" cy="25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8101">
            <a:off x="4055745" y="3703955"/>
            <a:ext cx="528638" cy="25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9272270" y="3098165"/>
            <a:ext cx="1702435" cy="15684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重力势能和弹性势能跟那些因素有关</a:t>
            </a:r>
          </a:p>
        </p:txBody>
      </p:sp>
      <p:pic>
        <p:nvPicPr>
          <p:cNvPr id="19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8102">
            <a:off x="8716645" y="3072765"/>
            <a:ext cx="528638" cy="25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7757160" y="5520690"/>
            <a:ext cx="2447925" cy="4603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机械能及其转化</a:t>
            </a:r>
          </a:p>
        </p:txBody>
      </p:sp>
      <p:pic>
        <p:nvPicPr>
          <p:cNvPr id="21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8101">
            <a:off x="7204075" y="3719830"/>
            <a:ext cx="528638" cy="25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8101">
            <a:off x="7976235" y="5102860"/>
            <a:ext cx="528638" cy="25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8101">
            <a:off x="9312275" y="4905375"/>
            <a:ext cx="779145" cy="369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80" y="4644390"/>
            <a:ext cx="1046480" cy="861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45560"/>
            <a:ext cx="10969200" cy="705600"/>
          </a:xfrm>
        </p:spPr>
        <p:txBody>
          <a:bodyPr/>
          <a:lstStyle/>
          <a:p>
            <a:r>
              <a:rPr lang="zh-CN" altLang="en-US" b="0">
                <a:solidFill>
                  <a:srgbClr val="FFFF00"/>
                </a:solidFill>
              </a:rPr>
              <a:t>长度的估算和动能和势能的转化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20495"/>
            <a:ext cx="7451090" cy="5408295"/>
          </a:xfrm>
        </p:spPr>
        <p:txBody>
          <a:bodyPr/>
          <a:lstStyle/>
          <a:p>
            <a:r>
              <a:rPr lang="en-US" altLang="zh-CN" sz="3200">
                <a:solidFill>
                  <a:schemeClr val="bg2"/>
                </a:solidFill>
              </a:rPr>
              <a:t>8.</a:t>
            </a:r>
            <a:r>
              <a:rPr lang="zh-CN" altLang="en-US" sz="3200">
                <a:solidFill>
                  <a:schemeClr val="bg2"/>
                </a:solidFill>
              </a:rPr>
              <a:t>（</a:t>
            </a:r>
            <a:r>
              <a:rPr lang="en-US" altLang="zh-CN" sz="3200">
                <a:solidFill>
                  <a:schemeClr val="bg2"/>
                </a:solidFill>
              </a:rPr>
              <a:t>2017</a:t>
            </a:r>
            <a:r>
              <a:rPr sz="3200">
                <a:solidFill>
                  <a:schemeClr val="bg2"/>
                </a:solidFill>
              </a:rPr>
              <a:t>天津</a:t>
            </a:r>
            <a:r>
              <a:rPr lang="en-US" altLang="zh-CN" sz="3200">
                <a:solidFill>
                  <a:schemeClr val="bg2"/>
                </a:solidFill>
              </a:rPr>
              <a:t>16</a:t>
            </a:r>
            <a:r>
              <a:rPr lang="zh-CN" altLang="en-US" sz="3200">
                <a:solidFill>
                  <a:schemeClr val="bg2"/>
                </a:solidFill>
              </a:rPr>
              <a:t>）图为某蹦床运动员从床面上A点起跳后腾空瞬间的照片，根据照片信息估测此时运动员脚尖到床面的距离为</a:t>
            </a:r>
            <a:r>
              <a:rPr lang="en-US" altLang="zh-CN" sz="3200">
                <a:solidFill>
                  <a:schemeClr val="bg2"/>
                </a:solidFill>
              </a:rPr>
              <a:t>______</a:t>
            </a:r>
            <a:r>
              <a:rPr lang="zh-CN" altLang="en-US" sz="3200">
                <a:solidFill>
                  <a:schemeClr val="bg2"/>
                </a:solidFill>
              </a:rPr>
              <a:t>（选填0.8m”、“1.8m”或“3.8m”）；运动员在空中下落的过程中，他的</a:t>
            </a:r>
            <a:r>
              <a:rPr lang="en-US" altLang="zh-CN" sz="3200">
                <a:solidFill>
                  <a:schemeClr val="bg2"/>
                </a:solidFill>
              </a:rPr>
              <a:t>________</a:t>
            </a:r>
            <a:r>
              <a:rPr lang="zh-CN" altLang="en-US" sz="3200">
                <a:solidFill>
                  <a:schemeClr val="bg2"/>
                </a:solidFill>
              </a:rPr>
              <a:t>能转化为动能。</a:t>
            </a:r>
          </a:p>
        </p:txBody>
      </p:sp>
      <p:pic>
        <p:nvPicPr>
          <p:cNvPr id="1073742929" name="图片 1073742928"/>
          <p:cNvPicPr>
            <a:picLocks noRot="1" noChangeAspect="1"/>
          </p:cNvPicPr>
          <p:nvPr/>
        </p:nvPicPr>
        <p:blipFill>
          <a:blip r:embed="rId3"/>
          <a:srcRect r="1270" b="861"/>
          <a:stretch>
            <a:fillRect/>
          </a:stretch>
        </p:blipFill>
        <p:spPr>
          <a:xfrm>
            <a:off x="8376285" y="1620520"/>
            <a:ext cx="2851150" cy="4226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770" y="2433320"/>
            <a:ext cx="505460" cy="14185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770" y="2433320"/>
            <a:ext cx="505460" cy="14185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06905" y="3390900"/>
            <a:ext cx="1282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94965" y="4653915"/>
            <a:ext cx="1508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重力势</a:t>
            </a:r>
          </a:p>
        </p:txBody>
      </p:sp>
      <p:sp>
        <p:nvSpPr>
          <p:cNvPr id="9" name="椭圆 8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52 0.208426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12" grpId="0"/>
      <p:bldP spid="12" grpId="1"/>
      <p:bldP spid="9" grpId="0" bldLvl="0" animBg="1"/>
      <p:bldP spid="9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530" y="745490"/>
            <a:ext cx="10795000" cy="705485"/>
          </a:xfrm>
        </p:spPr>
        <p:txBody>
          <a:bodyPr/>
          <a:lstStyle/>
          <a:p>
            <a:r>
              <a:rPr lang="zh-CN" altLang="en-US" sz="3200" b="0">
                <a:solidFill>
                  <a:srgbClr val="FFFF00"/>
                </a:solidFill>
              </a:rPr>
              <a:t>功和功率的计算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03985"/>
            <a:ext cx="10968990" cy="5180965"/>
          </a:xfrm>
        </p:spPr>
        <p:txBody>
          <a:bodyPr/>
          <a:lstStyle/>
          <a:p>
            <a:r>
              <a:rPr lang="en-US" altLang="zh-CN" sz="3200">
                <a:solidFill>
                  <a:schemeClr val="bg1"/>
                </a:solidFill>
              </a:rPr>
              <a:t>9.</a:t>
            </a:r>
            <a:r>
              <a:rPr lang="zh-CN" altLang="en-US" sz="3200">
                <a:solidFill>
                  <a:schemeClr val="bg1"/>
                </a:solidFill>
              </a:rPr>
              <a:t>某举重运动员在一次训练中，用0. 7s的时间将140kg 的杠铃举高1.7m ，在空中停留3s后放下。请你算一算 （g取10N/kg)：该运动员这一次举起杠铃的过程中至少做功为______J，功率是</a:t>
            </a:r>
            <a:r>
              <a:rPr sz="3200">
                <a:solidFill>
                  <a:schemeClr val="bg1"/>
                </a:solidFill>
                <a:sym typeface="+mn-ea"/>
              </a:rPr>
              <a:t>_____</a:t>
            </a:r>
            <a:r>
              <a:rPr lang="zh-CN" altLang="en-US" sz="3200">
                <a:solidFill>
                  <a:schemeClr val="bg1"/>
                </a:solidFill>
              </a:rPr>
              <a:t>W，在空中停留3s的过程中做功的功为___J。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3745" y="4629150"/>
            <a:ext cx="6811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W=Fs=Gh=mgh</a:t>
            </a:r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=140×10×1.7=2380J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1385" y="3367405"/>
            <a:ext cx="1098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2380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07790" y="3397885"/>
            <a:ext cx="1066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3400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9255" y="4045585"/>
            <a:ext cx="558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5" y="5338445"/>
            <a:ext cx="3630930" cy="91122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 bldLvl="0" animBg="1"/>
      <p:bldP spid="10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313815"/>
            <a:ext cx="10829925" cy="4935855"/>
          </a:xfrm>
        </p:spPr>
        <p:txBody>
          <a:bodyPr/>
          <a:lstStyle/>
          <a:p>
            <a:r>
              <a:rPr lang="en-US" altLang="zh-CN" sz="3200">
                <a:solidFill>
                  <a:schemeClr val="bg1"/>
                </a:solidFill>
                <a:sym typeface="+mn-ea"/>
              </a:rPr>
              <a:t>10.</a:t>
            </a:r>
            <a:r>
              <a:rPr sz="3200">
                <a:solidFill>
                  <a:schemeClr val="bg1"/>
                </a:solidFill>
                <a:sym typeface="+mn-ea"/>
              </a:rPr>
              <a:t>森林消防飞机水平匀速飞行，在喷洒灭火剂的过程中，机械能的变化情况是（     ）</a:t>
            </a:r>
          </a:p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3200">
                <a:solidFill>
                  <a:schemeClr val="bg1"/>
                </a:solidFill>
              </a:rPr>
              <a:t>.</a:t>
            </a:r>
            <a:r>
              <a:rPr sz="3200">
                <a:solidFill>
                  <a:schemeClr val="bg1"/>
                </a:solidFill>
              </a:rPr>
              <a:t>重力势能不变，动能不变</a:t>
            </a:r>
            <a:endParaRPr lang="en-US" altLang="zh-CN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altLang="zh-CN" sz="3200">
                <a:solidFill>
                  <a:schemeClr val="bg1"/>
                </a:solidFill>
              </a:rPr>
              <a:t>.</a:t>
            </a:r>
            <a:r>
              <a:rPr sz="3200">
                <a:solidFill>
                  <a:schemeClr val="bg1"/>
                </a:solidFill>
                <a:sym typeface="+mn-ea"/>
              </a:rPr>
              <a:t>重力势能减小，动能增大</a:t>
            </a:r>
            <a:endParaRPr lang="en-US" altLang="zh-CN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sz="3200">
                <a:solidFill>
                  <a:schemeClr val="bg1"/>
                </a:solidFill>
              </a:rPr>
              <a:t>.</a:t>
            </a:r>
            <a:r>
              <a:rPr sz="3200">
                <a:solidFill>
                  <a:schemeClr val="bg1"/>
                </a:solidFill>
                <a:sym typeface="+mn-ea"/>
              </a:rPr>
              <a:t>重力势能不变，动能减小</a:t>
            </a:r>
            <a:endParaRPr lang="en-US" altLang="zh-CN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zh-CN" sz="3200">
                <a:solidFill>
                  <a:schemeClr val="bg1"/>
                </a:solidFill>
              </a:rPr>
              <a:t>.</a:t>
            </a:r>
            <a:r>
              <a:rPr sz="3200">
                <a:solidFill>
                  <a:schemeClr val="bg1"/>
                </a:solidFill>
                <a:sym typeface="+mn-ea"/>
              </a:rPr>
              <a:t>重力势能减小，动能减小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3620" y="2106295"/>
            <a:ext cx="641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</a:t>
            </a:r>
          </a:p>
        </p:txBody>
      </p:sp>
      <p:pic>
        <p:nvPicPr>
          <p:cNvPr id="7" name="图片 6" descr="森林消防飞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05" y="2689860"/>
            <a:ext cx="4146550" cy="263652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4535" y="775970"/>
            <a:ext cx="6062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重力势能的大小与哪些因素有关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bldLvl="0" animBg="1"/>
      <p:bldP spid="9" grpId="1" bldLvl="0" animBg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69620" y="1173480"/>
            <a:ext cx="1003236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11.</a:t>
            </a:r>
            <a:r>
              <a:rPr lang="zh-CN"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总质量为4500kg的汽车在一段平直公路上以20m/s的速度匀速行驶了1min。若汽车的牵引力为2×10</a:t>
            </a:r>
            <a:r>
              <a:rPr lang="en-US" sz="3200" b="0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N。（</a:t>
            </a:r>
            <a:r>
              <a:rPr lang="en-US" sz="3200" b="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zh-CN"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=10N／kg）求：</a:t>
            </a:r>
          </a:p>
          <a:p>
            <a:pPr indent="0" fontAlgn="auto">
              <a:lnSpc>
                <a:spcPct val="150000"/>
              </a:lnSpc>
            </a:pPr>
            <a:r>
              <a:rPr lang="zh-CN"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（1）汽车行驶的路程。</a:t>
            </a:r>
          </a:p>
          <a:p>
            <a:pPr indent="0" fontAlgn="auto">
              <a:lnSpc>
                <a:spcPct val="150000"/>
              </a:lnSpc>
            </a:pPr>
            <a:endParaRPr lang="en-US" sz="3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（2）汽车牵引力做的功。</a:t>
            </a:r>
            <a:endParaRPr lang="zh-CN" altLang="en-US" sz="32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6645" y="4379595"/>
            <a:ext cx="6146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s=vt=20×60=1200m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6645" y="5666740"/>
            <a:ext cx="6146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W=Fs=</a:t>
            </a:r>
            <a:r>
              <a:rPr 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2×10</a:t>
            </a:r>
            <a:r>
              <a:rPr lang="en-US" sz="3200" baseline="30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×1200=2.4</a:t>
            </a:r>
            <a:r>
              <a:rPr 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×10</a:t>
            </a:r>
            <a:r>
              <a:rPr lang="en-US" sz="3200" baseline="30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J</a:t>
            </a:r>
          </a:p>
        </p:txBody>
      </p:sp>
      <p:sp>
        <p:nvSpPr>
          <p:cNvPr id="9" name="椭圆 8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73760" y="784225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</a:rPr>
              <a:t>路程和功的计算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9" grpId="0" bldLvl="0" animBg="1"/>
      <p:bldP spid="9" grpId="1" bldLvl="0" animBg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6"/>
          <p:cNvSpPr txBox="1"/>
          <p:nvPr/>
        </p:nvSpPr>
        <p:spPr>
          <a:xfrm>
            <a:off x="1166495" y="705485"/>
            <a:ext cx="7843520" cy="47701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作业：</a:t>
            </a:r>
          </a:p>
          <a:p>
            <a:pPr fontAlgn="auto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1.</a:t>
            </a:r>
            <a:r>
              <a:rPr lang="zh-CN" altLang="en-US" dirty="0">
                <a:solidFill>
                  <a:schemeClr val="bg1"/>
                </a:solidFill>
              </a:rPr>
              <a:t>复习本节内容，整理笔记</a:t>
            </a:r>
          </a:p>
          <a:p>
            <a:pPr fontAlgn="auto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2.</a:t>
            </a:r>
            <a:r>
              <a:rPr lang="zh-CN" altLang="en-US" dirty="0">
                <a:solidFill>
                  <a:schemeClr val="bg1"/>
                </a:solidFill>
              </a:rPr>
              <a:t>画出本章思维导图</a:t>
            </a:r>
          </a:p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>
                <a:solidFill>
                  <a:schemeClr val="bg1"/>
                </a:solidFill>
                <a:sym typeface="+mn-ea"/>
              </a:rPr>
              <a:t>线上测试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7050" y="3784600"/>
            <a:ext cx="2180590" cy="2180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40330" y="1686560"/>
            <a:ext cx="8482965" cy="4208780"/>
          </a:xfrm>
        </p:spPr>
        <p:txBody>
          <a:bodyPr/>
          <a:lstStyle/>
          <a:p>
            <a:r>
              <a:rPr lang="zh-CN" altLang="en-US" sz="6000">
                <a:solidFill>
                  <a:schemeClr val="bg1"/>
                </a:solidFill>
              </a:rPr>
              <a:t>学习物理</a:t>
            </a:r>
          </a:p>
          <a:p>
            <a:r>
              <a:rPr lang="zh-CN" altLang="en-US" sz="6000">
                <a:solidFill>
                  <a:schemeClr val="bg1"/>
                </a:solidFill>
              </a:rPr>
              <a:t>       学会思考</a:t>
            </a:r>
          </a:p>
          <a:p>
            <a:r>
              <a:rPr lang="zh-CN" altLang="en-US" sz="6000">
                <a:solidFill>
                  <a:schemeClr val="bg1"/>
                </a:solidFill>
              </a:rPr>
              <a:t>               热爱生活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88265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第一节 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980"/>
            <a:ext cx="10968990" cy="4758690"/>
          </a:xfrm>
        </p:spPr>
        <p:txBody>
          <a:bodyPr>
            <a:normAutofit fontScale="92500"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做功的两个必要因素</a:t>
            </a:r>
          </a:p>
          <a:p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一是作用在物体上的力，二是物体在这个力的方向上移动的距离。</a:t>
            </a:r>
          </a:p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不做功的三种情况</a:t>
            </a:r>
          </a:p>
          <a:p>
            <a:pPr marL="539750" indent="-539750">
              <a:lnSpc>
                <a:spcPct val="120000"/>
              </a:lnSpc>
            </a:pPr>
            <a:r>
              <a:rPr sz="2800">
                <a:solidFill>
                  <a:schemeClr val="bg1"/>
                </a:solidFill>
                <a:latin typeface="Calibri" panose="020F0502020204030204" charset="0"/>
                <a:cs typeface="微软雅黑" panose="020B0503020204020204" pitchFamily="34" charset="-122"/>
                <a:sym typeface="+mn-ea"/>
              </a:rPr>
              <a:t>  ①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有力没有距离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9750" indent="-539750">
              <a:lnSpc>
                <a:spcPct val="120000"/>
              </a:lnSpc>
            </a:pPr>
            <a:r>
              <a:rPr sz="2800">
                <a:solidFill>
                  <a:schemeClr val="bg1"/>
                </a:solidFill>
                <a:latin typeface="Calibri" panose="020F0502020204030204" charset="0"/>
                <a:cs typeface="微软雅黑" panose="020B0503020204020204" pitchFamily="34" charset="-122"/>
                <a:sym typeface="+mn-ea"/>
              </a:rPr>
              <a:t>  ②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有距离没有力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9750" indent="-539750">
              <a:lnSpc>
                <a:spcPct val="120000"/>
              </a:lnSpc>
            </a:pPr>
            <a:r>
              <a:rPr sz="2800">
                <a:solidFill>
                  <a:schemeClr val="bg1"/>
                </a:solidFill>
                <a:latin typeface="Calibri" panose="020F0502020204030204" charset="0"/>
                <a:cs typeface="微软雅黑" panose="020B0503020204020204" pitchFamily="34" charset="-122"/>
                <a:sym typeface="+mn-ea"/>
              </a:rPr>
              <a:t>  ③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有力，也有距离，但是力和距离方向是相互垂直的</a:t>
            </a: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功的计算：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W=Fs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9750" indent="-539750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单位：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ea typeface="华文行楷" panose="02010800040101010101" pitchFamily="2" charset="-122"/>
                <a:sym typeface="+mn-ea"/>
              </a:rPr>
              <a:t>1 J=1 </a:t>
            </a:r>
            <a:r>
              <a:rPr lang="en-US" altLang="zh-CN" sz="2800" err="1">
                <a:solidFill>
                  <a:schemeClr val="bg1"/>
                </a:solidFill>
                <a:latin typeface="Times New Roman" panose="02020603050405020304" charset="0"/>
                <a:ea typeface="华文行楷" panose="02010800040101010101" pitchFamily="2" charset="-122"/>
                <a:sym typeface="+mn-ea"/>
              </a:rPr>
              <a:t>N·m</a:t>
            </a:r>
            <a:endParaRPr lang="en-US" altLang="zh-CN" sz="2800" err="1">
              <a:solidFill>
                <a:schemeClr val="bg1"/>
              </a:solidFill>
              <a:latin typeface="Times New Roman" panose="02020603050405020304" charset="0"/>
              <a:ea typeface="华文行楷" panose="0201080004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95" name="组合 66594"/>
          <p:cNvGrpSpPr/>
          <p:nvPr/>
        </p:nvGrpSpPr>
        <p:grpSpPr>
          <a:xfrm>
            <a:off x="5484813" y="404813"/>
            <a:ext cx="4895850" cy="3367087"/>
            <a:chOff x="2495" y="255"/>
            <a:chExt cx="3084" cy="2121"/>
          </a:xfrm>
        </p:grpSpPr>
        <p:pic>
          <p:nvPicPr>
            <p:cNvPr id="19458" name="图片 66579"/>
            <p:cNvPicPr>
              <a:picLocks noChangeAspect="1"/>
            </p:cNvPicPr>
            <p:nvPr/>
          </p:nvPicPr>
          <p:blipFill>
            <a:blip r:embed="rId2"/>
            <a:srcRect l="3917" r="12337"/>
            <a:stretch>
              <a:fillRect/>
            </a:stretch>
          </p:blipFill>
          <p:spPr>
            <a:xfrm>
              <a:off x="2495" y="255"/>
              <a:ext cx="3084" cy="21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59" name="TextBox 3"/>
            <p:cNvSpPr txBox="1"/>
            <p:nvPr/>
          </p:nvSpPr>
          <p:spPr>
            <a:xfrm>
              <a:off x="3992" y="1993"/>
              <a:ext cx="1587" cy="383"/>
            </a:xfrm>
            <a:prstGeom prst="rect">
              <a:avLst/>
            </a:prstGeom>
            <a:gradFill rotWithShape="1">
              <a:gsLst>
                <a:gs pos="0">
                  <a:srgbClr val="C9B5E8">
                    <a:alpha val="100000"/>
                  </a:srgbClr>
                </a:gs>
                <a:gs pos="35001">
                  <a:srgbClr val="D9CBEE">
                    <a:alpha val="100000"/>
                  </a:srgbClr>
                </a:gs>
                <a:gs pos="100000">
                  <a:srgbClr val="F0EAF9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solidFill>
                <a:srgbClr val="7D60A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吊车运送货物</a:t>
              </a:r>
            </a:p>
          </p:txBody>
        </p:sp>
      </p:grpSp>
      <p:grpSp>
        <p:nvGrpSpPr>
          <p:cNvPr id="66581" name="组合 66580"/>
          <p:cNvGrpSpPr/>
          <p:nvPr/>
        </p:nvGrpSpPr>
        <p:grpSpPr>
          <a:xfrm>
            <a:off x="8112125" y="1326515"/>
            <a:ext cx="431800" cy="1514475"/>
            <a:chOff x="4422" y="2341"/>
            <a:chExt cx="444" cy="1476"/>
          </a:xfrm>
        </p:grpSpPr>
        <p:pic>
          <p:nvPicPr>
            <p:cNvPr id="19461" name="图片 665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2" y="2341"/>
              <a:ext cx="444" cy="1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2" name="直接连接符 66582"/>
            <p:cNvSpPr/>
            <p:nvPr/>
          </p:nvSpPr>
          <p:spPr>
            <a:xfrm flipV="1">
              <a:off x="4649" y="2886"/>
              <a:ext cx="0" cy="681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oval" w="med" len="med"/>
              <a:tailEnd type="triangle" w="med" len="lg"/>
            </a:ln>
          </p:spPr>
        </p:sp>
      </p:grpSp>
      <p:grpSp>
        <p:nvGrpSpPr>
          <p:cNvPr id="19463" name="组合 66597"/>
          <p:cNvGrpSpPr/>
          <p:nvPr/>
        </p:nvGrpSpPr>
        <p:grpSpPr>
          <a:xfrm>
            <a:off x="1596708" y="742950"/>
            <a:ext cx="3892550" cy="3006725"/>
            <a:chOff x="113" y="468"/>
            <a:chExt cx="2452" cy="1894"/>
          </a:xfrm>
        </p:grpSpPr>
        <p:pic>
          <p:nvPicPr>
            <p:cNvPr id="19464" name="图片 66585" descr="200548~1"/>
            <p:cNvPicPr>
              <a:picLocks noChangeAspect="1"/>
            </p:cNvPicPr>
            <p:nvPr/>
          </p:nvPicPr>
          <p:blipFill>
            <a:blip r:embed="rId4"/>
            <a:srcRect t="17708"/>
            <a:stretch>
              <a:fillRect/>
            </a:stretch>
          </p:blipFill>
          <p:spPr>
            <a:xfrm>
              <a:off x="113" y="468"/>
              <a:ext cx="2450" cy="1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5" name="TextBox 3"/>
            <p:cNvSpPr txBox="1"/>
            <p:nvPr/>
          </p:nvSpPr>
          <p:spPr>
            <a:xfrm>
              <a:off x="113" y="1979"/>
              <a:ext cx="2452" cy="383"/>
            </a:xfrm>
            <a:prstGeom prst="rect">
              <a:avLst/>
            </a:prstGeom>
            <a:gradFill rotWithShape="1">
              <a:gsLst>
                <a:gs pos="0">
                  <a:srgbClr val="C9B5E8">
                    <a:alpha val="100000"/>
                  </a:srgbClr>
                </a:gs>
                <a:gs pos="35001">
                  <a:srgbClr val="D9CBEE">
                    <a:alpha val="100000"/>
                  </a:srgbClr>
                </a:gs>
                <a:gs pos="100000">
                  <a:srgbClr val="F0EAF9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solidFill>
                <a:srgbClr val="7D60A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人用力推石头而没推动</a:t>
              </a:r>
              <a:endPara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6597" name="组合 66596"/>
          <p:cNvGrpSpPr/>
          <p:nvPr/>
        </p:nvGrpSpPr>
        <p:grpSpPr>
          <a:xfrm>
            <a:off x="1524000" y="3819525"/>
            <a:ext cx="8208963" cy="3038475"/>
            <a:chOff x="0" y="2406"/>
            <a:chExt cx="5171" cy="1914"/>
          </a:xfrm>
        </p:grpSpPr>
        <p:pic>
          <p:nvPicPr>
            <p:cNvPr id="19467" name="图片 66590" descr="u=66344240,3205920914&amp;fm=23&amp;gp=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406"/>
              <a:ext cx="2744" cy="19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"/>
            <p:cNvSpPr txBox="1"/>
            <p:nvPr/>
          </p:nvSpPr>
          <p:spPr>
            <a:xfrm>
              <a:off x="2495" y="2406"/>
              <a:ext cx="2676" cy="383"/>
            </a:xfrm>
            <a:prstGeom prst="rect">
              <a:avLst/>
            </a:prstGeom>
            <a:gradFill rotWithShape="1">
              <a:gsLst>
                <a:gs pos="0">
                  <a:srgbClr val="C9B5E8">
                    <a:alpha val="100000"/>
                  </a:srgbClr>
                </a:gs>
                <a:gs pos="35001">
                  <a:srgbClr val="D9CBEE">
                    <a:alpha val="100000"/>
                  </a:srgbClr>
                </a:gs>
                <a:gs pos="100000">
                  <a:srgbClr val="F0EAF9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solidFill>
                <a:srgbClr val="7D60A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冰壶在平滑的冰面上滑行</a:t>
              </a:r>
              <a:endPara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66593" name="图片 6659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2025" y="5618163"/>
            <a:ext cx="769938" cy="598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52 -0.000185 L 0.450677 -0.003148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093 L 0.130625 -0.000648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88265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第一节 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980"/>
            <a:ext cx="10968990" cy="4758690"/>
          </a:xfrm>
        </p:spPr>
        <p:txBody>
          <a:bodyPr>
            <a:normAutofit fontScale="92500"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做功的两个必要因素</a:t>
            </a:r>
          </a:p>
          <a:p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一是作用在物体上的力，二是物体在这个力的方向上移动的距离。</a:t>
            </a:r>
          </a:p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不做功的三种情况</a:t>
            </a:r>
          </a:p>
          <a:p>
            <a:pPr marL="539750" indent="-539750">
              <a:lnSpc>
                <a:spcPct val="120000"/>
              </a:lnSpc>
            </a:pPr>
            <a:r>
              <a:rPr sz="2800">
                <a:solidFill>
                  <a:schemeClr val="bg1"/>
                </a:solidFill>
                <a:latin typeface="Calibri" panose="020F0502020204030204" charset="0"/>
                <a:cs typeface="微软雅黑" panose="020B0503020204020204" pitchFamily="34" charset="-122"/>
                <a:sym typeface="+mn-ea"/>
              </a:rPr>
              <a:t>  ①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有力没有距离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9750" indent="-539750">
              <a:lnSpc>
                <a:spcPct val="120000"/>
              </a:lnSpc>
            </a:pPr>
            <a:r>
              <a:rPr sz="2800">
                <a:solidFill>
                  <a:schemeClr val="bg1"/>
                </a:solidFill>
                <a:latin typeface="Calibri" panose="020F0502020204030204" charset="0"/>
                <a:cs typeface="微软雅黑" panose="020B0503020204020204" pitchFamily="34" charset="-122"/>
                <a:sym typeface="+mn-ea"/>
              </a:rPr>
              <a:t>  ②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有距离没有力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9750" indent="-539750">
              <a:lnSpc>
                <a:spcPct val="120000"/>
              </a:lnSpc>
            </a:pPr>
            <a:r>
              <a:rPr sz="2800">
                <a:solidFill>
                  <a:schemeClr val="bg1"/>
                </a:solidFill>
                <a:latin typeface="Calibri" panose="020F0502020204030204" charset="0"/>
                <a:cs typeface="微软雅黑" panose="020B0503020204020204" pitchFamily="34" charset="-122"/>
                <a:sym typeface="+mn-ea"/>
              </a:rPr>
              <a:t>  ③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有力，也有距离，但是力和距离方向是相互垂直的</a:t>
            </a: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功的计算：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W=Fs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9750" indent="-539750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单位：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ea typeface="华文行楷" panose="02010800040101010101" pitchFamily="2" charset="-122"/>
                <a:sym typeface="+mn-ea"/>
              </a:rPr>
              <a:t>1 J=1 </a:t>
            </a:r>
            <a:r>
              <a:rPr lang="en-US" altLang="zh-CN" sz="2800" err="1">
                <a:solidFill>
                  <a:schemeClr val="bg1"/>
                </a:solidFill>
                <a:latin typeface="Times New Roman" panose="02020603050405020304" charset="0"/>
                <a:ea typeface="华文行楷" panose="02010800040101010101" pitchFamily="2" charset="-122"/>
                <a:sym typeface="+mn-ea"/>
              </a:rPr>
              <a:t>N·m</a:t>
            </a:r>
            <a:endParaRPr lang="en-US" altLang="zh-CN" sz="2800" err="1">
              <a:solidFill>
                <a:schemeClr val="bg1"/>
              </a:solidFill>
              <a:latin typeface="Times New Roman" panose="02020603050405020304" charset="0"/>
              <a:ea typeface="华文行楷" panose="0201080004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TEACHE~1/AppData/Local/Temp/kaimatting/20200508224826/output_aiMatting_20200508224831.pngoutput_aiMatting_202005082248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180" y="1972310"/>
            <a:ext cx="7854950" cy="4247515"/>
          </a:xfrm>
          <a:prstGeom prst="rect">
            <a:avLst/>
          </a:prstGeom>
        </p:spPr>
      </p:pic>
      <p:grpSp>
        <p:nvGrpSpPr>
          <p:cNvPr id="69655" name="组合 69654"/>
          <p:cNvGrpSpPr/>
          <p:nvPr/>
        </p:nvGrpSpPr>
        <p:grpSpPr>
          <a:xfrm>
            <a:off x="6637020" y="2408555"/>
            <a:ext cx="431800" cy="3811270"/>
            <a:chOff x="2426" y="1480"/>
            <a:chExt cx="272" cy="907"/>
          </a:xfrm>
        </p:grpSpPr>
        <p:sp>
          <p:nvSpPr>
            <p:cNvPr id="22531" name="直接连接符 69655"/>
            <p:cNvSpPr/>
            <p:nvPr/>
          </p:nvSpPr>
          <p:spPr>
            <a:xfrm>
              <a:off x="2490" y="1480"/>
              <a:ext cx="181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32" name="直接连接符 69656"/>
            <p:cNvSpPr/>
            <p:nvPr/>
          </p:nvSpPr>
          <p:spPr>
            <a:xfrm>
              <a:off x="2490" y="2387"/>
              <a:ext cx="181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33" name="直接连接符 69657"/>
            <p:cNvSpPr/>
            <p:nvPr/>
          </p:nvSpPr>
          <p:spPr>
            <a:xfrm>
              <a:off x="2580" y="1480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</p:sp>
        <p:sp>
          <p:nvSpPr>
            <p:cNvPr id="22534" name="文本框 69658"/>
            <p:cNvSpPr txBox="1"/>
            <p:nvPr/>
          </p:nvSpPr>
          <p:spPr>
            <a:xfrm>
              <a:off x="2426" y="1752"/>
              <a:ext cx="272" cy="139"/>
            </a:xfrm>
            <a:prstGeom prst="rect">
              <a:avLst/>
            </a:prstGeom>
            <a:solidFill>
              <a:srgbClr val="CCE5E9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latin typeface="Verdana" panose="020B0604030504040204" pitchFamily="34" charset="0"/>
                  <a:ea typeface="宋体" panose="02010600030101010101" pitchFamily="2" charset="-122"/>
                </a:rPr>
                <a:t>h</a:t>
              </a:r>
            </a:p>
          </p:txBody>
        </p:sp>
      </p:grpSp>
      <p:grpSp>
        <p:nvGrpSpPr>
          <p:cNvPr id="69662" name="组合 69661"/>
          <p:cNvGrpSpPr/>
          <p:nvPr/>
        </p:nvGrpSpPr>
        <p:grpSpPr>
          <a:xfrm>
            <a:off x="6896735" y="2387918"/>
            <a:ext cx="2665413" cy="522287"/>
            <a:chOff x="2789" y="1548"/>
            <a:chExt cx="1520" cy="329"/>
          </a:xfrm>
        </p:grpSpPr>
        <p:sp>
          <p:nvSpPr>
            <p:cNvPr id="22539" name="直接连接符 69662"/>
            <p:cNvSpPr/>
            <p:nvPr/>
          </p:nvSpPr>
          <p:spPr>
            <a:xfrm flipV="1">
              <a:off x="2835" y="1729"/>
              <a:ext cx="142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</p:sp>
        <p:sp>
          <p:nvSpPr>
            <p:cNvPr id="22540" name="直接连接符 69663"/>
            <p:cNvSpPr/>
            <p:nvPr/>
          </p:nvSpPr>
          <p:spPr>
            <a:xfrm>
              <a:off x="2789" y="1570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41" name="直接连接符 69664"/>
            <p:cNvSpPr/>
            <p:nvPr/>
          </p:nvSpPr>
          <p:spPr>
            <a:xfrm>
              <a:off x="4309" y="1570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42" name="文本框 69665"/>
            <p:cNvSpPr txBox="1"/>
            <p:nvPr/>
          </p:nvSpPr>
          <p:spPr>
            <a:xfrm>
              <a:off x="3447" y="1548"/>
              <a:ext cx="250" cy="329"/>
            </a:xfrm>
            <a:prstGeom prst="rect">
              <a:avLst/>
            </a:prstGeom>
            <a:solidFill>
              <a:srgbClr val="CCE5E9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22546" name="组合 69669"/>
          <p:cNvGrpSpPr/>
          <p:nvPr/>
        </p:nvGrpSpPr>
        <p:grpSpPr>
          <a:xfrm>
            <a:off x="509588" y="576580"/>
            <a:ext cx="1765300" cy="785813"/>
            <a:chOff x="442" y="2500"/>
            <a:chExt cx="1389" cy="495"/>
          </a:xfrm>
        </p:grpSpPr>
        <p:pic>
          <p:nvPicPr>
            <p:cNvPr id="22547" name="Rectangle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8" name="文本框 69671"/>
            <p:cNvSpPr txBox="1"/>
            <p:nvPr/>
          </p:nvSpPr>
          <p:spPr>
            <a:xfrm>
              <a:off x="544" y="2589"/>
              <a:ext cx="127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想一想</a:t>
              </a:r>
            </a:p>
          </p:txBody>
        </p:sp>
      </p:grpSp>
      <p:graphicFrame>
        <p:nvGraphicFramePr>
          <p:cNvPr id="4" name="对象 3" descr="C:/Users/TEACHE~1/AppData/Local/Temp/kaimatting/20200508213233/output_aiMatting_20200508213237.pngoutput_aiMatting_20200508213237"/>
          <p:cNvGraphicFramePr/>
          <p:nvPr/>
        </p:nvGraphicFramePr>
        <p:xfrm>
          <a:off x="1616710" y="3621405"/>
          <a:ext cx="1249045" cy="257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495425" imgH="3076575" progId="Paint.Picture">
                  <p:embed/>
                </p:oleObj>
              </mc:Choice>
              <mc:Fallback>
                <p:oleObj r:id="rId5" imgW="1495425" imgH="30765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6710" y="3621405"/>
                        <a:ext cx="1249045" cy="2572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 descr="C:/Users/TEACHE~1/AppData/Local/Temp/kaimatting/20200508213233/output_aiMatting_20200508213237.pngoutput_aiMatting_20200508213237"/>
          <p:cNvGraphicFramePr/>
          <p:nvPr/>
        </p:nvGraphicFramePr>
        <p:xfrm>
          <a:off x="6193790" y="-275590"/>
          <a:ext cx="1249045" cy="257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7" imgW="1495425" imgH="3076575" progId="Paint.Picture">
                  <p:embed/>
                </p:oleObj>
              </mc:Choice>
              <mc:Fallback>
                <p:oleObj r:id="rId7" imgW="1495425" imgH="30765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790" y="-275590"/>
                        <a:ext cx="1249045" cy="2572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椭圆 9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9445" y="1509395"/>
            <a:ext cx="4607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男孩对书包做功多少？</a:t>
            </a:r>
          </a:p>
          <a:p>
            <a:r>
              <a:rPr lang="en-US" altLang="zh-CN" sz="3200">
                <a:solidFill>
                  <a:schemeClr val="bg1"/>
                </a:solidFill>
              </a:rPr>
              <a:t>(</a:t>
            </a:r>
            <a:r>
              <a:rPr lang="zh-CN" altLang="en-US" sz="3200">
                <a:solidFill>
                  <a:schemeClr val="bg1"/>
                </a:solidFill>
              </a:rPr>
              <a:t>书包重为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en-US" altLang="zh-CN" sz="32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5955" y="2675255"/>
            <a:ext cx="12922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W=Gh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74635 -0.568796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12344 -0.001944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88392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第二节  功率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2250"/>
            <a:ext cx="10968990" cy="4757420"/>
          </a:xfrm>
        </p:spPr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功率表示做功的快慢</a:t>
            </a:r>
          </a:p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功与时间的比叫功率</a:t>
            </a:r>
          </a:p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单位：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1W=1J/s</a:t>
            </a:r>
          </a:p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</a:t>
            </a:r>
          </a:p>
          <a:p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sz="28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物理意义：单位时间做的功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745" y="2084705"/>
            <a:ext cx="1167130" cy="1036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40" y="3749040"/>
            <a:ext cx="3125470" cy="1100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6" name="组合 69669"/>
          <p:cNvGrpSpPr/>
          <p:nvPr/>
        </p:nvGrpSpPr>
        <p:grpSpPr>
          <a:xfrm>
            <a:off x="518478" y="548640"/>
            <a:ext cx="1765300" cy="785813"/>
            <a:chOff x="442" y="2500"/>
            <a:chExt cx="1389" cy="495"/>
          </a:xfrm>
        </p:grpSpPr>
        <p:pic>
          <p:nvPicPr>
            <p:cNvPr id="22547" name="Rectangl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8" name="文本框 69671"/>
            <p:cNvSpPr txBox="1"/>
            <p:nvPr/>
          </p:nvSpPr>
          <p:spPr>
            <a:xfrm>
              <a:off x="544" y="2589"/>
              <a:ext cx="127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想一想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715" y="1274445"/>
            <a:ext cx="6571615" cy="4921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8335" y="1280160"/>
            <a:ext cx="43110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从一楼上到二楼，如何估测爬楼梯的功率？</a:t>
            </a:r>
          </a:p>
        </p:txBody>
      </p:sp>
      <p:sp>
        <p:nvSpPr>
          <p:cNvPr id="11" name="椭圆 10"/>
          <p:cNvSpPr/>
          <p:nvPr/>
        </p:nvSpPr>
        <p:spPr>
          <a:xfrm>
            <a:off x="10373360" y="28638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35" y="2956560"/>
            <a:ext cx="2338705" cy="103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1141095"/>
          </a:xfrm>
        </p:spPr>
        <p:txBody>
          <a:bodyPr>
            <a:normAutofit/>
          </a:bodyPr>
          <a:lstStyle/>
          <a:p>
            <a:r>
              <a:rPr>
                <a:solidFill>
                  <a:schemeClr val="bg1"/>
                </a:solidFill>
                <a:sym typeface="+mn-ea"/>
              </a:rPr>
              <a:t>第三节  动能和势能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748790"/>
            <a:ext cx="10968990" cy="4695190"/>
          </a:xfrm>
        </p:spPr>
        <p:txBody>
          <a:bodyPr>
            <a:normAutofit fontScale="92500"/>
          </a:bodyPr>
          <a:lstStyle/>
          <a:p>
            <a:r>
              <a:rPr lang="en-US" altLang="zh-CN" sz="280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sz="280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物体能够对外做功，我们就说物体具有能量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80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能量的单位：焦耳（</a:t>
            </a:r>
            <a:r>
              <a:rPr lang="en-US" altLang="zh-CN" sz="2800">
                <a:solidFill>
                  <a:schemeClr val="bg1">
                    <a:alpha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J</a:t>
            </a:r>
            <a:r>
              <a:rPr sz="280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</a:p>
          <a:p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sz="2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物体由于运动而具有的能，叫做动能。</a:t>
            </a:r>
          </a:p>
          <a:p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dirty="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sz="2800" dirty="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动能的大小与质量和速度有关。</a:t>
            </a:r>
          </a:p>
          <a:p>
            <a:r>
              <a:rPr lang="en-US" altLang="zh-CN" sz="2800" dirty="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sz="2800" dirty="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物体由于受重力，并处在一定高度时所具有的能叫做重力势能。物体的质量越大，高度越高，</a:t>
            </a:r>
            <a:r>
              <a:rPr sz="280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重力势能越大</a:t>
            </a:r>
            <a:r>
              <a:rPr sz="2800" dirty="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r>
              <a:rPr lang="en-US" altLang="zh-CN" sz="2800" dirty="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6.</a:t>
            </a:r>
            <a:r>
              <a:rPr sz="2800" dirty="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物体由</a:t>
            </a:r>
            <a:r>
              <a:rPr sz="2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于发生弹性形变而具有的能叫做弹性势能。同一物体</a:t>
            </a:r>
            <a:r>
              <a:rPr sz="2800" dirty="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弹性形变越大，它具有的</a:t>
            </a:r>
            <a:r>
              <a:rPr sz="280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弹性势能就越大</a:t>
            </a:r>
            <a:r>
              <a:rPr sz="2800" dirty="0">
                <a:solidFill>
                  <a:schemeClr val="bg2">
                    <a:alpha val="80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94500492"/>
  <p:tag name="KSO_WM_UNIT_PLACING_PICTURE_USER_VIEWPORT" val="{&quot;height&quot;:5074,&quot;width&quot;:15507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396562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1434</Words>
  <Application>Microsoft Office PowerPoint</Application>
  <PresentationFormat>自定义</PresentationFormat>
  <Paragraphs>150</Paragraphs>
  <Slides>25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主题​​</vt:lpstr>
      <vt:lpstr>Bitmap Image</vt:lpstr>
      <vt:lpstr>PowerPoint 演示文稿</vt:lpstr>
      <vt:lpstr>本章内容结构：</vt:lpstr>
      <vt:lpstr>第一节 功</vt:lpstr>
      <vt:lpstr>PowerPoint 演示文稿</vt:lpstr>
      <vt:lpstr>第一节 功</vt:lpstr>
      <vt:lpstr>PowerPoint 演示文稿</vt:lpstr>
      <vt:lpstr>第二节  功率</vt:lpstr>
      <vt:lpstr>PowerPoint 演示文稿</vt:lpstr>
      <vt:lpstr>第三节  动能和势能</vt:lpstr>
      <vt:lpstr>PowerPoint 演示文稿</vt:lpstr>
      <vt:lpstr>第四节 机械能及其转化</vt:lpstr>
      <vt:lpstr>PowerPoint 演示文稿</vt:lpstr>
      <vt:lpstr>1.下图所示的几种情况中，人对物体做了功的是(    )</vt:lpstr>
      <vt:lpstr>2.如图所示，服务员把一碗热干面从一楼端给二楼的顾客，服务员对碗和面做的功最接近于（   ）</vt:lpstr>
      <vt:lpstr>PowerPoint 演示文稿</vt:lpstr>
      <vt:lpstr>PowerPoint 演示文稿</vt:lpstr>
      <vt:lpstr>5.（2018河西一模7）如图 6 所示的四种运动中，势能转化为动能的是(     )</vt:lpstr>
      <vt:lpstr>功率的概念</vt:lpstr>
      <vt:lpstr>功和功率的计算</vt:lpstr>
      <vt:lpstr>长度的估算和动能和势能的转化</vt:lpstr>
      <vt:lpstr>功和功率的计算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2019-06-19T02:08:00Z</dcterms:created>
  <dcterms:modified xsi:type="dcterms:W3CDTF">2020-06-27T09:44:52Z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