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5" r:id="rId2"/>
    <p:sldId id="507" r:id="rId3"/>
    <p:sldId id="518" r:id="rId4"/>
    <p:sldId id="520" r:id="rId5"/>
    <p:sldId id="519" r:id="rId6"/>
    <p:sldId id="521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476" r:id="rId15"/>
    <p:sldId id="508" r:id="rId16"/>
    <p:sldId id="515" r:id="rId17"/>
    <p:sldId id="535" r:id="rId18"/>
    <p:sldId id="536" r:id="rId19"/>
    <p:sldId id="537" r:id="rId20"/>
    <p:sldId id="516" r:id="rId21"/>
    <p:sldId id="529" r:id="rId22"/>
    <p:sldId id="514" r:id="rId23"/>
    <p:sldId id="479" r:id="rId24"/>
    <p:sldId id="505" r:id="rId25"/>
    <p:sldId id="504" r:id="rId26"/>
    <p:sldId id="530" r:id="rId27"/>
    <p:sldId id="506" r:id="rId28"/>
    <p:sldId id="534" r:id="rId29"/>
    <p:sldId id="533" r:id="rId30"/>
    <p:sldId id="532" r:id="rId31"/>
  </p:sldIdLst>
  <p:sldSz cx="9144000" cy="5143500" type="screen16x9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DFFFC"/>
    <a:srgbClr val="00D1CC"/>
    <a:srgbClr val="CC0000"/>
    <a:srgbClr val="969696"/>
    <a:srgbClr val="828282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65" autoAdjust="0"/>
  </p:normalViewPr>
  <p:slideViewPr>
    <p:cSldViewPr>
      <p:cViewPr>
        <p:scale>
          <a:sx n="99" d="100"/>
          <a:sy n="99" d="100"/>
        </p:scale>
        <p:origin x="-448" y="-800"/>
      </p:cViewPr>
      <p:guideLst>
        <p:guide orient="horz" pos="701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F9AE45F9-63BF-CC46-A0CB-2C36C12012F9}" type="datetimeFigureOut">
              <a:rPr lang="zh-CN" altLang="en-US"/>
              <a:pPr>
                <a:defRPr/>
              </a:pPr>
              <a:t>20/3/9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C717A408-8A27-3644-AF58-CA86BD27E7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3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EB4A-A10F-D948-A50B-1B167658BC45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0B1E-3116-F042-B6EA-09FF6F2D7E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9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02E1-3869-874E-B346-40BF34B43C7A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6C8E-0463-EC49-9B47-1D524A7974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26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8F74-BFD6-5848-BFC3-357F9A224ED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6B6-546A-2D4C-A9E7-0BF1DC9F30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81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825-7CA5-5F48-A0DE-2FA4AEA12C7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F379-541E-DF4A-A4DD-36500B4E9C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90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8FA4-584E-9A4A-A12B-BCA74ACB73D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0BED-B79D-1641-858B-B73E0B5C0F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0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804D-8206-7C4C-9EED-E91EA4D2613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DC2F-BC3F-BF41-8E23-1E32E61CCB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4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06BC-01FB-4446-8F84-EE190481D425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E343-BAE8-564A-B95B-387C498542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32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BDFC-ABC8-8F49-8ED7-1A663C5FB24B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A3D7-7AFD-5A45-BE1E-431E227017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0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EE43-76F2-844B-B158-DCB3C4BAA66D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ACF-7841-E148-8716-91CD34B901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7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B68-8380-0C47-94BE-89F3A739007E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917D-E602-1141-8525-D0A9C43F06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56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2C8C-6240-3F44-98EC-BD997287CC0F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4512-A7A9-BA44-9181-2B26275AA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3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6978B9-0307-9E45-9F83-383352CB9239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992CBE-B8A1-0F46-9441-C5855EAFDD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971550" y="1660923"/>
            <a:ext cx="738028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第八章 </a:t>
            </a:r>
            <a:r>
              <a:rPr kumimoji="1" lang="en-US" altLang="zh-CN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压强</a:t>
            </a:r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第</a:t>
            </a:r>
            <a:r>
              <a:rPr kumimoji="1" lang="zh-CN" altLang="zh-CN" sz="3200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1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节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压力的作用效果</a:t>
            </a:r>
            <a:endParaRPr lang="zh-CN" altLang="en-US" sz="3200" dirty="0">
              <a:solidFill>
                <a:srgbClr val="FF0000"/>
              </a:solidFill>
              <a:latin typeface="楷体_GB2312" charset="0"/>
              <a:ea typeface="楷体_GB2312" charset="0"/>
              <a:cs typeface="楷体_GB23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6535" y="231490"/>
            <a:ext cx="1755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en-US" altLang="zh-CN" sz="2800" dirty="0" smtClean="0">
                <a:latin typeface="+mn-ea"/>
                <a:ea typeface="+mn-ea"/>
                <a:cs typeface="黑体" charset="0"/>
              </a:rPr>
              <a:t>4.</a:t>
            </a:r>
            <a:r>
              <a:rPr lang="zh-CN" altLang="en-US" sz="2800" dirty="0">
                <a:latin typeface="+mn-ea"/>
                <a:ea typeface="+mn-ea"/>
                <a:cs typeface="黑体" charset="0"/>
              </a:rPr>
              <a:t>公式：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17905" y="875538"/>
            <a:ext cx="2687638" cy="1295400"/>
            <a:chOff x="1152" y="2448"/>
            <a:chExt cx="1693" cy="816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52" y="2448"/>
              <a:ext cx="1680" cy="81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华文中宋" charset="0"/>
                <a:ea typeface="华文中宋" charset="0"/>
                <a:cs typeface="华文中宋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152" y="2676"/>
              <a:ext cx="77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华文中宋" charset="0"/>
                  <a:ea typeface="华文中宋" charset="0"/>
                  <a:cs typeface="华文中宋" charset="0"/>
                </a:rPr>
                <a:t>压强 </a:t>
              </a:r>
              <a:r>
                <a:rPr lang="en-US" altLang="zh-CN" sz="2800" b="1">
                  <a:latin typeface="华文中宋" charset="0"/>
                  <a:ea typeface="华文中宋" charset="0"/>
                  <a:cs typeface="华文中宋" charset="0"/>
                </a:rPr>
                <a:t>=</a:t>
              </a: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968" y="2856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972" y="2448"/>
              <a:ext cx="63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华文中宋" charset="0"/>
                  <a:ea typeface="华文中宋" charset="0"/>
                  <a:cs typeface="华文中宋" charset="0"/>
                </a:rPr>
                <a:t>压力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832" y="2917"/>
              <a:ext cx="1013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华文中宋" charset="0"/>
                  <a:ea typeface="华文中宋" charset="0"/>
                  <a:cs typeface="华文中宋" charset="0"/>
                </a:rPr>
                <a:t>受力面积</a:t>
              </a: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713505" y="875538"/>
            <a:ext cx="1447800" cy="1295400"/>
            <a:chOff x="2976" y="2448"/>
            <a:chExt cx="912" cy="816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976" y="2448"/>
              <a:ext cx="912" cy="81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 sz="2800" b="1">
                <a:latin typeface="Times New Roman" charset="0"/>
                <a:ea typeface="黑体" charset="0"/>
                <a:cs typeface="黑体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029" y="2638"/>
              <a:ext cx="4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1" i="1" dirty="0">
                  <a:latin typeface="Times New Roman" charset="0"/>
                  <a:ea typeface="黑体" charset="0"/>
                  <a:cs typeface="黑体" charset="0"/>
                </a:rPr>
                <a:t>p=</a:t>
              </a:r>
              <a:r>
                <a:rPr lang="en-US" altLang="zh-CN" sz="2800" b="1" i="1" dirty="0">
                  <a:solidFill>
                    <a:srgbClr val="3333FF"/>
                  </a:solidFill>
                  <a:latin typeface="Times New Roman" charset="0"/>
                  <a:ea typeface="黑体" charset="0"/>
                  <a:cs typeface="黑体" charset="0"/>
                </a:rPr>
                <a:t> 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466" y="281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514" y="244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1" i="1">
                  <a:latin typeface="Times New Roman" charset="0"/>
                  <a:ea typeface="黑体" charset="0"/>
                  <a:cs typeface="黑体" charset="0"/>
                </a:rPr>
                <a:t>F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514" y="2880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1" i="1">
                  <a:latin typeface="Times New Roman" charset="0"/>
                  <a:ea typeface="黑体" charset="0"/>
                  <a:cs typeface="黑体" charset="0"/>
                </a:rPr>
                <a:t>S</a:t>
              </a:r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346975" y="2211710"/>
            <a:ext cx="990110" cy="5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600" b="1" dirty="0" smtClean="0">
                <a:solidFill>
                  <a:srgbClr val="FF0000"/>
                </a:solidFill>
                <a:latin typeface="Times New Roman" charset="0"/>
              </a:rPr>
              <a:t>Pa</a:t>
            </a:r>
            <a:endParaRPr lang="en-US" altLang="zh-CN" sz="26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462210" y="456515"/>
            <a:ext cx="1981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牛顿</a:t>
            </a:r>
            <a:r>
              <a:rPr lang="zh-CN" altLang="en-US" sz="26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N</a:t>
            </a:r>
            <a:r>
              <a:rPr lang="zh-CN" altLang="en-US" sz="26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）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17205" y="2031690"/>
            <a:ext cx="220524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zh-CN" altLang="en-US" sz="260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平方米</a:t>
            </a:r>
            <a:r>
              <a:rPr lang="zh-CN" altLang="en-US" sz="2600" b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（</a:t>
            </a:r>
            <a:r>
              <a:rPr lang="en-US" altLang="zh-CN" sz="2600" b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m</a:t>
            </a:r>
            <a:r>
              <a:rPr lang="en-US" altLang="zh-CN" sz="2600" b="1" baseline="3000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2</a:t>
            </a:r>
            <a:r>
              <a:rPr lang="zh-CN" altLang="en-US" sz="2600" b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）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4572000" y="1671650"/>
            <a:ext cx="366558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6057165" y="77155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5922150" y="194168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906815" y="3111810"/>
            <a:ext cx="2925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Times New Roman" charset="0"/>
                <a:ea typeface="楷体_GB2312" charset="0"/>
                <a:cs typeface="楷体_GB2312" charset="0"/>
              </a:rPr>
              <a:t>1 </a:t>
            </a:r>
            <a:r>
              <a:rPr lang="en-US" altLang="zh-CN" sz="2800" b="1" dirty="0">
                <a:latin typeface="Times New Roman" charset="0"/>
                <a:ea typeface="楷体_GB2312" charset="0"/>
                <a:cs typeface="楷体_GB2312" charset="0"/>
              </a:rPr>
              <a:t>Pa   = 1 N / m</a:t>
            </a:r>
            <a:r>
              <a:rPr lang="en-US" altLang="zh-CN" sz="2800" b="1" baseline="30000" dirty="0">
                <a:latin typeface="Times New Roman" charset="0"/>
                <a:ea typeface="楷体_GB2312" charset="0"/>
                <a:cs typeface="楷体_GB2312" charset="0"/>
              </a:rPr>
              <a:t>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196625" y="4056915"/>
            <a:ext cx="6750566" cy="584776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>
                <a:solidFill>
                  <a:schemeClr val="tx1"/>
                </a:solidFill>
              </a:rPr>
              <a:t>压强还表示单位面积上的压力大小。</a:t>
            </a:r>
            <a:endParaRPr kumimoji="1"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29378" y="5130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941940" y="107744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184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文本框 3075"/>
          <p:cNvSpPr txBox="1">
            <a:spLocks noChangeArrowheads="1"/>
          </p:cNvSpPr>
          <p:nvPr/>
        </p:nvSpPr>
        <p:spPr bwMode="auto">
          <a:xfrm>
            <a:off x="321708" y="696516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Calibri" charset="0"/>
              </a:rPr>
              <a:t>例题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530" y="186485"/>
            <a:ext cx="8258175" cy="1259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sz="2600" noProof="1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例：</a:t>
            </a:r>
            <a:r>
              <a:rPr sz="2600" noProof="1">
                <a:solidFill>
                  <a:srgbClr val="000000"/>
                </a:solidFill>
                <a:latin typeface="Times New Roman" charset="0"/>
                <a:ea typeface="黑体" charset="0"/>
                <a:cs typeface="黑体" charset="0"/>
              </a:rPr>
              <a:t>水平桌面上放一本书，书所受的重力为</a:t>
            </a:r>
            <a:r>
              <a:rPr altLang="zh-CN" sz="2600" noProof="1">
                <a:solidFill>
                  <a:srgbClr val="000000"/>
                </a:solidFill>
                <a:latin typeface="Times New Roman" charset="0"/>
                <a:ea typeface="黑体" charset="0"/>
                <a:cs typeface="黑体" charset="0"/>
              </a:rPr>
              <a:t>3 N</a:t>
            </a:r>
            <a:r>
              <a:rPr sz="2600" noProof="1">
                <a:solidFill>
                  <a:srgbClr val="000000"/>
                </a:solidFill>
                <a:latin typeface="Times New Roman" charset="0"/>
                <a:ea typeface="黑体" charset="0"/>
                <a:cs typeface="黑体" charset="0"/>
              </a:rPr>
              <a:t>，与桌面的接触面积为</a:t>
            </a:r>
            <a:r>
              <a:rPr altLang="zh-CN" sz="2600" noProof="1">
                <a:solidFill>
                  <a:srgbClr val="000000"/>
                </a:solidFill>
                <a:latin typeface="Times New Roman" charset="0"/>
                <a:ea typeface="黑体" charset="0"/>
                <a:cs typeface="黑体" charset="0"/>
              </a:rPr>
              <a:t>5 × 10</a:t>
            </a:r>
            <a:r>
              <a:rPr altLang="zh-CN" sz="2600" baseline="30000" noProof="1">
                <a:solidFill>
                  <a:srgbClr val="000000"/>
                </a:solidFill>
                <a:latin typeface="Times New Roman" charset="0"/>
                <a:ea typeface="黑体" charset="0"/>
                <a:cs typeface="黑体" charset="0"/>
              </a:rPr>
              <a:t>-2 </a:t>
            </a:r>
            <a:r>
              <a:rPr altLang="zh-CN" sz="2600" noProof="1">
                <a:solidFill>
                  <a:srgbClr val="000000"/>
                </a:solidFill>
                <a:latin typeface="Times New Roman" charset="0"/>
                <a:ea typeface="黑体" charset="0"/>
                <a:cs typeface="黑体" charset="0"/>
              </a:rPr>
              <a:t>m</a:t>
            </a:r>
            <a:r>
              <a:rPr altLang="zh-CN" sz="2600" baseline="30000" noProof="1">
                <a:solidFill>
                  <a:srgbClr val="000000"/>
                </a:solidFill>
                <a:latin typeface="Times New Roman" charset="0"/>
                <a:ea typeface="黑体" charset="0"/>
                <a:cs typeface="黑体" charset="0"/>
              </a:rPr>
              <a:t>2</a:t>
            </a:r>
            <a:r>
              <a:rPr sz="2600" noProof="1">
                <a:solidFill>
                  <a:srgbClr val="000000"/>
                </a:solidFill>
                <a:latin typeface="Times New Roman" charset="0"/>
                <a:ea typeface="黑体" charset="0"/>
                <a:cs typeface="黑体" charset="0"/>
              </a:rPr>
              <a:t>，计算书对桌面的压强。</a:t>
            </a:r>
          </a:p>
        </p:txBody>
      </p:sp>
      <p:sp>
        <p:nvSpPr>
          <p:cNvPr id="3079" name="TextBox 3"/>
          <p:cNvSpPr txBox="1">
            <a:spLocks noChangeArrowheads="1"/>
          </p:cNvSpPr>
          <p:nvPr/>
        </p:nvSpPr>
        <p:spPr bwMode="auto">
          <a:xfrm>
            <a:off x="1916705" y="2166705"/>
            <a:ext cx="12239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600" dirty="0">
                <a:latin typeface="+mn-ea"/>
                <a:ea typeface="+mn-ea"/>
                <a:cs typeface="黑体" charset="0"/>
              </a:rPr>
              <a:t>即：</a:t>
            </a:r>
          </a:p>
        </p:txBody>
      </p:sp>
      <p:sp>
        <p:nvSpPr>
          <p:cNvPr id="3080" name="TextBox 4"/>
          <p:cNvSpPr txBox="1">
            <a:spLocks noChangeArrowheads="1"/>
          </p:cNvSpPr>
          <p:nvPr/>
        </p:nvSpPr>
        <p:spPr bwMode="auto">
          <a:xfrm>
            <a:off x="926595" y="1626645"/>
            <a:ext cx="6192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zh-CN" altLang="en-US" sz="2600" dirty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解：</a:t>
            </a:r>
            <a:r>
              <a:rPr lang="zh-CN" altLang="en-US" sz="2600" dirty="0">
                <a:latin typeface="+mn-ea"/>
                <a:ea typeface="+mn-ea"/>
                <a:cs typeface="黑体" charset="0"/>
              </a:rPr>
              <a:t>书对桌面的压力等于它的重力，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03938" y="2166705"/>
            <a:ext cx="17075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600" i="1">
                <a:latin typeface="+mn-ea"/>
                <a:ea typeface="+mn-ea"/>
                <a:cs typeface="黑体" charset="0"/>
              </a:rPr>
              <a:t>F</a:t>
            </a:r>
            <a:r>
              <a:rPr lang="zh-CN" altLang="en-US" sz="260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 i="1">
                <a:latin typeface="+mn-ea"/>
                <a:ea typeface="+mn-ea"/>
                <a:cs typeface="黑体" charset="0"/>
              </a:rPr>
              <a:t>G</a:t>
            </a:r>
            <a:r>
              <a:rPr lang="zh-CN" altLang="en-US" sz="260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>
                <a:latin typeface="+mn-ea"/>
                <a:ea typeface="+mn-ea"/>
                <a:cs typeface="黑体" charset="0"/>
              </a:rPr>
              <a:t>3 N</a:t>
            </a:r>
            <a:endParaRPr lang="zh-CN" altLang="en-US" sz="2600">
              <a:latin typeface="+mn-ea"/>
              <a:ea typeface="+mn-ea"/>
              <a:cs typeface="黑体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502" y="2639616"/>
            <a:ext cx="25314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600" dirty="0">
                <a:latin typeface="+mn-ea"/>
                <a:ea typeface="+mn-ea"/>
                <a:cs typeface="黑体" charset="0"/>
              </a:rPr>
              <a:t>桌面的受力面积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1960" y="2661760"/>
            <a:ext cx="21520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600" i="1" dirty="0">
                <a:latin typeface="+mn-ea"/>
                <a:ea typeface="+mn-ea"/>
                <a:cs typeface="黑体" charset="0"/>
              </a:rPr>
              <a:t>S</a:t>
            </a:r>
            <a:r>
              <a:rPr lang="zh-CN" altLang="en-US" sz="2600" dirty="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5×10</a:t>
            </a:r>
            <a:r>
              <a:rPr lang="en-US" altLang="zh-CN" sz="2600" baseline="30000" dirty="0">
                <a:latin typeface="+mn-ea"/>
                <a:ea typeface="+mn-ea"/>
                <a:cs typeface="黑体" charset="0"/>
              </a:rPr>
              <a:t>-2 </a:t>
            </a:r>
            <a:r>
              <a:rPr lang="en-US" altLang="zh-CN" sz="2600" dirty="0">
                <a:latin typeface="+mn-ea"/>
                <a:ea typeface="+mn-ea"/>
                <a:cs typeface="黑体" charset="0"/>
              </a:rPr>
              <a:t>m</a:t>
            </a:r>
            <a:r>
              <a:rPr lang="en-US" altLang="zh-CN" sz="2600" baseline="30000" dirty="0">
                <a:latin typeface="+mn-ea"/>
                <a:ea typeface="+mn-ea"/>
                <a:cs typeface="黑体" charset="0"/>
              </a:rPr>
              <a:t>2</a:t>
            </a:r>
            <a:endParaRPr lang="zh-CN" altLang="en-US" sz="2600" dirty="0">
              <a:latin typeface="+mn-ea"/>
              <a:ea typeface="+mn-ea"/>
              <a:cs typeface="黑体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91126" y="3209925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600" dirty="0">
                <a:latin typeface="+mn-ea"/>
                <a:ea typeface="+mn-ea"/>
                <a:cs typeface="黑体" charset="0"/>
              </a:rPr>
              <a:t>所以压强</a:t>
            </a:r>
          </a:p>
        </p:txBody>
      </p:sp>
      <p:graphicFrame>
        <p:nvGraphicFramePr>
          <p:cNvPr id="3074" name="对象 30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206214"/>
              </p:ext>
            </p:extLst>
          </p:nvPr>
        </p:nvGraphicFramePr>
        <p:xfrm>
          <a:off x="3427414" y="3038475"/>
          <a:ext cx="4668837" cy="78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公式" r:id="rId3" imgW="1853396" imgH="431613" progId="Equation.3">
                  <p:embed/>
                </p:oleObj>
              </mc:Choice>
              <mc:Fallback>
                <p:oleObj name="公式" r:id="rId3" imgW="1853396" imgH="431613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4" y="3038475"/>
                        <a:ext cx="4668837" cy="788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TextBox 10"/>
          <p:cNvSpPr txBox="1">
            <a:spLocks noChangeArrowheads="1"/>
          </p:cNvSpPr>
          <p:nvPr/>
        </p:nvSpPr>
        <p:spPr bwMode="auto">
          <a:xfrm>
            <a:off x="1196625" y="4011910"/>
            <a:ext cx="57610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zh-CN" altLang="en-US" sz="2600" dirty="0">
                <a:latin typeface="+mn-ea"/>
                <a:ea typeface="+mn-ea"/>
                <a:cs typeface="黑体" charset="0"/>
              </a:rPr>
              <a:t>答：书对桌面的压强为</a:t>
            </a:r>
            <a:r>
              <a:rPr lang="en-US" altLang="zh-CN" sz="2600" dirty="0">
                <a:latin typeface="+mn-ea"/>
                <a:ea typeface="+mn-ea"/>
                <a:cs typeface="黑体" charset="0"/>
              </a:rPr>
              <a:t>60 Pa</a:t>
            </a:r>
            <a:r>
              <a:rPr lang="zh-CN" altLang="en-US" sz="2600" dirty="0">
                <a:latin typeface="+mn-ea"/>
                <a:ea typeface="+mn-ea"/>
                <a:cs typeface="黑体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7945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6" grpId="0"/>
      <p:bldP spid="7" grpId="0"/>
      <p:bldP spid="8" grpId="0"/>
      <p:bldP spid="9" grpId="0"/>
      <p:bldP spid="30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文本框 3075"/>
          <p:cNvSpPr txBox="1">
            <a:spLocks noChangeArrowheads="1"/>
          </p:cNvSpPr>
          <p:nvPr/>
        </p:nvSpPr>
        <p:spPr bwMode="auto">
          <a:xfrm>
            <a:off x="321708" y="696516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Calibri" charset="0"/>
              </a:rPr>
              <a:t>例题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530" y="186485"/>
            <a:ext cx="8258175" cy="1259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sz="2600" noProof="1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例：</a:t>
            </a:r>
            <a:r>
              <a:rPr lang="zh-CN" altLang="en-US" sz="2600" noProof="1" smtClean="0">
                <a:latin typeface="Times New Roman" charset="0"/>
                <a:ea typeface="黑体" charset="0"/>
                <a:cs typeface="黑体" charset="0"/>
              </a:rPr>
              <a:t>假设你自己</a:t>
            </a:r>
            <a:r>
              <a:rPr lang="zh-CN" altLang="zh-CN" sz="2600" noProof="1" smtClean="0">
                <a:latin typeface="Times New Roman" charset="0"/>
                <a:ea typeface="黑体" charset="0"/>
                <a:cs typeface="黑体" charset="0"/>
              </a:rPr>
              <a:t>（</a:t>
            </a:r>
            <a:r>
              <a:rPr lang="zh-CN" altLang="en-US" sz="2600" noProof="1" smtClean="0">
                <a:latin typeface="Times New Roman" charset="0"/>
                <a:ea typeface="黑体" charset="0"/>
                <a:cs typeface="黑体" charset="0"/>
              </a:rPr>
              <a:t>质量为</a:t>
            </a:r>
            <a:r>
              <a:rPr lang="en-US" altLang="zh-CN" sz="2600" noProof="1" smtClean="0">
                <a:latin typeface="Times New Roman" charset="0"/>
                <a:ea typeface="黑体" charset="0"/>
                <a:cs typeface="黑体" charset="0"/>
              </a:rPr>
              <a:t>60kg</a:t>
            </a:r>
            <a:r>
              <a:rPr lang="zh-CN" altLang="en-US" sz="2600" noProof="1" smtClean="0">
                <a:latin typeface="Times New Roman" charset="0"/>
                <a:ea typeface="黑体" charset="0"/>
                <a:cs typeface="黑体" charset="0"/>
              </a:rPr>
              <a:t>）站在地面上，每只鞋的底面积为</a:t>
            </a:r>
            <a:r>
              <a:rPr lang="en-US" altLang="zh-CN" sz="2600" noProof="1" smtClean="0">
                <a:latin typeface="Times New Roman" charset="0"/>
                <a:ea typeface="黑体" charset="0"/>
                <a:cs typeface="黑体" charset="0"/>
              </a:rPr>
              <a:t>250c</a:t>
            </a:r>
            <a:r>
              <a:rPr altLang="zh-CN" sz="2600" noProof="1" smtClean="0">
                <a:latin typeface="Times New Roman" charset="0"/>
                <a:ea typeface="黑体" charset="0"/>
                <a:cs typeface="黑体" charset="0"/>
              </a:rPr>
              <a:t>m</a:t>
            </a:r>
            <a:r>
              <a:rPr altLang="zh-CN" sz="2600" baseline="30000" noProof="1" smtClean="0">
                <a:latin typeface="Times New Roman" charset="0"/>
                <a:ea typeface="黑体" charset="0"/>
                <a:cs typeface="黑体" charset="0"/>
              </a:rPr>
              <a:t>2</a:t>
            </a:r>
            <a:r>
              <a:rPr sz="2600" noProof="1">
                <a:latin typeface="Times New Roman" charset="0"/>
                <a:ea typeface="黑体" charset="0"/>
                <a:cs typeface="黑体" charset="0"/>
              </a:rPr>
              <a:t>，</a:t>
            </a:r>
            <a:r>
              <a:rPr sz="2600" noProof="1" smtClean="0">
                <a:latin typeface="Times New Roman" charset="0"/>
                <a:ea typeface="黑体" charset="0"/>
                <a:cs typeface="黑体" charset="0"/>
              </a:rPr>
              <a:t>计算</a:t>
            </a:r>
            <a:r>
              <a:rPr lang="zh-CN" altLang="en-US" sz="2600" noProof="1" smtClean="0">
                <a:latin typeface="Times New Roman" charset="0"/>
                <a:ea typeface="黑体" charset="0"/>
                <a:cs typeface="黑体" charset="0"/>
              </a:rPr>
              <a:t>你</a:t>
            </a:r>
            <a:r>
              <a:rPr sz="2600" noProof="1" smtClean="0">
                <a:latin typeface="Times New Roman" charset="0"/>
                <a:ea typeface="黑体" charset="0"/>
                <a:cs typeface="黑体" charset="0"/>
              </a:rPr>
              <a:t>对</a:t>
            </a:r>
            <a:r>
              <a:rPr sz="2600" noProof="1">
                <a:latin typeface="Times New Roman" charset="0"/>
                <a:ea typeface="黑体" charset="0"/>
                <a:cs typeface="黑体" charset="0"/>
              </a:rPr>
              <a:t>桌面的</a:t>
            </a:r>
            <a:r>
              <a:rPr sz="2600" noProof="1" smtClean="0">
                <a:latin typeface="Times New Roman" charset="0"/>
                <a:ea typeface="黑体" charset="0"/>
                <a:cs typeface="黑体" charset="0"/>
              </a:rPr>
              <a:t>压强</a:t>
            </a:r>
            <a:r>
              <a:rPr lang="zh-CN" altLang="en-US" sz="2600" noProof="1" smtClean="0">
                <a:latin typeface="Times New Roman" charset="0"/>
                <a:ea typeface="黑体" charset="0"/>
                <a:cs typeface="黑体" charset="0"/>
              </a:rPr>
              <a:t>？</a:t>
            </a:r>
            <a:endParaRPr sz="2600" noProof="1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080" name="TextBox 4"/>
          <p:cNvSpPr txBox="1">
            <a:spLocks noChangeArrowheads="1"/>
          </p:cNvSpPr>
          <p:nvPr/>
        </p:nvSpPr>
        <p:spPr bwMode="auto">
          <a:xfrm>
            <a:off x="1466655" y="1626645"/>
            <a:ext cx="9001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zh-CN" altLang="en-US" sz="2600" dirty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解</a:t>
            </a:r>
            <a:r>
              <a:rPr lang="zh-CN" altLang="en-US" sz="26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：</a:t>
            </a:r>
            <a:endParaRPr lang="zh-CN" altLang="en-US" sz="2600" dirty="0">
              <a:latin typeface="+mn-ea"/>
              <a:ea typeface="+mn-ea"/>
              <a:cs typeface="黑体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76745" y="1626645"/>
            <a:ext cx="25410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600" i="1" dirty="0">
                <a:latin typeface="+mn-ea"/>
                <a:ea typeface="+mn-ea"/>
                <a:cs typeface="黑体" charset="0"/>
              </a:rPr>
              <a:t>F</a:t>
            </a:r>
            <a:r>
              <a:rPr lang="zh-CN" altLang="en-US" sz="2600" dirty="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 i="1" dirty="0">
                <a:latin typeface="+mn-ea"/>
                <a:ea typeface="+mn-ea"/>
                <a:cs typeface="黑体" charset="0"/>
              </a:rPr>
              <a:t>G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mg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zh-CN" altLang="zh-CN" sz="2600" dirty="0">
                <a:latin typeface="+mn-ea"/>
                <a:ea typeface="+mn-ea"/>
                <a:cs typeface="黑体" charset="0"/>
              </a:rPr>
              <a:t>6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00N</a:t>
            </a:r>
            <a:endParaRPr lang="zh-CN" altLang="en-US" sz="2600" dirty="0">
              <a:latin typeface="+mn-ea"/>
              <a:ea typeface="+mn-ea"/>
              <a:cs typeface="黑体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08218" y="239173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受力面积</a:t>
            </a:r>
            <a:endParaRPr lang="zh-CN" altLang="en-US" sz="2600" dirty="0">
              <a:latin typeface="+mn-ea"/>
              <a:ea typeface="+mn-ea"/>
              <a:cs typeface="黑体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36885" y="2391730"/>
            <a:ext cx="468052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600" i="1" dirty="0">
                <a:latin typeface="+mn-ea"/>
                <a:ea typeface="+mn-ea"/>
                <a:cs typeface="黑体" charset="0"/>
              </a:rPr>
              <a:t>S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2×250cm</a:t>
            </a:r>
            <a:r>
              <a:rPr lang="en-US" altLang="zh-CN" sz="2600" baseline="30000" dirty="0" smtClean="0">
                <a:latin typeface="+mn-ea"/>
                <a:ea typeface="+mn-ea"/>
                <a:cs typeface="黑体" charset="0"/>
              </a:rPr>
              <a:t>2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 dirty="0">
                <a:latin typeface="+mn-ea"/>
                <a:cs typeface="黑体" charset="0"/>
              </a:rPr>
              <a:t>5×10</a:t>
            </a:r>
            <a:r>
              <a:rPr lang="en-US" altLang="zh-CN" sz="2600" baseline="30000" dirty="0">
                <a:latin typeface="+mn-ea"/>
                <a:cs typeface="黑体" charset="0"/>
              </a:rPr>
              <a:t>-2 </a:t>
            </a:r>
            <a:r>
              <a:rPr lang="en-US" altLang="zh-CN" sz="2600" dirty="0">
                <a:latin typeface="+mn-ea"/>
                <a:cs typeface="黑体" charset="0"/>
              </a:rPr>
              <a:t>m</a:t>
            </a:r>
            <a:r>
              <a:rPr lang="en-US" altLang="zh-CN" sz="2600" baseline="30000" dirty="0">
                <a:latin typeface="+mn-ea"/>
                <a:cs typeface="黑体" charset="0"/>
              </a:rPr>
              <a:t>2</a:t>
            </a:r>
            <a:endParaRPr lang="zh-CN" altLang="en-US" sz="2600" dirty="0">
              <a:latin typeface="+mn-ea"/>
              <a:cs typeface="黑体" charset="0"/>
            </a:endParaRPr>
          </a:p>
          <a:p>
            <a:pPr eaLnBrk="1" hangingPunct="1"/>
            <a:endParaRPr lang="zh-CN" altLang="en-US" sz="2600" dirty="0">
              <a:latin typeface="+mn-ea"/>
              <a:ea typeface="+mn-ea"/>
              <a:cs typeface="黑体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46675" y="3246825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600" dirty="0">
                <a:latin typeface="+mn-ea"/>
                <a:ea typeface="+mn-ea"/>
                <a:cs typeface="黑体" charset="0"/>
              </a:rPr>
              <a:t>所以压强</a:t>
            </a:r>
          </a:p>
        </p:txBody>
      </p:sp>
      <p:sp>
        <p:nvSpPr>
          <p:cNvPr id="3085" name="TextBox 10"/>
          <p:cNvSpPr txBox="1">
            <a:spLocks noChangeArrowheads="1"/>
          </p:cNvSpPr>
          <p:nvPr/>
        </p:nvSpPr>
        <p:spPr bwMode="auto">
          <a:xfrm>
            <a:off x="1196625" y="4191930"/>
            <a:ext cx="57610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zh-CN" altLang="en-US" sz="2600" dirty="0">
                <a:latin typeface="+mn-ea"/>
                <a:ea typeface="+mn-ea"/>
                <a:cs typeface="黑体" charset="0"/>
              </a:rPr>
              <a:t>答：书对桌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面的压强为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12000Pa</a:t>
            </a:r>
            <a:r>
              <a:rPr lang="zh-CN" altLang="en-US" sz="2600" dirty="0">
                <a:latin typeface="+mn-ea"/>
                <a:ea typeface="+mn-ea"/>
                <a:cs typeface="黑体" charset="0"/>
              </a:rPr>
              <a:t>。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176845" y="2931790"/>
            <a:ext cx="1447800" cy="1295400"/>
            <a:chOff x="2976" y="2448"/>
            <a:chExt cx="912" cy="816"/>
          </a:xfrm>
        </p:grpSpPr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976" y="2448"/>
              <a:ext cx="912" cy="8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 sz="2800" b="1">
                <a:latin typeface="Times New Roman" charset="0"/>
                <a:ea typeface="黑体" charset="0"/>
                <a:cs typeface="黑体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002" y="2638"/>
              <a:ext cx="46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0" i="1" dirty="0">
                  <a:latin typeface="Times New Roman" charset="0"/>
                  <a:ea typeface="黑体" charset="0"/>
                  <a:cs typeface="黑体" charset="0"/>
                </a:rPr>
                <a:t>p=</a:t>
              </a:r>
              <a:r>
                <a:rPr lang="en-US" altLang="zh-CN" sz="2800" b="0" i="1" dirty="0">
                  <a:solidFill>
                    <a:srgbClr val="3333FF"/>
                  </a:solidFill>
                  <a:latin typeface="Times New Roman" charset="0"/>
                  <a:ea typeface="黑体" charset="0"/>
                  <a:cs typeface="黑体" charset="0"/>
                </a:rPr>
                <a:t> 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466" y="281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482" y="2448"/>
              <a:ext cx="3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0" i="1">
                  <a:latin typeface="Times New Roman" charset="0"/>
                  <a:ea typeface="黑体" charset="0"/>
                  <a:cs typeface="黑体" charset="0"/>
                </a:rPr>
                <a:t>F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3482" y="2880"/>
              <a:ext cx="3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0" i="1" dirty="0">
                  <a:latin typeface="Times New Roman" charset="0"/>
                  <a:ea typeface="黑体" charset="0"/>
                  <a:cs typeface="黑体" charset="0"/>
                </a:rPr>
                <a:t>S</a:t>
              </a:r>
            </a:p>
          </p:txBody>
        </p:sp>
      </p:grp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662010" y="3246825"/>
            <a:ext cx="1807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 b="0" i="1" dirty="0" smtClean="0">
                <a:latin typeface="Times New Roman" charset="0"/>
                <a:ea typeface="黑体" charset="0"/>
                <a:cs typeface="黑体" charset="0"/>
              </a:rPr>
              <a:t>=</a:t>
            </a:r>
            <a:r>
              <a:rPr lang="en-US" altLang="zh-CN" sz="2800" b="0" dirty="0" smtClean="0">
                <a:latin typeface="Times New Roman" charset="0"/>
                <a:ea typeface="黑体" charset="0"/>
                <a:cs typeface="黑体" charset="0"/>
              </a:rPr>
              <a:t>12000</a:t>
            </a:r>
            <a:r>
              <a:rPr lang="en-US" altLang="zh-CN" sz="2800" dirty="0">
                <a:latin typeface="+mn-ea"/>
                <a:cs typeface="黑体" charset="0"/>
              </a:rPr>
              <a:t>Pa</a:t>
            </a:r>
            <a:r>
              <a:rPr lang="en-US" altLang="zh-CN" sz="2800" b="0" i="1" dirty="0" smtClean="0">
                <a:solidFill>
                  <a:srgbClr val="3333FF"/>
                </a:solidFill>
                <a:latin typeface="Times New Roman" charset="0"/>
                <a:ea typeface="黑体" charset="0"/>
                <a:cs typeface="黑体" charset="0"/>
              </a:rPr>
              <a:t> </a:t>
            </a:r>
            <a:endParaRPr lang="en-US" altLang="zh-CN" sz="2800" b="0" i="1" dirty="0">
              <a:solidFill>
                <a:srgbClr val="3333FF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6" grpId="0"/>
      <p:bldP spid="7" grpId="0"/>
      <p:bldP spid="8" grpId="0"/>
      <p:bldP spid="9" grpId="0"/>
      <p:bldP spid="30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8305"/>
          <p:cNvSpPr txBox="1">
            <a:spLocks noChangeArrowheads="1"/>
          </p:cNvSpPr>
          <p:nvPr/>
        </p:nvSpPr>
        <p:spPr bwMode="auto">
          <a:xfrm>
            <a:off x="116505" y="276495"/>
            <a:ext cx="805589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</a:rPr>
              <a:t>例：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zh-CN" altLang="en-US" sz="2800" b="1" dirty="0" smtClean="0">
                <a:latin typeface="Times New Roman" charset="0"/>
              </a:rPr>
              <a:t>已</a:t>
            </a:r>
            <a:r>
              <a:rPr lang="zh-CN" altLang="en-US" sz="2800" b="1" dirty="0">
                <a:latin typeface="Times New Roman" charset="0"/>
              </a:rPr>
              <a:t>知：</a:t>
            </a:r>
            <a:r>
              <a:rPr lang="en-US" altLang="zh-CN" sz="2800" b="1" i="1" dirty="0">
                <a:latin typeface="Times New Roman" charset="0"/>
              </a:rPr>
              <a:t>G</a:t>
            </a:r>
            <a:r>
              <a:rPr lang="en-US" altLang="zh-CN" sz="2800" b="1" i="1" baseline="-25000" dirty="0">
                <a:latin typeface="Times New Roman" charset="0"/>
              </a:rPr>
              <a:t>A</a:t>
            </a:r>
            <a:r>
              <a:rPr lang="en-US" altLang="zh-CN" sz="2800" b="1" dirty="0">
                <a:latin typeface="Times New Roman" charset="0"/>
              </a:rPr>
              <a:t>=5 N       </a:t>
            </a:r>
            <a:r>
              <a:rPr lang="en-US" altLang="zh-CN" sz="2800" b="1" i="1" dirty="0">
                <a:latin typeface="Times New Roman" charset="0"/>
              </a:rPr>
              <a:t>G</a:t>
            </a:r>
            <a:r>
              <a:rPr lang="en-US" altLang="zh-CN" sz="2800" b="1" i="1" baseline="-25000" dirty="0">
                <a:latin typeface="Times New Roman" charset="0"/>
              </a:rPr>
              <a:t>B</a:t>
            </a:r>
            <a:r>
              <a:rPr lang="en-US" altLang="zh-CN" sz="2800" b="1" dirty="0">
                <a:latin typeface="Times New Roman" charset="0"/>
              </a:rPr>
              <a:t>=10 N </a:t>
            </a:r>
            <a:r>
              <a:rPr lang="en-US" altLang="zh-CN" sz="2800" b="1" dirty="0" smtClean="0">
                <a:latin typeface="Times New Roman" charset="0"/>
              </a:rPr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latin typeface="Times New Roman" charset="0"/>
              </a:rPr>
              <a:t>S</a:t>
            </a:r>
            <a:r>
              <a:rPr lang="en-US" altLang="zh-CN" sz="2800" baseline="-25000" dirty="0" smtClean="0">
                <a:latin typeface="Times New Roman" charset="0"/>
              </a:rPr>
              <a:t>A</a:t>
            </a:r>
            <a:r>
              <a:rPr lang="en-US" altLang="zh-CN" sz="2800" dirty="0" smtClean="0">
                <a:latin typeface="Times New Roman" charset="0"/>
              </a:rPr>
              <a:t>=2m</a:t>
            </a:r>
            <a:r>
              <a:rPr lang="en-US" altLang="zh-CN" sz="2800" baseline="30000" dirty="0" smtClean="0">
                <a:latin typeface="Times New Roman" charset="0"/>
              </a:rPr>
              <a:t>2            </a:t>
            </a:r>
            <a:r>
              <a:rPr lang="en-US" altLang="zh-CN" sz="2800" dirty="0" smtClean="0">
                <a:latin typeface="Times New Roman" charset="0"/>
              </a:rPr>
              <a:t>S</a:t>
            </a:r>
            <a:r>
              <a:rPr lang="en-US" altLang="zh-CN" sz="2800" baseline="-25000" dirty="0" smtClean="0">
                <a:latin typeface="Times New Roman" charset="0"/>
              </a:rPr>
              <a:t>B</a:t>
            </a:r>
            <a:r>
              <a:rPr lang="en-US" altLang="zh-CN" sz="2800" dirty="0" smtClean="0">
                <a:latin typeface="Times New Roman" charset="0"/>
              </a:rPr>
              <a:t> =5 </a:t>
            </a:r>
            <a:r>
              <a:rPr lang="en-US" altLang="zh-CN" sz="2800" dirty="0">
                <a:latin typeface="Times New Roman" charset="0"/>
              </a:rPr>
              <a:t>m</a:t>
            </a:r>
            <a:r>
              <a:rPr lang="en-US" altLang="zh-CN" sz="2800" baseline="30000" dirty="0">
                <a:latin typeface="Times New Roman" charset="0"/>
              </a:rPr>
              <a:t>2</a:t>
            </a:r>
            <a:endParaRPr lang="en-US" altLang="zh-CN" sz="2800" dirty="0">
              <a:latin typeface="Times New Roman" charset="0"/>
            </a:endParaRPr>
          </a:p>
        </p:txBody>
      </p:sp>
      <p:sp>
        <p:nvSpPr>
          <p:cNvPr id="3" name="矩形 98306"/>
          <p:cNvSpPr>
            <a:spLocks noChangeArrowheads="1"/>
          </p:cNvSpPr>
          <p:nvPr/>
        </p:nvSpPr>
        <p:spPr bwMode="auto">
          <a:xfrm>
            <a:off x="1764795" y="250887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98307"/>
          <p:cNvSpPr>
            <a:spLocks noChangeArrowheads="1"/>
          </p:cNvSpPr>
          <p:nvPr/>
        </p:nvSpPr>
        <p:spPr bwMode="auto">
          <a:xfrm>
            <a:off x="1536195" y="2966070"/>
            <a:ext cx="990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98308"/>
          <p:cNvSpPr txBox="1">
            <a:spLocks noChangeArrowheads="1"/>
          </p:cNvSpPr>
          <p:nvPr/>
        </p:nvSpPr>
        <p:spPr bwMode="auto">
          <a:xfrm>
            <a:off x="1840995" y="250887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charset="0"/>
              </a:rPr>
              <a:t>A</a:t>
            </a:r>
          </a:p>
        </p:txBody>
      </p:sp>
      <p:sp>
        <p:nvSpPr>
          <p:cNvPr id="6" name="文本框 98309"/>
          <p:cNvSpPr txBox="1">
            <a:spLocks noChangeArrowheads="1"/>
          </p:cNvSpPr>
          <p:nvPr/>
        </p:nvSpPr>
        <p:spPr bwMode="auto">
          <a:xfrm>
            <a:off x="1840995" y="304227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charset="0"/>
              </a:rPr>
              <a:t>B</a:t>
            </a:r>
          </a:p>
        </p:txBody>
      </p:sp>
      <p:grpSp>
        <p:nvGrpSpPr>
          <p:cNvPr id="7" name="组合 98310"/>
          <p:cNvGrpSpPr>
            <a:grpSpLocks/>
          </p:cNvGrpSpPr>
          <p:nvPr/>
        </p:nvGrpSpPr>
        <p:grpSpPr bwMode="auto">
          <a:xfrm>
            <a:off x="926595" y="3651870"/>
            <a:ext cx="2209800" cy="152400"/>
            <a:chOff x="0" y="0"/>
            <a:chExt cx="1392" cy="96"/>
          </a:xfrm>
        </p:grpSpPr>
        <p:sp>
          <p:nvSpPr>
            <p:cNvPr id="8" name="直接连接符 98311"/>
            <p:cNvSpPr>
              <a:spLocks noChangeShapeType="1"/>
            </p:cNvSpPr>
            <p:nvPr/>
          </p:nvSpPr>
          <p:spPr bwMode="auto">
            <a:xfrm>
              <a:off x="0" y="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直接连接符 98312"/>
            <p:cNvSpPr>
              <a:spLocks noChangeShapeType="1"/>
            </p:cNvSpPr>
            <p:nvPr/>
          </p:nvSpPr>
          <p:spPr bwMode="auto">
            <a:xfrm flipV="1">
              <a:off x="14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直接连接符 98313"/>
            <p:cNvSpPr>
              <a:spLocks noChangeShapeType="1"/>
            </p:cNvSpPr>
            <p:nvPr/>
          </p:nvSpPr>
          <p:spPr bwMode="auto">
            <a:xfrm flipV="1">
              <a:off x="288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直接连接符 98314"/>
            <p:cNvSpPr>
              <a:spLocks noChangeShapeType="1"/>
            </p:cNvSpPr>
            <p:nvPr/>
          </p:nvSpPr>
          <p:spPr bwMode="auto">
            <a:xfrm flipV="1">
              <a:off x="432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直接连接符 98315"/>
            <p:cNvSpPr>
              <a:spLocks noChangeShapeType="1"/>
            </p:cNvSpPr>
            <p:nvPr/>
          </p:nvSpPr>
          <p:spPr bwMode="auto">
            <a:xfrm flipV="1">
              <a:off x="72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直接连接符 98316"/>
            <p:cNvSpPr>
              <a:spLocks noChangeShapeType="1"/>
            </p:cNvSpPr>
            <p:nvPr/>
          </p:nvSpPr>
          <p:spPr bwMode="auto">
            <a:xfrm flipV="1">
              <a:off x="105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直接连接符 98317"/>
            <p:cNvSpPr>
              <a:spLocks noChangeShapeType="1"/>
            </p:cNvSpPr>
            <p:nvPr/>
          </p:nvSpPr>
          <p:spPr bwMode="auto">
            <a:xfrm flipV="1">
              <a:off x="864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直接连接符 98318"/>
            <p:cNvSpPr>
              <a:spLocks noChangeShapeType="1"/>
            </p:cNvSpPr>
            <p:nvPr/>
          </p:nvSpPr>
          <p:spPr bwMode="auto">
            <a:xfrm flipV="1">
              <a:off x="576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直接连接符 98319"/>
            <p:cNvSpPr>
              <a:spLocks noChangeShapeType="1"/>
            </p:cNvSpPr>
            <p:nvPr/>
          </p:nvSpPr>
          <p:spPr bwMode="auto">
            <a:xfrm flipV="1">
              <a:off x="1200" y="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文本框 98320"/>
          <p:cNvSpPr txBox="1">
            <a:spLocks noChangeArrowheads="1"/>
          </p:cNvSpPr>
          <p:nvPr/>
        </p:nvSpPr>
        <p:spPr bwMode="auto">
          <a:xfrm>
            <a:off x="3896925" y="1986685"/>
            <a:ext cx="413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charset="0"/>
              </a:rPr>
              <a:t>A</a:t>
            </a:r>
            <a:r>
              <a:rPr lang="zh-CN" altLang="en-US" sz="2800" b="1" dirty="0">
                <a:latin typeface="Times New Roman" charset="0"/>
              </a:rPr>
              <a:t>对</a:t>
            </a:r>
            <a:r>
              <a:rPr lang="en-US" altLang="zh-CN" sz="2800" b="1" dirty="0">
                <a:latin typeface="Times New Roman" charset="0"/>
              </a:rPr>
              <a:t>B</a:t>
            </a:r>
            <a:r>
              <a:rPr lang="zh-CN" altLang="en-US" sz="2800" b="1" dirty="0">
                <a:latin typeface="Times New Roman" charset="0"/>
              </a:rPr>
              <a:t>压力为</a:t>
            </a:r>
            <a:r>
              <a:rPr lang="en-US" altLang="zh-CN" sz="2800" b="1" dirty="0" smtClean="0">
                <a:latin typeface="Times New Roman" charset="0"/>
              </a:rPr>
              <a:t>____</a:t>
            </a:r>
            <a:endParaRPr lang="en-US" altLang="zh-CN" sz="2800" b="1" dirty="0">
              <a:latin typeface="Times New Roman" charset="0"/>
            </a:endParaRPr>
          </a:p>
        </p:txBody>
      </p:sp>
      <p:sp>
        <p:nvSpPr>
          <p:cNvPr id="18" name="文本框 98321"/>
          <p:cNvSpPr txBox="1">
            <a:spLocks noChangeArrowheads="1"/>
          </p:cNvSpPr>
          <p:nvPr/>
        </p:nvSpPr>
        <p:spPr bwMode="auto">
          <a:xfrm>
            <a:off x="3896925" y="347185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charset="0"/>
              </a:rPr>
              <a:t>B</a:t>
            </a:r>
            <a:r>
              <a:rPr lang="zh-CN" altLang="en-US" sz="2800" b="1" dirty="0">
                <a:latin typeface="Times New Roman" charset="0"/>
              </a:rPr>
              <a:t>对地面的压力为</a:t>
            </a:r>
            <a:r>
              <a:rPr lang="en-US" altLang="zh-CN" sz="2800" b="1" dirty="0">
                <a:latin typeface="Times New Roman" charset="0"/>
              </a:rPr>
              <a:t>______</a:t>
            </a:r>
            <a:endParaRPr lang="zh-CN" altLang="en-US" sz="2800" b="1" dirty="0">
              <a:latin typeface="Times New Roman" charset="0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5742130" y="1986685"/>
            <a:ext cx="1089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8081F"/>
                </a:solidFill>
                <a:latin typeface="Times New Roman" charset="0"/>
              </a:rPr>
              <a:t>5N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6552220" y="3381840"/>
            <a:ext cx="126014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8081F"/>
                </a:solidFill>
                <a:latin typeface="Times New Roman" charset="0"/>
              </a:rPr>
              <a:t>15N</a:t>
            </a:r>
          </a:p>
        </p:txBody>
      </p:sp>
      <p:sp>
        <p:nvSpPr>
          <p:cNvPr id="49" name="文本框 98320"/>
          <p:cNvSpPr txBox="1">
            <a:spLocks noChangeArrowheads="1"/>
          </p:cNvSpPr>
          <p:nvPr/>
        </p:nvSpPr>
        <p:spPr bwMode="auto">
          <a:xfrm>
            <a:off x="3896925" y="2751770"/>
            <a:ext cx="346538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charset="0"/>
              </a:rPr>
              <a:t>A</a:t>
            </a:r>
            <a:r>
              <a:rPr lang="zh-CN" altLang="en-US" sz="2800" b="1" dirty="0">
                <a:latin typeface="Times New Roman" charset="0"/>
              </a:rPr>
              <a:t>对</a:t>
            </a:r>
            <a:r>
              <a:rPr lang="en-US" altLang="zh-CN" sz="2800" b="1" dirty="0">
                <a:latin typeface="Times New Roman" charset="0"/>
              </a:rPr>
              <a:t>B</a:t>
            </a:r>
            <a:r>
              <a:rPr lang="zh-CN" altLang="en-US" sz="2800" b="1" dirty="0" smtClean="0">
                <a:latin typeface="Times New Roman" charset="0"/>
              </a:rPr>
              <a:t>压</a:t>
            </a:r>
            <a:r>
              <a:rPr lang="zh-CN" altLang="en-US" sz="2800" dirty="0" smtClean="0">
                <a:latin typeface="Times New Roman" charset="0"/>
              </a:rPr>
              <a:t>强</a:t>
            </a:r>
            <a:r>
              <a:rPr lang="zh-CN" altLang="en-US" sz="2800" b="1" dirty="0" smtClean="0">
                <a:latin typeface="Times New Roman" charset="0"/>
              </a:rPr>
              <a:t>为</a:t>
            </a:r>
            <a:r>
              <a:rPr lang="en-US" altLang="zh-CN" sz="2800" b="1" dirty="0" smtClean="0">
                <a:latin typeface="Times New Roman" charset="0"/>
              </a:rPr>
              <a:t>____</a:t>
            </a:r>
            <a:endParaRPr lang="en-US" altLang="zh-CN" sz="2800" b="1" dirty="0">
              <a:latin typeface="Times New Roman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5922150" y="2751770"/>
            <a:ext cx="1089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8081F"/>
                </a:solidFill>
                <a:latin typeface="Times New Roman" charset="0"/>
              </a:rPr>
              <a:t>2.5pa</a:t>
            </a:r>
            <a:endParaRPr lang="en-US" altLang="zh-CN" sz="2800" b="1" dirty="0">
              <a:solidFill>
                <a:srgbClr val="F8081F"/>
              </a:solidFill>
              <a:latin typeface="Times New Roman" charset="0"/>
            </a:endParaRP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6462210" y="4146925"/>
            <a:ext cx="126014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800" dirty="0" smtClean="0">
                <a:solidFill>
                  <a:srgbClr val="F8081F"/>
                </a:solidFill>
                <a:latin typeface="Times New Roman" charset="0"/>
              </a:rPr>
              <a:t>3</a:t>
            </a:r>
            <a:r>
              <a:rPr lang="en-US" altLang="zh-CN" sz="2800" dirty="0" smtClean="0">
                <a:solidFill>
                  <a:srgbClr val="F8081F"/>
                </a:solidFill>
                <a:latin typeface="Times New Roman" charset="0"/>
              </a:rPr>
              <a:t>pa</a:t>
            </a:r>
            <a:endParaRPr lang="en-US" altLang="zh-CN" sz="2800" b="1" dirty="0">
              <a:solidFill>
                <a:srgbClr val="F8081F"/>
              </a:solidFill>
              <a:latin typeface="Times New Roman" charset="0"/>
            </a:endParaRPr>
          </a:p>
        </p:txBody>
      </p:sp>
      <p:sp>
        <p:nvSpPr>
          <p:cNvPr id="52" name="文本框 98321"/>
          <p:cNvSpPr txBox="1">
            <a:spLocks noChangeArrowheads="1"/>
          </p:cNvSpPr>
          <p:nvPr/>
        </p:nvSpPr>
        <p:spPr bwMode="auto">
          <a:xfrm>
            <a:off x="3896925" y="4236935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charset="0"/>
              </a:rPr>
              <a:t>B</a:t>
            </a:r>
            <a:r>
              <a:rPr lang="zh-CN" altLang="en-US" sz="2800" b="1" dirty="0">
                <a:latin typeface="Times New Roman" charset="0"/>
              </a:rPr>
              <a:t>对</a:t>
            </a:r>
            <a:r>
              <a:rPr lang="zh-CN" altLang="en-US" sz="2800" b="1" dirty="0" smtClean="0">
                <a:latin typeface="Times New Roman" charset="0"/>
              </a:rPr>
              <a:t>地面的压强为</a:t>
            </a:r>
            <a:r>
              <a:rPr lang="en-US" altLang="zh-CN" sz="2800" b="1" dirty="0" smtClean="0">
                <a:latin typeface="Times New Roman" charset="0"/>
              </a:rPr>
              <a:t>____</a:t>
            </a:r>
            <a:endParaRPr lang="zh-CN" altLang="en-US" sz="2800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7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17889"/>
          <a:stretch/>
        </p:blipFill>
        <p:spPr>
          <a:xfrm>
            <a:off x="1286635" y="231490"/>
            <a:ext cx="6390710" cy="39356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26695" y="437195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在冰面上为什么要匍匐前进？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26478" y="224467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428773" y="80808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723168" y="-120570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013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33"/>
          <p:cNvSpPr/>
          <p:nvPr/>
        </p:nvSpPr>
        <p:spPr>
          <a:xfrm>
            <a:off x="341530" y="231490"/>
            <a:ext cx="3600400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rgbClr val="000000"/>
                </a:solidFill>
                <a:latin typeface="+mn-ea"/>
                <a:ea typeface="+mn-ea"/>
                <a:cs typeface="微软雅黑"/>
              </a:rPr>
              <a:t>三、压强的增大减小</a:t>
            </a:r>
            <a:endParaRPr sz="3200" dirty="0">
              <a:solidFill>
                <a:srgbClr val="000000"/>
              </a:solidFill>
              <a:latin typeface="+mn-ea"/>
              <a:ea typeface="+mn-ea"/>
              <a:cs typeface="微软雅黑"/>
            </a:endParaRPr>
          </a:p>
        </p:txBody>
      </p:sp>
      <p:pic>
        <p:nvPicPr>
          <p:cNvPr id="18" name="Picture 4" descr="19_29093_fb7c1ffa7259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45" y="996575"/>
            <a:ext cx="2610290" cy="213958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090" y="951570"/>
            <a:ext cx="3042741" cy="2250250"/>
          </a:xfrm>
          <a:prstGeom prst="rect">
            <a:avLst/>
          </a:prstGeom>
        </p:spPr>
      </p:pic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251520" y="3831890"/>
            <a:ext cx="6647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 dirty="0">
                <a:latin typeface="+mn-ea"/>
                <a:ea typeface="+mn-ea"/>
                <a:cs typeface="黑体" charset="0"/>
              </a:rPr>
              <a:t>1.</a:t>
            </a:r>
            <a:r>
              <a:rPr lang="zh-CN" altLang="en-US" sz="2800" dirty="0" smtClean="0">
                <a:latin typeface="+mn-ea"/>
                <a:ea typeface="+mn-ea"/>
                <a:cs typeface="黑体" charset="0"/>
              </a:rPr>
              <a:t>增大压强</a:t>
            </a:r>
            <a:r>
              <a:rPr lang="zh-CN" altLang="en-US" sz="2800" dirty="0">
                <a:latin typeface="+mn-ea"/>
                <a:ea typeface="+mn-ea"/>
                <a:cs typeface="黑体" charset="0"/>
              </a:rPr>
              <a:t>：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增大压力</a:t>
            </a:r>
            <a:r>
              <a:rPr lang="zh-CN" altLang="en-US" sz="2800" dirty="0" smtClean="0">
                <a:latin typeface="+mn-ea"/>
                <a:ea typeface="+mn-ea"/>
                <a:cs typeface="黑体" charset="0"/>
              </a:rPr>
              <a:t>或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减小受力面积</a:t>
            </a:r>
            <a:r>
              <a:rPr lang="zh-CN" altLang="en-US" sz="2800" dirty="0">
                <a:latin typeface="+mn-ea"/>
                <a:ea typeface="+mn-ea"/>
                <a:cs typeface="黑体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97015203"/>
      </p:ext>
    </p:extLst>
  </p:cSld>
  <p:clrMapOvr>
    <a:masterClrMapping/>
  </p:clrMapOvr>
  <p:transition xmlns:p14="http://schemas.microsoft.com/office/powerpoint/2010/main" spd="med">
    <p:cover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11"/>
          <p:cNvGrpSpPr>
            <a:grpSpLocks/>
          </p:cNvGrpSpPr>
          <p:nvPr/>
        </p:nvGrpSpPr>
        <p:grpSpPr bwMode="auto">
          <a:xfrm>
            <a:off x="1736685" y="411510"/>
            <a:ext cx="2209800" cy="2214562"/>
            <a:chOff x="1415686" y="4435780"/>
            <a:chExt cx="2209292" cy="2214364"/>
          </a:xfrm>
        </p:grpSpPr>
        <p:pic>
          <p:nvPicPr>
            <p:cNvPr id="68" name="Picture 6" descr="http://ws08.mbbimg.cn/disini/201106/14/12030093/12030093_0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8"/>
            <a:stretch>
              <a:fillRect/>
            </a:stretch>
          </p:blipFill>
          <p:spPr bwMode="auto">
            <a:xfrm>
              <a:off x="1415686" y="4435780"/>
              <a:ext cx="2209292" cy="1993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10"/>
            <p:cNvSpPr txBox="1">
              <a:spLocks noChangeArrowheads="1"/>
            </p:cNvSpPr>
            <p:nvPr/>
          </p:nvSpPr>
          <p:spPr bwMode="auto">
            <a:xfrm>
              <a:off x="1552180" y="6250130"/>
              <a:ext cx="1725216" cy="40001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777C84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宽大的书包带</a:t>
              </a:r>
            </a:p>
          </p:txBody>
        </p:sp>
      </p:grpSp>
      <p:grpSp>
        <p:nvGrpSpPr>
          <p:cNvPr id="70" name="组合 7"/>
          <p:cNvGrpSpPr>
            <a:grpSpLocks/>
          </p:cNvGrpSpPr>
          <p:nvPr/>
        </p:nvGrpSpPr>
        <p:grpSpPr bwMode="auto">
          <a:xfrm>
            <a:off x="4932040" y="411510"/>
            <a:ext cx="2200275" cy="2110300"/>
            <a:chOff x="5630671" y="671840"/>
            <a:chExt cx="2199413" cy="2109281"/>
          </a:xfrm>
        </p:grpSpPr>
        <p:graphicFrame>
          <p:nvGraphicFramePr>
            <p:cNvPr id="7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4058017"/>
                </p:ext>
              </p:extLst>
            </p:nvPr>
          </p:nvGraphicFramePr>
          <p:xfrm>
            <a:off x="5630671" y="671840"/>
            <a:ext cx="2199413" cy="1643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2" r:id="rId4" imgW="4086795" imgH="3219899" progId="PBrush">
                    <p:embed/>
                  </p:oleObj>
                </mc:Choice>
                <mc:Fallback>
                  <p:oleObj r:id="rId4" imgW="4086795" imgH="3219899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0671" y="671840"/>
                          <a:ext cx="2199413" cy="1643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Box 6"/>
            <p:cNvSpPr txBox="1">
              <a:spLocks noChangeArrowheads="1"/>
            </p:cNvSpPr>
            <p:nvPr/>
          </p:nvSpPr>
          <p:spPr bwMode="auto">
            <a:xfrm>
              <a:off x="5952246" y="2381204"/>
              <a:ext cx="1722874" cy="39991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777C84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zh-CN" altLang="en-US" sz="2000" dirty="0" smtClean="0">
                  <a:solidFill>
                    <a:srgbClr val="000000"/>
                  </a:solidFill>
                  <a:latin typeface="黑体" charset="0"/>
                  <a:ea typeface="黑体" charset="0"/>
                  <a:cs typeface="黑体" charset="0"/>
                </a:rPr>
                <a:t>房屋用空心砖</a:t>
              </a:r>
              <a:endParaRPr lang="zh-CN" altLang="en-US" sz="2000" dirty="0">
                <a:solidFill>
                  <a:srgbClr val="000000"/>
                </a:solidFill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73" name="TextBox 16"/>
          <p:cNvSpPr txBox="1">
            <a:spLocks noChangeArrowheads="1"/>
          </p:cNvSpPr>
          <p:nvPr/>
        </p:nvSpPr>
        <p:spPr bwMode="auto">
          <a:xfrm>
            <a:off x="431540" y="3471850"/>
            <a:ext cx="6647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zh-CN" sz="2800" dirty="0" smtClean="0">
                <a:latin typeface="+mn-ea"/>
                <a:ea typeface="+mn-ea"/>
                <a:cs typeface="黑体" charset="0"/>
              </a:rPr>
              <a:t>2</a:t>
            </a:r>
            <a:r>
              <a:rPr lang="en-US" altLang="zh-CN" sz="2800" dirty="0" smtClean="0">
                <a:latin typeface="+mn-ea"/>
                <a:ea typeface="+mn-ea"/>
                <a:cs typeface="黑体" charset="0"/>
              </a:rPr>
              <a:t>.</a:t>
            </a:r>
            <a:r>
              <a:rPr lang="zh-CN" altLang="en-US" sz="2800" dirty="0" smtClean="0">
                <a:latin typeface="+mn-ea"/>
                <a:ea typeface="+mn-ea"/>
                <a:cs typeface="黑体" charset="0"/>
              </a:rPr>
              <a:t>减小压强：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减小压力</a:t>
            </a:r>
            <a:r>
              <a:rPr lang="zh-CN" altLang="en-US" sz="2800" dirty="0" smtClean="0">
                <a:latin typeface="+mn-ea"/>
                <a:ea typeface="+mn-ea"/>
                <a:cs typeface="黑体" charset="0"/>
              </a:rPr>
              <a:t>或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增大受力面积</a:t>
            </a:r>
            <a:r>
              <a:rPr lang="zh-CN" altLang="en-US" sz="2800" dirty="0">
                <a:latin typeface="+mn-ea"/>
                <a:ea typeface="+mn-ea"/>
                <a:cs typeface="黑体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4801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4" y="1041580"/>
            <a:ext cx="8394075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3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5" y="1311610"/>
            <a:ext cx="8523340" cy="28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1891"/>
          <a:stretch/>
        </p:blipFill>
        <p:spPr>
          <a:xfrm>
            <a:off x="0" y="1104900"/>
            <a:ext cx="8937485" cy="25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8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1620" y="3831890"/>
            <a:ext cx="67957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chemeClr val="tx1"/>
                </a:solidFill>
              </a:rPr>
              <a:t>物体静止不动，画出物体所受的力？</a:t>
            </a:r>
            <a:endParaRPr kumimoji="1" lang="zh-CN" altLang="en-US" sz="3200" dirty="0">
              <a:solidFill>
                <a:schemeClr val="tx1"/>
              </a:solidFill>
            </a:endParaRPr>
          </a:p>
        </p:txBody>
      </p: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3421544" y="1682002"/>
            <a:ext cx="2447925" cy="1206500"/>
            <a:chOff x="2202" y="2160"/>
            <a:chExt cx="1542" cy="760"/>
          </a:xfrm>
        </p:grpSpPr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V="1">
              <a:off x="2291" y="2160"/>
              <a:ext cx="1315" cy="7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 rot="-1800000">
              <a:off x="2202" y="2534"/>
              <a:ext cx="1542" cy="44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33" name="Rectangle 13"/>
          <p:cNvSpPr/>
          <p:nvPr/>
        </p:nvSpPr>
        <p:spPr>
          <a:xfrm rot="19800000">
            <a:off x="3996215" y="1636997"/>
            <a:ext cx="935038" cy="647700"/>
          </a:xfrm>
          <a:prstGeom prst="rect">
            <a:avLst/>
          </a:prstGeom>
          <a:gradFill rotWithShape="0">
            <a:gsLst>
              <a:gs pos="0">
                <a:schemeClr val="accent1">
                  <a:lumMod val="45000"/>
                  <a:lumOff val="55000"/>
                </a:schemeClr>
              </a:gs>
              <a:gs pos="55000">
                <a:srgbClr val="80807E"/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" name="Oval 38"/>
          <p:cNvSpPr>
            <a:spLocks noChangeArrowheads="1"/>
          </p:cNvSpPr>
          <p:nvPr/>
        </p:nvSpPr>
        <p:spPr bwMode="auto">
          <a:xfrm>
            <a:off x="4429607" y="1969340"/>
            <a:ext cx="107950" cy="10795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 flipH="1">
            <a:off x="4481990" y="2031690"/>
            <a:ext cx="19054" cy="94510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tailEnd type="stealth" w="med" len="lg"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>
              <a:solidFill>
                <a:sysClr val="windowText" lastClr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3941930" y="2931790"/>
            <a:ext cx="43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 flipH="1" flipV="1">
            <a:off x="3941930" y="1131590"/>
            <a:ext cx="514107" cy="85509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tailEnd type="stealth" w="med" len="lg"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>
              <a:solidFill>
                <a:sysClr val="windowText" lastClr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3851920" y="726545"/>
            <a:ext cx="855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800" b="1" i="1" baseline="-25000" dirty="0" smtClean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支</a:t>
            </a:r>
            <a:endParaRPr lang="en-US" altLang="zh-CN" sz="2800" b="1" i="1" baseline="-25000" dirty="0">
              <a:solidFill>
                <a:srgbClr val="0000FF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V="1">
            <a:off x="4481990" y="1536634"/>
            <a:ext cx="855095" cy="46743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tailEnd type="stealth" w="med" len="lg"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>
              <a:solidFill>
                <a:sysClr val="windowText" lastClr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5382090" y="1041580"/>
            <a:ext cx="449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endParaRPr lang="en-US" altLang="zh-CN" sz="2800" b="1" i="1" dirty="0">
              <a:solidFill>
                <a:srgbClr val="0000FF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>
            <a:off x="4662010" y="2256715"/>
            <a:ext cx="503624" cy="8377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lg"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>
              <a:solidFill>
                <a:sysClr val="windowText" lastClr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15" name="Oval 38"/>
          <p:cNvSpPr>
            <a:spLocks noChangeArrowheads="1"/>
          </p:cNvSpPr>
          <p:nvPr/>
        </p:nvSpPr>
        <p:spPr bwMode="auto">
          <a:xfrm>
            <a:off x="4617005" y="2193770"/>
            <a:ext cx="107950" cy="107950"/>
          </a:xfrm>
          <a:prstGeom prst="ellipse">
            <a:avLst/>
          </a:prstGeom>
          <a:solidFill>
            <a:srgbClr val="C0504D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5292080" y="2751770"/>
            <a:ext cx="855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800" i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压</a:t>
            </a:r>
            <a:endParaRPr lang="en-US" altLang="zh-CN" sz="2800" b="1" i="1" baseline="-25000" dirty="0">
              <a:solidFill>
                <a:srgbClr val="FF0000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83869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7" grpId="0" animBg="1"/>
      <p:bldP spid="38" grpId="0"/>
      <p:bldP spid="39" grpId="0" animBg="1"/>
      <p:bldP spid="40" grpId="0"/>
      <p:bldP spid="14" grpId="0" animBg="1"/>
      <p:bldP spid="15" grpId="0" animBg="1"/>
      <p:bldP spid="15" grpId="1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立方体 82945" descr="粉色面巾纸"/>
          <p:cNvSpPr>
            <a:spLocks noChangeArrowheads="1"/>
          </p:cNvSpPr>
          <p:nvPr/>
        </p:nvSpPr>
        <p:spPr bwMode="auto">
          <a:xfrm>
            <a:off x="710346" y="3056588"/>
            <a:ext cx="2819400" cy="1143000"/>
          </a:xfrm>
          <a:prstGeom prst="cube">
            <a:avLst>
              <a:gd name="adj" fmla="val 541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400" b="1" dirty="0">
                <a:solidFill>
                  <a:schemeClr val="tx1"/>
                </a:solidFill>
                <a:latin typeface="Times New Roman" charset="0"/>
              </a:rPr>
              <a:t>A</a:t>
            </a:r>
          </a:p>
        </p:txBody>
      </p:sp>
      <p:sp>
        <p:nvSpPr>
          <p:cNvPr id="42" name="立方体 82946" descr="粉色面巾纸"/>
          <p:cNvSpPr>
            <a:spLocks noChangeArrowheads="1"/>
          </p:cNvSpPr>
          <p:nvPr/>
        </p:nvSpPr>
        <p:spPr bwMode="auto">
          <a:xfrm rot="16200000">
            <a:off x="6272946" y="2523188"/>
            <a:ext cx="2819400" cy="1143000"/>
          </a:xfrm>
          <a:prstGeom prst="cube">
            <a:avLst>
              <a:gd name="adj" fmla="val 541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Times New Roman" charset="0"/>
              </a:rPr>
              <a:t>C</a:t>
            </a:r>
          </a:p>
        </p:txBody>
      </p:sp>
      <p:sp>
        <p:nvSpPr>
          <p:cNvPr id="43" name="立方体 82947" descr="粉色面巾纸"/>
          <p:cNvSpPr>
            <a:spLocks noChangeArrowheads="1"/>
          </p:cNvSpPr>
          <p:nvPr/>
        </p:nvSpPr>
        <p:spPr bwMode="auto">
          <a:xfrm rot="10800050" flipV="1">
            <a:off x="3986946" y="2751788"/>
            <a:ext cx="2438400" cy="1522413"/>
          </a:xfrm>
          <a:prstGeom prst="cube">
            <a:avLst>
              <a:gd name="adj" fmla="val 1785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400" b="1" dirty="0">
                <a:solidFill>
                  <a:srgbClr val="000000"/>
                </a:solidFill>
                <a:latin typeface="Times New Roman" charset="0"/>
              </a:rPr>
              <a:t>B</a:t>
            </a:r>
          </a:p>
        </p:txBody>
      </p:sp>
      <p:sp>
        <p:nvSpPr>
          <p:cNvPr id="44" name="文本框 82948"/>
          <p:cNvSpPr txBox="1">
            <a:spLocks noChangeArrowheads="1"/>
          </p:cNvSpPr>
          <p:nvPr/>
        </p:nvSpPr>
        <p:spPr bwMode="auto">
          <a:xfrm>
            <a:off x="1646675" y="411510"/>
            <a:ext cx="625569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</a:rPr>
              <a:t>思考：</a:t>
            </a:r>
            <a:r>
              <a:rPr lang="zh-CN" altLang="en-US" sz="2800" b="1" dirty="0" smtClean="0">
                <a:latin typeface="Times New Roman" charset="0"/>
              </a:rPr>
              <a:t>同一块砖怎样</a:t>
            </a:r>
            <a:r>
              <a:rPr lang="zh-CN" altLang="en-US" sz="2800" b="1" dirty="0">
                <a:latin typeface="Times New Roman" charset="0"/>
              </a:rPr>
              <a:t>放置，压强最大？</a:t>
            </a:r>
          </a:p>
        </p:txBody>
      </p:sp>
      <p:sp>
        <p:nvSpPr>
          <p:cNvPr id="45" name="文本框 82949"/>
          <p:cNvSpPr txBox="1">
            <a:spLocks noChangeArrowheads="1"/>
          </p:cNvSpPr>
          <p:nvPr/>
        </p:nvSpPr>
        <p:spPr bwMode="auto">
          <a:xfrm>
            <a:off x="1427896" y="2507313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/>
            <a:r>
              <a:rPr lang="zh-CN" altLang="en-US" sz="3200">
                <a:solidFill>
                  <a:srgbClr val="F8081F"/>
                </a:solidFill>
                <a:latin typeface="Times New Roman" charset="0"/>
                <a:ea typeface="黑体" charset="0"/>
                <a:cs typeface="黑体" charset="0"/>
              </a:rPr>
              <a:t>平放</a:t>
            </a:r>
          </a:p>
        </p:txBody>
      </p:sp>
      <p:sp>
        <p:nvSpPr>
          <p:cNvPr id="46" name="文本框 82950"/>
          <p:cNvSpPr txBox="1">
            <a:spLocks noChangeArrowheads="1"/>
          </p:cNvSpPr>
          <p:nvPr/>
        </p:nvSpPr>
        <p:spPr bwMode="auto">
          <a:xfrm>
            <a:off x="4367946" y="2035826"/>
            <a:ext cx="167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/>
            <a:r>
              <a:rPr lang="zh-CN" altLang="en-US" sz="3200">
                <a:solidFill>
                  <a:srgbClr val="F8081F"/>
                </a:solidFill>
                <a:latin typeface="Times New Roman" charset="0"/>
                <a:ea typeface="黑体" charset="0"/>
                <a:cs typeface="黑体" charset="0"/>
              </a:rPr>
              <a:t>侧放</a:t>
            </a:r>
          </a:p>
        </p:txBody>
      </p:sp>
      <p:sp>
        <p:nvSpPr>
          <p:cNvPr id="47" name="文本框 82951"/>
          <p:cNvSpPr txBox="1">
            <a:spLocks noChangeArrowheads="1"/>
          </p:cNvSpPr>
          <p:nvPr/>
        </p:nvSpPr>
        <p:spPr bwMode="auto">
          <a:xfrm>
            <a:off x="6612671" y="1162701"/>
            <a:ext cx="167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/>
            <a:r>
              <a:rPr lang="zh-CN" altLang="en-US" sz="3200">
                <a:solidFill>
                  <a:srgbClr val="F8081F"/>
                </a:solidFill>
                <a:latin typeface="Times New Roman" charset="0"/>
                <a:ea typeface="黑体" charset="0"/>
                <a:cs typeface="黑体" charset="0"/>
              </a:rPr>
              <a:t>竖放</a:t>
            </a:r>
          </a:p>
        </p:txBody>
      </p:sp>
    </p:spTree>
    <p:extLst>
      <p:ext uri="{BB962C8B-B14F-4D97-AF65-F5344CB8AC3E}">
        <p14:creationId xmlns:p14="http://schemas.microsoft.com/office/powerpoint/2010/main" val="193046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立方体 82947" descr="粉色面巾纸"/>
          <p:cNvSpPr>
            <a:spLocks noChangeArrowheads="1"/>
          </p:cNvSpPr>
          <p:nvPr/>
        </p:nvSpPr>
        <p:spPr bwMode="auto">
          <a:xfrm rot="10800050" flipV="1">
            <a:off x="1781701" y="1941698"/>
            <a:ext cx="2438400" cy="1522413"/>
          </a:xfrm>
          <a:prstGeom prst="cube">
            <a:avLst>
              <a:gd name="adj" fmla="val 1785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zh-CN" sz="24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4" name="文本框 82948"/>
          <p:cNvSpPr txBox="1">
            <a:spLocks noChangeArrowheads="1"/>
          </p:cNvSpPr>
          <p:nvPr/>
        </p:nvSpPr>
        <p:spPr bwMode="auto">
          <a:xfrm>
            <a:off x="791580" y="456515"/>
            <a:ext cx="7740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</a:rPr>
              <a:t>思考：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charset="0"/>
              </a:rPr>
              <a:t>沿虚线切掉一部分，剩余部分压强怎么变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charset="0"/>
              </a:rPr>
              <a:t>？</a:t>
            </a:r>
            <a:endParaRPr lang="zh-CN" altLang="en-US" sz="2800" b="1" dirty="0">
              <a:solidFill>
                <a:srgbClr val="000000"/>
              </a:solidFill>
              <a:latin typeface="Times New Roman" charset="0"/>
            </a:endParaRPr>
          </a:p>
        </p:txBody>
      </p:sp>
      <p:cxnSp>
        <p:nvCxnSpPr>
          <p:cNvPr id="3" name="直线连接符 2"/>
          <p:cNvCxnSpPr/>
          <p:nvPr/>
        </p:nvCxnSpPr>
        <p:spPr>
          <a:xfrm>
            <a:off x="3131840" y="2256715"/>
            <a:ext cx="4971" cy="1252403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>
            <a:stCxn id="23" idx="1"/>
          </p:cNvCxnSpPr>
          <p:nvPr/>
        </p:nvCxnSpPr>
        <p:spPr>
          <a:xfrm flipH="1" flipV="1">
            <a:off x="2906816" y="1941680"/>
            <a:ext cx="230013" cy="271862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图片 26" descr="屏幕快照 2020-02-03 下午9.23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75" y="1671650"/>
            <a:ext cx="1665185" cy="18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6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33"/>
          <p:cNvSpPr/>
          <p:nvPr/>
        </p:nvSpPr>
        <p:spPr>
          <a:xfrm>
            <a:off x="341529" y="321500"/>
            <a:ext cx="4095456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rgbClr val="000000"/>
                </a:solidFill>
                <a:latin typeface="+mn-ea"/>
                <a:ea typeface="+mn-ea"/>
                <a:cs typeface="微软雅黑"/>
              </a:rPr>
              <a:t>三、柱体压强的特殊性</a:t>
            </a:r>
            <a:endParaRPr sz="3200" dirty="0">
              <a:solidFill>
                <a:srgbClr val="000000"/>
              </a:solidFill>
              <a:latin typeface="+mn-ea"/>
              <a:ea typeface="+mn-ea"/>
              <a:cs typeface="微软雅黑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" y="906565"/>
            <a:ext cx="4545505" cy="2700300"/>
          </a:xfrm>
          <a:prstGeom prst="rect">
            <a:avLst/>
          </a:prstGeom>
        </p:spPr>
      </p:pic>
      <p:pic>
        <p:nvPicPr>
          <p:cNvPr id="4" name="图片 3" descr="屏幕快照 2020-02-03 下午9.32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05" y="1581640"/>
            <a:ext cx="2205245" cy="10801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6575" y="3651870"/>
            <a:ext cx="7321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柱形物体（正方体、长方体、圆柱体）的压强只与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密度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和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高度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有关。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19592" y="362995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7659307"/>
      </p:ext>
    </p:extLst>
  </p:cSld>
  <p:clrMapOvr>
    <a:masterClrMapping/>
  </p:clrMapOvr>
  <p:transition xmlns:p14="http://schemas.microsoft.com/office/powerpoint/2010/main" spd="med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75" y="3156815"/>
            <a:ext cx="4455495" cy="18452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854" y="231490"/>
            <a:ext cx="93160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例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r>
              <a:rPr lang="zh-CN" altLang="zh-CN" dirty="0" smtClean="0">
                <a:solidFill>
                  <a:schemeClr val="tx1"/>
                </a:solidFill>
                <a:latin typeface="+mn-ea"/>
                <a:ea typeface="+mn-ea"/>
              </a:rPr>
              <a:t>在探究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“</a:t>
            </a:r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影响压力作用效果的因素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”</a:t>
            </a:r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实验中，某小组同学利用小桌、砝码、海绵等物品在水平桌面上进行探究。</a:t>
            </a:r>
          </a:p>
          <a:p>
            <a:pPr algn="l"/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）实验中用</a:t>
            </a:r>
            <a:r>
              <a:rPr lang="zh-CN" altLang="zh-CN" u="sng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zh-CN" altLang="zh-CN" u="sng" dirty="0">
                <a:solidFill>
                  <a:schemeClr val="tx1"/>
                </a:solidFill>
                <a:latin typeface="+mn-ea"/>
              </a:rPr>
              <a:t>　　</a:t>
            </a:r>
            <a:r>
              <a:rPr lang="zh-CN" altLang="en-US" u="sng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u="sng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CN" altLang="zh-CN" u="sng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反映压力的作用效果，</a:t>
            </a:r>
            <a:r>
              <a:rPr lang="zh-CN" altLang="zh-CN" dirty="0" smtClean="0">
                <a:solidFill>
                  <a:schemeClr val="tx1"/>
                </a:solidFill>
                <a:latin typeface="+mn-ea"/>
                <a:ea typeface="+mn-ea"/>
              </a:rPr>
              <a:t>采用转换法</a:t>
            </a:r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。</a:t>
            </a:r>
          </a:p>
          <a:p>
            <a:pPr algn="l"/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r>
              <a:rPr lang="zh-CN" altLang="zh-CN" dirty="0" smtClean="0">
                <a:solidFill>
                  <a:schemeClr val="tx1"/>
                </a:solidFill>
                <a:latin typeface="+mn-ea"/>
                <a:ea typeface="+mn-ea"/>
              </a:rPr>
              <a:t>比较甲乙两图</a:t>
            </a:r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的实验可以得出</a:t>
            </a:r>
            <a:r>
              <a:rPr lang="zh-CN" altLang="zh-CN" u="sng" dirty="0">
                <a:solidFill>
                  <a:schemeClr val="tx1"/>
                </a:solidFill>
                <a:latin typeface="+mn-ea"/>
                <a:ea typeface="+mn-ea"/>
              </a:rPr>
              <a:t>　　　　　　　　　　　</a:t>
            </a:r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；</a:t>
            </a:r>
          </a:p>
          <a:p>
            <a:pPr algn="l"/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  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  <a:ea typeface="+mn-ea"/>
              </a:rPr>
              <a:t>   </a:t>
            </a:r>
          </a:p>
          <a:p>
            <a:pPr algn="l"/>
            <a:r>
              <a:rPr lang="zh-CN" altLang="en-US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  <a:ea typeface="+mn-ea"/>
              </a:rPr>
              <a:t>     </a:t>
            </a:r>
            <a:r>
              <a:rPr lang="zh-CN" altLang="zh-CN" dirty="0" smtClean="0">
                <a:solidFill>
                  <a:schemeClr val="tx1"/>
                </a:solidFill>
                <a:latin typeface="+mn-ea"/>
                <a:ea typeface="+mn-ea"/>
              </a:rPr>
              <a:t>比较丙图和</a:t>
            </a:r>
            <a:r>
              <a:rPr lang="zh-CN" altLang="zh-CN" u="sng" dirty="0">
                <a:solidFill>
                  <a:schemeClr val="tx1"/>
                </a:solidFill>
                <a:latin typeface="+mn-ea"/>
                <a:ea typeface="+mn-ea"/>
              </a:rPr>
              <a:t>　　　</a:t>
            </a:r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图，可以得出压力一定时，受力面积越小，压力的作用效果越明显。</a:t>
            </a:r>
          </a:p>
          <a:p>
            <a:pPr algn="l"/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）本实验还采用了</a:t>
            </a:r>
            <a:r>
              <a:rPr lang="zh-CN" altLang="zh-CN" u="sng" dirty="0">
                <a:solidFill>
                  <a:schemeClr val="tx1"/>
                </a:solidFill>
                <a:latin typeface="+mn-ea"/>
                <a:ea typeface="+mn-ea"/>
              </a:rPr>
              <a:t>　　　　　　</a:t>
            </a:r>
            <a:r>
              <a:rPr lang="zh-CN" altLang="zh-CN" dirty="0">
                <a:solidFill>
                  <a:schemeClr val="tx1"/>
                </a:solidFill>
                <a:latin typeface="+mn-ea"/>
                <a:ea typeface="+mn-ea"/>
              </a:rPr>
              <a:t>的研究方法</a:t>
            </a:r>
            <a:r>
              <a:rPr lang="zh-CN" altLang="zh-CN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zh-CN" altLang="zh-CN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1730" y="951570"/>
            <a:ext cx="237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dirty="0">
                <a:solidFill>
                  <a:srgbClr val="FF0000"/>
                </a:solidFill>
                <a:latin typeface="+mn-ea"/>
              </a:rPr>
              <a:t>海绵的凹陷程度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32039" y="1311610"/>
            <a:ext cx="4005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latin typeface="+mn-ea"/>
              </a:rPr>
              <a:t>受力面积一定时，压力越大，压力的作用效果越明显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    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46775" y="19866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FF0000"/>
                </a:solidFill>
              </a:rPr>
              <a:t>乙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05708" y="2751770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  <a:latin typeface="+mn-ea"/>
              </a:rPr>
              <a:t>控制变量法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7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6535" y="0"/>
            <a:ext cx="7959725" cy="13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lang="zh-CN" altLang="en-US" sz="2800" b="1" dirty="0" smtClean="0">
                <a:latin typeface="+mn-ea"/>
                <a:ea typeface="+mn-ea"/>
              </a:rPr>
              <a:t>如图所示</a:t>
            </a:r>
            <a:r>
              <a:rPr lang="zh-CN" altLang="en-US" sz="2800" b="1" dirty="0">
                <a:latin typeface="+mn-ea"/>
                <a:ea typeface="+mn-ea"/>
              </a:rPr>
              <a:t>，正方体金属块重</a:t>
            </a:r>
            <a:r>
              <a:rPr lang="en-US" altLang="zh-CN" sz="2800" b="1" dirty="0">
                <a:latin typeface="+mn-ea"/>
                <a:ea typeface="+mn-ea"/>
              </a:rPr>
              <a:t>20 N</a:t>
            </a:r>
            <a:r>
              <a:rPr lang="zh-CN" altLang="en-US" sz="2800" b="1" dirty="0">
                <a:latin typeface="+mn-ea"/>
                <a:ea typeface="+mn-ea"/>
              </a:rPr>
              <a:t>，</a:t>
            </a:r>
            <a:r>
              <a:rPr lang="en-US" altLang="zh-CN" sz="2800" b="1" i="1" dirty="0" smtClean="0">
                <a:latin typeface="+mn-ea"/>
                <a:ea typeface="+mn-ea"/>
              </a:rPr>
              <a:t>F </a:t>
            </a:r>
            <a:r>
              <a:rPr lang="zh-CN" altLang="en-US" sz="2800" b="1" dirty="0" smtClean="0">
                <a:latin typeface="+mn-ea"/>
                <a:ea typeface="+mn-ea"/>
              </a:rPr>
              <a:t>恒为</a:t>
            </a:r>
            <a:r>
              <a:rPr lang="en-US" altLang="zh-CN" sz="2800" b="1" dirty="0">
                <a:latin typeface="+mn-ea"/>
                <a:ea typeface="+mn-ea"/>
              </a:rPr>
              <a:t>5 N</a:t>
            </a:r>
            <a:r>
              <a:rPr lang="zh-CN" altLang="en-US" sz="2800" b="1" dirty="0">
                <a:latin typeface="+mn-ea"/>
                <a:ea typeface="+mn-ea"/>
              </a:rPr>
              <a:t>，</a:t>
            </a:r>
            <a:r>
              <a:rPr lang="zh-CN" altLang="en-US" sz="2800" b="1" dirty="0" smtClean="0">
                <a:latin typeface="+mn-ea"/>
                <a:ea typeface="+mn-ea"/>
              </a:rPr>
              <a:t>则地面所受到的压力分別为：</a:t>
            </a:r>
            <a:r>
              <a:rPr lang="en-US" altLang="zh-CN" sz="2800" b="1" i="1" dirty="0" smtClean="0">
                <a:latin typeface="+mn-ea"/>
                <a:ea typeface="+mn-ea"/>
              </a:rPr>
              <a:t>F</a:t>
            </a:r>
            <a:r>
              <a:rPr lang="en-US" altLang="zh-CN" sz="2800" b="1" baseline="-25000" dirty="0" smtClean="0">
                <a:latin typeface="+mn-ea"/>
                <a:ea typeface="+mn-ea"/>
              </a:rPr>
              <a:t>c</a:t>
            </a:r>
            <a:r>
              <a:rPr lang="en-US" altLang="zh-CN" sz="2800" b="1" dirty="0" smtClean="0">
                <a:latin typeface="+mn-ea"/>
                <a:ea typeface="+mn-ea"/>
              </a:rPr>
              <a:t>=_____</a:t>
            </a:r>
            <a:r>
              <a:rPr lang="en-US" altLang="zh-CN" sz="2800" b="1" i="1" dirty="0" err="1" smtClean="0">
                <a:latin typeface="+mn-ea"/>
                <a:ea typeface="+mn-ea"/>
              </a:rPr>
              <a:t>F</a:t>
            </a:r>
            <a:r>
              <a:rPr lang="en-US" altLang="zh-CN" sz="2800" b="1" baseline="-25000" dirty="0" err="1" smtClean="0">
                <a:latin typeface="+mn-ea"/>
                <a:ea typeface="+mn-ea"/>
              </a:rPr>
              <a:t>d</a:t>
            </a:r>
            <a:r>
              <a:rPr lang="en-US" altLang="zh-CN" sz="2800" b="1" dirty="0">
                <a:latin typeface="+mn-ea"/>
                <a:ea typeface="+mn-ea"/>
              </a:rPr>
              <a:t>=</a:t>
            </a:r>
            <a:r>
              <a:rPr lang="en-US" altLang="zh-CN" sz="2800" b="1" dirty="0" smtClean="0">
                <a:latin typeface="+mn-ea"/>
                <a:ea typeface="+mn-ea"/>
              </a:rPr>
              <a:t>_____</a:t>
            </a:r>
            <a:endParaRPr lang="en-US" altLang="zh-CN" sz="2800" b="1" dirty="0">
              <a:latin typeface="+mn-ea"/>
              <a:ea typeface="+mn-ea"/>
            </a:endParaRPr>
          </a:p>
        </p:txBody>
      </p:sp>
      <p:pic>
        <p:nvPicPr>
          <p:cNvPr id="4" name="Picture 4" descr="w1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4"/>
          <a:stretch>
            <a:fillRect/>
          </a:stretch>
        </p:blipFill>
        <p:spPr bwMode="auto">
          <a:xfrm>
            <a:off x="2096725" y="1311610"/>
            <a:ext cx="406876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6545" y="4281940"/>
            <a:ext cx="39154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b="1" i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  <a:r>
              <a:rPr lang="en-US" altLang="zh-CN" sz="24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－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=20N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5 </a:t>
            </a:r>
            <a:r>
              <a:rPr lang="en-US" altLang="zh-CN" sz="24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N = 15N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rot="10800000">
            <a:off x="3074625" y="2740360"/>
            <a:ext cx="4763" cy="971550"/>
          </a:xfrm>
          <a:prstGeom prst="line">
            <a:avLst/>
          </a:prstGeom>
          <a:noFill/>
          <a:ln w="28575" cap="sq">
            <a:solidFill>
              <a:srgbClr val="FF0000"/>
            </a:solidFill>
            <a:miter lim="800000"/>
            <a:headEnd type="triangle" w="lg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rot="10800000">
            <a:off x="5308238" y="2740360"/>
            <a:ext cx="4762" cy="971550"/>
          </a:xfrm>
          <a:prstGeom prst="line">
            <a:avLst/>
          </a:prstGeom>
          <a:noFill/>
          <a:ln w="28575" cap="sq">
            <a:solidFill>
              <a:srgbClr val="FF0000"/>
            </a:solidFill>
            <a:miter lim="800000"/>
            <a:headEnd type="triangle" w="lg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3080975" y="2894348"/>
            <a:ext cx="0" cy="442912"/>
          </a:xfrm>
          <a:prstGeom prst="line">
            <a:avLst/>
          </a:prstGeom>
          <a:noFill/>
          <a:ln w="28575" cap="sq">
            <a:solidFill>
              <a:srgbClr val="000000"/>
            </a:solidFill>
            <a:miter lim="800000"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rot="10800000">
            <a:off x="3071450" y="2719723"/>
            <a:ext cx="4763" cy="576262"/>
          </a:xfrm>
          <a:prstGeom prst="line">
            <a:avLst/>
          </a:prstGeom>
          <a:noFill/>
          <a:ln w="28575" cap="sq">
            <a:solidFill>
              <a:srgbClr val="FF0000"/>
            </a:solidFill>
            <a:miter lim="800000"/>
            <a:headEnd type="triangle" w="lg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rot="10800000">
            <a:off x="5313000" y="3351548"/>
            <a:ext cx="0" cy="442912"/>
          </a:xfrm>
          <a:prstGeom prst="line">
            <a:avLst/>
          </a:prstGeom>
          <a:noFill/>
          <a:ln w="28575" cap="sq">
            <a:solidFill>
              <a:srgbClr val="000000"/>
            </a:solidFill>
            <a:miter lim="800000"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5317763" y="2737185"/>
            <a:ext cx="0" cy="1420813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oval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106375" y="339758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Times New Roman" charset="0"/>
                <a:ea typeface="黑体" charset="0"/>
                <a:cs typeface="黑体" charset="0"/>
              </a:rPr>
              <a:t>F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74575" y="3373773"/>
            <a:ext cx="43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106375" y="2749885"/>
            <a:ext cx="935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  <a:r>
              <a:rPr lang="zh-CN" altLang="en-US" sz="2400" b="1">
                <a:solidFill>
                  <a:srgbClr val="FF3300"/>
                </a:solidFill>
                <a:latin typeface="Times New Roman" charset="0"/>
                <a:ea typeface="黑体" charset="0"/>
                <a:cs typeface="黑体" charset="0"/>
              </a:rPr>
              <a:t>－</a:t>
            </a:r>
            <a:r>
              <a:rPr lang="en-US" altLang="zh-CN" sz="2400" b="1" i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endParaRPr lang="en-US" altLang="zh-CN" sz="2400" b="1">
              <a:solidFill>
                <a:srgbClr val="FF3300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833575" y="2965785"/>
            <a:ext cx="43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752020" y="360686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charset="0"/>
                <a:ea typeface="黑体" charset="0"/>
                <a:cs typeface="黑体" charset="0"/>
              </a:rPr>
              <a:t>F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409838" y="3254710"/>
            <a:ext cx="935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  <a:r>
              <a:rPr lang="zh-CN" altLang="en-US" sz="2400" b="1">
                <a:solidFill>
                  <a:srgbClr val="FF3300"/>
                </a:solidFill>
                <a:latin typeface="Times New Roman" charset="0"/>
                <a:ea typeface="黑体" charset="0"/>
                <a:cs typeface="黑体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4436985" y="4281940"/>
            <a:ext cx="4275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b="1" i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G </a:t>
            </a:r>
            <a:r>
              <a:rPr lang="zh-CN" sz="2400" b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＋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 = 20N </a:t>
            </a:r>
            <a:r>
              <a:rPr lang="zh-CN" sz="2400" b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5N </a:t>
            </a:r>
            <a:r>
              <a:rPr lang="en-US" altLang="zh-CN" sz="24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= 25N</a:t>
            </a:r>
          </a:p>
        </p:txBody>
      </p:sp>
    </p:spTree>
    <p:extLst>
      <p:ext uri="{BB962C8B-B14F-4D97-AF65-F5344CB8AC3E}">
        <p14:creationId xmlns:p14="http://schemas.microsoft.com/office/powerpoint/2010/main" val="418767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31540" y="366505"/>
            <a:ext cx="85059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lang="zh-CN" altLang="zh-CN" sz="3200" dirty="0">
                <a:solidFill>
                  <a:schemeClr val="tx1"/>
                </a:solidFill>
              </a:rPr>
              <a:t>公共汽车上要配备逃生锤，为了更容易打破车窗玻璃，</a:t>
            </a:r>
            <a:r>
              <a:rPr lang="zh-CN" altLang="zh-CN" sz="3200" dirty="0" smtClean="0">
                <a:solidFill>
                  <a:schemeClr val="tx1"/>
                </a:solidFill>
              </a:rPr>
              <a:t>其外形应选择 </a:t>
            </a:r>
            <a:r>
              <a:rPr kumimoji="0" lang="en-US" altLang="zh-CN" sz="3200" b="1" dirty="0" smtClean="0">
                <a:solidFill>
                  <a:schemeClr val="tx1"/>
                </a:solidFill>
                <a:latin typeface="+mn-ea"/>
                <a:ea typeface="+mn-ea"/>
              </a:rPr>
              <a:t>(  </a:t>
            </a:r>
            <a:r>
              <a:rPr kumimoji="0" lang="en-US" altLang="zh-CN" sz="32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</p:txBody>
      </p:sp>
      <p:pic>
        <p:nvPicPr>
          <p:cNvPr id="3" name="图片 2" descr="屏幕快照 2020-02-07 下午8.03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1671650"/>
            <a:ext cx="8055895" cy="20702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87135" y="951570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A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0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1540" y="411510"/>
            <a:ext cx="819091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lang="zh-CN" altLang="zh-CN" sz="2800" dirty="0">
                <a:solidFill>
                  <a:schemeClr val="tx1"/>
                </a:solidFill>
              </a:rPr>
              <a:t>如图同一个梯形铁块，第一次如甲图放置，第二次如乙图放置，则它们对水平地面的压力</a:t>
            </a:r>
            <a:r>
              <a:rPr lang="en-US" altLang="zh-CN" sz="2800" dirty="0">
                <a:solidFill>
                  <a:schemeClr val="tx1"/>
                </a:solidFill>
              </a:rPr>
              <a:t>F</a:t>
            </a:r>
            <a:r>
              <a:rPr lang="zh-CN" altLang="zh-CN" sz="2800" dirty="0">
                <a:solidFill>
                  <a:schemeClr val="tx1"/>
                </a:solidFill>
              </a:rPr>
              <a:t>和压强</a:t>
            </a:r>
            <a:r>
              <a:rPr lang="en-US" altLang="zh-CN" sz="2800" dirty="0">
                <a:solidFill>
                  <a:schemeClr val="tx1"/>
                </a:solidFill>
              </a:rPr>
              <a:t>P</a:t>
            </a:r>
            <a:r>
              <a:rPr lang="zh-CN" altLang="zh-CN" sz="2800" dirty="0">
                <a:solidFill>
                  <a:schemeClr val="tx1"/>
                </a:solidFill>
              </a:rPr>
              <a:t>大小关系正确的是（　　</a:t>
            </a:r>
            <a:r>
              <a:rPr lang="zh-CN" altLang="zh-CN" sz="2800" dirty="0" smtClean="0">
                <a:solidFill>
                  <a:schemeClr val="tx1"/>
                </a:solidFill>
              </a:rPr>
              <a:t>）</a:t>
            </a:r>
            <a:endParaRPr lang="zh-CN" altLang="zh-CN" sz="2800" dirty="0">
              <a:solidFill>
                <a:schemeClr val="tx1"/>
              </a:solidFill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A</a:t>
            </a:r>
            <a:r>
              <a:rPr lang="zh-CN" altLang="zh-CN" sz="2800" dirty="0" smtClean="0">
                <a:solidFill>
                  <a:schemeClr val="tx1"/>
                </a:solidFill>
              </a:rPr>
              <a:t>．</a:t>
            </a:r>
            <a:r>
              <a:rPr lang="en-US" altLang="zh-CN" sz="2800" dirty="0" smtClean="0">
                <a:solidFill>
                  <a:schemeClr val="tx1"/>
                </a:solidFill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</a:rPr>
              <a:t>甲</a:t>
            </a:r>
            <a:r>
              <a:rPr lang="en-US" altLang="zh-CN" sz="2800" dirty="0">
                <a:solidFill>
                  <a:schemeClr val="tx1"/>
                </a:solidFill>
              </a:rPr>
              <a:t>=F</a:t>
            </a:r>
            <a:r>
              <a:rPr lang="zh-CN" altLang="zh-CN" sz="2800" baseline="-25000" dirty="0">
                <a:solidFill>
                  <a:schemeClr val="tx1"/>
                </a:solidFill>
              </a:rPr>
              <a:t>乙</a:t>
            </a:r>
            <a:endParaRPr lang="zh-CN" altLang="zh-CN" sz="2800" dirty="0">
              <a:solidFill>
                <a:schemeClr val="tx1"/>
              </a:solidFill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B</a:t>
            </a:r>
            <a:r>
              <a:rPr lang="zh-CN" altLang="zh-CN" sz="2800" dirty="0" smtClean="0">
                <a:solidFill>
                  <a:schemeClr val="tx1"/>
                </a:solidFill>
              </a:rPr>
              <a:t>．</a:t>
            </a:r>
            <a:r>
              <a:rPr lang="en-US" altLang="zh-CN" sz="2800" dirty="0" smtClean="0">
                <a:solidFill>
                  <a:schemeClr val="tx1"/>
                </a:solidFill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</a:rPr>
              <a:t>甲</a:t>
            </a:r>
            <a:r>
              <a:rPr lang="zh-CN" altLang="zh-CN" sz="2800" dirty="0">
                <a:solidFill>
                  <a:schemeClr val="tx1"/>
                </a:solidFill>
              </a:rPr>
              <a:t>＜</a:t>
            </a:r>
            <a:r>
              <a:rPr lang="en-US" altLang="zh-CN" sz="2800" dirty="0">
                <a:solidFill>
                  <a:schemeClr val="tx1"/>
                </a:solidFill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</a:rPr>
              <a:t>乙</a:t>
            </a:r>
            <a:endParaRPr lang="zh-CN" altLang="zh-CN" sz="2800" dirty="0">
              <a:solidFill>
                <a:schemeClr val="tx1"/>
              </a:solidFill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C</a:t>
            </a:r>
            <a:r>
              <a:rPr lang="zh-CN" altLang="zh-CN" sz="2800" dirty="0" smtClean="0">
                <a:solidFill>
                  <a:schemeClr val="tx1"/>
                </a:solidFill>
              </a:rPr>
              <a:t>．</a:t>
            </a:r>
            <a:r>
              <a:rPr lang="en-US" altLang="zh-CN" sz="2800" dirty="0" smtClean="0">
                <a:solidFill>
                  <a:schemeClr val="tx1"/>
                </a:solidFill>
              </a:rPr>
              <a:t>p</a:t>
            </a:r>
            <a:r>
              <a:rPr lang="zh-CN" altLang="zh-CN" sz="2800" baseline="-25000" dirty="0">
                <a:solidFill>
                  <a:schemeClr val="tx1"/>
                </a:solidFill>
              </a:rPr>
              <a:t>甲</a:t>
            </a:r>
            <a:r>
              <a:rPr lang="zh-CN" altLang="zh-CN" sz="2800" dirty="0">
                <a:solidFill>
                  <a:schemeClr val="tx1"/>
                </a:solidFill>
              </a:rPr>
              <a:t>＞</a:t>
            </a:r>
            <a:r>
              <a:rPr lang="en-US" altLang="zh-CN" sz="2800" dirty="0">
                <a:solidFill>
                  <a:schemeClr val="tx1"/>
                </a:solidFill>
              </a:rPr>
              <a:t>p</a:t>
            </a:r>
            <a:r>
              <a:rPr lang="zh-CN" altLang="zh-CN" sz="2800" baseline="-25000" dirty="0">
                <a:solidFill>
                  <a:schemeClr val="tx1"/>
                </a:solidFill>
              </a:rPr>
              <a:t>乙</a:t>
            </a:r>
            <a:endParaRPr lang="zh-CN" altLang="zh-CN" sz="2800" dirty="0">
              <a:solidFill>
                <a:schemeClr val="tx1"/>
              </a:solidFill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D</a:t>
            </a:r>
            <a:r>
              <a:rPr lang="zh-CN" altLang="zh-CN" sz="2800" dirty="0" smtClean="0">
                <a:solidFill>
                  <a:schemeClr val="tx1"/>
                </a:solidFill>
              </a:rPr>
              <a:t>．</a:t>
            </a:r>
            <a:r>
              <a:rPr lang="en-US" altLang="zh-CN" sz="2800" dirty="0" smtClean="0">
                <a:solidFill>
                  <a:schemeClr val="tx1"/>
                </a:solidFill>
              </a:rPr>
              <a:t>p</a:t>
            </a:r>
            <a:r>
              <a:rPr lang="zh-CN" altLang="zh-CN" sz="2800" baseline="-25000" dirty="0">
                <a:solidFill>
                  <a:schemeClr val="tx1"/>
                </a:solidFill>
              </a:rPr>
              <a:t>甲</a:t>
            </a:r>
            <a:r>
              <a:rPr lang="en-US" altLang="zh-CN" sz="2800" dirty="0">
                <a:solidFill>
                  <a:schemeClr val="tx1"/>
                </a:solidFill>
              </a:rPr>
              <a:t>=p</a:t>
            </a:r>
            <a:r>
              <a:rPr lang="zh-CN" altLang="zh-CN" sz="2800" baseline="-25000" dirty="0">
                <a:solidFill>
                  <a:schemeClr val="tx1"/>
                </a:solidFill>
              </a:rPr>
              <a:t>乙</a:t>
            </a:r>
            <a:endParaRPr lang="zh-CN" altLang="zh-CN" sz="2800" dirty="0">
              <a:solidFill>
                <a:schemeClr val="tx1"/>
              </a:solidFill>
            </a:endParaRPr>
          </a:p>
          <a:p>
            <a:pPr algn="l"/>
            <a:endParaRPr lang="zh-CN" altLang="zh-CN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5" name="Picture24" descr="菁优网：http://www.jyeoo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2301720"/>
            <a:ext cx="3330370" cy="18452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436985" y="1311610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A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8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1540" y="411510"/>
            <a:ext cx="819091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lang="zh-CN" altLang="zh-CN" sz="2800" dirty="0">
                <a:solidFill>
                  <a:srgbClr val="000000"/>
                </a:solidFill>
              </a:rPr>
              <a:t>如图一块砖，沿竖直方向将它切掉一半，则下说法正确的是（　　</a:t>
            </a:r>
            <a:r>
              <a:rPr lang="zh-CN" altLang="zh-CN" sz="2800" dirty="0" smtClean="0">
                <a:solidFill>
                  <a:srgbClr val="000000"/>
                </a:solidFill>
              </a:rPr>
              <a:t>）</a:t>
            </a:r>
            <a:endParaRPr lang="zh-CN" altLang="zh-CN" sz="2800" dirty="0">
              <a:solidFill>
                <a:srgbClr val="000000"/>
              </a:solidFill>
            </a:endParaRPr>
          </a:p>
          <a:p>
            <a:pPr algn="l"/>
            <a:r>
              <a:rPr lang="en-US" altLang="zh-CN" sz="2800" dirty="0" smtClean="0">
                <a:solidFill>
                  <a:srgbClr val="000000"/>
                </a:solidFill>
              </a:rPr>
              <a:t>A</a:t>
            </a:r>
            <a:r>
              <a:rPr lang="zh-CN" altLang="zh-CN" sz="2800" dirty="0" smtClean="0">
                <a:solidFill>
                  <a:srgbClr val="000000"/>
                </a:solidFill>
              </a:rPr>
              <a:t>．对地面的压力不变</a:t>
            </a:r>
            <a:endParaRPr lang="zh-CN" altLang="zh-CN" sz="2800" dirty="0">
              <a:solidFill>
                <a:srgbClr val="000000"/>
              </a:solidFill>
            </a:endParaRPr>
          </a:p>
          <a:p>
            <a:pPr algn="l"/>
            <a:r>
              <a:rPr lang="en-US" altLang="zh-CN" sz="2800" dirty="0">
                <a:solidFill>
                  <a:srgbClr val="000000"/>
                </a:solidFill>
              </a:rPr>
              <a:t>B</a:t>
            </a:r>
            <a:r>
              <a:rPr lang="zh-CN" altLang="zh-CN" sz="2800" dirty="0" smtClean="0">
                <a:solidFill>
                  <a:srgbClr val="000000"/>
                </a:solidFill>
              </a:rPr>
              <a:t>．对地面的压力减小了四分之一</a:t>
            </a:r>
            <a:endParaRPr lang="zh-CN" altLang="zh-CN" sz="2800" dirty="0">
              <a:solidFill>
                <a:srgbClr val="000000"/>
              </a:solidFill>
            </a:endParaRPr>
          </a:p>
          <a:p>
            <a:pPr algn="l"/>
            <a:r>
              <a:rPr lang="en-US" altLang="zh-CN" sz="2800" dirty="0">
                <a:solidFill>
                  <a:srgbClr val="000000"/>
                </a:solidFill>
              </a:rPr>
              <a:t>C</a:t>
            </a:r>
            <a:r>
              <a:rPr lang="zh-CN" altLang="zh-CN" sz="2800" dirty="0" smtClean="0">
                <a:solidFill>
                  <a:srgbClr val="000000"/>
                </a:solidFill>
              </a:rPr>
              <a:t>．对地面的压强减小了二分之一</a:t>
            </a:r>
            <a:endParaRPr lang="zh-CN" altLang="zh-CN" sz="2800" dirty="0">
              <a:solidFill>
                <a:srgbClr val="000000"/>
              </a:solidFill>
            </a:endParaRPr>
          </a:p>
          <a:p>
            <a:pPr algn="l"/>
            <a:r>
              <a:rPr lang="en-US" altLang="zh-CN" sz="2800" dirty="0">
                <a:solidFill>
                  <a:srgbClr val="000000"/>
                </a:solidFill>
              </a:rPr>
              <a:t>D</a:t>
            </a:r>
            <a:r>
              <a:rPr lang="zh-CN" altLang="zh-CN" sz="2800" dirty="0" smtClean="0">
                <a:solidFill>
                  <a:srgbClr val="000000"/>
                </a:solidFill>
              </a:rPr>
              <a:t>．对</a:t>
            </a:r>
            <a:r>
              <a:rPr lang="zh-CN" altLang="zh-CN" sz="2800" dirty="0">
                <a:solidFill>
                  <a:srgbClr val="000000"/>
                </a:solidFill>
              </a:rPr>
              <a:t>地面的压强不变</a:t>
            </a:r>
          </a:p>
          <a:p>
            <a:pPr algn="l"/>
            <a:endParaRPr lang="zh-CN" altLang="zh-CN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4" name="Picture24" descr="菁优网：http://www.jyeoo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95" y="1716655"/>
            <a:ext cx="1890210" cy="1260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176845" y="861560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D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1540" y="411510"/>
            <a:ext cx="855095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lang="zh-CN" altLang="zh-CN" sz="2800" dirty="0">
                <a:solidFill>
                  <a:schemeClr val="tx1"/>
                </a:solidFill>
              </a:rPr>
              <a:t>一块方砖放在水平地面上，如图</a:t>
            </a:r>
            <a:r>
              <a:rPr lang="en-US" altLang="zh-CN" sz="2800" dirty="0">
                <a:solidFill>
                  <a:schemeClr val="tx1"/>
                </a:solidFill>
              </a:rPr>
              <a:t>1</a:t>
            </a:r>
            <a:r>
              <a:rPr lang="zh-CN" altLang="zh-CN" sz="2800" dirty="0">
                <a:solidFill>
                  <a:schemeClr val="tx1"/>
                </a:solidFill>
              </a:rPr>
              <a:t>所示。若沿水平方向切去</a:t>
            </a:r>
            <a:r>
              <a:rPr lang="en-US" altLang="zh-CN" sz="2800" dirty="0">
                <a:solidFill>
                  <a:schemeClr val="tx1"/>
                </a:solidFill>
              </a:rPr>
              <a:t>1/2</a:t>
            </a:r>
            <a:r>
              <a:rPr lang="zh-CN" altLang="zh-CN" sz="2800" dirty="0">
                <a:solidFill>
                  <a:schemeClr val="tx1"/>
                </a:solidFill>
              </a:rPr>
              <a:t>则剩余的砖对地面的压力和压强（</a:t>
            </a:r>
            <a:r>
              <a:rPr lang="en-US" altLang="zh-CN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 </a:t>
            </a:r>
            <a:r>
              <a:rPr lang="zh-CN" altLang="zh-CN" sz="2800" dirty="0">
                <a:solidFill>
                  <a:schemeClr val="tx1"/>
                </a:solidFill>
              </a:rPr>
              <a:t>）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A</a:t>
            </a:r>
            <a:r>
              <a:rPr lang="zh-CN" altLang="zh-CN" sz="2800" dirty="0">
                <a:solidFill>
                  <a:schemeClr val="tx1"/>
                </a:solidFill>
              </a:rPr>
              <a:t>．压力不变、压强不变</a:t>
            </a:r>
            <a:r>
              <a:rPr lang="en-US" altLang="zh-CN" sz="2800" dirty="0">
                <a:solidFill>
                  <a:schemeClr val="tx1"/>
                </a:solidFill>
              </a:rPr>
              <a:t>     </a:t>
            </a:r>
            <a:endParaRPr lang="zh-CN" altLang="zh-CN" sz="2800" dirty="0">
              <a:solidFill>
                <a:schemeClr val="tx1"/>
              </a:solidFill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B</a:t>
            </a:r>
            <a:r>
              <a:rPr lang="zh-CN" altLang="zh-CN" sz="2800" dirty="0">
                <a:solidFill>
                  <a:schemeClr val="tx1"/>
                </a:solidFill>
              </a:rPr>
              <a:t>．压力减半，压强减半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C</a:t>
            </a:r>
            <a:r>
              <a:rPr lang="zh-CN" altLang="zh-CN" sz="2800" dirty="0">
                <a:solidFill>
                  <a:schemeClr val="tx1"/>
                </a:solidFill>
              </a:rPr>
              <a:t>．压力不变，压强减半</a:t>
            </a:r>
            <a:r>
              <a:rPr lang="en-US" altLang="zh-CN" sz="2800" dirty="0">
                <a:solidFill>
                  <a:schemeClr val="tx1"/>
                </a:solidFill>
              </a:rPr>
              <a:t>     </a:t>
            </a:r>
            <a:endParaRPr lang="zh-CN" altLang="zh-CN" sz="2800" dirty="0">
              <a:solidFill>
                <a:schemeClr val="tx1"/>
              </a:solidFill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</a:rPr>
              <a:t>D</a:t>
            </a:r>
            <a:r>
              <a:rPr lang="zh-CN" altLang="zh-CN" sz="2800" dirty="0">
                <a:solidFill>
                  <a:schemeClr val="tx1"/>
                </a:solidFill>
              </a:rPr>
              <a:t>．压力减半，压强不变</a:t>
            </a:r>
          </a:p>
          <a:p>
            <a:pPr algn="l"/>
            <a:endParaRPr lang="zh-CN" altLang="zh-CN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5" name="图片 4" descr="屏幕快照 2020-02-07 下午8.12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15" y="1671650"/>
            <a:ext cx="2555384" cy="15301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37385" y="816555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B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1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1540" y="411510"/>
            <a:ext cx="8190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</a:rPr>
              <a:t>质量为</a:t>
            </a:r>
            <a:r>
              <a:rPr lang="en-US" altLang="zh-CN" sz="2800" dirty="0" smtClean="0">
                <a:solidFill>
                  <a:schemeClr val="tx1"/>
                </a:solidFill>
              </a:rPr>
              <a:t>2.7kg</a:t>
            </a:r>
            <a:r>
              <a:rPr lang="zh-CN" altLang="zh-CN" sz="2800" dirty="0" smtClean="0">
                <a:solidFill>
                  <a:schemeClr val="tx1"/>
                </a:solidFill>
              </a:rPr>
              <a:t>的</a:t>
            </a:r>
            <a:r>
              <a:rPr lang="zh-CN" altLang="en-US" sz="2800" dirty="0" smtClean="0">
                <a:solidFill>
                  <a:schemeClr val="tx1"/>
                </a:solidFill>
              </a:rPr>
              <a:t>物体</a:t>
            </a:r>
            <a:r>
              <a:rPr lang="zh-CN" altLang="zh-CN" sz="2800" dirty="0" smtClean="0">
                <a:solidFill>
                  <a:schemeClr val="tx1"/>
                </a:solidFill>
              </a:rPr>
              <a:t>，</a:t>
            </a:r>
            <a:r>
              <a:rPr lang="zh-CN" altLang="en-US" sz="2800" dirty="0" smtClean="0">
                <a:solidFill>
                  <a:schemeClr val="tx1"/>
                </a:solidFill>
              </a:rPr>
              <a:t>与地面的接触</a:t>
            </a:r>
            <a:r>
              <a:rPr lang="zh-CN" altLang="zh-CN" sz="2800" dirty="0" smtClean="0">
                <a:solidFill>
                  <a:schemeClr val="tx1"/>
                </a:solidFill>
              </a:rPr>
              <a:t>面积为0</a:t>
            </a:r>
            <a:r>
              <a:rPr lang="en-US" altLang="zh-CN" sz="2800" dirty="0" smtClean="0">
                <a:solidFill>
                  <a:schemeClr val="tx1"/>
                </a:solidFill>
              </a:rPr>
              <a:t>.5m</a:t>
            </a:r>
            <a:r>
              <a:rPr lang="en-US" altLang="zh-CN" sz="2800" baseline="30000" dirty="0" smtClean="0">
                <a:solidFill>
                  <a:schemeClr val="tx1"/>
                </a:solidFill>
              </a:rPr>
              <a:t>2</a:t>
            </a:r>
            <a:r>
              <a:rPr lang="zh-CN" altLang="zh-CN" sz="2800" dirty="0" smtClean="0">
                <a:solidFill>
                  <a:schemeClr val="tx1"/>
                </a:solidFill>
              </a:rPr>
              <a:t>，</a:t>
            </a:r>
            <a:r>
              <a:rPr lang="zh-CN" altLang="en-US" sz="2800" dirty="0" smtClean="0">
                <a:solidFill>
                  <a:schemeClr val="tx1"/>
                </a:solidFill>
              </a:rPr>
              <a:t>求物体对地面的</a:t>
            </a:r>
            <a:r>
              <a:rPr lang="zh-CN" altLang="zh-CN" sz="2800" dirty="0" smtClean="0">
                <a:solidFill>
                  <a:schemeClr val="tx1"/>
                </a:solidFill>
              </a:rPr>
              <a:t>压强</a:t>
            </a:r>
            <a:r>
              <a:rPr lang="zh-CN" altLang="zh-CN" sz="2800" dirty="0">
                <a:solidFill>
                  <a:schemeClr val="tx1"/>
                </a:solidFill>
              </a:rPr>
              <a:t>多大？</a:t>
            </a:r>
          </a:p>
          <a:p>
            <a:pPr algn="l"/>
            <a:endParaRPr lang="zh-CN" altLang="zh-CN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76645" y="1671650"/>
            <a:ext cx="9001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zh-CN" altLang="en-US" sz="2600" dirty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解</a:t>
            </a:r>
            <a:r>
              <a:rPr lang="zh-CN" altLang="en-US" sz="26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：</a:t>
            </a:r>
            <a:endParaRPr lang="zh-CN" altLang="en-US" sz="2600" dirty="0">
              <a:latin typeface="+mn-ea"/>
              <a:ea typeface="+mn-ea"/>
              <a:cs typeface="黑体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70091" y="1671650"/>
            <a:ext cx="23743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600" i="1" dirty="0">
                <a:latin typeface="+mn-ea"/>
                <a:ea typeface="+mn-ea"/>
                <a:cs typeface="黑体" charset="0"/>
              </a:rPr>
              <a:t>F</a:t>
            </a:r>
            <a:r>
              <a:rPr lang="zh-CN" altLang="en-US" sz="2600" dirty="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 i="1" dirty="0">
                <a:latin typeface="+mn-ea"/>
                <a:ea typeface="+mn-ea"/>
                <a:cs typeface="黑体" charset="0"/>
              </a:rPr>
              <a:t>G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mg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zh-CN" altLang="zh-CN" sz="2600" dirty="0" smtClean="0">
                <a:latin typeface="+mn-ea"/>
                <a:ea typeface="+mn-ea"/>
                <a:cs typeface="黑体" charset="0"/>
              </a:rPr>
              <a:t>2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7N</a:t>
            </a:r>
            <a:endParaRPr lang="zh-CN" altLang="en-US" sz="2600" dirty="0">
              <a:latin typeface="+mn-ea"/>
              <a:ea typeface="+mn-ea"/>
              <a:cs typeface="黑体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018208" y="2436735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受力面积</a:t>
            </a:r>
            <a:endParaRPr lang="zh-CN" altLang="en-US" sz="2600" dirty="0">
              <a:latin typeface="+mn-ea"/>
              <a:ea typeface="+mn-ea"/>
              <a:cs typeface="黑体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356865" y="2436735"/>
            <a:ext cx="22052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600" i="1" dirty="0">
                <a:latin typeface="+mn-ea"/>
                <a:ea typeface="+mn-ea"/>
                <a:cs typeface="黑体" charset="0"/>
              </a:rPr>
              <a:t>S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0.5</a:t>
            </a:r>
            <a:r>
              <a:rPr lang="en-US" altLang="zh-CN" sz="2600" dirty="0" smtClean="0">
                <a:latin typeface="+mn-ea"/>
                <a:cs typeface="黑体" charset="0"/>
              </a:rPr>
              <a:t>m</a:t>
            </a:r>
            <a:r>
              <a:rPr lang="en-US" altLang="zh-CN" sz="2600" baseline="30000" dirty="0" smtClean="0">
                <a:latin typeface="+mn-ea"/>
                <a:cs typeface="黑体" charset="0"/>
              </a:rPr>
              <a:t>2</a:t>
            </a:r>
            <a:endParaRPr lang="zh-CN" altLang="en-US" sz="2600" dirty="0">
              <a:latin typeface="+mn-ea"/>
              <a:cs typeface="黑体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556665" y="3291830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2600" dirty="0">
                <a:latin typeface="+mn-ea"/>
                <a:ea typeface="+mn-ea"/>
                <a:cs typeface="黑体" charset="0"/>
              </a:rPr>
              <a:t>所以压强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106615" y="4236935"/>
            <a:ext cx="57610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zh-CN" altLang="en-US" sz="2600" dirty="0">
                <a:latin typeface="+mn-ea"/>
                <a:ea typeface="+mn-ea"/>
                <a:cs typeface="黑体" charset="0"/>
              </a:rPr>
              <a:t>答：书对桌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面的压强为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54Pa</a:t>
            </a:r>
            <a:r>
              <a:rPr lang="zh-CN" altLang="en-US" sz="2600" dirty="0">
                <a:latin typeface="+mn-ea"/>
                <a:ea typeface="+mn-ea"/>
                <a:cs typeface="黑体" charset="0"/>
              </a:rPr>
              <a:t>。</a:t>
            </a: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3086835" y="2976795"/>
            <a:ext cx="1447800" cy="1295400"/>
            <a:chOff x="2976" y="2448"/>
            <a:chExt cx="912" cy="816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976" y="2448"/>
              <a:ext cx="912" cy="8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 sz="2800" b="1">
                <a:latin typeface="Times New Roman" charset="0"/>
                <a:ea typeface="黑体" charset="0"/>
                <a:cs typeface="黑体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002" y="2638"/>
              <a:ext cx="46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0" i="1" dirty="0">
                  <a:latin typeface="Times New Roman" charset="0"/>
                  <a:ea typeface="黑体" charset="0"/>
                  <a:cs typeface="黑体" charset="0"/>
                </a:rPr>
                <a:t>p=</a:t>
              </a:r>
              <a:r>
                <a:rPr lang="en-US" altLang="zh-CN" sz="2800" b="0" i="1" dirty="0">
                  <a:solidFill>
                    <a:srgbClr val="3333FF"/>
                  </a:solidFill>
                  <a:latin typeface="Times New Roman" charset="0"/>
                  <a:ea typeface="黑体" charset="0"/>
                  <a:cs typeface="黑体" charset="0"/>
                </a:rPr>
                <a:t> 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466" y="281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482" y="2448"/>
              <a:ext cx="3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0" i="1">
                  <a:latin typeface="Times New Roman" charset="0"/>
                  <a:ea typeface="黑体" charset="0"/>
                  <a:cs typeface="黑体" charset="0"/>
                </a:rPr>
                <a:t>F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482" y="2880"/>
              <a:ext cx="3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0" i="1" dirty="0">
                  <a:latin typeface="Times New Roman" charset="0"/>
                  <a:ea typeface="黑体" charset="0"/>
                  <a:cs typeface="黑体" charset="0"/>
                </a:rPr>
                <a:t>S</a:t>
              </a: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572000" y="3291830"/>
            <a:ext cx="1358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 b="0" i="1" dirty="0" smtClean="0">
                <a:latin typeface="Times New Roman" charset="0"/>
                <a:ea typeface="黑体" charset="0"/>
                <a:cs typeface="黑体" charset="0"/>
              </a:rPr>
              <a:t>= 54</a:t>
            </a:r>
            <a:r>
              <a:rPr lang="en-US" altLang="zh-CN" sz="2800" dirty="0" smtClean="0">
                <a:latin typeface="+mn-ea"/>
                <a:cs typeface="黑体" charset="0"/>
              </a:rPr>
              <a:t>Pa</a:t>
            </a:r>
            <a:r>
              <a:rPr lang="en-US" altLang="zh-CN" sz="2800" b="0" i="1" dirty="0" smtClean="0">
                <a:solidFill>
                  <a:srgbClr val="3333FF"/>
                </a:solidFill>
                <a:latin typeface="Times New Roman" charset="0"/>
                <a:ea typeface="黑体" charset="0"/>
                <a:cs typeface="黑体" charset="0"/>
              </a:rPr>
              <a:t> </a:t>
            </a:r>
            <a:endParaRPr lang="en-US" altLang="zh-CN" sz="2800" b="0" i="1" dirty="0">
              <a:solidFill>
                <a:srgbClr val="3333FF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8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431540" y="1761660"/>
            <a:ext cx="8460940" cy="199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  <a:buFont typeface="Wingdings" charset="0"/>
              <a:buNone/>
            </a:pPr>
            <a:r>
              <a:rPr lang="en-US" altLang="zh-CN" sz="2800" b="1" dirty="0">
                <a:latin typeface="+mn-ea"/>
                <a:ea typeface="+mn-ea"/>
              </a:rPr>
              <a:t>1.</a:t>
            </a:r>
            <a:r>
              <a:rPr lang="zh-CN" altLang="en-US" sz="2800" b="1" dirty="0">
                <a:latin typeface="+mn-ea"/>
                <a:ea typeface="+mn-ea"/>
              </a:rPr>
              <a:t>知道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压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力</a:t>
            </a:r>
            <a:r>
              <a:rPr lang="zh-CN" altLang="en-US" sz="2800" b="1" dirty="0" smtClean="0">
                <a:latin typeface="+mn-ea"/>
                <a:ea typeface="+mn-ea"/>
              </a:rPr>
              <a:t>的概念、压</a:t>
            </a:r>
            <a:r>
              <a:rPr lang="zh-CN" altLang="en-US" sz="2800" b="1" dirty="0">
                <a:latin typeface="+mn-ea"/>
                <a:ea typeface="+mn-ea"/>
              </a:rPr>
              <a:t>力的作用效果与哪些因素有关。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>
                <a:latin typeface="+mn-ea"/>
                <a:ea typeface="+mn-ea"/>
              </a:rPr>
              <a:t>2.</a:t>
            </a:r>
            <a:r>
              <a:rPr lang="zh-CN" altLang="en-US" sz="2800" b="1" dirty="0">
                <a:latin typeface="+mn-ea"/>
                <a:ea typeface="+mn-ea"/>
              </a:rPr>
              <a:t>掌握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压强</a:t>
            </a:r>
            <a:r>
              <a:rPr lang="zh-CN" altLang="en-US" sz="2800" b="1" dirty="0">
                <a:latin typeface="+mn-ea"/>
                <a:ea typeface="+mn-ea"/>
              </a:rPr>
              <a:t>的概念、计算公式、国际单位，会用公式进行简单计算。(重点</a:t>
            </a:r>
            <a:r>
              <a:rPr lang="en-US" altLang="zh-CN" sz="2800" b="1" dirty="0">
                <a:latin typeface="+mn-ea"/>
                <a:ea typeface="+mn-ea"/>
              </a:rPr>
              <a:t>)</a:t>
            </a:r>
          </a:p>
        </p:txBody>
      </p:sp>
      <p:sp>
        <p:nvSpPr>
          <p:cNvPr id="5123" name="文本框 2"/>
          <p:cNvSpPr txBox="1">
            <a:spLocks noChangeArrowheads="1"/>
          </p:cNvSpPr>
          <p:nvPr/>
        </p:nvSpPr>
        <p:spPr bwMode="auto">
          <a:xfrm>
            <a:off x="3581890" y="636535"/>
            <a:ext cx="18954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黑体" charset="0"/>
                <a:ea typeface="黑体" charset="0"/>
                <a:cs typeface="黑体" charset="0"/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52841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1540" y="411510"/>
            <a:ext cx="81909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lang="zh-CN" altLang="zh-CN" sz="2800" dirty="0">
                <a:solidFill>
                  <a:schemeClr val="tx1"/>
                </a:solidFill>
              </a:rPr>
              <a:t>如图，边长为</a:t>
            </a:r>
            <a:r>
              <a:rPr lang="en-US" altLang="zh-CN" sz="2800" dirty="0">
                <a:solidFill>
                  <a:schemeClr val="tx1"/>
                </a:solidFill>
              </a:rPr>
              <a:t>0.1m</a:t>
            </a:r>
            <a:r>
              <a:rPr lang="zh-CN" altLang="zh-CN" sz="2800" dirty="0">
                <a:solidFill>
                  <a:schemeClr val="tx1"/>
                </a:solidFill>
              </a:rPr>
              <a:t>的正方体金属块恰有一半放在面积为</a:t>
            </a:r>
            <a:r>
              <a:rPr lang="en-US" altLang="zh-CN" sz="2800" dirty="0">
                <a:solidFill>
                  <a:schemeClr val="tx1"/>
                </a:solidFill>
              </a:rPr>
              <a:t>1m</a:t>
            </a:r>
            <a:r>
              <a:rPr lang="en-US" altLang="zh-CN" sz="2800" baseline="30000" dirty="0">
                <a:solidFill>
                  <a:schemeClr val="tx1"/>
                </a:solidFill>
              </a:rPr>
              <a:t>2</a:t>
            </a:r>
            <a:r>
              <a:rPr lang="zh-CN" altLang="zh-CN" sz="2800" dirty="0">
                <a:solidFill>
                  <a:schemeClr val="tx1"/>
                </a:solidFill>
              </a:rPr>
              <a:t>的水平桌面上，当弹簧测力计的示数为</a:t>
            </a:r>
            <a:r>
              <a:rPr lang="en-US" altLang="zh-CN" sz="2800" dirty="0">
                <a:solidFill>
                  <a:schemeClr val="tx1"/>
                </a:solidFill>
              </a:rPr>
              <a:t>10N</a:t>
            </a:r>
            <a:r>
              <a:rPr lang="zh-CN" altLang="zh-CN" sz="2800" dirty="0">
                <a:solidFill>
                  <a:schemeClr val="tx1"/>
                </a:solidFill>
              </a:rPr>
              <a:t>时，若此金属块的密度为</a:t>
            </a:r>
            <a:r>
              <a:rPr lang="en-US" altLang="zh-CN" sz="2800" dirty="0">
                <a:solidFill>
                  <a:schemeClr val="tx1"/>
                </a:solidFill>
              </a:rPr>
              <a:t>3×10</a:t>
            </a:r>
            <a:r>
              <a:rPr lang="en-US" altLang="zh-CN" sz="2800" baseline="30000" dirty="0">
                <a:solidFill>
                  <a:schemeClr val="tx1"/>
                </a:solidFill>
              </a:rPr>
              <a:t>3</a:t>
            </a:r>
            <a:r>
              <a:rPr lang="en-US" altLang="zh-CN" sz="2800" dirty="0">
                <a:solidFill>
                  <a:schemeClr val="tx1"/>
                </a:solidFill>
              </a:rPr>
              <a:t>kg/</a:t>
            </a:r>
            <a:r>
              <a:rPr lang="en-US" altLang="zh-CN" sz="2800" dirty="0" smtClean="0">
                <a:solidFill>
                  <a:schemeClr val="tx1"/>
                </a:solidFill>
              </a:rPr>
              <a:t>m</a:t>
            </a:r>
            <a:r>
              <a:rPr lang="en-US" altLang="zh-CN" sz="2800" baseline="30000" dirty="0" smtClean="0">
                <a:solidFill>
                  <a:schemeClr val="tx1"/>
                </a:solidFill>
              </a:rPr>
              <a:t>3</a:t>
            </a:r>
            <a:r>
              <a:rPr lang="zh-CN" altLang="zh-CN" sz="2800" dirty="0">
                <a:solidFill>
                  <a:schemeClr val="tx1"/>
                </a:solidFill>
              </a:rPr>
              <a:t>。</a:t>
            </a:r>
            <a:r>
              <a:rPr lang="zh-CN" altLang="zh-CN" sz="2800" dirty="0" smtClean="0">
                <a:solidFill>
                  <a:schemeClr val="tx1"/>
                </a:solidFill>
              </a:rPr>
              <a:t>求</a:t>
            </a:r>
            <a:r>
              <a:rPr lang="zh-CN" altLang="zh-CN" sz="2800" dirty="0">
                <a:solidFill>
                  <a:schemeClr val="tx1"/>
                </a:solidFill>
              </a:rPr>
              <a:t>此金属块对桌面的压强？ </a:t>
            </a:r>
            <a:endParaRPr lang="zh-CN" altLang="zh-CN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5" name="Picture24" descr="菁优网：http://www.jyeoo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41780"/>
            <a:ext cx="1260140" cy="20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20047" y="2256715"/>
            <a:ext cx="9001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zh-CN" altLang="en-US" sz="2600" dirty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解</a:t>
            </a:r>
            <a:r>
              <a:rPr lang="zh-CN" altLang="en-US" sz="26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：</a:t>
            </a:r>
            <a:endParaRPr lang="zh-CN" altLang="en-US" sz="2600" dirty="0">
              <a:latin typeface="+mn-ea"/>
              <a:ea typeface="+mn-ea"/>
              <a:cs typeface="黑体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6525" y="2841780"/>
            <a:ext cx="43285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600" i="1" dirty="0" smtClean="0">
                <a:latin typeface="+mn-ea"/>
                <a:ea typeface="+mn-ea"/>
                <a:cs typeface="黑体" charset="0"/>
              </a:rPr>
              <a:t>F</a:t>
            </a:r>
            <a:r>
              <a:rPr lang="zh-CN" altLang="en-US" sz="2600" i="1" baseline="-25000" dirty="0" smtClean="0">
                <a:latin typeface="+mn-ea"/>
                <a:ea typeface="+mn-ea"/>
                <a:cs typeface="黑体" charset="0"/>
              </a:rPr>
              <a:t>支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 i="1" dirty="0" smtClean="0">
                <a:latin typeface="+mn-ea"/>
                <a:ea typeface="+mn-ea"/>
                <a:cs typeface="黑体" charset="0"/>
              </a:rPr>
              <a:t>G</a:t>
            </a:r>
            <a:r>
              <a:rPr lang="zh-CN" altLang="en-US" sz="2600" i="1" dirty="0" smtClean="0">
                <a:latin typeface="+mn-ea"/>
                <a:ea typeface="+mn-ea"/>
                <a:cs typeface="黑体" charset="0"/>
              </a:rPr>
              <a:t>－</a:t>
            </a:r>
            <a:r>
              <a:rPr lang="en-US" altLang="zh-CN" sz="2600" i="1" dirty="0" smtClean="0">
                <a:latin typeface="+mn-ea"/>
                <a:cs typeface="黑体" charset="0"/>
              </a:rPr>
              <a:t>F</a:t>
            </a:r>
            <a:r>
              <a:rPr lang="zh-CN" altLang="en-US" sz="2600" i="1" baseline="-25000" dirty="0" smtClean="0">
                <a:latin typeface="+mn-ea"/>
                <a:cs typeface="黑体" charset="0"/>
              </a:rPr>
              <a:t>示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zh-CN" altLang="zh-CN" sz="2600" dirty="0" smtClean="0">
                <a:latin typeface="+mn-ea"/>
                <a:ea typeface="+mn-ea"/>
                <a:cs typeface="黑体" charset="0"/>
              </a:rPr>
              <a:t>3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0N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－</a:t>
            </a:r>
            <a:r>
              <a:rPr lang="zh-CN" altLang="zh-CN" sz="2600" dirty="0">
                <a:latin typeface="+mn-ea"/>
                <a:ea typeface="+mn-ea"/>
                <a:cs typeface="黑体" charset="0"/>
              </a:rPr>
              <a:t>1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0</a:t>
            </a:r>
            <a:r>
              <a:rPr lang="en-US" altLang="zh-CN" sz="2600" dirty="0" smtClean="0">
                <a:latin typeface="+mn-ea"/>
                <a:cs typeface="黑体" charset="0"/>
              </a:rPr>
              <a:t>N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zh-CN" altLang="zh-CN" sz="2600" dirty="0">
                <a:latin typeface="+mn-ea"/>
                <a:ea typeface="+mn-ea"/>
                <a:cs typeface="黑体" charset="0"/>
              </a:rPr>
              <a:t>2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0</a:t>
            </a:r>
            <a:r>
              <a:rPr lang="en-US" altLang="zh-CN" sz="2600" dirty="0" smtClean="0">
                <a:latin typeface="+mn-ea"/>
                <a:cs typeface="黑体" charset="0"/>
              </a:rPr>
              <a:t>N</a:t>
            </a:r>
            <a:endParaRPr lang="zh-CN" altLang="en-US" sz="2600" dirty="0">
              <a:latin typeface="+mn-ea"/>
              <a:ea typeface="+mn-ea"/>
              <a:cs typeface="黑体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1529" y="3471850"/>
            <a:ext cx="52655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en-US" altLang="zh-CN" sz="2600" i="1" dirty="0">
                <a:latin typeface="+mn-ea"/>
                <a:ea typeface="+mn-ea"/>
                <a:cs typeface="黑体" charset="0"/>
              </a:rPr>
              <a:t>S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1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／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2×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（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0.1m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）</a:t>
            </a:r>
            <a:r>
              <a:rPr lang="en-US" altLang="zh-CN" sz="2600" baseline="30000" dirty="0" smtClean="0">
                <a:latin typeface="+mn-ea"/>
                <a:ea typeface="+mn-ea"/>
                <a:cs typeface="黑体" charset="0"/>
              </a:rPr>
              <a:t>2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zh-CN" altLang="zh-CN" sz="2600" dirty="0" smtClean="0">
                <a:latin typeface="+mn-ea"/>
                <a:cs typeface="黑体" charset="0"/>
              </a:rPr>
              <a:t>0</a:t>
            </a:r>
            <a:r>
              <a:rPr lang="en-US" altLang="zh-CN" sz="2600" dirty="0" smtClean="0">
                <a:latin typeface="+mn-ea"/>
                <a:cs typeface="黑体" charset="0"/>
              </a:rPr>
              <a:t>.005</a:t>
            </a:r>
            <a:r>
              <a:rPr lang="en-US" altLang="zh-CN" sz="2600" baseline="30000" dirty="0" smtClean="0">
                <a:latin typeface="+mn-ea"/>
                <a:cs typeface="黑体" charset="0"/>
              </a:rPr>
              <a:t> </a:t>
            </a:r>
            <a:r>
              <a:rPr lang="en-US" altLang="zh-CN" sz="2600" dirty="0" smtClean="0">
                <a:latin typeface="+mn-ea"/>
                <a:cs typeface="黑体" charset="0"/>
              </a:rPr>
              <a:t>m</a:t>
            </a:r>
            <a:r>
              <a:rPr lang="en-US" altLang="zh-CN" sz="2600" baseline="30000" dirty="0" smtClean="0">
                <a:latin typeface="+mn-ea"/>
                <a:cs typeface="黑体" charset="0"/>
              </a:rPr>
              <a:t>2</a:t>
            </a:r>
            <a:endParaRPr lang="zh-CN" altLang="en-US" sz="2600" dirty="0">
              <a:latin typeface="+mn-ea"/>
              <a:cs typeface="黑体" charset="0"/>
            </a:endParaRP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016605" y="3863494"/>
            <a:ext cx="1447800" cy="1295400"/>
            <a:chOff x="2976" y="2448"/>
            <a:chExt cx="912" cy="816"/>
          </a:xfrm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976" y="2448"/>
              <a:ext cx="912" cy="8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 sz="2800" b="1">
                <a:latin typeface="Times New Roman" charset="0"/>
                <a:ea typeface="黑体" charset="0"/>
                <a:cs typeface="黑体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002" y="2638"/>
              <a:ext cx="46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0" i="1" dirty="0">
                  <a:latin typeface="Times New Roman" charset="0"/>
                  <a:ea typeface="黑体" charset="0"/>
                  <a:cs typeface="黑体" charset="0"/>
                </a:rPr>
                <a:t>p=</a:t>
              </a:r>
              <a:r>
                <a:rPr lang="en-US" altLang="zh-CN" sz="2800" b="0" i="1" dirty="0">
                  <a:solidFill>
                    <a:srgbClr val="3333FF"/>
                  </a:solidFill>
                  <a:latin typeface="Times New Roman" charset="0"/>
                  <a:ea typeface="黑体" charset="0"/>
                  <a:cs typeface="黑体" charset="0"/>
                </a:rPr>
                <a:t> </a:t>
              </a: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3466" y="281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3482" y="2448"/>
              <a:ext cx="3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0" i="1">
                  <a:latin typeface="Times New Roman" charset="0"/>
                  <a:ea typeface="黑体" charset="0"/>
                  <a:cs typeface="黑体" charset="0"/>
                </a:rPr>
                <a:t>F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482" y="2880"/>
              <a:ext cx="3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0" i="1" dirty="0">
                  <a:latin typeface="Times New Roman" charset="0"/>
                  <a:ea typeface="黑体" charset="0"/>
                  <a:cs typeface="黑体" charset="0"/>
                </a:rPr>
                <a:t>S</a:t>
              </a:r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546534" y="4191930"/>
            <a:ext cx="16276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 b="0" i="1" dirty="0" smtClean="0">
                <a:latin typeface="Times New Roman" charset="0"/>
                <a:ea typeface="黑体" charset="0"/>
                <a:cs typeface="黑体" charset="0"/>
              </a:rPr>
              <a:t>=</a:t>
            </a:r>
            <a:r>
              <a:rPr lang="zh-CN" altLang="zh-CN" sz="2800" b="0" i="1" dirty="0">
                <a:latin typeface="Times New Roman" charset="0"/>
                <a:ea typeface="黑体" charset="0"/>
                <a:cs typeface="黑体" charset="0"/>
              </a:rPr>
              <a:t>4</a:t>
            </a:r>
            <a:r>
              <a:rPr lang="en-US" altLang="zh-CN" sz="2800" b="0" i="1" dirty="0" smtClean="0">
                <a:latin typeface="Times New Roman" charset="0"/>
                <a:ea typeface="黑体" charset="0"/>
                <a:cs typeface="黑体" charset="0"/>
              </a:rPr>
              <a:t>000</a:t>
            </a:r>
            <a:r>
              <a:rPr lang="en-US" altLang="zh-CN" sz="2800" dirty="0" smtClean="0">
                <a:latin typeface="+mn-ea"/>
                <a:cs typeface="黑体" charset="0"/>
              </a:rPr>
              <a:t>Pa</a:t>
            </a:r>
            <a:r>
              <a:rPr lang="en-US" altLang="zh-CN" sz="2800" b="0" i="1" dirty="0" smtClean="0">
                <a:solidFill>
                  <a:srgbClr val="3333FF"/>
                </a:solidFill>
                <a:latin typeface="Times New Roman" charset="0"/>
                <a:ea typeface="黑体" charset="0"/>
                <a:cs typeface="黑体" charset="0"/>
              </a:rPr>
              <a:t> </a:t>
            </a:r>
            <a:endParaRPr lang="en-US" altLang="zh-CN" sz="2800" b="0" i="1" dirty="0">
              <a:solidFill>
                <a:srgbClr val="3333FF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196625" y="2256715"/>
            <a:ext cx="40054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en-US" altLang="zh-CN" sz="2600" i="1" dirty="0" smtClean="0">
                <a:latin typeface="+mn-ea"/>
                <a:ea typeface="+mn-ea"/>
                <a:cs typeface="黑体" charset="0"/>
              </a:rPr>
              <a:t>V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＝（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0.1m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）</a:t>
            </a:r>
            <a:r>
              <a:rPr lang="zh-CN" altLang="zh-CN" sz="2600" baseline="30000" dirty="0" smtClean="0">
                <a:latin typeface="+mn-ea"/>
                <a:ea typeface="+mn-ea"/>
                <a:cs typeface="黑体" charset="0"/>
              </a:rPr>
              <a:t>3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1</a:t>
            </a:r>
            <a:r>
              <a:rPr lang="en-US" altLang="zh-CN" sz="2600" dirty="0" smtClean="0">
                <a:latin typeface="+mn-ea"/>
                <a:cs typeface="黑体" charset="0"/>
              </a:rPr>
              <a:t>×</a:t>
            </a:r>
            <a:r>
              <a:rPr lang="en-US" altLang="zh-CN" sz="2600" dirty="0">
                <a:latin typeface="+mn-ea"/>
                <a:cs typeface="黑体" charset="0"/>
              </a:rPr>
              <a:t>10</a:t>
            </a:r>
            <a:r>
              <a:rPr lang="en-US" altLang="zh-CN" sz="2600" baseline="30000" dirty="0" smtClean="0">
                <a:latin typeface="+mn-ea"/>
                <a:cs typeface="黑体" charset="0"/>
              </a:rPr>
              <a:t>-</a:t>
            </a:r>
            <a:r>
              <a:rPr lang="zh-CN" altLang="zh-CN" sz="2600" baseline="30000" dirty="0">
                <a:latin typeface="+mn-ea"/>
                <a:cs typeface="黑体" charset="0"/>
              </a:rPr>
              <a:t>3</a:t>
            </a:r>
            <a:r>
              <a:rPr lang="en-US" altLang="zh-CN" sz="2600" baseline="30000" dirty="0" smtClean="0">
                <a:latin typeface="+mn-ea"/>
                <a:cs typeface="黑体" charset="0"/>
              </a:rPr>
              <a:t> </a:t>
            </a:r>
            <a:r>
              <a:rPr lang="en-US" altLang="zh-CN" sz="2600" dirty="0" smtClean="0">
                <a:latin typeface="+mn-ea"/>
                <a:cs typeface="黑体" charset="0"/>
              </a:rPr>
              <a:t>m</a:t>
            </a:r>
            <a:r>
              <a:rPr lang="zh-CN" altLang="zh-CN" sz="2600" baseline="30000" dirty="0">
                <a:latin typeface="+mn-ea"/>
                <a:cs typeface="黑体" charset="0"/>
              </a:rPr>
              <a:t>3</a:t>
            </a:r>
            <a:endParaRPr lang="zh-CN" altLang="en-US" sz="2600" dirty="0">
              <a:latin typeface="+mn-ea"/>
              <a:cs typeface="黑体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5247075" y="2256715"/>
            <a:ext cx="28353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en-US" altLang="zh-CN" sz="2600" i="1" dirty="0" smtClean="0">
                <a:latin typeface="+mn-ea"/>
                <a:ea typeface="+mn-ea"/>
                <a:cs typeface="黑体" charset="0"/>
              </a:rPr>
              <a:t>G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mg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＝ρ</a:t>
            </a:r>
            <a:r>
              <a:rPr lang="en-US" altLang="zh-CN" sz="2600" i="1" dirty="0" smtClean="0">
                <a:latin typeface="+mn-ea"/>
                <a:cs typeface="黑体" charset="0"/>
              </a:rPr>
              <a:t>Vg</a:t>
            </a:r>
            <a:r>
              <a:rPr lang="zh-CN" altLang="en-US" sz="2600" dirty="0" smtClean="0">
                <a:latin typeface="+mn-ea"/>
                <a:cs typeface="黑体" charset="0"/>
              </a:rPr>
              <a:t>＝</a:t>
            </a:r>
            <a:r>
              <a:rPr lang="en-US" altLang="zh-CN" sz="2600" dirty="0" smtClean="0">
                <a:latin typeface="+mn-ea"/>
                <a:cs typeface="黑体" charset="0"/>
              </a:rPr>
              <a:t>30N</a:t>
            </a:r>
            <a:endParaRPr lang="zh-CN" altLang="en-US" sz="2600" dirty="0">
              <a:latin typeface="+mn-ea"/>
              <a:cs typeface="黑体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4932040" y="2841780"/>
            <a:ext cx="26552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600" i="1" dirty="0">
                <a:latin typeface="+mn-ea"/>
                <a:cs typeface="黑体" charset="0"/>
              </a:rPr>
              <a:t>F</a:t>
            </a:r>
            <a:r>
              <a:rPr lang="zh-CN" altLang="en-US" sz="2600" i="1" baseline="-25000" dirty="0" smtClean="0">
                <a:latin typeface="+mn-ea"/>
                <a:cs typeface="黑体" charset="0"/>
              </a:rPr>
              <a:t>压</a:t>
            </a:r>
            <a:r>
              <a:rPr lang="zh-CN" altLang="en-US" sz="2600" dirty="0" smtClean="0">
                <a:latin typeface="+mn-ea"/>
                <a:cs typeface="黑体" charset="0"/>
              </a:rPr>
              <a:t>＝</a:t>
            </a:r>
            <a:r>
              <a:rPr lang="en-US" altLang="zh-CN" sz="2600" i="1" dirty="0" smtClean="0">
                <a:latin typeface="+mn-ea"/>
                <a:ea typeface="+mn-ea"/>
                <a:cs typeface="黑体" charset="0"/>
              </a:rPr>
              <a:t>F</a:t>
            </a:r>
            <a:r>
              <a:rPr lang="zh-CN" altLang="en-US" sz="2600" i="1" baseline="-25000" dirty="0" smtClean="0">
                <a:latin typeface="+mn-ea"/>
                <a:ea typeface="+mn-ea"/>
                <a:cs typeface="黑体" charset="0"/>
              </a:rPr>
              <a:t>支</a:t>
            </a:r>
            <a:r>
              <a:rPr lang="zh-CN" altLang="en-US" sz="2600" dirty="0" smtClean="0">
                <a:latin typeface="+mn-ea"/>
                <a:ea typeface="+mn-ea"/>
                <a:cs typeface="黑体" charset="0"/>
              </a:rPr>
              <a:t>＝</a:t>
            </a:r>
            <a:r>
              <a:rPr lang="zh-CN" altLang="zh-CN" sz="2600" dirty="0">
                <a:latin typeface="+mn-ea"/>
                <a:ea typeface="+mn-ea"/>
                <a:cs typeface="黑体" charset="0"/>
              </a:rPr>
              <a:t>2</a:t>
            </a:r>
            <a:r>
              <a:rPr lang="en-US" altLang="zh-CN" sz="2600" dirty="0" smtClean="0">
                <a:latin typeface="+mn-ea"/>
                <a:ea typeface="+mn-ea"/>
                <a:cs typeface="黑体" charset="0"/>
              </a:rPr>
              <a:t>0</a:t>
            </a:r>
            <a:r>
              <a:rPr lang="en-US" altLang="zh-CN" sz="2600" dirty="0" smtClean="0">
                <a:latin typeface="+mn-ea"/>
                <a:cs typeface="黑体" charset="0"/>
              </a:rPr>
              <a:t>N</a:t>
            </a:r>
            <a:endParaRPr lang="zh-CN" altLang="en-US" sz="2600" dirty="0">
              <a:latin typeface="+mn-ea"/>
              <a:ea typeface="+mn-ea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8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07115" y="3471850"/>
            <a:ext cx="2447925" cy="1206500"/>
            <a:chOff x="2202" y="2160"/>
            <a:chExt cx="1542" cy="760"/>
          </a:xfrm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V="1">
              <a:off x="2291" y="2160"/>
              <a:ext cx="1315" cy="7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endParaRP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 rot="-1800000">
              <a:off x="2202" y="2534"/>
              <a:ext cx="1542" cy="44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5" name="Rectangle 13"/>
          <p:cNvSpPr/>
          <p:nvPr/>
        </p:nvSpPr>
        <p:spPr>
          <a:xfrm rot="19800000">
            <a:off x="6181786" y="3426845"/>
            <a:ext cx="935038" cy="647700"/>
          </a:xfrm>
          <a:prstGeom prst="rect">
            <a:avLst/>
          </a:prstGeom>
          <a:gradFill rotWithShape="0">
            <a:gsLst>
              <a:gs pos="0">
                <a:schemeClr val="accent1">
                  <a:lumMod val="45000"/>
                  <a:lumOff val="55000"/>
                </a:schemeClr>
              </a:gs>
              <a:gs pos="55000">
                <a:srgbClr val="80807E"/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Oval 38"/>
          <p:cNvSpPr>
            <a:spLocks noChangeArrowheads="1"/>
          </p:cNvSpPr>
          <p:nvPr/>
        </p:nvSpPr>
        <p:spPr bwMode="auto">
          <a:xfrm>
            <a:off x="6802575" y="400155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7" name="Line 42"/>
          <p:cNvSpPr>
            <a:spLocks noChangeShapeType="1"/>
          </p:cNvSpPr>
          <p:nvPr/>
        </p:nvSpPr>
        <p:spPr bwMode="auto">
          <a:xfrm>
            <a:off x="6822250" y="4056915"/>
            <a:ext cx="424721" cy="6404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lg"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>
              <a:solidFill>
                <a:sysClr val="windowText" lastClr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6442535" y="3461498"/>
            <a:ext cx="43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 flipV="1">
            <a:off x="6867255" y="4056915"/>
            <a:ext cx="225025" cy="1350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38"/>
          <p:cNvSpPr>
            <a:spLocks noChangeShapeType="1"/>
          </p:cNvSpPr>
          <p:nvPr/>
        </p:nvSpPr>
        <p:spPr bwMode="auto">
          <a:xfrm flipH="1" flipV="1">
            <a:off x="7002270" y="3921900"/>
            <a:ext cx="90012" cy="135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7137286" y="4281940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800" i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压</a:t>
            </a:r>
            <a:endParaRPr lang="en-US" altLang="zh-CN" sz="2800" b="1" baseline="-25000" dirty="0">
              <a:solidFill>
                <a:srgbClr val="FF0000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66555" y="771550"/>
            <a:ext cx="7926387" cy="199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定义：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垂直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作用在物体表面上的力称为压力。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zh-CN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2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.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压力的方向：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垂直于接触面指向被压物体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。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3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.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作用效果：使受压物体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发生形变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  <a:cs typeface="黑体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6515" y="23149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>
                <a:solidFill>
                  <a:schemeClr val="tx1"/>
                </a:solidFill>
              </a:rPr>
              <a:t>一、压力</a:t>
            </a:r>
            <a:endParaRPr kumimoji="1" lang="zh-CN" altLang="en-US" sz="3600" dirty="0">
              <a:solidFill>
                <a:schemeClr val="tx1"/>
              </a:solidFill>
            </a:endParaRPr>
          </a:p>
        </p:txBody>
      </p: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1241630" y="3938885"/>
            <a:ext cx="2232025" cy="73025"/>
            <a:chOff x="295" y="2477"/>
            <a:chExt cx="1406" cy="46"/>
          </a:xfrm>
        </p:grpSpPr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295" y="2478"/>
              <a:ext cx="1406" cy="45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295" y="2477"/>
              <a:ext cx="14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endParaRPr>
            </a:p>
          </p:txBody>
        </p:sp>
      </p:grpSp>
      <p:sp>
        <p:nvSpPr>
          <p:cNvPr id="29" name="Rectangle 11"/>
          <p:cNvSpPr/>
          <p:nvPr/>
        </p:nvSpPr>
        <p:spPr>
          <a:xfrm>
            <a:off x="1816305" y="3272609"/>
            <a:ext cx="935037" cy="647700"/>
          </a:xfrm>
          <a:prstGeom prst="rect">
            <a:avLst/>
          </a:prstGeom>
          <a:gradFill rotWithShape="0">
            <a:gsLst>
              <a:gs pos="0">
                <a:schemeClr val="accent1">
                  <a:lumMod val="45000"/>
                  <a:lumOff val="55000"/>
                </a:schemeClr>
              </a:gs>
              <a:gs pos="55000">
                <a:srgbClr val="80807E"/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" name="Oval 37"/>
          <p:cNvSpPr>
            <a:spLocks noChangeArrowheads="1"/>
          </p:cNvSpPr>
          <p:nvPr/>
        </p:nvSpPr>
        <p:spPr bwMode="auto">
          <a:xfrm>
            <a:off x="2249693" y="3884739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>
            <a:off x="2311360" y="3992689"/>
            <a:ext cx="10390" cy="6942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lg"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>
              <a:solidFill>
                <a:sysClr val="windowText" lastClr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2086335" y="3317614"/>
            <a:ext cx="458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2446374" y="4262719"/>
            <a:ext cx="8100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800" i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压</a:t>
            </a:r>
            <a:endParaRPr lang="en-US" altLang="zh-CN" sz="2800" b="1" baseline="-25000" dirty="0">
              <a:solidFill>
                <a:srgbClr val="FF0000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2311360" y="4100084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 flipV="1">
            <a:off x="2463760" y="3947684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16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25" grpId="0"/>
      <p:bldP spid="30" grpId="0" animBg="1"/>
      <p:bldP spid="31" grpId="0" animBg="1"/>
      <p:bldP spid="33" grpId="0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31540" y="1536635"/>
            <a:ext cx="2232025" cy="73025"/>
            <a:chOff x="295" y="2477"/>
            <a:chExt cx="1406" cy="46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5" y="2478"/>
              <a:ext cx="1406" cy="45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95" y="2477"/>
              <a:ext cx="14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endParaRPr>
            </a:p>
          </p:txBody>
        </p:sp>
      </p:grpSp>
      <p:sp>
        <p:nvSpPr>
          <p:cNvPr id="13" name="Rectangle 11"/>
          <p:cNvSpPr/>
          <p:nvPr/>
        </p:nvSpPr>
        <p:spPr>
          <a:xfrm>
            <a:off x="1006215" y="887344"/>
            <a:ext cx="935037" cy="647700"/>
          </a:xfrm>
          <a:prstGeom prst="rect">
            <a:avLst/>
          </a:prstGeom>
          <a:gradFill rotWithShape="0">
            <a:gsLst>
              <a:gs pos="0">
                <a:schemeClr val="accent1">
                  <a:lumMod val="45000"/>
                  <a:lumOff val="55000"/>
                </a:schemeClr>
              </a:gs>
              <a:gs pos="55000">
                <a:srgbClr val="80807E"/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1439603" y="1499474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5" name="Line 40"/>
          <p:cNvSpPr>
            <a:spLocks noChangeShapeType="1"/>
          </p:cNvSpPr>
          <p:nvPr/>
        </p:nvSpPr>
        <p:spPr bwMode="auto">
          <a:xfrm>
            <a:off x="1501270" y="1607424"/>
            <a:ext cx="10390" cy="6942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lg"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>
              <a:solidFill>
                <a:sysClr val="windowText" lastClr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1276245" y="932349"/>
            <a:ext cx="458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1456265" y="392289"/>
            <a:ext cx="10390" cy="5078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lg"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>
              <a:solidFill>
                <a:sysClr val="windowText" lastClr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1546275" y="437294"/>
            <a:ext cx="6300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endParaRPr lang="en-US" altLang="zh-CN" sz="2800" b="1" i="1" baseline="-25000" dirty="0">
              <a:solidFill>
                <a:srgbClr val="FF0000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1466655" y="1806665"/>
            <a:ext cx="1305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800" i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压</a:t>
            </a:r>
            <a:r>
              <a:rPr lang="zh-CN" altLang="en-US" sz="2800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＝？</a:t>
            </a:r>
            <a:endParaRPr lang="en-US" altLang="zh-CN" sz="2800" b="1" baseline="-25000" dirty="0">
              <a:solidFill>
                <a:srgbClr val="FF0000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3232240" y="1510851"/>
            <a:ext cx="2232025" cy="73025"/>
            <a:chOff x="295" y="2477"/>
            <a:chExt cx="1406" cy="46"/>
          </a:xfrm>
        </p:grpSpPr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295" y="2478"/>
              <a:ext cx="1406" cy="45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295" y="2477"/>
              <a:ext cx="14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endParaRPr>
            </a:p>
          </p:txBody>
        </p:sp>
      </p:grpSp>
      <p:sp>
        <p:nvSpPr>
          <p:cNvPr id="34" name="Rectangle 11"/>
          <p:cNvSpPr/>
          <p:nvPr/>
        </p:nvSpPr>
        <p:spPr>
          <a:xfrm>
            <a:off x="3806915" y="861560"/>
            <a:ext cx="935037" cy="647700"/>
          </a:xfrm>
          <a:prstGeom prst="rect">
            <a:avLst/>
          </a:prstGeom>
          <a:gradFill rotWithShape="0">
            <a:gsLst>
              <a:gs pos="0">
                <a:schemeClr val="accent1">
                  <a:lumMod val="45000"/>
                  <a:lumOff val="55000"/>
                </a:schemeClr>
              </a:gs>
              <a:gs pos="55000">
                <a:srgbClr val="80807E"/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" name="Oval 37"/>
          <p:cNvSpPr>
            <a:spLocks noChangeArrowheads="1"/>
          </p:cNvSpPr>
          <p:nvPr/>
        </p:nvSpPr>
        <p:spPr bwMode="auto">
          <a:xfrm>
            <a:off x="4240303" y="1473690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4301970" y="1536635"/>
            <a:ext cx="10390" cy="6942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lg"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>
              <a:solidFill>
                <a:sysClr val="windowText" lastClr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4076945" y="906565"/>
            <a:ext cx="458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4301970" y="1851670"/>
            <a:ext cx="1270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800" i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压</a:t>
            </a:r>
            <a:r>
              <a:rPr lang="zh-CN" altLang="en-US" sz="2800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＝？</a:t>
            </a:r>
            <a:endParaRPr lang="en-US" altLang="zh-CN" sz="2800" b="1" baseline="-25000" dirty="0">
              <a:solidFill>
                <a:srgbClr val="FF0000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717406" y="1195816"/>
            <a:ext cx="99011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lg"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>
              <a:solidFill>
                <a:sysClr val="windowText" lastClr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4932040" y="636535"/>
            <a:ext cx="6300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endParaRPr lang="en-US" altLang="zh-CN" sz="2800" b="1" i="1" baseline="-25000" dirty="0">
              <a:solidFill>
                <a:srgbClr val="FF0000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5" name="Line 37"/>
          <p:cNvSpPr>
            <a:spLocks noChangeShapeType="1"/>
          </p:cNvSpPr>
          <p:nvPr/>
        </p:nvSpPr>
        <p:spPr bwMode="auto">
          <a:xfrm>
            <a:off x="1528890" y="1697434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 flipV="1">
            <a:off x="1681290" y="1545034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>
            <a:off x="4312360" y="1690871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38"/>
          <p:cNvSpPr>
            <a:spLocks noChangeShapeType="1"/>
          </p:cNvSpPr>
          <p:nvPr/>
        </p:nvSpPr>
        <p:spPr bwMode="auto">
          <a:xfrm flipV="1">
            <a:off x="4464760" y="1538471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9" name="Group 8"/>
          <p:cNvGrpSpPr>
            <a:grpSpLocks/>
          </p:cNvGrpSpPr>
          <p:nvPr/>
        </p:nvGrpSpPr>
        <p:grpSpPr bwMode="auto">
          <a:xfrm>
            <a:off x="6185802" y="1510851"/>
            <a:ext cx="2232025" cy="73025"/>
            <a:chOff x="295" y="2477"/>
            <a:chExt cx="1406" cy="46"/>
          </a:xfrm>
        </p:grpSpPr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295" y="2478"/>
              <a:ext cx="1406" cy="45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51" name="Line 10"/>
            <p:cNvSpPr>
              <a:spLocks noChangeShapeType="1"/>
            </p:cNvSpPr>
            <p:nvPr/>
          </p:nvSpPr>
          <p:spPr bwMode="auto">
            <a:xfrm>
              <a:off x="295" y="2477"/>
              <a:ext cx="14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endParaRPr>
            </a:p>
          </p:txBody>
        </p:sp>
      </p:grpSp>
      <p:sp>
        <p:nvSpPr>
          <p:cNvPr id="52" name="Rectangle 11"/>
          <p:cNvSpPr/>
          <p:nvPr/>
        </p:nvSpPr>
        <p:spPr>
          <a:xfrm>
            <a:off x="6760477" y="861560"/>
            <a:ext cx="935037" cy="647700"/>
          </a:xfrm>
          <a:prstGeom prst="rect">
            <a:avLst/>
          </a:prstGeom>
          <a:gradFill rotWithShape="0">
            <a:gsLst>
              <a:gs pos="0">
                <a:schemeClr val="accent1">
                  <a:lumMod val="45000"/>
                  <a:lumOff val="55000"/>
                </a:schemeClr>
              </a:gs>
              <a:gs pos="55000">
                <a:srgbClr val="80807E"/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3" name="Oval 37"/>
          <p:cNvSpPr>
            <a:spLocks noChangeArrowheads="1"/>
          </p:cNvSpPr>
          <p:nvPr/>
        </p:nvSpPr>
        <p:spPr bwMode="auto">
          <a:xfrm>
            <a:off x="7193865" y="1473690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54" name="Line 40"/>
          <p:cNvSpPr>
            <a:spLocks noChangeShapeType="1"/>
          </p:cNvSpPr>
          <p:nvPr/>
        </p:nvSpPr>
        <p:spPr bwMode="auto">
          <a:xfrm>
            <a:off x="7255532" y="1581640"/>
            <a:ext cx="10390" cy="6942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lg"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>
              <a:solidFill>
                <a:sysClr val="windowText" lastClr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6912260" y="906565"/>
            <a:ext cx="695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  <a:r>
              <a:rPr lang="en-US" altLang="zh-CN" sz="2800" b="1" i="1" baseline="-25000" dirty="0" smtClean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B</a:t>
            </a:r>
            <a:endParaRPr lang="en-US" altLang="zh-CN" sz="2800" b="1" i="1" baseline="-25000" dirty="0">
              <a:solidFill>
                <a:srgbClr val="0000FF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6" name="Rectangle 44"/>
          <p:cNvSpPr>
            <a:spLocks noChangeArrowheads="1"/>
          </p:cNvSpPr>
          <p:nvPr/>
        </p:nvSpPr>
        <p:spPr bwMode="auto">
          <a:xfrm>
            <a:off x="7390546" y="1851670"/>
            <a:ext cx="1215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800" i="1" baseline="-25000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压</a:t>
            </a:r>
            <a:r>
              <a:rPr lang="zh-CN" altLang="en-US" sz="2800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＝？</a:t>
            </a:r>
            <a:endParaRPr lang="en-US" altLang="zh-CN" sz="2800" b="1" baseline="-25000" dirty="0">
              <a:solidFill>
                <a:srgbClr val="FF0000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7" name="Line 37"/>
          <p:cNvSpPr>
            <a:spLocks noChangeShapeType="1"/>
          </p:cNvSpPr>
          <p:nvPr/>
        </p:nvSpPr>
        <p:spPr bwMode="auto">
          <a:xfrm>
            <a:off x="7255532" y="1689035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38"/>
          <p:cNvSpPr>
            <a:spLocks noChangeShapeType="1"/>
          </p:cNvSpPr>
          <p:nvPr/>
        </p:nvSpPr>
        <p:spPr bwMode="auto">
          <a:xfrm flipV="1">
            <a:off x="7407932" y="1536635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Rectangle 11"/>
          <p:cNvSpPr/>
          <p:nvPr/>
        </p:nvSpPr>
        <p:spPr>
          <a:xfrm>
            <a:off x="6995892" y="475736"/>
            <a:ext cx="450050" cy="377670"/>
          </a:xfrm>
          <a:prstGeom prst="rect">
            <a:avLst/>
          </a:prstGeom>
          <a:gradFill rotWithShape="0">
            <a:gsLst>
              <a:gs pos="0">
                <a:schemeClr val="accent1">
                  <a:lumMod val="45000"/>
                  <a:lumOff val="55000"/>
                </a:schemeClr>
              </a:gs>
              <a:gs pos="55000">
                <a:srgbClr val="80807E"/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0" name="Rectangle 41"/>
          <p:cNvSpPr>
            <a:spLocks noChangeArrowheads="1"/>
          </p:cNvSpPr>
          <p:nvPr/>
        </p:nvSpPr>
        <p:spPr bwMode="auto">
          <a:xfrm>
            <a:off x="6995892" y="475736"/>
            <a:ext cx="531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b="1" i="1" dirty="0" smtClean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  <a:r>
              <a:rPr lang="en-US" altLang="zh-CN" sz="1800" b="1" i="1" baseline="-25000" dirty="0" smtClean="0">
                <a:solidFill>
                  <a:srgbClr val="0000FF"/>
                </a:solidFill>
                <a:latin typeface="Times New Roman" charset="0"/>
                <a:ea typeface="黑体" charset="0"/>
                <a:cs typeface="黑体" charset="0"/>
              </a:rPr>
              <a:t>A</a:t>
            </a:r>
            <a:endParaRPr lang="en-US" altLang="zh-CN" sz="1800" b="1" i="1" baseline="-25000" dirty="0">
              <a:solidFill>
                <a:srgbClr val="0000FF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1916705" y="2301720"/>
            <a:ext cx="5130570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思考：压力大小与重力的关系？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  <a:cs typeface="黑体" charset="0"/>
            </a:endParaRPr>
          </a:p>
        </p:txBody>
      </p:sp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206515" y="2886785"/>
            <a:ext cx="7926387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4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.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压力的大小：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压力不等于重力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  <a:cs typeface="黑体" charset="0"/>
            </a:endParaRP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1151620" y="3606865"/>
            <a:ext cx="7020780" cy="1349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  <a:cs typeface="黑体" charset="0"/>
              </a:rPr>
              <a:t>只有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ea typeface="+mn-ea"/>
                <a:cs typeface="黑体" charset="0"/>
              </a:rPr>
              <a:t>当物体自由放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  <a:cs typeface="黑体" charset="0"/>
              </a:rPr>
              <a:t>在水平面时，物体对水平面的压力等于重力，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ea typeface="+mn-ea"/>
                <a:cs typeface="黑体" charset="0"/>
              </a:rPr>
              <a:t>即</a:t>
            </a:r>
            <a:endParaRPr lang="zh-CN" altLang="en-US" sz="2800" dirty="0">
              <a:solidFill>
                <a:schemeClr val="tx1"/>
              </a:solidFill>
              <a:latin typeface="+mn-ea"/>
              <a:ea typeface="+mn-ea"/>
              <a:cs typeface="黑体" charset="0"/>
            </a:endParaRP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6327195" y="4416955"/>
            <a:ext cx="157457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b="1" i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F</a:t>
            </a:r>
            <a:r>
              <a:rPr lang="zh-CN" altLang="en-US" sz="2600" b="1" baseline="-25000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压</a:t>
            </a:r>
            <a:r>
              <a:rPr lang="zh-CN" altLang="en-US" sz="26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 </a:t>
            </a:r>
            <a:r>
              <a:rPr lang="en-US" altLang="zh-CN" sz="26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=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 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G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。</a:t>
            </a:r>
            <a:endParaRPr lang="en-US" altLang="zh-CN" sz="2600" b="1" i="1" dirty="0">
              <a:solidFill>
                <a:srgbClr val="FF0000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8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0" grpId="0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4" grpId="0" animBg="1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/>
      <p:bldP spid="61" grpId="1"/>
      <p:bldP spid="63" grpId="0" animBg="1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81035" y="2061129"/>
            <a:ext cx="5445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 eaLnBrk="1" hangingPunct="1"/>
            <a:endParaRPr lang="en-US" altLang="zh-CN" b="1">
              <a:latin typeface="Times New Roman" charset="0"/>
            </a:endParaRP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3442242" y="1471122"/>
            <a:ext cx="1506538" cy="700088"/>
            <a:chOff x="2301" y="1995"/>
            <a:chExt cx="949" cy="441"/>
          </a:xfrm>
        </p:grpSpPr>
        <p:grpSp>
          <p:nvGrpSpPr>
            <p:cNvPr id="18" name="Group 6"/>
            <p:cNvGrpSpPr>
              <a:grpSpLocks/>
            </p:cNvGrpSpPr>
            <p:nvPr/>
          </p:nvGrpSpPr>
          <p:grpSpPr bwMode="auto">
            <a:xfrm rot="-1512945">
              <a:off x="2301" y="2378"/>
              <a:ext cx="949" cy="58"/>
              <a:chOff x="0" y="0"/>
              <a:chExt cx="1338" cy="130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0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H="1">
                <a:off x="120" y="8"/>
                <a:ext cx="121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41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 flipH="1">
                <a:off x="361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 flipH="1">
                <a:off x="481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 flipH="1">
                <a:off x="601" y="8"/>
                <a:ext cx="121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 flipH="1">
                <a:off x="722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Line 14"/>
              <p:cNvSpPr>
                <a:spLocks noChangeShapeType="1"/>
              </p:cNvSpPr>
              <p:nvPr/>
            </p:nvSpPr>
            <p:spPr bwMode="auto">
              <a:xfrm flipH="1">
                <a:off x="842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 flipH="1">
                <a:off x="962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 flipH="1">
                <a:off x="1082" y="8"/>
                <a:ext cx="121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 flipH="1">
                <a:off x="1203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>
                <a:off x="23" y="0"/>
                <a:ext cx="131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" name="Rectangle 19"/>
            <p:cNvSpPr/>
            <p:nvPr/>
          </p:nvSpPr>
          <p:spPr>
            <a:xfrm rot="-1660261">
              <a:off x="2517" y="1995"/>
              <a:ext cx="388" cy="38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45000"/>
                    <a:lumOff val="55000"/>
                  </a:schemeClr>
                </a:gs>
                <a:gs pos="55000">
                  <a:srgbClr val="80807E"/>
                </a:gs>
                <a:gs pos="100000">
                  <a:schemeClr val="tx2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en-US" altLang="zh-CN" b="1" noProof="1">
                <a:latin typeface="Times New Roman" panose="02020603050405020304" pitchFamily="18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" name="Group 20"/>
          <p:cNvGrpSpPr>
            <a:grpSpLocks/>
          </p:cNvGrpSpPr>
          <p:nvPr/>
        </p:nvGrpSpPr>
        <p:grpSpPr bwMode="auto">
          <a:xfrm>
            <a:off x="6825205" y="1199660"/>
            <a:ext cx="1892300" cy="2093912"/>
            <a:chOff x="4192" y="1941"/>
            <a:chExt cx="1192" cy="1319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 rot="5347773">
              <a:off x="3692" y="2441"/>
              <a:ext cx="1052" cy="52"/>
              <a:chOff x="0" y="0"/>
              <a:chExt cx="1338" cy="130"/>
            </a:xfrm>
          </p:grpSpPr>
          <p:sp>
            <p:nvSpPr>
              <p:cNvPr id="69" name="Line 22"/>
              <p:cNvSpPr>
                <a:spLocks noChangeShapeType="1"/>
              </p:cNvSpPr>
              <p:nvPr/>
            </p:nvSpPr>
            <p:spPr bwMode="auto">
              <a:xfrm flipH="1">
                <a:off x="0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Line 23"/>
              <p:cNvSpPr>
                <a:spLocks noChangeShapeType="1"/>
              </p:cNvSpPr>
              <p:nvPr/>
            </p:nvSpPr>
            <p:spPr bwMode="auto">
              <a:xfrm flipH="1">
                <a:off x="120" y="8"/>
                <a:ext cx="121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Line 24"/>
              <p:cNvSpPr>
                <a:spLocks noChangeShapeType="1"/>
              </p:cNvSpPr>
              <p:nvPr/>
            </p:nvSpPr>
            <p:spPr bwMode="auto">
              <a:xfrm flipH="1">
                <a:off x="241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Line 25"/>
              <p:cNvSpPr>
                <a:spLocks noChangeShapeType="1"/>
              </p:cNvSpPr>
              <p:nvPr/>
            </p:nvSpPr>
            <p:spPr bwMode="auto">
              <a:xfrm flipH="1">
                <a:off x="361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Line 26"/>
              <p:cNvSpPr>
                <a:spLocks noChangeShapeType="1"/>
              </p:cNvSpPr>
              <p:nvPr/>
            </p:nvSpPr>
            <p:spPr bwMode="auto">
              <a:xfrm flipH="1">
                <a:off x="481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Line 27"/>
              <p:cNvSpPr>
                <a:spLocks noChangeShapeType="1"/>
              </p:cNvSpPr>
              <p:nvPr/>
            </p:nvSpPr>
            <p:spPr bwMode="auto">
              <a:xfrm flipH="1">
                <a:off x="601" y="8"/>
                <a:ext cx="121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28"/>
              <p:cNvSpPr>
                <a:spLocks noChangeShapeType="1"/>
              </p:cNvSpPr>
              <p:nvPr/>
            </p:nvSpPr>
            <p:spPr bwMode="auto">
              <a:xfrm flipH="1">
                <a:off x="722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Line 29"/>
              <p:cNvSpPr>
                <a:spLocks noChangeShapeType="1"/>
              </p:cNvSpPr>
              <p:nvPr/>
            </p:nvSpPr>
            <p:spPr bwMode="auto">
              <a:xfrm flipH="1">
                <a:off x="842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Line 30"/>
              <p:cNvSpPr>
                <a:spLocks noChangeShapeType="1"/>
              </p:cNvSpPr>
              <p:nvPr/>
            </p:nvSpPr>
            <p:spPr bwMode="auto">
              <a:xfrm flipH="1">
                <a:off x="962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Line 31"/>
              <p:cNvSpPr>
                <a:spLocks noChangeShapeType="1"/>
              </p:cNvSpPr>
              <p:nvPr/>
            </p:nvSpPr>
            <p:spPr bwMode="auto">
              <a:xfrm flipH="1">
                <a:off x="1082" y="8"/>
                <a:ext cx="121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Line 32"/>
              <p:cNvSpPr>
                <a:spLocks noChangeShapeType="1"/>
              </p:cNvSpPr>
              <p:nvPr/>
            </p:nvSpPr>
            <p:spPr bwMode="auto">
              <a:xfrm flipH="1">
                <a:off x="1203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Line 33"/>
              <p:cNvSpPr>
                <a:spLocks noChangeShapeType="1"/>
              </p:cNvSpPr>
              <p:nvPr/>
            </p:nvSpPr>
            <p:spPr bwMode="auto">
              <a:xfrm>
                <a:off x="23" y="0"/>
                <a:ext cx="131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" name="Group 34"/>
            <p:cNvGrpSpPr>
              <a:grpSpLocks/>
            </p:cNvGrpSpPr>
            <p:nvPr/>
          </p:nvGrpSpPr>
          <p:grpSpPr bwMode="auto">
            <a:xfrm rot="5400000">
              <a:off x="4259" y="2147"/>
              <a:ext cx="287" cy="388"/>
              <a:chOff x="0" y="0"/>
              <a:chExt cx="294" cy="1530"/>
            </a:xfrm>
          </p:grpSpPr>
          <p:sp>
            <p:nvSpPr>
              <p:cNvPr id="67" name="AutoShape 35"/>
              <p:cNvSpPr/>
              <p:nvPr/>
            </p:nvSpPr>
            <p:spPr>
              <a:xfrm flipV="1">
                <a:off x="105" y="90"/>
                <a:ext cx="105" cy="144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45000"/>
                      <a:lumOff val="55000"/>
                    </a:schemeClr>
                  </a:gs>
                  <a:gs pos="55000">
                    <a:srgbClr val="80807E"/>
                  </a:gs>
                  <a:gs pos="100000">
                    <a:schemeClr val="tx2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 noProof="1"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8" name="Oval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4" cy="77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5" name="Group 37"/>
            <p:cNvGrpSpPr>
              <a:grpSpLocks/>
            </p:cNvGrpSpPr>
            <p:nvPr/>
          </p:nvGrpSpPr>
          <p:grpSpPr bwMode="auto">
            <a:xfrm rot="5400000">
              <a:off x="4494" y="2370"/>
              <a:ext cx="1004" cy="776"/>
              <a:chOff x="0" y="0"/>
              <a:chExt cx="2475" cy="3140"/>
            </a:xfrm>
          </p:grpSpPr>
          <p:grpSp>
            <p:nvGrpSpPr>
              <p:cNvPr id="36" name="Group 38"/>
              <p:cNvGrpSpPr>
                <a:grpSpLocks/>
              </p:cNvGrpSpPr>
              <p:nvPr/>
            </p:nvGrpSpPr>
            <p:grpSpPr bwMode="auto">
              <a:xfrm>
                <a:off x="0" y="739"/>
                <a:ext cx="2288" cy="2401"/>
                <a:chOff x="0" y="0"/>
                <a:chExt cx="2288" cy="2401"/>
              </a:xfrm>
            </p:grpSpPr>
            <p:grpSp>
              <p:nvGrpSpPr>
                <p:cNvPr id="40" name="Group 39"/>
                <p:cNvGrpSpPr>
                  <a:grpSpLocks/>
                </p:cNvGrpSpPr>
                <p:nvPr/>
              </p:nvGrpSpPr>
              <p:grpSpPr bwMode="auto">
                <a:xfrm>
                  <a:off x="1803" y="0"/>
                  <a:ext cx="485" cy="328"/>
                  <a:chOff x="0" y="0"/>
                  <a:chExt cx="485" cy="328"/>
                </a:xfrm>
              </p:grpSpPr>
              <p:sp>
                <p:nvSpPr>
                  <p:cNvPr id="65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50"/>
                    <a:ext cx="293" cy="178"/>
                  </a:xfrm>
                  <a:custGeom>
                    <a:avLst/>
                    <a:gdLst>
                      <a:gd name="T0" fmla="*/ 0 w 293"/>
                      <a:gd name="T1" fmla="*/ 178 h 178"/>
                      <a:gd name="T2" fmla="*/ 293 w 293"/>
                      <a:gd name="T3" fmla="*/ 144 h 178"/>
                      <a:gd name="T4" fmla="*/ 98 w 293"/>
                      <a:gd name="T5" fmla="*/ 0 h 178"/>
                      <a:gd name="T6" fmla="*/ 0 w 293"/>
                      <a:gd name="T7" fmla="*/ 178 h 1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178"/>
                      <a:gd name="T14" fmla="*/ 293 w 293"/>
                      <a:gd name="T15" fmla="*/ 178 h 1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178">
                        <a:moveTo>
                          <a:pt x="0" y="178"/>
                        </a:moveTo>
                        <a:lnTo>
                          <a:pt x="293" y="144"/>
                        </a:lnTo>
                        <a:lnTo>
                          <a:pt x="98" y="0"/>
                        </a:lnTo>
                        <a:lnTo>
                          <a:pt x="0" y="178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276" y="0"/>
                    <a:ext cx="209" cy="189"/>
                  </a:xfrm>
                  <a:custGeom>
                    <a:avLst/>
                    <a:gdLst>
                      <a:gd name="T0" fmla="*/ 0 w 209"/>
                      <a:gd name="T1" fmla="*/ 178 h 189"/>
                      <a:gd name="T2" fmla="*/ 209 w 209"/>
                      <a:gd name="T3" fmla="*/ 189 h 189"/>
                      <a:gd name="T4" fmla="*/ 160 w 209"/>
                      <a:gd name="T5" fmla="*/ 0 h 189"/>
                      <a:gd name="T6" fmla="*/ 0 w 209"/>
                      <a:gd name="T7" fmla="*/ 178 h 1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9"/>
                      <a:gd name="T13" fmla="*/ 0 h 189"/>
                      <a:gd name="T14" fmla="*/ 209 w 209"/>
                      <a:gd name="T15" fmla="*/ 189 h 1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9" h="189">
                        <a:moveTo>
                          <a:pt x="0" y="178"/>
                        </a:moveTo>
                        <a:lnTo>
                          <a:pt x="209" y="189"/>
                        </a:lnTo>
                        <a:lnTo>
                          <a:pt x="160" y="0"/>
                        </a:lnTo>
                        <a:lnTo>
                          <a:pt x="0" y="178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1" name="Group 42"/>
                <p:cNvGrpSpPr>
                  <a:grpSpLocks/>
                </p:cNvGrpSpPr>
                <p:nvPr/>
              </p:nvGrpSpPr>
              <p:grpSpPr bwMode="auto">
                <a:xfrm>
                  <a:off x="0" y="83"/>
                  <a:ext cx="2197" cy="2318"/>
                  <a:chOff x="0" y="0"/>
                  <a:chExt cx="2197" cy="2318"/>
                </a:xfrm>
              </p:grpSpPr>
              <p:sp>
                <p:nvSpPr>
                  <p:cNvPr id="42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197" cy="2318"/>
                  </a:xfrm>
                  <a:custGeom>
                    <a:avLst/>
                    <a:gdLst>
                      <a:gd name="T0" fmla="*/ 902 w 2197"/>
                      <a:gd name="T1" fmla="*/ 73 h 2318"/>
                      <a:gd name="T2" fmla="*/ 893 w 2197"/>
                      <a:gd name="T3" fmla="*/ 199 h 2318"/>
                      <a:gd name="T4" fmla="*/ 860 w 2197"/>
                      <a:gd name="T5" fmla="*/ 355 h 2318"/>
                      <a:gd name="T6" fmla="*/ 796 w 2197"/>
                      <a:gd name="T7" fmla="*/ 482 h 2318"/>
                      <a:gd name="T8" fmla="*/ 696 w 2197"/>
                      <a:gd name="T9" fmla="*/ 597 h 2318"/>
                      <a:gd name="T10" fmla="*/ 589 w 2197"/>
                      <a:gd name="T11" fmla="*/ 722 h 2318"/>
                      <a:gd name="T12" fmla="*/ 486 w 2197"/>
                      <a:gd name="T13" fmla="*/ 989 h 2318"/>
                      <a:gd name="T14" fmla="*/ 453 w 2197"/>
                      <a:gd name="T15" fmla="*/ 1213 h 2318"/>
                      <a:gd name="T16" fmla="*/ 404 w 2197"/>
                      <a:gd name="T17" fmla="*/ 1463 h 2318"/>
                      <a:gd name="T18" fmla="*/ 321 w 2197"/>
                      <a:gd name="T19" fmla="*/ 1667 h 2318"/>
                      <a:gd name="T20" fmla="*/ 198 w 2197"/>
                      <a:gd name="T21" fmla="*/ 1890 h 2318"/>
                      <a:gd name="T22" fmla="*/ 85 w 2197"/>
                      <a:gd name="T23" fmla="*/ 2082 h 2318"/>
                      <a:gd name="T24" fmla="*/ 0 w 2197"/>
                      <a:gd name="T25" fmla="*/ 2208 h 2318"/>
                      <a:gd name="T26" fmla="*/ 15 w 2197"/>
                      <a:gd name="T27" fmla="*/ 2247 h 2318"/>
                      <a:gd name="T28" fmla="*/ 64 w 2197"/>
                      <a:gd name="T29" fmla="*/ 2287 h 2318"/>
                      <a:gd name="T30" fmla="*/ 232 w 2197"/>
                      <a:gd name="T31" fmla="*/ 2318 h 2318"/>
                      <a:gd name="T32" fmla="*/ 381 w 2197"/>
                      <a:gd name="T33" fmla="*/ 2259 h 2318"/>
                      <a:gd name="T34" fmla="*/ 525 w 2197"/>
                      <a:gd name="T35" fmla="*/ 2105 h 2318"/>
                      <a:gd name="T36" fmla="*/ 571 w 2197"/>
                      <a:gd name="T37" fmla="*/ 2001 h 2318"/>
                      <a:gd name="T38" fmla="*/ 678 w 2197"/>
                      <a:gd name="T39" fmla="*/ 1775 h 2318"/>
                      <a:gd name="T40" fmla="*/ 832 w 2197"/>
                      <a:gd name="T41" fmla="*/ 1783 h 2318"/>
                      <a:gd name="T42" fmla="*/ 881 w 2197"/>
                      <a:gd name="T43" fmla="*/ 1983 h 2318"/>
                      <a:gd name="T44" fmla="*/ 933 w 2197"/>
                      <a:gd name="T45" fmla="*/ 2097 h 2318"/>
                      <a:gd name="T46" fmla="*/ 989 w 2197"/>
                      <a:gd name="T47" fmla="*/ 2189 h 2318"/>
                      <a:gd name="T48" fmla="*/ 1053 w 2197"/>
                      <a:gd name="T49" fmla="*/ 2252 h 2318"/>
                      <a:gd name="T50" fmla="*/ 1144 w 2197"/>
                      <a:gd name="T51" fmla="*/ 2287 h 2318"/>
                      <a:gd name="T52" fmla="*/ 1241 w 2197"/>
                      <a:gd name="T53" fmla="*/ 2288 h 2318"/>
                      <a:gd name="T54" fmla="*/ 1314 w 2197"/>
                      <a:gd name="T55" fmla="*/ 2267 h 2318"/>
                      <a:gd name="T56" fmla="*/ 1434 w 2197"/>
                      <a:gd name="T57" fmla="*/ 2040 h 2318"/>
                      <a:gd name="T58" fmla="*/ 1553 w 2197"/>
                      <a:gd name="T59" fmla="*/ 2069 h 2318"/>
                      <a:gd name="T60" fmla="*/ 1623 w 2197"/>
                      <a:gd name="T61" fmla="*/ 2060 h 2318"/>
                      <a:gd name="T62" fmla="*/ 1680 w 2197"/>
                      <a:gd name="T63" fmla="*/ 2001 h 2318"/>
                      <a:gd name="T64" fmla="*/ 1729 w 2197"/>
                      <a:gd name="T65" fmla="*/ 1907 h 2318"/>
                      <a:gd name="T66" fmla="*/ 1741 w 2197"/>
                      <a:gd name="T67" fmla="*/ 1826 h 2318"/>
                      <a:gd name="T68" fmla="*/ 1814 w 2197"/>
                      <a:gd name="T69" fmla="*/ 1790 h 2318"/>
                      <a:gd name="T70" fmla="*/ 1886 w 2197"/>
                      <a:gd name="T71" fmla="*/ 1765 h 2318"/>
                      <a:gd name="T72" fmla="*/ 1942 w 2197"/>
                      <a:gd name="T73" fmla="*/ 1711 h 2318"/>
                      <a:gd name="T74" fmla="*/ 1989 w 2197"/>
                      <a:gd name="T75" fmla="*/ 1639 h 2318"/>
                      <a:gd name="T76" fmla="*/ 2009 w 2197"/>
                      <a:gd name="T77" fmla="*/ 1558 h 2318"/>
                      <a:gd name="T78" fmla="*/ 1966 w 2197"/>
                      <a:gd name="T79" fmla="*/ 1442 h 2318"/>
                      <a:gd name="T80" fmla="*/ 2071 w 2197"/>
                      <a:gd name="T81" fmla="*/ 1437 h 2318"/>
                      <a:gd name="T82" fmla="*/ 2123 w 2197"/>
                      <a:gd name="T83" fmla="*/ 1391 h 2318"/>
                      <a:gd name="T84" fmla="*/ 2167 w 2197"/>
                      <a:gd name="T85" fmla="*/ 1313 h 2318"/>
                      <a:gd name="T86" fmla="*/ 2197 w 2197"/>
                      <a:gd name="T87" fmla="*/ 1236 h 2318"/>
                      <a:gd name="T88" fmla="*/ 2192 w 2197"/>
                      <a:gd name="T89" fmla="*/ 1157 h 2318"/>
                      <a:gd name="T90" fmla="*/ 2167 w 2197"/>
                      <a:gd name="T91" fmla="*/ 1084 h 2318"/>
                      <a:gd name="T92" fmla="*/ 2105 w 2197"/>
                      <a:gd name="T93" fmla="*/ 1005 h 2318"/>
                      <a:gd name="T94" fmla="*/ 2064 w 2197"/>
                      <a:gd name="T95" fmla="*/ 835 h 2318"/>
                      <a:gd name="T96" fmla="*/ 1993 w 2197"/>
                      <a:gd name="T97" fmla="*/ 695 h 2318"/>
                      <a:gd name="T98" fmla="*/ 1993 w 2197"/>
                      <a:gd name="T99" fmla="*/ 603 h 2318"/>
                      <a:gd name="T100" fmla="*/ 1934 w 2197"/>
                      <a:gd name="T101" fmla="*/ 480 h 2318"/>
                      <a:gd name="T102" fmla="*/ 1916 w 2197"/>
                      <a:gd name="T103" fmla="*/ 361 h 2318"/>
                      <a:gd name="T104" fmla="*/ 1888 w 2197"/>
                      <a:gd name="T105" fmla="*/ 257 h 2318"/>
                      <a:gd name="T106" fmla="*/ 1888 w 2197"/>
                      <a:gd name="T107" fmla="*/ 150 h 2318"/>
                      <a:gd name="T108" fmla="*/ 1860 w 2197"/>
                      <a:gd name="T109" fmla="*/ 0 h 231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197"/>
                      <a:gd name="T166" fmla="*/ 0 h 2318"/>
                      <a:gd name="T167" fmla="*/ 2197 w 2197"/>
                      <a:gd name="T168" fmla="*/ 2318 h 231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197" h="2318">
                        <a:moveTo>
                          <a:pt x="893" y="10"/>
                        </a:moveTo>
                        <a:lnTo>
                          <a:pt x="902" y="73"/>
                        </a:lnTo>
                        <a:lnTo>
                          <a:pt x="906" y="123"/>
                        </a:lnTo>
                        <a:lnTo>
                          <a:pt x="893" y="199"/>
                        </a:lnTo>
                        <a:lnTo>
                          <a:pt x="868" y="317"/>
                        </a:lnTo>
                        <a:lnTo>
                          <a:pt x="860" y="355"/>
                        </a:lnTo>
                        <a:lnTo>
                          <a:pt x="837" y="412"/>
                        </a:lnTo>
                        <a:lnTo>
                          <a:pt x="796" y="482"/>
                        </a:lnTo>
                        <a:lnTo>
                          <a:pt x="745" y="546"/>
                        </a:lnTo>
                        <a:lnTo>
                          <a:pt x="696" y="597"/>
                        </a:lnTo>
                        <a:lnTo>
                          <a:pt x="646" y="649"/>
                        </a:lnTo>
                        <a:lnTo>
                          <a:pt x="589" y="722"/>
                        </a:lnTo>
                        <a:lnTo>
                          <a:pt x="530" y="830"/>
                        </a:lnTo>
                        <a:lnTo>
                          <a:pt x="486" y="989"/>
                        </a:lnTo>
                        <a:lnTo>
                          <a:pt x="479" y="1074"/>
                        </a:lnTo>
                        <a:lnTo>
                          <a:pt x="453" y="1213"/>
                        </a:lnTo>
                        <a:lnTo>
                          <a:pt x="428" y="1371"/>
                        </a:lnTo>
                        <a:lnTo>
                          <a:pt x="404" y="1463"/>
                        </a:lnTo>
                        <a:lnTo>
                          <a:pt x="373" y="1535"/>
                        </a:lnTo>
                        <a:lnTo>
                          <a:pt x="321" y="1667"/>
                        </a:lnTo>
                        <a:lnTo>
                          <a:pt x="249" y="1814"/>
                        </a:lnTo>
                        <a:lnTo>
                          <a:pt x="198" y="1890"/>
                        </a:lnTo>
                        <a:lnTo>
                          <a:pt x="147" y="1981"/>
                        </a:lnTo>
                        <a:lnTo>
                          <a:pt x="85" y="2082"/>
                        </a:lnTo>
                        <a:lnTo>
                          <a:pt x="8" y="2180"/>
                        </a:lnTo>
                        <a:lnTo>
                          <a:pt x="0" y="2208"/>
                        </a:lnTo>
                        <a:lnTo>
                          <a:pt x="2" y="2228"/>
                        </a:lnTo>
                        <a:lnTo>
                          <a:pt x="15" y="2247"/>
                        </a:lnTo>
                        <a:lnTo>
                          <a:pt x="36" y="2269"/>
                        </a:lnTo>
                        <a:lnTo>
                          <a:pt x="64" y="2287"/>
                        </a:lnTo>
                        <a:lnTo>
                          <a:pt x="172" y="2313"/>
                        </a:lnTo>
                        <a:lnTo>
                          <a:pt x="232" y="2318"/>
                        </a:lnTo>
                        <a:lnTo>
                          <a:pt x="301" y="2305"/>
                        </a:lnTo>
                        <a:lnTo>
                          <a:pt x="381" y="2259"/>
                        </a:lnTo>
                        <a:lnTo>
                          <a:pt x="453" y="2190"/>
                        </a:lnTo>
                        <a:lnTo>
                          <a:pt x="525" y="2105"/>
                        </a:lnTo>
                        <a:lnTo>
                          <a:pt x="551" y="2061"/>
                        </a:lnTo>
                        <a:lnTo>
                          <a:pt x="571" y="2001"/>
                        </a:lnTo>
                        <a:lnTo>
                          <a:pt x="618" y="1885"/>
                        </a:lnTo>
                        <a:lnTo>
                          <a:pt x="678" y="1775"/>
                        </a:lnTo>
                        <a:lnTo>
                          <a:pt x="788" y="1597"/>
                        </a:lnTo>
                        <a:lnTo>
                          <a:pt x="832" y="1783"/>
                        </a:lnTo>
                        <a:lnTo>
                          <a:pt x="852" y="1888"/>
                        </a:lnTo>
                        <a:lnTo>
                          <a:pt x="881" y="1983"/>
                        </a:lnTo>
                        <a:lnTo>
                          <a:pt x="907" y="2037"/>
                        </a:lnTo>
                        <a:lnTo>
                          <a:pt x="933" y="2097"/>
                        </a:lnTo>
                        <a:lnTo>
                          <a:pt x="968" y="2156"/>
                        </a:lnTo>
                        <a:lnTo>
                          <a:pt x="989" y="2189"/>
                        </a:lnTo>
                        <a:lnTo>
                          <a:pt x="1012" y="2220"/>
                        </a:lnTo>
                        <a:lnTo>
                          <a:pt x="1053" y="2252"/>
                        </a:lnTo>
                        <a:lnTo>
                          <a:pt x="1082" y="2272"/>
                        </a:lnTo>
                        <a:lnTo>
                          <a:pt x="1144" y="2287"/>
                        </a:lnTo>
                        <a:lnTo>
                          <a:pt x="1190" y="2292"/>
                        </a:lnTo>
                        <a:lnTo>
                          <a:pt x="1241" y="2288"/>
                        </a:lnTo>
                        <a:lnTo>
                          <a:pt x="1282" y="2279"/>
                        </a:lnTo>
                        <a:lnTo>
                          <a:pt x="1314" y="2267"/>
                        </a:lnTo>
                        <a:lnTo>
                          <a:pt x="1353" y="2197"/>
                        </a:lnTo>
                        <a:lnTo>
                          <a:pt x="1434" y="2040"/>
                        </a:lnTo>
                        <a:lnTo>
                          <a:pt x="1499" y="2063"/>
                        </a:lnTo>
                        <a:lnTo>
                          <a:pt x="1553" y="2069"/>
                        </a:lnTo>
                        <a:lnTo>
                          <a:pt x="1597" y="2069"/>
                        </a:lnTo>
                        <a:lnTo>
                          <a:pt x="1623" y="2060"/>
                        </a:lnTo>
                        <a:lnTo>
                          <a:pt x="1654" y="2027"/>
                        </a:lnTo>
                        <a:lnTo>
                          <a:pt x="1680" y="2001"/>
                        </a:lnTo>
                        <a:lnTo>
                          <a:pt x="1707" y="1965"/>
                        </a:lnTo>
                        <a:lnTo>
                          <a:pt x="1729" y="1907"/>
                        </a:lnTo>
                        <a:lnTo>
                          <a:pt x="1741" y="1857"/>
                        </a:lnTo>
                        <a:lnTo>
                          <a:pt x="1741" y="1826"/>
                        </a:lnTo>
                        <a:lnTo>
                          <a:pt x="1777" y="1795"/>
                        </a:lnTo>
                        <a:lnTo>
                          <a:pt x="1814" y="1790"/>
                        </a:lnTo>
                        <a:lnTo>
                          <a:pt x="1855" y="1775"/>
                        </a:lnTo>
                        <a:lnTo>
                          <a:pt x="1886" y="1765"/>
                        </a:lnTo>
                        <a:lnTo>
                          <a:pt x="1919" y="1736"/>
                        </a:lnTo>
                        <a:lnTo>
                          <a:pt x="1942" y="1711"/>
                        </a:lnTo>
                        <a:lnTo>
                          <a:pt x="1966" y="1682"/>
                        </a:lnTo>
                        <a:lnTo>
                          <a:pt x="1989" y="1639"/>
                        </a:lnTo>
                        <a:lnTo>
                          <a:pt x="2001" y="1599"/>
                        </a:lnTo>
                        <a:lnTo>
                          <a:pt x="2009" y="1558"/>
                        </a:lnTo>
                        <a:lnTo>
                          <a:pt x="1997" y="1515"/>
                        </a:lnTo>
                        <a:lnTo>
                          <a:pt x="1966" y="1442"/>
                        </a:lnTo>
                        <a:lnTo>
                          <a:pt x="2042" y="1442"/>
                        </a:lnTo>
                        <a:lnTo>
                          <a:pt x="2071" y="1437"/>
                        </a:lnTo>
                        <a:lnTo>
                          <a:pt x="2099" y="1417"/>
                        </a:lnTo>
                        <a:lnTo>
                          <a:pt x="2123" y="1391"/>
                        </a:lnTo>
                        <a:lnTo>
                          <a:pt x="2146" y="1355"/>
                        </a:lnTo>
                        <a:lnTo>
                          <a:pt x="2167" y="1313"/>
                        </a:lnTo>
                        <a:lnTo>
                          <a:pt x="2187" y="1275"/>
                        </a:lnTo>
                        <a:lnTo>
                          <a:pt x="2197" y="1236"/>
                        </a:lnTo>
                        <a:lnTo>
                          <a:pt x="2197" y="1198"/>
                        </a:lnTo>
                        <a:lnTo>
                          <a:pt x="2192" y="1157"/>
                        </a:lnTo>
                        <a:lnTo>
                          <a:pt x="2185" y="1116"/>
                        </a:lnTo>
                        <a:lnTo>
                          <a:pt x="2167" y="1084"/>
                        </a:lnTo>
                        <a:lnTo>
                          <a:pt x="2141" y="1049"/>
                        </a:lnTo>
                        <a:lnTo>
                          <a:pt x="2105" y="1005"/>
                        </a:lnTo>
                        <a:lnTo>
                          <a:pt x="2086" y="909"/>
                        </a:lnTo>
                        <a:lnTo>
                          <a:pt x="2064" y="835"/>
                        </a:lnTo>
                        <a:lnTo>
                          <a:pt x="2045" y="789"/>
                        </a:lnTo>
                        <a:lnTo>
                          <a:pt x="1993" y="695"/>
                        </a:lnTo>
                        <a:lnTo>
                          <a:pt x="1991" y="668"/>
                        </a:lnTo>
                        <a:lnTo>
                          <a:pt x="1993" y="603"/>
                        </a:lnTo>
                        <a:lnTo>
                          <a:pt x="1970" y="543"/>
                        </a:lnTo>
                        <a:lnTo>
                          <a:pt x="1934" y="480"/>
                        </a:lnTo>
                        <a:lnTo>
                          <a:pt x="1926" y="435"/>
                        </a:lnTo>
                        <a:lnTo>
                          <a:pt x="1916" y="361"/>
                        </a:lnTo>
                        <a:lnTo>
                          <a:pt x="1898" y="312"/>
                        </a:lnTo>
                        <a:lnTo>
                          <a:pt x="1888" y="257"/>
                        </a:lnTo>
                        <a:lnTo>
                          <a:pt x="1883" y="198"/>
                        </a:lnTo>
                        <a:lnTo>
                          <a:pt x="1888" y="150"/>
                        </a:lnTo>
                        <a:lnTo>
                          <a:pt x="1906" y="105"/>
                        </a:lnTo>
                        <a:lnTo>
                          <a:pt x="1860" y="0"/>
                        </a:lnTo>
                        <a:lnTo>
                          <a:pt x="893" y="10"/>
                        </a:lnTo>
                        <a:close/>
                      </a:path>
                    </a:pathLst>
                  </a:custGeom>
                  <a:solidFill>
                    <a:srgbClr val="FF9F9F"/>
                  </a:solidFill>
                  <a:ln w="825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3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75" y="173"/>
                    <a:ext cx="2039" cy="2061"/>
                    <a:chOff x="0" y="0"/>
                    <a:chExt cx="2039" cy="2061"/>
                  </a:xfrm>
                </p:grpSpPr>
                <p:grpSp>
                  <p:nvGrpSpPr>
                    <p:cNvPr id="44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039" cy="2061"/>
                      <a:chOff x="0" y="0"/>
                      <a:chExt cx="2039" cy="2061"/>
                    </a:xfrm>
                  </p:grpSpPr>
                  <p:sp>
                    <p:nvSpPr>
                      <p:cNvPr id="46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2" y="960"/>
                        <a:ext cx="485" cy="689"/>
                      </a:xfrm>
                      <a:custGeom>
                        <a:avLst/>
                        <a:gdLst>
                          <a:gd name="T0" fmla="*/ 75 w 485"/>
                          <a:gd name="T1" fmla="*/ 482 h 689"/>
                          <a:gd name="T2" fmla="*/ 80 w 485"/>
                          <a:gd name="T3" fmla="*/ 451 h 689"/>
                          <a:gd name="T4" fmla="*/ 77 w 485"/>
                          <a:gd name="T5" fmla="*/ 430 h 689"/>
                          <a:gd name="T6" fmla="*/ 69 w 485"/>
                          <a:gd name="T7" fmla="*/ 400 h 689"/>
                          <a:gd name="T8" fmla="*/ 56 w 485"/>
                          <a:gd name="T9" fmla="*/ 374 h 689"/>
                          <a:gd name="T10" fmla="*/ 47 w 485"/>
                          <a:gd name="T11" fmla="*/ 350 h 689"/>
                          <a:gd name="T12" fmla="*/ 34 w 485"/>
                          <a:gd name="T13" fmla="*/ 315 h 689"/>
                          <a:gd name="T14" fmla="*/ 23 w 485"/>
                          <a:gd name="T15" fmla="*/ 281 h 689"/>
                          <a:gd name="T16" fmla="*/ 13 w 485"/>
                          <a:gd name="T17" fmla="*/ 240 h 689"/>
                          <a:gd name="T18" fmla="*/ 7 w 485"/>
                          <a:gd name="T19" fmla="*/ 206 h 689"/>
                          <a:gd name="T20" fmla="*/ 2 w 485"/>
                          <a:gd name="T21" fmla="*/ 173 h 689"/>
                          <a:gd name="T22" fmla="*/ 0 w 485"/>
                          <a:gd name="T23" fmla="*/ 137 h 689"/>
                          <a:gd name="T24" fmla="*/ 0 w 485"/>
                          <a:gd name="T25" fmla="*/ 111 h 689"/>
                          <a:gd name="T26" fmla="*/ 7 w 485"/>
                          <a:gd name="T27" fmla="*/ 86 h 689"/>
                          <a:gd name="T28" fmla="*/ 18 w 485"/>
                          <a:gd name="T29" fmla="*/ 65 h 689"/>
                          <a:gd name="T30" fmla="*/ 33 w 485"/>
                          <a:gd name="T31" fmla="*/ 49 h 689"/>
                          <a:gd name="T32" fmla="*/ 61 w 485"/>
                          <a:gd name="T33" fmla="*/ 29 h 689"/>
                          <a:gd name="T34" fmla="*/ 87 w 485"/>
                          <a:gd name="T35" fmla="*/ 14 h 689"/>
                          <a:gd name="T36" fmla="*/ 118 w 485"/>
                          <a:gd name="T37" fmla="*/ 3 h 689"/>
                          <a:gd name="T38" fmla="*/ 147 w 485"/>
                          <a:gd name="T39" fmla="*/ 0 h 689"/>
                          <a:gd name="T40" fmla="*/ 177 w 485"/>
                          <a:gd name="T41" fmla="*/ 3 h 689"/>
                          <a:gd name="T42" fmla="*/ 204 w 485"/>
                          <a:gd name="T43" fmla="*/ 14 h 689"/>
                          <a:gd name="T44" fmla="*/ 234 w 485"/>
                          <a:gd name="T45" fmla="*/ 29 h 689"/>
                          <a:gd name="T46" fmla="*/ 263 w 485"/>
                          <a:gd name="T47" fmla="*/ 47 h 689"/>
                          <a:gd name="T48" fmla="*/ 288 w 485"/>
                          <a:gd name="T49" fmla="*/ 75 h 689"/>
                          <a:gd name="T50" fmla="*/ 307 w 485"/>
                          <a:gd name="T51" fmla="*/ 98 h 689"/>
                          <a:gd name="T52" fmla="*/ 320 w 485"/>
                          <a:gd name="T53" fmla="*/ 117 h 689"/>
                          <a:gd name="T54" fmla="*/ 338 w 485"/>
                          <a:gd name="T55" fmla="*/ 144 h 689"/>
                          <a:gd name="T56" fmla="*/ 353 w 485"/>
                          <a:gd name="T57" fmla="*/ 166 h 689"/>
                          <a:gd name="T58" fmla="*/ 366 w 485"/>
                          <a:gd name="T59" fmla="*/ 191 h 689"/>
                          <a:gd name="T60" fmla="*/ 378 w 485"/>
                          <a:gd name="T61" fmla="*/ 217 h 689"/>
                          <a:gd name="T62" fmla="*/ 402 w 485"/>
                          <a:gd name="T63" fmla="*/ 297 h 689"/>
                          <a:gd name="T64" fmla="*/ 432 w 485"/>
                          <a:gd name="T65" fmla="*/ 390 h 689"/>
                          <a:gd name="T66" fmla="*/ 436 w 485"/>
                          <a:gd name="T67" fmla="*/ 454 h 689"/>
                          <a:gd name="T68" fmla="*/ 466 w 485"/>
                          <a:gd name="T69" fmla="*/ 533 h 689"/>
                          <a:gd name="T70" fmla="*/ 485 w 485"/>
                          <a:gd name="T71" fmla="*/ 601 h 689"/>
                          <a:gd name="T72" fmla="*/ 485 w 485"/>
                          <a:gd name="T73" fmla="*/ 689 h 689"/>
                          <a:gd name="T74" fmla="*/ 481 w 485"/>
                          <a:gd name="T75" fmla="*/ 689 h 689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485"/>
                          <a:gd name="T115" fmla="*/ 0 h 689"/>
                          <a:gd name="T116" fmla="*/ 485 w 485"/>
                          <a:gd name="T117" fmla="*/ 689 h 689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485" h="689">
                            <a:moveTo>
                              <a:pt x="75" y="482"/>
                            </a:moveTo>
                            <a:lnTo>
                              <a:pt x="80" y="451"/>
                            </a:lnTo>
                            <a:lnTo>
                              <a:pt x="77" y="430"/>
                            </a:lnTo>
                            <a:lnTo>
                              <a:pt x="69" y="400"/>
                            </a:lnTo>
                            <a:lnTo>
                              <a:pt x="56" y="374"/>
                            </a:lnTo>
                            <a:lnTo>
                              <a:pt x="47" y="350"/>
                            </a:lnTo>
                            <a:lnTo>
                              <a:pt x="34" y="315"/>
                            </a:lnTo>
                            <a:lnTo>
                              <a:pt x="23" y="281"/>
                            </a:lnTo>
                            <a:lnTo>
                              <a:pt x="13" y="240"/>
                            </a:lnTo>
                            <a:lnTo>
                              <a:pt x="7" y="206"/>
                            </a:lnTo>
                            <a:lnTo>
                              <a:pt x="2" y="173"/>
                            </a:lnTo>
                            <a:lnTo>
                              <a:pt x="0" y="137"/>
                            </a:lnTo>
                            <a:lnTo>
                              <a:pt x="0" y="111"/>
                            </a:lnTo>
                            <a:lnTo>
                              <a:pt x="7" y="86"/>
                            </a:lnTo>
                            <a:lnTo>
                              <a:pt x="18" y="65"/>
                            </a:lnTo>
                            <a:lnTo>
                              <a:pt x="33" y="49"/>
                            </a:lnTo>
                            <a:lnTo>
                              <a:pt x="61" y="29"/>
                            </a:lnTo>
                            <a:lnTo>
                              <a:pt x="87" y="14"/>
                            </a:lnTo>
                            <a:lnTo>
                              <a:pt x="118" y="3"/>
                            </a:lnTo>
                            <a:lnTo>
                              <a:pt x="147" y="0"/>
                            </a:lnTo>
                            <a:lnTo>
                              <a:pt x="177" y="3"/>
                            </a:lnTo>
                            <a:lnTo>
                              <a:pt x="204" y="14"/>
                            </a:lnTo>
                            <a:lnTo>
                              <a:pt x="234" y="29"/>
                            </a:lnTo>
                            <a:lnTo>
                              <a:pt x="263" y="47"/>
                            </a:lnTo>
                            <a:lnTo>
                              <a:pt x="288" y="75"/>
                            </a:lnTo>
                            <a:lnTo>
                              <a:pt x="307" y="98"/>
                            </a:lnTo>
                            <a:lnTo>
                              <a:pt x="320" y="117"/>
                            </a:lnTo>
                            <a:lnTo>
                              <a:pt x="338" y="144"/>
                            </a:lnTo>
                            <a:lnTo>
                              <a:pt x="353" y="166"/>
                            </a:lnTo>
                            <a:lnTo>
                              <a:pt x="366" y="191"/>
                            </a:lnTo>
                            <a:lnTo>
                              <a:pt x="378" y="217"/>
                            </a:lnTo>
                            <a:lnTo>
                              <a:pt x="402" y="297"/>
                            </a:lnTo>
                            <a:lnTo>
                              <a:pt x="432" y="390"/>
                            </a:lnTo>
                            <a:lnTo>
                              <a:pt x="436" y="454"/>
                            </a:lnTo>
                            <a:lnTo>
                              <a:pt x="466" y="533"/>
                            </a:lnTo>
                            <a:lnTo>
                              <a:pt x="485" y="601"/>
                            </a:lnTo>
                            <a:lnTo>
                              <a:pt x="485" y="689"/>
                            </a:lnTo>
                            <a:lnTo>
                              <a:pt x="481" y="689"/>
                            </a:lnTo>
                          </a:path>
                        </a:pathLst>
                      </a:custGeom>
                      <a:noFill/>
                      <a:ln w="825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7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4" y="1295"/>
                        <a:ext cx="414" cy="578"/>
                      </a:xfrm>
                      <a:custGeom>
                        <a:avLst/>
                        <a:gdLst>
                          <a:gd name="T0" fmla="*/ 0 w 414"/>
                          <a:gd name="T1" fmla="*/ 137 h 578"/>
                          <a:gd name="T2" fmla="*/ 4 w 414"/>
                          <a:gd name="T3" fmla="*/ 121 h 578"/>
                          <a:gd name="T4" fmla="*/ 9 w 414"/>
                          <a:gd name="T5" fmla="*/ 100 h 578"/>
                          <a:gd name="T6" fmla="*/ 17 w 414"/>
                          <a:gd name="T7" fmla="*/ 80 h 578"/>
                          <a:gd name="T8" fmla="*/ 28 w 414"/>
                          <a:gd name="T9" fmla="*/ 59 h 578"/>
                          <a:gd name="T10" fmla="*/ 38 w 414"/>
                          <a:gd name="T11" fmla="*/ 44 h 578"/>
                          <a:gd name="T12" fmla="*/ 59 w 414"/>
                          <a:gd name="T13" fmla="*/ 23 h 578"/>
                          <a:gd name="T14" fmla="*/ 77 w 414"/>
                          <a:gd name="T15" fmla="*/ 10 h 578"/>
                          <a:gd name="T16" fmla="*/ 92 w 414"/>
                          <a:gd name="T17" fmla="*/ 3 h 578"/>
                          <a:gd name="T18" fmla="*/ 123 w 414"/>
                          <a:gd name="T19" fmla="*/ 0 h 578"/>
                          <a:gd name="T20" fmla="*/ 146 w 414"/>
                          <a:gd name="T21" fmla="*/ 1 h 578"/>
                          <a:gd name="T22" fmla="*/ 167 w 414"/>
                          <a:gd name="T23" fmla="*/ 6 h 578"/>
                          <a:gd name="T24" fmla="*/ 192 w 414"/>
                          <a:gd name="T25" fmla="*/ 18 h 578"/>
                          <a:gd name="T26" fmla="*/ 216 w 414"/>
                          <a:gd name="T27" fmla="*/ 39 h 578"/>
                          <a:gd name="T28" fmla="*/ 233 w 414"/>
                          <a:gd name="T29" fmla="*/ 59 h 578"/>
                          <a:gd name="T30" fmla="*/ 247 w 414"/>
                          <a:gd name="T31" fmla="*/ 83 h 578"/>
                          <a:gd name="T32" fmla="*/ 262 w 414"/>
                          <a:gd name="T33" fmla="*/ 108 h 578"/>
                          <a:gd name="T34" fmla="*/ 278 w 414"/>
                          <a:gd name="T35" fmla="*/ 142 h 578"/>
                          <a:gd name="T36" fmla="*/ 303 w 414"/>
                          <a:gd name="T37" fmla="*/ 191 h 578"/>
                          <a:gd name="T38" fmla="*/ 329 w 414"/>
                          <a:gd name="T39" fmla="*/ 234 h 578"/>
                          <a:gd name="T40" fmla="*/ 345 w 414"/>
                          <a:gd name="T41" fmla="*/ 260 h 578"/>
                          <a:gd name="T42" fmla="*/ 370 w 414"/>
                          <a:gd name="T43" fmla="*/ 301 h 578"/>
                          <a:gd name="T44" fmla="*/ 393 w 414"/>
                          <a:gd name="T45" fmla="*/ 337 h 578"/>
                          <a:gd name="T46" fmla="*/ 406 w 414"/>
                          <a:gd name="T47" fmla="*/ 364 h 578"/>
                          <a:gd name="T48" fmla="*/ 412 w 414"/>
                          <a:gd name="T49" fmla="*/ 395 h 578"/>
                          <a:gd name="T50" fmla="*/ 414 w 414"/>
                          <a:gd name="T51" fmla="*/ 425 h 578"/>
                          <a:gd name="T52" fmla="*/ 414 w 414"/>
                          <a:gd name="T53" fmla="*/ 453 h 578"/>
                          <a:gd name="T54" fmla="*/ 409 w 414"/>
                          <a:gd name="T55" fmla="*/ 477 h 578"/>
                          <a:gd name="T56" fmla="*/ 403 w 414"/>
                          <a:gd name="T57" fmla="*/ 502 h 578"/>
                          <a:gd name="T58" fmla="*/ 394 w 414"/>
                          <a:gd name="T59" fmla="*/ 528 h 578"/>
                          <a:gd name="T60" fmla="*/ 388 w 414"/>
                          <a:gd name="T61" fmla="*/ 551 h 578"/>
                          <a:gd name="T62" fmla="*/ 378 w 414"/>
                          <a:gd name="T63" fmla="*/ 578 h 578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414"/>
                          <a:gd name="T97" fmla="*/ 0 h 578"/>
                          <a:gd name="T98" fmla="*/ 414 w 414"/>
                          <a:gd name="T99" fmla="*/ 578 h 578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414" h="578">
                            <a:moveTo>
                              <a:pt x="0" y="137"/>
                            </a:moveTo>
                            <a:lnTo>
                              <a:pt x="4" y="121"/>
                            </a:lnTo>
                            <a:lnTo>
                              <a:pt x="9" y="100"/>
                            </a:lnTo>
                            <a:lnTo>
                              <a:pt x="17" y="80"/>
                            </a:lnTo>
                            <a:lnTo>
                              <a:pt x="28" y="59"/>
                            </a:lnTo>
                            <a:lnTo>
                              <a:pt x="38" y="44"/>
                            </a:lnTo>
                            <a:lnTo>
                              <a:pt x="59" y="23"/>
                            </a:lnTo>
                            <a:lnTo>
                              <a:pt x="77" y="10"/>
                            </a:lnTo>
                            <a:lnTo>
                              <a:pt x="92" y="3"/>
                            </a:lnTo>
                            <a:lnTo>
                              <a:pt x="123" y="0"/>
                            </a:lnTo>
                            <a:lnTo>
                              <a:pt x="146" y="1"/>
                            </a:lnTo>
                            <a:lnTo>
                              <a:pt x="167" y="6"/>
                            </a:lnTo>
                            <a:lnTo>
                              <a:pt x="192" y="18"/>
                            </a:lnTo>
                            <a:lnTo>
                              <a:pt x="216" y="39"/>
                            </a:lnTo>
                            <a:lnTo>
                              <a:pt x="233" y="59"/>
                            </a:lnTo>
                            <a:lnTo>
                              <a:pt x="247" y="83"/>
                            </a:lnTo>
                            <a:lnTo>
                              <a:pt x="262" y="108"/>
                            </a:lnTo>
                            <a:lnTo>
                              <a:pt x="278" y="142"/>
                            </a:lnTo>
                            <a:lnTo>
                              <a:pt x="303" y="191"/>
                            </a:lnTo>
                            <a:lnTo>
                              <a:pt x="329" y="234"/>
                            </a:lnTo>
                            <a:lnTo>
                              <a:pt x="345" y="260"/>
                            </a:lnTo>
                            <a:lnTo>
                              <a:pt x="370" y="301"/>
                            </a:lnTo>
                            <a:lnTo>
                              <a:pt x="393" y="337"/>
                            </a:lnTo>
                            <a:lnTo>
                              <a:pt x="406" y="364"/>
                            </a:lnTo>
                            <a:lnTo>
                              <a:pt x="412" y="395"/>
                            </a:lnTo>
                            <a:lnTo>
                              <a:pt x="414" y="425"/>
                            </a:lnTo>
                            <a:lnTo>
                              <a:pt x="414" y="453"/>
                            </a:lnTo>
                            <a:lnTo>
                              <a:pt x="409" y="477"/>
                            </a:lnTo>
                            <a:lnTo>
                              <a:pt x="403" y="502"/>
                            </a:lnTo>
                            <a:lnTo>
                              <a:pt x="394" y="528"/>
                            </a:lnTo>
                            <a:lnTo>
                              <a:pt x="388" y="551"/>
                            </a:lnTo>
                            <a:lnTo>
                              <a:pt x="378" y="578"/>
                            </a:lnTo>
                          </a:path>
                        </a:pathLst>
                      </a:custGeom>
                      <a:noFill/>
                      <a:ln w="825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" name="未知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75" y="731"/>
                        <a:ext cx="618" cy="536"/>
                      </a:xfrm>
                      <a:custGeom>
                        <a:avLst/>
                        <a:gdLst>
                          <a:gd name="T0" fmla="*/ 25 w 618"/>
                          <a:gd name="T1" fmla="*/ 234 h 536"/>
                          <a:gd name="T2" fmla="*/ 15 w 618"/>
                          <a:gd name="T3" fmla="*/ 203 h 536"/>
                          <a:gd name="T4" fmla="*/ 8 w 618"/>
                          <a:gd name="T5" fmla="*/ 176 h 536"/>
                          <a:gd name="T6" fmla="*/ 3 w 618"/>
                          <a:gd name="T7" fmla="*/ 144 h 536"/>
                          <a:gd name="T8" fmla="*/ 0 w 618"/>
                          <a:gd name="T9" fmla="*/ 114 h 536"/>
                          <a:gd name="T10" fmla="*/ 2 w 618"/>
                          <a:gd name="T11" fmla="*/ 91 h 536"/>
                          <a:gd name="T12" fmla="*/ 10 w 618"/>
                          <a:gd name="T13" fmla="*/ 72 h 536"/>
                          <a:gd name="T14" fmla="*/ 25 w 618"/>
                          <a:gd name="T15" fmla="*/ 51 h 536"/>
                          <a:gd name="T16" fmla="*/ 48 w 618"/>
                          <a:gd name="T17" fmla="*/ 28 h 536"/>
                          <a:gd name="T18" fmla="*/ 72 w 618"/>
                          <a:gd name="T19" fmla="*/ 11 h 536"/>
                          <a:gd name="T20" fmla="*/ 97 w 618"/>
                          <a:gd name="T21" fmla="*/ 1 h 536"/>
                          <a:gd name="T22" fmla="*/ 124 w 618"/>
                          <a:gd name="T23" fmla="*/ 0 h 536"/>
                          <a:gd name="T24" fmla="*/ 160 w 618"/>
                          <a:gd name="T25" fmla="*/ 5 h 536"/>
                          <a:gd name="T26" fmla="*/ 203 w 618"/>
                          <a:gd name="T27" fmla="*/ 16 h 536"/>
                          <a:gd name="T28" fmla="*/ 232 w 618"/>
                          <a:gd name="T29" fmla="*/ 34 h 536"/>
                          <a:gd name="T30" fmla="*/ 257 w 618"/>
                          <a:gd name="T31" fmla="*/ 49 h 536"/>
                          <a:gd name="T32" fmla="*/ 280 w 618"/>
                          <a:gd name="T33" fmla="*/ 69 h 536"/>
                          <a:gd name="T34" fmla="*/ 298 w 618"/>
                          <a:gd name="T35" fmla="*/ 88 h 536"/>
                          <a:gd name="T36" fmla="*/ 319 w 618"/>
                          <a:gd name="T37" fmla="*/ 113 h 536"/>
                          <a:gd name="T38" fmla="*/ 340 w 618"/>
                          <a:gd name="T39" fmla="*/ 142 h 536"/>
                          <a:gd name="T40" fmla="*/ 368 w 618"/>
                          <a:gd name="T41" fmla="*/ 185 h 536"/>
                          <a:gd name="T42" fmla="*/ 396 w 618"/>
                          <a:gd name="T43" fmla="*/ 234 h 536"/>
                          <a:gd name="T44" fmla="*/ 410 w 618"/>
                          <a:gd name="T45" fmla="*/ 260 h 536"/>
                          <a:gd name="T46" fmla="*/ 427 w 618"/>
                          <a:gd name="T47" fmla="*/ 281 h 536"/>
                          <a:gd name="T48" fmla="*/ 451 w 618"/>
                          <a:gd name="T49" fmla="*/ 306 h 536"/>
                          <a:gd name="T50" fmla="*/ 476 w 618"/>
                          <a:gd name="T51" fmla="*/ 333 h 536"/>
                          <a:gd name="T52" fmla="*/ 509 w 618"/>
                          <a:gd name="T53" fmla="*/ 364 h 536"/>
                          <a:gd name="T54" fmla="*/ 527 w 618"/>
                          <a:gd name="T55" fmla="*/ 387 h 536"/>
                          <a:gd name="T56" fmla="*/ 554 w 618"/>
                          <a:gd name="T57" fmla="*/ 425 h 536"/>
                          <a:gd name="T58" fmla="*/ 574 w 618"/>
                          <a:gd name="T59" fmla="*/ 456 h 536"/>
                          <a:gd name="T60" fmla="*/ 592 w 618"/>
                          <a:gd name="T61" fmla="*/ 485 h 536"/>
                          <a:gd name="T62" fmla="*/ 607 w 618"/>
                          <a:gd name="T63" fmla="*/ 511 h 536"/>
                          <a:gd name="T64" fmla="*/ 618 w 618"/>
                          <a:gd name="T65" fmla="*/ 536 h 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18"/>
                          <a:gd name="T100" fmla="*/ 0 h 536"/>
                          <a:gd name="T101" fmla="*/ 618 w 618"/>
                          <a:gd name="T102" fmla="*/ 536 h 5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18" h="536">
                            <a:moveTo>
                              <a:pt x="25" y="234"/>
                            </a:moveTo>
                            <a:lnTo>
                              <a:pt x="15" y="203"/>
                            </a:lnTo>
                            <a:lnTo>
                              <a:pt x="8" y="176"/>
                            </a:lnTo>
                            <a:lnTo>
                              <a:pt x="3" y="144"/>
                            </a:lnTo>
                            <a:lnTo>
                              <a:pt x="0" y="114"/>
                            </a:lnTo>
                            <a:lnTo>
                              <a:pt x="2" y="91"/>
                            </a:lnTo>
                            <a:lnTo>
                              <a:pt x="10" y="72"/>
                            </a:lnTo>
                            <a:lnTo>
                              <a:pt x="25" y="51"/>
                            </a:lnTo>
                            <a:lnTo>
                              <a:pt x="48" y="28"/>
                            </a:lnTo>
                            <a:lnTo>
                              <a:pt x="72" y="11"/>
                            </a:lnTo>
                            <a:lnTo>
                              <a:pt x="97" y="1"/>
                            </a:lnTo>
                            <a:lnTo>
                              <a:pt x="124" y="0"/>
                            </a:lnTo>
                            <a:lnTo>
                              <a:pt x="160" y="5"/>
                            </a:lnTo>
                            <a:lnTo>
                              <a:pt x="203" y="16"/>
                            </a:lnTo>
                            <a:lnTo>
                              <a:pt x="232" y="34"/>
                            </a:lnTo>
                            <a:lnTo>
                              <a:pt x="257" y="49"/>
                            </a:lnTo>
                            <a:lnTo>
                              <a:pt x="280" y="69"/>
                            </a:lnTo>
                            <a:lnTo>
                              <a:pt x="298" y="88"/>
                            </a:lnTo>
                            <a:lnTo>
                              <a:pt x="319" y="113"/>
                            </a:lnTo>
                            <a:lnTo>
                              <a:pt x="340" y="142"/>
                            </a:lnTo>
                            <a:lnTo>
                              <a:pt x="368" y="185"/>
                            </a:lnTo>
                            <a:lnTo>
                              <a:pt x="396" y="234"/>
                            </a:lnTo>
                            <a:lnTo>
                              <a:pt x="410" y="260"/>
                            </a:lnTo>
                            <a:lnTo>
                              <a:pt x="427" y="281"/>
                            </a:lnTo>
                            <a:lnTo>
                              <a:pt x="451" y="306"/>
                            </a:lnTo>
                            <a:lnTo>
                              <a:pt x="476" y="333"/>
                            </a:lnTo>
                            <a:lnTo>
                              <a:pt x="509" y="364"/>
                            </a:lnTo>
                            <a:lnTo>
                              <a:pt x="527" y="387"/>
                            </a:lnTo>
                            <a:lnTo>
                              <a:pt x="554" y="425"/>
                            </a:lnTo>
                            <a:lnTo>
                              <a:pt x="574" y="456"/>
                            </a:lnTo>
                            <a:lnTo>
                              <a:pt x="592" y="485"/>
                            </a:lnTo>
                            <a:lnTo>
                              <a:pt x="607" y="511"/>
                            </a:lnTo>
                            <a:lnTo>
                              <a:pt x="618" y="536"/>
                            </a:lnTo>
                          </a:path>
                        </a:pathLst>
                      </a:custGeom>
                      <a:noFill/>
                      <a:ln w="825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49" name="Group 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039" cy="2061"/>
                        <a:chOff x="0" y="0"/>
                        <a:chExt cx="2039" cy="2061"/>
                      </a:xfrm>
                    </p:grpSpPr>
                    <p:grpSp>
                      <p:nvGrpSpPr>
                        <p:cNvPr id="50" name="Group 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52" y="0"/>
                          <a:ext cx="1387" cy="1893"/>
                          <a:chOff x="0" y="0"/>
                          <a:chExt cx="1387" cy="1893"/>
                        </a:xfrm>
                      </p:grpSpPr>
                      <p:grpSp>
                        <p:nvGrpSpPr>
                          <p:cNvPr id="52" name="Group 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7" y="1522"/>
                            <a:ext cx="214" cy="371"/>
                            <a:chOff x="0" y="0"/>
                            <a:chExt cx="214" cy="371"/>
                          </a:xfrm>
                        </p:grpSpPr>
                        <p:sp>
                          <p:nvSpPr>
                            <p:cNvPr id="62" name="未知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0" y="0"/>
                              <a:ext cx="134" cy="301"/>
                            </a:xfrm>
                            <a:custGeom>
                              <a:avLst/>
                              <a:gdLst>
                                <a:gd name="T0" fmla="*/ 0 w 134"/>
                                <a:gd name="T1" fmla="*/ 0 h 301"/>
                                <a:gd name="T2" fmla="*/ 2 w 134"/>
                                <a:gd name="T3" fmla="*/ 33 h 301"/>
                                <a:gd name="T4" fmla="*/ 7 w 134"/>
                                <a:gd name="T5" fmla="*/ 65 h 301"/>
                                <a:gd name="T6" fmla="*/ 10 w 134"/>
                                <a:gd name="T7" fmla="*/ 88 h 301"/>
                                <a:gd name="T8" fmla="*/ 15 w 134"/>
                                <a:gd name="T9" fmla="*/ 114 h 301"/>
                                <a:gd name="T10" fmla="*/ 25 w 134"/>
                                <a:gd name="T11" fmla="*/ 150 h 301"/>
                                <a:gd name="T12" fmla="*/ 36 w 134"/>
                                <a:gd name="T13" fmla="*/ 183 h 301"/>
                                <a:gd name="T14" fmla="*/ 51 w 134"/>
                                <a:gd name="T15" fmla="*/ 209 h 301"/>
                                <a:gd name="T16" fmla="*/ 67 w 134"/>
                                <a:gd name="T17" fmla="*/ 232 h 301"/>
                                <a:gd name="T18" fmla="*/ 90 w 134"/>
                                <a:gd name="T19" fmla="*/ 260 h 301"/>
                                <a:gd name="T20" fmla="*/ 112 w 134"/>
                                <a:gd name="T21" fmla="*/ 281 h 301"/>
                                <a:gd name="T22" fmla="*/ 134 w 134"/>
                                <a:gd name="T23" fmla="*/ 301 h 301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w 134"/>
                                <a:gd name="T37" fmla="*/ 0 h 301"/>
                                <a:gd name="T38" fmla="*/ 134 w 134"/>
                                <a:gd name="T39" fmla="*/ 301 h 301"/>
                              </a:gdLst>
                              <a:ahLst/>
                              <a:cxnLst>
                                <a:cxn ang="T24">
                                  <a:pos x="T0" y="T1"/>
                                </a:cxn>
                                <a:cxn ang="T25">
                                  <a:pos x="T2" y="T3"/>
                                </a:cxn>
                                <a:cxn ang="T26">
                                  <a:pos x="T4" y="T5"/>
                                </a:cxn>
                                <a:cxn ang="T27">
                                  <a:pos x="T6" y="T7"/>
                                </a:cxn>
                                <a:cxn ang="T28">
                                  <a:pos x="T8" y="T9"/>
                                </a:cxn>
                                <a:cxn ang="T29">
                                  <a:pos x="T10" y="T11"/>
                                </a:cxn>
                                <a:cxn ang="T30">
                                  <a:pos x="T12" y="T13"/>
                                </a:cxn>
                                <a:cxn ang="T31">
                                  <a:pos x="T14" y="T15"/>
                                </a:cxn>
                                <a:cxn ang="T32">
                                  <a:pos x="T16" y="T17"/>
                                </a:cxn>
                                <a:cxn ang="T33">
                                  <a:pos x="T18" y="T19"/>
                                </a:cxn>
                                <a:cxn ang="T34">
                                  <a:pos x="T20" y="T21"/>
                                </a:cxn>
                                <a:cxn ang="T35">
                                  <a:pos x="T22" y="T23"/>
                                </a:cxn>
                              </a:cxnLst>
                              <a:rect l="T36" t="T37" r="T38" b="T39"/>
                              <a:pathLst>
                                <a:path w="134" h="301">
                                  <a:moveTo>
                                    <a:pt x="0" y="0"/>
                                  </a:moveTo>
                                  <a:lnTo>
                                    <a:pt x="2" y="33"/>
                                  </a:lnTo>
                                  <a:lnTo>
                                    <a:pt x="7" y="65"/>
                                  </a:lnTo>
                                  <a:lnTo>
                                    <a:pt x="10" y="88"/>
                                  </a:lnTo>
                                  <a:lnTo>
                                    <a:pt x="15" y="114"/>
                                  </a:lnTo>
                                  <a:lnTo>
                                    <a:pt x="25" y="150"/>
                                  </a:lnTo>
                                  <a:lnTo>
                                    <a:pt x="36" y="183"/>
                                  </a:lnTo>
                                  <a:lnTo>
                                    <a:pt x="51" y="209"/>
                                  </a:lnTo>
                                  <a:lnTo>
                                    <a:pt x="67" y="232"/>
                                  </a:lnTo>
                                  <a:lnTo>
                                    <a:pt x="90" y="260"/>
                                  </a:lnTo>
                                  <a:lnTo>
                                    <a:pt x="112" y="281"/>
                                  </a:lnTo>
                                  <a:lnTo>
                                    <a:pt x="134" y="301"/>
                                  </a:lnTo>
                                </a:path>
                              </a:pathLst>
                            </a:custGeom>
                            <a:noFill/>
                            <a:ln w="825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63" name="未知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3" y="265"/>
                              <a:ext cx="46" cy="106"/>
                            </a:xfrm>
                            <a:custGeom>
                              <a:avLst/>
                              <a:gdLst>
                                <a:gd name="T0" fmla="*/ 46 w 46"/>
                                <a:gd name="T1" fmla="*/ 0 h 106"/>
                                <a:gd name="T2" fmla="*/ 29 w 46"/>
                                <a:gd name="T3" fmla="*/ 11 h 106"/>
                                <a:gd name="T4" fmla="*/ 18 w 46"/>
                                <a:gd name="T5" fmla="*/ 23 h 106"/>
                                <a:gd name="T6" fmla="*/ 6 w 46"/>
                                <a:gd name="T7" fmla="*/ 37 h 106"/>
                                <a:gd name="T8" fmla="*/ 2 w 46"/>
                                <a:gd name="T9" fmla="*/ 54 h 106"/>
                                <a:gd name="T10" fmla="*/ 0 w 46"/>
                                <a:gd name="T11" fmla="*/ 75 h 106"/>
                                <a:gd name="T12" fmla="*/ 3 w 46"/>
                                <a:gd name="T13" fmla="*/ 106 h 106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46"/>
                                <a:gd name="T22" fmla="*/ 0 h 106"/>
                                <a:gd name="T23" fmla="*/ 46 w 46"/>
                                <a:gd name="T24" fmla="*/ 106 h 106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46" h="106">
                                  <a:moveTo>
                                    <a:pt x="46" y="0"/>
                                  </a:moveTo>
                                  <a:lnTo>
                                    <a:pt x="29" y="11"/>
                                  </a:lnTo>
                                  <a:lnTo>
                                    <a:pt x="18" y="23"/>
                                  </a:lnTo>
                                  <a:lnTo>
                                    <a:pt x="6" y="37"/>
                                  </a:lnTo>
                                  <a:lnTo>
                                    <a:pt x="2" y="54"/>
                                  </a:lnTo>
                                  <a:lnTo>
                                    <a:pt x="0" y="75"/>
                                  </a:lnTo>
                                  <a:lnTo>
                                    <a:pt x="3" y="106"/>
                                  </a:lnTo>
                                </a:path>
                              </a:pathLst>
                            </a:custGeom>
                            <a:noFill/>
                            <a:ln w="825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64" name="未知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38"/>
                              <a:ext cx="80" cy="58"/>
                            </a:xfrm>
                            <a:custGeom>
                              <a:avLst/>
                              <a:gdLst>
                                <a:gd name="T0" fmla="*/ 80 w 80"/>
                                <a:gd name="T1" fmla="*/ 0 h 58"/>
                                <a:gd name="T2" fmla="*/ 61 w 80"/>
                                <a:gd name="T3" fmla="*/ 4 h 58"/>
                                <a:gd name="T4" fmla="*/ 43 w 80"/>
                                <a:gd name="T5" fmla="*/ 13 h 58"/>
                                <a:gd name="T6" fmla="*/ 28 w 80"/>
                                <a:gd name="T7" fmla="*/ 26 h 58"/>
                                <a:gd name="T8" fmla="*/ 10 w 80"/>
                                <a:gd name="T9" fmla="*/ 42 h 58"/>
                                <a:gd name="T10" fmla="*/ 0 w 80"/>
                                <a:gd name="T11" fmla="*/ 58 h 58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w 80"/>
                                <a:gd name="T19" fmla="*/ 0 h 58"/>
                                <a:gd name="T20" fmla="*/ 80 w 80"/>
                                <a:gd name="T21" fmla="*/ 58 h 58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80" h="58">
                                  <a:moveTo>
                                    <a:pt x="80" y="0"/>
                                  </a:moveTo>
                                  <a:lnTo>
                                    <a:pt x="61" y="4"/>
                                  </a:lnTo>
                                  <a:lnTo>
                                    <a:pt x="43" y="13"/>
                                  </a:lnTo>
                                  <a:lnTo>
                                    <a:pt x="28" y="26"/>
                                  </a:lnTo>
                                  <a:lnTo>
                                    <a:pt x="10" y="42"/>
                                  </a:lnTo>
                                  <a:lnTo>
                                    <a:pt x="0" y="58"/>
                                  </a:lnTo>
                                </a:path>
                              </a:pathLst>
                            </a:custGeom>
                            <a:noFill/>
                            <a:ln w="825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sp>
                        <p:nvSpPr>
                          <p:cNvPr id="53" name="未知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3" y="1491"/>
                            <a:ext cx="219" cy="114"/>
                          </a:xfrm>
                          <a:custGeom>
                            <a:avLst/>
                            <a:gdLst>
                              <a:gd name="T0" fmla="*/ 0 w 219"/>
                              <a:gd name="T1" fmla="*/ 42 h 114"/>
                              <a:gd name="T2" fmla="*/ 8 w 219"/>
                              <a:gd name="T3" fmla="*/ 56 h 114"/>
                              <a:gd name="T4" fmla="*/ 22 w 219"/>
                              <a:gd name="T5" fmla="*/ 75 h 114"/>
                              <a:gd name="T6" fmla="*/ 37 w 219"/>
                              <a:gd name="T7" fmla="*/ 91 h 114"/>
                              <a:gd name="T8" fmla="*/ 54 w 219"/>
                              <a:gd name="T9" fmla="*/ 101 h 114"/>
                              <a:gd name="T10" fmla="*/ 75 w 219"/>
                              <a:gd name="T11" fmla="*/ 113 h 114"/>
                              <a:gd name="T12" fmla="*/ 101 w 219"/>
                              <a:gd name="T13" fmla="*/ 114 h 114"/>
                              <a:gd name="T14" fmla="*/ 122 w 219"/>
                              <a:gd name="T15" fmla="*/ 111 h 114"/>
                              <a:gd name="T16" fmla="*/ 142 w 219"/>
                              <a:gd name="T17" fmla="*/ 105 h 114"/>
                              <a:gd name="T18" fmla="*/ 163 w 219"/>
                              <a:gd name="T19" fmla="*/ 91 h 114"/>
                              <a:gd name="T20" fmla="*/ 178 w 219"/>
                              <a:gd name="T21" fmla="*/ 80 h 114"/>
                              <a:gd name="T22" fmla="*/ 191 w 219"/>
                              <a:gd name="T23" fmla="*/ 64 h 114"/>
                              <a:gd name="T24" fmla="*/ 201 w 219"/>
                              <a:gd name="T25" fmla="*/ 47 h 114"/>
                              <a:gd name="T26" fmla="*/ 210 w 219"/>
                              <a:gd name="T27" fmla="*/ 28 h 114"/>
                              <a:gd name="T28" fmla="*/ 219 w 219"/>
                              <a:gd name="T29" fmla="*/ 0 h 114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w 219"/>
                              <a:gd name="T46" fmla="*/ 0 h 114"/>
                              <a:gd name="T47" fmla="*/ 219 w 219"/>
                              <a:gd name="T48" fmla="*/ 114 h 114"/>
                            </a:gdLst>
                            <a:ahLst/>
                            <a:cxnLst>
                              <a:cxn ang="T30">
                                <a:pos x="T0" y="T1"/>
                              </a:cxn>
                              <a:cxn ang="T31">
                                <a:pos x="T2" y="T3"/>
                              </a:cxn>
                              <a:cxn ang="T32">
                                <a:pos x="T4" y="T5"/>
                              </a:cxn>
                              <a:cxn ang="T33">
                                <a:pos x="T6" y="T7"/>
                              </a:cxn>
                              <a:cxn ang="T34">
                                <a:pos x="T8" y="T9"/>
                              </a:cxn>
                              <a:cxn ang="T35">
                                <a:pos x="T10" y="T11"/>
                              </a:cxn>
                              <a:cxn ang="T36">
                                <a:pos x="T12" y="T13"/>
                              </a:cxn>
                              <a:cxn ang="T37">
                                <a:pos x="T14" y="T15"/>
                              </a:cxn>
                              <a:cxn ang="T38">
                                <a:pos x="T16" y="T17"/>
                              </a:cxn>
                              <a:cxn ang="T39">
                                <a:pos x="T18" y="T19"/>
                              </a:cxn>
                              <a:cxn ang="T40">
                                <a:pos x="T20" y="T21"/>
                              </a:cxn>
                              <a:cxn ang="T41">
                                <a:pos x="T22" y="T23"/>
                              </a:cxn>
                              <a:cxn ang="T42">
                                <a:pos x="T24" y="T25"/>
                              </a:cxn>
                              <a:cxn ang="T43">
                                <a:pos x="T26" y="T27"/>
                              </a:cxn>
                              <a:cxn ang="T44">
                                <a:pos x="T28" y="T29"/>
                              </a:cxn>
                            </a:cxnLst>
                            <a:rect l="T45" t="T46" r="T47" b="T48"/>
                            <a:pathLst>
                              <a:path w="219" h="114">
                                <a:moveTo>
                                  <a:pt x="0" y="42"/>
                                </a:moveTo>
                                <a:lnTo>
                                  <a:pt x="8" y="56"/>
                                </a:lnTo>
                                <a:lnTo>
                                  <a:pt x="22" y="75"/>
                                </a:lnTo>
                                <a:lnTo>
                                  <a:pt x="37" y="91"/>
                                </a:lnTo>
                                <a:lnTo>
                                  <a:pt x="54" y="101"/>
                                </a:lnTo>
                                <a:lnTo>
                                  <a:pt x="75" y="113"/>
                                </a:lnTo>
                                <a:lnTo>
                                  <a:pt x="101" y="114"/>
                                </a:lnTo>
                                <a:lnTo>
                                  <a:pt x="122" y="111"/>
                                </a:lnTo>
                                <a:lnTo>
                                  <a:pt x="142" y="105"/>
                                </a:lnTo>
                                <a:lnTo>
                                  <a:pt x="163" y="91"/>
                                </a:lnTo>
                                <a:lnTo>
                                  <a:pt x="178" y="80"/>
                                </a:lnTo>
                                <a:lnTo>
                                  <a:pt x="191" y="64"/>
                                </a:lnTo>
                                <a:lnTo>
                                  <a:pt x="201" y="47"/>
                                </a:lnTo>
                                <a:lnTo>
                                  <a:pt x="210" y="28"/>
                                </a:lnTo>
                                <a:lnTo>
                                  <a:pt x="219" y="0"/>
                                </a:lnTo>
                              </a:path>
                            </a:pathLst>
                          </a:custGeom>
                          <a:noFill/>
                          <a:ln w="825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" name="未知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1" y="1017"/>
                            <a:ext cx="219" cy="227"/>
                          </a:xfrm>
                          <a:custGeom>
                            <a:avLst/>
                            <a:gdLst>
                              <a:gd name="T0" fmla="*/ 0 w 219"/>
                              <a:gd name="T1" fmla="*/ 121 h 227"/>
                              <a:gd name="T2" fmla="*/ 13 w 219"/>
                              <a:gd name="T3" fmla="*/ 137 h 227"/>
                              <a:gd name="T4" fmla="*/ 24 w 219"/>
                              <a:gd name="T5" fmla="*/ 155 h 227"/>
                              <a:gd name="T6" fmla="*/ 44 w 219"/>
                              <a:gd name="T7" fmla="*/ 180 h 227"/>
                              <a:gd name="T8" fmla="*/ 64 w 219"/>
                              <a:gd name="T9" fmla="*/ 203 h 227"/>
                              <a:gd name="T10" fmla="*/ 87 w 219"/>
                              <a:gd name="T11" fmla="*/ 219 h 227"/>
                              <a:gd name="T12" fmla="*/ 108 w 219"/>
                              <a:gd name="T13" fmla="*/ 227 h 227"/>
                              <a:gd name="T14" fmla="*/ 134 w 219"/>
                              <a:gd name="T15" fmla="*/ 225 h 227"/>
                              <a:gd name="T16" fmla="*/ 155 w 219"/>
                              <a:gd name="T17" fmla="*/ 219 h 227"/>
                              <a:gd name="T18" fmla="*/ 176 w 219"/>
                              <a:gd name="T19" fmla="*/ 209 h 227"/>
                              <a:gd name="T20" fmla="*/ 191 w 219"/>
                              <a:gd name="T21" fmla="*/ 199 h 227"/>
                              <a:gd name="T22" fmla="*/ 206 w 219"/>
                              <a:gd name="T23" fmla="*/ 185 h 227"/>
                              <a:gd name="T24" fmla="*/ 219 w 219"/>
                              <a:gd name="T25" fmla="*/ 158 h 227"/>
                              <a:gd name="T26" fmla="*/ 219 w 219"/>
                              <a:gd name="T27" fmla="*/ 131 h 227"/>
                              <a:gd name="T28" fmla="*/ 216 w 219"/>
                              <a:gd name="T29" fmla="*/ 100 h 227"/>
                              <a:gd name="T30" fmla="*/ 209 w 219"/>
                              <a:gd name="T31" fmla="*/ 78 h 227"/>
                              <a:gd name="T32" fmla="*/ 198 w 219"/>
                              <a:gd name="T33" fmla="*/ 54 h 227"/>
                              <a:gd name="T34" fmla="*/ 185 w 219"/>
                              <a:gd name="T35" fmla="*/ 29 h 227"/>
                              <a:gd name="T36" fmla="*/ 167 w 219"/>
                              <a:gd name="T37" fmla="*/ 0 h 227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w 219"/>
                              <a:gd name="T58" fmla="*/ 0 h 227"/>
                              <a:gd name="T59" fmla="*/ 219 w 219"/>
                              <a:gd name="T60" fmla="*/ 227 h 227"/>
                            </a:gdLst>
                            <a:ahLst/>
                            <a:cxnLst>
                              <a:cxn ang="T38">
                                <a:pos x="T0" y="T1"/>
                              </a:cxn>
                              <a:cxn ang="T39">
                                <a:pos x="T2" y="T3"/>
                              </a:cxn>
                              <a:cxn ang="T40">
                                <a:pos x="T4" y="T5"/>
                              </a:cxn>
                              <a:cxn ang="T41">
                                <a:pos x="T6" y="T7"/>
                              </a:cxn>
                              <a:cxn ang="T42">
                                <a:pos x="T8" y="T9"/>
                              </a:cxn>
                              <a:cxn ang="T43">
                                <a:pos x="T10" y="T11"/>
                              </a:cxn>
                              <a:cxn ang="T44">
                                <a:pos x="T12" y="T13"/>
                              </a:cxn>
                              <a:cxn ang="T45">
                                <a:pos x="T14" y="T15"/>
                              </a:cxn>
                              <a:cxn ang="T46">
                                <a:pos x="T16" y="T17"/>
                              </a:cxn>
                              <a:cxn ang="T47">
                                <a:pos x="T18" y="T19"/>
                              </a:cxn>
                              <a:cxn ang="T48">
                                <a:pos x="T20" y="T21"/>
                              </a:cxn>
                              <a:cxn ang="T49">
                                <a:pos x="T22" y="T23"/>
                              </a:cxn>
                              <a:cxn ang="T50">
                                <a:pos x="T24" y="T25"/>
                              </a:cxn>
                              <a:cxn ang="T51">
                                <a:pos x="T26" y="T27"/>
                              </a:cxn>
                              <a:cxn ang="T52">
                                <a:pos x="T28" y="T29"/>
                              </a:cxn>
                              <a:cxn ang="T53">
                                <a:pos x="T30" y="T31"/>
                              </a:cxn>
                              <a:cxn ang="T54">
                                <a:pos x="T32" y="T33"/>
                              </a:cxn>
                              <a:cxn ang="T55">
                                <a:pos x="T34" y="T35"/>
                              </a:cxn>
                              <a:cxn ang="T56">
                                <a:pos x="T36" y="T37"/>
                              </a:cxn>
                            </a:cxnLst>
                            <a:rect l="T57" t="T58" r="T59" b="T60"/>
                            <a:pathLst>
                              <a:path w="219" h="227">
                                <a:moveTo>
                                  <a:pt x="0" y="121"/>
                                </a:moveTo>
                                <a:lnTo>
                                  <a:pt x="13" y="137"/>
                                </a:lnTo>
                                <a:lnTo>
                                  <a:pt x="24" y="155"/>
                                </a:lnTo>
                                <a:lnTo>
                                  <a:pt x="44" y="180"/>
                                </a:lnTo>
                                <a:lnTo>
                                  <a:pt x="64" y="203"/>
                                </a:lnTo>
                                <a:lnTo>
                                  <a:pt x="87" y="219"/>
                                </a:lnTo>
                                <a:lnTo>
                                  <a:pt x="108" y="227"/>
                                </a:lnTo>
                                <a:lnTo>
                                  <a:pt x="134" y="225"/>
                                </a:lnTo>
                                <a:lnTo>
                                  <a:pt x="155" y="219"/>
                                </a:lnTo>
                                <a:lnTo>
                                  <a:pt x="176" y="209"/>
                                </a:lnTo>
                                <a:lnTo>
                                  <a:pt x="191" y="199"/>
                                </a:lnTo>
                                <a:lnTo>
                                  <a:pt x="206" y="185"/>
                                </a:lnTo>
                                <a:lnTo>
                                  <a:pt x="219" y="158"/>
                                </a:lnTo>
                                <a:lnTo>
                                  <a:pt x="219" y="131"/>
                                </a:lnTo>
                                <a:lnTo>
                                  <a:pt x="216" y="100"/>
                                </a:lnTo>
                                <a:lnTo>
                                  <a:pt x="209" y="78"/>
                                </a:lnTo>
                                <a:lnTo>
                                  <a:pt x="198" y="54"/>
                                </a:lnTo>
                                <a:lnTo>
                                  <a:pt x="185" y="29"/>
                                </a:lnTo>
                                <a:lnTo>
                                  <a:pt x="167" y="0"/>
                                </a:lnTo>
                              </a:path>
                            </a:pathLst>
                          </a:custGeom>
                          <a:noFill/>
                          <a:ln w="825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" name="未知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06" y="773"/>
                            <a:ext cx="84" cy="232"/>
                          </a:xfrm>
                          <a:custGeom>
                            <a:avLst/>
                            <a:gdLst>
                              <a:gd name="T0" fmla="*/ 2 w 84"/>
                              <a:gd name="T1" fmla="*/ 0 h 232"/>
                              <a:gd name="T2" fmla="*/ 46 w 84"/>
                              <a:gd name="T3" fmla="*/ 62 h 232"/>
                              <a:gd name="T4" fmla="*/ 74 w 84"/>
                              <a:gd name="T5" fmla="*/ 103 h 232"/>
                              <a:gd name="T6" fmla="*/ 80 w 84"/>
                              <a:gd name="T7" fmla="*/ 125 h 232"/>
                              <a:gd name="T8" fmla="*/ 84 w 84"/>
                              <a:gd name="T9" fmla="*/ 143 h 232"/>
                              <a:gd name="T10" fmla="*/ 79 w 84"/>
                              <a:gd name="T11" fmla="*/ 182 h 232"/>
                              <a:gd name="T12" fmla="*/ 67 w 84"/>
                              <a:gd name="T13" fmla="*/ 208 h 232"/>
                              <a:gd name="T14" fmla="*/ 51 w 84"/>
                              <a:gd name="T15" fmla="*/ 224 h 232"/>
                              <a:gd name="T16" fmla="*/ 26 w 84"/>
                              <a:gd name="T17" fmla="*/ 232 h 232"/>
                              <a:gd name="T18" fmla="*/ 0 w 84"/>
                              <a:gd name="T19" fmla="*/ 228 h 232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84"/>
                              <a:gd name="T31" fmla="*/ 0 h 232"/>
                              <a:gd name="T32" fmla="*/ 84 w 84"/>
                              <a:gd name="T33" fmla="*/ 232 h 232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84" h="232">
                                <a:moveTo>
                                  <a:pt x="2" y="0"/>
                                </a:moveTo>
                                <a:lnTo>
                                  <a:pt x="46" y="62"/>
                                </a:lnTo>
                                <a:lnTo>
                                  <a:pt x="74" y="103"/>
                                </a:lnTo>
                                <a:lnTo>
                                  <a:pt x="80" y="125"/>
                                </a:lnTo>
                                <a:lnTo>
                                  <a:pt x="84" y="143"/>
                                </a:lnTo>
                                <a:lnTo>
                                  <a:pt x="79" y="182"/>
                                </a:lnTo>
                                <a:lnTo>
                                  <a:pt x="67" y="208"/>
                                </a:lnTo>
                                <a:lnTo>
                                  <a:pt x="51" y="224"/>
                                </a:lnTo>
                                <a:lnTo>
                                  <a:pt x="26" y="232"/>
                                </a:lnTo>
                                <a:lnTo>
                                  <a:pt x="0" y="228"/>
                                </a:lnTo>
                              </a:path>
                            </a:pathLst>
                          </a:custGeom>
                          <a:noFill/>
                          <a:ln w="825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6" name="未知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4" y="620"/>
                            <a:ext cx="533" cy="335"/>
                          </a:xfrm>
                          <a:custGeom>
                            <a:avLst/>
                            <a:gdLst>
                              <a:gd name="T0" fmla="*/ 0 w 533"/>
                              <a:gd name="T1" fmla="*/ 137 h 335"/>
                              <a:gd name="T2" fmla="*/ 0 w 533"/>
                              <a:gd name="T3" fmla="*/ 114 h 335"/>
                              <a:gd name="T4" fmla="*/ 3 w 533"/>
                              <a:gd name="T5" fmla="*/ 93 h 335"/>
                              <a:gd name="T6" fmla="*/ 11 w 533"/>
                              <a:gd name="T7" fmla="*/ 73 h 335"/>
                              <a:gd name="T8" fmla="*/ 24 w 533"/>
                              <a:gd name="T9" fmla="*/ 54 h 335"/>
                              <a:gd name="T10" fmla="*/ 45 w 533"/>
                              <a:gd name="T11" fmla="*/ 36 h 335"/>
                              <a:gd name="T12" fmla="*/ 67 w 533"/>
                              <a:gd name="T13" fmla="*/ 19 h 335"/>
                              <a:gd name="T14" fmla="*/ 96 w 533"/>
                              <a:gd name="T15" fmla="*/ 6 h 335"/>
                              <a:gd name="T16" fmla="*/ 124 w 533"/>
                              <a:gd name="T17" fmla="*/ 0 h 335"/>
                              <a:gd name="T18" fmla="*/ 155 w 533"/>
                              <a:gd name="T19" fmla="*/ 3 h 335"/>
                              <a:gd name="T20" fmla="*/ 184 w 533"/>
                              <a:gd name="T21" fmla="*/ 14 h 335"/>
                              <a:gd name="T22" fmla="*/ 217 w 533"/>
                              <a:gd name="T23" fmla="*/ 37 h 335"/>
                              <a:gd name="T24" fmla="*/ 255 w 533"/>
                              <a:gd name="T25" fmla="*/ 65 h 335"/>
                              <a:gd name="T26" fmla="*/ 278 w 533"/>
                              <a:gd name="T27" fmla="*/ 81 h 335"/>
                              <a:gd name="T28" fmla="*/ 320 w 533"/>
                              <a:gd name="T29" fmla="*/ 129 h 335"/>
                              <a:gd name="T30" fmla="*/ 353 w 533"/>
                              <a:gd name="T31" fmla="*/ 162 h 335"/>
                              <a:gd name="T32" fmla="*/ 377 w 533"/>
                              <a:gd name="T33" fmla="*/ 188 h 335"/>
                              <a:gd name="T34" fmla="*/ 405 w 533"/>
                              <a:gd name="T35" fmla="*/ 209 h 335"/>
                              <a:gd name="T36" fmla="*/ 439 w 533"/>
                              <a:gd name="T37" fmla="*/ 237 h 335"/>
                              <a:gd name="T38" fmla="*/ 488 w 533"/>
                              <a:gd name="T39" fmla="*/ 282 h 335"/>
                              <a:gd name="T40" fmla="*/ 533 w 533"/>
                              <a:gd name="T41" fmla="*/ 335 h 335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533"/>
                              <a:gd name="T64" fmla="*/ 0 h 335"/>
                              <a:gd name="T65" fmla="*/ 533 w 533"/>
                              <a:gd name="T66" fmla="*/ 335 h 335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533" h="335">
                                <a:moveTo>
                                  <a:pt x="0" y="137"/>
                                </a:moveTo>
                                <a:lnTo>
                                  <a:pt x="0" y="114"/>
                                </a:lnTo>
                                <a:lnTo>
                                  <a:pt x="3" y="93"/>
                                </a:lnTo>
                                <a:lnTo>
                                  <a:pt x="11" y="73"/>
                                </a:lnTo>
                                <a:lnTo>
                                  <a:pt x="24" y="54"/>
                                </a:lnTo>
                                <a:lnTo>
                                  <a:pt x="45" y="36"/>
                                </a:lnTo>
                                <a:lnTo>
                                  <a:pt x="67" y="19"/>
                                </a:lnTo>
                                <a:lnTo>
                                  <a:pt x="96" y="6"/>
                                </a:lnTo>
                                <a:lnTo>
                                  <a:pt x="124" y="0"/>
                                </a:lnTo>
                                <a:lnTo>
                                  <a:pt x="155" y="3"/>
                                </a:lnTo>
                                <a:lnTo>
                                  <a:pt x="184" y="14"/>
                                </a:lnTo>
                                <a:lnTo>
                                  <a:pt x="217" y="37"/>
                                </a:lnTo>
                                <a:lnTo>
                                  <a:pt x="255" y="65"/>
                                </a:lnTo>
                                <a:lnTo>
                                  <a:pt x="278" y="81"/>
                                </a:lnTo>
                                <a:lnTo>
                                  <a:pt x="320" y="129"/>
                                </a:lnTo>
                                <a:lnTo>
                                  <a:pt x="353" y="162"/>
                                </a:lnTo>
                                <a:lnTo>
                                  <a:pt x="377" y="188"/>
                                </a:lnTo>
                                <a:lnTo>
                                  <a:pt x="405" y="209"/>
                                </a:lnTo>
                                <a:lnTo>
                                  <a:pt x="439" y="237"/>
                                </a:lnTo>
                                <a:lnTo>
                                  <a:pt x="488" y="282"/>
                                </a:lnTo>
                                <a:lnTo>
                                  <a:pt x="533" y="335"/>
                                </a:lnTo>
                              </a:path>
                            </a:pathLst>
                          </a:custGeom>
                          <a:noFill/>
                          <a:ln w="825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7" name="未知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675"/>
                            <a:ext cx="116" cy="175"/>
                          </a:xfrm>
                          <a:custGeom>
                            <a:avLst/>
                            <a:gdLst>
                              <a:gd name="T0" fmla="*/ 68 w 116"/>
                              <a:gd name="T1" fmla="*/ 0 h 175"/>
                              <a:gd name="T2" fmla="*/ 86 w 116"/>
                              <a:gd name="T3" fmla="*/ 28 h 175"/>
                              <a:gd name="T4" fmla="*/ 103 w 116"/>
                              <a:gd name="T5" fmla="*/ 56 h 175"/>
                              <a:gd name="T6" fmla="*/ 112 w 116"/>
                              <a:gd name="T7" fmla="*/ 82 h 175"/>
                              <a:gd name="T8" fmla="*/ 116 w 116"/>
                              <a:gd name="T9" fmla="*/ 111 h 175"/>
                              <a:gd name="T10" fmla="*/ 116 w 116"/>
                              <a:gd name="T11" fmla="*/ 136 h 175"/>
                              <a:gd name="T12" fmla="*/ 101 w 116"/>
                              <a:gd name="T13" fmla="*/ 159 h 175"/>
                              <a:gd name="T14" fmla="*/ 91 w 116"/>
                              <a:gd name="T15" fmla="*/ 170 h 175"/>
                              <a:gd name="T16" fmla="*/ 68 w 116"/>
                              <a:gd name="T17" fmla="*/ 175 h 175"/>
                              <a:gd name="T18" fmla="*/ 44 w 116"/>
                              <a:gd name="T19" fmla="*/ 175 h 175"/>
                              <a:gd name="T20" fmla="*/ 23 w 116"/>
                              <a:gd name="T21" fmla="*/ 169 h 175"/>
                              <a:gd name="T22" fmla="*/ 0 w 116"/>
                              <a:gd name="T23" fmla="*/ 152 h 175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116"/>
                              <a:gd name="T37" fmla="*/ 0 h 175"/>
                              <a:gd name="T38" fmla="*/ 116 w 116"/>
                              <a:gd name="T39" fmla="*/ 175 h 175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116" h="175">
                                <a:moveTo>
                                  <a:pt x="68" y="0"/>
                                </a:moveTo>
                                <a:lnTo>
                                  <a:pt x="86" y="28"/>
                                </a:lnTo>
                                <a:lnTo>
                                  <a:pt x="103" y="56"/>
                                </a:lnTo>
                                <a:lnTo>
                                  <a:pt x="112" y="82"/>
                                </a:lnTo>
                                <a:lnTo>
                                  <a:pt x="116" y="111"/>
                                </a:lnTo>
                                <a:lnTo>
                                  <a:pt x="116" y="136"/>
                                </a:lnTo>
                                <a:lnTo>
                                  <a:pt x="101" y="159"/>
                                </a:lnTo>
                                <a:lnTo>
                                  <a:pt x="91" y="170"/>
                                </a:lnTo>
                                <a:lnTo>
                                  <a:pt x="68" y="175"/>
                                </a:lnTo>
                                <a:lnTo>
                                  <a:pt x="44" y="175"/>
                                </a:lnTo>
                                <a:lnTo>
                                  <a:pt x="23" y="169"/>
                                </a:lnTo>
                                <a:lnTo>
                                  <a:pt x="0" y="152"/>
                                </a:lnTo>
                              </a:path>
                            </a:pathLst>
                          </a:custGeom>
                          <a:noFill/>
                          <a:ln w="825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" name="未知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" y="1050"/>
                            <a:ext cx="364" cy="387"/>
                          </a:xfrm>
                          <a:custGeom>
                            <a:avLst/>
                            <a:gdLst>
                              <a:gd name="T0" fmla="*/ 364 w 364"/>
                              <a:gd name="T1" fmla="*/ 0 h 387"/>
                              <a:gd name="T2" fmla="*/ 361 w 364"/>
                              <a:gd name="T3" fmla="*/ 31 h 387"/>
                              <a:gd name="T4" fmla="*/ 358 w 364"/>
                              <a:gd name="T5" fmla="*/ 58 h 387"/>
                              <a:gd name="T6" fmla="*/ 350 w 364"/>
                              <a:gd name="T7" fmla="*/ 85 h 387"/>
                              <a:gd name="T8" fmla="*/ 340 w 364"/>
                              <a:gd name="T9" fmla="*/ 112 h 387"/>
                              <a:gd name="T10" fmla="*/ 325 w 364"/>
                              <a:gd name="T11" fmla="*/ 147 h 387"/>
                              <a:gd name="T12" fmla="*/ 310 w 364"/>
                              <a:gd name="T13" fmla="*/ 171 h 387"/>
                              <a:gd name="T14" fmla="*/ 291 w 364"/>
                              <a:gd name="T15" fmla="*/ 197 h 387"/>
                              <a:gd name="T16" fmla="*/ 265 w 364"/>
                              <a:gd name="T17" fmla="*/ 217 h 387"/>
                              <a:gd name="T18" fmla="*/ 240 w 364"/>
                              <a:gd name="T19" fmla="*/ 233 h 387"/>
                              <a:gd name="T20" fmla="*/ 214 w 364"/>
                              <a:gd name="T21" fmla="*/ 243 h 387"/>
                              <a:gd name="T22" fmla="*/ 186 w 364"/>
                              <a:gd name="T23" fmla="*/ 253 h 387"/>
                              <a:gd name="T24" fmla="*/ 149 w 364"/>
                              <a:gd name="T25" fmla="*/ 266 h 387"/>
                              <a:gd name="T26" fmla="*/ 134 w 364"/>
                              <a:gd name="T27" fmla="*/ 292 h 387"/>
                              <a:gd name="T28" fmla="*/ 121 w 364"/>
                              <a:gd name="T29" fmla="*/ 305 h 387"/>
                              <a:gd name="T30" fmla="*/ 88 w 364"/>
                              <a:gd name="T31" fmla="*/ 318 h 387"/>
                              <a:gd name="T32" fmla="*/ 54 w 364"/>
                              <a:gd name="T33" fmla="*/ 331 h 387"/>
                              <a:gd name="T34" fmla="*/ 19 w 364"/>
                              <a:gd name="T35" fmla="*/ 348 h 387"/>
                              <a:gd name="T36" fmla="*/ 0 w 364"/>
                              <a:gd name="T37" fmla="*/ 387 h 387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w 364"/>
                              <a:gd name="T58" fmla="*/ 0 h 387"/>
                              <a:gd name="T59" fmla="*/ 364 w 364"/>
                              <a:gd name="T60" fmla="*/ 387 h 387"/>
                            </a:gdLst>
                            <a:ahLst/>
                            <a:cxnLst>
                              <a:cxn ang="T38">
                                <a:pos x="T0" y="T1"/>
                              </a:cxn>
                              <a:cxn ang="T39">
                                <a:pos x="T2" y="T3"/>
                              </a:cxn>
                              <a:cxn ang="T40">
                                <a:pos x="T4" y="T5"/>
                              </a:cxn>
                              <a:cxn ang="T41">
                                <a:pos x="T6" y="T7"/>
                              </a:cxn>
                              <a:cxn ang="T42">
                                <a:pos x="T8" y="T9"/>
                              </a:cxn>
                              <a:cxn ang="T43">
                                <a:pos x="T10" y="T11"/>
                              </a:cxn>
                              <a:cxn ang="T44">
                                <a:pos x="T12" y="T13"/>
                              </a:cxn>
                              <a:cxn ang="T45">
                                <a:pos x="T14" y="T15"/>
                              </a:cxn>
                              <a:cxn ang="T46">
                                <a:pos x="T16" y="T17"/>
                              </a:cxn>
                              <a:cxn ang="T47">
                                <a:pos x="T18" y="T19"/>
                              </a:cxn>
                              <a:cxn ang="T48">
                                <a:pos x="T20" y="T21"/>
                              </a:cxn>
                              <a:cxn ang="T49">
                                <a:pos x="T22" y="T23"/>
                              </a:cxn>
                              <a:cxn ang="T50">
                                <a:pos x="T24" y="T25"/>
                              </a:cxn>
                              <a:cxn ang="T51">
                                <a:pos x="T26" y="T27"/>
                              </a:cxn>
                              <a:cxn ang="T52">
                                <a:pos x="T28" y="T29"/>
                              </a:cxn>
                              <a:cxn ang="T53">
                                <a:pos x="T30" y="T31"/>
                              </a:cxn>
                              <a:cxn ang="T54">
                                <a:pos x="T32" y="T33"/>
                              </a:cxn>
                              <a:cxn ang="T55">
                                <a:pos x="T34" y="T35"/>
                              </a:cxn>
                              <a:cxn ang="T56">
                                <a:pos x="T36" y="T37"/>
                              </a:cxn>
                            </a:cxnLst>
                            <a:rect l="T57" t="T58" r="T59" b="T60"/>
                            <a:pathLst>
                              <a:path w="364" h="387">
                                <a:moveTo>
                                  <a:pt x="364" y="0"/>
                                </a:moveTo>
                                <a:lnTo>
                                  <a:pt x="361" y="31"/>
                                </a:lnTo>
                                <a:lnTo>
                                  <a:pt x="358" y="58"/>
                                </a:lnTo>
                                <a:lnTo>
                                  <a:pt x="350" y="85"/>
                                </a:lnTo>
                                <a:lnTo>
                                  <a:pt x="340" y="112"/>
                                </a:lnTo>
                                <a:lnTo>
                                  <a:pt x="325" y="147"/>
                                </a:lnTo>
                                <a:lnTo>
                                  <a:pt x="310" y="171"/>
                                </a:lnTo>
                                <a:lnTo>
                                  <a:pt x="291" y="197"/>
                                </a:lnTo>
                                <a:lnTo>
                                  <a:pt x="265" y="217"/>
                                </a:lnTo>
                                <a:lnTo>
                                  <a:pt x="240" y="233"/>
                                </a:lnTo>
                                <a:lnTo>
                                  <a:pt x="214" y="243"/>
                                </a:lnTo>
                                <a:lnTo>
                                  <a:pt x="186" y="253"/>
                                </a:lnTo>
                                <a:lnTo>
                                  <a:pt x="149" y="266"/>
                                </a:lnTo>
                                <a:lnTo>
                                  <a:pt x="134" y="292"/>
                                </a:lnTo>
                                <a:lnTo>
                                  <a:pt x="121" y="305"/>
                                </a:lnTo>
                                <a:lnTo>
                                  <a:pt x="88" y="318"/>
                                </a:lnTo>
                                <a:lnTo>
                                  <a:pt x="54" y="331"/>
                                </a:lnTo>
                                <a:lnTo>
                                  <a:pt x="19" y="348"/>
                                </a:lnTo>
                                <a:lnTo>
                                  <a:pt x="0" y="387"/>
                                </a:lnTo>
                              </a:path>
                            </a:pathLst>
                          </a:custGeom>
                          <a:noFill/>
                          <a:ln w="825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9" name="未知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15" y="84"/>
                            <a:ext cx="403" cy="76"/>
                          </a:xfrm>
                          <a:custGeom>
                            <a:avLst/>
                            <a:gdLst>
                              <a:gd name="T0" fmla="*/ 0 w 403"/>
                              <a:gd name="T1" fmla="*/ 76 h 76"/>
                              <a:gd name="T2" fmla="*/ 39 w 403"/>
                              <a:gd name="T3" fmla="*/ 47 h 76"/>
                              <a:gd name="T4" fmla="*/ 75 w 403"/>
                              <a:gd name="T5" fmla="*/ 29 h 76"/>
                              <a:gd name="T6" fmla="*/ 137 w 403"/>
                              <a:gd name="T7" fmla="*/ 9 h 76"/>
                              <a:gd name="T8" fmla="*/ 193 w 403"/>
                              <a:gd name="T9" fmla="*/ 1 h 76"/>
                              <a:gd name="T10" fmla="*/ 242 w 403"/>
                              <a:gd name="T11" fmla="*/ 0 h 76"/>
                              <a:gd name="T12" fmla="*/ 287 w 403"/>
                              <a:gd name="T13" fmla="*/ 4 h 76"/>
                              <a:gd name="T14" fmla="*/ 332 w 403"/>
                              <a:gd name="T15" fmla="*/ 19 h 76"/>
                              <a:gd name="T16" fmla="*/ 368 w 403"/>
                              <a:gd name="T17" fmla="*/ 36 h 76"/>
                              <a:gd name="T18" fmla="*/ 403 w 403"/>
                              <a:gd name="T19" fmla="*/ 65 h 7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403"/>
                              <a:gd name="T31" fmla="*/ 0 h 76"/>
                              <a:gd name="T32" fmla="*/ 403 w 403"/>
                              <a:gd name="T33" fmla="*/ 76 h 76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403" h="76">
                                <a:moveTo>
                                  <a:pt x="0" y="76"/>
                                </a:moveTo>
                                <a:lnTo>
                                  <a:pt x="39" y="47"/>
                                </a:lnTo>
                                <a:lnTo>
                                  <a:pt x="75" y="29"/>
                                </a:lnTo>
                                <a:lnTo>
                                  <a:pt x="137" y="9"/>
                                </a:lnTo>
                                <a:lnTo>
                                  <a:pt x="193" y="1"/>
                                </a:lnTo>
                                <a:lnTo>
                                  <a:pt x="242" y="0"/>
                                </a:lnTo>
                                <a:lnTo>
                                  <a:pt x="287" y="4"/>
                                </a:lnTo>
                                <a:lnTo>
                                  <a:pt x="332" y="19"/>
                                </a:lnTo>
                                <a:lnTo>
                                  <a:pt x="368" y="36"/>
                                </a:lnTo>
                                <a:lnTo>
                                  <a:pt x="403" y="65"/>
                                </a:lnTo>
                              </a:path>
                            </a:pathLst>
                          </a:custGeom>
                          <a:noFill/>
                          <a:ln w="825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" name="未知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06" y="0"/>
                            <a:ext cx="222" cy="80"/>
                          </a:xfrm>
                          <a:custGeom>
                            <a:avLst/>
                            <a:gdLst>
                              <a:gd name="T0" fmla="*/ 0 w 222"/>
                              <a:gd name="T1" fmla="*/ 5 h 80"/>
                              <a:gd name="T2" fmla="*/ 29 w 222"/>
                              <a:gd name="T3" fmla="*/ 3 h 80"/>
                              <a:gd name="T4" fmla="*/ 56 w 222"/>
                              <a:gd name="T5" fmla="*/ 0 h 80"/>
                              <a:gd name="T6" fmla="*/ 96 w 222"/>
                              <a:gd name="T7" fmla="*/ 7 h 80"/>
                              <a:gd name="T8" fmla="*/ 127 w 222"/>
                              <a:gd name="T9" fmla="*/ 17 h 80"/>
                              <a:gd name="T10" fmla="*/ 160 w 222"/>
                              <a:gd name="T11" fmla="*/ 33 h 80"/>
                              <a:gd name="T12" fmla="*/ 193 w 222"/>
                              <a:gd name="T13" fmla="*/ 53 h 80"/>
                              <a:gd name="T14" fmla="*/ 222 w 222"/>
                              <a:gd name="T15" fmla="*/ 80 h 80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222"/>
                              <a:gd name="T25" fmla="*/ 0 h 80"/>
                              <a:gd name="T26" fmla="*/ 222 w 222"/>
                              <a:gd name="T27" fmla="*/ 80 h 80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222" h="80">
                                <a:moveTo>
                                  <a:pt x="0" y="5"/>
                                </a:moveTo>
                                <a:lnTo>
                                  <a:pt x="29" y="3"/>
                                </a:lnTo>
                                <a:lnTo>
                                  <a:pt x="56" y="0"/>
                                </a:lnTo>
                                <a:lnTo>
                                  <a:pt x="96" y="7"/>
                                </a:lnTo>
                                <a:lnTo>
                                  <a:pt x="127" y="17"/>
                                </a:lnTo>
                                <a:lnTo>
                                  <a:pt x="160" y="33"/>
                                </a:lnTo>
                                <a:lnTo>
                                  <a:pt x="193" y="53"/>
                                </a:lnTo>
                                <a:lnTo>
                                  <a:pt x="222" y="80"/>
                                </a:lnTo>
                              </a:path>
                            </a:pathLst>
                          </a:custGeom>
                          <a:noFill/>
                          <a:ln w="825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1" name="未知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180"/>
                            <a:ext cx="416" cy="214"/>
                          </a:xfrm>
                          <a:custGeom>
                            <a:avLst/>
                            <a:gdLst>
                              <a:gd name="T0" fmla="*/ 0 w 416"/>
                              <a:gd name="T1" fmla="*/ 214 h 214"/>
                              <a:gd name="T2" fmla="*/ 50 w 416"/>
                              <a:gd name="T3" fmla="*/ 175 h 214"/>
                              <a:gd name="T4" fmla="*/ 82 w 416"/>
                              <a:gd name="T5" fmla="*/ 149 h 214"/>
                              <a:gd name="T6" fmla="*/ 107 w 416"/>
                              <a:gd name="T7" fmla="*/ 121 h 214"/>
                              <a:gd name="T8" fmla="*/ 126 w 416"/>
                              <a:gd name="T9" fmla="*/ 96 h 214"/>
                              <a:gd name="T10" fmla="*/ 146 w 416"/>
                              <a:gd name="T11" fmla="*/ 72 h 214"/>
                              <a:gd name="T12" fmla="*/ 172 w 416"/>
                              <a:gd name="T13" fmla="*/ 51 h 214"/>
                              <a:gd name="T14" fmla="*/ 195 w 416"/>
                              <a:gd name="T15" fmla="*/ 33 h 214"/>
                              <a:gd name="T16" fmla="*/ 224 w 416"/>
                              <a:gd name="T17" fmla="*/ 18 h 214"/>
                              <a:gd name="T18" fmla="*/ 254 w 416"/>
                              <a:gd name="T19" fmla="*/ 7 h 214"/>
                              <a:gd name="T20" fmla="*/ 287 w 416"/>
                              <a:gd name="T21" fmla="*/ 2 h 214"/>
                              <a:gd name="T22" fmla="*/ 332 w 416"/>
                              <a:gd name="T23" fmla="*/ 0 h 214"/>
                              <a:gd name="T24" fmla="*/ 416 w 416"/>
                              <a:gd name="T25" fmla="*/ 3 h 214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416"/>
                              <a:gd name="T40" fmla="*/ 0 h 214"/>
                              <a:gd name="T41" fmla="*/ 416 w 416"/>
                              <a:gd name="T42" fmla="*/ 214 h 214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416" h="214">
                                <a:moveTo>
                                  <a:pt x="0" y="214"/>
                                </a:moveTo>
                                <a:lnTo>
                                  <a:pt x="50" y="175"/>
                                </a:lnTo>
                                <a:lnTo>
                                  <a:pt x="82" y="149"/>
                                </a:lnTo>
                                <a:lnTo>
                                  <a:pt x="107" y="121"/>
                                </a:lnTo>
                                <a:lnTo>
                                  <a:pt x="126" y="96"/>
                                </a:lnTo>
                                <a:lnTo>
                                  <a:pt x="146" y="72"/>
                                </a:lnTo>
                                <a:lnTo>
                                  <a:pt x="172" y="51"/>
                                </a:lnTo>
                                <a:lnTo>
                                  <a:pt x="195" y="33"/>
                                </a:lnTo>
                                <a:lnTo>
                                  <a:pt x="224" y="18"/>
                                </a:lnTo>
                                <a:lnTo>
                                  <a:pt x="254" y="7"/>
                                </a:lnTo>
                                <a:lnTo>
                                  <a:pt x="287" y="2"/>
                                </a:lnTo>
                                <a:lnTo>
                                  <a:pt x="332" y="0"/>
                                </a:lnTo>
                                <a:lnTo>
                                  <a:pt x="416" y="3"/>
                                </a:lnTo>
                              </a:path>
                            </a:pathLst>
                          </a:custGeom>
                          <a:noFill/>
                          <a:ln w="825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51" name="未知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829"/>
                          <a:ext cx="128" cy="232"/>
                        </a:xfrm>
                        <a:custGeom>
                          <a:avLst/>
                          <a:gdLst>
                            <a:gd name="T0" fmla="*/ 72 w 128"/>
                            <a:gd name="T1" fmla="*/ 0 h 232"/>
                            <a:gd name="T2" fmla="*/ 89 w 128"/>
                            <a:gd name="T3" fmla="*/ 4 h 232"/>
                            <a:gd name="T4" fmla="*/ 108 w 128"/>
                            <a:gd name="T5" fmla="*/ 17 h 232"/>
                            <a:gd name="T6" fmla="*/ 123 w 128"/>
                            <a:gd name="T7" fmla="*/ 33 h 232"/>
                            <a:gd name="T8" fmla="*/ 128 w 128"/>
                            <a:gd name="T9" fmla="*/ 48 h 232"/>
                            <a:gd name="T10" fmla="*/ 123 w 128"/>
                            <a:gd name="T11" fmla="*/ 85 h 232"/>
                            <a:gd name="T12" fmla="*/ 115 w 128"/>
                            <a:gd name="T13" fmla="*/ 107 h 232"/>
                            <a:gd name="T14" fmla="*/ 97 w 128"/>
                            <a:gd name="T15" fmla="*/ 141 h 232"/>
                            <a:gd name="T16" fmla="*/ 74 w 128"/>
                            <a:gd name="T17" fmla="*/ 169 h 232"/>
                            <a:gd name="T18" fmla="*/ 56 w 128"/>
                            <a:gd name="T19" fmla="*/ 188 h 232"/>
                            <a:gd name="T20" fmla="*/ 35 w 128"/>
                            <a:gd name="T21" fmla="*/ 206 h 232"/>
                            <a:gd name="T22" fmla="*/ 0 w 128"/>
                            <a:gd name="T23" fmla="*/ 232 h 232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w 128"/>
                            <a:gd name="T37" fmla="*/ 0 h 232"/>
                            <a:gd name="T38" fmla="*/ 128 w 128"/>
                            <a:gd name="T39" fmla="*/ 232 h 232"/>
                          </a:gdLst>
                          <a:ahLst/>
                          <a:cxnLst>
                            <a:cxn ang="T24">
                              <a:pos x="T0" y="T1"/>
                            </a:cxn>
                            <a:cxn ang="T25">
                              <a:pos x="T2" y="T3"/>
                            </a:cxn>
                            <a:cxn ang="T26">
                              <a:pos x="T4" y="T5"/>
                            </a:cxn>
                            <a:cxn ang="T27">
                              <a:pos x="T6" y="T7"/>
                            </a:cxn>
                            <a:cxn ang="T28">
                              <a:pos x="T8" y="T9"/>
                            </a:cxn>
                            <a:cxn ang="T29">
                              <a:pos x="T10" y="T11"/>
                            </a:cxn>
                            <a:cxn ang="T30">
                              <a:pos x="T12" y="T13"/>
                            </a:cxn>
                            <a:cxn ang="T31">
                              <a:pos x="T14" y="T15"/>
                            </a:cxn>
                            <a:cxn ang="T32">
                              <a:pos x="T16" y="T17"/>
                            </a:cxn>
                            <a:cxn ang="T33">
                              <a:pos x="T18" y="T19"/>
                            </a:cxn>
                            <a:cxn ang="T34">
                              <a:pos x="T20" y="T21"/>
                            </a:cxn>
                            <a:cxn ang="T35">
                              <a:pos x="T22" y="T23"/>
                            </a:cxn>
                          </a:cxnLst>
                          <a:rect l="T36" t="T37" r="T38" b="T39"/>
                          <a:pathLst>
                            <a:path w="128" h="232">
                              <a:moveTo>
                                <a:pt x="72" y="0"/>
                              </a:moveTo>
                              <a:lnTo>
                                <a:pt x="89" y="4"/>
                              </a:lnTo>
                              <a:lnTo>
                                <a:pt x="108" y="17"/>
                              </a:lnTo>
                              <a:lnTo>
                                <a:pt x="123" y="33"/>
                              </a:lnTo>
                              <a:lnTo>
                                <a:pt x="128" y="48"/>
                              </a:lnTo>
                              <a:lnTo>
                                <a:pt x="123" y="85"/>
                              </a:lnTo>
                              <a:lnTo>
                                <a:pt x="115" y="107"/>
                              </a:lnTo>
                              <a:lnTo>
                                <a:pt x="97" y="141"/>
                              </a:lnTo>
                              <a:lnTo>
                                <a:pt x="74" y="169"/>
                              </a:lnTo>
                              <a:lnTo>
                                <a:pt x="56" y="188"/>
                              </a:lnTo>
                              <a:lnTo>
                                <a:pt x="35" y="206"/>
                              </a:lnTo>
                              <a:lnTo>
                                <a:pt x="0" y="232"/>
                              </a:lnTo>
                            </a:path>
                          </a:pathLst>
                        </a:custGeom>
                        <a:noFill/>
                        <a:ln w="825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45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3" y="448"/>
                      <a:ext cx="46" cy="280"/>
                    </a:xfrm>
                    <a:custGeom>
                      <a:avLst/>
                      <a:gdLst>
                        <a:gd name="T0" fmla="*/ 11 w 46"/>
                        <a:gd name="T1" fmla="*/ 0 h 280"/>
                        <a:gd name="T2" fmla="*/ 28 w 46"/>
                        <a:gd name="T3" fmla="*/ 47 h 280"/>
                        <a:gd name="T4" fmla="*/ 37 w 46"/>
                        <a:gd name="T5" fmla="*/ 82 h 280"/>
                        <a:gd name="T6" fmla="*/ 41 w 46"/>
                        <a:gd name="T7" fmla="*/ 103 h 280"/>
                        <a:gd name="T8" fmla="*/ 46 w 46"/>
                        <a:gd name="T9" fmla="*/ 132 h 280"/>
                        <a:gd name="T10" fmla="*/ 46 w 46"/>
                        <a:gd name="T11" fmla="*/ 170 h 280"/>
                        <a:gd name="T12" fmla="*/ 42 w 46"/>
                        <a:gd name="T13" fmla="*/ 195 h 280"/>
                        <a:gd name="T14" fmla="*/ 37 w 46"/>
                        <a:gd name="T15" fmla="*/ 214 h 280"/>
                        <a:gd name="T16" fmla="*/ 29 w 46"/>
                        <a:gd name="T17" fmla="*/ 231 h 280"/>
                        <a:gd name="T18" fmla="*/ 15 w 46"/>
                        <a:gd name="T19" fmla="*/ 257 h 280"/>
                        <a:gd name="T20" fmla="*/ 0 w 46"/>
                        <a:gd name="T21" fmla="*/ 280 h 28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6"/>
                        <a:gd name="T34" fmla="*/ 0 h 280"/>
                        <a:gd name="T35" fmla="*/ 46 w 46"/>
                        <a:gd name="T36" fmla="*/ 280 h 28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6" h="280">
                          <a:moveTo>
                            <a:pt x="11" y="0"/>
                          </a:moveTo>
                          <a:lnTo>
                            <a:pt x="28" y="47"/>
                          </a:lnTo>
                          <a:lnTo>
                            <a:pt x="37" y="82"/>
                          </a:lnTo>
                          <a:lnTo>
                            <a:pt x="41" y="103"/>
                          </a:lnTo>
                          <a:lnTo>
                            <a:pt x="46" y="132"/>
                          </a:lnTo>
                          <a:lnTo>
                            <a:pt x="46" y="170"/>
                          </a:lnTo>
                          <a:lnTo>
                            <a:pt x="42" y="195"/>
                          </a:lnTo>
                          <a:lnTo>
                            <a:pt x="37" y="214"/>
                          </a:lnTo>
                          <a:lnTo>
                            <a:pt x="29" y="231"/>
                          </a:lnTo>
                          <a:lnTo>
                            <a:pt x="15" y="257"/>
                          </a:lnTo>
                          <a:lnTo>
                            <a:pt x="0" y="280"/>
                          </a:lnTo>
                        </a:path>
                      </a:pathLst>
                    </a:custGeom>
                    <a:noFill/>
                    <a:ln w="825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37" name="Group 66"/>
              <p:cNvGrpSpPr>
                <a:grpSpLocks/>
              </p:cNvGrpSpPr>
              <p:nvPr/>
            </p:nvGrpSpPr>
            <p:grpSpPr bwMode="auto">
              <a:xfrm>
                <a:off x="844" y="0"/>
                <a:ext cx="1631" cy="1048"/>
                <a:chOff x="0" y="0"/>
                <a:chExt cx="1631" cy="1048"/>
              </a:xfrm>
            </p:grpSpPr>
            <p:sp>
              <p:nvSpPr>
                <p:cNvPr id="38" name="未知"/>
                <p:cNvSpPr>
                  <a:spLocks noChangeArrowheads="1"/>
                </p:cNvSpPr>
                <p:nvPr/>
              </p:nvSpPr>
              <p:spPr bwMode="auto">
                <a:xfrm>
                  <a:off x="37" y="546"/>
                  <a:ext cx="1318" cy="502"/>
                </a:xfrm>
                <a:custGeom>
                  <a:avLst/>
                  <a:gdLst>
                    <a:gd name="T0" fmla="*/ 16 w 1318"/>
                    <a:gd name="T1" fmla="*/ 9 h 502"/>
                    <a:gd name="T2" fmla="*/ 31 w 1318"/>
                    <a:gd name="T3" fmla="*/ 55 h 502"/>
                    <a:gd name="T4" fmla="*/ 0 w 1318"/>
                    <a:gd name="T5" fmla="*/ 361 h 502"/>
                    <a:gd name="T6" fmla="*/ 129 w 1318"/>
                    <a:gd name="T7" fmla="*/ 345 h 502"/>
                    <a:gd name="T8" fmla="*/ 234 w 1318"/>
                    <a:gd name="T9" fmla="*/ 335 h 502"/>
                    <a:gd name="T10" fmla="*/ 397 w 1318"/>
                    <a:gd name="T11" fmla="*/ 333 h 502"/>
                    <a:gd name="T12" fmla="*/ 548 w 1318"/>
                    <a:gd name="T13" fmla="*/ 338 h 502"/>
                    <a:gd name="T14" fmla="*/ 633 w 1318"/>
                    <a:gd name="T15" fmla="*/ 343 h 502"/>
                    <a:gd name="T16" fmla="*/ 791 w 1318"/>
                    <a:gd name="T17" fmla="*/ 367 h 502"/>
                    <a:gd name="T18" fmla="*/ 904 w 1318"/>
                    <a:gd name="T19" fmla="*/ 389 h 502"/>
                    <a:gd name="T20" fmla="*/ 976 w 1318"/>
                    <a:gd name="T21" fmla="*/ 403 h 502"/>
                    <a:gd name="T22" fmla="*/ 1048 w 1318"/>
                    <a:gd name="T23" fmla="*/ 425 h 502"/>
                    <a:gd name="T24" fmla="*/ 1141 w 1318"/>
                    <a:gd name="T25" fmla="*/ 462 h 502"/>
                    <a:gd name="T26" fmla="*/ 1185 w 1318"/>
                    <a:gd name="T27" fmla="*/ 484 h 502"/>
                    <a:gd name="T28" fmla="*/ 1216 w 1318"/>
                    <a:gd name="T29" fmla="*/ 502 h 502"/>
                    <a:gd name="T30" fmla="*/ 1318 w 1318"/>
                    <a:gd name="T31" fmla="*/ 248 h 502"/>
                    <a:gd name="T32" fmla="*/ 924 w 1318"/>
                    <a:gd name="T33" fmla="*/ 108 h 502"/>
                    <a:gd name="T34" fmla="*/ 533 w 1318"/>
                    <a:gd name="T35" fmla="*/ 19 h 502"/>
                    <a:gd name="T36" fmla="*/ 231 w 1318"/>
                    <a:gd name="T37" fmla="*/ 0 h 502"/>
                    <a:gd name="T38" fmla="*/ 16 w 1318"/>
                    <a:gd name="T39" fmla="*/ 9 h 50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18"/>
                    <a:gd name="T61" fmla="*/ 0 h 502"/>
                    <a:gd name="T62" fmla="*/ 1318 w 1318"/>
                    <a:gd name="T63" fmla="*/ 502 h 50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18" h="502">
                      <a:moveTo>
                        <a:pt x="16" y="9"/>
                      </a:moveTo>
                      <a:lnTo>
                        <a:pt x="31" y="55"/>
                      </a:lnTo>
                      <a:lnTo>
                        <a:pt x="0" y="361"/>
                      </a:lnTo>
                      <a:lnTo>
                        <a:pt x="129" y="345"/>
                      </a:lnTo>
                      <a:lnTo>
                        <a:pt x="234" y="335"/>
                      </a:lnTo>
                      <a:lnTo>
                        <a:pt x="397" y="333"/>
                      </a:lnTo>
                      <a:lnTo>
                        <a:pt x="548" y="338"/>
                      </a:lnTo>
                      <a:lnTo>
                        <a:pt x="633" y="343"/>
                      </a:lnTo>
                      <a:lnTo>
                        <a:pt x="791" y="367"/>
                      </a:lnTo>
                      <a:lnTo>
                        <a:pt x="904" y="389"/>
                      </a:lnTo>
                      <a:lnTo>
                        <a:pt x="976" y="403"/>
                      </a:lnTo>
                      <a:lnTo>
                        <a:pt x="1048" y="425"/>
                      </a:lnTo>
                      <a:lnTo>
                        <a:pt x="1141" y="462"/>
                      </a:lnTo>
                      <a:lnTo>
                        <a:pt x="1185" y="484"/>
                      </a:lnTo>
                      <a:lnTo>
                        <a:pt x="1216" y="502"/>
                      </a:lnTo>
                      <a:lnTo>
                        <a:pt x="1318" y="248"/>
                      </a:lnTo>
                      <a:lnTo>
                        <a:pt x="924" y="108"/>
                      </a:lnTo>
                      <a:lnTo>
                        <a:pt x="533" y="19"/>
                      </a:lnTo>
                      <a:lnTo>
                        <a:pt x="231" y="0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未知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31" cy="930"/>
                </a:xfrm>
                <a:custGeom>
                  <a:avLst/>
                  <a:gdLst>
                    <a:gd name="T0" fmla="*/ 0 w 1631"/>
                    <a:gd name="T1" fmla="*/ 0 h 930"/>
                    <a:gd name="T2" fmla="*/ 1631 w 1631"/>
                    <a:gd name="T3" fmla="*/ 0 h 930"/>
                    <a:gd name="T4" fmla="*/ 1444 w 1631"/>
                    <a:gd name="T5" fmla="*/ 930 h 930"/>
                    <a:gd name="T6" fmla="*/ 1364 w 1631"/>
                    <a:gd name="T7" fmla="*/ 881 h 930"/>
                    <a:gd name="T8" fmla="*/ 1194 w 1631"/>
                    <a:gd name="T9" fmla="*/ 804 h 930"/>
                    <a:gd name="T10" fmla="*/ 1104 w 1631"/>
                    <a:gd name="T11" fmla="*/ 765 h 930"/>
                    <a:gd name="T12" fmla="*/ 1062 w 1631"/>
                    <a:gd name="T13" fmla="*/ 747 h 930"/>
                    <a:gd name="T14" fmla="*/ 977 w 1631"/>
                    <a:gd name="T15" fmla="*/ 721 h 930"/>
                    <a:gd name="T16" fmla="*/ 913 w 1631"/>
                    <a:gd name="T17" fmla="*/ 704 h 930"/>
                    <a:gd name="T18" fmla="*/ 838 w 1631"/>
                    <a:gd name="T19" fmla="*/ 685 h 930"/>
                    <a:gd name="T20" fmla="*/ 756 w 1631"/>
                    <a:gd name="T21" fmla="*/ 660 h 930"/>
                    <a:gd name="T22" fmla="*/ 634 w 1631"/>
                    <a:gd name="T23" fmla="*/ 632 h 930"/>
                    <a:gd name="T24" fmla="*/ 519 w 1631"/>
                    <a:gd name="T25" fmla="*/ 616 h 930"/>
                    <a:gd name="T26" fmla="*/ 379 w 1631"/>
                    <a:gd name="T27" fmla="*/ 601 h 930"/>
                    <a:gd name="T28" fmla="*/ 276 w 1631"/>
                    <a:gd name="T29" fmla="*/ 596 h 930"/>
                    <a:gd name="T30" fmla="*/ 148 w 1631"/>
                    <a:gd name="T31" fmla="*/ 596 h 930"/>
                    <a:gd name="T32" fmla="*/ 44 w 1631"/>
                    <a:gd name="T33" fmla="*/ 598 h 930"/>
                    <a:gd name="T34" fmla="*/ 0 w 1631"/>
                    <a:gd name="T35" fmla="*/ 0 h 9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31"/>
                    <a:gd name="T55" fmla="*/ 0 h 930"/>
                    <a:gd name="T56" fmla="*/ 1631 w 1631"/>
                    <a:gd name="T57" fmla="*/ 930 h 93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31" h="930">
                      <a:moveTo>
                        <a:pt x="0" y="0"/>
                      </a:moveTo>
                      <a:lnTo>
                        <a:pt x="1631" y="0"/>
                      </a:lnTo>
                      <a:lnTo>
                        <a:pt x="1444" y="930"/>
                      </a:lnTo>
                      <a:lnTo>
                        <a:pt x="1364" y="881"/>
                      </a:lnTo>
                      <a:lnTo>
                        <a:pt x="1194" y="804"/>
                      </a:lnTo>
                      <a:lnTo>
                        <a:pt x="1104" y="765"/>
                      </a:lnTo>
                      <a:lnTo>
                        <a:pt x="1062" y="747"/>
                      </a:lnTo>
                      <a:lnTo>
                        <a:pt x="977" y="721"/>
                      </a:lnTo>
                      <a:lnTo>
                        <a:pt x="913" y="704"/>
                      </a:lnTo>
                      <a:lnTo>
                        <a:pt x="838" y="685"/>
                      </a:lnTo>
                      <a:lnTo>
                        <a:pt x="756" y="660"/>
                      </a:lnTo>
                      <a:lnTo>
                        <a:pt x="634" y="632"/>
                      </a:lnTo>
                      <a:lnTo>
                        <a:pt x="519" y="616"/>
                      </a:lnTo>
                      <a:lnTo>
                        <a:pt x="379" y="601"/>
                      </a:lnTo>
                      <a:lnTo>
                        <a:pt x="276" y="596"/>
                      </a:lnTo>
                      <a:lnTo>
                        <a:pt x="148" y="596"/>
                      </a:lnTo>
                      <a:lnTo>
                        <a:pt x="44" y="5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1" name="Text Box 69"/>
          <p:cNvSpPr txBox="1">
            <a:spLocks noChangeArrowheads="1"/>
          </p:cNvSpPr>
          <p:nvPr/>
        </p:nvSpPr>
        <p:spPr bwMode="auto">
          <a:xfrm>
            <a:off x="3799405" y="1559557"/>
            <a:ext cx="5429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600" b="1" i="1" dirty="0">
                <a:solidFill>
                  <a:srgbClr val="FF00FF"/>
                </a:solidFill>
                <a:latin typeface="Times New Roman" charset="0"/>
              </a:rPr>
              <a:t>G</a:t>
            </a:r>
          </a:p>
        </p:txBody>
      </p:sp>
      <p:sp>
        <p:nvSpPr>
          <p:cNvPr id="82" name="Text Box 70"/>
          <p:cNvSpPr txBox="1">
            <a:spLocks noChangeArrowheads="1"/>
          </p:cNvSpPr>
          <p:nvPr/>
        </p:nvSpPr>
        <p:spPr bwMode="auto">
          <a:xfrm>
            <a:off x="6128292" y="928197"/>
            <a:ext cx="361950" cy="638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1" hangingPunct="1"/>
            <a:endParaRPr lang="en-US" altLang="zh-CN" b="1">
              <a:latin typeface="Times New Roman" charset="0"/>
            </a:endParaRPr>
          </a:p>
        </p:txBody>
      </p:sp>
      <p:sp>
        <p:nvSpPr>
          <p:cNvPr id="83" name="Rectangle 71"/>
          <p:cNvSpPr>
            <a:spLocks noChangeArrowheads="1"/>
          </p:cNvSpPr>
          <p:nvPr/>
        </p:nvSpPr>
        <p:spPr bwMode="auto">
          <a:xfrm>
            <a:off x="475205" y="3561860"/>
            <a:ext cx="19288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600" b="1" i="1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zh-CN" altLang="en-US" sz="2600" b="1" baseline="-25000">
                <a:solidFill>
                  <a:srgbClr val="000000"/>
                </a:solidFill>
                <a:latin typeface="Times New Roman" charset="0"/>
              </a:rPr>
              <a:t>压</a:t>
            </a:r>
            <a:r>
              <a:rPr lang="zh-CN" altLang="en-US" sz="26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sz="2600" b="1">
                <a:solidFill>
                  <a:srgbClr val="000000"/>
                </a:solidFill>
                <a:latin typeface="Times New Roman" charset="0"/>
              </a:rPr>
              <a:t>=</a:t>
            </a:r>
            <a:r>
              <a:rPr lang="en-US" altLang="zh-CN" sz="2600" b="1" i="1">
                <a:solidFill>
                  <a:srgbClr val="000000"/>
                </a:solidFill>
                <a:latin typeface="Times New Roman" charset="0"/>
              </a:rPr>
              <a:t> G</a:t>
            </a:r>
          </a:p>
        </p:txBody>
      </p:sp>
      <p:sp>
        <p:nvSpPr>
          <p:cNvPr id="84" name="Rectangle 72"/>
          <p:cNvSpPr>
            <a:spLocks noChangeArrowheads="1"/>
          </p:cNvSpPr>
          <p:nvPr/>
        </p:nvSpPr>
        <p:spPr bwMode="auto">
          <a:xfrm>
            <a:off x="3599405" y="3561860"/>
            <a:ext cx="19288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 b="1" i="1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zh-CN" altLang="en-US" sz="2600" b="1" baseline="-25000">
                <a:solidFill>
                  <a:srgbClr val="000000"/>
                </a:solidFill>
                <a:latin typeface="Times New Roman" charset="0"/>
              </a:rPr>
              <a:t>压</a:t>
            </a:r>
            <a:r>
              <a:rPr lang="zh-CN" altLang="en-US" sz="26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sz="2600" b="1">
                <a:solidFill>
                  <a:srgbClr val="000000"/>
                </a:solidFill>
                <a:latin typeface="Times New Roman" charset="0"/>
              </a:rPr>
              <a:t>≠</a:t>
            </a:r>
            <a:r>
              <a:rPr lang="en-US" altLang="zh-CN" sz="2600" b="1" i="1">
                <a:solidFill>
                  <a:srgbClr val="000000"/>
                </a:solidFill>
                <a:latin typeface="Times New Roman" charset="0"/>
              </a:rPr>
              <a:t> G</a:t>
            </a:r>
          </a:p>
        </p:txBody>
      </p:sp>
      <p:sp>
        <p:nvSpPr>
          <p:cNvPr id="85" name="Rectangle 73"/>
          <p:cNvSpPr>
            <a:spLocks noChangeArrowheads="1"/>
          </p:cNvSpPr>
          <p:nvPr/>
        </p:nvSpPr>
        <p:spPr bwMode="auto">
          <a:xfrm>
            <a:off x="5517105" y="3561860"/>
            <a:ext cx="30480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600" b="1" i="1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zh-CN" altLang="en-US" sz="2600" b="1" baseline="-25000">
                <a:solidFill>
                  <a:srgbClr val="000000"/>
                </a:solidFill>
                <a:latin typeface="Times New Roman" charset="0"/>
              </a:rPr>
              <a:t>压</a:t>
            </a:r>
            <a:r>
              <a:rPr lang="zh-CN" altLang="en-US" sz="2600" b="1">
                <a:solidFill>
                  <a:srgbClr val="000000"/>
                </a:solidFill>
                <a:latin typeface="Times New Roman" charset="0"/>
              </a:rPr>
              <a:t> 与</a:t>
            </a:r>
            <a:r>
              <a:rPr lang="en-US" altLang="zh-CN" sz="2600" b="1" i="1">
                <a:solidFill>
                  <a:srgbClr val="000000"/>
                </a:solidFill>
                <a:latin typeface="Times New Roman" charset="0"/>
              </a:rPr>
              <a:t> G</a:t>
            </a:r>
            <a:r>
              <a:rPr lang="zh-CN" altLang="en-US" sz="2600" b="1">
                <a:solidFill>
                  <a:srgbClr val="000000"/>
                </a:solidFill>
                <a:latin typeface="Times New Roman" charset="0"/>
              </a:rPr>
              <a:t>无关</a:t>
            </a:r>
          </a:p>
        </p:txBody>
      </p:sp>
      <p:sp>
        <p:nvSpPr>
          <p:cNvPr id="86" name="Line 74"/>
          <p:cNvSpPr>
            <a:spLocks noChangeShapeType="1"/>
          </p:cNvSpPr>
          <p:nvPr/>
        </p:nvSpPr>
        <p:spPr bwMode="auto">
          <a:xfrm rot="180000">
            <a:off x="1554085" y="1916667"/>
            <a:ext cx="41275" cy="995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8" name="Group 76"/>
          <p:cNvGrpSpPr>
            <a:grpSpLocks/>
          </p:cNvGrpSpPr>
          <p:nvPr/>
        </p:nvGrpSpPr>
        <p:grpSpPr bwMode="auto">
          <a:xfrm>
            <a:off x="919085" y="1424542"/>
            <a:ext cx="1504950" cy="654050"/>
            <a:chOff x="1164" y="2160"/>
            <a:chExt cx="948" cy="412"/>
          </a:xfrm>
        </p:grpSpPr>
        <p:sp>
          <p:nvSpPr>
            <p:cNvPr id="89" name="Rectangle 77"/>
            <p:cNvSpPr/>
            <p:nvPr/>
          </p:nvSpPr>
          <p:spPr>
            <a:xfrm>
              <a:off x="1392" y="2160"/>
              <a:ext cx="388" cy="35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45000"/>
                    <a:lumOff val="55000"/>
                  </a:schemeClr>
                </a:gs>
                <a:gs pos="55000">
                  <a:srgbClr val="80807E"/>
                </a:gs>
                <a:gs pos="100000">
                  <a:schemeClr val="tx2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en-US" altLang="zh-CN" noProof="1">
                <a:latin typeface="Times New Roman" panose="02020603050405020304" pitchFamily="18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90" name="Group 78"/>
            <p:cNvGrpSpPr>
              <a:grpSpLocks/>
            </p:cNvGrpSpPr>
            <p:nvPr/>
          </p:nvGrpSpPr>
          <p:grpSpPr bwMode="auto">
            <a:xfrm>
              <a:off x="1164" y="2513"/>
              <a:ext cx="948" cy="59"/>
              <a:chOff x="0" y="0"/>
              <a:chExt cx="1338" cy="130"/>
            </a:xfrm>
          </p:grpSpPr>
          <p:sp>
            <p:nvSpPr>
              <p:cNvPr id="105" name="Line 79"/>
              <p:cNvSpPr>
                <a:spLocks noChangeShapeType="1"/>
              </p:cNvSpPr>
              <p:nvPr/>
            </p:nvSpPr>
            <p:spPr bwMode="auto">
              <a:xfrm flipH="1">
                <a:off x="0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Line 80"/>
              <p:cNvSpPr>
                <a:spLocks noChangeShapeType="1"/>
              </p:cNvSpPr>
              <p:nvPr/>
            </p:nvSpPr>
            <p:spPr bwMode="auto">
              <a:xfrm flipH="1">
                <a:off x="120" y="8"/>
                <a:ext cx="121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Line 81"/>
              <p:cNvSpPr>
                <a:spLocks noChangeShapeType="1"/>
              </p:cNvSpPr>
              <p:nvPr/>
            </p:nvSpPr>
            <p:spPr bwMode="auto">
              <a:xfrm flipH="1">
                <a:off x="241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Line 82"/>
              <p:cNvSpPr>
                <a:spLocks noChangeShapeType="1"/>
              </p:cNvSpPr>
              <p:nvPr/>
            </p:nvSpPr>
            <p:spPr bwMode="auto">
              <a:xfrm flipH="1">
                <a:off x="361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Line 83"/>
              <p:cNvSpPr>
                <a:spLocks noChangeShapeType="1"/>
              </p:cNvSpPr>
              <p:nvPr/>
            </p:nvSpPr>
            <p:spPr bwMode="auto">
              <a:xfrm flipH="1">
                <a:off x="481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Line 84"/>
              <p:cNvSpPr>
                <a:spLocks noChangeShapeType="1"/>
              </p:cNvSpPr>
              <p:nvPr/>
            </p:nvSpPr>
            <p:spPr bwMode="auto">
              <a:xfrm flipH="1">
                <a:off x="601" y="8"/>
                <a:ext cx="121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Line 85"/>
              <p:cNvSpPr>
                <a:spLocks noChangeShapeType="1"/>
              </p:cNvSpPr>
              <p:nvPr/>
            </p:nvSpPr>
            <p:spPr bwMode="auto">
              <a:xfrm flipH="1">
                <a:off x="722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Line 86"/>
              <p:cNvSpPr>
                <a:spLocks noChangeShapeType="1"/>
              </p:cNvSpPr>
              <p:nvPr/>
            </p:nvSpPr>
            <p:spPr bwMode="auto">
              <a:xfrm flipH="1">
                <a:off x="842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Line 87"/>
              <p:cNvSpPr>
                <a:spLocks noChangeShapeType="1"/>
              </p:cNvSpPr>
              <p:nvPr/>
            </p:nvSpPr>
            <p:spPr bwMode="auto">
              <a:xfrm flipH="1">
                <a:off x="962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Line 88"/>
              <p:cNvSpPr>
                <a:spLocks noChangeShapeType="1"/>
              </p:cNvSpPr>
              <p:nvPr/>
            </p:nvSpPr>
            <p:spPr bwMode="auto">
              <a:xfrm flipH="1">
                <a:off x="1082" y="8"/>
                <a:ext cx="121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Line 89"/>
              <p:cNvSpPr>
                <a:spLocks noChangeShapeType="1"/>
              </p:cNvSpPr>
              <p:nvPr/>
            </p:nvSpPr>
            <p:spPr bwMode="auto">
              <a:xfrm flipH="1">
                <a:off x="1203" y="8"/>
                <a:ext cx="120" cy="12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Line 90"/>
              <p:cNvSpPr>
                <a:spLocks noChangeShapeType="1"/>
              </p:cNvSpPr>
              <p:nvPr/>
            </p:nvSpPr>
            <p:spPr bwMode="auto">
              <a:xfrm>
                <a:off x="23" y="0"/>
                <a:ext cx="131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8" name="Rectangle 106"/>
          <p:cNvSpPr>
            <a:spLocks noChangeArrowheads="1"/>
          </p:cNvSpPr>
          <p:nvPr/>
        </p:nvSpPr>
        <p:spPr bwMode="auto">
          <a:xfrm>
            <a:off x="1281035" y="1431059"/>
            <a:ext cx="60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 b="1" i="1" dirty="0">
                <a:solidFill>
                  <a:srgbClr val="FF00FF"/>
                </a:solidFill>
                <a:latin typeface="Times New Roman" charset="0"/>
              </a:rPr>
              <a:t>G</a:t>
            </a:r>
            <a:endParaRPr lang="zh-CN" altLang="en-US" sz="2600" b="1" i="1" dirty="0">
              <a:solidFill>
                <a:srgbClr val="FF00FF"/>
              </a:solidFill>
              <a:latin typeface="Times New Roman" charset="0"/>
            </a:endParaRPr>
          </a:p>
        </p:txBody>
      </p:sp>
      <p:sp>
        <p:nvSpPr>
          <p:cNvPr id="119" name="Rectangle 107"/>
          <p:cNvSpPr>
            <a:spLocks noChangeArrowheads="1"/>
          </p:cNvSpPr>
          <p:nvPr/>
        </p:nvSpPr>
        <p:spPr bwMode="auto">
          <a:xfrm>
            <a:off x="1317723" y="2796142"/>
            <a:ext cx="698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zh-CN" altLang="en-US" sz="2600" b="1" i="1" baseline="-25000">
                <a:solidFill>
                  <a:srgbClr val="000000"/>
                </a:solidFill>
                <a:latin typeface="Times New Roman" charset="0"/>
              </a:rPr>
              <a:t>压</a:t>
            </a:r>
          </a:p>
        </p:txBody>
      </p:sp>
      <p:sp>
        <p:nvSpPr>
          <p:cNvPr id="120" name="Line 108"/>
          <p:cNvSpPr>
            <a:spLocks noChangeShapeType="1"/>
          </p:cNvSpPr>
          <p:nvPr/>
        </p:nvSpPr>
        <p:spPr bwMode="auto">
          <a:xfrm>
            <a:off x="4285205" y="2037860"/>
            <a:ext cx="304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" name="Rectangle 109"/>
          <p:cNvSpPr>
            <a:spLocks noChangeArrowheads="1"/>
          </p:cNvSpPr>
          <p:nvPr/>
        </p:nvSpPr>
        <p:spPr bwMode="auto">
          <a:xfrm>
            <a:off x="4590005" y="2418860"/>
            <a:ext cx="6191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FF0000"/>
                </a:solidFill>
                <a:latin typeface="Times New Roman" charset="0"/>
              </a:rPr>
              <a:t>F</a:t>
            </a:r>
            <a:r>
              <a:rPr lang="zh-CN" altLang="en-US" sz="2600" b="1" i="1" baseline="-25000">
                <a:solidFill>
                  <a:srgbClr val="FF0000"/>
                </a:solidFill>
                <a:latin typeface="Times New Roman" charset="0"/>
              </a:rPr>
              <a:t>压</a:t>
            </a:r>
          </a:p>
        </p:txBody>
      </p:sp>
      <p:sp>
        <p:nvSpPr>
          <p:cNvPr id="123" name="Line 111"/>
          <p:cNvSpPr>
            <a:spLocks noChangeShapeType="1"/>
          </p:cNvSpPr>
          <p:nvPr/>
        </p:nvSpPr>
        <p:spPr bwMode="auto">
          <a:xfrm>
            <a:off x="3218405" y="1047260"/>
            <a:ext cx="0" cy="3200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" name="Line 112"/>
          <p:cNvSpPr>
            <a:spLocks noChangeShapeType="1"/>
          </p:cNvSpPr>
          <p:nvPr/>
        </p:nvSpPr>
        <p:spPr bwMode="auto">
          <a:xfrm>
            <a:off x="5517105" y="1047260"/>
            <a:ext cx="0" cy="3200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" name="Text Box 113"/>
          <p:cNvSpPr txBox="1">
            <a:spLocks noChangeArrowheads="1"/>
          </p:cNvSpPr>
          <p:nvPr/>
        </p:nvSpPr>
        <p:spPr bwMode="auto">
          <a:xfrm>
            <a:off x="7039765" y="1559557"/>
            <a:ext cx="5429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600" b="1" i="1" dirty="0">
                <a:solidFill>
                  <a:srgbClr val="FF00FF"/>
                </a:solidFill>
                <a:latin typeface="Times New Roman" charset="0"/>
              </a:rPr>
              <a:t>G</a:t>
            </a:r>
          </a:p>
        </p:txBody>
      </p:sp>
      <p:sp>
        <p:nvSpPr>
          <p:cNvPr id="127" name="Line 115"/>
          <p:cNvSpPr>
            <a:spLocks noChangeShapeType="1"/>
          </p:cNvSpPr>
          <p:nvPr/>
        </p:nvSpPr>
        <p:spPr bwMode="auto">
          <a:xfrm flipH="1">
            <a:off x="6063205" y="188546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" name="Rectangle 116"/>
          <p:cNvSpPr>
            <a:spLocks noChangeArrowheads="1"/>
          </p:cNvSpPr>
          <p:nvPr/>
        </p:nvSpPr>
        <p:spPr bwMode="auto">
          <a:xfrm>
            <a:off x="5537742" y="1329835"/>
            <a:ext cx="61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FF0000"/>
                </a:solidFill>
                <a:latin typeface="Times New Roman" charset="0"/>
              </a:rPr>
              <a:t>F</a:t>
            </a:r>
            <a:r>
              <a:rPr lang="zh-CN" altLang="en-US" sz="2600" b="1" i="1" baseline="-25000">
                <a:solidFill>
                  <a:srgbClr val="FF0000"/>
                </a:solidFill>
                <a:latin typeface="Times New Roman" charset="0"/>
              </a:rPr>
              <a:t>压</a:t>
            </a:r>
          </a:p>
        </p:txBody>
      </p:sp>
    </p:spTree>
    <p:extLst>
      <p:ext uri="{BB962C8B-B14F-4D97-AF65-F5344CB8AC3E}">
        <p14:creationId xmlns:p14="http://schemas.microsoft.com/office/powerpoint/2010/main" val="229022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5" y="231490"/>
            <a:ext cx="4185465" cy="313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10" y="276495"/>
            <a:ext cx="4198982" cy="31053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66655" y="4056915"/>
            <a:ext cx="6340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>
                <a:solidFill>
                  <a:schemeClr val="tx1"/>
                </a:solidFill>
              </a:rPr>
              <a:t>压力的作用效果与哪些因素有关？</a:t>
            </a:r>
            <a:endParaRPr kumimoji="1"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8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1510" y="231490"/>
            <a:ext cx="87309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chemeClr val="tx1"/>
                </a:solidFill>
              </a:rPr>
              <a:t>探究压力作用效果与</a:t>
            </a:r>
            <a:r>
              <a:rPr kumimoji="1" lang="zh-CN" altLang="en-US" sz="3200" dirty="0" smtClean="0">
                <a:solidFill>
                  <a:srgbClr val="FF0000"/>
                </a:solidFill>
              </a:rPr>
              <a:t>受力面积、压力大小</a:t>
            </a:r>
            <a:r>
              <a:rPr kumimoji="1" lang="zh-CN" altLang="en-US" sz="3200" dirty="0" smtClean="0">
                <a:solidFill>
                  <a:schemeClr val="tx1"/>
                </a:solidFill>
              </a:rPr>
              <a:t>的关系：</a:t>
            </a:r>
            <a:endParaRPr kumimoji="1"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0" y="816555"/>
            <a:ext cx="7245805" cy="2385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6515" y="3246825"/>
            <a:ext cx="8730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chemeClr val="tx1"/>
                </a:solidFill>
              </a:rPr>
              <a:t>由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甲乙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两图知：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受力面积相同时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，压力越大，压力作用效果越明显</a:t>
            </a:r>
            <a:r>
              <a:rPr kumimoji="1" lang="zh-CN" altLang="en-US" sz="2800" dirty="0">
                <a:solidFill>
                  <a:schemeClr val="tx1"/>
                </a:solidFill>
              </a:rPr>
              <a:t>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6515" y="4189393"/>
            <a:ext cx="8730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chemeClr val="tx1"/>
                </a:solidFill>
              </a:rPr>
              <a:t>由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甲丙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两图知：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压力大小相同时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，受力面积越小，压力作用效果越明显</a:t>
            </a:r>
            <a:r>
              <a:rPr kumimoji="1" lang="zh-CN" altLang="en-US" sz="2800" dirty="0">
                <a:solidFill>
                  <a:schemeClr val="tx1"/>
                </a:solidFill>
              </a:rPr>
              <a:t>；</a:t>
            </a:r>
          </a:p>
        </p:txBody>
      </p:sp>
    </p:spTree>
    <p:extLst>
      <p:ext uri="{BB962C8B-B14F-4D97-AF65-F5344CB8AC3E}">
        <p14:creationId xmlns:p14="http://schemas.microsoft.com/office/powerpoint/2010/main" val="172967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47106" b="17790"/>
          <a:stretch/>
        </p:blipFill>
        <p:spPr>
          <a:xfrm>
            <a:off x="2186735" y="2616755"/>
            <a:ext cx="4810795" cy="2700300"/>
          </a:xfrm>
          <a:prstGeom prst="rect">
            <a:avLst/>
          </a:prstGeom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46575" y="591530"/>
            <a:ext cx="7245805" cy="26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定义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：物体所受的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压力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与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受力面积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之比。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  <a:cs typeface="黑体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2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.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意义：表示压力的作用效果。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3.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符号：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P    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4.</a:t>
            </a:r>
            <a:r>
              <a:rPr lang="zh-CN" altLang="en-US" sz="2800" dirty="0" smtClean="0">
                <a:latin typeface="Times New Roman" charset="0"/>
              </a:rPr>
              <a:t>单位：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</a:rPr>
              <a:t>帕斯卡</a:t>
            </a:r>
            <a:r>
              <a:rPr lang="zh-CN" altLang="en-US" sz="2800" dirty="0">
                <a:latin typeface="Times New Roman" charset="0"/>
              </a:rPr>
              <a:t>，</a:t>
            </a:r>
            <a:r>
              <a:rPr lang="zh-CN" altLang="en-US" sz="2800" dirty="0" smtClean="0">
                <a:latin typeface="Times New Roman" charset="0"/>
              </a:rPr>
              <a:t>简称</a:t>
            </a:r>
            <a:r>
              <a:rPr lang="zh-CN" altLang="en-US" sz="2800" dirty="0" smtClean="0">
                <a:solidFill>
                  <a:srgbClr val="FF3300"/>
                </a:solidFill>
                <a:latin typeface="Times New Roman" charset="0"/>
              </a:rPr>
              <a:t>帕</a:t>
            </a:r>
            <a:r>
              <a:rPr lang="zh-CN" altLang="en-US" sz="2800" dirty="0">
                <a:latin typeface="Times New Roman" charset="0"/>
              </a:rPr>
              <a:t>，</a:t>
            </a:r>
            <a:r>
              <a:rPr lang="zh-CN" altLang="en-US" sz="2800" dirty="0" smtClean="0">
                <a:latin typeface="Times New Roman" charset="0"/>
              </a:rPr>
              <a:t>符号为</a:t>
            </a:r>
            <a:r>
              <a:rPr lang="en-US" altLang="zh-CN" sz="2800" dirty="0">
                <a:solidFill>
                  <a:srgbClr val="FF0000"/>
                </a:solidFill>
                <a:latin typeface="Times New Roman" charset="0"/>
              </a:rPr>
              <a:t>Pa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6515" y="14148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>
                <a:solidFill>
                  <a:schemeClr val="tx1"/>
                </a:solidFill>
              </a:rPr>
              <a:t>二、压强</a:t>
            </a:r>
            <a:endParaRPr kumimoji="1"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0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9985</TotalTime>
  <Words>813</Words>
  <Application>Microsoft Macintosh PowerPoint</Application>
  <PresentationFormat>全屏显示(16:9)</PresentationFormat>
  <Paragraphs>172</Paragraphs>
  <Slides>30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3" baseType="lpstr">
      <vt:lpstr>Office 主题</vt:lpstr>
      <vt:lpstr>公式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2012-04-02T08:15:09Z</dcterms:created>
  <dcterms:modified xsi:type="dcterms:W3CDTF">2020-03-09T13:00:18Z</dcterms:modified>
</cp:coreProperties>
</file>