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5" r:id="rId2"/>
    <p:sldId id="730" r:id="rId3"/>
    <p:sldId id="729" r:id="rId4"/>
    <p:sldId id="728" r:id="rId5"/>
    <p:sldId id="731" r:id="rId6"/>
    <p:sldId id="767" r:id="rId7"/>
    <p:sldId id="768" r:id="rId8"/>
    <p:sldId id="732" r:id="rId9"/>
    <p:sldId id="781" r:id="rId10"/>
    <p:sldId id="733" r:id="rId11"/>
    <p:sldId id="735" r:id="rId12"/>
    <p:sldId id="736" r:id="rId13"/>
    <p:sldId id="782" r:id="rId14"/>
    <p:sldId id="737" r:id="rId15"/>
    <p:sldId id="739" r:id="rId16"/>
    <p:sldId id="740" r:id="rId17"/>
    <p:sldId id="742" r:id="rId18"/>
    <p:sldId id="745" r:id="rId19"/>
    <p:sldId id="746" r:id="rId20"/>
    <p:sldId id="747" r:id="rId21"/>
    <p:sldId id="770" r:id="rId22"/>
    <p:sldId id="750" r:id="rId23"/>
    <p:sldId id="751" r:id="rId24"/>
    <p:sldId id="783" r:id="rId25"/>
    <p:sldId id="755" r:id="rId26"/>
    <p:sldId id="772" r:id="rId27"/>
    <p:sldId id="784" r:id="rId28"/>
    <p:sldId id="785" r:id="rId29"/>
    <p:sldId id="758" r:id="rId30"/>
    <p:sldId id="759" r:id="rId31"/>
    <p:sldId id="761" r:id="rId32"/>
    <p:sldId id="763" r:id="rId33"/>
    <p:sldId id="766" r:id="rId34"/>
    <p:sldId id="773" r:id="rId35"/>
    <p:sldId id="775" r:id="rId36"/>
    <p:sldId id="776" r:id="rId37"/>
    <p:sldId id="777" r:id="rId38"/>
    <p:sldId id="778" r:id="rId39"/>
    <p:sldId id="779" r:id="rId40"/>
    <p:sldId id="780" r:id="rId41"/>
    <p:sldId id="774" r:id="rId42"/>
  </p:sldIdLst>
  <p:sldSz cx="9144000" cy="5143500" type="screen16x9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DFFFC"/>
    <a:srgbClr val="00D1CC"/>
    <a:srgbClr val="CC0000"/>
    <a:srgbClr val="969696"/>
    <a:srgbClr val="828282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2" autoAdjust="0"/>
    <p:restoredTop sz="87426" autoAdjust="0"/>
  </p:normalViewPr>
  <p:slideViewPr>
    <p:cSldViewPr>
      <p:cViewPr>
        <p:scale>
          <a:sx n="99" d="100"/>
          <a:sy n="99" d="100"/>
        </p:scale>
        <p:origin x="-1280" y="-408"/>
      </p:cViewPr>
      <p:guideLst>
        <p:guide orient="horz" pos="701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F9AE45F9-63BF-CC46-A0CB-2C36C12012F9}" type="datetimeFigureOut">
              <a:rPr lang="zh-CN" altLang="en-US"/>
              <a:pPr>
                <a:defRPr/>
              </a:pPr>
              <a:t>20/3/24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二级</a:t>
            </a:r>
          </a:p>
          <a:p>
            <a:pPr lvl="2"/>
            <a:r>
              <a:rPr lang="zh-CN" altLang="en-US" noProof="0" smtClean="0"/>
              <a:t>三级</a:t>
            </a:r>
          </a:p>
          <a:p>
            <a:pPr lvl="3"/>
            <a:r>
              <a:rPr lang="zh-CN" altLang="en-US" noProof="0" smtClean="0"/>
              <a:t>四级</a:t>
            </a:r>
          </a:p>
          <a:p>
            <a:pPr lvl="4"/>
            <a:r>
              <a:rPr lang="zh-CN" altLang="en-US" noProof="0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C717A408-8A27-3644-AF58-CA86BD27E7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304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EB4A-A10F-D948-A50B-1B167658BC45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0B1E-3116-F042-B6EA-09FF6F2D7E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89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02E1-3869-874E-B346-40BF34B43C7A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6C8E-0463-EC49-9B47-1D524A7974E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526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E8F74-BFD6-5848-BFC3-357F9A224ED6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6B6-546A-2D4C-A9E7-0BF1DC9F30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78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F4825-7CA5-5F48-A0DE-2FA4AEA12C76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BF379-541E-DF4A-A4DD-36500B4E9C3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90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8FA4-584E-9A4A-A12B-BCA74ACB73D6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0BED-B79D-1641-858B-B73E0B5C0F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70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04D-8206-7C4C-9EED-E91EA4D26136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CDC2F-BC3F-BF41-8E23-1E32E61CCB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344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06BC-01FB-4446-8F84-EE190481D425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E343-BAE8-564A-B95B-387C498542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4328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BDFC-ABC8-8F49-8ED7-1A663C5FB24B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A3D7-7AFD-5A45-BE1E-431E2270170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80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EE43-76F2-844B-B158-DCB3C4BAA66D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4ACF-7841-E148-8716-91CD34B9015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7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BB68-8380-0C47-94BE-89F3A739007E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917D-E602-1141-8525-D0A9C43F06C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156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C8C-6240-3F44-98EC-BD997287CC0F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4512-A7A9-BA44-9181-2B26275AA3E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636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96978B9-0307-9E45-9F83-383352CB9239}" type="datetimeFigureOut">
              <a:rPr lang="zh-CN" altLang="en-US"/>
              <a:pPr>
                <a:defRPr/>
              </a:pPr>
              <a:t>20/3/24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992CBE-B8A1-0F46-9441-C5855EAFDD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宋体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971550" y="1660927"/>
            <a:ext cx="738028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宋体" charset="0"/>
              </a:defRPr>
            </a:lvl9pPr>
          </a:lstStyle>
          <a:p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第十章 </a:t>
            </a:r>
            <a:r>
              <a:rPr kumimoji="1" lang="en-US" altLang="zh-CN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4400" dirty="0" smtClean="0">
                <a:solidFill>
                  <a:srgbClr val="111111"/>
                </a:solidFill>
                <a:latin typeface="楷体_GB2312" charset="0"/>
                <a:ea typeface="楷体_GB2312" charset="0"/>
                <a:cs typeface="楷体_GB2312" charset="0"/>
              </a:rPr>
              <a:t>机械与人</a:t>
            </a:r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endParaRPr kumimoji="1" lang="en-US" altLang="zh-CN" sz="3200" dirty="0">
              <a:solidFill>
                <a:srgbClr val="111111"/>
              </a:solidFill>
              <a:latin typeface="楷体_GB2312" charset="0"/>
              <a:ea typeface="楷体_GB2312" charset="0"/>
              <a:cs typeface="楷体_GB2312" charset="0"/>
            </a:endParaRPr>
          </a:p>
          <a:p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第</a:t>
            </a:r>
            <a:r>
              <a:rPr kumimoji="1" lang="zh-CN" altLang="zh-CN" sz="3200" dirty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2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节</a:t>
            </a:r>
            <a:r>
              <a:rPr kumimoji="1" lang="en-US" altLang="zh-CN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  </a:t>
            </a:r>
            <a:r>
              <a:rPr kumimoji="1" lang="zh-CN" altLang="en-US" sz="3200" dirty="0" smtClean="0">
                <a:solidFill>
                  <a:srgbClr val="FF0000"/>
                </a:solidFill>
                <a:latin typeface="楷体_GB2312" charset="0"/>
                <a:ea typeface="楷体_GB2312" charset="0"/>
                <a:cs typeface="楷体_GB2312" charset="0"/>
              </a:rPr>
              <a:t>滑轮及其应用</a:t>
            </a:r>
            <a:endParaRPr lang="zh-CN" altLang="en-US" sz="3200" dirty="0">
              <a:solidFill>
                <a:srgbClr val="FF0000"/>
              </a:solidFill>
              <a:latin typeface="楷体_GB2312" charset="0"/>
              <a:ea typeface="楷体_GB2312" charset="0"/>
              <a:cs typeface="楷体_GB2312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60036" y="-110309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504396" y="-91069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00143" y="-12313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 descr="滑轮实验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6"/>
          <a:stretch/>
        </p:blipFill>
        <p:spPr bwMode="auto">
          <a:xfrm>
            <a:off x="611566" y="411512"/>
            <a:ext cx="2745305" cy="432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671906" y="1041583"/>
            <a:ext cx="4815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如图，物体重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5N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，则测力计读数为</a:t>
            </a:r>
            <a:r>
              <a:rPr kumimoji="1" lang="en-US" altLang="zh-CN" sz="2800" u="sng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N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endParaRPr kumimoji="1" lang="zh-CN" altLang="en-US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6895" y="2661763"/>
            <a:ext cx="4815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如图，物体上升了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5m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，则绳子自由端下降了</a:t>
            </a:r>
            <a:r>
              <a:rPr kumimoji="1" lang="en-US" altLang="zh-CN" sz="2800" u="sng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endParaRPr kumimoji="1" lang="zh-CN" altLang="en-US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8926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8-01-04 下午2.25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r="64963" b="29324"/>
          <a:stretch/>
        </p:blipFill>
        <p:spPr>
          <a:xfrm>
            <a:off x="341530" y="1491630"/>
            <a:ext cx="4125456" cy="225025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6545" y="366505"/>
            <a:ext cx="5040560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宋体" pitchFamily="2" charset="-122"/>
              </a:rPr>
              <a:t>6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、水平定滑轮（与重力无关）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6985" y="1716655"/>
            <a:ext cx="414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绳子自由端拉力大小等于物体受到的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摩擦力大小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6985" y="3021800"/>
            <a:ext cx="414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绳子自由端移动距离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等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于物体移动的距离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0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9" y="1658059"/>
            <a:ext cx="1944216" cy="26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01570" y="816555"/>
            <a:ext cx="7056784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、定义：工作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时，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轴随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物体移动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的滑轮。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7174" y="123467"/>
            <a:ext cx="2419632" cy="6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宋体" pitchFamily="2" charset="-122"/>
              </a:rPr>
              <a:t>三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 pitchFamily="2" charset="-122"/>
              </a:rPr>
              <a:t>、动滑轮</a:t>
            </a:r>
            <a:endParaRPr lang="en-US" altLang="zh-CN" sz="32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446875" y="3156815"/>
            <a:ext cx="5026057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宋体" pitchFamily="2" charset="-122"/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、动滑轮相当于一个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省力杠杆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（省一半的力）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46875" y="1761660"/>
            <a:ext cx="5026057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宋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、使用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动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滑轮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省一半力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费一倍距离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；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不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改变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力的方向。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478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4"/>
          <p:cNvSpPr>
            <a:spLocks noChangeArrowheads="1"/>
          </p:cNvSpPr>
          <p:nvPr/>
        </p:nvSpPr>
        <p:spPr bwMode="auto">
          <a:xfrm>
            <a:off x="4932040" y="1266605"/>
            <a:ext cx="2170112" cy="154209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800302" y="333421"/>
            <a:ext cx="2801938" cy="3562794"/>
            <a:chOff x="873" y="532"/>
            <a:chExt cx="1569" cy="2473"/>
          </a:xfrm>
        </p:grpSpPr>
        <p:sp>
          <p:nvSpPr>
            <p:cNvPr id="17421" name="Text Box 19"/>
            <p:cNvSpPr txBox="1">
              <a:spLocks noChangeArrowheads="1"/>
            </p:cNvSpPr>
            <p:nvPr/>
          </p:nvSpPr>
          <p:spPr bwMode="auto">
            <a:xfrm>
              <a:off x="2139" y="627"/>
              <a:ext cx="30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600">
                  <a:solidFill>
                    <a:srgbClr val="000000"/>
                  </a:solidFill>
                  <a:latin typeface="Times New Roman" charset="0"/>
                </a:rPr>
                <a:t>F</a:t>
              </a:r>
            </a:p>
          </p:txBody>
        </p:sp>
        <p:grpSp>
          <p:nvGrpSpPr>
            <p:cNvPr id="17422" name="Group 20"/>
            <p:cNvGrpSpPr>
              <a:grpSpLocks/>
            </p:cNvGrpSpPr>
            <p:nvPr/>
          </p:nvGrpSpPr>
          <p:grpSpPr bwMode="auto">
            <a:xfrm>
              <a:off x="873" y="532"/>
              <a:ext cx="1197" cy="2473"/>
              <a:chOff x="873" y="532"/>
              <a:chExt cx="1197" cy="2473"/>
            </a:xfrm>
          </p:grpSpPr>
          <p:grpSp>
            <p:nvGrpSpPr>
              <p:cNvPr id="17423" name="Group 21"/>
              <p:cNvGrpSpPr>
                <a:grpSpLocks/>
              </p:cNvGrpSpPr>
              <p:nvPr/>
            </p:nvGrpSpPr>
            <p:grpSpPr bwMode="auto">
              <a:xfrm>
                <a:off x="873" y="532"/>
                <a:ext cx="792" cy="34"/>
                <a:chOff x="4128" y="1920"/>
                <a:chExt cx="528" cy="48"/>
              </a:xfrm>
            </p:grpSpPr>
            <p:sp>
              <p:nvSpPr>
                <p:cNvPr id="1742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4224" y="1920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5" name="Line 23"/>
                <p:cNvSpPr>
                  <a:spLocks noChangeShapeType="1"/>
                </p:cNvSpPr>
                <p:nvPr/>
              </p:nvSpPr>
              <p:spPr bwMode="auto">
                <a:xfrm>
                  <a:off x="4128" y="196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4272" y="1920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320" y="1920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368" y="1920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4416" y="1920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464" y="1920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512" y="1920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176" y="1920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4560" y="1920"/>
                  <a:ext cx="48" cy="4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434" name="Oval 32"/>
              <p:cNvSpPr>
                <a:spLocks noChangeArrowheads="1"/>
              </p:cNvSpPr>
              <p:nvPr/>
            </p:nvSpPr>
            <p:spPr bwMode="auto">
              <a:xfrm>
                <a:off x="1167" y="1348"/>
                <a:ext cx="903" cy="545"/>
              </a:xfrm>
              <a:prstGeom prst="ellips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5" name="Line 33"/>
              <p:cNvSpPr>
                <a:spLocks noChangeShapeType="1"/>
              </p:cNvSpPr>
              <p:nvPr/>
            </p:nvSpPr>
            <p:spPr bwMode="auto">
              <a:xfrm>
                <a:off x="1160" y="565"/>
                <a:ext cx="0" cy="111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36" name="Line 34"/>
              <p:cNvSpPr>
                <a:spLocks noChangeShapeType="1"/>
              </p:cNvSpPr>
              <p:nvPr/>
            </p:nvSpPr>
            <p:spPr bwMode="auto">
              <a:xfrm rot="10800000">
                <a:off x="2068" y="831"/>
                <a:ext cx="0" cy="86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437" name="Group 35"/>
              <p:cNvGrpSpPr>
                <a:grpSpLocks/>
              </p:cNvGrpSpPr>
              <p:nvPr/>
            </p:nvGrpSpPr>
            <p:grpSpPr bwMode="auto">
              <a:xfrm>
                <a:off x="1392" y="1652"/>
                <a:ext cx="465" cy="1353"/>
                <a:chOff x="2940" y="1142"/>
                <a:chExt cx="465" cy="1149"/>
              </a:xfrm>
            </p:grpSpPr>
            <p:sp>
              <p:nvSpPr>
                <p:cNvPr id="17438" name="Line 36"/>
                <p:cNvSpPr>
                  <a:spLocks noChangeShapeType="1"/>
                </p:cNvSpPr>
                <p:nvPr/>
              </p:nvSpPr>
              <p:spPr bwMode="auto">
                <a:xfrm>
                  <a:off x="3139" y="1142"/>
                  <a:ext cx="0" cy="735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39" name="Rectangle 37"/>
                <p:cNvSpPr>
                  <a:spLocks noChangeArrowheads="1"/>
                </p:cNvSpPr>
                <p:nvPr/>
              </p:nvSpPr>
              <p:spPr bwMode="auto">
                <a:xfrm>
                  <a:off x="2940" y="1879"/>
                  <a:ext cx="465" cy="41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en-US" sz="3600" b="1">
                    <a:solidFill>
                      <a:srgbClr val="000000"/>
                    </a:solidFill>
                    <a:latin typeface="宋体" charset="0"/>
                  </a:endParaRPr>
                </a:p>
              </p:txBody>
            </p:sp>
          </p:grpSp>
        </p:grpSp>
      </p:grpSp>
      <p:sp>
        <p:nvSpPr>
          <p:cNvPr id="54" name="Line 2"/>
          <p:cNvSpPr>
            <a:spLocks noChangeShapeType="1"/>
          </p:cNvSpPr>
          <p:nvPr/>
        </p:nvSpPr>
        <p:spPr bwMode="auto">
          <a:xfrm flipH="1">
            <a:off x="5178103" y="1955976"/>
            <a:ext cx="17049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5" name="AutoShape 3"/>
          <p:cNvSpPr>
            <a:spLocks/>
          </p:cNvSpPr>
          <p:nvPr/>
        </p:nvSpPr>
        <p:spPr bwMode="auto">
          <a:xfrm rot="-5400000">
            <a:off x="5954588" y="1057253"/>
            <a:ext cx="144066" cy="1589088"/>
          </a:xfrm>
          <a:prstGeom prst="rightBrace">
            <a:avLst>
              <a:gd name="adj1" fmla="val 6878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5880422" y="1323531"/>
            <a:ext cx="492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altLang="zh-CN" sz="2400" b="1" baseline="-16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57" name="AutoShape 5"/>
          <p:cNvSpPr>
            <a:spLocks/>
          </p:cNvSpPr>
          <p:nvPr/>
        </p:nvSpPr>
        <p:spPr bwMode="auto">
          <a:xfrm rot="5273408">
            <a:off x="5559499" y="1596408"/>
            <a:ext cx="178594" cy="862012"/>
          </a:xfrm>
          <a:prstGeom prst="rightBrace">
            <a:avLst>
              <a:gd name="adj1" fmla="val 301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5520382" y="2178626"/>
            <a:ext cx="492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000000"/>
                </a:solidFill>
                <a:latin typeface="Times New Roman" charset="0"/>
              </a:rPr>
              <a:t>L</a:t>
            </a:r>
            <a:r>
              <a:rPr lang="en-US" altLang="zh-CN" sz="2400" b="1" baseline="-16000" dirty="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4849491" y="1758333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>
                <a:solidFill>
                  <a:srgbClr val="000000"/>
                </a:solidFill>
                <a:latin typeface="Times New Roman" charset="0"/>
              </a:rPr>
              <a:t>0</a:t>
            </a:r>
          </a:p>
        </p:txBody>
      </p:sp>
      <p:sp>
        <p:nvSpPr>
          <p:cNvPr id="60" name="Oval 13"/>
          <p:cNvSpPr>
            <a:spLocks noChangeArrowheads="1"/>
          </p:cNvSpPr>
          <p:nvPr/>
        </p:nvSpPr>
        <p:spPr bwMode="auto">
          <a:xfrm>
            <a:off x="5184452" y="1919068"/>
            <a:ext cx="96838" cy="785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H="1">
            <a:off x="5238428" y="1946451"/>
            <a:ext cx="836613" cy="9525"/>
          </a:xfrm>
          <a:prstGeom prst="lin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7443" name="Picture 41" descr="滑轮实验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-558"/>
          <a:stretch>
            <a:fillRect/>
          </a:stretch>
        </p:blipFill>
        <p:spPr bwMode="auto">
          <a:xfrm>
            <a:off x="926595" y="366505"/>
            <a:ext cx="2025225" cy="373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燕尾形箭头 5"/>
          <p:cNvSpPr/>
          <p:nvPr/>
        </p:nvSpPr>
        <p:spPr>
          <a:xfrm>
            <a:off x="3360142" y="1818586"/>
            <a:ext cx="855662" cy="4381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11764" y="4326945"/>
            <a:ext cx="377539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动滑轮相当于省力杠杆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6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54" grpId="0" animBg="1"/>
      <p:bldP spid="55" grpId="0" bldLvl="0" animBg="1"/>
      <p:bldP spid="56" grpId="0"/>
      <p:bldP spid="57" grpId="0" bldLvl="0" animBg="1"/>
      <p:bldP spid="58" grpId="0"/>
      <p:bldP spid="59" grpId="0"/>
      <p:bldP spid="60" grpId="0" bldLvl="0" animBg="1"/>
      <p:bldP spid="64" grpId="0" animBg="1"/>
      <p:bldP spid="6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80737" y="1423265"/>
            <a:ext cx="1452563" cy="702469"/>
            <a:chOff x="1247" y="1362"/>
            <a:chExt cx="915" cy="590"/>
          </a:xfrm>
        </p:grpSpPr>
        <p:grpSp>
          <p:nvGrpSpPr>
            <p:cNvPr id="37891" name="Group 3"/>
            <p:cNvGrpSpPr>
              <a:grpSpLocks/>
            </p:cNvGrpSpPr>
            <p:nvPr/>
          </p:nvGrpSpPr>
          <p:grpSpPr bwMode="auto">
            <a:xfrm rot="10800000">
              <a:off x="1247" y="1362"/>
              <a:ext cx="915" cy="135"/>
              <a:chOff x="2760" y="2640"/>
              <a:chExt cx="1338" cy="130"/>
            </a:xfrm>
          </p:grpSpPr>
          <p:sp>
            <p:nvSpPr>
              <p:cNvPr id="37892" name="Line 4"/>
              <p:cNvSpPr>
                <a:spLocks noChangeShapeType="1"/>
              </p:cNvSpPr>
              <p:nvPr/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93" name="Line 5"/>
              <p:cNvSpPr>
                <a:spLocks noChangeShapeType="1"/>
              </p:cNvSpPr>
              <p:nvPr/>
            </p:nv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94" name="Line 6"/>
              <p:cNvSpPr>
                <a:spLocks noChangeShapeType="1"/>
              </p:cNvSpPr>
              <p:nvPr/>
            </p:nv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95" name="Line 7"/>
              <p:cNvSpPr>
                <a:spLocks noChangeShapeType="1"/>
              </p:cNvSpPr>
              <p:nvPr/>
            </p:nv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96" name="Line 8"/>
              <p:cNvSpPr>
                <a:spLocks noChangeShapeType="1"/>
              </p:cNvSpPr>
              <p:nvPr/>
            </p:nv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99" name="Line 11"/>
              <p:cNvSpPr>
                <a:spLocks noChangeShapeType="1"/>
              </p:cNvSpPr>
              <p:nvPr/>
            </p:nv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00" name="Line 12"/>
              <p:cNvSpPr>
                <a:spLocks noChangeShapeType="1"/>
              </p:cNvSpPr>
              <p:nvPr/>
            </p:nv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01" name="Line 13"/>
              <p:cNvSpPr>
                <a:spLocks noChangeShapeType="1"/>
              </p:cNvSpPr>
              <p:nvPr/>
            </p:nv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02" name="Line 14"/>
              <p:cNvSpPr>
                <a:spLocks noChangeShapeType="1"/>
              </p:cNvSpPr>
              <p:nvPr/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03" name="Line 15"/>
              <p:cNvSpPr>
                <a:spLocks noChangeShapeType="1"/>
              </p:cNvSpPr>
              <p:nvPr/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>
              <a:off x="1882" y="1498"/>
              <a:ext cx="0" cy="4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1088793" y="2126923"/>
            <a:ext cx="0" cy="156567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7906" name="Group 18"/>
          <p:cNvGrpSpPr>
            <a:grpSpLocks/>
          </p:cNvGrpSpPr>
          <p:nvPr/>
        </p:nvGrpSpPr>
        <p:grpSpPr bwMode="auto">
          <a:xfrm>
            <a:off x="1055455" y="3396128"/>
            <a:ext cx="647700" cy="1457325"/>
            <a:chOff x="2227" y="2115"/>
            <a:chExt cx="408" cy="1224"/>
          </a:xfrm>
        </p:grpSpPr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2245" y="2115"/>
              <a:ext cx="366" cy="585"/>
              <a:chOff x="3286" y="1461"/>
              <a:chExt cx="1634" cy="2614"/>
            </a:xfrm>
          </p:grpSpPr>
          <p:grpSp>
            <p:nvGrpSpPr>
              <p:cNvPr id="37908" name="Group 20"/>
              <p:cNvGrpSpPr>
                <a:grpSpLocks/>
              </p:cNvGrpSpPr>
              <p:nvPr/>
            </p:nvGrpSpPr>
            <p:grpSpPr bwMode="auto">
              <a:xfrm>
                <a:off x="3286" y="1920"/>
                <a:ext cx="1634" cy="1634"/>
                <a:chOff x="2400" y="2400"/>
                <a:chExt cx="1440" cy="1440"/>
              </a:xfrm>
            </p:grpSpPr>
            <p:sp>
              <p:nvSpPr>
                <p:cNvPr id="37909" name="Oval 21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7910" name="Oval 22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7911" name="Oval 23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7912" name="Oval 24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37913" name="Rectangle 25"/>
              <p:cNvSpPr>
                <a:spLocks noChangeAspect="1" noChangeArrowheads="1"/>
              </p:cNvSpPr>
              <p:nvPr/>
            </p:nvSpPr>
            <p:spPr bwMode="auto">
              <a:xfrm rot="5400000">
                <a:off x="3186" y="2632"/>
                <a:ext cx="1830" cy="261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37914" name="Freeform 26"/>
              <p:cNvSpPr>
                <a:spLocks/>
              </p:cNvSpPr>
              <p:nvPr/>
            </p:nvSpPr>
            <p:spPr bwMode="auto">
              <a:xfrm>
                <a:off x="3966" y="3606"/>
                <a:ext cx="366" cy="469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15" name="Freeform 27"/>
              <p:cNvSpPr>
                <a:spLocks/>
              </p:cNvSpPr>
              <p:nvPr/>
            </p:nvSpPr>
            <p:spPr bwMode="auto">
              <a:xfrm rot="10800000">
                <a:off x="3890" y="1461"/>
                <a:ext cx="366" cy="469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916" name="Rectangle 28" descr="深色木质"/>
            <p:cNvSpPr>
              <a:spLocks noChangeArrowheads="1"/>
            </p:cNvSpPr>
            <p:nvPr/>
          </p:nvSpPr>
          <p:spPr bwMode="auto">
            <a:xfrm>
              <a:off x="2227" y="2976"/>
              <a:ext cx="408" cy="363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2426" y="2659"/>
              <a:ext cx="0" cy="3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918" name="Group 30"/>
          <p:cNvGrpSpPr>
            <a:grpSpLocks/>
          </p:cNvGrpSpPr>
          <p:nvPr/>
        </p:nvGrpSpPr>
        <p:grpSpPr bwMode="auto">
          <a:xfrm>
            <a:off x="3206518" y="1338731"/>
            <a:ext cx="1452562" cy="702469"/>
            <a:chOff x="1247" y="1362"/>
            <a:chExt cx="915" cy="590"/>
          </a:xfrm>
        </p:grpSpPr>
        <p:grpSp>
          <p:nvGrpSpPr>
            <p:cNvPr id="37919" name="Group 31"/>
            <p:cNvGrpSpPr>
              <a:grpSpLocks/>
            </p:cNvGrpSpPr>
            <p:nvPr/>
          </p:nvGrpSpPr>
          <p:grpSpPr bwMode="auto">
            <a:xfrm rot="10800000">
              <a:off x="1247" y="1362"/>
              <a:ext cx="915" cy="135"/>
              <a:chOff x="2760" y="2640"/>
              <a:chExt cx="1338" cy="130"/>
            </a:xfrm>
          </p:grpSpPr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 flipH="1">
                <a:off x="2760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 flipH="1">
                <a:off x="2880" y="264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22" name="Line 34"/>
              <p:cNvSpPr>
                <a:spLocks noChangeShapeType="1"/>
              </p:cNvSpPr>
              <p:nvPr/>
            </p:nvSpPr>
            <p:spPr bwMode="auto">
              <a:xfrm flipH="1">
                <a:off x="3001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23" name="Line 35"/>
              <p:cNvSpPr>
                <a:spLocks noChangeShapeType="1"/>
              </p:cNvSpPr>
              <p:nvPr/>
            </p:nvSpPr>
            <p:spPr bwMode="auto">
              <a:xfrm flipH="1">
                <a:off x="3121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24" name="Line 36"/>
              <p:cNvSpPr>
                <a:spLocks noChangeShapeType="1"/>
              </p:cNvSpPr>
              <p:nvPr/>
            </p:nvSpPr>
            <p:spPr bwMode="auto">
              <a:xfrm flipH="1">
                <a:off x="3241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25" name="Line 37"/>
              <p:cNvSpPr>
                <a:spLocks noChangeShapeType="1"/>
              </p:cNvSpPr>
              <p:nvPr/>
            </p:nvSpPr>
            <p:spPr bwMode="auto">
              <a:xfrm flipH="1">
                <a:off x="3361" y="264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26" name="Line 38"/>
              <p:cNvSpPr>
                <a:spLocks noChangeShapeType="1"/>
              </p:cNvSpPr>
              <p:nvPr/>
            </p:nvSpPr>
            <p:spPr bwMode="auto">
              <a:xfrm flipH="1">
                <a:off x="3482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27" name="Line 39"/>
              <p:cNvSpPr>
                <a:spLocks noChangeShapeType="1"/>
              </p:cNvSpPr>
              <p:nvPr/>
            </p:nvSpPr>
            <p:spPr bwMode="auto">
              <a:xfrm flipH="1">
                <a:off x="3602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28" name="Line 40"/>
              <p:cNvSpPr>
                <a:spLocks noChangeShapeType="1"/>
              </p:cNvSpPr>
              <p:nvPr/>
            </p:nvSpPr>
            <p:spPr bwMode="auto">
              <a:xfrm flipH="1">
                <a:off x="3722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29" name="Line 41"/>
              <p:cNvSpPr>
                <a:spLocks noChangeShapeType="1"/>
              </p:cNvSpPr>
              <p:nvPr/>
            </p:nvSpPr>
            <p:spPr bwMode="auto">
              <a:xfrm flipH="1">
                <a:off x="3842" y="2648"/>
                <a:ext cx="121" cy="12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30" name="Line 42"/>
              <p:cNvSpPr>
                <a:spLocks noChangeShapeType="1"/>
              </p:cNvSpPr>
              <p:nvPr/>
            </p:nvSpPr>
            <p:spPr bwMode="auto">
              <a:xfrm flipH="1">
                <a:off x="3963" y="2648"/>
                <a:ext cx="120" cy="1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31" name="Line 43"/>
              <p:cNvSpPr>
                <a:spLocks noChangeShapeType="1"/>
              </p:cNvSpPr>
              <p:nvPr/>
            </p:nvSpPr>
            <p:spPr bwMode="auto">
              <a:xfrm>
                <a:off x="2783" y="2640"/>
                <a:ext cx="131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>
              <a:off x="1882" y="1498"/>
              <a:ext cx="0" cy="4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4214580" y="2040007"/>
            <a:ext cx="0" cy="17287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 flipV="1">
            <a:off x="4789255" y="2148355"/>
            <a:ext cx="0" cy="163115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87" name="Line 47"/>
          <p:cNvSpPr>
            <a:spLocks noChangeShapeType="1"/>
          </p:cNvSpPr>
          <p:nvPr/>
        </p:nvSpPr>
        <p:spPr bwMode="auto">
          <a:xfrm flipV="1">
            <a:off x="4790850" y="3552102"/>
            <a:ext cx="1587" cy="21669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936" name="Line 48"/>
          <p:cNvSpPr>
            <a:spLocks noChangeShapeType="1"/>
          </p:cNvSpPr>
          <p:nvPr/>
        </p:nvSpPr>
        <p:spPr bwMode="auto">
          <a:xfrm flipH="1" flipV="1">
            <a:off x="1664187" y="3502987"/>
            <a:ext cx="868" cy="2658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>
            <a:off x="1728562" y="4862978"/>
            <a:ext cx="2474913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>
            <a:off x="1682518" y="3154431"/>
            <a:ext cx="2476500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flipV="1">
            <a:off x="2898543" y="3154434"/>
            <a:ext cx="0" cy="60721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>
            <a:off x="2898543" y="4302194"/>
            <a:ext cx="0" cy="57983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93" name="Text Box 53"/>
          <p:cNvSpPr txBox="1">
            <a:spLocks noChangeArrowheads="1"/>
          </p:cNvSpPr>
          <p:nvPr/>
        </p:nvSpPr>
        <p:spPr bwMode="auto">
          <a:xfrm>
            <a:off x="2717568" y="3829515"/>
            <a:ext cx="584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h</a:t>
            </a:r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1638068" y="3644969"/>
            <a:ext cx="40957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>
            <a:off x="1511660" y="276495"/>
            <a:ext cx="40957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96" name="Line 56"/>
          <p:cNvSpPr>
            <a:spLocks noChangeShapeType="1"/>
          </p:cNvSpPr>
          <p:nvPr/>
        </p:nvSpPr>
        <p:spPr bwMode="auto">
          <a:xfrm flipV="1">
            <a:off x="2366755" y="366505"/>
            <a:ext cx="0" cy="141803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97" name="Line 57"/>
          <p:cNvSpPr>
            <a:spLocks noChangeShapeType="1"/>
          </p:cNvSpPr>
          <p:nvPr/>
        </p:nvSpPr>
        <p:spPr bwMode="auto">
          <a:xfrm>
            <a:off x="2366755" y="2571751"/>
            <a:ext cx="7938" cy="10298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898" name="Text Box 58"/>
          <p:cNvSpPr txBox="1">
            <a:spLocks noChangeArrowheads="1"/>
          </p:cNvSpPr>
          <p:nvPr/>
        </p:nvSpPr>
        <p:spPr bwMode="auto">
          <a:xfrm>
            <a:off x="1871700" y="1941680"/>
            <a:ext cx="58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5899" name="Text Box 59"/>
          <p:cNvSpPr txBox="1">
            <a:spLocks noChangeArrowheads="1"/>
          </p:cNvSpPr>
          <p:nvPr/>
        </p:nvSpPr>
        <p:spPr bwMode="auto">
          <a:xfrm>
            <a:off x="2096725" y="1896675"/>
            <a:ext cx="11255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=2h</a:t>
            </a:r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4166955" y="3381841"/>
            <a:ext cx="647700" cy="1457325"/>
            <a:chOff x="2227" y="2115"/>
            <a:chExt cx="408" cy="1224"/>
          </a:xfrm>
        </p:grpSpPr>
        <p:grpSp>
          <p:nvGrpSpPr>
            <p:cNvPr id="37949" name="Group 61"/>
            <p:cNvGrpSpPr>
              <a:grpSpLocks/>
            </p:cNvGrpSpPr>
            <p:nvPr/>
          </p:nvGrpSpPr>
          <p:grpSpPr bwMode="auto">
            <a:xfrm>
              <a:off x="2245" y="2115"/>
              <a:ext cx="366" cy="585"/>
              <a:chOff x="3286" y="1461"/>
              <a:chExt cx="1634" cy="2614"/>
            </a:xfrm>
          </p:grpSpPr>
          <p:grpSp>
            <p:nvGrpSpPr>
              <p:cNvPr id="37950" name="Group 62"/>
              <p:cNvGrpSpPr>
                <a:grpSpLocks/>
              </p:cNvGrpSpPr>
              <p:nvPr/>
            </p:nvGrpSpPr>
            <p:grpSpPr bwMode="auto">
              <a:xfrm>
                <a:off x="3286" y="1920"/>
                <a:ext cx="1634" cy="1634"/>
                <a:chOff x="2400" y="2400"/>
                <a:chExt cx="1440" cy="1440"/>
              </a:xfrm>
            </p:grpSpPr>
            <p:sp>
              <p:nvSpPr>
                <p:cNvPr id="37951" name="Oval 63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1440" cy="14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8F8F8F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7952" name="Oval 64"/>
                <p:cNvSpPr>
                  <a:spLocks noChangeArrowheads="1"/>
                </p:cNvSpPr>
                <p:nvPr/>
              </p:nvSpPr>
              <p:spPr bwMode="auto">
                <a:xfrm>
                  <a:off x="2600" y="2600"/>
                  <a:ext cx="1040" cy="1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2700000" scaled="1"/>
                </a:gra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7953" name="Oval 65"/>
                <p:cNvSpPr>
                  <a:spLocks noChangeArrowheads="1"/>
                </p:cNvSpPr>
                <p:nvPr/>
              </p:nvSpPr>
              <p:spPr bwMode="auto">
                <a:xfrm>
                  <a:off x="2800" y="2800"/>
                  <a:ext cx="640" cy="6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80"/>
                    </a:gs>
                    <a:gs pos="100000">
                      <a:srgbClr val="969696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7954" name="Oval 66"/>
                <p:cNvSpPr>
                  <a:spLocks noChangeArrowheads="1"/>
                </p:cNvSpPr>
                <p:nvPr/>
              </p:nvSpPr>
              <p:spPr bwMode="auto">
                <a:xfrm>
                  <a:off x="3000" y="3000"/>
                  <a:ext cx="240" cy="240"/>
                </a:xfrm>
                <a:prstGeom prst="ellipse">
                  <a:avLst/>
                </a:prstGeom>
                <a:solidFill>
                  <a:srgbClr val="333333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37955" name="Rectangle 67"/>
              <p:cNvSpPr>
                <a:spLocks noChangeAspect="1" noChangeArrowheads="1"/>
              </p:cNvSpPr>
              <p:nvPr/>
            </p:nvSpPr>
            <p:spPr bwMode="auto">
              <a:xfrm rot="5400000">
                <a:off x="3186" y="2632"/>
                <a:ext cx="1830" cy="261"/>
              </a:xfrm>
              <a:prstGeom prst="rect">
                <a:avLst/>
              </a:prstGeom>
              <a:gradFill rotWithShape="0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37956" name="Freeform 68"/>
              <p:cNvSpPr>
                <a:spLocks/>
              </p:cNvSpPr>
              <p:nvPr/>
            </p:nvSpPr>
            <p:spPr bwMode="auto">
              <a:xfrm>
                <a:off x="3966" y="3606"/>
                <a:ext cx="366" cy="469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57" name="Freeform 69"/>
              <p:cNvSpPr>
                <a:spLocks/>
              </p:cNvSpPr>
              <p:nvPr/>
            </p:nvSpPr>
            <p:spPr bwMode="auto">
              <a:xfrm rot="10800000">
                <a:off x="3890" y="1461"/>
                <a:ext cx="366" cy="469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20"/>
                  <a:gd name="T79" fmla="*/ 0 h 2594"/>
                  <a:gd name="T80" fmla="*/ 2020 w 2020"/>
                  <a:gd name="T81" fmla="*/ 2594 h 25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958" name="Rectangle 70" descr="深色木质"/>
            <p:cNvSpPr>
              <a:spLocks noChangeArrowheads="1"/>
            </p:cNvSpPr>
            <p:nvPr/>
          </p:nvSpPr>
          <p:spPr bwMode="auto">
            <a:xfrm>
              <a:off x="2227" y="2976"/>
              <a:ext cx="408" cy="363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37959" name="Line 71"/>
            <p:cNvSpPr>
              <a:spLocks noChangeShapeType="1"/>
            </p:cNvSpPr>
            <p:nvPr/>
          </p:nvSpPr>
          <p:spPr bwMode="auto">
            <a:xfrm>
              <a:off x="2426" y="2659"/>
              <a:ext cx="0" cy="3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5967155" y="2031690"/>
            <a:ext cx="2513028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 b="1" dirty="0">
                <a:latin typeface="宋体" pitchFamily="2" charset="-122"/>
              </a:rPr>
              <a:t>4</a:t>
            </a:r>
            <a:r>
              <a:rPr lang="zh-CN" altLang="en-US" sz="2800" b="1" dirty="0" smtClean="0">
                <a:latin typeface="宋体" pitchFamily="2" charset="-122"/>
              </a:rPr>
              <a:t>、</a:t>
            </a:r>
            <a:r>
              <a:rPr lang="en-US" altLang="zh-CN" sz="2800" b="1" dirty="0">
                <a:latin typeface="宋体" pitchFamily="2" charset="-122"/>
              </a:rPr>
              <a:t>s</a:t>
            </a:r>
            <a:r>
              <a:rPr lang="zh-CN" altLang="en-US" sz="2800" b="1" baseline="-25000" dirty="0" smtClean="0">
                <a:latin typeface="宋体" pitchFamily="2" charset="-122"/>
              </a:rPr>
              <a:t>绳</a:t>
            </a:r>
            <a:r>
              <a:rPr lang="zh-CN" altLang="en-US" sz="2800" b="1" dirty="0" smtClean="0">
                <a:latin typeface="宋体" pitchFamily="2" charset="-122"/>
              </a:rPr>
              <a:t> </a:t>
            </a:r>
            <a:r>
              <a:rPr lang="en-US" altLang="zh-CN" sz="2800" b="1" dirty="0" smtClean="0">
                <a:latin typeface="宋体" pitchFamily="2" charset="-122"/>
              </a:rPr>
              <a:t>=2 h</a:t>
            </a:r>
            <a:r>
              <a:rPr lang="zh-CN" altLang="en-US" sz="2800" b="1" baseline="-25000" dirty="0" smtClean="0">
                <a:latin typeface="宋体" pitchFamily="2" charset="-122"/>
              </a:rPr>
              <a:t>物</a:t>
            </a:r>
            <a:endParaRPr lang="en-US" altLang="zh-CN" sz="2800" b="1" baseline="-25000" dirty="0">
              <a:latin typeface="宋体" pitchFamily="2" charset="-122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6327195" y="2706765"/>
            <a:ext cx="2404729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 b="1" dirty="0" smtClean="0">
                <a:latin typeface="宋体" pitchFamily="2" charset="-122"/>
              </a:rPr>
              <a:t>v</a:t>
            </a:r>
            <a:r>
              <a:rPr lang="zh-CN" altLang="en-US" sz="2800" b="1" baseline="-25000" dirty="0" smtClean="0">
                <a:latin typeface="宋体" pitchFamily="2" charset="-122"/>
              </a:rPr>
              <a:t>绳</a:t>
            </a:r>
            <a:r>
              <a:rPr lang="zh-CN" altLang="en-US" sz="2800" b="1" dirty="0" smtClean="0">
                <a:latin typeface="宋体" pitchFamily="2" charset="-122"/>
              </a:rPr>
              <a:t> </a:t>
            </a:r>
            <a:r>
              <a:rPr lang="en-US" altLang="zh-CN" sz="2800" b="1" dirty="0" smtClean="0">
                <a:latin typeface="宋体" pitchFamily="2" charset="-122"/>
              </a:rPr>
              <a:t>=2 v</a:t>
            </a:r>
            <a:r>
              <a:rPr lang="zh-CN" altLang="en-US" sz="2800" b="1" baseline="-25000" dirty="0" smtClean="0">
                <a:latin typeface="宋体" pitchFamily="2" charset="-122"/>
              </a:rPr>
              <a:t>物</a:t>
            </a:r>
            <a:endParaRPr lang="en-US" altLang="zh-CN" sz="2800" b="1" baseline="-25000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143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3.33333E-6 L 0.00018 -0.3333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5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-0.64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3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35886" grpId="0" animBg="1"/>
      <p:bldP spid="35886" grpId="1" animBg="1"/>
      <p:bldP spid="35887" grpId="0" animBg="1"/>
      <p:bldP spid="35889" grpId="0" animBg="1"/>
      <p:bldP spid="35890" grpId="0" animBg="1"/>
      <p:bldP spid="35891" grpId="0" animBg="1"/>
      <p:bldP spid="35892" grpId="0" animBg="1"/>
      <p:bldP spid="35893" grpId="0"/>
      <p:bldP spid="35894" grpId="0" animBg="1"/>
      <p:bldP spid="35895" grpId="0" animBg="1"/>
      <p:bldP spid="35896" grpId="0" animBg="1"/>
      <p:bldP spid="35897" grpId="0" animBg="1"/>
      <p:bldP spid="35898" grpId="0"/>
      <p:bldP spid="35899" grpId="0"/>
      <p:bldP spid="75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1" descr="滑轮实验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/>
          <a:stretch/>
        </p:blipFill>
        <p:spPr bwMode="auto">
          <a:xfrm>
            <a:off x="701570" y="411510"/>
            <a:ext cx="23402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3671906" y="1176598"/>
            <a:ext cx="4815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如图，不考虑动滑轮重，物体重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5N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，则测力计读数为</a:t>
            </a:r>
            <a:r>
              <a:rPr kumimoji="1" lang="en-US" altLang="zh-CN" sz="2800" u="sng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N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endParaRPr kumimoji="1" lang="zh-CN" altLang="en-US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26895" y="2796778"/>
            <a:ext cx="4815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如图，物体上升了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5m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，则绳子自由端下降了</a:t>
            </a:r>
            <a:r>
              <a:rPr kumimoji="1" lang="en-US" altLang="zh-CN" sz="2800" u="sng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r>
              <a:rPr kumimoji="1"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</a:t>
            </a:r>
            <a:endParaRPr kumimoji="1" lang="zh-CN" altLang="en-US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44558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8-01-04 下午2.25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3" t="10103" r="35904" b="30513"/>
          <a:stretch/>
        </p:blipFill>
        <p:spPr>
          <a:xfrm>
            <a:off x="521550" y="1131590"/>
            <a:ext cx="3960440" cy="2295255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4048" y="3003801"/>
            <a:ext cx="3168352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zh-CN" sz="2800" b="1" dirty="0">
                <a:solidFill>
                  <a:schemeClr val="bg1"/>
                </a:solidFill>
                <a:latin typeface="宋体" pitchFamily="2" charset="-122"/>
              </a:rPr>
              <a:t>6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</a:rPr>
              <a:t>、水平动滑轮</a:t>
            </a:r>
            <a:endParaRPr lang="en-US" altLang="zh-CN" sz="2800" b="1" dirty="0" smtClean="0">
              <a:solidFill>
                <a:schemeClr val="bg1"/>
              </a:solidFill>
              <a:latin typeface="宋体" pitchFamily="2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宋体" pitchFamily="2" charset="-122"/>
              </a:rPr>
              <a:t>（与重力无关）</a:t>
            </a:r>
            <a:endParaRPr lang="en-US" altLang="zh-CN" sz="2800" b="1" dirty="0" smtClean="0">
              <a:solidFill>
                <a:schemeClr val="bg1"/>
              </a:solidFill>
              <a:latin typeface="宋体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6545" y="321500"/>
            <a:ext cx="5040560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宋体" pitchFamily="2" charset="-122"/>
              </a:rPr>
              <a:t>5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、水平动滑轮（与重力无关）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42030" y="1356618"/>
            <a:ext cx="3690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绳子自由端拉力大小等于物体受到的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摩擦力大小的一半。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42030" y="3021803"/>
            <a:ext cx="3690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绳子自由端移动距离等于物体移动距离的</a:t>
            </a:r>
            <a:r>
              <a:rPr kumimoji="1" lang="zh-CN" altLang="en-US" sz="2800" dirty="0" smtClean="0">
                <a:solidFill>
                  <a:srgbClr val="FF0000"/>
                </a:solidFill>
              </a:rPr>
              <a:t>两倍</a:t>
            </a:r>
            <a:r>
              <a:rPr kumimoji="1" lang="zh-CN" altLang="en-US" sz="2800" dirty="0" smtClean="0">
                <a:solidFill>
                  <a:srgbClr val="000000"/>
                </a:solidFill>
              </a:rPr>
              <a:t>。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8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3" y="321500"/>
            <a:ext cx="7791453" cy="234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998025" y="4245940"/>
            <a:ext cx="2895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i="1" dirty="0" smtClean="0">
                <a:solidFill>
                  <a:schemeClr val="bg1"/>
                </a:solidFill>
                <a:latin typeface="Times New Roman" pitchFamily="18" charset="0"/>
              </a:rPr>
              <a:t>F</a:t>
            </a:r>
            <a:r>
              <a:rPr lang="en-US" altLang="zh-CN" sz="36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1 </a:t>
            </a:r>
            <a:r>
              <a:rPr lang="en-US" altLang="zh-CN" sz="3600" b="1" i="1" dirty="0" smtClean="0">
                <a:solidFill>
                  <a:schemeClr val="bg1"/>
                </a:solidFill>
                <a:latin typeface="Times New Roman" pitchFamily="18" charset="0"/>
              </a:rPr>
              <a:t>__ F</a:t>
            </a:r>
            <a:r>
              <a:rPr lang="en-US" altLang="zh-CN" sz="36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2  </a:t>
            </a:r>
            <a:r>
              <a:rPr lang="en-US" altLang="zh-CN" sz="3600" b="1" i="1" dirty="0" smtClean="0">
                <a:solidFill>
                  <a:schemeClr val="bg1"/>
                </a:solidFill>
                <a:latin typeface="Times New Roman" pitchFamily="18" charset="0"/>
              </a:rPr>
              <a:t>__F</a:t>
            </a:r>
            <a:r>
              <a:rPr lang="en-US" altLang="zh-CN" sz="3600" b="1" i="1" baseline="-25000" dirty="0" smtClean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zh-CN" altLang="en-US" sz="3600" b="1" baseline="-25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1603" y="2526748"/>
            <a:ext cx="7245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</a:rPr>
              <a:t>假设甲、乙、丙中物体受到的摩擦力都为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10N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，则甲乙丙中的拉力分别为多少？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1576" y="3786888"/>
            <a:ext cx="7965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>
                <a:solidFill>
                  <a:schemeClr val="tx1"/>
                </a:solidFill>
              </a:rPr>
              <a:t>假设甲、乙、丙中物体移动的距离都为</a:t>
            </a:r>
            <a:r>
              <a:rPr kumimoji="1" lang="en-US" altLang="zh-CN" sz="2800" dirty="0" smtClean="0">
                <a:solidFill>
                  <a:schemeClr val="tx1"/>
                </a:solidFill>
              </a:rPr>
              <a:t>10m</a:t>
            </a:r>
            <a:r>
              <a:rPr kumimoji="1" lang="zh-CN" altLang="en-US" sz="2800" dirty="0" smtClean="0">
                <a:solidFill>
                  <a:schemeClr val="tx1"/>
                </a:solidFill>
              </a:rPr>
              <a:t>，则甲乙丙中的绳子自由端移动的距离分别为多少？</a:t>
            </a:r>
            <a:endParaRPr kumimoji="1" lang="zh-CN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7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r="83316" b="11190"/>
          <a:stretch/>
        </p:blipFill>
        <p:spPr>
          <a:xfrm>
            <a:off x="701576" y="861560"/>
            <a:ext cx="1825779" cy="2700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26415" r="55062" b="11190"/>
          <a:stretch/>
        </p:blipFill>
        <p:spPr>
          <a:xfrm>
            <a:off x="3592171" y="861560"/>
            <a:ext cx="2027012" cy="2700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56428" r="27285" b="11190"/>
          <a:stretch/>
        </p:blipFill>
        <p:spPr>
          <a:xfrm>
            <a:off x="6876442" y="861560"/>
            <a:ext cx="1782296" cy="2700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6541" y="4101920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定滑轮改变方向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16911" y="410192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动滑轮省力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21772" y="410192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动定结合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1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86535" y="231490"/>
            <a:ext cx="8190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四、滑轮组：由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定滑轮</a:t>
            </a:r>
            <a:r>
              <a:rPr kumimoji="1" lang="zh-CN" altLang="en-US" sz="28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和动滑轮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组合在一起的装置。</a:t>
            </a:r>
            <a:endParaRPr kumimoji="1" lang="zh-CN" altLang="en-US" sz="2800" b="1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401870" y="1311610"/>
            <a:ext cx="5220580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、滑轮组既可以省力、也可以改变力的方向。</a:t>
            </a:r>
            <a:endParaRPr lang="en-US" altLang="zh-CN" sz="2800" b="1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401870" y="3111810"/>
            <a:ext cx="4545505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zh-CN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、研究滑轮组中力的关系：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对动滑轮受力分析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4183" y="236146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grpSp>
        <p:nvGrpSpPr>
          <p:cNvPr id="53" name="Group 232"/>
          <p:cNvGrpSpPr>
            <a:grpSpLocks/>
          </p:cNvGrpSpPr>
          <p:nvPr/>
        </p:nvGrpSpPr>
        <p:grpSpPr bwMode="auto">
          <a:xfrm>
            <a:off x="611560" y="1041580"/>
            <a:ext cx="1890713" cy="3836988"/>
            <a:chOff x="385" y="743"/>
            <a:chExt cx="1191" cy="2417"/>
          </a:xfrm>
        </p:grpSpPr>
        <p:sp>
          <p:nvSpPr>
            <p:cNvPr id="54" name="Text Box 82"/>
            <p:cNvSpPr txBox="1">
              <a:spLocks noChangeArrowheads="1"/>
            </p:cNvSpPr>
            <p:nvPr/>
          </p:nvSpPr>
          <p:spPr bwMode="auto">
            <a:xfrm>
              <a:off x="385" y="1642"/>
              <a:ext cx="6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charset="0"/>
                </a:rPr>
                <a:t>F</a:t>
              </a:r>
              <a:r>
                <a:rPr lang="zh-CN" altLang="en-US" sz="2400" b="1" i="1" dirty="0" smtClean="0">
                  <a:solidFill>
                    <a:srgbClr val="000000"/>
                  </a:solidFill>
                  <a:latin typeface="Times New Roman" charset="0"/>
                </a:rPr>
                <a:t>；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charset="0"/>
                </a:rPr>
                <a:t>s</a:t>
              </a:r>
              <a:endParaRPr lang="en-US" altLang="zh-CN" sz="24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5" name="Text Box 87"/>
            <p:cNvSpPr txBox="1">
              <a:spLocks noChangeArrowheads="1"/>
            </p:cNvSpPr>
            <p:nvPr/>
          </p:nvSpPr>
          <p:spPr bwMode="auto">
            <a:xfrm>
              <a:off x="1009" y="2869"/>
              <a:ext cx="5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 eaLnBrk="1" hangingPunct="1"/>
              <a:r>
                <a:rPr lang="en-US" altLang="zh-CN" sz="2400" b="1" i="1" dirty="0" smtClean="0">
                  <a:latin typeface="Times New Roman" charset="0"/>
                </a:rPr>
                <a:t>G</a:t>
              </a:r>
              <a:r>
                <a:rPr lang="zh-CN" altLang="en-US" sz="2400" b="1" i="1" dirty="0" smtClean="0">
                  <a:latin typeface="Times New Roman" charset="0"/>
                </a:rPr>
                <a:t>；</a:t>
              </a:r>
              <a:r>
                <a:rPr lang="en-US" altLang="zh-CN" sz="2400" b="1" i="1" dirty="0" smtClean="0">
                  <a:latin typeface="Times New Roman" charset="0"/>
                </a:rPr>
                <a:t>h</a:t>
              </a:r>
              <a:endParaRPr lang="en-US" altLang="zh-CN" sz="2400" b="1" dirty="0">
                <a:latin typeface="Times New Roman" charset="0"/>
              </a:endParaRPr>
            </a:p>
          </p:txBody>
        </p:sp>
        <p:sp>
          <p:nvSpPr>
            <p:cNvPr id="56" name="Line 223"/>
            <p:cNvSpPr>
              <a:spLocks noChangeShapeType="1"/>
            </p:cNvSpPr>
            <p:nvPr/>
          </p:nvSpPr>
          <p:spPr bwMode="auto">
            <a:xfrm flipV="1">
              <a:off x="1037" y="1027"/>
              <a:ext cx="85" cy="10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222"/>
            <p:cNvSpPr>
              <a:spLocks noChangeShapeType="1"/>
            </p:cNvSpPr>
            <p:nvPr/>
          </p:nvSpPr>
          <p:spPr bwMode="auto">
            <a:xfrm flipH="1">
              <a:off x="1434" y="999"/>
              <a:ext cx="0" cy="12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236"/>
            <p:cNvSpPr>
              <a:spLocks noChangeShapeType="1"/>
            </p:cNvSpPr>
            <p:nvPr/>
          </p:nvSpPr>
          <p:spPr bwMode="auto">
            <a:xfrm flipH="1">
              <a:off x="1122" y="1282"/>
              <a:ext cx="150" cy="9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Rectangle 231"/>
            <p:cNvSpPr>
              <a:spLocks noChangeArrowheads="1"/>
            </p:cNvSpPr>
            <p:nvPr/>
          </p:nvSpPr>
          <p:spPr bwMode="auto">
            <a:xfrm>
              <a:off x="1174" y="2568"/>
              <a:ext cx="203" cy="245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0" name="Group 256"/>
            <p:cNvGrpSpPr>
              <a:grpSpLocks/>
            </p:cNvGrpSpPr>
            <p:nvPr/>
          </p:nvGrpSpPr>
          <p:grpSpPr bwMode="auto">
            <a:xfrm>
              <a:off x="1122" y="1934"/>
              <a:ext cx="315" cy="634"/>
              <a:chOff x="1669" y="2585"/>
              <a:chExt cx="304" cy="634"/>
            </a:xfrm>
          </p:grpSpPr>
          <p:sp>
            <p:nvSpPr>
              <p:cNvPr id="74" name="Oval 224"/>
              <p:cNvSpPr>
                <a:spLocks noChangeArrowheads="1"/>
              </p:cNvSpPr>
              <p:nvPr/>
            </p:nvSpPr>
            <p:spPr bwMode="auto">
              <a:xfrm>
                <a:off x="1669" y="2725"/>
                <a:ext cx="304" cy="297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Rectangle 225"/>
              <p:cNvSpPr>
                <a:spLocks noChangeArrowheads="1"/>
              </p:cNvSpPr>
              <p:nvPr/>
            </p:nvSpPr>
            <p:spPr bwMode="auto">
              <a:xfrm>
                <a:off x="1794" y="2669"/>
                <a:ext cx="41" cy="3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6" name="Group 226"/>
              <p:cNvGrpSpPr>
                <a:grpSpLocks/>
              </p:cNvGrpSpPr>
              <p:nvPr/>
            </p:nvGrpSpPr>
            <p:grpSpPr bwMode="auto">
              <a:xfrm>
                <a:off x="1779" y="2585"/>
                <a:ext cx="69" cy="84"/>
                <a:chOff x="990" y="2466"/>
                <a:chExt cx="109" cy="131"/>
              </a:xfrm>
            </p:grpSpPr>
            <p:sp>
              <p:nvSpPr>
                <p:cNvPr id="83" name="Oval 227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4" name="Rectangle 228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5" name="Line 229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7" name="Oval 230"/>
              <p:cNvSpPr>
                <a:spLocks noChangeArrowheads="1"/>
              </p:cNvSpPr>
              <p:nvPr/>
            </p:nvSpPr>
            <p:spPr bwMode="auto">
              <a:xfrm>
                <a:off x="1807" y="2867"/>
                <a:ext cx="28" cy="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Line 232"/>
              <p:cNvSpPr>
                <a:spLocks noChangeShapeType="1"/>
              </p:cNvSpPr>
              <p:nvPr/>
            </p:nvSpPr>
            <p:spPr bwMode="auto">
              <a:xfrm>
                <a:off x="1807" y="3163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9" name="Group 237"/>
              <p:cNvGrpSpPr>
                <a:grpSpLocks/>
              </p:cNvGrpSpPr>
              <p:nvPr/>
            </p:nvGrpSpPr>
            <p:grpSpPr bwMode="auto">
              <a:xfrm flipH="1" flipV="1">
                <a:off x="1790" y="3071"/>
                <a:ext cx="70" cy="85"/>
                <a:chOff x="990" y="2466"/>
                <a:chExt cx="109" cy="131"/>
              </a:xfrm>
            </p:grpSpPr>
            <p:sp>
              <p:nvSpPr>
                <p:cNvPr id="80" name="Oval 238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9F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81" name="Rectangle 239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82" name="Line 240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1" name="Group 255"/>
            <p:cNvGrpSpPr>
              <a:grpSpLocks/>
            </p:cNvGrpSpPr>
            <p:nvPr/>
          </p:nvGrpSpPr>
          <p:grpSpPr bwMode="auto">
            <a:xfrm>
              <a:off x="1122" y="743"/>
              <a:ext cx="315" cy="596"/>
              <a:chOff x="1669" y="1394"/>
              <a:chExt cx="304" cy="552"/>
            </a:xfrm>
          </p:grpSpPr>
          <p:sp>
            <p:nvSpPr>
              <p:cNvPr id="63" name="Oval 233"/>
              <p:cNvSpPr>
                <a:spLocks noChangeArrowheads="1"/>
              </p:cNvSpPr>
              <p:nvPr/>
            </p:nvSpPr>
            <p:spPr bwMode="auto">
              <a:xfrm flipV="1">
                <a:off x="1669" y="1522"/>
                <a:ext cx="304" cy="295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64" name="Rectangle 234"/>
              <p:cNvSpPr>
                <a:spLocks noChangeArrowheads="1"/>
              </p:cNvSpPr>
              <p:nvPr/>
            </p:nvSpPr>
            <p:spPr bwMode="auto">
              <a:xfrm flipV="1">
                <a:off x="1794" y="1479"/>
                <a:ext cx="46" cy="39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65" name="Oval 235"/>
              <p:cNvSpPr>
                <a:spLocks noChangeArrowheads="1"/>
              </p:cNvSpPr>
              <p:nvPr/>
            </p:nvSpPr>
            <p:spPr bwMode="auto">
              <a:xfrm>
                <a:off x="1794" y="1661"/>
                <a:ext cx="28" cy="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66" name="Group 241"/>
              <p:cNvGrpSpPr>
                <a:grpSpLocks/>
              </p:cNvGrpSpPr>
              <p:nvPr/>
            </p:nvGrpSpPr>
            <p:grpSpPr bwMode="auto">
              <a:xfrm flipH="1">
                <a:off x="1790" y="1394"/>
                <a:ext cx="70" cy="85"/>
                <a:chOff x="990" y="2466"/>
                <a:chExt cx="109" cy="131"/>
              </a:xfrm>
            </p:grpSpPr>
            <p:sp>
              <p:nvSpPr>
                <p:cNvPr id="71" name="Oval 242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2" name="Rectangle 243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3" name="Line 244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7" name="Group 245"/>
              <p:cNvGrpSpPr>
                <a:grpSpLocks/>
              </p:cNvGrpSpPr>
              <p:nvPr/>
            </p:nvGrpSpPr>
            <p:grpSpPr bwMode="auto">
              <a:xfrm flipV="1">
                <a:off x="1760" y="1861"/>
                <a:ext cx="69" cy="85"/>
                <a:chOff x="990" y="2466"/>
                <a:chExt cx="109" cy="131"/>
              </a:xfrm>
            </p:grpSpPr>
            <p:sp>
              <p:nvSpPr>
                <p:cNvPr id="68" name="Oval 246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69" name="Rectangle 247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70" name="Line 248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2" name="Line 249"/>
            <p:cNvSpPr>
              <a:spLocks noChangeShapeType="1"/>
            </p:cNvSpPr>
            <p:nvPr/>
          </p:nvSpPr>
          <p:spPr bwMode="auto">
            <a:xfrm>
              <a:off x="1009" y="757"/>
              <a:ext cx="5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040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滑轮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56518"/>
            <a:ext cx="6063924" cy="35553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16811" y="437195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提升物体用的是什么？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94"/>
          <p:cNvSpPr>
            <a:spLocks noChangeArrowheads="1"/>
          </p:cNvSpPr>
          <p:nvPr/>
        </p:nvSpPr>
        <p:spPr bwMode="auto">
          <a:xfrm>
            <a:off x="2456770" y="2751770"/>
            <a:ext cx="1357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 2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h</a:t>
            </a:r>
          </a:p>
        </p:txBody>
      </p:sp>
      <p:sp>
        <p:nvSpPr>
          <p:cNvPr id="81" name="Rectangle 95"/>
          <p:cNvSpPr>
            <a:spLocks noChangeArrowheads="1"/>
          </p:cNvSpPr>
          <p:nvPr/>
        </p:nvSpPr>
        <p:spPr bwMode="auto">
          <a:xfrm>
            <a:off x="7182296" y="2706765"/>
            <a:ext cx="1357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 3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h</a:t>
            </a:r>
          </a:p>
        </p:txBody>
      </p:sp>
      <p:sp>
        <p:nvSpPr>
          <p:cNvPr id="82" name="Rectangle 94"/>
          <p:cNvSpPr>
            <a:spLocks noChangeArrowheads="1"/>
          </p:cNvSpPr>
          <p:nvPr/>
        </p:nvSpPr>
        <p:spPr bwMode="auto">
          <a:xfrm>
            <a:off x="2231740" y="3561860"/>
            <a:ext cx="1887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V</a:t>
            </a:r>
            <a:r>
              <a:rPr lang="zh-CN" altLang="en-US" sz="2800" b="1" i="1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绳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V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物</a:t>
            </a:r>
            <a:endParaRPr lang="en-US" altLang="zh-CN" sz="2800" b="1" i="1" baseline="-25000" dirty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83" name="Rectangle 94"/>
          <p:cNvSpPr>
            <a:spLocks noChangeArrowheads="1"/>
          </p:cNvSpPr>
          <p:nvPr/>
        </p:nvSpPr>
        <p:spPr bwMode="auto">
          <a:xfrm>
            <a:off x="6867255" y="3516855"/>
            <a:ext cx="1887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V</a:t>
            </a:r>
            <a:r>
              <a:rPr lang="zh-CN" altLang="en-US" sz="2800" b="1" i="1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绳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3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V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物</a:t>
            </a:r>
            <a:endParaRPr lang="en-US" altLang="zh-CN" sz="2800" b="1" i="1" baseline="-25000" dirty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1700" y="456515"/>
            <a:ext cx="364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不考虑动滑轮重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84" name="Group 233"/>
          <p:cNvGrpSpPr>
            <a:grpSpLocks/>
          </p:cNvGrpSpPr>
          <p:nvPr/>
        </p:nvGrpSpPr>
        <p:grpSpPr bwMode="auto">
          <a:xfrm>
            <a:off x="4481990" y="726545"/>
            <a:ext cx="1936750" cy="3836988"/>
            <a:chOff x="1377" y="714"/>
            <a:chExt cx="1220" cy="2417"/>
          </a:xfrm>
        </p:grpSpPr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1944" y="2840"/>
              <a:ext cx="6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charset="0"/>
                </a:rPr>
                <a:t>G </a:t>
              </a:r>
              <a:r>
                <a:rPr lang="zh-CN" altLang="zh-CN" i="1" dirty="0" smtClean="0">
                  <a:solidFill>
                    <a:srgbClr val="000000"/>
                  </a:solidFill>
                  <a:latin typeface="Times New Roman" charset="0"/>
                </a:rPr>
                <a:t>；</a:t>
              </a:r>
              <a:r>
                <a:rPr lang="en-US" altLang="zh-CN" i="1" dirty="0" smtClean="0">
                  <a:solidFill>
                    <a:srgbClr val="000000"/>
                  </a:solidFill>
                  <a:latin typeface="Times New Roman" charset="0"/>
                </a:rPr>
                <a:t>h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zh-CN" sz="24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6" name="Text Box 89"/>
            <p:cNvSpPr txBox="1">
              <a:spLocks noChangeArrowheads="1"/>
            </p:cNvSpPr>
            <p:nvPr/>
          </p:nvSpPr>
          <p:spPr bwMode="auto">
            <a:xfrm>
              <a:off x="1377" y="1479"/>
              <a:ext cx="8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i="1" dirty="0" smtClean="0">
                  <a:latin typeface="Times New Roman" charset="0"/>
                </a:rPr>
                <a:t>F</a:t>
              </a:r>
              <a:r>
                <a:rPr lang="zh-CN" altLang="en-US" sz="2400" b="1" i="1" dirty="0" smtClean="0">
                  <a:latin typeface="Times New Roman" charset="0"/>
                </a:rPr>
                <a:t>；</a:t>
              </a:r>
              <a:r>
                <a:rPr lang="en-US" altLang="zh-CN" sz="2400" b="1" i="1" dirty="0" smtClean="0">
                  <a:latin typeface="Times New Roman" charset="0"/>
                </a:rPr>
                <a:t>s</a:t>
              </a:r>
              <a:endParaRPr lang="en-US" altLang="zh-CN" sz="2400" b="1" dirty="0">
                <a:latin typeface="Times New Roman" charset="0"/>
              </a:endParaRPr>
            </a:p>
          </p:txBody>
        </p:sp>
        <p:grpSp>
          <p:nvGrpSpPr>
            <p:cNvPr id="87" name="Group 150"/>
            <p:cNvGrpSpPr>
              <a:grpSpLocks/>
            </p:cNvGrpSpPr>
            <p:nvPr/>
          </p:nvGrpSpPr>
          <p:grpSpPr bwMode="auto">
            <a:xfrm>
              <a:off x="1959" y="714"/>
              <a:ext cx="552" cy="2070"/>
              <a:chOff x="2354" y="728"/>
              <a:chExt cx="552" cy="2070"/>
            </a:xfrm>
          </p:grpSpPr>
          <p:sp>
            <p:nvSpPr>
              <p:cNvPr id="88" name="Line 75"/>
              <p:cNvSpPr>
                <a:spLocks noChangeShapeType="1"/>
              </p:cNvSpPr>
              <p:nvPr/>
            </p:nvSpPr>
            <p:spPr bwMode="auto">
              <a:xfrm flipH="1">
                <a:off x="2785" y="973"/>
                <a:ext cx="10" cy="118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76"/>
              <p:cNvSpPr>
                <a:spLocks noChangeShapeType="1"/>
              </p:cNvSpPr>
              <p:nvPr/>
            </p:nvSpPr>
            <p:spPr bwMode="auto">
              <a:xfrm>
                <a:off x="2483" y="1593"/>
                <a:ext cx="1" cy="6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stealth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Oval 77"/>
              <p:cNvSpPr>
                <a:spLocks noChangeArrowheads="1"/>
              </p:cNvSpPr>
              <p:nvPr/>
            </p:nvSpPr>
            <p:spPr bwMode="auto">
              <a:xfrm>
                <a:off x="2478" y="2059"/>
                <a:ext cx="317" cy="297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Rectangle 78"/>
              <p:cNvSpPr>
                <a:spLocks noChangeArrowheads="1"/>
              </p:cNvSpPr>
              <p:nvPr/>
            </p:nvSpPr>
            <p:spPr bwMode="auto">
              <a:xfrm>
                <a:off x="2603" y="2003"/>
                <a:ext cx="41" cy="3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2" name="Group 79"/>
              <p:cNvGrpSpPr>
                <a:grpSpLocks/>
              </p:cNvGrpSpPr>
              <p:nvPr/>
            </p:nvGrpSpPr>
            <p:grpSpPr bwMode="auto">
              <a:xfrm>
                <a:off x="2588" y="1919"/>
                <a:ext cx="69" cy="84"/>
                <a:chOff x="990" y="2466"/>
                <a:chExt cx="109" cy="131"/>
              </a:xfrm>
            </p:grpSpPr>
            <p:sp>
              <p:nvSpPr>
                <p:cNvPr id="113" name="Oval 80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" name="Rectangle 81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5" name="Line 82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3" name="Oval 83"/>
              <p:cNvSpPr>
                <a:spLocks noChangeArrowheads="1"/>
              </p:cNvSpPr>
              <p:nvPr/>
            </p:nvSpPr>
            <p:spPr bwMode="auto">
              <a:xfrm>
                <a:off x="2616" y="2201"/>
                <a:ext cx="28" cy="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Rectangle 84"/>
              <p:cNvSpPr>
                <a:spLocks noChangeArrowheads="1"/>
              </p:cNvSpPr>
              <p:nvPr/>
            </p:nvSpPr>
            <p:spPr bwMode="auto">
              <a:xfrm>
                <a:off x="2519" y="2553"/>
                <a:ext cx="204" cy="245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Line 85"/>
              <p:cNvSpPr>
                <a:spLocks noChangeShapeType="1"/>
              </p:cNvSpPr>
              <p:nvPr/>
            </p:nvSpPr>
            <p:spPr bwMode="auto">
              <a:xfrm>
                <a:off x="2616" y="2497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Oval 86"/>
              <p:cNvSpPr>
                <a:spLocks noChangeArrowheads="1"/>
              </p:cNvSpPr>
              <p:nvPr/>
            </p:nvSpPr>
            <p:spPr bwMode="auto">
              <a:xfrm flipV="1">
                <a:off x="2478" y="856"/>
                <a:ext cx="304" cy="295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97" name="Rectangle 87"/>
              <p:cNvSpPr>
                <a:spLocks noChangeArrowheads="1"/>
              </p:cNvSpPr>
              <p:nvPr/>
            </p:nvSpPr>
            <p:spPr bwMode="auto">
              <a:xfrm flipV="1">
                <a:off x="2603" y="813"/>
                <a:ext cx="46" cy="39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98" name="Oval 88"/>
              <p:cNvSpPr>
                <a:spLocks noChangeArrowheads="1"/>
              </p:cNvSpPr>
              <p:nvPr/>
            </p:nvSpPr>
            <p:spPr bwMode="auto">
              <a:xfrm>
                <a:off x="2603" y="995"/>
                <a:ext cx="28" cy="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Line 89"/>
              <p:cNvSpPr>
                <a:spLocks noChangeShapeType="1"/>
              </p:cNvSpPr>
              <p:nvPr/>
            </p:nvSpPr>
            <p:spPr bwMode="auto">
              <a:xfrm>
                <a:off x="2483" y="1026"/>
                <a:ext cx="155" cy="909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0" name="Group 90"/>
              <p:cNvGrpSpPr>
                <a:grpSpLocks/>
              </p:cNvGrpSpPr>
              <p:nvPr/>
            </p:nvGrpSpPr>
            <p:grpSpPr bwMode="auto">
              <a:xfrm flipH="1" flipV="1">
                <a:off x="2599" y="2405"/>
                <a:ext cx="70" cy="85"/>
                <a:chOff x="990" y="2466"/>
                <a:chExt cx="109" cy="131"/>
              </a:xfrm>
            </p:grpSpPr>
            <p:sp>
              <p:nvSpPr>
                <p:cNvPr id="110" name="Oval 91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9F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11" name="Rectangle 92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12" name="Line 93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 flipH="1">
                <a:off x="2599" y="728"/>
                <a:ext cx="70" cy="85"/>
                <a:chOff x="990" y="2466"/>
                <a:chExt cx="109" cy="131"/>
              </a:xfrm>
            </p:grpSpPr>
            <p:sp>
              <p:nvSpPr>
                <p:cNvPr id="107" name="Oval 95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CCCC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8" name="Rectangle 96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" name="Line 97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" name="Group 98"/>
              <p:cNvGrpSpPr>
                <a:grpSpLocks/>
              </p:cNvGrpSpPr>
              <p:nvPr/>
            </p:nvGrpSpPr>
            <p:grpSpPr bwMode="auto">
              <a:xfrm flipV="1">
                <a:off x="2569" y="1195"/>
                <a:ext cx="69" cy="85"/>
                <a:chOff x="990" y="2466"/>
                <a:chExt cx="109" cy="131"/>
              </a:xfrm>
            </p:grpSpPr>
            <p:sp>
              <p:nvSpPr>
                <p:cNvPr id="104" name="Oval 99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05" name="Rectangle 100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06" name="Line 101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3" name="Line 102"/>
              <p:cNvSpPr>
                <a:spLocks noChangeShapeType="1"/>
              </p:cNvSpPr>
              <p:nvPr/>
            </p:nvSpPr>
            <p:spPr bwMode="auto">
              <a:xfrm>
                <a:off x="2354" y="742"/>
                <a:ext cx="5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6" name="Group 232"/>
          <p:cNvGrpSpPr>
            <a:grpSpLocks/>
          </p:cNvGrpSpPr>
          <p:nvPr/>
        </p:nvGrpSpPr>
        <p:grpSpPr bwMode="auto">
          <a:xfrm>
            <a:off x="0" y="726545"/>
            <a:ext cx="1890713" cy="3836988"/>
            <a:chOff x="385" y="743"/>
            <a:chExt cx="1191" cy="2417"/>
          </a:xfrm>
        </p:grpSpPr>
        <p:sp>
          <p:nvSpPr>
            <p:cNvPr id="117" name="Text Box 82"/>
            <p:cNvSpPr txBox="1">
              <a:spLocks noChangeArrowheads="1"/>
            </p:cNvSpPr>
            <p:nvPr/>
          </p:nvSpPr>
          <p:spPr bwMode="auto">
            <a:xfrm>
              <a:off x="385" y="1642"/>
              <a:ext cx="6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charset="0"/>
                </a:rPr>
                <a:t>F</a:t>
              </a:r>
              <a:r>
                <a:rPr lang="zh-CN" altLang="en-US" sz="2400" b="1" i="1" dirty="0" smtClean="0">
                  <a:solidFill>
                    <a:srgbClr val="000000"/>
                  </a:solidFill>
                  <a:latin typeface="Times New Roman" charset="0"/>
                </a:rPr>
                <a:t>；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charset="0"/>
                </a:rPr>
                <a:t>s</a:t>
              </a:r>
              <a:endParaRPr lang="en-US" altLang="zh-CN" sz="24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8" name="Text Box 87"/>
            <p:cNvSpPr txBox="1">
              <a:spLocks noChangeArrowheads="1"/>
            </p:cNvSpPr>
            <p:nvPr/>
          </p:nvSpPr>
          <p:spPr bwMode="auto">
            <a:xfrm>
              <a:off x="1009" y="2869"/>
              <a:ext cx="5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 eaLnBrk="1" hangingPunct="1"/>
              <a:r>
                <a:rPr lang="en-US" altLang="zh-CN" sz="2400" b="1" i="1" dirty="0" smtClean="0">
                  <a:latin typeface="Times New Roman" charset="0"/>
                </a:rPr>
                <a:t>G</a:t>
              </a:r>
              <a:r>
                <a:rPr lang="zh-CN" altLang="en-US" sz="2400" b="1" i="1" dirty="0" smtClean="0">
                  <a:latin typeface="Times New Roman" charset="0"/>
                </a:rPr>
                <a:t>；</a:t>
              </a:r>
              <a:r>
                <a:rPr lang="en-US" altLang="zh-CN" sz="2400" b="1" i="1" dirty="0" smtClean="0">
                  <a:latin typeface="Times New Roman" charset="0"/>
                </a:rPr>
                <a:t>h</a:t>
              </a:r>
              <a:endParaRPr lang="en-US" altLang="zh-CN" sz="2400" b="1" dirty="0">
                <a:latin typeface="Times New Roman" charset="0"/>
              </a:endParaRPr>
            </a:p>
          </p:txBody>
        </p:sp>
        <p:sp>
          <p:nvSpPr>
            <p:cNvPr id="119" name="Line 223"/>
            <p:cNvSpPr>
              <a:spLocks noChangeShapeType="1"/>
            </p:cNvSpPr>
            <p:nvPr/>
          </p:nvSpPr>
          <p:spPr bwMode="auto">
            <a:xfrm flipV="1">
              <a:off x="1037" y="1027"/>
              <a:ext cx="85" cy="10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222"/>
            <p:cNvSpPr>
              <a:spLocks noChangeShapeType="1"/>
            </p:cNvSpPr>
            <p:nvPr/>
          </p:nvSpPr>
          <p:spPr bwMode="auto">
            <a:xfrm flipH="1">
              <a:off x="1434" y="999"/>
              <a:ext cx="0" cy="12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236"/>
            <p:cNvSpPr>
              <a:spLocks noChangeShapeType="1"/>
            </p:cNvSpPr>
            <p:nvPr/>
          </p:nvSpPr>
          <p:spPr bwMode="auto">
            <a:xfrm flipH="1">
              <a:off x="1122" y="1282"/>
              <a:ext cx="150" cy="9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Rectangle 231"/>
            <p:cNvSpPr>
              <a:spLocks noChangeArrowheads="1"/>
            </p:cNvSpPr>
            <p:nvPr/>
          </p:nvSpPr>
          <p:spPr bwMode="auto">
            <a:xfrm>
              <a:off x="1174" y="2568"/>
              <a:ext cx="203" cy="245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" name="Group 256"/>
            <p:cNvGrpSpPr>
              <a:grpSpLocks/>
            </p:cNvGrpSpPr>
            <p:nvPr/>
          </p:nvGrpSpPr>
          <p:grpSpPr bwMode="auto">
            <a:xfrm>
              <a:off x="1122" y="1934"/>
              <a:ext cx="315" cy="634"/>
              <a:chOff x="1669" y="2585"/>
              <a:chExt cx="304" cy="634"/>
            </a:xfrm>
          </p:grpSpPr>
          <p:sp>
            <p:nvSpPr>
              <p:cNvPr id="137" name="Oval 224"/>
              <p:cNvSpPr>
                <a:spLocks noChangeArrowheads="1"/>
              </p:cNvSpPr>
              <p:nvPr/>
            </p:nvSpPr>
            <p:spPr bwMode="auto">
              <a:xfrm>
                <a:off x="1669" y="2725"/>
                <a:ext cx="304" cy="297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Rectangle 225"/>
              <p:cNvSpPr>
                <a:spLocks noChangeArrowheads="1"/>
              </p:cNvSpPr>
              <p:nvPr/>
            </p:nvSpPr>
            <p:spPr bwMode="auto">
              <a:xfrm>
                <a:off x="1794" y="2669"/>
                <a:ext cx="41" cy="3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9" name="Group 226"/>
              <p:cNvGrpSpPr>
                <a:grpSpLocks/>
              </p:cNvGrpSpPr>
              <p:nvPr/>
            </p:nvGrpSpPr>
            <p:grpSpPr bwMode="auto">
              <a:xfrm>
                <a:off x="1779" y="2585"/>
                <a:ext cx="69" cy="84"/>
                <a:chOff x="990" y="2466"/>
                <a:chExt cx="109" cy="131"/>
              </a:xfrm>
            </p:grpSpPr>
            <p:sp>
              <p:nvSpPr>
                <p:cNvPr id="146" name="Oval 227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7" name="Rectangle 228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8" name="Line 229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0" name="Oval 230"/>
              <p:cNvSpPr>
                <a:spLocks noChangeArrowheads="1"/>
              </p:cNvSpPr>
              <p:nvPr/>
            </p:nvSpPr>
            <p:spPr bwMode="auto">
              <a:xfrm>
                <a:off x="1807" y="2867"/>
                <a:ext cx="28" cy="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Line 232"/>
              <p:cNvSpPr>
                <a:spLocks noChangeShapeType="1"/>
              </p:cNvSpPr>
              <p:nvPr/>
            </p:nvSpPr>
            <p:spPr bwMode="auto">
              <a:xfrm>
                <a:off x="1807" y="3163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2" name="Group 237"/>
              <p:cNvGrpSpPr>
                <a:grpSpLocks/>
              </p:cNvGrpSpPr>
              <p:nvPr/>
            </p:nvGrpSpPr>
            <p:grpSpPr bwMode="auto">
              <a:xfrm flipH="1" flipV="1">
                <a:off x="1790" y="3071"/>
                <a:ext cx="70" cy="85"/>
                <a:chOff x="990" y="2466"/>
                <a:chExt cx="109" cy="131"/>
              </a:xfrm>
            </p:grpSpPr>
            <p:sp>
              <p:nvSpPr>
                <p:cNvPr id="143" name="Oval 238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9F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44" name="Rectangle 239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45" name="Line 240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4" name="Group 255"/>
            <p:cNvGrpSpPr>
              <a:grpSpLocks/>
            </p:cNvGrpSpPr>
            <p:nvPr/>
          </p:nvGrpSpPr>
          <p:grpSpPr bwMode="auto">
            <a:xfrm>
              <a:off x="1122" y="743"/>
              <a:ext cx="315" cy="596"/>
              <a:chOff x="1669" y="1394"/>
              <a:chExt cx="304" cy="552"/>
            </a:xfrm>
          </p:grpSpPr>
          <p:sp>
            <p:nvSpPr>
              <p:cNvPr id="126" name="Oval 233"/>
              <p:cNvSpPr>
                <a:spLocks noChangeArrowheads="1"/>
              </p:cNvSpPr>
              <p:nvPr/>
            </p:nvSpPr>
            <p:spPr bwMode="auto">
              <a:xfrm flipV="1">
                <a:off x="1669" y="1522"/>
                <a:ext cx="304" cy="295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27" name="Rectangle 234"/>
              <p:cNvSpPr>
                <a:spLocks noChangeArrowheads="1"/>
              </p:cNvSpPr>
              <p:nvPr/>
            </p:nvSpPr>
            <p:spPr bwMode="auto">
              <a:xfrm flipV="1">
                <a:off x="1794" y="1479"/>
                <a:ext cx="46" cy="39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28" name="Oval 235"/>
              <p:cNvSpPr>
                <a:spLocks noChangeArrowheads="1"/>
              </p:cNvSpPr>
              <p:nvPr/>
            </p:nvSpPr>
            <p:spPr bwMode="auto">
              <a:xfrm>
                <a:off x="1794" y="1661"/>
                <a:ext cx="28" cy="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9" name="Group 241"/>
              <p:cNvGrpSpPr>
                <a:grpSpLocks/>
              </p:cNvGrpSpPr>
              <p:nvPr/>
            </p:nvGrpSpPr>
            <p:grpSpPr bwMode="auto">
              <a:xfrm flipH="1">
                <a:off x="1790" y="1394"/>
                <a:ext cx="70" cy="85"/>
                <a:chOff x="990" y="2466"/>
                <a:chExt cx="109" cy="131"/>
              </a:xfrm>
            </p:grpSpPr>
            <p:sp>
              <p:nvSpPr>
                <p:cNvPr id="134" name="Oval 242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5" name="Rectangle 243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6" name="Line 244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" name="Group 245"/>
              <p:cNvGrpSpPr>
                <a:grpSpLocks/>
              </p:cNvGrpSpPr>
              <p:nvPr/>
            </p:nvGrpSpPr>
            <p:grpSpPr bwMode="auto">
              <a:xfrm flipV="1">
                <a:off x="1760" y="1861"/>
                <a:ext cx="69" cy="85"/>
                <a:chOff x="990" y="2466"/>
                <a:chExt cx="109" cy="131"/>
              </a:xfrm>
            </p:grpSpPr>
            <p:sp>
              <p:nvSpPr>
                <p:cNvPr id="131" name="Oval 246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32" name="Rectangle 247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33" name="Line 248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5" name="Line 249"/>
            <p:cNvSpPr>
              <a:spLocks noChangeShapeType="1"/>
            </p:cNvSpPr>
            <p:nvPr/>
          </p:nvSpPr>
          <p:spPr bwMode="auto">
            <a:xfrm>
              <a:off x="1009" y="757"/>
              <a:ext cx="5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2411762" y="1581640"/>
            <a:ext cx="1512887" cy="963395"/>
            <a:chOff x="2411760" y="1581640"/>
            <a:chExt cx="1512887" cy="963394"/>
          </a:xfrm>
        </p:grpSpPr>
        <p:grpSp>
          <p:nvGrpSpPr>
            <p:cNvPr id="4" name="组 3"/>
            <p:cNvGrpSpPr/>
            <p:nvPr/>
          </p:nvGrpSpPr>
          <p:grpSpPr>
            <a:xfrm>
              <a:off x="2411760" y="1581640"/>
              <a:ext cx="1512887" cy="963394"/>
              <a:chOff x="2411760" y="1581640"/>
              <a:chExt cx="1512887" cy="963394"/>
            </a:xfrm>
          </p:grpSpPr>
          <p:grpSp>
            <p:nvGrpSpPr>
              <p:cNvPr id="69" name="Group 71"/>
              <p:cNvGrpSpPr>
                <a:grpSpLocks/>
              </p:cNvGrpSpPr>
              <p:nvPr/>
            </p:nvGrpSpPr>
            <p:grpSpPr bwMode="auto">
              <a:xfrm>
                <a:off x="2411760" y="1798334"/>
                <a:ext cx="1512887" cy="522685"/>
                <a:chOff x="476" y="3249"/>
                <a:chExt cx="953" cy="439"/>
              </a:xfrm>
            </p:grpSpPr>
            <p:sp>
              <p:nvSpPr>
                <p:cNvPr id="72" name="Rectangle 72"/>
                <p:cNvSpPr>
                  <a:spLocks noChangeArrowheads="1"/>
                </p:cNvSpPr>
                <p:nvPr/>
              </p:nvSpPr>
              <p:spPr bwMode="auto">
                <a:xfrm>
                  <a:off x="476" y="3249"/>
                  <a:ext cx="953" cy="4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FF0000"/>
                      </a:solidFill>
                      <a:latin typeface="Times New Roman" pitchFamily="18" charset="0"/>
                      <a:ea typeface="楷体_GB2312" pitchFamily="49" charset="-122"/>
                    </a:rPr>
                    <a:t>F</a:t>
                  </a: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itchFamily="18" charset="0"/>
                      <a:ea typeface="楷体_GB2312" pitchFamily="49" charset="-122"/>
                    </a:rPr>
                    <a:t>=</a:t>
                  </a:r>
                  <a:r>
                    <a:rPr lang="en-US" altLang="zh-CN" sz="2800" b="1" dirty="0">
                      <a:solidFill>
                        <a:srgbClr val="FF0000"/>
                      </a:solidFill>
                      <a:ea typeface="楷体_GB2312" pitchFamily="49" charset="-122"/>
                    </a:rPr>
                    <a:t>      </a:t>
                  </a:r>
                  <a:r>
                    <a:rPr lang="en-US" altLang="zh-CN" sz="2800" b="1" i="1" dirty="0">
                      <a:solidFill>
                        <a:srgbClr val="FF0000"/>
                      </a:solidFill>
                      <a:latin typeface="Times New Roman" pitchFamily="18" charset="0"/>
                      <a:ea typeface="楷体_GB2312" pitchFamily="49" charset="-122"/>
                    </a:rPr>
                    <a:t>G</a:t>
                  </a:r>
                </a:p>
              </p:txBody>
            </p:sp>
            <p:sp>
              <p:nvSpPr>
                <p:cNvPr id="73" name="Line 73"/>
                <p:cNvSpPr>
                  <a:spLocks noChangeShapeType="1"/>
                </p:cNvSpPr>
                <p:nvPr/>
              </p:nvSpPr>
              <p:spPr bwMode="auto">
                <a:xfrm>
                  <a:off x="839" y="3430"/>
                  <a:ext cx="297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0" name="Rectangle 74"/>
              <p:cNvSpPr>
                <a:spLocks noChangeArrowheads="1"/>
              </p:cNvSpPr>
              <p:nvPr/>
            </p:nvSpPr>
            <p:spPr bwMode="auto">
              <a:xfrm>
                <a:off x="2986772" y="1960259"/>
                <a:ext cx="3898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2</a:t>
                </a:r>
              </a:p>
            </p:txBody>
          </p:sp>
          <p:sp>
            <p:nvSpPr>
              <p:cNvPr id="71" name="Rectangle 75"/>
              <p:cNvSpPr>
                <a:spLocks noChangeArrowheads="1"/>
              </p:cNvSpPr>
              <p:nvPr/>
            </p:nvSpPr>
            <p:spPr bwMode="auto">
              <a:xfrm>
                <a:off x="2986772" y="1581640"/>
                <a:ext cx="389850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1</a:t>
                </a:r>
              </a:p>
            </p:txBody>
          </p:sp>
        </p:grpSp>
        <p:sp>
          <p:nvSpPr>
            <p:cNvPr id="149" name="Line 73"/>
            <p:cNvSpPr>
              <a:spLocks noChangeShapeType="1"/>
            </p:cNvSpPr>
            <p:nvPr/>
          </p:nvSpPr>
          <p:spPr bwMode="auto">
            <a:xfrm>
              <a:off x="2996825" y="2076695"/>
              <a:ext cx="4714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1" name="组 150"/>
          <p:cNvGrpSpPr/>
          <p:nvPr/>
        </p:nvGrpSpPr>
        <p:grpSpPr>
          <a:xfrm>
            <a:off x="7047275" y="1626645"/>
            <a:ext cx="1512888" cy="963216"/>
            <a:chOff x="7227295" y="1626645"/>
            <a:chExt cx="1512888" cy="963216"/>
          </a:xfrm>
        </p:grpSpPr>
        <p:grpSp>
          <p:nvGrpSpPr>
            <p:cNvPr id="74" name="Group 76"/>
            <p:cNvGrpSpPr>
              <a:grpSpLocks/>
            </p:cNvGrpSpPr>
            <p:nvPr/>
          </p:nvGrpSpPr>
          <p:grpSpPr bwMode="auto">
            <a:xfrm>
              <a:off x="7227295" y="1626645"/>
              <a:ext cx="1512888" cy="963216"/>
              <a:chOff x="476" y="3067"/>
              <a:chExt cx="953" cy="809"/>
            </a:xfrm>
          </p:grpSpPr>
          <p:grpSp>
            <p:nvGrpSpPr>
              <p:cNvPr id="75" name="Group 77"/>
              <p:cNvGrpSpPr>
                <a:grpSpLocks/>
              </p:cNvGrpSpPr>
              <p:nvPr/>
            </p:nvGrpSpPr>
            <p:grpSpPr bwMode="auto">
              <a:xfrm>
                <a:off x="476" y="3249"/>
                <a:ext cx="953" cy="439"/>
                <a:chOff x="476" y="3249"/>
                <a:chExt cx="953" cy="439"/>
              </a:xfrm>
            </p:grpSpPr>
            <p:sp>
              <p:nvSpPr>
                <p:cNvPr id="78" name="Rectangle 78"/>
                <p:cNvSpPr>
                  <a:spLocks noChangeArrowheads="1"/>
                </p:cNvSpPr>
                <p:nvPr/>
              </p:nvSpPr>
              <p:spPr bwMode="auto">
                <a:xfrm>
                  <a:off x="476" y="3249"/>
                  <a:ext cx="953" cy="43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FF0000"/>
                      </a:solidFill>
                      <a:latin typeface="Times New Roman" pitchFamily="18" charset="0"/>
                      <a:ea typeface="楷体_GB2312" pitchFamily="49" charset="-122"/>
                    </a:rPr>
                    <a:t>F</a:t>
                  </a:r>
                  <a:r>
                    <a:rPr lang="en-US" altLang="zh-CN" sz="2800" b="1" dirty="0">
                      <a:solidFill>
                        <a:srgbClr val="FF0000"/>
                      </a:solidFill>
                      <a:latin typeface="Times New Roman" pitchFamily="18" charset="0"/>
                      <a:ea typeface="楷体_GB2312" pitchFamily="49" charset="-122"/>
                    </a:rPr>
                    <a:t>=</a:t>
                  </a:r>
                  <a:r>
                    <a:rPr lang="en-US" altLang="zh-CN" sz="2800" b="1" dirty="0">
                      <a:solidFill>
                        <a:srgbClr val="FF0000"/>
                      </a:solidFill>
                      <a:ea typeface="楷体_GB2312" pitchFamily="49" charset="-122"/>
                    </a:rPr>
                    <a:t>      </a:t>
                  </a:r>
                  <a:r>
                    <a:rPr lang="en-US" altLang="zh-CN" sz="2800" b="1" i="1" dirty="0">
                      <a:solidFill>
                        <a:srgbClr val="FF0000"/>
                      </a:solidFill>
                      <a:latin typeface="Times New Roman" pitchFamily="18" charset="0"/>
                      <a:ea typeface="楷体_GB2312" pitchFamily="49" charset="-122"/>
                    </a:rPr>
                    <a:t>G</a:t>
                  </a:r>
                </a:p>
              </p:txBody>
            </p:sp>
            <p:sp>
              <p:nvSpPr>
                <p:cNvPr id="79" name="Line 79"/>
                <p:cNvSpPr>
                  <a:spLocks noChangeShapeType="1"/>
                </p:cNvSpPr>
                <p:nvPr/>
              </p:nvSpPr>
              <p:spPr bwMode="auto">
                <a:xfrm>
                  <a:off x="839" y="3430"/>
                  <a:ext cx="297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838" y="3385"/>
                <a:ext cx="246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3</a:t>
                </a:r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838" y="3067"/>
                <a:ext cx="246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1</a:t>
                </a:r>
              </a:p>
            </p:txBody>
          </p:sp>
        </p:grpSp>
        <p:sp>
          <p:nvSpPr>
            <p:cNvPr id="150" name="Line 73"/>
            <p:cNvSpPr>
              <a:spLocks noChangeShapeType="1"/>
            </p:cNvSpPr>
            <p:nvPr/>
          </p:nvSpPr>
          <p:spPr bwMode="auto">
            <a:xfrm>
              <a:off x="7812360" y="2121700"/>
              <a:ext cx="4714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00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94"/>
          <p:cNvSpPr>
            <a:spLocks noChangeArrowheads="1"/>
          </p:cNvSpPr>
          <p:nvPr/>
        </p:nvSpPr>
        <p:spPr bwMode="auto">
          <a:xfrm>
            <a:off x="2456770" y="2751770"/>
            <a:ext cx="1357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 2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h</a:t>
            </a:r>
          </a:p>
        </p:txBody>
      </p:sp>
      <p:sp>
        <p:nvSpPr>
          <p:cNvPr id="81" name="Rectangle 95"/>
          <p:cNvSpPr>
            <a:spLocks noChangeArrowheads="1"/>
          </p:cNvSpPr>
          <p:nvPr/>
        </p:nvSpPr>
        <p:spPr bwMode="auto">
          <a:xfrm>
            <a:off x="6957269" y="2706765"/>
            <a:ext cx="1357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 3 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h</a:t>
            </a:r>
          </a:p>
        </p:txBody>
      </p:sp>
      <p:sp>
        <p:nvSpPr>
          <p:cNvPr id="82" name="Rectangle 94"/>
          <p:cNvSpPr>
            <a:spLocks noChangeArrowheads="1"/>
          </p:cNvSpPr>
          <p:nvPr/>
        </p:nvSpPr>
        <p:spPr bwMode="auto">
          <a:xfrm>
            <a:off x="2231740" y="3561860"/>
            <a:ext cx="1887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V</a:t>
            </a:r>
            <a:r>
              <a:rPr lang="zh-CN" altLang="en-US" sz="2800" b="1" i="1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绳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V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物</a:t>
            </a:r>
            <a:endParaRPr lang="en-US" altLang="zh-CN" sz="2800" b="1" i="1" baseline="-25000" dirty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83" name="Rectangle 94"/>
          <p:cNvSpPr>
            <a:spLocks noChangeArrowheads="1"/>
          </p:cNvSpPr>
          <p:nvPr/>
        </p:nvSpPr>
        <p:spPr bwMode="auto">
          <a:xfrm>
            <a:off x="6912260" y="3471850"/>
            <a:ext cx="1887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V</a:t>
            </a:r>
            <a:r>
              <a:rPr lang="zh-CN" altLang="en-US" sz="2800" b="1" i="1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绳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=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3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V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物</a:t>
            </a:r>
            <a:endParaRPr lang="en-US" altLang="zh-CN" sz="2800" b="1" i="1" baseline="-25000" dirty="0">
              <a:solidFill>
                <a:srgbClr val="FF00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1730" y="366505"/>
            <a:ext cx="279031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dirty="0" smtClean="0">
                <a:solidFill>
                  <a:schemeClr val="tx1"/>
                </a:solidFill>
              </a:rPr>
              <a:t>考虑动滑轮重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84" name="Group 233"/>
          <p:cNvGrpSpPr>
            <a:grpSpLocks/>
          </p:cNvGrpSpPr>
          <p:nvPr/>
        </p:nvGrpSpPr>
        <p:grpSpPr bwMode="auto">
          <a:xfrm>
            <a:off x="4481990" y="681541"/>
            <a:ext cx="1936750" cy="3836988"/>
            <a:chOff x="1377" y="714"/>
            <a:chExt cx="1220" cy="2417"/>
          </a:xfrm>
        </p:grpSpPr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1944" y="2840"/>
              <a:ext cx="65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charset="0"/>
                </a:rPr>
                <a:t>G </a:t>
              </a:r>
              <a:r>
                <a:rPr lang="zh-CN" altLang="zh-CN" i="1" dirty="0" smtClean="0">
                  <a:solidFill>
                    <a:srgbClr val="000000"/>
                  </a:solidFill>
                  <a:latin typeface="Times New Roman" charset="0"/>
                </a:rPr>
                <a:t>；</a:t>
              </a:r>
              <a:r>
                <a:rPr lang="en-US" altLang="zh-CN" i="1" dirty="0" smtClean="0">
                  <a:solidFill>
                    <a:srgbClr val="000000"/>
                  </a:solidFill>
                  <a:latin typeface="Times New Roman" charset="0"/>
                </a:rPr>
                <a:t>h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charset="0"/>
                </a:rPr>
                <a:t> </a:t>
              </a:r>
              <a:endParaRPr lang="en-US" altLang="zh-CN" sz="24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6" name="Text Box 89"/>
            <p:cNvSpPr txBox="1">
              <a:spLocks noChangeArrowheads="1"/>
            </p:cNvSpPr>
            <p:nvPr/>
          </p:nvSpPr>
          <p:spPr bwMode="auto">
            <a:xfrm>
              <a:off x="1377" y="1479"/>
              <a:ext cx="8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i="1" dirty="0" smtClean="0">
                  <a:latin typeface="Times New Roman" charset="0"/>
                </a:rPr>
                <a:t>F</a:t>
              </a:r>
              <a:r>
                <a:rPr lang="zh-CN" altLang="en-US" sz="2400" b="1" i="1" dirty="0" smtClean="0">
                  <a:latin typeface="Times New Roman" charset="0"/>
                </a:rPr>
                <a:t>；</a:t>
              </a:r>
              <a:r>
                <a:rPr lang="en-US" altLang="zh-CN" sz="2400" b="1" i="1" dirty="0" smtClean="0">
                  <a:latin typeface="Times New Roman" charset="0"/>
                </a:rPr>
                <a:t>s</a:t>
              </a:r>
              <a:endParaRPr lang="en-US" altLang="zh-CN" sz="2400" b="1" dirty="0">
                <a:latin typeface="Times New Roman" charset="0"/>
              </a:endParaRPr>
            </a:p>
          </p:txBody>
        </p:sp>
        <p:grpSp>
          <p:nvGrpSpPr>
            <p:cNvPr id="87" name="Group 150"/>
            <p:cNvGrpSpPr>
              <a:grpSpLocks/>
            </p:cNvGrpSpPr>
            <p:nvPr/>
          </p:nvGrpSpPr>
          <p:grpSpPr bwMode="auto">
            <a:xfrm>
              <a:off x="1959" y="714"/>
              <a:ext cx="552" cy="2070"/>
              <a:chOff x="2354" y="728"/>
              <a:chExt cx="552" cy="2070"/>
            </a:xfrm>
          </p:grpSpPr>
          <p:sp>
            <p:nvSpPr>
              <p:cNvPr id="88" name="Line 75"/>
              <p:cNvSpPr>
                <a:spLocks noChangeShapeType="1"/>
              </p:cNvSpPr>
              <p:nvPr/>
            </p:nvSpPr>
            <p:spPr bwMode="auto">
              <a:xfrm flipH="1">
                <a:off x="2785" y="973"/>
                <a:ext cx="10" cy="118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Line 76"/>
              <p:cNvSpPr>
                <a:spLocks noChangeShapeType="1"/>
              </p:cNvSpPr>
              <p:nvPr/>
            </p:nvSpPr>
            <p:spPr bwMode="auto">
              <a:xfrm>
                <a:off x="2483" y="1593"/>
                <a:ext cx="1" cy="6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stealth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Oval 77"/>
              <p:cNvSpPr>
                <a:spLocks noChangeArrowheads="1"/>
              </p:cNvSpPr>
              <p:nvPr/>
            </p:nvSpPr>
            <p:spPr bwMode="auto">
              <a:xfrm>
                <a:off x="2478" y="2059"/>
                <a:ext cx="317" cy="297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Rectangle 78"/>
              <p:cNvSpPr>
                <a:spLocks noChangeArrowheads="1"/>
              </p:cNvSpPr>
              <p:nvPr/>
            </p:nvSpPr>
            <p:spPr bwMode="auto">
              <a:xfrm>
                <a:off x="2603" y="2003"/>
                <a:ext cx="41" cy="3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2" name="Group 79"/>
              <p:cNvGrpSpPr>
                <a:grpSpLocks/>
              </p:cNvGrpSpPr>
              <p:nvPr/>
            </p:nvGrpSpPr>
            <p:grpSpPr bwMode="auto">
              <a:xfrm>
                <a:off x="2588" y="1919"/>
                <a:ext cx="69" cy="84"/>
                <a:chOff x="990" y="2466"/>
                <a:chExt cx="109" cy="131"/>
              </a:xfrm>
            </p:grpSpPr>
            <p:sp>
              <p:nvSpPr>
                <p:cNvPr id="113" name="Oval 80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4" name="Rectangle 81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5" name="Line 82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93" name="Oval 83"/>
              <p:cNvSpPr>
                <a:spLocks noChangeArrowheads="1"/>
              </p:cNvSpPr>
              <p:nvPr/>
            </p:nvSpPr>
            <p:spPr bwMode="auto">
              <a:xfrm>
                <a:off x="2616" y="2201"/>
                <a:ext cx="28" cy="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Rectangle 84"/>
              <p:cNvSpPr>
                <a:spLocks noChangeArrowheads="1"/>
              </p:cNvSpPr>
              <p:nvPr/>
            </p:nvSpPr>
            <p:spPr bwMode="auto">
              <a:xfrm>
                <a:off x="2519" y="2553"/>
                <a:ext cx="204" cy="245"/>
              </a:xfrm>
              <a:prstGeom prst="rect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Line 85"/>
              <p:cNvSpPr>
                <a:spLocks noChangeShapeType="1"/>
              </p:cNvSpPr>
              <p:nvPr/>
            </p:nvSpPr>
            <p:spPr bwMode="auto">
              <a:xfrm>
                <a:off x="2616" y="2497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Oval 86"/>
              <p:cNvSpPr>
                <a:spLocks noChangeArrowheads="1"/>
              </p:cNvSpPr>
              <p:nvPr/>
            </p:nvSpPr>
            <p:spPr bwMode="auto">
              <a:xfrm flipV="1">
                <a:off x="2478" y="856"/>
                <a:ext cx="304" cy="295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97" name="Rectangle 87"/>
              <p:cNvSpPr>
                <a:spLocks noChangeArrowheads="1"/>
              </p:cNvSpPr>
              <p:nvPr/>
            </p:nvSpPr>
            <p:spPr bwMode="auto">
              <a:xfrm flipV="1">
                <a:off x="2603" y="813"/>
                <a:ext cx="46" cy="39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98" name="Oval 88"/>
              <p:cNvSpPr>
                <a:spLocks noChangeArrowheads="1"/>
              </p:cNvSpPr>
              <p:nvPr/>
            </p:nvSpPr>
            <p:spPr bwMode="auto">
              <a:xfrm>
                <a:off x="2603" y="995"/>
                <a:ext cx="28" cy="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Line 89"/>
              <p:cNvSpPr>
                <a:spLocks noChangeShapeType="1"/>
              </p:cNvSpPr>
              <p:nvPr/>
            </p:nvSpPr>
            <p:spPr bwMode="auto">
              <a:xfrm>
                <a:off x="2483" y="1026"/>
                <a:ext cx="155" cy="909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0" name="Group 90"/>
              <p:cNvGrpSpPr>
                <a:grpSpLocks/>
              </p:cNvGrpSpPr>
              <p:nvPr/>
            </p:nvGrpSpPr>
            <p:grpSpPr bwMode="auto">
              <a:xfrm flipH="1" flipV="1">
                <a:off x="2599" y="2405"/>
                <a:ext cx="70" cy="85"/>
                <a:chOff x="990" y="2466"/>
                <a:chExt cx="109" cy="131"/>
              </a:xfrm>
            </p:grpSpPr>
            <p:sp>
              <p:nvSpPr>
                <p:cNvPr id="110" name="Oval 91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9F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11" name="Rectangle 92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12" name="Line 93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1" name="Group 94"/>
              <p:cNvGrpSpPr>
                <a:grpSpLocks/>
              </p:cNvGrpSpPr>
              <p:nvPr/>
            </p:nvGrpSpPr>
            <p:grpSpPr bwMode="auto">
              <a:xfrm flipH="1">
                <a:off x="2599" y="728"/>
                <a:ext cx="70" cy="85"/>
                <a:chOff x="990" y="2466"/>
                <a:chExt cx="109" cy="131"/>
              </a:xfrm>
            </p:grpSpPr>
            <p:sp>
              <p:nvSpPr>
                <p:cNvPr id="107" name="Oval 95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CCCC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8" name="Rectangle 96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9" name="Line 97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02" name="Group 98"/>
              <p:cNvGrpSpPr>
                <a:grpSpLocks/>
              </p:cNvGrpSpPr>
              <p:nvPr/>
            </p:nvGrpSpPr>
            <p:grpSpPr bwMode="auto">
              <a:xfrm flipV="1">
                <a:off x="2569" y="1195"/>
                <a:ext cx="69" cy="85"/>
                <a:chOff x="990" y="2466"/>
                <a:chExt cx="109" cy="131"/>
              </a:xfrm>
            </p:grpSpPr>
            <p:sp>
              <p:nvSpPr>
                <p:cNvPr id="104" name="Oval 99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05" name="Rectangle 100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06" name="Line 101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3" name="Line 102"/>
              <p:cNvSpPr>
                <a:spLocks noChangeShapeType="1"/>
              </p:cNvSpPr>
              <p:nvPr/>
            </p:nvSpPr>
            <p:spPr bwMode="auto">
              <a:xfrm>
                <a:off x="2354" y="742"/>
                <a:ext cx="5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6" name="Group 232"/>
          <p:cNvGrpSpPr>
            <a:grpSpLocks/>
          </p:cNvGrpSpPr>
          <p:nvPr/>
        </p:nvGrpSpPr>
        <p:grpSpPr bwMode="auto">
          <a:xfrm>
            <a:off x="6" y="681541"/>
            <a:ext cx="1890713" cy="3836988"/>
            <a:chOff x="385" y="743"/>
            <a:chExt cx="1191" cy="2417"/>
          </a:xfrm>
        </p:grpSpPr>
        <p:sp>
          <p:nvSpPr>
            <p:cNvPr id="117" name="Text Box 82"/>
            <p:cNvSpPr txBox="1">
              <a:spLocks noChangeArrowheads="1"/>
            </p:cNvSpPr>
            <p:nvPr/>
          </p:nvSpPr>
          <p:spPr bwMode="auto">
            <a:xfrm>
              <a:off x="385" y="1642"/>
              <a:ext cx="6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eaLnBrk="1" hangingPunct="1"/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charset="0"/>
                </a:rPr>
                <a:t>F</a:t>
              </a:r>
              <a:r>
                <a:rPr lang="zh-CN" altLang="en-US" sz="2400" b="1" i="1" dirty="0" smtClean="0">
                  <a:solidFill>
                    <a:srgbClr val="000000"/>
                  </a:solidFill>
                  <a:latin typeface="Times New Roman" charset="0"/>
                </a:rPr>
                <a:t>；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charset="0"/>
                </a:rPr>
                <a:t>s</a:t>
              </a:r>
              <a:endParaRPr lang="en-US" altLang="zh-CN" sz="2400" b="1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8" name="Text Box 87"/>
            <p:cNvSpPr txBox="1">
              <a:spLocks noChangeArrowheads="1"/>
            </p:cNvSpPr>
            <p:nvPr/>
          </p:nvSpPr>
          <p:spPr bwMode="auto">
            <a:xfrm>
              <a:off x="1009" y="2869"/>
              <a:ext cx="5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 algn="l" eaLnBrk="1" hangingPunct="1"/>
              <a:r>
                <a:rPr lang="en-US" altLang="zh-CN" sz="2400" b="1" i="1" dirty="0" smtClean="0">
                  <a:latin typeface="Times New Roman" charset="0"/>
                </a:rPr>
                <a:t>G</a:t>
              </a:r>
              <a:r>
                <a:rPr lang="zh-CN" altLang="en-US" sz="2400" b="1" i="1" dirty="0" smtClean="0">
                  <a:latin typeface="Times New Roman" charset="0"/>
                </a:rPr>
                <a:t>；</a:t>
              </a:r>
              <a:r>
                <a:rPr lang="en-US" altLang="zh-CN" sz="2400" b="1" i="1" dirty="0" smtClean="0">
                  <a:latin typeface="Times New Roman" charset="0"/>
                </a:rPr>
                <a:t>h</a:t>
              </a:r>
              <a:endParaRPr lang="en-US" altLang="zh-CN" sz="2400" b="1" dirty="0">
                <a:latin typeface="Times New Roman" charset="0"/>
              </a:endParaRPr>
            </a:p>
          </p:txBody>
        </p:sp>
        <p:sp>
          <p:nvSpPr>
            <p:cNvPr id="119" name="Line 223"/>
            <p:cNvSpPr>
              <a:spLocks noChangeShapeType="1"/>
            </p:cNvSpPr>
            <p:nvPr/>
          </p:nvSpPr>
          <p:spPr bwMode="auto">
            <a:xfrm flipV="1">
              <a:off x="1037" y="1027"/>
              <a:ext cx="85" cy="10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Line 222"/>
            <p:cNvSpPr>
              <a:spLocks noChangeShapeType="1"/>
            </p:cNvSpPr>
            <p:nvPr/>
          </p:nvSpPr>
          <p:spPr bwMode="auto">
            <a:xfrm flipH="1">
              <a:off x="1434" y="999"/>
              <a:ext cx="0" cy="12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Line 236"/>
            <p:cNvSpPr>
              <a:spLocks noChangeShapeType="1"/>
            </p:cNvSpPr>
            <p:nvPr/>
          </p:nvSpPr>
          <p:spPr bwMode="auto">
            <a:xfrm flipH="1">
              <a:off x="1122" y="1282"/>
              <a:ext cx="150" cy="9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Rectangle 231"/>
            <p:cNvSpPr>
              <a:spLocks noChangeArrowheads="1"/>
            </p:cNvSpPr>
            <p:nvPr/>
          </p:nvSpPr>
          <p:spPr bwMode="auto">
            <a:xfrm>
              <a:off x="1174" y="2568"/>
              <a:ext cx="203" cy="245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3" name="Group 256"/>
            <p:cNvGrpSpPr>
              <a:grpSpLocks/>
            </p:cNvGrpSpPr>
            <p:nvPr/>
          </p:nvGrpSpPr>
          <p:grpSpPr bwMode="auto">
            <a:xfrm>
              <a:off x="1122" y="1934"/>
              <a:ext cx="315" cy="634"/>
              <a:chOff x="1669" y="2585"/>
              <a:chExt cx="304" cy="634"/>
            </a:xfrm>
          </p:grpSpPr>
          <p:sp>
            <p:nvSpPr>
              <p:cNvPr id="137" name="Oval 224"/>
              <p:cNvSpPr>
                <a:spLocks noChangeArrowheads="1"/>
              </p:cNvSpPr>
              <p:nvPr/>
            </p:nvSpPr>
            <p:spPr bwMode="auto">
              <a:xfrm>
                <a:off x="1669" y="2725"/>
                <a:ext cx="304" cy="297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Rectangle 225"/>
              <p:cNvSpPr>
                <a:spLocks noChangeArrowheads="1"/>
              </p:cNvSpPr>
              <p:nvPr/>
            </p:nvSpPr>
            <p:spPr bwMode="auto">
              <a:xfrm>
                <a:off x="1794" y="2669"/>
                <a:ext cx="41" cy="3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39" name="Group 226"/>
              <p:cNvGrpSpPr>
                <a:grpSpLocks/>
              </p:cNvGrpSpPr>
              <p:nvPr/>
            </p:nvGrpSpPr>
            <p:grpSpPr bwMode="auto">
              <a:xfrm>
                <a:off x="1779" y="2585"/>
                <a:ext cx="69" cy="84"/>
                <a:chOff x="990" y="2466"/>
                <a:chExt cx="109" cy="131"/>
              </a:xfrm>
            </p:grpSpPr>
            <p:sp>
              <p:nvSpPr>
                <p:cNvPr id="146" name="Oval 227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7" name="Rectangle 228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8" name="Line 229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0" name="Oval 230"/>
              <p:cNvSpPr>
                <a:spLocks noChangeArrowheads="1"/>
              </p:cNvSpPr>
              <p:nvPr/>
            </p:nvSpPr>
            <p:spPr bwMode="auto">
              <a:xfrm>
                <a:off x="1807" y="2867"/>
                <a:ext cx="28" cy="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Line 232"/>
              <p:cNvSpPr>
                <a:spLocks noChangeShapeType="1"/>
              </p:cNvSpPr>
              <p:nvPr/>
            </p:nvSpPr>
            <p:spPr bwMode="auto">
              <a:xfrm>
                <a:off x="1807" y="3163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2" name="Group 237"/>
              <p:cNvGrpSpPr>
                <a:grpSpLocks/>
              </p:cNvGrpSpPr>
              <p:nvPr/>
            </p:nvGrpSpPr>
            <p:grpSpPr bwMode="auto">
              <a:xfrm flipH="1" flipV="1">
                <a:off x="1790" y="3071"/>
                <a:ext cx="70" cy="85"/>
                <a:chOff x="990" y="2466"/>
                <a:chExt cx="109" cy="131"/>
              </a:xfrm>
            </p:grpSpPr>
            <p:sp>
              <p:nvSpPr>
                <p:cNvPr id="143" name="Oval 238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9F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44" name="Rectangle 239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45" name="Line 240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24" name="Group 255"/>
            <p:cNvGrpSpPr>
              <a:grpSpLocks/>
            </p:cNvGrpSpPr>
            <p:nvPr/>
          </p:nvGrpSpPr>
          <p:grpSpPr bwMode="auto">
            <a:xfrm>
              <a:off x="1122" y="743"/>
              <a:ext cx="315" cy="596"/>
              <a:chOff x="1669" y="1394"/>
              <a:chExt cx="304" cy="552"/>
            </a:xfrm>
          </p:grpSpPr>
          <p:sp>
            <p:nvSpPr>
              <p:cNvPr id="126" name="Oval 233"/>
              <p:cNvSpPr>
                <a:spLocks noChangeArrowheads="1"/>
              </p:cNvSpPr>
              <p:nvPr/>
            </p:nvSpPr>
            <p:spPr bwMode="auto">
              <a:xfrm flipV="1">
                <a:off x="1669" y="1522"/>
                <a:ext cx="304" cy="295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27" name="Rectangle 234"/>
              <p:cNvSpPr>
                <a:spLocks noChangeArrowheads="1"/>
              </p:cNvSpPr>
              <p:nvPr/>
            </p:nvSpPr>
            <p:spPr bwMode="auto">
              <a:xfrm flipV="1">
                <a:off x="1794" y="1479"/>
                <a:ext cx="46" cy="39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128" name="Oval 235"/>
              <p:cNvSpPr>
                <a:spLocks noChangeArrowheads="1"/>
              </p:cNvSpPr>
              <p:nvPr/>
            </p:nvSpPr>
            <p:spPr bwMode="auto">
              <a:xfrm>
                <a:off x="1794" y="1661"/>
                <a:ext cx="28" cy="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9" name="Group 241"/>
              <p:cNvGrpSpPr>
                <a:grpSpLocks/>
              </p:cNvGrpSpPr>
              <p:nvPr/>
            </p:nvGrpSpPr>
            <p:grpSpPr bwMode="auto">
              <a:xfrm flipH="1">
                <a:off x="1790" y="1394"/>
                <a:ext cx="70" cy="85"/>
                <a:chOff x="990" y="2466"/>
                <a:chExt cx="109" cy="131"/>
              </a:xfrm>
            </p:grpSpPr>
            <p:sp>
              <p:nvSpPr>
                <p:cNvPr id="134" name="Oval 242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5" name="Rectangle 243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36" name="Line 244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0" name="Group 245"/>
              <p:cNvGrpSpPr>
                <a:grpSpLocks/>
              </p:cNvGrpSpPr>
              <p:nvPr/>
            </p:nvGrpSpPr>
            <p:grpSpPr bwMode="auto">
              <a:xfrm flipV="1">
                <a:off x="1760" y="1861"/>
                <a:ext cx="69" cy="85"/>
                <a:chOff x="990" y="2466"/>
                <a:chExt cx="109" cy="131"/>
              </a:xfrm>
            </p:grpSpPr>
            <p:sp>
              <p:nvSpPr>
                <p:cNvPr id="131" name="Oval 246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32" name="Rectangle 247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133" name="Line 248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25" name="Line 249"/>
            <p:cNvSpPr>
              <a:spLocks noChangeShapeType="1"/>
            </p:cNvSpPr>
            <p:nvPr/>
          </p:nvSpPr>
          <p:spPr bwMode="auto">
            <a:xfrm>
              <a:off x="1009" y="757"/>
              <a:ext cx="5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 4"/>
          <p:cNvGrpSpPr/>
          <p:nvPr/>
        </p:nvGrpSpPr>
        <p:grpSpPr>
          <a:xfrm>
            <a:off x="1736685" y="1581640"/>
            <a:ext cx="2970330" cy="963395"/>
            <a:chOff x="2411760" y="1581640"/>
            <a:chExt cx="2025649" cy="963394"/>
          </a:xfrm>
        </p:grpSpPr>
        <p:grpSp>
          <p:nvGrpSpPr>
            <p:cNvPr id="4" name="组 3"/>
            <p:cNvGrpSpPr/>
            <p:nvPr/>
          </p:nvGrpSpPr>
          <p:grpSpPr>
            <a:xfrm>
              <a:off x="2411760" y="1581640"/>
              <a:ext cx="2025649" cy="963394"/>
              <a:chOff x="2411760" y="1581640"/>
              <a:chExt cx="2025649" cy="963394"/>
            </a:xfrm>
          </p:grpSpPr>
          <p:sp>
            <p:nvSpPr>
              <p:cNvPr id="72" name="Rectangle 72"/>
              <p:cNvSpPr>
                <a:spLocks noChangeArrowheads="1"/>
              </p:cNvSpPr>
              <p:nvPr/>
            </p:nvSpPr>
            <p:spPr bwMode="auto">
              <a:xfrm>
                <a:off x="2411760" y="1798335"/>
                <a:ext cx="2025649" cy="523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F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_GB2312" pitchFamily="49" charset="-122"/>
                  </a:rPr>
                  <a:t>      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楷体_GB2312" pitchFamily="49" charset="-122"/>
                  </a:rPr>
                  <a:t>（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G</a:t>
                </a:r>
                <a:r>
                  <a:rPr lang="zh-CN" altLang="en-US" sz="2800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＋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G</a:t>
                </a:r>
                <a:r>
                  <a:rPr lang="zh-CN" altLang="en-US" sz="2800" i="1" baseline="-25000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动</a:t>
                </a:r>
                <a:r>
                  <a:rPr lang="zh-CN" altLang="en-US" sz="2800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）</a:t>
                </a:r>
                <a:endParaRPr lang="en-US" altLang="zh-CN" sz="2800" b="1" i="1" dirty="0">
                  <a:solidFill>
                    <a:srgbClr val="FF0000"/>
                  </a:solidFill>
                  <a:latin typeface="Times New Roman" pitchFamily="18" charset="0"/>
                  <a:ea typeface="楷体_GB2312" pitchFamily="49" charset="-122"/>
                </a:endParaRPr>
              </a:p>
            </p:txBody>
          </p:sp>
          <p:sp>
            <p:nvSpPr>
              <p:cNvPr id="70" name="Rectangle 74"/>
              <p:cNvSpPr>
                <a:spLocks noChangeArrowheads="1"/>
              </p:cNvSpPr>
              <p:nvPr/>
            </p:nvSpPr>
            <p:spPr bwMode="auto">
              <a:xfrm>
                <a:off x="3048766" y="1960259"/>
                <a:ext cx="26586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2</a:t>
                </a:r>
              </a:p>
            </p:txBody>
          </p:sp>
          <p:sp>
            <p:nvSpPr>
              <p:cNvPr id="71" name="Rectangle 75"/>
              <p:cNvSpPr>
                <a:spLocks noChangeArrowheads="1"/>
              </p:cNvSpPr>
              <p:nvPr/>
            </p:nvSpPr>
            <p:spPr bwMode="auto">
              <a:xfrm>
                <a:off x="3048766" y="1581640"/>
                <a:ext cx="265862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1</a:t>
                </a:r>
              </a:p>
            </p:txBody>
          </p:sp>
        </p:grpSp>
        <p:sp>
          <p:nvSpPr>
            <p:cNvPr id="149" name="Line 73"/>
            <p:cNvSpPr>
              <a:spLocks noChangeShapeType="1"/>
            </p:cNvSpPr>
            <p:nvPr/>
          </p:nvSpPr>
          <p:spPr bwMode="auto">
            <a:xfrm>
              <a:off x="2996825" y="2076695"/>
              <a:ext cx="471487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51" name="组 150"/>
          <p:cNvGrpSpPr/>
          <p:nvPr/>
        </p:nvGrpSpPr>
        <p:grpSpPr>
          <a:xfrm>
            <a:off x="6282189" y="1581403"/>
            <a:ext cx="2745305" cy="989410"/>
            <a:chOff x="7227295" y="1581402"/>
            <a:chExt cx="1512888" cy="989410"/>
          </a:xfrm>
        </p:grpSpPr>
        <p:grpSp>
          <p:nvGrpSpPr>
            <p:cNvPr id="74" name="Group 76"/>
            <p:cNvGrpSpPr>
              <a:grpSpLocks/>
            </p:cNvGrpSpPr>
            <p:nvPr/>
          </p:nvGrpSpPr>
          <p:grpSpPr bwMode="auto">
            <a:xfrm>
              <a:off x="7227295" y="1581402"/>
              <a:ext cx="1512888" cy="989410"/>
              <a:chOff x="476" y="3029"/>
              <a:chExt cx="953" cy="831"/>
            </a:xfrm>
          </p:grpSpPr>
          <p:sp>
            <p:nvSpPr>
              <p:cNvPr id="78" name="Rectangle 78"/>
              <p:cNvSpPr>
                <a:spLocks noChangeArrowheads="1"/>
              </p:cNvSpPr>
              <p:nvPr/>
            </p:nvSpPr>
            <p:spPr bwMode="auto">
              <a:xfrm>
                <a:off x="476" y="3249"/>
                <a:ext cx="953" cy="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F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=</a:t>
                </a:r>
                <a:r>
                  <a:rPr lang="en-US" altLang="zh-CN" sz="2800" b="1" dirty="0">
                    <a:solidFill>
                      <a:srgbClr val="FF0000"/>
                    </a:solidFill>
                    <a:ea typeface="楷体_GB2312" pitchFamily="49" charset="-122"/>
                  </a:rPr>
                  <a:t>      </a:t>
                </a:r>
                <a:r>
                  <a:rPr lang="zh-CN" altLang="en-US" sz="2800" dirty="0">
                    <a:solidFill>
                      <a:srgbClr val="FF0000"/>
                    </a:solidFill>
                    <a:ea typeface="楷体_GB2312" pitchFamily="49" charset="-122"/>
                  </a:rPr>
                  <a:t>（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G</a:t>
                </a:r>
                <a:r>
                  <a:rPr lang="zh-CN" altLang="en-US" sz="2800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＋</a:t>
                </a:r>
                <a:r>
                  <a:rPr lang="en-US" altLang="zh-CN" sz="2800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G</a:t>
                </a:r>
                <a:r>
                  <a:rPr lang="zh-CN" altLang="en-US" sz="2800" i="1" baseline="-25000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动</a:t>
                </a:r>
                <a:r>
                  <a:rPr lang="zh-CN" altLang="en-US" sz="2800" i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）</a:t>
                </a:r>
                <a:endParaRPr lang="en-US" altLang="zh-CN" sz="2800" b="1" i="1" dirty="0">
                  <a:solidFill>
                    <a:srgbClr val="FF0000"/>
                  </a:solidFill>
                  <a:latin typeface="Times New Roman" pitchFamily="18" charset="0"/>
                  <a:ea typeface="楷体_GB2312" pitchFamily="49" charset="-122"/>
                </a:endParaRPr>
              </a:p>
            </p:txBody>
          </p:sp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703" y="3369"/>
                <a:ext cx="135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3</a:t>
                </a:r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703" y="3029"/>
                <a:ext cx="135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dirty="0">
                    <a:solidFill>
                      <a:srgbClr val="FF0000"/>
                    </a:solidFill>
                    <a:latin typeface="Times New Roman" pitchFamily="18" charset="0"/>
                    <a:ea typeface="楷体_GB2312" pitchFamily="49" charset="-122"/>
                  </a:rPr>
                  <a:t>1</a:t>
                </a:r>
              </a:p>
            </p:txBody>
          </p:sp>
        </p:grpSp>
        <p:sp>
          <p:nvSpPr>
            <p:cNvPr id="150" name="Line 73"/>
            <p:cNvSpPr>
              <a:spLocks noChangeShapeType="1"/>
            </p:cNvSpPr>
            <p:nvPr/>
          </p:nvSpPr>
          <p:spPr bwMode="auto">
            <a:xfrm>
              <a:off x="7574516" y="2121699"/>
              <a:ext cx="24801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84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176845" y="4326945"/>
            <a:ext cx="55807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n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动滑轮上方承受力的绳子段数</a:t>
            </a:r>
            <a:endParaRPr lang="zh-CN" altLang="en-US" sz="2800" b="1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4073278" y="681540"/>
            <a:ext cx="2166938" cy="1071563"/>
            <a:chOff x="2384" y="1570"/>
            <a:chExt cx="1365" cy="900"/>
          </a:xfrm>
        </p:grpSpPr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2384" y="1570"/>
              <a:ext cx="858" cy="900"/>
              <a:chOff x="2384" y="1570"/>
              <a:chExt cx="858" cy="900"/>
            </a:xfrm>
          </p:grpSpPr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651" y="1797"/>
                <a:ext cx="264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3200" b="1" dirty="0">
                    <a:solidFill>
                      <a:srgbClr val="000000"/>
                    </a:solidFill>
                    <a:latin typeface="Times New Roman" pitchFamily="18" charset="0"/>
                    <a:ea typeface="黑体" pitchFamily="2" charset="-122"/>
                  </a:rPr>
                  <a:t>=</a:t>
                </a:r>
              </a:p>
            </p:txBody>
          </p:sp>
          <p:grpSp>
            <p:nvGrpSpPr>
              <p:cNvPr id="19" name="Group 19"/>
              <p:cNvGrpSpPr>
                <a:grpSpLocks/>
              </p:cNvGrpSpPr>
              <p:nvPr/>
            </p:nvGrpSpPr>
            <p:grpSpPr bwMode="auto">
              <a:xfrm>
                <a:off x="2925" y="1570"/>
                <a:ext cx="317" cy="900"/>
                <a:chOff x="4694" y="1207"/>
                <a:chExt cx="317" cy="900"/>
              </a:xfrm>
            </p:grpSpPr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4730" y="1207"/>
                  <a:ext cx="264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3200" b="1" i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1</a:t>
                  </a:r>
                  <a:endParaRPr kumimoji="1" lang="en-US" altLang="zh-CN" sz="3200" b="1" baseline="-25000" dirty="0">
                    <a:solidFill>
                      <a:srgbClr val="000000"/>
                    </a:solidFill>
                    <a:latin typeface="Times New Roman" pitchFamily="18" charset="0"/>
                    <a:ea typeface="黑体" pitchFamily="2" charset="-122"/>
                  </a:endParaRPr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4730" y="1616"/>
                  <a:ext cx="279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3200" b="1" i="1" dirty="0">
                      <a:solidFill>
                        <a:srgbClr val="000000"/>
                      </a:solidFill>
                      <a:latin typeface="Times New Roman" pitchFamily="18" charset="0"/>
                      <a:ea typeface="黑体" pitchFamily="2" charset="-122"/>
                    </a:rPr>
                    <a:t>n</a:t>
                  </a:r>
                  <a:endParaRPr kumimoji="1" lang="en-US" altLang="zh-CN" sz="3200" b="1" baseline="-25000" dirty="0">
                    <a:solidFill>
                      <a:srgbClr val="000000"/>
                    </a:solidFill>
                    <a:latin typeface="Times New Roman" pitchFamily="18" charset="0"/>
                    <a:ea typeface="黑体" pitchFamily="2" charset="-122"/>
                  </a:endParaRPr>
                </a:p>
              </p:txBody>
            </p:sp>
            <p:sp>
              <p:nvSpPr>
                <p:cNvPr id="23" name="Line 22"/>
                <p:cNvSpPr>
                  <a:spLocks noChangeShapeType="1"/>
                </p:cNvSpPr>
                <p:nvPr/>
              </p:nvSpPr>
              <p:spPr bwMode="auto">
                <a:xfrm>
                  <a:off x="4694" y="1698"/>
                  <a:ext cx="31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0" name="Text Box 23"/>
              <p:cNvSpPr txBox="1">
                <a:spLocks noChangeArrowheads="1"/>
              </p:cNvSpPr>
              <p:nvPr/>
            </p:nvSpPr>
            <p:spPr bwMode="auto">
              <a:xfrm>
                <a:off x="2384" y="1797"/>
                <a:ext cx="371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i="1" dirty="0">
                    <a:solidFill>
                      <a:srgbClr val="000000"/>
                    </a:solidFill>
                    <a:latin typeface="Times New Roman" pitchFamily="18" charset="0"/>
                    <a:ea typeface="黑体" pitchFamily="2" charset="-122"/>
                  </a:rPr>
                  <a:t>F</a:t>
                </a:r>
                <a:endParaRPr lang="en-US" altLang="zh-CN" sz="3200" i="1" dirty="0">
                  <a:solidFill>
                    <a:srgbClr val="000000"/>
                  </a:solidFill>
                  <a:latin typeface="Times New Roman" pitchFamily="18" charset="0"/>
                  <a:ea typeface="黑体" pitchFamily="2" charset="-122"/>
                </a:endParaRPr>
              </a:p>
            </p:txBody>
          </p:sp>
        </p:grp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211" y="1797"/>
              <a:ext cx="53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 i="1" dirty="0">
                  <a:solidFill>
                    <a:srgbClr val="000000"/>
                  </a:solidFill>
                  <a:latin typeface="Times New Roman" pitchFamily="18" charset="0"/>
                  <a:ea typeface="黑体" pitchFamily="2" charset="-122"/>
                </a:rPr>
                <a:t>G</a:t>
              </a:r>
              <a:r>
                <a:rPr lang="zh-CN" altLang="en-US" sz="3200" b="1" i="1" baseline="-25000" dirty="0">
                  <a:solidFill>
                    <a:srgbClr val="000000"/>
                  </a:solidFill>
                  <a:latin typeface="Times New Roman" pitchFamily="18" charset="0"/>
                  <a:ea typeface="黑体" pitchFamily="2" charset="-122"/>
                </a:rPr>
                <a:t>总</a:t>
              </a:r>
            </a:p>
          </p:txBody>
        </p:sp>
      </p:grp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4211960" y="1653648"/>
            <a:ext cx="206472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S</a:t>
            </a:r>
            <a:r>
              <a:rPr lang="zh-CN" altLang="en-US" sz="3200" b="1" i="1" baseline="-2500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绳</a:t>
            </a:r>
            <a:r>
              <a:rPr lang="en-US" altLang="zh-CN" sz="3200" b="1" i="1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= </a:t>
            </a:r>
            <a:r>
              <a:rPr lang="en-US" altLang="zh-CN" sz="3200" b="1" i="1" dirty="0" err="1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nh</a:t>
            </a:r>
            <a:r>
              <a:rPr lang="zh-CN" altLang="en-US" sz="3200" b="1" i="1" baseline="-2500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物</a:t>
            </a:r>
            <a:endParaRPr lang="en-US" altLang="zh-CN" sz="3200" b="1" i="1" baseline="-25000" dirty="0">
              <a:solidFill>
                <a:srgbClr val="0000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981642" y="3219822"/>
            <a:ext cx="31213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h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物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物体上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升高度</a:t>
            </a: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3491880" y="3759882"/>
            <a:ext cx="46799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S</a:t>
            </a:r>
            <a:r>
              <a:rPr lang="zh-CN" altLang="en-US" sz="2800" b="1" baseline="-250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绳</a:t>
            </a:r>
            <a:r>
              <a:rPr lang="zh-CN" altLang="en-US" sz="2800" b="1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zh-CN" altLang="en-US" sz="28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绳自由端移动的距离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23527" y="195486"/>
            <a:ext cx="3573397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</a:t>
            </a: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</a:rPr>
              <a:t>竖直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滑轮组特点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4174096" y="2355726"/>
            <a:ext cx="21053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i="1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V</a:t>
            </a:r>
            <a:r>
              <a:rPr lang="zh-CN" altLang="en-US" sz="3200" b="1" i="1" baseline="-2500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绳</a:t>
            </a:r>
            <a:r>
              <a:rPr lang="en-US" altLang="zh-CN" sz="3200" b="1" i="1" baseline="-2500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= </a:t>
            </a:r>
            <a:r>
              <a:rPr lang="en-US" altLang="zh-CN" sz="3200" b="1" i="1" dirty="0" err="1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nV</a:t>
            </a:r>
            <a:r>
              <a:rPr lang="zh-CN" altLang="en-US" sz="3200" b="1" i="1" baseline="-25000" dirty="0" smtClean="0">
                <a:solidFill>
                  <a:srgbClr val="000000"/>
                </a:solidFill>
                <a:latin typeface="Times New Roman" pitchFamily="18" charset="0"/>
                <a:ea typeface="黑体" pitchFamily="2" charset="-122"/>
              </a:rPr>
              <a:t>物</a:t>
            </a:r>
            <a:endParaRPr lang="en-US" altLang="zh-CN" sz="3200" b="1" i="1" dirty="0">
              <a:solidFill>
                <a:srgbClr val="000000"/>
              </a:solidFill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62" name="Text Box 78"/>
          <p:cNvSpPr txBox="1">
            <a:spLocks noChangeArrowheads="1"/>
          </p:cNvSpPr>
          <p:nvPr/>
        </p:nvSpPr>
        <p:spPr bwMode="auto">
          <a:xfrm>
            <a:off x="611560" y="2526747"/>
            <a:ext cx="873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i="1" dirty="0" smtClean="0">
                <a:latin typeface="Times New Roman" charset="0"/>
              </a:rPr>
              <a:t>F</a:t>
            </a:r>
            <a:endParaRPr lang="en-US" altLang="zh-CN" sz="2400" b="1" dirty="0">
              <a:latin typeface="Times New Roman" charset="0"/>
            </a:endParaRPr>
          </a:p>
        </p:txBody>
      </p:sp>
      <p:sp>
        <p:nvSpPr>
          <p:cNvPr id="63" name="Text Box 79"/>
          <p:cNvSpPr txBox="1">
            <a:spLocks noChangeArrowheads="1"/>
          </p:cNvSpPr>
          <p:nvPr/>
        </p:nvSpPr>
        <p:spPr bwMode="auto">
          <a:xfrm>
            <a:off x="1646681" y="3066805"/>
            <a:ext cx="1260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2400" b="1" i="1" dirty="0">
                <a:latin typeface="Times New Roman" charset="0"/>
              </a:rPr>
              <a:t>G</a:t>
            </a:r>
            <a:r>
              <a:rPr lang="zh-CN" altLang="en-US" sz="2400" b="1" baseline="-25000" dirty="0" smtClean="0">
                <a:latin typeface="Times New Roman" charset="0"/>
              </a:rPr>
              <a:t>动</a:t>
            </a:r>
            <a:endParaRPr lang="en-US" altLang="zh-CN" sz="2400" b="1" dirty="0">
              <a:latin typeface="Times New Roman" charset="0"/>
            </a:endParaRPr>
          </a:p>
          <a:p>
            <a:pPr eaLnBrk="1" hangingPunct="1"/>
            <a:endParaRPr lang="en-US" altLang="zh-CN" sz="2400" b="1" i="1" dirty="0" smtClean="0">
              <a:latin typeface="Times New Roman" charset="0"/>
            </a:endParaRPr>
          </a:p>
          <a:p>
            <a:pPr eaLnBrk="1" hangingPunct="1"/>
            <a:endParaRPr lang="en-US" altLang="zh-CN" sz="2400" b="1" i="1" dirty="0">
              <a:latin typeface="Times New Roman" charset="0"/>
            </a:endParaRPr>
          </a:p>
          <a:p>
            <a:pPr eaLnBrk="1" hangingPunct="1"/>
            <a:r>
              <a:rPr lang="en-US" altLang="zh-CN" sz="2400" b="1" i="1" dirty="0" smtClean="0">
                <a:latin typeface="Times New Roman" charset="0"/>
              </a:rPr>
              <a:t>G</a:t>
            </a:r>
            <a:endParaRPr lang="en-US" altLang="zh-CN" sz="2400" b="1" dirty="0">
              <a:latin typeface="Times New Roman" charset="0"/>
            </a:endParaRPr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1197115" y="989693"/>
            <a:ext cx="876300" cy="2897187"/>
            <a:chOff x="1179" y="856"/>
            <a:chExt cx="552" cy="1825"/>
          </a:xfrm>
        </p:grpSpPr>
        <p:sp>
          <p:nvSpPr>
            <p:cNvPr id="65" name="Line 223"/>
            <p:cNvSpPr>
              <a:spLocks noChangeShapeType="1"/>
            </p:cNvSpPr>
            <p:nvPr/>
          </p:nvSpPr>
          <p:spPr bwMode="auto">
            <a:xfrm flipV="1">
              <a:off x="1207" y="1140"/>
              <a:ext cx="85" cy="10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Line 222"/>
            <p:cNvSpPr>
              <a:spLocks noChangeShapeType="1"/>
            </p:cNvSpPr>
            <p:nvPr/>
          </p:nvSpPr>
          <p:spPr bwMode="auto">
            <a:xfrm flipH="1">
              <a:off x="1604" y="1112"/>
              <a:ext cx="0" cy="12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236"/>
            <p:cNvSpPr>
              <a:spLocks noChangeShapeType="1"/>
            </p:cNvSpPr>
            <p:nvPr/>
          </p:nvSpPr>
          <p:spPr bwMode="auto">
            <a:xfrm flipH="1">
              <a:off x="1292" y="1395"/>
              <a:ext cx="150" cy="9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8" name="Group 256"/>
            <p:cNvGrpSpPr>
              <a:grpSpLocks/>
            </p:cNvGrpSpPr>
            <p:nvPr/>
          </p:nvGrpSpPr>
          <p:grpSpPr bwMode="auto">
            <a:xfrm>
              <a:off x="1292" y="2047"/>
              <a:ext cx="315" cy="634"/>
              <a:chOff x="1669" y="2585"/>
              <a:chExt cx="304" cy="634"/>
            </a:xfrm>
          </p:grpSpPr>
          <p:sp>
            <p:nvSpPr>
              <p:cNvPr id="82" name="Oval 224"/>
              <p:cNvSpPr>
                <a:spLocks noChangeArrowheads="1"/>
              </p:cNvSpPr>
              <p:nvPr/>
            </p:nvSpPr>
            <p:spPr bwMode="auto">
              <a:xfrm>
                <a:off x="1669" y="2725"/>
                <a:ext cx="304" cy="297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Rectangle 225"/>
              <p:cNvSpPr>
                <a:spLocks noChangeArrowheads="1"/>
              </p:cNvSpPr>
              <p:nvPr/>
            </p:nvSpPr>
            <p:spPr bwMode="auto">
              <a:xfrm>
                <a:off x="1794" y="2669"/>
                <a:ext cx="41" cy="3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4" name="Group 226"/>
              <p:cNvGrpSpPr>
                <a:grpSpLocks/>
              </p:cNvGrpSpPr>
              <p:nvPr/>
            </p:nvGrpSpPr>
            <p:grpSpPr bwMode="auto">
              <a:xfrm>
                <a:off x="1779" y="2585"/>
                <a:ext cx="69" cy="84"/>
                <a:chOff x="990" y="2466"/>
                <a:chExt cx="109" cy="131"/>
              </a:xfrm>
            </p:grpSpPr>
            <p:sp>
              <p:nvSpPr>
                <p:cNvPr id="91" name="Oval 227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2" name="Rectangle 228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3" name="Line 229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85" name="Oval 230"/>
              <p:cNvSpPr>
                <a:spLocks noChangeArrowheads="1"/>
              </p:cNvSpPr>
              <p:nvPr/>
            </p:nvSpPr>
            <p:spPr bwMode="auto">
              <a:xfrm>
                <a:off x="1807" y="2867"/>
                <a:ext cx="28" cy="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Line 232"/>
              <p:cNvSpPr>
                <a:spLocks noChangeShapeType="1"/>
              </p:cNvSpPr>
              <p:nvPr/>
            </p:nvSpPr>
            <p:spPr bwMode="auto">
              <a:xfrm>
                <a:off x="1807" y="3163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7" name="Group 237"/>
              <p:cNvGrpSpPr>
                <a:grpSpLocks/>
              </p:cNvGrpSpPr>
              <p:nvPr/>
            </p:nvGrpSpPr>
            <p:grpSpPr bwMode="auto">
              <a:xfrm flipH="1" flipV="1">
                <a:off x="1790" y="3071"/>
                <a:ext cx="70" cy="85"/>
                <a:chOff x="990" y="2466"/>
                <a:chExt cx="109" cy="131"/>
              </a:xfrm>
            </p:grpSpPr>
            <p:sp>
              <p:nvSpPr>
                <p:cNvPr id="88" name="Oval 238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9F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89" name="Rectangle 239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90" name="Line 240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" name="Group 255"/>
            <p:cNvGrpSpPr>
              <a:grpSpLocks/>
            </p:cNvGrpSpPr>
            <p:nvPr/>
          </p:nvGrpSpPr>
          <p:grpSpPr bwMode="auto">
            <a:xfrm>
              <a:off x="1292" y="856"/>
              <a:ext cx="315" cy="596"/>
              <a:chOff x="1669" y="1394"/>
              <a:chExt cx="304" cy="552"/>
            </a:xfrm>
          </p:grpSpPr>
          <p:sp>
            <p:nvSpPr>
              <p:cNvPr id="71" name="Oval 233"/>
              <p:cNvSpPr>
                <a:spLocks noChangeArrowheads="1"/>
              </p:cNvSpPr>
              <p:nvPr/>
            </p:nvSpPr>
            <p:spPr bwMode="auto">
              <a:xfrm flipV="1">
                <a:off x="1669" y="1522"/>
                <a:ext cx="304" cy="295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72" name="Rectangle 234"/>
              <p:cNvSpPr>
                <a:spLocks noChangeArrowheads="1"/>
              </p:cNvSpPr>
              <p:nvPr/>
            </p:nvSpPr>
            <p:spPr bwMode="auto">
              <a:xfrm flipV="1">
                <a:off x="1794" y="1479"/>
                <a:ext cx="46" cy="39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CN" altLang="en-US"/>
              </a:p>
            </p:txBody>
          </p:sp>
          <p:sp>
            <p:nvSpPr>
              <p:cNvPr id="73" name="Oval 235"/>
              <p:cNvSpPr>
                <a:spLocks noChangeArrowheads="1"/>
              </p:cNvSpPr>
              <p:nvPr/>
            </p:nvSpPr>
            <p:spPr bwMode="auto">
              <a:xfrm>
                <a:off x="1794" y="1661"/>
                <a:ext cx="28" cy="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4" name="Group 241"/>
              <p:cNvGrpSpPr>
                <a:grpSpLocks/>
              </p:cNvGrpSpPr>
              <p:nvPr/>
            </p:nvGrpSpPr>
            <p:grpSpPr bwMode="auto">
              <a:xfrm flipH="1">
                <a:off x="1790" y="1394"/>
                <a:ext cx="70" cy="85"/>
                <a:chOff x="990" y="2466"/>
                <a:chExt cx="109" cy="131"/>
              </a:xfrm>
            </p:grpSpPr>
            <p:sp>
              <p:nvSpPr>
                <p:cNvPr id="79" name="Oval 242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0" name="Rectangle 243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1" name="Line 244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" name="Group 245"/>
              <p:cNvGrpSpPr>
                <a:grpSpLocks/>
              </p:cNvGrpSpPr>
              <p:nvPr/>
            </p:nvGrpSpPr>
            <p:grpSpPr bwMode="auto">
              <a:xfrm flipV="1">
                <a:off x="1760" y="1861"/>
                <a:ext cx="69" cy="85"/>
                <a:chOff x="990" y="2466"/>
                <a:chExt cx="109" cy="131"/>
              </a:xfrm>
            </p:grpSpPr>
            <p:sp>
              <p:nvSpPr>
                <p:cNvPr id="76" name="Oval 246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77" name="Rectangle 247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/>
                </a:p>
              </p:txBody>
            </p:sp>
            <p:sp>
              <p:nvSpPr>
                <p:cNvPr id="78" name="Line 248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0" name="Line 249"/>
            <p:cNvSpPr>
              <a:spLocks noChangeShapeType="1"/>
            </p:cNvSpPr>
            <p:nvPr/>
          </p:nvSpPr>
          <p:spPr bwMode="auto">
            <a:xfrm>
              <a:off x="1179" y="884"/>
              <a:ext cx="5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7" name="Group 66"/>
          <p:cNvGrpSpPr>
            <a:grpSpLocks/>
          </p:cNvGrpSpPr>
          <p:nvPr/>
        </p:nvGrpSpPr>
        <p:grpSpPr bwMode="auto">
          <a:xfrm>
            <a:off x="1332053" y="3780522"/>
            <a:ext cx="539750" cy="815975"/>
            <a:chOff x="1094" y="3096"/>
            <a:chExt cx="340" cy="514"/>
          </a:xfrm>
        </p:grpSpPr>
        <p:sp>
          <p:nvSpPr>
            <p:cNvPr id="98" name="Rectangle 60"/>
            <p:cNvSpPr>
              <a:spLocks noChangeArrowheads="1"/>
            </p:cNvSpPr>
            <p:nvPr/>
          </p:nvSpPr>
          <p:spPr bwMode="auto">
            <a:xfrm>
              <a:off x="1094" y="3298"/>
              <a:ext cx="340" cy="312"/>
            </a:xfrm>
            <a:prstGeom prst="rect">
              <a:avLst/>
            </a:prstGeom>
            <a:solidFill>
              <a:srgbClr val="777777"/>
            </a:solidFill>
            <a:ln w="19050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9" name="Line 65"/>
            <p:cNvSpPr>
              <a:spLocks noChangeShapeType="1"/>
            </p:cNvSpPr>
            <p:nvPr/>
          </p:nvSpPr>
          <p:spPr bwMode="auto">
            <a:xfrm flipH="1">
              <a:off x="1264" y="3096"/>
              <a:ext cx="0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51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 autoUpdateAnimBg="0"/>
      <p:bldP spid="25" grpId="0"/>
      <p:bldP spid="26" grpId="0"/>
      <p:bldP spid="6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2"/>
          <a:srcRect b="28174"/>
          <a:stretch/>
        </p:blipFill>
        <p:spPr>
          <a:xfrm>
            <a:off x="225678" y="1113588"/>
            <a:ext cx="8918329" cy="3132348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6545" y="231491"/>
            <a:ext cx="7704856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</a:t>
            </a: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n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的判断方法：直接与动滑轮相连的绳子段数</a:t>
            </a:r>
            <a:endParaRPr lang="en-US" altLang="zh-CN" sz="2800" b="1" dirty="0" smtClean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683568" y="3003798"/>
            <a:ext cx="864096" cy="7020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1979712" y="3003798"/>
            <a:ext cx="864096" cy="702078"/>
          </a:xfrm>
          <a:prstGeom prst="ellipse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3491880" y="3057804"/>
            <a:ext cx="864096" cy="702078"/>
          </a:xfrm>
          <a:prstGeom prst="ellipse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椭圆 79"/>
          <p:cNvSpPr/>
          <p:nvPr/>
        </p:nvSpPr>
        <p:spPr>
          <a:xfrm>
            <a:off x="4788024" y="2787774"/>
            <a:ext cx="1152128" cy="1026114"/>
          </a:xfrm>
          <a:prstGeom prst="ellipse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6228184" y="2787774"/>
            <a:ext cx="1152128" cy="1026114"/>
          </a:xfrm>
          <a:prstGeom prst="ellipse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7524328" y="2787774"/>
            <a:ext cx="1152128" cy="1026114"/>
          </a:xfrm>
          <a:prstGeom prst="ellipse">
            <a:avLst/>
          </a:prstGeom>
          <a:solidFill>
            <a:srgbClr val="FCD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624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 flipH="1" flipV="1">
            <a:off x="3131840" y="1041580"/>
            <a:ext cx="449560" cy="267317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 flipH="1">
            <a:off x="4267200" y="857250"/>
            <a:ext cx="76200" cy="280035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flipH="1" flipV="1">
            <a:off x="3489325" y="857250"/>
            <a:ext cx="228600" cy="234315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4175125" y="1371600"/>
            <a:ext cx="0" cy="18288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 flipV="1">
            <a:off x="3641725" y="1371600"/>
            <a:ext cx="152400" cy="142875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4083050" y="1771650"/>
            <a:ext cx="0" cy="108585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 flipV="1">
            <a:off x="3733800" y="1771650"/>
            <a:ext cx="152400" cy="8001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1981206" y="971550"/>
            <a:ext cx="565575" cy="277033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 flipV="1">
            <a:off x="1143000" y="914400"/>
            <a:ext cx="76200" cy="27432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1828800" y="1485900"/>
            <a:ext cx="76200" cy="222885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 flipV="1">
            <a:off x="1263650" y="1485900"/>
            <a:ext cx="76200" cy="182880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660525" y="1828800"/>
            <a:ext cx="152400" cy="142875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 flipV="1">
            <a:off x="1371600" y="1771650"/>
            <a:ext cx="76200" cy="1143000"/>
          </a:xfrm>
          <a:prstGeom prst="line">
            <a:avLst/>
          </a:prstGeom>
          <a:noFill/>
          <a:ln w="28575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1584325" y="2228850"/>
            <a:ext cx="152400" cy="742950"/>
          </a:xfrm>
          <a:prstGeom prst="line">
            <a:avLst/>
          </a:prstGeom>
          <a:noFill/>
          <a:ln w="3810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530231" y="240510"/>
            <a:ext cx="1946275" cy="4806553"/>
            <a:chOff x="3598" y="48"/>
            <a:chExt cx="1226" cy="4037"/>
          </a:xfrm>
        </p:grpSpPr>
        <p:grpSp>
          <p:nvGrpSpPr>
            <p:cNvPr id="46098" name="Group 18"/>
            <p:cNvGrpSpPr>
              <a:grpSpLocks/>
            </p:cNvGrpSpPr>
            <p:nvPr/>
          </p:nvGrpSpPr>
          <p:grpSpPr bwMode="auto">
            <a:xfrm>
              <a:off x="4050" y="3398"/>
              <a:ext cx="432" cy="687"/>
              <a:chOff x="3120" y="3312"/>
              <a:chExt cx="432" cy="687"/>
            </a:xfrm>
          </p:grpSpPr>
          <p:grpSp>
            <p:nvGrpSpPr>
              <p:cNvPr id="46099" name="Group 19"/>
              <p:cNvGrpSpPr>
                <a:grpSpLocks/>
              </p:cNvGrpSpPr>
              <p:nvPr/>
            </p:nvGrpSpPr>
            <p:grpSpPr bwMode="auto">
              <a:xfrm>
                <a:off x="3120" y="3508"/>
                <a:ext cx="432" cy="491"/>
                <a:chOff x="3120" y="3508"/>
                <a:chExt cx="432" cy="491"/>
              </a:xfrm>
            </p:grpSpPr>
            <p:sp>
              <p:nvSpPr>
                <p:cNvPr id="46100" name="Rectangle 20"/>
                <p:cNvSpPr>
                  <a:spLocks noChangeArrowheads="1"/>
                </p:cNvSpPr>
                <p:nvPr/>
              </p:nvSpPr>
              <p:spPr bwMode="auto">
                <a:xfrm>
                  <a:off x="3120" y="3600"/>
                  <a:ext cx="432" cy="38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A141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0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73" y="3508"/>
                  <a:ext cx="336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 sz="3200" dirty="0">
                      <a:solidFill>
                        <a:srgbClr val="FA1414"/>
                      </a:solidFill>
                      <a:latin typeface="Times New Roman" pitchFamily="18" charset="0"/>
                    </a:rPr>
                    <a:t>G</a:t>
                  </a:r>
                  <a:endParaRPr kumimoji="1" lang="en-US" altLang="zh-CN" sz="3200" baseline="-25000" dirty="0">
                    <a:solidFill>
                      <a:srgbClr val="FA1414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02" name="Line 22"/>
              <p:cNvSpPr>
                <a:spLocks noChangeShapeType="1"/>
              </p:cNvSpPr>
              <p:nvPr/>
            </p:nvSpPr>
            <p:spPr bwMode="auto">
              <a:xfrm>
                <a:off x="3328" y="3312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46103" name="Group 23"/>
            <p:cNvGrpSpPr>
              <a:grpSpLocks/>
            </p:cNvGrpSpPr>
            <p:nvPr/>
          </p:nvGrpSpPr>
          <p:grpSpPr bwMode="auto">
            <a:xfrm>
              <a:off x="3598" y="48"/>
              <a:ext cx="1226" cy="1680"/>
              <a:chOff x="3600" y="0"/>
              <a:chExt cx="1368" cy="2086"/>
            </a:xfrm>
          </p:grpSpPr>
          <p:grpSp>
            <p:nvGrpSpPr>
              <p:cNvPr id="46104" name="Group 24"/>
              <p:cNvGrpSpPr>
                <a:grpSpLocks/>
              </p:cNvGrpSpPr>
              <p:nvPr/>
            </p:nvGrpSpPr>
            <p:grpSpPr bwMode="auto">
              <a:xfrm rot="-10793697">
                <a:off x="3600" y="0"/>
                <a:ext cx="1368" cy="96"/>
                <a:chOff x="2783" y="2640"/>
                <a:chExt cx="1315" cy="130"/>
              </a:xfrm>
            </p:grpSpPr>
            <p:sp>
              <p:nvSpPr>
                <p:cNvPr id="4610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7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0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1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2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6" name="Line 36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17" name="Group 37"/>
              <p:cNvGrpSpPr>
                <a:grpSpLocks/>
              </p:cNvGrpSpPr>
              <p:nvPr/>
            </p:nvGrpSpPr>
            <p:grpSpPr bwMode="auto">
              <a:xfrm>
                <a:off x="4032" y="96"/>
                <a:ext cx="576" cy="1990"/>
                <a:chOff x="2544" y="738"/>
                <a:chExt cx="576" cy="1990"/>
              </a:xfrm>
            </p:grpSpPr>
            <p:sp>
              <p:nvSpPr>
                <p:cNvPr id="46118" name="Freeform 38"/>
                <p:cNvSpPr>
                  <a:spLocks/>
                </p:cNvSpPr>
                <p:nvPr/>
              </p:nvSpPr>
              <p:spPr bwMode="auto">
                <a:xfrm rot="-10134911">
                  <a:off x="2744" y="738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19" name="Oval 39"/>
                <p:cNvSpPr>
                  <a:spLocks noChangeArrowheads="1"/>
                </p:cNvSpPr>
                <p:nvPr/>
              </p:nvSpPr>
              <p:spPr bwMode="auto">
                <a:xfrm>
                  <a:off x="2544" y="1101"/>
                  <a:ext cx="576" cy="576"/>
                </a:xfrm>
                <a:prstGeom prst="ellipse">
                  <a:avLst/>
                </a:prstGeom>
                <a:solidFill>
                  <a:srgbClr val="8EB4E3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/>
              </p:nvSpPr>
              <p:spPr bwMode="auto">
                <a:xfrm>
                  <a:off x="2774" y="2554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21" name="Oval 41"/>
                <p:cNvSpPr>
                  <a:spLocks noChangeArrowheads="1"/>
                </p:cNvSpPr>
                <p:nvPr/>
              </p:nvSpPr>
              <p:spPr bwMode="auto">
                <a:xfrm>
                  <a:off x="2640" y="1738"/>
                  <a:ext cx="384" cy="38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22" name="Oval 42"/>
                <p:cNvSpPr>
                  <a:spLocks noChangeArrowheads="1"/>
                </p:cNvSpPr>
                <p:nvPr/>
              </p:nvSpPr>
              <p:spPr bwMode="auto">
                <a:xfrm>
                  <a:off x="2698" y="2208"/>
                  <a:ext cx="240" cy="240"/>
                </a:xfrm>
                <a:prstGeom prst="ellipse">
                  <a:avLst/>
                </a:prstGeom>
                <a:solidFill>
                  <a:srgbClr val="8EB4E3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23" name="Rectangle 43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96" cy="172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24" name="Oval 44"/>
                <p:cNvSpPr>
                  <a:spLocks noChangeArrowheads="1"/>
                </p:cNvSpPr>
                <p:nvPr/>
              </p:nvSpPr>
              <p:spPr bwMode="auto">
                <a:xfrm>
                  <a:off x="2784" y="1344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25" name="Oval 45"/>
                <p:cNvSpPr>
                  <a:spLocks noChangeArrowheads="1"/>
                </p:cNvSpPr>
                <p:nvPr/>
              </p:nvSpPr>
              <p:spPr bwMode="auto">
                <a:xfrm>
                  <a:off x="2784" y="1872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26" name="Oval 46"/>
                <p:cNvSpPr>
                  <a:spLocks noChangeArrowheads="1"/>
                </p:cNvSpPr>
                <p:nvPr/>
              </p:nvSpPr>
              <p:spPr bwMode="auto">
                <a:xfrm>
                  <a:off x="2784" y="2284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6127" name="Group 47"/>
            <p:cNvGrpSpPr>
              <a:grpSpLocks/>
            </p:cNvGrpSpPr>
            <p:nvPr/>
          </p:nvGrpSpPr>
          <p:grpSpPr bwMode="auto">
            <a:xfrm rot="-10810833">
              <a:off x="4032" y="2016"/>
              <a:ext cx="433" cy="1414"/>
              <a:chOff x="2544" y="738"/>
              <a:chExt cx="576" cy="1990"/>
            </a:xfrm>
          </p:grpSpPr>
          <p:sp>
            <p:nvSpPr>
              <p:cNvPr id="46128" name="Freeform 48"/>
              <p:cNvSpPr>
                <a:spLocks/>
              </p:cNvSpPr>
              <p:nvPr/>
            </p:nvSpPr>
            <p:spPr bwMode="auto">
              <a:xfrm rot="-10134911">
                <a:off x="2744" y="738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29" name="Oval 49"/>
              <p:cNvSpPr>
                <a:spLocks noChangeArrowheads="1"/>
              </p:cNvSpPr>
              <p:nvPr/>
            </p:nvSpPr>
            <p:spPr bwMode="auto">
              <a:xfrm>
                <a:off x="2544" y="110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30" name="Freeform 50"/>
              <p:cNvSpPr>
                <a:spLocks/>
              </p:cNvSpPr>
              <p:nvPr/>
            </p:nvSpPr>
            <p:spPr bwMode="auto">
              <a:xfrm>
                <a:off x="2774" y="2554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31" name="Oval 51"/>
              <p:cNvSpPr>
                <a:spLocks noChangeArrowheads="1"/>
              </p:cNvSpPr>
              <p:nvPr/>
            </p:nvSpPr>
            <p:spPr bwMode="auto">
              <a:xfrm>
                <a:off x="2640" y="173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32" name="Oval 52"/>
              <p:cNvSpPr>
                <a:spLocks noChangeArrowheads="1"/>
              </p:cNvSpPr>
              <p:nvPr/>
            </p:nvSpPr>
            <p:spPr bwMode="auto">
              <a:xfrm>
                <a:off x="2698" y="220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33" name="Rectangle 5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96" cy="17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34" name="Oval 54"/>
              <p:cNvSpPr>
                <a:spLocks noChangeArrowheads="1"/>
              </p:cNvSpPr>
              <p:nvPr/>
            </p:nvSpPr>
            <p:spPr bwMode="auto">
              <a:xfrm>
                <a:off x="2784" y="1344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35" name="Oval 55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36" name="Oval 56"/>
              <p:cNvSpPr>
                <a:spLocks noChangeArrowheads="1"/>
              </p:cNvSpPr>
              <p:nvPr/>
            </p:nvSpPr>
            <p:spPr bwMode="auto">
              <a:xfrm>
                <a:off x="2784" y="2284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6137" name="Group 57"/>
          <p:cNvGrpSpPr>
            <a:grpSpLocks/>
          </p:cNvGrpSpPr>
          <p:nvPr/>
        </p:nvGrpSpPr>
        <p:grpSpPr bwMode="auto">
          <a:xfrm>
            <a:off x="2894019" y="171450"/>
            <a:ext cx="1946275" cy="4830366"/>
            <a:chOff x="3599" y="48"/>
            <a:chExt cx="1226" cy="4057"/>
          </a:xfrm>
        </p:grpSpPr>
        <p:grpSp>
          <p:nvGrpSpPr>
            <p:cNvPr id="46138" name="Group 58"/>
            <p:cNvGrpSpPr>
              <a:grpSpLocks/>
            </p:cNvGrpSpPr>
            <p:nvPr/>
          </p:nvGrpSpPr>
          <p:grpSpPr bwMode="auto">
            <a:xfrm>
              <a:off x="4050" y="3398"/>
              <a:ext cx="432" cy="707"/>
              <a:chOff x="3120" y="3312"/>
              <a:chExt cx="432" cy="707"/>
            </a:xfrm>
          </p:grpSpPr>
          <p:grpSp>
            <p:nvGrpSpPr>
              <p:cNvPr id="46139" name="Group 59"/>
              <p:cNvGrpSpPr>
                <a:grpSpLocks/>
              </p:cNvGrpSpPr>
              <p:nvPr/>
            </p:nvGrpSpPr>
            <p:grpSpPr bwMode="auto">
              <a:xfrm>
                <a:off x="3120" y="3528"/>
                <a:ext cx="432" cy="491"/>
                <a:chOff x="3120" y="3528"/>
                <a:chExt cx="432" cy="491"/>
              </a:xfrm>
            </p:grpSpPr>
            <p:sp>
              <p:nvSpPr>
                <p:cNvPr id="46140" name="Rectangle 60"/>
                <p:cNvSpPr>
                  <a:spLocks noChangeArrowheads="1"/>
                </p:cNvSpPr>
                <p:nvPr/>
              </p:nvSpPr>
              <p:spPr bwMode="auto">
                <a:xfrm>
                  <a:off x="3120" y="3600"/>
                  <a:ext cx="432" cy="38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FA141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4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159" y="3528"/>
                  <a:ext cx="336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kumimoji="1" lang="en-US" altLang="zh-CN" sz="3200" dirty="0">
                      <a:solidFill>
                        <a:srgbClr val="FA1414"/>
                      </a:solidFill>
                      <a:latin typeface="Times New Roman" pitchFamily="18" charset="0"/>
                    </a:rPr>
                    <a:t>G</a:t>
                  </a:r>
                  <a:endParaRPr kumimoji="1" lang="en-US" altLang="zh-CN" sz="3200" baseline="-25000" dirty="0">
                    <a:solidFill>
                      <a:srgbClr val="FA1414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6142" name="Line 62"/>
              <p:cNvSpPr>
                <a:spLocks noChangeShapeType="1"/>
              </p:cNvSpPr>
              <p:nvPr/>
            </p:nvSpPr>
            <p:spPr bwMode="auto">
              <a:xfrm>
                <a:off x="3328" y="3312"/>
                <a:ext cx="0" cy="288"/>
              </a:xfrm>
              <a:prstGeom prst="line">
                <a:avLst/>
              </a:prstGeom>
              <a:noFill/>
              <a:ln w="57150">
                <a:solidFill>
                  <a:srgbClr val="FA1414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grpSp>
          <p:nvGrpSpPr>
            <p:cNvPr id="46143" name="Group 63"/>
            <p:cNvGrpSpPr>
              <a:grpSpLocks/>
            </p:cNvGrpSpPr>
            <p:nvPr/>
          </p:nvGrpSpPr>
          <p:grpSpPr bwMode="auto">
            <a:xfrm>
              <a:off x="3599" y="48"/>
              <a:ext cx="1226" cy="1680"/>
              <a:chOff x="3600" y="0"/>
              <a:chExt cx="1368" cy="2086"/>
            </a:xfrm>
          </p:grpSpPr>
          <p:grpSp>
            <p:nvGrpSpPr>
              <p:cNvPr id="46144" name="Group 64"/>
              <p:cNvGrpSpPr>
                <a:grpSpLocks/>
              </p:cNvGrpSpPr>
              <p:nvPr/>
            </p:nvGrpSpPr>
            <p:grpSpPr bwMode="auto">
              <a:xfrm rot="-10793697">
                <a:off x="3600" y="0"/>
                <a:ext cx="1368" cy="96"/>
                <a:chOff x="2783" y="2640"/>
                <a:chExt cx="1315" cy="130"/>
              </a:xfrm>
            </p:grpSpPr>
            <p:sp>
              <p:nvSpPr>
                <p:cNvPr id="4614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49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0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1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2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3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6" name="Line 76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157" name="Group 77"/>
              <p:cNvGrpSpPr>
                <a:grpSpLocks/>
              </p:cNvGrpSpPr>
              <p:nvPr/>
            </p:nvGrpSpPr>
            <p:grpSpPr bwMode="auto">
              <a:xfrm>
                <a:off x="4032" y="96"/>
                <a:ext cx="576" cy="1990"/>
                <a:chOff x="2544" y="738"/>
                <a:chExt cx="576" cy="1990"/>
              </a:xfrm>
            </p:grpSpPr>
            <p:sp>
              <p:nvSpPr>
                <p:cNvPr id="46158" name="Freeform 78"/>
                <p:cNvSpPr>
                  <a:spLocks/>
                </p:cNvSpPr>
                <p:nvPr/>
              </p:nvSpPr>
              <p:spPr bwMode="auto">
                <a:xfrm rot="-10134911">
                  <a:off x="2744" y="738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59" name="Oval 79"/>
                <p:cNvSpPr>
                  <a:spLocks noChangeArrowheads="1"/>
                </p:cNvSpPr>
                <p:nvPr/>
              </p:nvSpPr>
              <p:spPr bwMode="auto">
                <a:xfrm>
                  <a:off x="2544" y="1101"/>
                  <a:ext cx="576" cy="576"/>
                </a:xfrm>
                <a:prstGeom prst="ellipse">
                  <a:avLst/>
                </a:prstGeom>
                <a:solidFill>
                  <a:srgbClr val="8EB4E3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60" name="Freeform 80"/>
                <p:cNvSpPr>
                  <a:spLocks/>
                </p:cNvSpPr>
                <p:nvPr/>
              </p:nvSpPr>
              <p:spPr bwMode="auto">
                <a:xfrm>
                  <a:off x="2774" y="2554"/>
                  <a:ext cx="135" cy="174"/>
                </a:xfrm>
                <a:custGeom>
                  <a:avLst/>
                  <a:gdLst>
                    <a:gd name="T0" fmla="*/ 472 w 2020"/>
                    <a:gd name="T1" fmla="*/ 15 h 2594"/>
                    <a:gd name="T2" fmla="*/ 472 w 2020"/>
                    <a:gd name="T3" fmla="*/ 552 h 2594"/>
                    <a:gd name="T4" fmla="*/ 442 w 2020"/>
                    <a:gd name="T5" fmla="*/ 1005 h 2594"/>
                    <a:gd name="T6" fmla="*/ 247 w 2020"/>
                    <a:gd name="T7" fmla="*/ 1260 h 2594"/>
                    <a:gd name="T8" fmla="*/ 112 w 2020"/>
                    <a:gd name="T9" fmla="*/ 1488 h 2594"/>
                    <a:gd name="T10" fmla="*/ 7 w 2020"/>
                    <a:gd name="T11" fmla="*/ 1800 h 2594"/>
                    <a:gd name="T12" fmla="*/ 67 w 2020"/>
                    <a:gd name="T13" fmla="*/ 2055 h 2594"/>
                    <a:gd name="T14" fmla="*/ 262 w 2020"/>
                    <a:gd name="T15" fmla="*/ 2325 h 2594"/>
                    <a:gd name="T16" fmla="*/ 652 w 2020"/>
                    <a:gd name="T17" fmla="*/ 2535 h 2594"/>
                    <a:gd name="T18" fmla="*/ 1087 w 2020"/>
                    <a:gd name="T19" fmla="*/ 2550 h 2594"/>
                    <a:gd name="T20" fmla="*/ 1552 w 2020"/>
                    <a:gd name="T21" fmla="*/ 2268 h 2594"/>
                    <a:gd name="T22" fmla="*/ 1762 w 2020"/>
                    <a:gd name="T23" fmla="*/ 1965 h 2594"/>
                    <a:gd name="T24" fmla="*/ 1912 w 2020"/>
                    <a:gd name="T25" fmla="*/ 1644 h 2594"/>
                    <a:gd name="T26" fmla="*/ 2002 w 2020"/>
                    <a:gd name="T27" fmla="*/ 1275 h 2594"/>
                    <a:gd name="T28" fmla="*/ 1807 w 2020"/>
                    <a:gd name="T29" fmla="*/ 1440 h 2594"/>
                    <a:gd name="T30" fmla="*/ 1597 w 2020"/>
                    <a:gd name="T31" fmla="*/ 1785 h 2594"/>
                    <a:gd name="T32" fmla="*/ 1372 w 2020"/>
                    <a:gd name="T33" fmla="*/ 2010 h 2594"/>
                    <a:gd name="T34" fmla="*/ 1177 w 2020"/>
                    <a:gd name="T35" fmla="*/ 2130 h 2594"/>
                    <a:gd name="T36" fmla="*/ 892 w 2020"/>
                    <a:gd name="T37" fmla="*/ 2115 h 2594"/>
                    <a:gd name="T38" fmla="*/ 637 w 2020"/>
                    <a:gd name="T39" fmla="*/ 1935 h 2594"/>
                    <a:gd name="T40" fmla="*/ 652 w 2020"/>
                    <a:gd name="T41" fmla="*/ 1590 h 2594"/>
                    <a:gd name="T42" fmla="*/ 877 w 2020"/>
                    <a:gd name="T43" fmla="*/ 1260 h 2594"/>
                    <a:gd name="T44" fmla="*/ 1012 w 2020"/>
                    <a:gd name="T45" fmla="*/ 1020 h 2594"/>
                    <a:gd name="T46" fmla="*/ 1012 w 2020"/>
                    <a:gd name="T47" fmla="*/ 708 h 2594"/>
                    <a:gd name="T48" fmla="*/ 1012 w 2020"/>
                    <a:gd name="T49" fmla="*/ 552 h 2594"/>
                    <a:gd name="T50" fmla="*/ 1012 w 2020"/>
                    <a:gd name="T51" fmla="*/ 0 h 25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20" h="2594">
                      <a:moveTo>
                        <a:pt x="472" y="15"/>
                      </a:moveTo>
                      <a:cubicBezTo>
                        <a:pt x="472" y="107"/>
                        <a:pt x="477" y="387"/>
                        <a:pt x="472" y="552"/>
                      </a:cubicBezTo>
                      <a:cubicBezTo>
                        <a:pt x="467" y="717"/>
                        <a:pt x="480" y="887"/>
                        <a:pt x="442" y="1005"/>
                      </a:cubicBezTo>
                      <a:cubicBezTo>
                        <a:pt x="404" y="1123"/>
                        <a:pt x="302" y="1180"/>
                        <a:pt x="247" y="1260"/>
                      </a:cubicBezTo>
                      <a:cubicBezTo>
                        <a:pt x="192" y="1340"/>
                        <a:pt x="152" y="1398"/>
                        <a:pt x="112" y="1488"/>
                      </a:cubicBezTo>
                      <a:cubicBezTo>
                        <a:pt x="72" y="1578"/>
                        <a:pt x="14" y="1706"/>
                        <a:pt x="7" y="1800"/>
                      </a:cubicBezTo>
                      <a:cubicBezTo>
                        <a:pt x="0" y="1894"/>
                        <a:pt x="25" y="1968"/>
                        <a:pt x="67" y="2055"/>
                      </a:cubicBezTo>
                      <a:cubicBezTo>
                        <a:pt x="109" y="2142"/>
                        <a:pt x="165" y="2245"/>
                        <a:pt x="262" y="2325"/>
                      </a:cubicBezTo>
                      <a:cubicBezTo>
                        <a:pt x="359" y="2405"/>
                        <a:pt x="515" y="2498"/>
                        <a:pt x="652" y="2535"/>
                      </a:cubicBezTo>
                      <a:cubicBezTo>
                        <a:pt x="789" y="2572"/>
                        <a:pt x="937" y="2594"/>
                        <a:pt x="1087" y="2550"/>
                      </a:cubicBezTo>
                      <a:cubicBezTo>
                        <a:pt x="1237" y="2506"/>
                        <a:pt x="1440" y="2366"/>
                        <a:pt x="1552" y="2268"/>
                      </a:cubicBezTo>
                      <a:cubicBezTo>
                        <a:pt x="1664" y="2170"/>
                        <a:pt x="1702" y="2069"/>
                        <a:pt x="1762" y="1965"/>
                      </a:cubicBezTo>
                      <a:cubicBezTo>
                        <a:pt x="1822" y="1861"/>
                        <a:pt x="1872" y="1759"/>
                        <a:pt x="1912" y="1644"/>
                      </a:cubicBezTo>
                      <a:cubicBezTo>
                        <a:pt x="1952" y="1529"/>
                        <a:pt x="2020" y="1309"/>
                        <a:pt x="2002" y="1275"/>
                      </a:cubicBezTo>
                      <a:cubicBezTo>
                        <a:pt x="1984" y="1241"/>
                        <a:pt x="1874" y="1355"/>
                        <a:pt x="1807" y="1440"/>
                      </a:cubicBezTo>
                      <a:cubicBezTo>
                        <a:pt x="1740" y="1525"/>
                        <a:pt x="1669" y="1690"/>
                        <a:pt x="1597" y="1785"/>
                      </a:cubicBezTo>
                      <a:cubicBezTo>
                        <a:pt x="1525" y="1880"/>
                        <a:pt x="1442" y="1953"/>
                        <a:pt x="1372" y="2010"/>
                      </a:cubicBezTo>
                      <a:cubicBezTo>
                        <a:pt x="1302" y="2067"/>
                        <a:pt x="1257" y="2113"/>
                        <a:pt x="1177" y="2130"/>
                      </a:cubicBezTo>
                      <a:cubicBezTo>
                        <a:pt x="1097" y="2147"/>
                        <a:pt x="982" y="2147"/>
                        <a:pt x="892" y="2115"/>
                      </a:cubicBezTo>
                      <a:cubicBezTo>
                        <a:pt x="802" y="2083"/>
                        <a:pt x="677" y="2022"/>
                        <a:pt x="637" y="1935"/>
                      </a:cubicBezTo>
                      <a:cubicBezTo>
                        <a:pt x="597" y="1848"/>
                        <a:pt x="612" y="1702"/>
                        <a:pt x="652" y="1590"/>
                      </a:cubicBezTo>
                      <a:cubicBezTo>
                        <a:pt x="692" y="1478"/>
                        <a:pt x="817" y="1355"/>
                        <a:pt x="877" y="1260"/>
                      </a:cubicBezTo>
                      <a:cubicBezTo>
                        <a:pt x="937" y="1165"/>
                        <a:pt x="990" y="1112"/>
                        <a:pt x="1012" y="1020"/>
                      </a:cubicBezTo>
                      <a:cubicBezTo>
                        <a:pt x="1034" y="928"/>
                        <a:pt x="1012" y="786"/>
                        <a:pt x="1012" y="708"/>
                      </a:cubicBezTo>
                      <a:cubicBezTo>
                        <a:pt x="1012" y="630"/>
                        <a:pt x="1012" y="670"/>
                        <a:pt x="1012" y="552"/>
                      </a:cubicBezTo>
                      <a:cubicBezTo>
                        <a:pt x="1012" y="434"/>
                        <a:pt x="1012" y="115"/>
                        <a:pt x="1012" y="0"/>
                      </a:cubicBezTo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161" name="Oval 81"/>
                <p:cNvSpPr>
                  <a:spLocks noChangeArrowheads="1"/>
                </p:cNvSpPr>
                <p:nvPr/>
              </p:nvSpPr>
              <p:spPr bwMode="auto">
                <a:xfrm>
                  <a:off x="2640" y="1738"/>
                  <a:ext cx="384" cy="384"/>
                </a:xfrm>
                <a:prstGeom prst="ellipse">
                  <a:avLst/>
                </a:prstGeom>
                <a:solidFill>
                  <a:srgbClr val="8EB4E3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62" name="Oval 82"/>
                <p:cNvSpPr>
                  <a:spLocks noChangeArrowheads="1"/>
                </p:cNvSpPr>
                <p:nvPr/>
              </p:nvSpPr>
              <p:spPr bwMode="auto">
                <a:xfrm>
                  <a:off x="2698" y="2208"/>
                  <a:ext cx="240" cy="240"/>
                </a:xfrm>
                <a:prstGeom prst="ellipse">
                  <a:avLst/>
                </a:prstGeom>
                <a:solidFill>
                  <a:srgbClr val="8EB4E3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63" name="Rectangle 83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96" cy="172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64" name="Oval 84"/>
                <p:cNvSpPr>
                  <a:spLocks noChangeArrowheads="1"/>
                </p:cNvSpPr>
                <p:nvPr/>
              </p:nvSpPr>
              <p:spPr bwMode="auto">
                <a:xfrm>
                  <a:off x="2784" y="1344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65" name="Oval 85"/>
                <p:cNvSpPr>
                  <a:spLocks noChangeArrowheads="1"/>
                </p:cNvSpPr>
                <p:nvPr/>
              </p:nvSpPr>
              <p:spPr bwMode="auto">
                <a:xfrm>
                  <a:off x="2784" y="1872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166" name="Oval 86"/>
                <p:cNvSpPr>
                  <a:spLocks noChangeArrowheads="1"/>
                </p:cNvSpPr>
                <p:nvPr/>
              </p:nvSpPr>
              <p:spPr bwMode="auto">
                <a:xfrm>
                  <a:off x="2784" y="2284"/>
                  <a:ext cx="96" cy="96"/>
                </a:xfrm>
                <a:prstGeom prst="ellipse">
                  <a:avLst/>
                </a:prstGeom>
                <a:solidFill>
                  <a:srgbClr val="040708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6167" name="Group 87"/>
            <p:cNvGrpSpPr>
              <a:grpSpLocks/>
            </p:cNvGrpSpPr>
            <p:nvPr/>
          </p:nvGrpSpPr>
          <p:grpSpPr bwMode="auto">
            <a:xfrm rot="-10810833">
              <a:off x="4032" y="2016"/>
              <a:ext cx="433" cy="1414"/>
              <a:chOff x="2544" y="738"/>
              <a:chExt cx="576" cy="1990"/>
            </a:xfrm>
          </p:grpSpPr>
          <p:sp>
            <p:nvSpPr>
              <p:cNvPr id="46168" name="Freeform 88"/>
              <p:cNvSpPr>
                <a:spLocks/>
              </p:cNvSpPr>
              <p:nvPr/>
            </p:nvSpPr>
            <p:spPr bwMode="auto">
              <a:xfrm rot="-10134911">
                <a:off x="2744" y="738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69" name="Oval 89"/>
              <p:cNvSpPr>
                <a:spLocks noChangeArrowheads="1"/>
              </p:cNvSpPr>
              <p:nvPr/>
            </p:nvSpPr>
            <p:spPr bwMode="auto">
              <a:xfrm>
                <a:off x="2544" y="1101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70" name="Freeform 90"/>
              <p:cNvSpPr>
                <a:spLocks/>
              </p:cNvSpPr>
              <p:nvPr/>
            </p:nvSpPr>
            <p:spPr bwMode="auto">
              <a:xfrm>
                <a:off x="2774" y="2554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171" name="Oval 91"/>
              <p:cNvSpPr>
                <a:spLocks noChangeArrowheads="1"/>
              </p:cNvSpPr>
              <p:nvPr/>
            </p:nvSpPr>
            <p:spPr bwMode="auto">
              <a:xfrm>
                <a:off x="2640" y="1738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72" name="Oval 92"/>
              <p:cNvSpPr>
                <a:spLocks noChangeArrowheads="1"/>
              </p:cNvSpPr>
              <p:nvPr/>
            </p:nvSpPr>
            <p:spPr bwMode="auto">
              <a:xfrm>
                <a:off x="2698" y="220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73" name="Rectangle 9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96" cy="17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74" name="Oval 94"/>
              <p:cNvSpPr>
                <a:spLocks noChangeArrowheads="1"/>
              </p:cNvSpPr>
              <p:nvPr/>
            </p:nvSpPr>
            <p:spPr bwMode="auto">
              <a:xfrm>
                <a:off x="2784" y="1344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75" name="Oval 95"/>
              <p:cNvSpPr>
                <a:spLocks noChangeArrowheads="1"/>
              </p:cNvSpPr>
              <p:nvPr/>
            </p:nvSpPr>
            <p:spPr bwMode="auto">
              <a:xfrm>
                <a:off x="2784" y="1872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176" name="Oval 96"/>
              <p:cNvSpPr>
                <a:spLocks noChangeArrowheads="1"/>
              </p:cNvSpPr>
              <p:nvPr/>
            </p:nvSpPr>
            <p:spPr bwMode="auto">
              <a:xfrm>
                <a:off x="2784" y="2284"/>
                <a:ext cx="96" cy="96"/>
              </a:xfrm>
              <a:prstGeom prst="ellipse">
                <a:avLst/>
              </a:prstGeom>
              <a:solidFill>
                <a:srgbClr val="0407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6177" name="Group 97"/>
          <p:cNvGrpSpPr>
            <a:grpSpLocks/>
          </p:cNvGrpSpPr>
          <p:nvPr/>
        </p:nvGrpSpPr>
        <p:grpSpPr bwMode="auto">
          <a:xfrm>
            <a:off x="5239428" y="141483"/>
            <a:ext cx="3370263" cy="3281363"/>
            <a:chOff x="3312" y="316"/>
            <a:chExt cx="2123" cy="2756"/>
          </a:xfrm>
        </p:grpSpPr>
        <p:grpSp>
          <p:nvGrpSpPr>
            <p:cNvPr id="46178" name="Group 98"/>
            <p:cNvGrpSpPr>
              <a:grpSpLocks/>
            </p:cNvGrpSpPr>
            <p:nvPr/>
          </p:nvGrpSpPr>
          <p:grpSpPr bwMode="auto">
            <a:xfrm>
              <a:off x="3312" y="316"/>
              <a:ext cx="2123" cy="1038"/>
              <a:chOff x="3312" y="384"/>
              <a:chExt cx="2123" cy="1038"/>
            </a:xfrm>
          </p:grpSpPr>
          <p:grpSp>
            <p:nvGrpSpPr>
              <p:cNvPr id="46179" name="Group 99"/>
              <p:cNvGrpSpPr>
                <a:grpSpLocks/>
              </p:cNvGrpSpPr>
              <p:nvPr/>
            </p:nvGrpSpPr>
            <p:grpSpPr bwMode="auto">
              <a:xfrm>
                <a:off x="3392" y="432"/>
                <a:ext cx="2032" cy="960"/>
                <a:chOff x="3116" y="1152"/>
                <a:chExt cx="2032" cy="960"/>
              </a:xfrm>
            </p:grpSpPr>
            <p:sp>
              <p:nvSpPr>
                <p:cNvPr id="46180" name="Rectangle 100"/>
                <p:cNvSpPr>
                  <a:spLocks noChangeArrowheads="1"/>
                </p:cNvSpPr>
                <p:nvPr/>
              </p:nvSpPr>
              <p:spPr bwMode="auto">
                <a:xfrm>
                  <a:off x="3120" y="1584"/>
                  <a:ext cx="2016" cy="96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rgbClr val="040708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6181" name="Group 101"/>
                <p:cNvGrpSpPr>
                  <a:grpSpLocks/>
                </p:cNvGrpSpPr>
                <p:nvPr/>
              </p:nvGrpSpPr>
              <p:grpSpPr bwMode="auto">
                <a:xfrm>
                  <a:off x="318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6182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83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84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85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186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87" name="Group 107"/>
                <p:cNvGrpSpPr>
                  <a:grpSpLocks/>
                </p:cNvGrpSpPr>
                <p:nvPr/>
              </p:nvGrpSpPr>
              <p:grpSpPr bwMode="auto">
                <a:xfrm>
                  <a:off x="361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618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89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0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1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2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93" name="Group 113"/>
                <p:cNvGrpSpPr>
                  <a:grpSpLocks/>
                </p:cNvGrpSpPr>
                <p:nvPr/>
              </p:nvGrpSpPr>
              <p:grpSpPr bwMode="auto">
                <a:xfrm>
                  <a:off x="381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6194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5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6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7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198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199" name="Group 119"/>
                <p:cNvGrpSpPr>
                  <a:grpSpLocks/>
                </p:cNvGrpSpPr>
                <p:nvPr/>
              </p:nvGrpSpPr>
              <p:grpSpPr bwMode="auto">
                <a:xfrm>
                  <a:off x="4022" y="1170"/>
                  <a:ext cx="242" cy="940"/>
                  <a:chOff x="4032" y="2112"/>
                  <a:chExt cx="242" cy="940"/>
                </a:xfrm>
              </p:grpSpPr>
              <p:sp>
                <p:nvSpPr>
                  <p:cNvPr id="46200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1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2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3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4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05" name="Group 125"/>
                <p:cNvGrpSpPr>
                  <a:grpSpLocks/>
                </p:cNvGrpSpPr>
                <p:nvPr/>
              </p:nvGrpSpPr>
              <p:grpSpPr bwMode="auto">
                <a:xfrm>
                  <a:off x="4232" y="1170"/>
                  <a:ext cx="242" cy="940"/>
                  <a:chOff x="4032" y="2112"/>
                  <a:chExt cx="242" cy="940"/>
                </a:xfrm>
              </p:grpSpPr>
              <p:sp>
                <p:nvSpPr>
                  <p:cNvPr id="4620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7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8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09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0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11" name="Group 131"/>
                <p:cNvGrpSpPr>
                  <a:grpSpLocks/>
                </p:cNvGrpSpPr>
                <p:nvPr/>
              </p:nvGrpSpPr>
              <p:grpSpPr bwMode="auto">
                <a:xfrm>
                  <a:off x="4442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6212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3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4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5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6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17" name="Group 137"/>
                <p:cNvGrpSpPr>
                  <a:grpSpLocks/>
                </p:cNvGrpSpPr>
                <p:nvPr/>
              </p:nvGrpSpPr>
              <p:grpSpPr bwMode="auto">
                <a:xfrm>
                  <a:off x="4862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6218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19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0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1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2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6223" name="Rectangle 143"/>
                <p:cNvSpPr>
                  <a:spLocks noChangeArrowheads="1"/>
                </p:cNvSpPr>
                <p:nvPr/>
              </p:nvSpPr>
              <p:spPr bwMode="auto">
                <a:xfrm>
                  <a:off x="3120" y="1334"/>
                  <a:ext cx="48" cy="6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224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90" y="1334"/>
                  <a:ext cx="48" cy="6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6225" name="Group 145"/>
                <p:cNvGrpSpPr>
                  <a:grpSpLocks/>
                </p:cNvGrpSpPr>
                <p:nvPr/>
              </p:nvGrpSpPr>
              <p:grpSpPr bwMode="auto">
                <a:xfrm>
                  <a:off x="4656" y="1152"/>
                  <a:ext cx="242" cy="940"/>
                  <a:chOff x="4032" y="2112"/>
                  <a:chExt cx="242" cy="940"/>
                </a:xfrm>
              </p:grpSpPr>
              <p:sp>
                <p:nvSpPr>
                  <p:cNvPr id="4622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7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8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29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30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31" name="Group 151"/>
                <p:cNvGrpSpPr>
                  <a:grpSpLocks/>
                </p:cNvGrpSpPr>
                <p:nvPr/>
              </p:nvGrpSpPr>
              <p:grpSpPr bwMode="auto">
                <a:xfrm>
                  <a:off x="3398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6232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33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34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35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36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6237" name="Rectangle 157"/>
                <p:cNvSpPr>
                  <a:spLocks noChangeArrowheads="1"/>
                </p:cNvSpPr>
                <p:nvPr/>
              </p:nvSpPr>
              <p:spPr bwMode="auto">
                <a:xfrm>
                  <a:off x="3116" y="1296"/>
                  <a:ext cx="2028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238" name="Rectangle 158"/>
                <p:cNvSpPr>
                  <a:spLocks noChangeArrowheads="1"/>
                </p:cNvSpPr>
                <p:nvPr/>
              </p:nvSpPr>
              <p:spPr bwMode="auto">
                <a:xfrm>
                  <a:off x="3120" y="1920"/>
                  <a:ext cx="2028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/>
            </p:nvGrpSpPr>
            <p:grpSpPr bwMode="auto">
              <a:xfrm rot="-10793697">
                <a:off x="3312" y="384"/>
                <a:ext cx="2123" cy="96"/>
                <a:chOff x="2783" y="2640"/>
                <a:chExt cx="1315" cy="130"/>
              </a:xfrm>
            </p:grpSpPr>
            <p:sp>
              <p:nvSpPr>
                <p:cNvPr id="46241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42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43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44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45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46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47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48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49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50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251" name="Line 171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46252" name="Freeform 172"/>
              <p:cNvSpPr>
                <a:spLocks/>
              </p:cNvSpPr>
              <p:nvPr/>
            </p:nvSpPr>
            <p:spPr bwMode="auto">
              <a:xfrm flipH="1" flipV="1">
                <a:off x="4270" y="432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253" name="Freeform 173"/>
              <p:cNvSpPr>
                <a:spLocks/>
              </p:cNvSpPr>
              <p:nvPr/>
            </p:nvSpPr>
            <p:spPr bwMode="auto">
              <a:xfrm>
                <a:off x="4320" y="1248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6254" name="Group 174"/>
            <p:cNvGrpSpPr>
              <a:grpSpLocks/>
            </p:cNvGrpSpPr>
            <p:nvPr/>
          </p:nvGrpSpPr>
          <p:grpSpPr bwMode="auto">
            <a:xfrm>
              <a:off x="3360" y="2064"/>
              <a:ext cx="2032" cy="1008"/>
              <a:chOff x="3440" y="2132"/>
              <a:chExt cx="2032" cy="1008"/>
            </a:xfrm>
          </p:grpSpPr>
          <p:grpSp>
            <p:nvGrpSpPr>
              <p:cNvPr id="46255" name="Group 175"/>
              <p:cNvGrpSpPr>
                <a:grpSpLocks/>
              </p:cNvGrpSpPr>
              <p:nvPr/>
            </p:nvGrpSpPr>
            <p:grpSpPr bwMode="auto">
              <a:xfrm>
                <a:off x="3440" y="2160"/>
                <a:ext cx="2032" cy="960"/>
                <a:chOff x="3116" y="1152"/>
                <a:chExt cx="2032" cy="960"/>
              </a:xfrm>
            </p:grpSpPr>
            <p:sp>
              <p:nvSpPr>
                <p:cNvPr id="46256" name="Rectangle 176"/>
                <p:cNvSpPr>
                  <a:spLocks noChangeArrowheads="1"/>
                </p:cNvSpPr>
                <p:nvPr/>
              </p:nvSpPr>
              <p:spPr bwMode="auto">
                <a:xfrm>
                  <a:off x="3120" y="1584"/>
                  <a:ext cx="2016" cy="96"/>
                </a:xfrm>
                <a:prstGeom prst="rect">
                  <a:avLst/>
                </a:prstGeom>
                <a:solidFill>
                  <a:schemeClr val="hlink"/>
                </a:solidFill>
                <a:ln w="28575">
                  <a:solidFill>
                    <a:srgbClr val="040708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6257" name="Group 177"/>
                <p:cNvGrpSpPr>
                  <a:grpSpLocks/>
                </p:cNvGrpSpPr>
                <p:nvPr/>
              </p:nvGrpSpPr>
              <p:grpSpPr bwMode="auto">
                <a:xfrm>
                  <a:off x="318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6258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59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60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61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62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63" name="Group 183"/>
                <p:cNvGrpSpPr>
                  <a:grpSpLocks/>
                </p:cNvGrpSpPr>
                <p:nvPr/>
              </p:nvGrpSpPr>
              <p:grpSpPr bwMode="auto">
                <a:xfrm>
                  <a:off x="361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6264" name="Rectangle 18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65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66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6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68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69" name="Group 189"/>
                <p:cNvGrpSpPr>
                  <a:grpSpLocks/>
                </p:cNvGrpSpPr>
                <p:nvPr/>
              </p:nvGrpSpPr>
              <p:grpSpPr bwMode="auto">
                <a:xfrm>
                  <a:off x="3812" y="1172"/>
                  <a:ext cx="242" cy="940"/>
                  <a:chOff x="4032" y="2112"/>
                  <a:chExt cx="242" cy="940"/>
                </a:xfrm>
              </p:grpSpPr>
              <p:sp>
                <p:nvSpPr>
                  <p:cNvPr id="46270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71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72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73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74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75" name="Group 195"/>
                <p:cNvGrpSpPr>
                  <a:grpSpLocks/>
                </p:cNvGrpSpPr>
                <p:nvPr/>
              </p:nvGrpSpPr>
              <p:grpSpPr bwMode="auto">
                <a:xfrm>
                  <a:off x="4022" y="1170"/>
                  <a:ext cx="242" cy="940"/>
                  <a:chOff x="4032" y="2112"/>
                  <a:chExt cx="242" cy="940"/>
                </a:xfrm>
              </p:grpSpPr>
              <p:sp>
                <p:nvSpPr>
                  <p:cNvPr id="46276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77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78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79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80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81" name="Group 201"/>
                <p:cNvGrpSpPr>
                  <a:grpSpLocks/>
                </p:cNvGrpSpPr>
                <p:nvPr/>
              </p:nvGrpSpPr>
              <p:grpSpPr bwMode="auto">
                <a:xfrm>
                  <a:off x="4232" y="1170"/>
                  <a:ext cx="242" cy="940"/>
                  <a:chOff x="4032" y="2112"/>
                  <a:chExt cx="242" cy="940"/>
                </a:xfrm>
              </p:grpSpPr>
              <p:sp>
                <p:nvSpPr>
                  <p:cNvPr id="46282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83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84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85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86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87" name="Group 207"/>
                <p:cNvGrpSpPr>
                  <a:grpSpLocks/>
                </p:cNvGrpSpPr>
                <p:nvPr/>
              </p:nvGrpSpPr>
              <p:grpSpPr bwMode="auto">
                <a:xfrm>
                  <a:off x="4442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6288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89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90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91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92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293" name="Group 213"/>
                <p:cNvGrpSpPr>
                  <a:grpSpLocks/>
                </p:cNvGrpSpPr>
                <p:nvPr/>
              </p:nvGrpSpPr>
              <p:grpSpPr bwMode="auto">
                <a:xfrm>
                  <a:off x="4862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629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9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96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97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298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6299" name="Rectangle 219"/>
                <p:cNvSpPr>
                  <a:spLocks noChangeArrowheads="1"/>
                </p:cNvSpPr>
                <p:nvPr/>
              </p:nvSpPr>
              <p:spPr bwMode="auto">
                <a:xfrm>
                  <a:off x="3120" y="1334"/>
                  <a:ext cx="48" cy="6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300" name="Rectangle 220"/>
                <p:cNvSpPr>
                  <a:spLocks noChangeArrowheads="1"/>
                </p:cNvSpPr>
                <p:nvPr/>
              </p:nvSpPr>
              <p:spPr bwMode="auto">
                <a:xfrm>
                  <a:off x="5090" y="1334"/>
                  <a:ext cx="48" cy="62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46301" name="Group 221"/>
                <p:cNvGrpSpPr>
                  <a:grpSpLocks/>
                </p:cNvGrpSpPr>
                <p:nvPr/>
              </p:nvGrpSpPr>
              <p:grpSpPr bwMode="auto">
                <a:xfrm>
                  <a:off x="4656" y="1152"/>
                  <a:ext cx="242" cy="940"/>
                  <a:chOff x="4032" y="2112"/>
                  <a:chExt cx="242" cy="940"/>
                </a:xfrm>
              </p:grpSpPr>
              <p:sp>
                <p:nvSpPr>
                  <p:cNvPr id="46302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03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04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05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06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6307" name="Group 227"/>
                <p:cNvGrpSpPr>
                  <a:grpSpLocks/>
                </p:cNvGrpSpPr>
                <p:nvPr/>
              </p:nvGrpSpPr>
              <p:grpSpPr bwMode="auto">
                <a:xfrm>
                  <a:off x="3398" y="1162"/>
                  <a:ext cx="242" cy="940"/>
                  <a:chOff x="4032" y="2112"/>
                  <a:chExt cx="242" cy="940"/>
                </a:xfrm>
              </p:grpSpPr>
              <p:sp>
                <p:nvSpPr>
                  <p:cNvPr id="46308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90"/>
                    <a:ext cx="144" cy="384"/>
                  </a:xfrm>
                  <a:prstGeom prst="rect">
                    <a:avLst/>
                  </a:prstGeom>
                  <a:solidFill>
                    <a:srgbClr val="FDB7B7"/>
                  </a:solidFill>
                  <a:ln w="57150">
                    <a:solidFill>
                      <a:srgbClr val="040708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09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362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10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4070" y="2744"/>
                    <a:ext cx="144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040708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11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4034" y="2112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6312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764"/>
                    <a:ext cx="240" cy="288"/>
                  </a:xfrm>
                  <a:prstGeom prst="ellipse">
                    <a:avLst/>
                  </a:prstGeom>
                  <a:solidFill>
                    <a:srgbClr val="F8F8F8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6313" name="Rectangle 233"/>
                <p:cNvSpPr>
                  <a:spLocks noChangeArrowheads="1"/>
                </p:cNvSpPr>
                <p:nvPr/>
              </p:nvSpPr>
              <p:spPr bwMode="auto">
                <a:xfrm>
                  <a:off x="3116" y="1296"/>
                  <a:ext cx="2028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6314" name="Rectangle 234"/>
                <p:cNvSpPr>
                  <a:spLocks noChangeArrowheads="1"/>
                </p:cNvSpPr>
                <p:nvPr/>
              </p:nvSpPr>
              <p:spPr bwMode="auto">
                <a:xfrm>
                  <a:off x="3120" y="1920"/>
                  <a:ext cx="2028" cy="4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6315" name="Freeform 235"/>
              <p:cNvSpPr>
                <a:spLocks/>
              </p:cNvSpPr>
              <p:nvPr/>
            </p:nvSpPr>
            <p:spPr bwMode="auto">
              <a:xfrm>
                <a:off x="4366" y="2966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316" name="Freeform 236"/>
              <p:cNvSpPr>
                <a:spLocks/>
              </p:cNvSpPr>
              <p:nvPr/>
            </p:nvSpPr>
            <p:spPr bwMode="auto">
              <a:xfrm flipH="1" flipV="1">
                <a:off x="4320" y="2132"/>
                <a:ext cx="135" cy="174"/>
              </a:xfrm>
              <a:custGeom>
                <a:avLst/>
                <a:gdLst>
                  <a:gd name="T0" fmla="*/ 472 w 2020"/>
                  <a:gd name="T1" fmla="*/ 15 h 2594"/>
                  <a:gd name="T2" fmla="*/ 472 w 2020"/>
                  <a:gd name="T3" fmla="*/ 552 h 2594"/>
                  <a:gd name="T4" fmla="*/ 442 w 2020"/>
                  <a:gd name="T5" fmla="*/ 1005 h 2594"/>
                  <a:gd name="T6" fmla="*/ 247 w 2020"/>
                  <a:gd name="T7" fmla="*/ 1260 h 2594"/>
                  <a:gd name="T8" fmla="*/ 112 w 2020"/>
                  <a:gd name="T9" fmla="*/ 1488 h 2594"/>
                  <a:gd name="T10" fmla="*/ 7 w 2020"/>
                  <a:gd name="T11" fmla="*/ 1800 h 2594"/>
                  <a:gd name="T12" fmla="*/ 67 w 2020"/>
                  <a:gd name="T13" fmla="*/ 2055 h 2594"/>
                  <a:gd name="T14" fmla="*/ 262 w 2020"/>
                  <a:gd name="T15" fmla="*/ 2325 h 2594"/>
                  <a:gd name="T16" fmla="*/ 652 w 2020"/>
                  <a:gd name="T17" fmla="*/ 2535 h 2594"/>
                  <a:gd name="T18" fmla="*/ 1087 w 2020"/>
                  <a:gd name="T19" fmla="*/ 2550 h 2594"/>
                  <a:gd name="T20" fmla="*/ 1552 w 2020"/>
                  <a:gd name="T21" fmla="*/ 2268 h 2594"/>
                  <a:gd name="T22" fmla="*/ 1762 w 2020"/>
                  <a:gd name="T23" fmla="*/ 1965 h 2594"/>
                  <a:gd name="T24" fmla="*/ 1912 w 2020"/>
                  <a:gd name="T25" fmla="*/ 1644 h 2594"/>
                  <a:gd name="T26" fmla="*/ 2002 w 2020"/>
                  <a:gd name="T27" fmla="*/ 1275 h 2594"/>
                  <a:gd name="T28" fmla="*/ 1807 w 2020"/>
                  <a:gd name="T29" fmla="*/ 1440 h 2594"/>
                  <a:gd name="T30" fmla="*/ 1597 w 2020"/>
                  <a:gd name="T31" fmla="*/ 1785 h 2594"/>
                  <a:gd name="T32" fmla="*/ 1372 w 2020"/>
                  <a:gd name="T33" fmla="*/ 2010 h 2594"/>
                  <a:gd name="T34" fmla="*/ 1177 w 2020"/>
                  <a:gd name="T35" fmla="*/ 2130 h 2594"/>
                  <a:gd name="T36" fmla="*/ 892 w 2020"/>
                  <a:gd name="T37" fmla="*/ 2115 h 2594"/>
                  <a:gd name="T38" fmla="*/ 637 w 2020"/>
                  <a:gd name="T39" fmla="*/ 1935 h 2594"/>
                  <a:gd name="T40" fmla="*/ 652 w 2020"/>
                  <a:gd name="T41" fmla="*/ 1590 h 2594"/>
                  <a:gd name="T42" fmla="*/ 877 w 2020"/>
                  <a:gd name="T43" fmla="*/ 1260 h 2594"/>
                  <a:gd name="T44" fmla="*/ 1012 w 2020"/>
                  <a:gd name="T45" fmla="*/ 1020 h 2594"/>
                  <a:gd name="T46" fmla="*/ 1012 w 2020"/>
                  <a:gd name="T47" fmla="*/ 708 h 2594"/>
                  <a:gd name="T48" fmla="*/ 1012 w 2020"/>
                  <a:gd name="T49" fmla="*/ 552 h 2594"/>
                  <a:gd name="T50" fmla="*/ 1012 w 2020"/>
                  <a:gd name="T51" fmla="*/ 0 h 2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6317" name="Freeform 237"/>
            <p:cNvSpPr>
              <a:spLocks/>
            </p:cNvSpPr>
            <p:nvPr/>
          </p:nvSpPr>
          <p:spPr bwMode="auto">
            <a:xfrm>
              <a:off x="3475" y="1134"/>
              <a:ext cx="135" cy="174"/>
            </a:xfrm>
            <a:custGeom>
              <a:avLst/>
              <a:gdLst>
                <a:gd name="T0" fmla="*/ 472 w 2020"/>
                <a:gd name="T1" fmla="*/ 15 h 2594"/>
                <a:gd name="T2" fmla="*/ 472 w 2020"/>
                <a:gd name="T3" fmla="*/ 552 h 2594"/>
                <a:gd name="T4" fmla="*/ 442 w 2020"/>
                <a:gd name="T5" fmla="*/ 1005 h 2594"/>
                <a:gd name="T6" fmla="*/ 247 w 2020"/>
                <a:gd name="T7" fmla="*/ 1260 h 2594"/>
                <a:gd name="T8" fmla="*/ 112 w 2020"/>
                <a:gd name="T9" fmla="*/ 1488 h 2594"/>
                <a:gd name="T10" fmla="*/ 7 w 2020"/>
                <a:gd name="T11" fmla="*/ 1800 h 2594"/>
                <a:gd name="T12" fmla="*/ 67 w 2020"/>
                <a:gd name="T13" fmla="*/ 2055 h 2594"/>
                <a:gd name="T14" fmla="*/ 262 w 2020"/>
                <a:gd name="T15" fmla="*/ 2325 h 2594"/>
                <a:gd name="T16" fmla="*/ 652 w 2020"/>
                <a:gd name="T17" fmla="*/ 2535 h 2594"/>
                <a:gd name="T18" fmla="*/ 1087 w 2020"/>
                <a:gd name="T19" fmla="*/ 2550 h 2594"/>
                <a:gd name="T20" fmla="*/ 1552 w 2020"/>
                <a:gd name="T21" fmla="*/ 2268 h 2594"/>
                <a:gd name="T22" fmla="*/ 1762 w 2020"/>
                <a:gd name="T23" fmla="*/ 1965 h 2594"/>
                <a:gd name="T24" fmla="*/ 1912 w 2020"/>
                <a:gd name="T25" fmla="*/ 1644 h 2594"/>
                <a:gd name="T26" fmla="*/ 2002 w 2020"/>
                <a:gd name="T27" fmla="*/ 1275 h 2594"/>
                <a:gd name="T28" fmla="*/ 1807 w 2020"/>
                <a:gd name="T29" fmla="*/ 1440 h 2594"/>
                <a:gd name="T30" fmla="*/ 1597 w 2020"/>
                <a:gd name="T31" fmla="*/ 1785 h 2594"/>
                <a:gd name="T32" fmla="*/ 1372 w 2020"/>
                <a:gd name="T33" fmla="*/ 2010 h 2594"/>
                <a:gd name="T34" fmla="*/ 1177 w 2020"/>
                <a:gd name="T35" fmla="*/ 2130 h 2594"/>
                <a:gd name="T36" fmla="*/ 892 w 2020"/>
                <a:gd name="T37" fmla="*/ 2115 h 2594"/>
                <a:gd name="T38" fmla="*/ 637 w 2020"/>
                <a:gd name="T39" fmla="*/ 1935 h 2594"/>
                <a:gd name="T40" fmla="*/ 652 w 2020"/>
                <a:gd name="T41" fmla="*/ 1590 h 2594"/>
                <a:gd name="T42" fmla="*/ 877 w 2020"/>
                <a:gd name="T43" fmla="*/ 1260 h 2594"/>
                <a:gd name="T44" fmla="*/ 1012 w 2020"/>
                <a:gd name="T45" fmla="*/ 1020 h 2594"/>
                <a:gd name="T46" fmla="*/ 1012 w 2020"/>
                <a:gd name="T47" fmla="*/ 708 h 2594"/>
                <a:gd name="T48" fmla="*/ 1012 w 2020"/>
                <a:gd name="T49" fmla="*/ 552 h 2594"/>
                <a:gd name="T50" fmla="*/ 1012 w 2020"/>
                <a:gd name="T51" fmla="*/ 0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20" h="2594">
                  <a:moveTo>
                    <a:pt x="472" y="15"/>
                  </a:moveTo>
                  <a:cubicBezTo>
                    <a:pt x="472" y="107"/>
                    <a:pt x="477" y="387"/>
                    <a:pt x="472" y="552"/>
                  </a:cubicBezTo>
                  <a:cubicBezTo>
                    <a:pt x="467" y="717"/>
                    <a:pt x="480" y="887"/>
                    <a:pt x="442" y="1005"/>
                  </a:cubicBezTo>
                  <a:cubicBezTo>
                    <a:pt x="404" y="1123"/>
                    <a:pt x="302" y="1180"/>
                    <a:pt x="247" y="1260"/>
                  </a:cubicBezTo>
                  <a:cubicBezTo>
                    <a:pt x="192" y="1340"/>
                    <a:pt x="152" y="1398"/>
                    <a:pt x="112" y="1488"/>
                  </a:cubicBezTo>
                  <a:cubicBezTo>
                    <a:pt x="72" y="1578"/>
                    <a:pt x="14" y="1706"/>
                    <a:pt x="7" y="1800"/>
                  </a:cubicBezTo>
                  <a:cubicBezTo>
                    <a:pt x="0" y="1894"/>
                    <a:pt x="25" y="1968"/>
                    <a:pt x="67" y="2055"/>
                  </a:cubicBezTo>
                  <a:cubicBezTo>
                    <a:pt x="109" y="2142"/>
                    <a:pt x="165" y="2245"/>
                    <a:pt x="262" y="2325"/>
                  </a:cubicBezTo>
                  <a:cubicBezTo>
                    <a:pt x="359" y="2405"/>
                    <a:pt x="515" y="2498"/>
                    <a:pt x="652" y="2535"/>
                  </a:cubicBezTo>
                  <a:cubicBezTo>
                    <a:pt x="789" y="2572"/>
                    <a:pt x="937" y="2594"/>
                    <a:pt x="1087" y="2550"/>
                  </a:cubicBezTo>
                  <a:cubicBezTo>
                    <a:pt x="1237" y="2506"/>
                    <a:pt x="1440" y="2366"/>
                    <a:pt x="1552" y="2268"/>
                  </a:cubicBezTo>
                  <a:cubicBezTo>
                    <a:pt x="1664" y="2170"/>
                    <a:pt x="1702" y="2069"/>
                    <a:pt x="1762" y="1965"/>
                  </a:cubicBezTo>
                  <a:cubicBezTo>
                    <a:pt x="1822" y="1861"/>
                    <a:pt x="1872" y="1759"/>
                    <a:pt x="1912" y="1644"/>
                  </a:cubicBezTo>
                  <a:cubicBezTo>
                    <a:pt x="1952" y="1529"/>
                    <a:pt x="2020" y="1309"/>
                    <a:pt x="2002" y="1275"/>
                  </a:cubicBezTo>
                  <a:cubicBezTo>
                    <a:pt x="1984" y="1241"/>
                    <a:pt x="1874" y="1355"/>
                    <a:pt x="1807" y="1440"/>
                  </a:cubicBezTo>
                  <a:cubicBezTo>
                    <a:pt x="1740" y="1525"/>
                    <a:pt x="1669" y="1690"/>
                    <a:pt x="1597" y="1785"/>
                  </a:cubicBezTo>
                  <a:cubicBezTo>
                    <a:pt x="1525" y="1880"/>
                    <a:pt x="1442" y="1953"/>
                    <a:pt x="1372" y="2010"/>
                  </a:cubicBezTo>
                  <a:cubicBezTo>
                    <a:pt x="1302" y="2067"/>
                    <a:pt x="1257" y="2113"/>
                    <a:pt x="1177" y="2130"/>
                  </a:cubicBezTo>
                  <a:cubicBezTo>
                    <a:pt x="1097" y="2147"/>
                    <a:pt x="982" y="2147"/>
                    <a:pt x="892" y="2115"/>
                  </a:cubicBezTo>
                  <a:cubicBezTo>
                    <a:pt x="802" y="2083"/>
                    <a:pt x="677" y="2022"/>
                    <a:pt x="637" y="1935"/>
                  </a:cubicBezTo>
                  <a:cubicBezTo>
                    <a:pt x="597" y="1848"/>
                    <a:pt x="612" y="1702"/>
                    <a:pt x="652" y="1590"/>
                  </a:cubicBezTo>
                  <a:cubicBezTo>
                    <a:pt x="692" y="1478"/>
                    <a:pt x="817" y="1355"/>
                    <a:pt x="877" y="1260"/>
                  </a:cubicBezTo>
                  <a:cubicBezTo>
                    <a:pt x="937" y="1165"/>
                    <a:pt x="990" y="1112"/>
                    <a:pt x="1012" y="1020"/>
                  </a:cubicBezTo>
                  <a:cubicBezTo>
                    <a:pt x="1034" y="928"/>
                    <a:pt x="1012" y="786"/>
                    <a:pt x="1012" y="708"/>
                  </a:cubicBezTo>
                  <a:cubicBezTo>
                    <a:pt x="1012" y="630"/>
                    <a:pt x="1012" y="670"/>
                    <a:pt x="1012" y="552"/>
                  </a:cubicBezTo>
                  <a:cubicBezTo>
                    <a:pt x="1012" y="434"/>
                    <a:pt x="1012" y="115"/>
                    <a:pt x="1012" y="0"/>
                  </a:cubicBezTo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319" name="Line 239"/>
          <p:cNvSpPr>
            <a:spLocks noChangeShapeType="1"/>
          </p:cNvSpPr>
          <p:nvPr/>
        </p:nvSpPr>
        <p:spPr bwMode="auto">
          <a:xfrm>
            <a:off x="5544221" y="1251143"/>
            <a:ext cx="0" cy="13716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0" name="Line 240"/>
          <p:cNvSpPr>
            <a:spLocks noChangeShapeType="1"/>
          </p:cNvSpPr>
          <p:nvPr/>
        </p:nvSpPr>
        <p:spPr bwMode="auto">
          <a:xfrm flipV="1">
            <a:off x="5620421" y="977299"/>
            <a:ext cx="0" cy="2057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1" name="Line 241"/>
          <p:cNvSpPr>
            <a:spLocks noChangeShapeType="1"/>
          </p:cNvSpPr>
          <p:nvPr/>
        </p:nvSpPr>
        <p:spPr bwMode="auto">
          <a:xfrm>
            <a:off x="5604546" y="565343"/>
            <a:ext cx="304800" cy="20574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2" name="Line 242"/>
          <p:cNvSpPr>
            <a:spLocks noChangeShapeType="1"/>
          </p:cNvSpPr>
          <p:nvPr/>
        </p:nvSpPr>
        <p:spPr bwMode="auto">
          <a:xfrm flipV="1">
            <a:off x="5956971" y="965393"/>
            <a:ext cx="0" cy="2057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3" name="Line 243"/>
          <p:cNvSpPr>
            <a:spLocks noChangeShapeType="1"/>
          </p:cNvSpPr>
          <p:nvPr/>
        </p:nvSpPr>
        <p:spPr bwMode="auto">
          <a:xfrm>
            <a:off x="6001421" y="565343"/>
            <a:ext cx="228600" cy="20574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4" name="Line 244"/>
          <p:cNvSpPr>
            <a:spLocks noChangeShapeType="1"/>
          </p:cNvSpPr>
          <p:nvPr/>
        </p:nvSpPr>
        <p:spPr bwMode="auto">
          <a:xfrm flipV="1">
            <a:off x="6306221" y="965393"/>
            <a:ext cx="0" cy="2057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5" name="Line 245"/>
          <p:cNvSpPr>
            <a:spLocks noChangeShapeType="1"/>
          </p:cNvSpPr>
          <p:nvPr/>
        </p:nvSpPr>
        <p:spPr bwMode="auto">
          <a:xfrm>
            <a:off x="6366546" y="565343"/>
            <a:ext cx="152400" cy="20574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6" name="Line 246"/>
          <p:cNvSpPr>
            <a:spLocks noChangeShapeType="1"/>
          </p:cNvSpPr>
          <p:nvPr/>
        </p:nvSpPr>
        <p:spPr bwMode="auto">
          <a:xfrm flipV="1">
            <a:off x="6611021" y="965393"/>
            <a:ext cx="0" cy="211455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7" name="Line 247"/>
          <p:cNvSpPr>
            <a:spLocks noChangeShapeType="1"/>
          </p:cNvSpPr>
          <p:nvPr/>
        </p:nvSpPr>
        <p:spPr bwMode="auto">
          <a:xfrm>
            <a:off x="6703096" y="577249"/>
            <a:ext cx="152400" cy="20574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8" name="Line 248"/>
          <p:cNvSpPr>
            <a:spLocks noChangeShapeType="1"/>
          </p:cNvSpPr>
          <p:nvPr/>
        </p:nvSpPr>
        <p:spPr bwMode="auto">
          <a:xfrm flipH="1" flipV="1">
            <a:off x="6899946" y="965393"/>
            <a:ext cx="76200" cy="2057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29" name="Line 249"/>
          <p:cNvSpPr>
            <a:spLocks noChangeShapeType="1"/>
          </p:cNvSpPr>
          <p:nvPr/>
        </p:nvSpPr>
        <p:spPr bwMode="auto">
          <a:xfrm>
            <a:off x="6992021" y="565343"/>
            <a:ext cx="228600" cy="20574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30" name="Line 250"/>
          <p:cNvSpPr>
            <a:spLocks noChangeShapeType="1"/>
          </p:cNvSpPr>
          <p:nvPr/>
        </p:nvSpPr>
        <p:spPr bwMode="auto">
          <a:xfrm flipV="1">
            <a:off x="7296821" y="965393"/>
            <a:ext cx="0" cy="2057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31" name="Line 251"/>
          <p:cNvSpPr>
            <a:spLocks noChangeShapeType="1"/>
          </p:cNvSpPr>
          <p:nvPr/>
        </p:nvSpPr>
        <p:spPr bwMode="auto">
          <a:xfrm>
            <a:off x="7357146" y="565343"/>
            <a:ext cx="152400" cy="20574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32" name="Line 252"/>
          <p:cNvSpPr>
            <a:spLocks noChangeShapeType="1"/>
          </p:cNvSpPr>
          <p:nvPr/>
        </p:nvSpPr>
        <p:spPr bwMode="auto">
          <a:xfrm flipH="1" flipV="1">
            <a:off x="7585746" y="965393"/>
            <a:ext cx="76200" cy="2057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33" name="Line 253"/>
          <p:cNvSpPr>
            <a:spLocks noChangeShapeType="1"/>
          </p:cNvSpPr>
          <p:nvPr/>
        </p:nvSpPr>
        <p:spPr bwMode="auto">
          <a:xfrm>
            <a:off x="7646071" y="565343"/>
            <a:ext cx="228600" cy="20574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34" name="Line 254"/>
          <p:cNvSpPr>
            <a:spLocks noChangeShapeType="1"/>
          </p:cNvSpPr>
          <p:nvPr/>
        </p:nvSpPr>
        <p:spPr bwMode="auto">
          <a:xfrm flipV="1">
            <a:off x="7966746" y="908243"/>
            <a:ext cx="0" cy="205740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35" name="Line 255"/>
          <p:cNvSpPr>
            <a:spLocks noChangeShapeType="1"/>
          </p:cNvSpPr>
          <p:nvPr/>
        </p:nvSpPr>
        <p:spPr bwMode="auto">
          <a:xfrm>
            <a:off x="8042946" y="565343"/>
            <a:ext cx="152400" cy="205740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36" name="Line 256"/>
          <p:cNvSpPr>
            <a:spLocks noChangeShapeType="1"/>
          </p:cNvSpPr>
          <p:nvPr/>
        </p:nvSpPr>
        <p:spPr bwMode="auto">
          <a:xfrm flipV="1">
            <a:off x="8287421" y="908243"/>
            <a:ext cx="0" cy="2114550"/>
          </a:xfrm>
          <a:prstGeom prst="line">
            <a:avLst/>
          </a:prstGeom>
          <a:noFill/>
          <a:ln w="57150">
            <a:solidFill>
              <a:srgbClr val="3002C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46337" name="Line 257"/>
          <p:cNvSpPr>
            <a:spLocks noChangeShapeType="1"/>
          </p:cNvSpPr>
          <p:nvPr/>
        </p:nvSpPr>
        <p:spPr bwMode="auto">
          <a:xfrm>
            <a:off x="8363621" y="565343"/>
            <a:ext cx="533400" cy="3028950"/>
          </a:xfrm>
          <a:prstGeom prst="line">
            <a:avLst/>
          </a:prstGeom>
          <a:noFill/>
          <a:ln w="57150">
            <a:solidFill>
              <a:srgbClr val="FA14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46338" name="Group 258"/>
          <p:cNvGrpSpPr>
            <a:grpSpLocks/>
          </p:cNvGrpSpPr>
          <p:nvPr/>
        </p:nvGrpSpPr>
        <p:grpSpPr bwMode="auto">
          <a:xfrm>
            <a:off x="5925221" y="3365696"/>
            <a:ext cx="2293938" cy="1540669"/>
            <a:chOff x="3744" y="3024"/>
            <a:chExt cx="1445" cy="1294"/>
          </a:xfrm>
        </p:grpSpPr>
        <p:pic>
          <p:nvPicPr>
            <p:cNvPr id="46339" name="Picture 259" descr="TN00332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600"/>
              <a:ext cx="1445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06B6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A1414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340" name="Line 260"/>
            <p:cNvSpPr>
              <a:spLocks noChangeShapeType="1"/>
            </p:cNvSpPr>
            <p:nvPr/>
          </p:nvSpPr>
          <p:spPr bwMode="auto">
            <a:xfrm flipH="1">
              <a:off x="3936" y="3072"/>
              <a:ext cx="384" cy="1056"/>
            </a:xfrm>
            <a:prstGeom prst="line">
              <a:avLst/>
            </a:prstGeom>
            <a:noFill/>
            <a:ln w="76200">
              <a:solidFill>
                <a:srgbClr val="3002C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6341" name="Line 261"/>
            <p:cNvSpPr>
              <a:spLocks noChangeShapeType="1"/>
            </p:cNvSpPr>
            <p:nvPr/>
          </p:nvSpPr>
          <p:spPr bwMode="auto">
            <a:xfrm>
              <a:off x="4368" y="3024"/>
              <a:ext cx="768" cy="1008"/>
            </a:xfrm>
            <a:prstGeom prst="line">
              <a:avLst/>
            </a:prstGeom>
            <a:noFill/>
            <a:ln w="76200">
              <a:solidFill>
                <a:srgbClr val="3002C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46343" name="Oval 263"/>
          <p:cNvSpPr>
            <a:spLocks noChangeArrowheads="1"/>
          </p:cNvSpPr>
          <p:nvPr/>
        </p:nvSpPr>
        <p:spPr bwMode="auto">
          <a:xfrm>
            <a:off x="609600" y="2514600"/>
            <a:ext cx="1828800" cy="1600200"/>
          </a:xfrm>
          <a:prstGeom prst="ellipse">
            <a:avLst/>
          </a:prstGeom>
          <a:noFill/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344" name="Oval 264"/>
          <p:cNvSpPr>
            <a:spLocks noChangeArrowheads="1"/>
          </p:cNvSpPr>
          <p:nvPr/>
        </p:nvSpPr>
        <p:spPr bwMode="auto">
          <a:xfrm>
            <a:off x="2971800" y="2400300"/>
            <a:ext cx="1828800" cy="1600200"/>
          </a:xfrm>
          <a:prstGeom prst="ellipse">
            <a:avLst/>
          </a:prstGeom>
          <a:noFill/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345" name="Oval 265"/>
          <p:cNvSpPr>
            <a:spLocks noChangeArrowheads="1"/>
          </p:cNvSpPr>
          <p:nvPr/>
        </p:nvSpPr>
        <p:spPr bwMode="auto">
          <a:xfrm>
            <a:off x="4953000" y="2000250"/>
            <a:ext cx="3657600" cy="1600200"/>
          </a:xfrm>
          <a:prstGeom prst="ellipse">
            <a:avLst/>
          </a:prstGeom>
          <a:noFill/>
          <a:ln w="7620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26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4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4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6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6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  <p:bldP spid="46083" grpId="0" animBg="1"/>
      <p:bldP spid="46084" grpId="0" animBg="1"/>
      <p:bldP spid="46085" grpId="0" animBg="1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319" grpId="0" animBg="1"/>
      <p:bldP spid="46320" grpId="0" animBg="1"/>
      <p:bldP spid="46321" grpId="0" animBg="1"/>
      <p:bldP spid="46322" grpId="0" animBg="1"/>
      <p:bldP spid="46323" grpId="0" animBg="1"/>
      <p:bldP spid="46324" grpId="0" animBg="1"/>
      <p:bldP spid="46325" grpId="0" animBg="1"/>
      <p:bldP spid="46326" grpId="0" animBg="1"/>
      <p:bldP spid="46327" grpId="0" animBg="1"/>
      <p:bldP spid="46328" grpId="0" animBg="1"/>
      <p:bldP spid="46329" grpId="0" animBg="1"/>
      <p:bldP spid="46330" grpId="0" animBg="1"/>
      <p:bldP spid="46331" grpId="0" animBg="1"/>
      <p:bldP spid="46332" grpId="0" animBg="1"/>
      <p:bldP spid="46333" grpId="0" animBg="1"/>
      <p:bldP spid="46334" grpId="0" animBg="1"/>
      <p:bldP spid="46335" grpId="0" animBg="1"/>
      <p:bldP spid="46336" grpId="0" animBg="1"/>
      <p:bldP spid="46337" grpId="0" animBg="1"/>
      <p:bldP spid="46343" grpId="0" animBg="1"/>
      <p:bldP spid="46344" grpId="0" animBg="1"/>
      <p:bldP spid="463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100"/>
          <p:cNvSpPr txBox="1">
            <a:spLocks noChangeArrowheads="1"/>
          </p:cNvSpPr>
          <p:nvPr/>
        </p:nvSpPr>
        <p:spPr bwMode="auto">
          <a:xfrm>
            <a:off x="1286641" y="4371950"/>
            <a:ext cx="64801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</a:rPr>
              <a:t>若</a:t>
            </a:r>
            <a:r>
              <a:rPr lang="zh-CN" altLang="en-US" sz="2800" b="1" dirty="0">
                <a:solidFill>
                  <a:srgbClr val="000000"/>
                </a:solidFill>
              </a:rPr>
              <a:t>每个滑轮重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30 N</a:t>
            </a:r>
            <a:r>
              <a:rPr lang="zh-CN" altLang="en-US" sz="2800" b="1" dirty="0">
                <a:solidFill>
                  <a:srgbClr val="000000"/>
                </a:solidFill>
              </a:rPr>
              <a:t>，结果如何？</a:t>
            </a:r>
          </a:p>
        </p:txBody>
      </p:sp>
      <p:grpSp>
        <p:nvGrpSpPr>
          <p:cNvPr id="16617" name="Group 233"/>
          <p:cNvGrpSpPr>
            <a:grpSpLocks/>
          </p:cNvGrpSpPr>
          <p:nvPr/>
        </p:nvGrpSpPr>
        <p:grpSpPr bwMode="auto">
          <a:xfrm>
            <a:off x="4887113" y="636535"/>
            <a:ext cx="2071688" cy="3430190"/>
            <a:chOff x="1292" y="714"/>
            <a:chExt cx="1305" cy="2881"/>
          </a:xfrm>
        </p:grpSpPr>
        <p:sp>
          <p:nvSpPr>
            <p:cNvPr id="16447" name="Text Box 88"/>
            <p:cNvSpPr txBox="1">
              <a:spLocks noChangeArrowheads="1"/>
            </p:cNvSpPr>
            <p:nvPr/>
          </p:nvSpPr>
          <p:spPr bwMode="auto">
            <a:xfrm>
              <a:off x="1944" y="2897"/>
              <a:ext cx="65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</a:rPr>
                <a:t>G =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</a:rPr>
                <a:t>?</a:t>
              </a:r>
            </a:p>
            <a:p>
              <a:pPr eaLnBrk="1" hangingPunct="1"/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</a:rPr>
                <a:t>h =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6448" name="Text Box 89"/>
            <p:cNvSpPr txBox="1">
              <a:spLocks noChangeArrowheads="1"/>
            </p:cNvSpPr>
            <p:nvPr/>
          </p:nvSpPr>
          <p:spPr bwMode="auto">
            <a:xfrm>
              <a:off x="1292" y="1281"/>
              <a:ext cx="85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=100 N</a:t>
              </a:r>
            </a:p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s=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10 m</a:t>
              </a:r>
            </a:p>
          </p:txBody>
        </p:sp>
        <p:grpSp>
          <p:nvGrpSpPr>
            <p:cNvPr id="16534" name="Group 150"/>
            <p:cNvGrpSpPr>
              <a:grpSpLocks/>
            </p:cNvGrpSpPr>
            <p:nvPr/>
          </p:nvGrpSpPr>
          <p:grpSpPr bwMode="auto">
            <a:xfrm>
              <a:off x="1959" y="714"/>
              <a:ext cx="552" cy="2070"/>
              <a:chOff x="2354" y="728"/>
              <a:chExt cx="552" cy="2070"/>
            </a:xfrm>
          </p:grpSpPr>
          <p:sp>
            <p:nvSpPr>
              <p:cNvPr id="16473" name="Line 75"/>
              <p:cNvSpPr>
                <a:spLocks noChangeShapeType="1"/>
              </p:cNvSpPr>
              <p:nvPr/>
            </p:nvSpPr>
            <p:spPr bwMode="auto">
              <a:xfrm flipH="1">
                <a:off x="2785" y="973"/>
                <a:ext cx="10" cy="118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4" name="Line 76"/>
              <p:cNvSpPr>
                <a:spLocks noChangeShapeType="1"/>
              </p:cNvSpPr>
              <p:nvPr/>
            </p:nvSpPr>
            <p:spPr bwMode="auto">
              <a:xfrm>
                <a:off x="2483" y="1593"/>
                <a:ext cx="1" cy="6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 type="stealth" w="med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5" name="Oval 77"/>
              <p:cNvSpPr>
                <a:spLocks noChangeArrowheads="1"/>
              </p:cNvSpPr>
              <p:nvPr/>
            </p:nvSpPr>
            <p:spPr bwMode="auto">
              <a:xfrm>
                <a:off x="2478" y="2059"/>
                <a:ext cx="317" cy="297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76" name="Rectangle 78"/>
              <p:cNvSpPr>
                <a:spLocks noChangeArrowheads="1"/>
              </p:cNvSpPr>
              <p:nvPr/>
            </p:nvSpPr>
            <p:spPr bwMode="auto">
              <a:xfrm>
                <a:off x="2603" y="2003"/>
                <a:ext cx="41" cy="3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77" name="Group 79"/>
              <p:cNvGrpSpPr>
                <a:grpSpLocks/>
              </p:cNvGrpSpPr>
              <p:nvPr/>
            </p:nvGrpSpPr>
            <p:grpSpPr bwMode="auto">
              <a:xfrm>
                <a:off x="2588" y="1919"/>
                <a:ext cx="69" cy="84"/>
                <a:chOff x="990" y="2466"/>
                <a:chExt cx="109" cy="131"/>
              </a:xfrm>
            </p:grpSpPr>
            <p:sp>
              <p:nvSpPr>
                <p:cNvPr id="16478" name="Oval 80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79" name="Rectangle 81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80" name="Line 82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481" name="Oval 83"/>
              <p:cNvSpPr>
                <a:spLocks noChangeArrowheads="1"/>
              </p:cNvSpPr>
              <p:nvPr/>
            </p:nvSpPr>
            <p:spPr bwMode="auto">
              <a:xfrm>
                <a:off x="2616" y="2201"/>
                <a:ext cx="28" cy="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2" name="Rectangle 84"/>
              <p:cNvSpPr>
                <a:spLocks noChangeArrowheads="1"/>
              </p:cNvSpPr>
              <p:nvPr/>
            </p:nvSpPr>
            <p:spPr bwMode="auto">
              <a:xfrm>
                <a:off x="2519" y="2553"/>
                <a:ext cx="204" cy="245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3" name="Line 85"/>
              <p:cNvSpPr>
                <a:spLocks noChangeShapeType="1"/>
              </p:cNvSpPr>
              <p:nvPr/>
            </p:nvSpPr>
            <p:spPr bwMode="auto">
              <a:xfrm>
                <a:off x="2616" y="2497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4" name="Oval 86"/>
              <p:cNvSpPr>
                <a:spLocks noChangeArrowheads="1"/>
              </p:cNvSpPr>
              <p:nvPr/>
            </p:nvSpPr>
            <p:spPr bwMode="auto">
              <a:xfrm flipV="1">
                <a:off x="2478" y="856"/>
                <a:ext cx="304" cy="295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5" name="Rectangle 87"/>
              <p:cNvSpPr>
                <a:spLocks noChangeArrowheads="1"/>
              </p:cNvSpPr>
              <p:nvPr/>
            </p:nvSpPr>
            <p:spPr bwMode="auto">
              <a:xfrm flipV="1">
                <a:off x="2603" y="813"/>
                <a:ext cx="46" cy="39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6" name="Oval 88"/>
              <p:cNvSpPr>
                <a:spLocks noChangeArrowheads="1"/>
              </p:cNvSpPr>
              <p:nvPr/>
            </p:nvSpPr>
            <p:spPr bwMode="auto">
              <a:xfrm>
                <a:off x="2603" y="995"/>
                <a:ext cx="28" cy="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87" name="Line 89"/>
              <p:cNvSpPr>
                <a:spLocks noChangeShapeType="1"/>
              </p:cNvSpPr>
              <p:nvPr/>
            </p:nvSpPr>
            <p:spPr bwMode="auto">
              <a:xfrm>
                <a:off x="2483" y="1026"/>
                <a:ext cx="155" cy="909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488" name="Group 90"/>
              <p:cNvGrpSpPr>
                <a:grpSpLocks/>
              </p:cNvGrpSpPr>
              <p:nvPr/>
            </p:nvGrpSpPr>
            <p:grpSpPr bwMode="auto">
              <a:xfrm flipH="1" flipV="1">
                <a:off x="2599" y="2405"/>
                <a:ext cx="70" cy="85"/>
                <a:chOff x="990" y="2466"/>
                <a:chExt cx="109" cy="131"/>
              </a:xfrm>
            </p:grpSpPr>
            <p:sp>
              <p:nvSpPr>
                <p:cNvPr id="16489" name="Oval 91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9F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0" name="Rectangle 92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1" name="Line 93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92" name="Group 94"/>
              <p:cNvGrpSpPr>
                <a:grpSpLocks/>
              </p:cNvGrpSpPr>
              <p:nvPr/>
            </p:nvGrpSpPr>
            <p:grpSpPr bwMode="auto">
              <a:xfrm flipH="1">
                <a:off x="2599" y="728"/>
                <a:ext cx="70" cy="85"/>
                <a:chOff x="990" y="2466"/>
                <a:chExt cx="109" cy="131"/>
              </a:xfrm>
            </p:grpSpPr>
            <p:sp>
              <p:nvSpPr>
                <p:cNvPr id="16493" name="Oval 95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CCCC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4" name="Rectangle 96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5" name="Line 97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96" name="Group 98"/>
              <p:cNvGrpSpPr>
                <a:grpSpLocks/>
              </p:cNvGrpSpPr>
              <p:nvPr/>
            </p:nvGrpSpPr>
            <p:grpSpPr bwMode="auto">
              <a:xfrm flipV="1">
                <a:off x="2569" y="1195"/>
                <a:ext cx="69" cy="85"/>
                <a:chOff x="990" y="2466"/>
                <a:chExt cx="109" cy="131"/>
              </a:xfrm>
            </p:grpSpPr>
            <p:sp>
              <p:nvSpPr>
                <p:cNvPr id="16497" name="Oval 99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8" name="Rectangle 100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499" name="Line 101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500" name="Line 102"/>
              <p:cNvSpPr>
                <a:spLocks noChangeShapeType="1"/>
              </p:cNvSpPr>
              <p:nvPr/>
            </p:nvSpPr>
            <p:spPr bwMode="auto">
              <a:xfrm>
                <a:off x="2354" y="742"/>
                <a:ext cx="55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616" name="Group 232"/>
          <p:cNvGrpSpPr>
            <a:grpSpLocks/>
          </p:cNvGrpSpPr>
          <p:nvPr/>
        </p:nvGrpSpPr>
        <p:grpSpPr bwMode="auto">
          <a:xfrm>
            <a:off x="1781696" y="591530"/>
            <a:ext cx="1800225" cy="3429000"/>
            <a:chOff x="527" y="743"/>
            <a:chExt cx="1134" cy="2880"/>
          </a:xfrm>
        </p:grpSpPr>
        <p:sp>
          <p:nvSpPr>
            <p:cNvPr id="16464" name="Text Box 82"/>
            <p:cNvSpPr txBox="1">
              <a:spLocks noChangeArrowheads="1"/>
            </p:cNvSpPr>
            <p:nvPr/>
          </p:nvSpPr>
          <p:spPr bwMode="auto">
            <a:xfrm>
              <a:off x="527" y="1763"/>
              <a:ext cx="499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=?</a:t>
              </a:r>
            </a:p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=?</a:t>
              </a:r>
            </a:p>
          </p:txBody>
        </p:sp>
        <p:sp>
          <p:nvSpPr>
            <p:cNvPr id="16465" name="Text Box 87"/>
            <p:cNvSpPr txBox="1">
              <a:spLocks noChangeArrowheads="1"/>
            </p:cNvSpPr>
            <p:nvPr/>
          </p:nvSpPr>
          <p:spPr bwMode="auto">
            <a:xfrm>
              <a:off x="725" y="2925"/>
              <a:ext cx="93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=100 N</a:t>
              </a:r>
            </a:p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h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=10 m</a:t>
              </a:r>
            </a:p>
          </p:txBody>
        </p:sp>
        <p:sp>
          <p:nvSpPr>
            <p:cNvPr id="16502" name="Line 223"/>
            <p:cNvSpPr>
              <a:spLocks noChangeShapeType="1"/>
            </p:cNvSpPr>
            <p:nvPr/>
          </p:nvSpPr>
          <p:spPr bwMode="auto">
            <a:xfrm flipV="1">
              <a:off x="1037" y="1027"/>
              <a:ext cx="85" cy="10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503" name="Line 222"/>
            <p:cNvSpPr>
              <a:spLocks noChangeShapeType="1"/>
            </p:cNvSpPr>
            <p:nvPr/>
          </p:nvSpPr>
          <p:spPr bwMode="auto">
            <a:xfrm flipH="1">
              <a:off x="1434" y="999"/>
              <a:ext cx="0" cy="124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504" name="Line 236"/>
            <p:cNvSpPr>
              <a:spLocks noChangeShapeType="1"/>
            </p:cNvSpPr>
            <p:nvPr/>
          </p:nvSpPr>
          <p:spPr bwMode="auto">
            <a:xfrm flipH="1">
              <a:off x="1122" y="1282"/>
              <a:ext cx="150" cy="9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505" name="Rectangle 231"/>
            <p:cNvSpPr>
              <a:spLocks noChangeArrowheads="1"/>
            </p:cNvSpPr>
            <p:nvPr/>
          </p:nvSpPr>
          <p:spPr bwMode="auto">
            <a:xfrm>
              <a:off x="1174" y="2568"/>
              <a:ext cx="203" cy="245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6506" name="Group 256"/>
            <p:cNvGrpSpPr>
              <a:grpSpLocks/>
            </p:cNvGrpSpPr>
            <p:nvPr/>
          </p:nvGrpSpPr>
          <p:grpSpPr bwMode="auto">
            <a:xfrm>
              <a:off x="1122" y="1934"/>
              <a:ext cx="315" cy="634"/>
              <a:chOff x="1669" y="2585"/>
              <a:chExt cx="304" cy="634"/>
            </a:xfrm>
          </p:grpSpPr>
          <p:sp>
            <p:nvSpPr>
              <p:cNvPr id="16507" name="Oval 224"/>
              <p:cNvSpPr>
                <a:spLocks noChangeArrowheads="1"/>
              </p:cNvSpPr>
              <p:nvPr/>
            </p:nvSpPr>
            <p:spPr bwMode="auto">
              <a:xfrm>
                <a:off x="1669" y="2725"/>
                <a:ext cx="304" cy="297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08" name="Rectangle 225"/>
              <p:cNvSpPr>
                <a:spLocks noChangeArrowheads="1"/>
              </p:cNvSpPr>
              <p:nvPr/>
            </p:nvSpPr>
            <p:spPr bwMode="auto">
              <a:xfrm>
                <a:off x="1794" y="2669"/>
                <a:ext cx="41" cy="39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09" name="Group 226"/>
              <p:cNvGrpSpPr>
                <a:grpSpLocks/>
              </p:cNvGrpSpPr>
              <p:nvPr/>
            </p:nvGrpSpPr>
            <p:grpSpPr bwMode="auto">
              <a:xfrm>
                <a:off x="1779" y="2585"/>
                <a:ext cx="69" cy="84"/>
                <a:chOff x="990" y="2466"/>
                <a:chExt cx="109" cy="131"/>
              </a:xfrm>
            </p:grpSpPr>
            <p:sp>
              <p:nvSpPr>
                <p:cNvPr id="16510" name="Oval 227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1" name="Rectangle 228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2" name="Line 229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513" name="Oval 230"/>
              <p:cNvSpPr>
                <a:spLocks noChangeArrowheads="1"/>
              </p:cNvSpPr>
              <p:nvPr/>
            </p:nvSpPr>
            <p:spPr bwMode="auto">
              <a:xfrm>
                <a:off x="1807" y="2867"/>
                <a:ext cx="28" cy="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14" name="Line 232"/>
              <p:cNvSpPr>
                <a:spLocks noChangeShapeType="1"/>
              </p:cNvSpPr>
              <p:nvPr/>
            </p:nvSpPr>
            <p:spPr bwMode="auto">
              <a:xfrm>
                <a:off x="1807" y="3163"/>
                <a:ext cx="0" cy="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15" name="Group 237"/>
              <p:cNvGrpSpPr>
                <a:grpSpLocks/>
              </p:cNvGrpSpPr>
              <p:nvPr/>
            </p:nvGrpSpPr>
            <p:grpSpPr bwMode="auto">
              <a:xfrm flipH="1" flipV="1">
                <a:off x="1790" y="3071"/>
                <a:ext cx="70" cy="85"/>
                <a:chOff x="990" y="2466"/>
                <a:chExt cx="109" cy="131"/>
              </a:xfrm>
            </p:grpSpPr>
            <p:sp>
              <p:nvSpPr>
                <p:cNvPr id="16516" name="Oval 238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9F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7" name="Rectangle 239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9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18" name="Line 240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6519" name="Group 255"/>
            <p:cNvGrpSpPr>
              <a:grpSpLocks/>
            </p:cNvGrpSpPr>
            <p:nvPr/>
          </p:nvGrpSpPr>
          <p:grpSpPr bwMode="auto">
            <a:xfrm>
              <a:off x="1122" y="743"/>
              <a:ext cx="315" cy="596"/>
              <a:chOff x="1669" y="1394"/>
              <a:chExt cx="304" cy="552"/>
            </a:xfrm>
          </p:grpSpPr>
          <p:sp>
            <p:nvSpPr>
              <p:cNvPr id="16520" name="Oval 233"/>
              <p:cNvSpPr>
                <a:spLocks noChangeArrowheads="1"/>
              </p:cNvSpPr>
              <p:nvPr/>
            </p:nvSpPr>
            <p:spPr bwMode="auto">
              <a:xfrm flipV="1">
                <a:off x="1669" y="1522"/>
                <a:ext cx="304" cy="295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21" name="Rectangle 234"/>
              <p:cNvSpPr>
                <a:spLocks noChangeArrowheads="1"/>
              </p:cNvSpPr>
              <p:nvPr/>
            </p:nvSpPr>
            <p:spPr bwMode="auto">
              <a:xfrm flipV="1">
                <a:off x="1794" y="1479"/>
                <a:ext cx="46" cy="391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22" name="Oval 235"/>
              <p:cNvSpPr>
                <a:spLocks noChangeArrowheads="1"/>
              </p:cNvSpPr>
              <p:nvPr/>
            </p:nvSpPr>
            <p:spPr bwMode="auto">
              <a:xfrm>
                <a:off x="1794" y="1661"/>
                <a:ext cx="28" cy="1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23" name="Group 241"/>
              <p:cNvGrpSpPr>
                <a:grpSpLocks/>
              </p:cNvGrpSpPr>
              <p:nvPr/>
            </p:nvGrpSpPr>
            <p:grpSpPr bwMode="auto">
              <a:xfrm flipH="1">
                <a:off x="1790" y="1394"/>
                <a:ext cx="70" cy="85"/>
                <a:chOff x="990" y="2466"/>
                <a:chExt cx="109" cy="131"/>
              </a:xfrm>
            </p:grpSpPr>
            <p:sp>
              <p:nvSpPr>
                <p:cNvPr id="16524" name="Oval 242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25" name="Rectangle 243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26" name="Line 244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527" name="Group 245"/>
              <p:cNvGrpSpPr>
                <a:grpSpLocks/>
              </p:cNvGrpSpPr>
              <p:nvPr/>
            </p:nvGrpSpPr>
            <p:grpSpPr bwMode="auto">
              <a:xfrm flipV="1">
                <a:off x="1760" y="1861"/>
                <a:ext cx="69" cy="85"/>
                <a:chOff x="990" y="2466"/>
                <a:chExt cx="109" cy="131"/>
              </a:xfrm>
            </p:grpSpPr>
            <p:sp>
              <p:nvSpPr>
                <p:cNvPr id="16528" name="Oval 246"/>
                <p:cNvSpPr>
                  <a:spLocks noChangeArrowheads="1"/>
                </p:cNvSpPr>
                <p:nvPr/>
              </p:nvSpPr>
              <p:spPr bwMode="auto">
                <a:xfrm>
                  <a:off x="1023" y="2466"/>
                  <a:ext cx="76" cy="71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29" name="Rectangle 247"/>
                <p:cNvSpPr>
                  <a:spLocks noChangeArrowheads="1"/>
                </p:cNvSpPr>
                <p:nvPr/>
              </p:nvSpPr>
              <p:spPr bwMode="auto">
                <a:xfrm>
                  <a:off x="990" y="2490"/>
                  <a:ext cx="65" cy="6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30" name="Line 248"/>
                <p:cNvSpPr>
                  <a:spLocks noChangeShapeType="1"/>
                </p:cNvSpPr>
                <p:nvPr/>
              </p:nvSpPr>
              <p:spPr bwMode="auto">
                <a:xfrm>
                  <a:off x="1055" y="2537"/>
                  <a:ext cx="0" cy="6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6531" name="Line 249"/>
            <p:cNvSpPr>
              <a:spLocks noChangeShapeType="1"/>
            </p:cNvSpPr>
            <p:nvPr/>
          </p:nvSpPr>
          <p:spPr bwMode="auto">
            <a:xfrm>
              <a:off x="1009" y="757"/>
              <a:ext cx="55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2254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100"/>
          <p:cNvSpPr txBox="1">
            <a:spLocks noChangeArrowheads="1"/>
          </p:cNvSpPr>
          <p:nvPr/>
        </p:nvSpPr>
        <p:spPr bwMode="auto">
          <a:xfrm>
            <a:off x="1601676" y="4461960"/>
            <a:ext cx="64801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</a:rPr>
              <a:t>若</a:t>
            </a:r>
            <a:r>
              <a:rPr lang="zh-CN" altLang="en-US" sz="2800" b="1" dirty="0">
                <a:solidFill>
                  <a:srgbClr val="000000"/>
                </a:solidFill>
              </a:rPr>
              <a:t>每个滑轮重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30 N</a:t>
            </a:r>
            <a:r>
              <a:rPr lang="zh-CN" altLang="en-US" sz="2800" b="1" dirty="0">
                <a:solidFill>
                  <a:srgbClr val="000000"/>
                </a:solidFill>
              </a:rPr>
              <a:t>，结果如何？</a:t>
            </a:r>
          </a:p>
        </p:txBody>
      </p:sp>
      <p:grpSp>
        <p:nvGrpSpPr>
          <p:cNvPr id="16618" name="Group 234"/>
          <p:cNvGrpSpPr>
            <a:grpSpLocks/>
          </p:cNvGrpSpPr>
          <p:nvPr/>
        </p:nvGrpSpPr>
        <p:grpSpPr bwMode="auto">
          <a:xfrm>
            <a:off x="1196864" y="591532"/>
            <a:ext cx="2393951" cy="3430190"/>
            <a:chOff x="2370" y="714"/>
            <a:chExt cx="1508" cy="2881"/>
          </a:xfrm>
        </p:grpSpPr>
        <p:sp>
          <p:nvSpPr>
            <p:cNvPr id="16427" name="Text Box 90"/>
            <p:cNvSpPr txBox="1">
              <a:spLocks noChangeArrowheads="1"/>
            </p:cNvSpPr>
            <p:nvPr/>
          </p:nvSpPr>
          <p:spPr bwMode="auto">
            <a:xfrm>
              <a:off x="2370" y="1697"/>
              <a:ext cx="873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=100 N</a:t>
              </a:r>
            </a:p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=?</a:t>
              </a:r>
            </a:p>
          </p:txBody>
        </p:sp>
        <p:sp>
          <p:nvSpPr>
            <p:cNvPr id="16428" name="Text Box 91"/>
            <p:cNvSpPr txBox="1">
              <a:spLocks noChangeArrowheads="1"/>
            </p:cNvSpPr>
            <p:nvPr/>
          </p:nvSpPr>
          <p:spPr bwMode="auto">
            <a:xfrm>
              <a:off x="3107" y="2897"/>
              <a:ext cx="771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</a:rPr>
                <a:t>G = 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</a:rPr>
                <a:t>?</a:t>
              </a:r>
            </a:p>
            <a:p>
              <a:pPr eaLnBrk="1" hangingPunct="1"/>
              <a:r>
                <a:rPr lang="en-US" altLang="zh-CN" sz="2400" b="1" i="1">
                  <a:solidFill>
                    <a:srgbClr val="000000"/>
                  </a:solidFill>
                  <a:latin typeface="Times New Roman" pitchFamily="18" charset="0"/>
                </a:rPr>
                <a:t>h=</a:t>
              </a:r>
              <a:r>
                <a:rPr lang="en-US" altLang="zh-CN" sz="2400" b="1">
                  <a:solidFill>
                    <a:srgbClr val="000000"/>
                  </a:solidFill>
                  <a:latin typeface="Times New Roman" pitchFamily="18" charset="0"/>
                </a:rPr>
                <a:t>10 m</a:t>
              </a:r>
            </a:p>
          </p:txBody>
        </p:sp>
        <p:grpSp>
          <p:nvGrpSpPr>
            <p:cNvPr id="16615" name="Group 231"/>
            <p:cNvGrpSpPr>
              <a:grpSpLocks/>
            </p:cNvGrpSpPr>
            <p:nvPr/>
          </p:nvGrpSpPr>
          <p:grpSpPr bwMode="auto">
            <a:xfrm>
              <a:off x="3260" y="714"/>
              <a:ext cx="527" cy="2130"/>
              <a:chOff x="3260" y="714"/>
              <a:chExt cx="527" cy="2130"/>
            </a:xfrm>
          </p:grpSpPr>
          <p:sp>
            <p:nvSpPr>
              <p:cNvPr id="16537" name="Line 106"/>
              <p:cNvSpPr>
                <a:spLocks noChangeShapeType="1"/>
              </p:cNvSpPr>
              <p:nvPr/>
            </p:nvSpPr>
            <p:spPr bwMode="auto">
              <a:xfrm flipH="1">
                <a:off x="3277" y="966"/>
                <a:ext cx="82" cy="76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41" name="Group 110"/>
              <p:cNvGrpSpPr>
                <a:grpSpLocks/>
              </p:cNvGrpSpPr>
              <p:nvPr/>
            </p:nvGrpSpPr>
            <p:grpSpPr bwMode="auto">
              <a:xfrm>
                <a:off x="3390" y="2529"/>
                <a:ext cx="209" cy="315"/>
                <a:chOff x="4872" y="5010"/>
                <a:chExt cx="294" cy="460"/>
              </a:xfrm>
            </p:grpSpPr>
            <p:sp>
              <p:nvSpPr>
                <p:cNvPr id="16542" name="Rectangle 111"/>
                <p:cNvSpPr>
                  <a:spLocks noChangeArrowheads="1"/>
                </p:cNvSpPr>
                <p:nvPr/>
              </p:nvSpPr>
              <p:spPr bwMode="auto">
                <a:xfrm>
                  <a:off x="4872" y="5102"/>
                  <a:ext cx="294" cy="36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3" name="Line 112"/>
                <p:cNvSpPr>
                  <a:spLocks noChangeShapeType="1"/>
                </p:cNvSpPr>
                <p:nvPr/>
              </p:nvSpPr>
              <p:spPr bwMode="auto">
                <a:xfrm>
                  <a:off x="5019" y="5010"/>
                  <a:ext cx="0" cy="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536" name="Line 105"/>
              <p:cNvSpPr>
                <a:spLocks noChangeShapeType="1"/>
              </p:cNvSpPr>
              <p:nvPr/>
            </p:nvSpPr>
            <p:spPr bwMode="auto">
              <a:xfrm flipV="1">
                <a:off x="3674" y="966"/>
                <a:ext cx="14" cy="130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38" name="Line 107"/>
              <p:cNvSpPr>
                <a:spLocks noChangeShapeType="1"/>
              </p:cNvSpPr>
              <p:nvPr/>
            </p:nvSpPr>
            <p:spPr bwMode="auto">
              <a:xfrm flipH="1">
                <a:off x="3532" y="1281"/>
                <a:ext cx="85" cy="737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40" name="Line 109"/>
              <p:cNvSpPr>
                <a:spLocks noChangeShapeType="1"/>
              </p:cNvSpPr>
              <p:nvPr/>
            </p:nvSpPr>
            <p:spPr bwMode="auto">
              <a:xfrm flipH="1">
                <a:off x="3334" y="1249"/>
                <a:ext cx="91" cy="1053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614" name="Group 230"/>
              <p:cNvGrpSpPr>
                <a:grpSpLocks/>
              </p:cNvGrpSpPr>
              <p:nvPr/>
            </p:nvGrpSpPr>
            <p:grpSpPr bwMode="auto">
              <a:xfrm>
                <a:off x="3345" y="2018"/>
                <a:ext cx="329" cy="529"/>
                <a:chOff x="3359" y="2085"/>
                <a:chExt cx="329" cy="529"/>
              </a:xfrm>
            </p:grpSpPr>
            <p:sp>
              <p:nvSpPr>
                <p:cNvPr id="16546" name="Oval 115"/>
                <p:cNvSpPr>
                  <a:spLocks noChangeArrowheads="1"/>
                </p:cNvSpPr>
                <p:nvPr/>
              </p:nvSpPr>
              <p:spPr bwMode="auto">
                <a:xfrm>
                  <a:off x="3359" y="2193"/>
                  <a:ext cx="329" cy="314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97" y="2160"/>
                  <a:ext cx="35" cy="379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8" name="Oval 117"/>
                <p:cNvSpPr>
                  <a:spLocks noChangeArrowheads="1"/>
                </p:cNvSpPr>
                <p:nvPr/>
              </p:nvSpPr>
              <p:spPr bwMode="auto">
                <a:xfrm rot="10800000">
                  <a:off x="3491" y="2573"/>
                  <a:ext cx="46" cy="41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49" name="Rectangle 118"/>
                <p:cNvSpPr>
                  <a:spLocks noChangeArrowheads="1"/>
                </p:cNvSpPr>
                <p:nvPr/>
              </p:nvSpPr>
              <p:spPr bwMode="auto">
                <a:xfrm rot="10800000">
                  <a:off x="3517" y="2566"/>
                  <a:ext cx="39" cy="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0" name="Line 119"/>
                <p:cNvSpPr>
                  <a:spLocks noChangeShapeType="1"/>
                </p:cNvSpPr>
                <p:nvPr/>
              </p:nvSpPr>
              <p:spPr bwMode="auto">
                <a:xfrm rot="10800000">
                  <a:off x="3517" y="2539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572" name="Group 188"/>
                <p:cNvGrpSpPr>
                  <a:grpSpLocks/>
                </p:cNvGrpSpPr>
                <p:nvPr/>
              </p:nvGrpSpPr>
              <p:grpSpPr bwMode="auto">
                <a:xfrm>
                  <a:off x="3475" y="2085"/>
                  <a:ext cx="65" cy="75"/>
                  <a:chOff x="3945" y="1878"/>
                  <a:chExt cx="65" cy="75"/>
                </a:xfrm>
              </p:grpSpPr>
              <p:sp>
                <p:nvSpPr>
                  <p:cNvPr id="16551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964" y="1878"/>
                    <a:ext cx="46" cy="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552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3945" y="1892"/>
                    <a:ext cx="39" cy="3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553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1919"/>
                    <a:ext cx="0" cy="3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6554" name="Oval 123"/>
                <p:cNvSpPr>
                  <a:spLocks noChangeArrowheads="1"/>
                </p:cNvSpPr>
                <p:nvPr/>
              </p:nvSpPr>
              <p:spPr bwMode="auto">
                <a:xfrm>
                  <a:off x="3510" y="2333"/>
                  <a:ext cx="27" cy="12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556" name="Line 125"/>
              <p:cNvSpPr>
                <a:spLocks noChangeShapeType="1"/>
              </p:cNvSpPr>
              <p:nvPr/>
            </p:nvSpPr>
            <p:spPr bwMode="auto">
              <a:xfrm>
                <a:off x="3260" y="714"/>
                <a:ext cx="527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57" name="Group 126"/>
              <p:cNvGrpSpPr>
                <a:grpSpLocks/>
              </p:cNvGrpSpPr>
              <p:nvPr/>
            </p:nvGrpSpPr>
            <p:grpSpPr bwMode="auto">
              <a:xfrm>
                <a:off x="3359" y="714"/>
                <a:ext cx="329" cy="779"/>
                <a:chOff x="3216" y="528"/>
                <a:chExt cx="480" cy="1188"/>
              </a:xfrm>
            </p:grpSpPr>
            <p:sp>
              <p:nvSpPr>
                <p:cNvPr id="16558" name="Line 127"/>
                <p:cNvSpPr>
                  <a:spLocks noChangeShapeType="1"/>
                </p:cNvSpPr>
                <p:nvPr/>
              </p:nvSpPr>
              <p:spPr bwMode="auto">
                <a:xfrm>
                  <a:off x="3465" y="1716"/>
                  <a:ext cx="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59" name="Oval 128"/>
                <p:cNvSpPr>
                  <a:spLocks noChangeArrowheads="1"/>
                </p:cNvSpPr>
                <p:nvPr/>
              </p:nvSpPr>
              <p:spPr bwMode="auto">
                <a:xfrm flipV="1">
                  <a:off x="3312" y="1219"/>
                  <a:ext cx="288" cy="288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0" name="Oval 129"/>
                <p:cNvSpPr>
                  <a:spLocks noChangeArrowheads="1"/>
                </p:cNvSpPr>
                <p:nvPr/>
              </p:nvSpPr>
              <p:spPr bwMode="auto">
                <a:xfrm flipV="1">
                  <a:off x="3216" y="691"/>
                  <a:ext cx="480" cy="480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1" name="Rectangle 130"/>
                <p:cNvSpPr>
                  <a:spLocks noChangeArrowheads="1"/>
                </p:cNvSpPr>
                <p:nvPr/>
              </p:nvSpPr>
              <p:spPr bwMode="auto">
                <a:xfrm flipV="1">
                  <a:off x="3418" y="643"/>
                  <a:ext cx="57" cy="912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2" name="Oval 131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3408" y="528"/>
                  <a:ext cx="67" cy="62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3" name="Rectangle 132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3446" y="549"/>
                  <a:ext cx="58" cy="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4" name="Line 13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3447" y="590"/>
                  <a:ext cx="0" cy="5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5" name="Oval 134"/>
                <p:cNvSpPr>
                  <a:spLocks noChangeArrowheads="1"/>
                </p:cNvSpPr>
                <p:nvPr/>
              </p:nvSpPr>
              <p:spPr bwMode="auto">
                <a:xfrm flipV="1">
                  <a:off x="3437" y="1588"/>
                  <a:ext cx="67" cy="63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6" name="Rectangle 135"/>
                <p:cNvSpPr>
                  <a:spLocks noChangeArrowheads="1"/>
                </p:cNvSpPr>
                <p:nvPr/>
              </p:nvSpPr>
              <p:spPr bwMode="auto">
                <a:xfrm flipV="1">
                  <a:off x="3408" y="1578"/>
                  <a:ext cx="58" cy="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7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466" y="1536"/>
                  <a:ext cx="0" cy="5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8" name="Oval 137"/>
                <p:cNvSpPr>
                  <a:spLocks noChangeArrowheads="1"/>
                </p:cNvSpPr>
                <p:nvPr/>
              </p:nvSpPr>
              <p:spPr bwMode="auto">
                <a:xfrm flipV="1">
                  <a:off x="3437" y="939"/>
                  <a:ext cx="38" cy="18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69" name="Oval 138"/>
                <p:cNvSpPr>
                  <a:spLocks noChangeArrowheads="1"/>
                </p:cNvSpPr>
                <p:nvPr/>
              </p:nvSpPr>
              <p:spPr bwMode="auto">
                <a:xfrm flipV="1">
                  <a:off x="3408" y="1344"/>
                  <a:ext cx="38" cy="18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6625" name="Group 241"/>
          <p:cNvGrpSpPr>
            <a:grpSpLocks/>
          </p:cNvGrpSpPr>
          <p:nvPr/>
        </p:nvGrpSpPr>
        <p:grpSpPr bwMode="auto">
          <a:xfrm>
            <a:off x="5201830" y="546525"/>
            <a:ext cx="3105149" cy="3531394"/>
            <a:chOff x="3833" y="686"/>
            <a:chExt cx="1956" cy="2966"/>
          </a:xfrm>
        </p:grpSpPr>
        <p:sp>
          <p:nvSpPr>
            <p:cNvPr id="16405" name="Text Box 92"/>
            <p:cNvSpPr txBox="1">
              <a:spLocks noChangeArrowheads="1"/>
            </p:cNvSpPr>
            <p:nvPr/>
          </p:nvSpPr>
          <p:spPr bwMode="auto">
            <a:xfrm>
              <a:off x="4825" y="1177"/>
              <a:ext cx="607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</a:p>
            <a:p>
              <a:pPr eaLnBrk="1" hangingPunct="1"/>
              <a:r>
                <a:rPr lang="en-US" altLang="zh-CN" sz="2400" b="1" i="1" dirty="0">
                  <a:solidFill>
                    <a:srgbClr val="000000"/>
                  </a:solidFill>
                  <a:latin typeface="Times New Roman" pitchFamily="18" charset="0"/>
                </a:rPr>
                <a:t>s= 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6406" name="Text Box 95"/>
            <p:cNvSpPr txBox="1">
              <a:spLocks noChangeArrowheads="1"/>
            </p:cNvSpPr>
            <p:nvPr/>
          </p:nvSpPr>
          <p:spPr bwMode="auto">
            <a:xfrm>
              <a:off x="3833" y="2954"/>
              <a:ext cx="1956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物体以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0.2 m/s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的速度匀速上升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</a:rPr>
                <a:t>10 s 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itchFamily="18" charset="0"/>
                </a:rPr>
                <a:t>的时间</a:t>
              </a:r>
              <a:endParaRPr lang="en-US" altLang="zh-CN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6624" name="Group 240"/>
            <p:cNvGrpSpPr>
              <a:grpSpLocks/>
            </p:cNvGrpSpPr>
            <p:nvPr/>
          </p:nvGrpSpPr>
          <p:grpSpPr bwMode="auto">
            <a:xfrm>
              <a:off x="4315" y="686"/>
              <a:ext cx="475" cy="2182"/>
              <a:chOff x="4315" y="686"/>
              <a:chExt cx="475" cy="2182"/>
            </a:xfrm>
          </p:grpSpPr>
          <p:grpSp>
            <p:nvGrpSpPr>
              <p:cNvPr id="16581" name="Group 188"/>
              <p:cNvGrpSpPr>
                <a:grpSpLocks/>
              </p:cNvGrpSpPr>
              <p:nvPr/>
            </p:nvGrpSpPr>
            <p:grpSpPr bwMode="auto">
              <a:xfrm>
                <a:off x="4429" y="2557"/>
                <a:ext cx="209" cy="311"/>
                <a:chOff x="4872" y="5010"/>
                <a:chExt cx="294" cy="460"/>
              </a:xfrm>
            </p:grpSpPr>
            <p:sp>
              <p:nvSpPr>
                <p:cNvPr id="16582" name="Rectangle 189"/>
                <p:cNvSpPr>
                  <a:spLocks noChangeArrowheads="1"/>
                </p:cNvSpPr>
                <p:nvPr/>
              </p:nvSpPr>
              <p:spPr bwMode="auto">
                <a:xfrm>
                  <a:off x="4872" y="5102"/>
                  <a:ext cx="294" cy="368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83" name="Line 190"/>
                <p:cNvSpPr>
                  <a:spLocks noChangeShapeType="1"/>
                </p:cNvSpPr>
                <p:nvPr/>
              </p:nvSpPr>
              <p:spPr bwMode="auto">
                <a:xfrm>
                  <a:off x="5019" y="5010"/>
                  <a:ext cx="0" cy="9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576" name="Line 183"/>
              <p:cNvSpPr>
                <a:spLocks noChangeShapeType="1"/>
              </p:cNvSpPr>
              <p:nvPr/>
            </p:nvSpPr>
            <p:spPr bwMode="auto">
              <a:xfrm flipH="1" flipV="1">
                <a:off x="4344" y="949"/>
                <a:ext cx="30" cy="1374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77" name="Line 184"/>
              <p:cNvSpPr>
                <a:spLocks noChangeShapeType="1"/>
              </p:cNvSpPr>
              <p:nvPr/>
            </p:nvSpPr>
            <p:spPr bwMode="auto">
              <a:xfrm flipV="1">
                <a:off x="4712" y="1253"/>
                <a:ext cx="11" cy="107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79" name="Line 186"/>
              <p:cNvSpPr>
                <a:spLocks noChangeShapeType="1"/>
              </p:cNvSpPr>
              <p:nvPr/>
            </p:nvSpPr>
            <p:spPr bwMode="auto">
              <a:xfrm flipH="1">
                <a:off x="4436" y="1196"/>
                <a:ext cx="78" cy="835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80" name="Line 187"/>
              <p:cNvSpPr>
                <a:spLocks noChangeShapeType="1"/>
              </p:cNvSpPr>
              <p:nvPr/>
            </p:nvSpPr>
            <p:spPr bwMode="auto">
              <a:xfrm flipH="1">
                <a:off x="4651" y="978"/>
                <a:ext cx="31" cy="1023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584" name="Group 191"/>
              <p:cNvGrpSpPr>
                <a:grpSpLocks/>
              </p:cNvGrpSpPr>
              <p:nvPr/>
            </p:nvGrpSpPr>
            <p:grpSpPr bwMode="auto">
              <a:xfrm>
                <a:off x="4374" y="1826"/>
                <a:ext cx="338" cy="731"/>
                <a:chOff x="3840" y="2352"/>
                <a:chExt cx="480" cy="1123"/>
              </a:xfrm>
            </p:grpSpPr>
            <p:sp>
              <p:nvSpPr>
                <p:cNvPr id="16585" name="Oval 192"/>
                <p:cNvSpPr>
                  <a:spLocks noChangeArrowheads="1"/>
                </p:cNvSpPr>
                <p:nvPr/>
              </p:nvSpPr>
              <p:spPr bwMode="auto">
                <a:xfrm>
                  <a:off x="3936" y="2496"/>
                  <a:ext cx="288" cy="288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86" name="Oval 193"/>
                <p:cNvSpPr>
                  <a:spLocks noChangeArrowheads="1"/>
                </p:cNvSpPr>
                <p:nvPr/>
              </p:nvSpPr>
              <p:spPr bwMode="auto">
                <a:xfrm>
                  <a:off x="3840" y="2832"/>
                  <a:ext cx="480" cy="480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87" name="Rectangle 194"/>
                <p:cNvSpPr>
                  <a:spLocks noChangeArrowheads="1"/>
                </p:cNvSpPr>
                <p:nvPr/>
              </p:nvSpPr>
              <p:spPr bwMode="auto">
                <a:xfrm>
                  <a:off x="4042" y="2448"/>
                  <a:ext cx="57" cy="912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88" name="Oval 195"/>
                <p:cNvSpPr>
                  <a:spLocks noChangeArrowheads="1"/>
                </p:cNvSpPr>
                <p:nvPr/>
              </p:nvSpPr>
              <p:spPr bwMode="auto">
                <a:xfrm rot="10800000">
                  <a:off x="4032" y="3413"/>
                  <a:ext cx="67" cy="62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89" name="Rectangle 196"/>
                <p:cNvSpPr>
                  <a:spLocks noChangeArrowheads="1"/>
                </p:cNvSpPr>
                <p:nvPr/>
              </p:nvSpPr>
              <p:spPr bwMode="auto">
                <a:xfrm rot="10800000">
                  <a:off x="4070" y="3402"/>
                  <a:ext cx="58" cy="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90" name="Line 197"/>
                <p:cNvSpPr>
                  <a:spLocks noChangeShapeType="1"/>
                </p:cNvSpPr>
                <p:nvPr/>
              </p:nvSpPr>
              <p:spPr bwMode="auto">
                <a:xfrm rot="10800000">
                  <a:off x="4071" y="3360"/>
                  <a:ext cx="0" cy="5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91" name="Oval 198"/>
                <p:cNvSpPr>
                  <a:spLocks noChangeArrowheads="1"/>
                </p:cNvSpPr>
                <p:nvPr/>
              </p:nvSpPr>
              <p:spPr bwMode="auto">
                <a:xfrm>
                  <a:off x="4061" y="2352"/>
                  <a:ext cx="67" cy="63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92" name="Rectangle 199"/>
                <p:cNvSpPr>
                  <a:spLocks noChangeArrowheads="1"/>
                </p:cNvSpPr>
                <p:nvPr/>
              </p:nvSpPr>
              <p:spPr bwMode="auto">
                <a:xfrm>
                  <a:off x="4032" y="2373"/>
                  <a:ext cx="58" cy="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93" name="Line 200"/>
                <p:cNvSpPr>
                  <a:spLocks noChangeShapeType="1"/>
                </p:cNvSpPr>
                <p:nvPr/>
              </p:nvSpPr>
              <p:spPr bwMode="auto">
                <a:xfrm>
                  <a:off x="4090" y="2415"/>
                  <a:ext cx="0" cy="5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94" name="Oval 201"/>
                <p:cNvSpPr>
                  <a:spLocks noChangeArrowheads="1"/>
                </p:cNvSpPr>
                <p:nvPr/>
              </p:nvSpPr>
              <p:spPr bwMode="auto">
                <a:xfrm>
                  <a:off x="4061" y="3046"/>
                  <a:ext cx="38" cy="18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595" name="Oval 202"/>
                <p:cNvSpPr>
                  <a:spLocks noChangeArrowheads="1"/>
                </p:cNvSpPr>
                <p:nvPr/>
              </p:nvSpPr>
              <p:spPr bwMode="auto">
                <a:xfrm>
                  <a:off x="4061" y="2683"/>
                  <a:ext cx="38" cy="18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612" name="Group 228"/>
              <p:cNvGrpSpPr>
                <a:grpSpLocks/>
              </p:cNvGrpSpPr>
              <p:nvPr/>
            </p:nvGrpSpPr>
            <p:grpSpPr bwMode="auto">
              <a:xfrm>
                <a:off x="4344" y="686"/>
                <a:ext cx="334" cy="572"/>
                <a:chOff x="4241" y="686"/>
                <a:chExt cx="334" cy="572"/>
              </a:xfrm>
            </p:grpSpPr>
            <p:sp>
              <p:nvSpPr>
                <p:cNvPr id="16599" name="Oval 207"/>
                <p:cNvSpPr>
                  <a:spLocks noChangeArrowheads="1"/>
                </p:cNvSpPr>
                <p:nvPr/>
              </p:nvSpPr>
              <p:spPr bwMode="auto">
                <a:xfrm flipV="1">
                  <a:off x="4241" y="793"/>
                  <a:ext cx="334" cy="317"/>
                </a:xfrm>
                <a:prstGeom prst="ellipse">
                  <a:avLst/>
                </a:prstGeom>
                <a:solidFill>
                  <a:srgbClr val="C0C0C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00" name="Rectangle 208"/>
                <p:cNvSpPr>
                  <a:spLocks noChangeArrowheads="1"/>
                </p:cNvSpPr>
                <p:nvPr/>
              </p:nvSpPr>
              <p:spPr bwMode="auto">
                <a:xfrm flipV="1">
                  <a:off x="4383" y="762"/>
                  <a:ext cx="56" cy="377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01" name="Oval 209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375" y="686"/>
                  <a:ext cx="46" cy="41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02" name="Rectangle 210"/>
                <p:cNvSpPr>
                  <a:spLocks noChangeArrowheads="1"/>
                </p:cNvSpPr>
                <p:nvPr/>
              </p:nvSpPr>
              <p:spPr bwMode="auto">
                <a:xfrm rot="10800000" flipV="1">
                  <a:off x="4401" y="700"/>
                  <a:ext cx="40" cy="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603" name="Line 211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402" y="727"/>
                  <a:ext cx="0" cy="3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6611" name="Group 227"/>
                <p:cNvGrpSpPr>
                  <a:grpSpLocks/>
                </p:cNvGrpSpPr>
                <p:nvPr/>
              </p:nvGrpSpPr>
              <p:grpSpPr bwMode="auto">
                <a:xfrm>
                  <a:off x="4375" y="1139"/>
                  <a:ext cx="66" cy="119"/>
                  <a:chOff x="4375" y="1350"/>
                  <a:chExt cx="66" cy="119"/>
                </a:xfrm>
              </p:grpSpPr>
              <p:sp>
                <p:nvSpPr>
                  <p:cNvPr id="16597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4414" y="1469"/>
                    <a:ext cx="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604" name="Oval 21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95" y="1385"/>
                    <a:ext cx="46" cy="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605" name="Rectangle 21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375" y="1378"/>
                    <a:ext cx="40" cy="34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606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15" y="1350"/>
                    <a:ext cx="0" cy="3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6607" name="Oval 215"/>
                <p:cNvSpPr>
                  <a:spLocks noChangeArrowheads="1"/>
                </p:cNvSpPr>
                <p:nvPr/>
              </p:nvSpPr>
              <p:spPr bwMode="auto">
                <a:xfrm flipV="1">
                  <a:off x="4395" y="957"/>
                  <a:ext cx="26" cy="12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10800000"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6609" name="Line 203"/>
              <p:cNvSpPr>
                <a:spLocks noChangeShapeType="1"/>
              </p:cNvSpPr>
              <p:nvPr/>
            </p:nvSpPr>
            <p:spPr bwMode="auto">
              <a:xfrm>
                <a:off x="4315" y="714"/>
                <a:ext cx="475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134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96525" y="231491"/>
            <a:ext cx="3330370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zh-CN" sz="2800" dirty="0" smtClean="0">
                <a:solidFill>
                  <a:srgbClr val="000000"/>
                </a:solidFill>
                <a:latin typeface="宋体" pitchFamily="2" charset="-122"/>
              </a:rPr>
              <a:t>4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、水平滑轮组特点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2096731" y="3876898"/>
            <a:ext cx="130514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zh-CN" sz="3200" b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CN" sz="32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F=f</a:t>
            </a:r>
            <a:r>
              <a:rPr lang="zh-CN" altLang="en-US" sz="3200" b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；</a:t>
            </a:r>
            <a:endParaRPr lang="en-US" altLang="zh-CN" sz="3200" b="1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96931" y="3786885"/>
            <a:ext cx="203132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S</a:t>
            </a:r>
            <a:r>
              <a:rPr lang="zh-CN" altLang="en-US" sz="32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绳</a:t>
            </a:r>
            <a:r>
              <a:rPr lang="en-US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=3 S</a:t>
            </a:r>
            <a:r>
              <a:rPr lang="zh-CN" altLang="en-US" sz="32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物；</a:t>
            </a:r>
            <a:endParaRPr lang="zh-CN" altLang="en-US" sz="3200" baseline="-250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2" y="951569"/>
            <a:ext cx="5939095" cy="19352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91886" y="906568"/>
            <a:ext cx="56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S</a:t>
            </a:r>
            <a:r>
              <a:rPr lang="zh-CN" altLang="en-US" baseline="-250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绳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22156" y="2886788"/>
            <a:ext cx="561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S</a:t>
            </a:r>
            <a:r>
              <a:rPr lang="zh-CN" altLang="en-US" baseline="-25000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</a:rPr>
              <a:t>物</a:t>
            </a:r>
          </a:p>
        </p:txBody>
      </p:sp>
      <p:cxnSp>
        <p:nvCxnSpPr>
          <p:cNvPr id="37" name="直线连接符 36"/>
          <p:cNvCxnSpPr/>
          <p:nvPr/>
        </p:nvCxnSpPr>
        <p:spPr>
          <a:xfrm>
            <a:off x="6147181" y="2031690"/>
            <a:ext cx="1125125" cy="0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079456" y="1446625"/>
            <a:ext cx="312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0000"/>
                </a:solidFill>
              </a:rPr>
              <a:t>f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147175" y="3786885"/>
            <a:ext cx="17577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v</a:t>
            </a:r>
            <a:r>
              <a:rPr lang="zh-CN" altLang="en-US" sz="32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绳</a:t>
            </a:r>
            <a:r>
              <a:rPr lang="en-US" altLang="zh-CN" sz="32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=3 v</a:t>
            </a:r>
            <a:r>
              <a:rPr lang="zh-CN" altLang="en-US" sz="3200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物</a:t>
            </a:r>
            <a:endParaRPr lang="zh-CN" altLang="en-US" sz="3200" baseline="-250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87241" y="2841780"/>
            <a:ext cx="607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v</a:t>
            </a:r>
            <a:r>
              <a:rPr lang="zh-CN" altLang="en-US" sz="2800" baseline="-250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物</a:t>
            </a:r>
          </a:p>
        </p:txBody>
      </p:sp>
      <p:sp>
        <p:nvSpPr>
          <p:cNvPr id="9" name="矩形 8"/>
          <p:cNvSpPr/>
          <p:nvPr/>
        </p:nvSpPr>
        <p:spPr>
          <a:xfrm>
            <a:off x="4211966" y="906565"/>
            <a:ext cx="607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v</a:t>
            </a:r>
            <a:r>
              <a:rPr lang="zh-CN" altLang="en-US" sz="2800" baseline="-250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绳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1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690" y="1626645"/>
            <a:ext cx="50855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0"/>
          <p:cNvSpPr txBox="1">
            <a:spLocks noChangeArrowheads="1"/>
          </p:cNvSpPr>
          <p:nvPr/>
        </p:nvSpPr>
        <p:spPr bwMode="auto">
          <a:xfrm>
            <a:off x="1196625" y="321500"/>
            <a:ext cx="6480175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</a:rPr>
              <a:t>若</a:t>
            </a:r>
            <a:r>
              <a:rPr lang="zh-CN" altLang="en-US" sz="2800" b="1" dirty="0">
                <a:solidFill>
                  <a:srgbClr val="000000"/>
                </a:solidFill>
              </a:rPr>
              <a:t>每个滑轮重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30 N</a:t>
            </a:r>
            <a:r>
              <a:rPr lang="zh-CN" altLang="en-US" sz="2800" b="1" dirty="0">
                <a:solidFill>
                  <a:srgbClr val="000000"/>
                </a:solidFill>
              </a:rPr>
              <a:t>，结果如何？</a:t>
            </a:r>
          </a:p>
        </p:txBody>
      </p:sp>
      <p:sp>
        <p:nvSpPr>
          <p:cNvPr id="6" name="Text Box 87"/>
          <p:cNvSpPr txBox="1">
            <a:spLocks noChangeArrowheads="1"/>
          </p:cNvSpPr>
          <p:nvPr/>
        </p:nvSpPr>
        <p:spPr bwMode="auto">
          <a:xfrm>
            <a:off x="5022050" y="3696875"/>
            <a:ext cx="1485900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i="1" dirty="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</a:rPr>
              <a:t>=20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</a:p>
          <a:p>
            <a:pPr eaLnBrk="1" hangingPunct="1"/>
            <a:r>
              <a:rPr lang="en-US" altLang="zh-CN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zh-CN" altLang="en-US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物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10 m</a:t>
            </a:r>
          </a:p>
        </p:txBody>
      </p:sp>
      <p:sp>
        <p:nvSpPr>
          <p:cNvPr id="7" name="Text Box 82"/>
          <p:cNvSpPr txBox="1">
            <a:spLocks noChangeArrowheads="1"/>
          </p:cNvSpPr>
          <p:nvPr/>
        </p:nvSpPr>
        <p:spPr bwMode="auto">
          <a:xfrm>
            <a:off x="2231740" y="1311610"/>
            <a:ext cx="130514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i="1" dirty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=?</a:t>
            </a:r>
          </a:p>
          <a:p>
            <a:pPr eaLnBrk="1" hangingPunct="1"/>
            <a:r>
              <a:rPr lang="en-US" altLang="zh-CN" sz="2400" b="1" i="1" dirty="0" smtClean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zh-CN" altLang="en-US" sz="2400" b="1" i="1" baseline="-25000" dirty="0" smtClean="0">
                <a:solidFill>
                  <a:srgbClr val="000000"/>
                </a:solidFill>
                <a:latin typeface="Times New Roman" pitchFamily="18" charset="0"/>
              </a:rPr>
              <a:t>绳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</a:rPr>
              <a:t>=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6401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700859" y="906664"/>
            <a:ext cx="1371600" cy="3608784"/>
            <a:chOff x="432" y="912"/>
            <a:chExt cx="864" cy="3031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0" y="912"/>
              <a:ext cx="816" cy="48"/>
              <a:chOff x="480" y="912"/>
              <a:chExt cx="960" cy="96"/>
            </a:xfrm>
          </p:grpSpPr>
          <p:sp>
            <p:nvSpPr>
              <p:cNvPr id="30" name="Line 5"/>
              <p:cNvSpPr>
                <a:spLocks noChangeShapeType="1"/>
              </p:cNvSpPr>
              <p:nvPr/>
            </p:nvSpPr>
            <p:spPr bwMode="auto">
              <a:xfrm>
                <a:off x="480" y="1008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Line 6"/>
              <p:cNvSpPr>
                <a:spLocks noChangeShapeType="1"/>
              </p:cNvSpPr>
              <p:nvPr/>
            </p:nvSpPr>
            <p:spPr bwMode="auto">
              <a:xfrm flipH="1">
                <a:off x="480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 flipH="1">
                <a:off x="576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Line 8"/>
              <p:cNvSpPr>
                <a:spLocks noChangeShapeType="1"/>
              </p:cNvSpPr>
              <p:nvPr/>
            </p:nvSpPr>
            <p:spPr bwMode="auto">
              <a:xfrm flipH="1">
                <a:off x="672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 flipH="1">
                <a:off x="768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 flipH="1">
                <a:off x="864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 flipH="1">
                <a:off x="960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 flipH="1">
                <a:off x="1056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152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 flipH="1">
                <a:off x="1248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1344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672" y="960"/>
              <a:ext cx="432" cy="925"/>
              <a:chOff x="672" y="960"/>
              <a:chExt cx="432" cy="925"/>
            </a:xfrm>
          </p:grpSpPr>
          <p:grpSp>
            <p:nvGrpSpPr>
              <p:cNvPr id="22" name="Group 17"/>
              <p:cNvGrpSpPr>
                <a:grpSpLocks/>
              </p:cNvGrpSpPr>
              <p:nvPr/>
            </p:nvGrpSpPr>
            <p:grpSpPr bwMode="auto">
              <a:xfrm>
                <a:off x="672" y="1056"/>
                <a:ext cx="432" cy="829"/>
                <a:chOff x="672" y="1056"/>
                <a:chExt cx="432" cy="829"/>
              </a:xfrm>
            </p:grpSpPr>
            <p:sp>
              <p:nvSpPr>
                <p:cNvPr id="27" name="Oval 18"/>
                <p:cNvSpPr>
                  <a:spLocks noChangeArrowheads="1"/>
                </p:cNvSpPr>
                <p:nvPr/>
              </p:nvSpPr>
              <p:spPr bwMode="auto">
                <a:xfrm>
                  <a:off x="672" y="1056"/>
                  <a:ext cx="432" cy="3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19"/>
                <p:cNvSpPr>
                  <a:spLocks noChangeArrowheads="1"/>
                </p:cNvSpPr>
                <p:nvPr/>
              </p:nvSpPr>
              <p:spPr bwMode="auto">
                <a:xfrm>
                  <a:off x="768" y="1440"/>
                  <a:ext cx="240" cy="24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Freeform 20"/>
                <p:cNvSpPr>
                  <a:spLocks/>
                </p:cNvSpPr>
                <p:nvPr/>
              </p:nvSpPr>
              <p:spPr bwMode="auto">
                <a:xfrm>
                  <a:off x="852" y="1765"/>
                  <a:ext cx="66" cy="120"/>
                </a:xfrm>
                <a:custGeom>
                  <a:avLst/>
                  <a:gdLst>
                    <a:gd name="T0" fmla="*/ 30 w 66"/>
                    <a:gd name="T1" fmla="*/ 11 h 120"/>
                    <a:gd name="T2" fmla="*/ 12 w 66"/>
                    <a:gd name="T3" fmla="*/ 53 h 120"/>
                    <a:gd name="T4" fmla="*/ 0 w 66"/>
                    <a:gd name="T5" fmla="*/ 89 h 120"/>
                    <a:gd name="T6" fmla="*/ 66 w 66"/>
                    <a:gd name="T7" fmla="*/ 8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120">
                      <a:moveTo>
                        <a:pt x="30" y="11"/>
                      </a:moveTo>
                      <a:cubicBezTo>
                        <a:pt x="14" y="74"/>
                        <a:pt x="36" y="0"/>
                        <a:pt x="12" y="53"/>
                      </a:cubicBezTo>
                      <a:cubicBezTo>
                        <a:pt x="7" y="65"/>
                        <a:pt x="0" y="89"/>
                        <a:pt x="0" y="89"/>
                      </a:cubicBezTo>
                      <a:cubicBezTo>
                        <a:pt x="22" y="103"/>
                        <a:pt x="50" y="120"/>
                        <a:pt x="66" y="89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" name="Group 21"/>
              <p:cNvGrpSpPr>
                <a:grpSpLocks/>
              </p:cNvGrpSpPr>
              <p:nvPr/>
            </p:nvGrpSpPr>
            <p:grpSpPr bwMode="auto">
              <a:xfrm>
                <a:off x="864" y="960"/>
                <a:ext cx="48" cy="816"/>
                <a:chOff x="1440" y="960"/>
                <a:chExt cx="48" cy="816"/>
              </a:xfrm>
            </p:grpSpPr>
            <p:sp>
              <p:nvSpPr>
                <p:cNvPr id="24" name="Rectangle 22"/>
                <p:cNvSpPr>
                  <a:spLocks noChangeArrowheads="1"/>
                </p:cNvSpPr>
                <p:nvPr/>
              </p:nvSpPr>
              <p:spPr bwMode="auto">
                <a:xfrm>
                  <a:off x="1440" y="960"/>
                  <a:ext cx="48" cy="81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Oval 23"/>
                <p:cNvSpPr>
                  <a:spLocks noChangeArrowheads="1"/>
                </p:cNvSpPr>
                <p:nvPr/>
              </p:nvSpPr>
              <p:spPr bwMode="auto">
                <a:xfrm>
                  <a:off x="1440" y="12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153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672" y="1968"/>
              <a:ext cx="432" cy="1392"/>
              <a:chOff x="672" y="2016"/>
              <a:chExt cx="432" cy="1392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 rot="-10800000">
                <a:off x="672" y="2016"/>
                <a:ext cx="432" cy="925"/>
                <a:chOff x="672" y="960"/>
                <a:chExt cx="432" cy="925"/>
              </a:xfrm>
            </p:grpSpPr>
            <p:grpSp>
              <p:nvGrpSpPr>
                <p:cNvPr id="14" name="Group 27"/>
                <p:cNvGrpSpPr>
                  <a:grpSpLocks/>
                </p:cNvGrpSpPr>
                <p:nvPr/>
              </p:nvGrpSpPr>
              <p:grpSpPr bwMode="auto">
                <a:xfrm>
                  <a:off x="672" y="1056"/>
                  <a:ext cx="432" cy="829"/>
                  <a:chOff x="672" y="1056"/>
                  <a:chExt cx="432" cy="829"/>
                </a:xfrm>
              </p:grpSpPr>
              <p:sp>
                <p:nvSpPr>
                  <p:cNvPr id="1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056"/>
                    <a:ext cx="432" cy="3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440"/>
                    <a:ext cx="240" cy="2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 30"/>
                  <p:cNvSpPr>
                    <a:spLocks/>
                  </p:cNvSpPr>
                  <p:nvPr/>
                </p:nvSpPr>
                <p:spPr bwMode="auto">
                  <a:xfrm>
                    <a:off x="852" y="1765"/>
                    <a:ext cx="66" cy="120"/>
                  </a:xfrm>
                  <a:custGeom>
                    <a:avLst/>
                    <a:gdLst>
                      <a:gd name="T0" fmla="*/ 30 w 66"/>
                      <a:gd name="T1" fmla="*/ 11 h 120"/>
                      <a:gd name="T2" fmla="*/ 12 w 66"/>
                      <a:gd name="T3" fmla="*/ 53 h 120"/>
                      <a:gd name="T4" fmla="*/ 0 w 66"/>
                      <a:gd name="T5" fmla="*/ 89 h 120"/>
                      <a:gd name="T6" fmla="*/ 66 w 66"/>
                      <a:gd name="T7" fmla="*/ 89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120">
                        <a:moveTo>
                          <a:pt x="30" y="11"/>
                        </a:moveTo>
                        <a:cubicBezTo>
                          <a:pt x="14" y="74"/>
                          <a:pt x="36" y="0"/>
                          <a:pt x="12" y="53"/>
                        </a:cubicBezTo>
                        <a:cubicBezTo>
                          <a:pt x="7" y="65"/>
                          <a:pt x="0" y="89"/>
                          <a:pt x="0" y="89"/>
                        </a:cubicBezTo>
                        <a:cubicBezTo>
                          <a:pt x="22" y="103"/>
                          <a:pt x="50" y="120"/>
                          <a:pt x="66" y="8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" name="Group 31"/>
                <p:cNvGrpSpPr>
                  <a:grpSpLocks/>
                </p:cNvGrpSpPr>
                <p:nvPr/>
              </p:nvGrpSpPr>
              <p:grpSpPr bwMode="auto">
                <a:xfrm>
                  <a:off x="864" y="960"/>
                  <a:ext cx="48" cy="816"/>
                  <a:chOff x="1440" y="960"/>
                  <a:chExt cx="48" cy="816"/>
                </a:xfrm>
              </p:grpSpPr>
              <p:sp>
                <p:nvSpPr>
                  <p:cNvPr id="1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960"/>
                    <a:ext cx="48" cy="81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2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53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" name="Freeform 35"/>
              <p:cNvSpPr>
                <a:spLocks/>
              </p:cNvSpPr>
              <p:nvPr/>
            </p:nvSpPr>
            <p:spPr bwMode="auto">
              <a:xfrm>
                <a:off x="846" y="2934"/>
                <a:ext cx="84" cy="101"/>
              </a:xfrm>
              <a:custGeom>
                <a:avLst/>
                <a:gdLst>
                  <a:gd name="T0" fmla="*/ 42 w 84"/>
                  <a:gd name="T1" fmla="*/ 0 h 101"/>
                  <a:gd name="T2" fmla="*/ 24 w 84"/>
                  <a:gd name="T3" fmla="*/ 12 h 101"/>
                  <a:gd name="T4" fmla="*/ 0 w 84"/>
                  <a:gd name="T5" fmla="*/ 48 h 101"/>
                  <a:gd name="T6" fmla="*/ 42 w 84"/>
                  <a:gd name="T7" fmla="*/ 96 h 101"/>
                  <a:gd name="T8" fmla="*/ 84 w 84"/>
                  <a:gd name="T9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42" y="0"/>
                    </a:moveTo>
                    <a:cubicBezTo>
                      <a:pt x="36" y="4"/>
                      <a:pt x="29" y="7"/>
                      <a:pt x="24" y="12"/>
                    </a:cubicBezTo>
                    <a:cubicBezTo>
                      <a:pt x="15" y="23"/>
                      <a:pt x="0" y="48"/>
                      <a:pt x="0" y="48"/>
                    </a:cubicBezTo>
                    <a:cubicBezTo>
                      <a:pt x="9" y="93"/>
                      <a:pt x="8" y="73"/>
                      <a:pt x="42" y="96"/>
                    </a:cubicBezTo>
                    <a:cubicBezTo>
                      <a:pt x="82" y="89"/>
                      <a:pt x="73" y="101"/>
                      <a:pt x="84" y="78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>
                <a:off x="864" y="3024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37"/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432" y="3504"/>
              <a:ext cx="76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n = 5</a:t>
              </a:r>
            </a:p>
          </p:txBody>
        </p:sp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2277253" y="917377"/>
            <a:ext cx="1319213" cy="3608784"/>
            <a:chOff x="465" y="912"/>
            <a:chExt cx="831" cy="3031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480" y="912"/>
              <a:ext cx="816" cy="48"/>
              <a:chOff x="480" y="912"/>
              <a:chExt cx="960" cy="96"/>
            </a:xfrm>
          </p:grpSpPr>
          <p:sp>
            <p:nvSpPr>
              <p:cNvPr id="66" name="Line 41"/>
              <p:cNvSpPr>
                <a:spLocks noChangeShapeType="1"/>
              </p:cNvSpPr>
              <p:nvPr/>
            </p:nvSpPr>
            <p:spPr bwMode="auto">
              <a:xfrm>
                <a:off x="480" y="1008"/>
                <a:ext cx="96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Line 42"/>
              <p:cNvSpPr>
                <a:spLocks noChangeShapeType="1"/>
              </p:cNvSpPr>
              <p:nvPr/>
            </p:nvSpPr>
            <p:spPr bwMode="auto">
              <a:xfrm flipH="1">
                <a:off x="480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Line 43"/>
              <p:cNvSpPr>
                <a:spLocks noChangeShapeType="1"/>
              </p:cNvSpPr>
              <p:nvPr/>
            </p:nvSpPr>
            <p:spPr bwMode="auto">
              <a:xfrm flipH="1">
                <a:off x="576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Line 44"/>
              <p:cNvSpPr>
                <a:spLocks noChangeShapeType="1"/>
              </p:cNvSpPr>
              <p:nvPr/>
            </p:nvSpPr>
            <p:spPr bwMode="auto">
              <a:xfrm flipH="1">
                <a:off x="672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Line 45"/>
              <p:cNvSpPr>
                <a:spLocks noChangeShapeType="1"/>
              </p:cNvSpPr>
              <p:nvPr/>
            </p:nvSpPr>
            <p:spPr bwMode="auto">
              <a:xfrm flipH="1">
                <a:off x="768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Line 46"/>
              <p:cNvSpPr>
                <a:spLocks noChangeShapeType="1"/>
              </p:cNvSpPr>
              <p:nvPr/>
            </p:nvSpPr>
            <p:spPr bwMode="auto">
              <a:xfrm flipH="1">
                <a:off x="864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Line 47"/>
              <p:cNvSpPr>
                <a:spLocks noChangeShapeType="1"/>
              </p:cNvSpPr>
              <p:nvPr/>
            </p:nvSpPr>
            <p:spPr bwMode="auto">
              <a:xfrm flipH="1">
                <a:off x="960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Line 48"/>
              <p:cNvSpPr>
                <a:spLocks noChangeShapeType="1"/>
              </p:cNvSpPr>
              <p:nvPr/>
            </p:nvSpPr>
            <p:spPr bwMode="auto">
              <a:xfrm flipH="1">
                <a:off x="1056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Line 49"/>
              <p:cNvSpPr>
                <a:spLocks noChangeShapeType="1"/>
              </p:cNvSpPr>
              <p:nvPr/>
            </p:nvSpPr>
            <p:spPr bwMode="auto">
              <a:xfrm flipH="1">
                <a:off x="1152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Line 50"/>
              <p:cNvSpPr>
                <a:spLocks noChangeShapeType="1"/>
              </p:cNvSpPr>
              <p:nvPr/>
            </p:nvSpPr>
            <p:spPr bwMode="auto">
              <a:xfrm flipH="1">
                <a:off x="1248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Line 51"/>
              <p:cNvSpPr>
                <a:spLocks noChangeShapeType="1"/>
              </p:cNvSpPr>
              <p:nvPr/>
            </p:nvSpPr>
            <p:spPr bwMode="auto">
              <a:xfrm flipH="1">
                <a:off x="1344" y="912"/>
                <a:ext cx="96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52"/>
            <p:cNvGrpSpPr>
              <a:grpSpLocks/>
            </p:cNvGrpSpPr>
            <p:nvPr/>
          </p:nvGrpSpPr>
          <p:grpSpPr bwMode="auto">
            <a:xfrm>
              <a:off x="672" y="960"/>
              <a:ext cx="432" cy="925"/>
              <a:chOff x="672" y="960"/>
              <a:chExt cx="432" cy="925"/>
            </a:xfrm>
          </p:grpSpPr>
          <p:grpSp>
            <p:nvGrpSpPr>
              <p:cNvPr id="58" name="Group 53"/>
              <p:cNvGrpSpPr>
                <a:grpSpLocks/>
              </p:cNvGrpSpPr>
              <p:nvPr/>
            </p:nvGrpSpPr>
            <p:grpSpPr bwMode="auto">
              <a:xfrm>
                <a:off x="672" y="1056"/>
                <a:ext cx="432" cy="829"/>
                <a:chOff x="672" y="1056"/>
                <a:chExt cx="432" cy="829"/>
              </a:xfrm>
            </p:grpSpPr>
            <p:sp>
              <p:nvSpPr>
                <p:cNvPr id="63" name="Oval 54"/>
                <p:cNvSpPr>
                  <a:spLocks noChangeArrowheads="1"/>
                </p:cNvSpPr>
                <p:nvPr/>
              </p:nvSpPr>
              <p:spPr bwMode="auto">
                <a:xfrm>
                  <a:off x="672" y="1056"/>
                  <a:ext cx="432" cy="3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Oval 55"/>
                <p:cNvSpPr>
                  <a:spLocks noChangeArrowheads="1"/>
                </p:cNvSpPr>
                <p:nvPr/>
              </p:nvSpPr>
              <p:spPr bwMode="auto">
                <a:xfrm>
                  <a:off x="768" y="1440"/>
                  <a:ext cx="240" cy="24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Freeform 56"/>
                <p:cNvSpPr>
                  <a:spLocks/>
                </p:cNvSpPr>
                <p:nvPr/>
              </p:nvSpPr>
              <p:spPr bwMode="auto">
                <a:xfrm>
                  <a:off x="852" y="1765"/>
                  <a:ext cx="66" cy="120"/>
                </a:xfrm>
                <a:custGeom>
                  <a:avLst/>
                  <a:gdLst>
                    <a:gd name="T0" fmla="*/ 30 w 66"/>
                    <a:gd name="T1" fmla="*/ 11 h 120"/>
                    <a:gd name="T2" fmla="*/ 12 w 66"/>
                    <a:gd name="T3" fmla="*/ 53 h 120"/>
                    <a:gd name="T4" fmla="*/ 0 w 66"/>
                    <a:gd name="T5" fmla="*/ 89 h 120"/>
                    <a:gd name="T6" fmla="*/ 66 w 66"/>
                    <a:gd name="T7" fmla="*/ 8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120">
                      <a:moveTo>
                        <a:pt x="30" y="11"/>
                      </a:moveTo>
                      <a:cubicBezTo>
                        <a:pt x="14" y="74"/>
                        <a:pt x="36" y="0"/>
                        <a:pt x="12" y="53"/>
                      </a:cubicBezTo>
                      <a:cubicBezTo>
                        <a:pt x="7" y="65"/>
                        <a:pt x="0" y="89"/>
                        <a:pt x="0" y="89"/>
                      </a:cubicBezTo>
                      <a:cubicBezTo>
                        <a:pt x="22" y="103"/>
                        <a:pt x="50" y="120"/>
                        <a:pt x="66" y="89"/>
                      </a:cubicBez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" name="Group 57"/>
              <p:cNvGrpSpPr>
                <a:grpSpLocks/>
              </p:cNvGrpSpPr>
              <p:nvPr/>
            </p:nvGrpSpPr>
            <p:grpSpPr bwMode="auto">
              <a:xfrm>
                <a:off x="864" y="960"/>
                <a:ext cx="48" cy="816"/>
                <a:chOff x="1440" y="960"/>
                <a:chExt cx="48" cy="816"/>
              </a:xfrm>
            </p:grpSpPr>
            <p:sp>
              <p:nvSpPr>
                <p:cNvPr id="60" name="Rectangle 58"/>
                <p:cNvSpPr>
                  <a:spLocks noChangeArrowheads="1"/>
                </p:cNvSpPr>
                <p:nvPr/>
              </p:nvSpPr>
              <p:spPr bwMode="auto">
                <a:xfrm>
                  <a:off x="1440" y="960"/>
                  <a:ext cx="48" cy="81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Oval 59"/>
                <p:cNvSpPr>
                  <a:spLocks noChangeArrowheads="1"/>
                </p:cNvSpPr>
                <p:nvPr/>
              </p:nvSpPr>
              <p:spPr bwMode="auto">
                <a:xfrm>
                  <a:off x="1440" y="12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Oval 60"/>
                <p:cNvSpPr>
                  <a:spLocks noChangeArrowheads="1"/>
                </p:cNvSpPr>
                <p:nvPr/>
              </p:nvSpPr>
              <p:spPr bwMode="auto">
                <a:xfrm>
                  <a:off x="1440" y="153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4" name="Group 61"/>
            <p:cNvGrpSpPr>
              <a:grpSpLocks/>
            </p:cNvGrpSpPr>
            <p:nvPr/>
          </p:nvGrpSpPr>
          <p:grpSpPr bwMode="auto">
            <a:xfrm>
              <a:off x="672" y="1968"/>
              <a:ext cx="432" cy="1392"/>
              <a:chOff x="672" y="2016"/>
              <a:chExt cx="432" cy="1392"/>
            </a:xfrm>
          </p:grpSpPr>
          <p:grpSp>
            <p:nvGrpSpPr>
              <p:cNvPr id="46" name="Group 62"/>
              <p:cNvGrpSpPr>
                <a:grpSpLocks/>
              </p:cNvGrpSpPr>
              <p:nvPr/>
            </p:nvGrpSpPr>
            <p:grpSpPr bwMode="auto">
              <a:xfrm rot="-10800000">
                <a:off x="672" y="2016"/>
                <a:ext cx="432" cy="925"/>
                <a:chOff x="672" y="960"/>
                <a:chExt cx="432" cy="925"/>
              </a:xfrm>
            </p:grpSpPr>
            <p:grpSp>
              <p:nvGrpSpPr>
                <p:cNvPr id="50" name="Group 63"/>
                <p:cNvGrpSpPr>
                  <a:grpSpLocks/>
                </p:cNvGrpSpPr>
                <p:nvPr/>
              </p:nvGrpSpPr>
              <p:grpSpPr bwMode="auto">
                <a:xfrm>
                  <a:off x="672" y="1056"/>
                  <a:ext cx="432" cy="829"/>
                  <a:chOff x="672" y="1056"/>
                  <a:chExt cx="432" cy="829"/>
                </a:xfrm>
              </p:grpSpPr>
              <p:sp>
                <p:nvSpPr>
                  <p:cNvPr id="55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056"/>
                    <a:ext cx="432" cy="3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440"/>
                    <a:ext cx="240" cy="2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Freeform 66"/>
                  <p:cNvSpPr>
                    <a:spLocks/>
                  </p:cNvSpPr>
                  <p:nvPr/>
                </p:nvSpPr>
                <p:spPr bwMode="auto">
                  <a:xfrm>
                    <a:off x="852" y="1765"/>
                    <a:ext cx="66" cy="120"/>
                  </a:xfrm>
                  <a:custGeom>
                    <a:avLst/>
                    <a:gdLst>
                      <a:gd name="T0" fmla="*/ 30 w 66"/>
                      <a:gd name="T1" fmla="*/ 11 h 120"/>
                      <a:gd name="T2" fmla="*/ 12 w 66"/>
                      <a:gd name="T3" fmla="*/ 53 h 120"/>
                      <a:gd name="T4" fmla="*/ 0 w 66"/>
                      <a:gd name="T5" fmla="*/ 89 h 120"/>
                      <a:gd name="T6" fmla="*/ 66 w 66"/>
                      <a:gd name="T7" fmla="*/ 89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120">
                        <a:moveTo>
                          <a:pt x="30" y="11"/>
                        </a:moveTo>
                        <a:cubicBezTo>
                          <a:pt x="14" y="74"/>
                          <a:pt x="36" y="0"/>
                          <a:pt x="12" y="53"/>
                        </a:cubicBezTo>
                        <a:cubicBezTo>
                          <a:pt x="7" y="65"/>
                          <a:pt x="0" y="89"/>
                          <a:pt x="0" y="89"/>
                        </a:cubicBezTo>
                        <a:cubicBezTo>
                          <a:pt x="22" y="103"/>
                          <a:pt x="50" y="120"/>
                          <a:pt x="66" y="89"/>
                        </a:cubicBezTo>
                      </a:path>
                    </a:pathLst>
                  </a:custGeom>
                  <a:noFill/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51" name="Group 67"/>
                <p:cNvGrpSpPr>
                  <a:grpSpLocks/>
                </p:cNvGrpSpPr>
                <p:nvPr/>
              </p:nvGrpSpPr>
              <p:grpSpPr bwMode="auto">
                <a:xfrm>
                  <a:off x="864" y="960"/>
                  <a:ext cx="48" cy="816"/>
                  <a:chOff x="1440" y="960"/>
                  <a:chExt cx="48" cy="816"/>
                </a:xfrm>
              </p:grpSpPr>
              <p:sp>
                <p:nvSpPr>
                  <p:cNvPr id="5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960"/>
                    <a:ext cx="48" cy="81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20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4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153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l"/>
                    <a:endParaRPr lang="zh-CN" altLang="en-US" sz="2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7" name="Freeform 71"/>
              <p:cNvSpPr>
                <a:spLocks/>
              </p:cNvSpPr>
              <p:nvPr/>
            </p:nvSpPr>
            <p:spPr bwMode="auto">
              <a:xfrm>
                <a:off x="846" y="2934"/>
                <a:ext cx="84" cy="101"/>
              </a:xfrm>
              <a:custGeom>
                <a:avLst/>
                <a:gdLst>
                  <a:gd name="T0" fmla="*/ 42 w 84"/>
                  <a:gd name="T1" fmla="*/ 0 h 101"/>
                  <a:gd name="T2" fmla="*/ 24 w 84"/>
                  <a:gd name="T3" fmla="*/ 12 h 101"/>
                  <a:gd name="T4" fmla="*/ 0 w 84"/>
                  <a:gd name="T5" fmla="*/ 48 h 101"/>
                  <a:gd name="T6" fmla="*/ 42 w 84"/>
                  <a:gd name="T7" fmla="*/ 96 h 101"/>
                  <a:gd name="T8" fmla="*/ 84 w 84"/>
                  <a:gd name="T9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42" y="0"/>
                    </a:moveTo>
                    <a:cubicBezTo>
                      <a:pt x="36" y="4"/>
                      <a:pt x="29" y="7"/>
                      <a:pt x="24" y="12"/>
                    </a:cubicBezTo>
                    <a:cubicBezTo>
                      <a:pt x="15" y="23"/>
                      <a:pt x="0" y="48"/>
                      <a:pt x="0" y="48"/>
                    </a:cubicBezTo>
                    <a:cubicBezTo>
                      <a:pt x="9" y="93"/>
                      <a:pt x="8" y="73"/>
                      <a:pt x="42" y="96"/>
                    </a:cubicBezTo>
                    <a:cubicBezTo>
                      <a:pt x="82" y="89"/>
                      <a:pt x="73" y="101"/>
                      <a:pt x="84" y="78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Line 72"/>
              <p:cNvSpPr>
                <a:spLocks noChangeShapeType="1"/>
              </p:cNvSpPr>
              <p:nvPr/>
            </p:nvSpPr>
            <p:spPr bwMode="auto">
              <a:xfrm>
                <a:off x="864" y="3024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73"/>
              <p:cNvSpPr>
                <a:spLocks noChangeArrowheads="1"/>
              </p:cNvSpPr>
              <p:nvPr/>
            </p:nvSpPr>
            <p:spPr bwMode="auto">
              <a:xfrm>
                <a:off x="768" y="32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 Box 74"/>
            <p:cNvSpPr txBox="1">
              <a:spLocks noChangeArrowheads="1"/>
            </p:cNvSpPr>
            <p:nvPr/>
          </p:nvSpPr>
          <p:spPr bwMode="auto">
            <a:xfrm>
              <a:off x="465" y="3504"/>
              <a:ext cx="735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n = 4</a:t>
              </a:r>
            </a:p>
          </p:txBody>
        </p:sp>
      </p:grpSp>
      <p:grpSp>
        <p:nvGrpSpPr>
          <p:cNvPr id="108" name="Group 106"/>
          <p:cNvGrpSpPr>
            <a:grpSpLocks/>
          </p:cNvGrpSpPr>
          <p:nvPr/>
        </p:nvGrpSpPr>
        <p:grpSpPr bwMode="auto">
          <a:xfrm>
            <a:off x="5272859" y="906664"/>
            <a:ext cx="1295400" cy="3608784"/>
            <a:chOff x="3312" y="912"/>
            <a:chExt cx="816" cy="3031"/>
          </a:xfrm>
        </p:grpSpPr>
        <p:grpSp>
          <p:nvGrpSpPr>
            <p:cNvPr id="109" name="Group 107"/>
            <p:cNvGrpSpPr>
              <a:grpSpLocks/>
            </p:cNvGrpSpPr>
            <p:nvPr/>
          </p:nvGrpSpPr>
          <p:grpSpPr bwMode="auto">
            <a:xfrm>
              <a:off x="3312" y="912"/>
              <a:ext cx="816" cy="2448"/>
              <a:chOff x="3312" y="912"/>
              <a:chExt cx="816" cy="2448"/>
            </a:xfrm>
          </p:grpSpPr>
          <p:grpSp>
            <p:nvGrpSpPr>
              <p:cNvPr id="111" name="Group 108"/>
              <p:cNvGrpSpPr>
                <a:grpSpLocks/>
              </p:cNvGrpSpPr>
              <p:nvPr/>
            </p:nvGrpSpPr>
            <p:grpSpPr bwMode="auto">
              <a:xfrm>
                <a:off x="3312" y="912"/>
                <a:ext cx="816" cy="48"/>
                <a:chOff x="480" y="912"/>
                <a:chExt cx="960" cy="96"/>
              </a:xfrm>
            </p:grpSpPr>
            <p:sp>
              <p:nvSpPr>
                <p:cNvPr id="123" name="Line 109"/>
                <p:cNvSpPr>
                  <a:spLocks noChangeShapeType="1"/>
                </p:cNvSpPr>
                <p:nvPr/>
              </p:nvSpPr>
              <p:spPr bwMode="auto">
                <a:xfrm>
                  <a:off x="480" y="1008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480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576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672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768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960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1056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1152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1248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1344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2" name="Oval 120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432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Freeform 121"/>
              <p:cNvSpPr>
                <a:spLocks/>
              </p:cNvSpPr>
              <p:nvPr/>
            </p:nvSpPr>
            <p:spPr bwMode="auto">
              <a:xfrm>
                <a:off x="3684" y="1765"/>
                <a:ext cx="66" cy="120"/>
              </a:xfrm>
              <a:custGeom>
                <a:avLst/>
                <a:gdLst>
                  <a:gd name="T0" fmla="*/ 30 w 66"/>
                  <a:gd name="T1" fmla="*/ 11 h 120"/>
                  <a:gd name="T2" fmla="*/ 12 w 66"/>
                  <a:gd name="T3" fmla="*/ 53 h 120"/>
                  <a:gd name="T4" fmla="*/ 0 w 66"/>
                  <a:gd name="T5" fmla="*/ 89 h 120"/>
                  <a:gd name="T6" fmla="*/ 66 w 66"/>
                  <a:gd name="T7" fmla="*/ 8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20">
                    <a:moveTo>
                      <a:pt x="30" y="11"/>
                    </a:moveTo>
                    <a:cubicBezTo>
                      <a:pt x="14" y="74"/>
                      <a:pt x="36" y="0"/>
                      <a:pt x="12" y="53"/>
                    </a:cubicBezTo>
                    <a:cubicBezTo>
                      <a:pt x="7" y="65"/>
                      <a:pt x="0" y="89"/>
                      <a:pt x="0" y="89"/>
                    </a:cubicBezTo>
                    <a:cubicBezTo>
                      <a:pt x="22" y="103"/>
                      <a:pt x="50" y="120"/>
                      <a:pt x="66" y="89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22"/>
              <p:cNvSpPr>
                <a:spLocks noChangeArrowheads="1"/>
              </p:cNvSpPr>
              <p:nvPr/>
            </p:nvSpPr>
            <p:spPr bwMode="auto">
              <a:xfrm>
                <a:off x="3696" y="960"/>
                <a:ext cx="48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Oval 12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124"/>
              <p:cNvSpPr>
                <a:spLocks noChangeArrowheads="1"/>
              </p:cNvSpPr>
              <p:nvPr/>
            </p:nvSpPr>
            <p:spPr bwMode="auto">
              <a:xfrm rot="-10800000">
                <a:off x="3502" y="2304"/>
                <a:ext cx="432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Freeform 125"/>
              <p:cNvSpPr>
                <a:spLocks/>
              </p:cNvSpPr>
              <p:nvPr/>
            </p:nvSpPr>
            <p:spPr bwMode="auto">
              <a:xfrm rot="-10800000">
                <a:off x="3688" y="1967"/>
                <a:ext cx="66" cy="120"/>
              </a:xfrm>
              <a:custGeom>
                <a:avLst/>
                <a:gdLst>
                  <a:gd name="T0" fmla="*/ 30 w 66"/>
                  <a:gd name="T1" fmla="*/ 11 h 120"/>
                  <a:gd name="T2" fmla="*/ 12 w 66"/>
                  <a:gd name="T3" fmla="*/ 53 h 120"/>
                  <a:gd name="T4" fmla="*/ 0 w 66"/>
                  <a:gd name="T5" fmla="*/ 89 h 120"/>
                  <a:gd name="T6" fmla="*/ 66 w 66"/>
                  <a:gd name="T7" fmla="*/ 8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20">
                    <a:moveTo>
                      <a:pt x="30" y="11"/>
                    </a:moveTo>
                    <a:cubicBezTo>
                      <a:pt x="14" y="74"/>
                      <a:pt x="36" y="0"/>
                      <a:pt x="12" y="53"/>
                    </a:cubicBezTo>
                    <a:cubicBezTo>
                      <a:pt x="7" y="65"/>
                      <a:pt x="0" y="89"/>
                      <a:pt x="0" y="89"/>
                    </a:cubicBezTo>
                    <a:cubicBezTo>
                      <a:pt x="22" y="103"/>
                      <a:pt x="50" y="120"/>
                      <a:pt x="66" y="89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26"/>
              <p:cNvSpPr>
                <a:spLocks noChangeArrowheads="1"/>
              </p:cNvSpPr>
              <p:nvPr/>
            </p:nvSpPr>
            <p:spPr bwMode="auto">
              <a:xfrm rot="-10800000">
                <a:off x="3695" y="2077"/>
                <a:ext cx="48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Oval 127"/>
              <p:cNvSpPr>
                <a:spLocks noChangeArrowheads="1"/>
              </p:cNvSpPr>
              <p:nvPr/>
            </p:nvSpPr>
            <p:spPr bwMode="auto">
              <a:xfrm rot="-10800000">
                <a:off x="369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Freeform 128"/>
              <p:cNvSpPr>
                <a:spLocks/>
              </p:cNvSpPr>
              <p:nvPr/>
            </p:nvSpPr>
            <p:spPr bwMode="auto">
              <a:xfrm>
                <a:off x="3678" y="2886"/>
                <a:ext cx="84" cy="101"/>
              </a:xfrm>
              <a:custGeom>
                <a:avLst/>
                <a:gdLst>
                  <a:gd name="T0" fmla="*/ 42 w 84"/>
                  <a:gd name="T1" fmla="*/ 0 h 101"/>
                  <a:gd name="T2" fmla="*/ 24 w 84"/>
                  <a:gd name="T3" fmla="*/ 12 h 101"/>
                  <a:gd name="T4" fmla="*/ 0 w 84"/>
                  <a:gd name="T5" fmla="*/ 48 h 101"/>
                  <a:gd name="T6" fmla="*/ 42 w 84"/>
                  <a:gd name="T7" fmla="*/ 96 h 101"/>
                  <a:gd name="T8" fmla="*/ 84 w 84"/>
                  <a:gd name="T9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42" y="0"/>
                    </a:moveTo>
                    <a:cubicBezTo>
                      <a:pt x="36" y="4"/>
                      <a:pt x="29" y="7"/>
                      <a:pt x="24" y="12"/>
                    </a:cubicBezTo>
                    <a:cubicBezTo>
                      <a:pt x="15" y="23"/>
                      <a:pt x="0" y="48"/>
                      <a:pt x="0" y="48"/>
                    </a:cubicBezTo>
                    <a:cubicBezTo>
                      <a:pt x="9" y="93"/>
                      <a:pt x="8" y="73"/>
                      <a:pt x="42" y="96"/>
                    </a:cubicBezTo>
                    <a:cubicBezTo>
                      <a:pt x="82" y="89"/>
                      <a:pt x="73" y="101"/>
                      <a:pt x="84" y="78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Line 129"/>
              <p:cNvSpPr>
                <a:spLocks noChangeShapeType="1"/>
              </p:cNvSpPr>
              <p:nvPr/>
            </p:nvSpPr>
            <p:spPr bwMode="auto">
              <a:xfrm>
                <a:off x="3696" y="297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30"/>
              <p:cNvSpPr>
                <a:spLocks noChangeArrowheads="1"/>
              </p:cNvSpPr>
              <p:nvPr/>
            </p:nvSpPr>
            <p:spPr bwMode="auto">
              <a:xfrm>
                <a:off x="360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0" name="Text Box 131"/>
            <p:cNvSpPr txBox="1">
              <a:spLocks noChangeArrowheads="1"/>
            </p:cNvSpPr>
            <p:nvPr/>
          </p:nvSpPr>
          <p:spPr bwMode="auto">
            <a:xfrm>
              <a:off x="3352" y="3504"/>
              <a:ext cx="680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n = 2</a:t>
              </a:r>
            </a:p>
          </p:txBody>
        </p:sp>
      </p:grpSp>
      <p:grpSp>
        <p:nvGrpSpPr>
          <p:cNvPr id="134" name="Group 132"/>
          <p:cNvGrpSpPr>
            <a:grpSpLocks/>
          </p:cNvGrpSpPr>
          <p:nvPr/>
        </p:nvGrpSpPr>
        <p:grpSpPr bwMode="auto">
          <a:xfrm>
            <a:off x="6796859" y="906664"/>
            <a:ext cx="1295400" cy="3608784"/>
            <a:chOff x="3312" y="912"/>
            <a:chExt cx="816" cy="3031"/>
          </a:xfrm>
        </p:grpSpPr>
        <p:grpSp>
          <p:nvGrpSpPr>
            <p:cNvPr id="135" name="Group 133"/>
            <p:cNvGrpSpPr>
              <a:grpSpLocks/>
            </p:cNvGrpSpPr>
            <p:nvPr/>
          </p:nvGrpSpPr>
          <p:grpSpPr bwMode="auto">
            <a:xfrm>
              <a:off x="3312" y="912"/>
              <a:ext cx="816" cy="2448"/>
              <a:chOff x="3312" y="912"/>
              <a:chExt cx="816" cy="2448"/>
            </a:xfrm>
          </p:grpSpPr>
          <p:grpSp>
            <p:nvGrpSpPr>
              <p:cNvPr id="137" name="Group 134"/>
              <p:cNvGrpSpPr>
                <a:grpSpLocks/>
              </p:cNvGrpSpPr>
              <p:nvPr/>
            </p:nvGrpSpPr>
            <p:grpSpPr bwMode="auto">
              <a:xfrm>
                <a:off x="3312" y="912"/>
                <a:ext cx="816" cy="48"/>
                <a:chOff x="480" y="912"/>
                <a:chExt cx="960" cy="96"/>
              </a:xfrm>
            </p:grpSpPr>
            <p:sp>
              <p:nvSpPr>
                <p:cNvPr id="149" name="Line 135"/>
                <p:cNvSpPr>
                  <a:spLocks noChangeShapeType="1"/>
                </p:cNvSpPr>
                <p:nvPr/>
              </p:nvSpPr>
              <p:spPr bwMode="auto">
                <a:xfrm>
                  <a:off x="480" y="1008"/>
                  <a:ext cx="96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Line 136"/>
                <p:cNvSpPr>
                  <a:spLocks noChangeShapeType="1"/>
                </p:cNvSpPr>
                <p:nvPr/>
              </p:nvSpPr>
              <p:spPr bwMode="auto">
                <a:xfrm flipH="1">
                  <a:off x="480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576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672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768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864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960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056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152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248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1344" y="912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algn="l"/>
                  <a:endParaRPr lang="zh-CN" altLang="en-US" sz="2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8" name="Oval 146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432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 147"/>
              <p:cNvSpPr>
                <a:spLocks/>
              </p:cNvSpPr>
              <p:nvPr/>
            </p:nvSpPr>
            <p:spPr bwMode="auto">
              <a:xfrm>
                <a:off x="3684" y="1765"/>
                <a:ext cx="66" cy="120"/>
              </a:xfrm>
              <a:custGeom>
                <a:avLst/>
                <a:gdLst>
                  <a:gd name="T0" fmla="*/ 30 w 66"/>
                  <a:gd name="T1" fmla="*/ 11 h 120"/>
                  <a:gd name="T2" fmla="*/ 12 w 66"/>
                  <a:gd name="T3" fmla="*/ 53 h 120"/>
                  <a:gd name="T4" fmla="*/ 0 w 66"/>
                  <a:gd name="T5" fmla="*/ 89 h 120"/>
                  <a:gd name="T6" fmla="*/ 66 w 66"/>
                  <a:gd name="T7" fmla="*/ 8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20">
                    <a:moveTo>
                      <a:pt x="30" y="11"/>
                    </a:moveTo>
                    <a:cubicBezTo>
                      <a:pt x="14" y="74"/>
                      <a:pt x="36" y="0"/>
                      <a:pt x="12" y="53"/>
                    </a:cubicBezTo>
                    <a:cubicBezTo>
                      <a:pt x="7" y="65"/>
                      <a:pt x="0" y="89"/>
                      <a:pt x="0" y="89"/>
                    </a:cubicBezTo>
                    <a:cubicBezTo>
                      <a:pt x="22" y="103"/>
                      <a:pt x="50" y="120"/>
                      <a:pt x="66" y="89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48"/>
              <p:cNvSpPr>
                <a:spLocks noChangeArrowheads="1"/>
              </p:cNvSpPr>
              <p:nvPr/>
            </p:nvSpPr>
            <p:spPr bwMode="auto">
              <a:xfrm>
                <a:off x="3696" y="960"/>
                <a:ext cx="48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Oval 14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Oval 150"/>
              <p:cNvSpPr>
                <a:spLocks noChangeArrowheads="1"/>
              </p:cNvSpPr>
              <p:nvPr/>
            </p:nvSpPr>
            <p:spPr bwMode="auto">
              <a:xfrm rot="-10800000">
                <a:off x="3502" y="2304"/>
                <a:ext cx="432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Freeform 151"/>
              <p:cNvSpPr>
                <a:spLocks/>
              </p:cNvSpPr>
              <p:nvPr/>
            </p:nvSpPr>
            <p:spPr bwMode="auto">
              <a:xfrm rot="-10800000">
                <a:off x="3688" y="1967"/>
                <a:ext cx="66" cy="120"/>
              </a:xfrm>
              <a:custGeom>
                <a:avLst/>
                <a:gdLst>
                  <a:gd name="T0" fmla="*/ 30 w 66"/>
                  <a:gd name="T1" fmla="*/ 11 h 120"/>
                  <a:gd name="T2" fmla="*/ 12 w 66"/>
                  <a:gd name="T3" fmla="*/ 53 h 120"/>
                  <a:gd name="T4" fmla="*/ 0 w 66"/>
                  <a:gd name="T5" fmla="*/ 89 h 120"/>
                  <a:gd name="T6" fmla="*/ 66 w 66"/>
                  <a:gd name="T7" fmla="*/ 8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20">
                    <a:moveTo>
                      <a:pt x="30" y="11"/>
                    </a:moveTo>
                    <a:cubicBezTo>
                      <a:pt x="14" y="74"/>
                      <a:pt x="36" y="0"/>
                      <a:pt x="12" y="53"/>
                    </a:cubicBezTo>
                    <a:cubicBezTo>
                      <a:pt x="7" y="65"/>
                      <a:pt x="0" y="89"/>
                      <a:pt x="0" y="89"/>
                    </a:cubicBezTo>
                    <a:cubicBezTo>
                      <a:pt x="22" y="103"/>
                      <a:pt x="50" y="120"/>
                      <a:pt x="66" y="89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52"/>
              <p:cNvSpPr>
                <a:spLocks noChangeArrowheads="1"/>
              </p:cNvSpPr>
              <p:nvPr/>
            </p:nvSpPr>
            <p:spPr bwMode="auto">
              <a:xfrm rot="-10800000">
                <a:off x="3695" y="2077"/>
                <a:ext cx="48" cy="81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53"/>
              <p:cNvSpPr>
                <a:spLocks noChangeArrowheads="1"/>
              </p:cNvSpPr>
              <p:nvPr/>
            </p:nvSpPr>
            <p:spPr bwMode="auto">
              <a:xfrm rot="-10800000">
                <a:off x="3694" y="244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Freeform 154"/>
              <p:cNvSpPr>
                <a:spLocks/>
              </p:cNvSpPr>
              <p:nvPr/>
            </p:nvSpPr>
            <p:spPr bwMode="auto">
              <a:xfrm>
                <a:off x="3678" y="2886"/>
                <a:ext cx="84" cy="101"/>
              </a:xfrm>
              <a:custGeom>
                <a:avLst/>
                <a:gdLst>
                  <a:gd name="T0" fmla="*/ 42 w 84"/>
                  <a:gd name="T1" fmla="*/ 0 h 101"/>
                  <a:gd name="T2" fmla="*/ 24 w 84"/>
                  <a:gd name="T3" fmla="*/ 12 h 101"/>
                  <a:gd name="T4" fmla="*/ 0 w 84"/>
                  <a:gd name="T5" fmla="*/ 48 h 101"/>
                  <a:gd name="T6" fmla="*/ 42 w 84"/>
                  <a:gd name="T7" fmla="*/ 96 h 101"/>
                  <a:gd name="T8" fmla="*/ 84 w 84"/>
                  <a:gd name="T9" fmla="*/ 7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1">
                    <a:moveTo>
                      <a:pt x="42" y="0"/>
                    </a:moveTo>
                    <a:cubicBezTo>
                      <a:pt x="36" y="4"/>
                      <a:pt x="29" y="7"/>
                      <a:pt x="24" y="12"/>
                    </a:cubicBezTo>
                    <a:cubicBezTo>
                      <a:pt x="15" y="23"/>
                      <a:pt x="0" y="48"/>
                      <a:pt x="0" y="48"/>
                    </a:cubicBezTo>
                    <a:cubicBezTo>
                      <a:pt x="9" y="93"/>
                      <a:pt x="8" y="73"/>
                      <a:pt x="42" y="96"/>
                    </a:cubicBezTo>
                    <a:cubicBezTo>
                      <a:pt x="82" y="89"/>
                      <a:pt x="73" y="101"/>
                      <a:pt x="84" y="78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Line 155"/>
              <p:cNvSpPr>
                <a:spLocks noChangeShapeType="1"/>
              </p:cNvSpPr>
              <p:nvPr/>
            </p:nvSpPr>
            <p:spPr bwMode="auto">
              <a:xfrm>
                <a:off x="3696" y="2976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56"/>
              <p:cNvSpPr>
                <a:spLocks noChangeArrowheads="1"/>
              </p:cNvSpPr>
              <p:nvPr/>
            </p:nvSpPr>
            <p:spPr bwMode="auto">
              <a:xfrm>
                <a:off x="360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Text Box 157"/>
            <p:cNvSpPr txBox="1">
              <a:spLocks noChangeArrowheads="1"/>
            </p:cNvSpPr>
            <p:nvPr/>
          </p:nvSpPr>
          <p:spPr bwMode="auto">
            <a:xfrm>
              <a:off x="3328" y="3504"/>
              <a:ext cx="704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 dirty="0">
                  <a:solidFill>
                    <a:schemeClr val="tx1"/>
                  </a:solidFill>
                  <a:latin typeface="黑体" pitchFamily="2" charset="-122"/>
                  <a:ea typeface="黑体" pitchFamily="2" charset="-122"/>
                </a:rPr>
                <a:t>n = 3</a:t>
              </a:r>
            </a:p>
          </p:txBody>
        </p:sp>
      </p:grpSp>
      <p:grpSp>
        <p:nvGrpSpPr>
          <p:cNvPr id="160" name="Group 158"/>
          <p:cNvGrpSpPr>
            <a:grpSpLocks/>
          </p:cNvGrpSpPr>
          <p:nvPr/>
        </p:nvGrpSpPr>
        <p:grpSpPr bwMode="auto">
          <a:xfrm>
            <a:off x="7101659" y="1478161"/>
            <a:ext cx="1371600" cy="1314450"/>
            <a:chOff x="4464" y="1392"/>
            <a:chExt cx="864" cy="1104"/>
          </a:xfrm>
        </p:grpSpPr>
        <p:grpSp>
          <p:nvGrpSpPr>
            <p:cNvPr id="161" name="Group 159"/>
            <p:cNvGrpSpPr>
              <a:grpSpLocks/>
            </p:cNvGrpSpPr>
            <p:nvPr/>
          </p:nvGrpSpPr>
          <p:grpSpPr bwMode="auto">
            <a:xfrm>
              <a:off x="4464" y="1392"/>
              <a:ext cx="576" cy="1104"/>
              <a:chOff x="4464" y="1392"/>
              <a:chExt cx="576" cy="1104"/>
            </a:xfrm>
          </p:grpSpPr>
          <p:sp>
            <p:nvSpPr>
              <p:cNvPr id="163" name="Line 160"/>
              <p:cNvSpPr>
                <a:spLocks noChangeShapeType="1"/>
              </p:cNvSpPr>
              <p:nvPr/>
            </p:nvSpPr>
            <p:spPr bwMode="auto">
              <a:xfrm flipV="1">
                <a:off x="4896" y="2016"/>
                <a:ext cx="144" cy="43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Line 161"/>
              <p:cNvSpPr>
                <a:spLocks noChangeShapeType="1"/>
              </p:cNvSpPr>
              <p:nvPr/>
            </p:nvSpPr>
            <p:spPr bwMode="auto">
              <a:xfrm>
                <a:off x="4464" y="1392"/>
                <a:ext cx="0" cy="110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Line 162"/>
              <p:cNvSpPr>
                <a:spLocks noChangeShapeType="1"/>
              </p:cNvSpPr>
              <p:nvPr/>
            </p:nvSpPr>
            <p:spPr bwMode="auto">
              <a:xfrm flipV="1">
                <a:off x="4704" y="1440"/>
                <a:ext cx="192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2" name="Text Box 163"/>
            <p:cNvSpPr txBox="1">
              <a:spLocks noChangeArrowheads="1"/>
            </p:cNvSpPr>
            <p:nvPr/>
          </p:nvSpPr>
          <p:spPr bwMode="auto">
            <a:xfrm>
              <a:off x="5040" y="1920"/>
              <a:ext cx="28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>
                  <a:solidFill>
                    <a:schemeClr val="tx1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grpSp>
        <p:nvGrpSpPr>
          <p:cNvPr id="166" name="Group 164"/>
          <p:cNvGrpSpPr>
            <a:grpSpLocks/>
          </p:cNvGrpSpPr>
          <p:nvPr/>
        </p:nvGrpSpPr>
        <p:grpSpPr bwMode="auto">
          <a:xfrm>
            <a:off x="5577659" y="1478161"/>
            <a:ext cx="1295400" cy="1314450"/>
            <a:chOff x="3504" y="1392"/>
            <a:chExt cx="816" cy="1104"/>
          </a:xfrm>
        </p:grpSpPr>
        <p:grpSp>
          <p:nvGrpSpPr>
            <p:cNvPr id="167" name="Group 165"/>
            <p:cNvGrpSpPr>
              <a:grpSpLocks/>
            </p:cNvGrpSpPr>
            <p:nvPr/>
          </p:nvGrpSpPr>
          <p:grpSpPr bwMode="auto">
            <a:xfrm>
              <a:off x="3504" y="1392"/>
              <a:ext cx="528" cy="1104"/>
              <a:chOff x="3504" y="1392"/>
              <a:chExt cx="528" cy="1104"/>
            </a:xfrm>
          </p:grpSpPr>
          <p:sp>
            <p:nvSpPr>
              <p:cNvPr id="169" name="Line 166"/>
              <p:cNvSpPr>
                <a:spLocks noChangeShapeType="1"/>
              </p:cNvSpPr>
              <p:nvPr/>
            </p:nvSpPr>
            <p:spPr bwMode="auto">
              <a:xfrm>
                <a:off x="3936" y="1392"/>
                <a:ext cx="96" cy="5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Line 167"/>
              <p:cNvSpPr>
                <a:spLocks noChangeShapeType="1"/>
              </p:cNvSpPr>
              <p:nvPr/>
            </p:nvSpPr>
            <p:spPr bwMode="auto">
              <a:xfrm>
                <a:off x="3504" y="1392"/>
                <a:ext cx="0" cy="110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Line 168"/>
              <p:cNvSpPr>
                <a:spLocks noChangeShapeType="1"/>
              </p:cNvSpPr>
              <p:nvPr/>
            </p:nvSpPr>
            <p:spPr bwMode="auto">
              <a:xfrm>
                <a:off x="3744" y="1872"/>
                <a:ext cx="192" cy="5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algn="l"/>
                <a:endParaRPr lang="zh-CN" altLang="en-US" sz="2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8" name="Text Box 169"/>
            <p:cNvSpPr txBox="1">
              <a:spLocks noChangeArrowheads="1"/>
            </p:cNvSpPr>
            <p:nvPr/>
          </p:nvSpPr>
          <p:spPr bwMode="auto">
            <a:xfrm>
              <a:off x="4032" y="1728"/>
              <a:ext cx="28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kumimoji="1" lang="en-US" altLang="zh-CN" sz="2800">
                  <a:solidFill>
                    <a:schemeClr val="tx1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177" name="Line 175"/>
          <p:cNvSpPr>
            <a:spLocks noChangeShapeType="1"/>
          </p:cNvSpPr>
          <p:nvPr/>
        </p:nvSpPr>
        <p:spPr bwMode="auto">
          <a:xfrm>
            <a:off x="3291659" y="1249561"/>
            <a:ext cx="76200" cy="571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78" name="Line 176"/>
          <p:cNvSpPr>
            <a:spLocks noChangeShapeType="1"/>
          </p:cNvSpPr>
          <p:nvPr/>
        </p:nvSpPr>
        <p:spPr bwMode="auto">
          <a:xfrm>
            <a:off x="2605859" y="1249561"/>
            <a:ext cx="0" cy="1714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79" name="Line 177"/>
          <p:cNvSpPr>
            <a:spLocks noChangeShapeType="1"/>
          </p:cNvSpPr>
          <p:nvPr/>
        </p:nvSpPr>
        <p:spPr bwMode="auto">
          <a:xfrm>
            <a:off x="3139259" y="1706761"/>
            <a:ext cx="152400" cy="1257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80" name="Line 178"/>
          <p:cNvSpPr>
            <a:spLocks noChangeShapeType="1"/>
          </p:cNvSpPr>
          <p:nvPr/>
        </p:nvSpPr>
        <p:spPr bwMode="auto">
          <a:xfrm>
            <a:off x="2758259" y="1706761"/>
            <a:ext cx="0" cy="857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81" name="Line 179"/>
          <p:cNvSpPr>
            <a:spLocks noChangeShapeType="1"/>
          </p:cNvSpPr>
          <p:nvPr/>
        </p:nvSpPr>
        <p:spPr bwMode="auto">
          <a:xfrm>
            <a:off x="2986859" y="2049661"/>
            <a:ext cx="152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82" name="Text Box 180"/>
          <p:cNvSpPr txBox="1">
            <a:spLocks noChangeArrowheads="1"/>
          </p:cNvSpPr>
          <p:nvPr/>
        </p:nvSpPr>
        <p:spPr bwMode="auto">
          <a:xfrm>
            <a:off x="3367859" y="1649611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83" name="Line 181"/>
          <p:cNvSpPr>
            <a:spLocks noChangeShapeType="1"/>
          </p:cNvSpPr>
          <p:nvPr/>
        </p:nvSpPr>
        <p:spPr bwMode="auto">
          <a:xfrm flipV="1">
            <a:off x="1462859" y="1706761"/>
            <a:ext cx="1524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84" name="Line 182"/>
          <p:cNvSpPr>
            <a:spLocks noChangeShapeType="1"/>
          </p:cNvSpPr>
          <p:nvPr/>
        </p:nvSpPr>
        <p:spPr bwMode="auto">
          <a:xfrm>
            <a:off x="1234259" y="1649611"/>
            <a:ext cx="0" cy="857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85" name="Line 183"/>
          <p:cNvSpPr>
            <a:spLocks noChangeShapeType="1"/>
          </p:cNvSpPr>
          <p:nvPr/>
        </p:nvSpPr>
        <p:spPr bwMode="auto">
          <a:xfrm flipV="1">
            <a:off x="1615259" y="1249561"/>
            <a:ext cx="152400" cy="1314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86" name="Line 184"/>
          <p:cNvSpPr>
            <a:spLocks noChangeShapeType="1"/>
          </p:cNvSpPr>
          <p:nvPr/>
        </p:nvSpPr>
        <p:spPr bwMode="auto">
          <a:xfrm>
            <a:off x="1081859" y="1249561"/>
            <a:ext cx="0" cy="1714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87" name="Line 185"/>
          <p:cNvSpPr>
            <a:spLocks noChangeShapeType="1"/>
          </p:cNvSpPr>
          <p:nvPr/>
        </p:nvSpPr>
        <p:spPr bwMode="auto">
          <a:xfrm flipV="1">
            <a:off x="1767659" y="2335411"/>
            <a:ext cx="76200" cy="628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/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188" name="Text Box 186"/>
          <p:cNvSpPr txBox="1">
            <a:spLocks noChangeArrowheads="1"/>
          </p:cNvSpPr>
          <p:nvPr/>
        </p:nvSpPr>
        <p:spPr bwMode="auto">
          <a:xfrm>
            <a:off x="1843859" y="2221111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tx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189" name="Text Box 4"/>
          <p:cNvSpPr txBox="1">
            <a:spLocks noChangeArrowheads="1"/>
          </p:cNvSpPr>
          <p:nvPr/>
        </p:nvSpPr>
        <p:spPr bwMode="auto">
          <a:xfrm>
            <a:off x="341530" y="141480"/>
            <a:ext cx="3221048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2800" b="1" dirty="0">
                <a:latin typeface="宋体" pitchFamily="2" charset="-122"/>
              </a:rPr>
              <a:t>五</a:t>
            </a:r>
            <a:r>
              <a:rPr lang="zh-CN" altLang="en-US" sz="2800" b="1" dirty="0" smtClean="0">
                <a:latin typeface="宋体" pitchFamily="2" charset="-122"/>
              </a:rPr>
              <a:t>、滑轮组的绕线</a:t>
            </a:r>
            <a:endParaRPr lang="en-US" altLang="zh-CN" sz="2800" b="1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018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79" grpId="0" animBg="1"/>
      <p:bldP spid="180" grpId="0" animBg="1"/>
      <p:bldP spid="181" grpId="0" animBg="1"/>
      <p:bldP spid="182" grpId="0"/>
      <p:bldP spid="183" grpId="0" animBg="1"/>
      <p:bldP spid="184" grpId="0" animBg="1"/>
      <p:bldP spid="185" grpId="0" animBg="1"/>
      <p:bldP spid="186" grpId="0" animBg="1"/>
      <p:bldP spid="187" grpId="0" animBg="1"/>
      <p:bldP spid="1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塔吊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73528"/>
            <a:ext cx="6445364" cy="41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4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6535" y="276495"/>
            <a:ext cx="2354736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、奇动偶定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656565" y="1896678"/>
            <a:ext cx="360040" cy="983509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1620" y="1491630"/>
            <a:ext cx="3960440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</a:rPr>
              <a:t>n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为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奇数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，从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动滑轮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开始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06615" y="2481740"/>
            <a:ext cx="3960440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</a:rPr>
              <a:t>n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为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偶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数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，从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定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滑轮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开始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70955" b="7795"/>
          <a:stretch/>
        </p:blipFill>
        <p:spPr>
          <a:xfrm>
            <a:off x="6102176" y="681540"/>
            <a:ext cx="1395155" cy="36025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77145" y="4371953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 smtClean="0">
                <a:solidFill>
                  <a:srgbClr val="000000"/>
                </a:solidFill>
              </a:rPr>
              <a:t>要求</a:t>
            </a:r>
            <a:r>
              <a:rPr kumimoji="1" lang="en-US" altLang="zh-CN" dirty="0" smtClean="0">
                <a:solidFill>
                  <a:srgbClr val="000000"/>
                </a:solidFill>
              </a:rPr>
              <a:t>n</a:t>
            </a:r>
            <a:r>
              <a:rPr kumimoji="1" lang="zh-CN" altLang="en-US" dirty="0" smtClean="0">
                <a:solidFill>
                  <a:srgbClr val="000000"/>
                </a:solidFill>
              </a:rPr>
              <a:t>为奇数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19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0066201827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r="33052"/>
          <a:stretch>
            <a:fillRect/>
          </a:stretch>
        </p:blipFill>
        <p:spPr bwMode="auto">
          <a:xfrm>
            <a:off x="539559" y="195489"/>
            <a:ext cx="4784725" cy="37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1376645" y="2166708"/>
            <a:ext cx="1350150" cy="495055"/>
          </a:xfrm>
          <a:prstGeom prst="wedgeRoundRectCallout">
            <a:avLst>
              <a:gd name="adj1" fmla="val -62197"/>
              <a:gd name="adj2" fmla="val 1054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000" b="1" dirty="0" smtClean="0"/>
              <a:t>请您帮忙。</a:t>
            </a:r>
            <a:endParaRPr lang="zh-CN" altLang="en-US" sz="2000" b="1" dirty="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258693" y="1924275"/>
            <a:ext cx="1296987" cy="701278"/>
          </a:xfrm>
          <a:prstGeom prst="wedgeRoundRectCallout">
            <a:avLst>
              <a:gd name="adj1" fmla="val -65667"/>
              <a:gd name="adj2" fmla="val 71731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pic>
        <p:nvPicPr>
          <p:cNvPr id="28677" name="Picture 5" descr="200662018273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5"/>
          <a:stretch>
            <a:fillRect/>
          </a:stretch>
        </p:blipFill>
        <p:spPr bwMode="auto">
          <a:xfrm>
            <a:off x="5867202" y="250255"/>
            <a:ext cx="2514600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148065" y="627686"/>
            <a:ext cx="1079500" cy="378619"/>
          </a:xfrm>
          <a:prstGeom prst="wedgeRoundRectCallout">
            <a:avLst>
              <a:gd name="adj1" fmla="val 39852"/>
              <a:gd name="adj2" fmla="val 9780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</a:rPr>
              <a:t>救命！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7362316" y="2076695"/>
            <a:ext cx="1584325" cy="765345"/>
          </a:xfrm>
          <a:prstGeom prst="wedgeRoundRectCallout">
            <a:avLst>
              <a:gd name="adj1" fmla="val -63528"/>
              <a:gd name="adj2" fmla="val -448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1800" b="1" dirty="0">
                <a:solidFill>
                  <a:srgbClr val="FFFFFF"/>
                </a:solidFill>
              </a:rPr>
              <a:t>啊？你怎么上来了！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671900" y="2211710"/>
            <a:ext cx="1620180" cy="503889"/>
          </a:xfrm>
          <a:prstGeom prst="wedgeRoundRectCallout">
            <a:avLst>
              <a:gd name="adj1" fmla="val -53472"/>
              <a:gd name="adj2" fmla="val 1076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en-US" sz="1800" dirty="0"/>
              <a:t>好的</a:t>
            </a:r>
            <a:r>
              <a:rPr lang="zh-CN" altLang="en-US" sz="1800" dirty="0" smtClean="0"/>
              <a:t>，唉</a:t>
            </a:r>
            <a:r>
              <a:rPr lang="en-US" altLang="zh-CN" sz="1800" dirty="0">
                <a:cs typeface="Arial" charset="0"/>
              </a:rPr>
              <a:t>.......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86641" y="4191930"/>
            <a:ext cx="6390704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宋体" pitchFamily="2" charset="-122"/>
              </a:rPr>
              <a:t>2、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人能给绳子的最大拉力为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人的重力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33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1"/>
          <p:cNvGrpSpPr>
            <a:grpSpLocks/>
          </p:cNvGrpSpPr>
          <p:nvPr/>
        </p:nvGrpSpPr>
        <p:grpSpPr bwMode="auto">
          <a:xfrm>
            <a:off x="3941936" y="1716658"/>
            <a:ext cx="836613" cy="2536031"/>
            <a:chOff x="3260" y="714"/>
            <a:chExt cx="527" cy="2130"/>
          </a:xfrm>
        </p:grpSpPr>
        <p:grpSp>
          <p:nvGrpSpPr>
            <p:cNvPr id="7" name="Group 110"/>
            <p:cNvGrpSpPr>
              <a:grpSpLocks/>
            </p:cNvGrpSpPr>
            <p:nvPr/>
          </p:nvGrpSpPr>
          <p:grpSpPr bwMode="auto">
            <a:xfrm>
              <a:off x="3390" y="2529"/>
              <a:ext cx="209" cy="315"/>
              <a:chOff x="4872" y="5010"/>
              <a:chExt cx="294" cy="460"/>
            </a:xfrm>
          </p:grpSpPr>
          <p:sp>
            <p:nvSpPr>
              <p:cNvPr id="36" name="Rectangle 111"/>
              <p:cNvSpPr>
                <a:spLocks noChangeArrowheads="1"/>
              </p:cNvSpPr>
              <p:nvPr/>
            </p:nvSpPr>
            <p:spPr bwMode="auto">
              <a:xfrm>
                <a:off x="4872" y="5102"/>
                <a:ext cx="294" cy="368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Line 112"/>
              <p:cNvSpPr>
                <a:spLocks noChangeShapeType="1"/>
              </p:cNvSpPr>
              <p:nvPr/>
            </p:nvSpPr>
            <p:spPr bwMode="auto">
              <a:xfrm>
                <a:off x="5019" y="5010"/>
                <a:ext cx="0" cy="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230"/>
            <p:cNvGrpSpPr>
              <a:grpSpLocks/>
            </p:cNvGrpSpPr>
            <p:nvPr/>
          </p:nvGrpSpPr>
          <p:grpSpPr bwMode="auto">
            <a:xfrm>
              <a:off x="3345" y="2018"/>
              <a:ext cx="329" cy="529"/>
              <a:chOff x="3359" y="2085"/>
              <a:chExt cx="329" cy="529"/>
            </a:xfrm>
          </p:grpSpPr>
          <p:sp>
            <p:nvSpPr>
              <p:cNvPr id="26" name="Oval 115"/>
              <p:cNvSpPr>
                <a:spLocks noChangeArrowheads="1"/>
              </p:cNvSpPr>
              <p:nvPr/>
            </p:nvSpPr>
            <p:spPr bwMode="auto">
              <a:xfrm>
                <a:off x="3359" y="2193"/>
                <a:ext cx="329" cy="314"/>
              </a:xfrm>
              <a:prstGeom prst="ellipse">
                <a:avLst/>
              </a:prstGeom>
              <a:solidFill>
                <a:srgbClr val="C0C0C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116"/>
              <p:cNvSpPr>
                <a:spLocks noChangeArrowheads="1"/>
              </p:cNvSpPr>
              <p:nvPr/>
            </p:nvSpPr>
            <p:spPr bwMode="auto">
              <a:xfrm>
                <a:off x="3497" y="2160"/>
                <a:ext cx="35" cy="379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117"/>
              <p:cNvSpPr>
                <a:spLocks noChangeArrowheads="1"/>
              </p:cNvSpPr>
              <p:nvPr/>
            </p:nvSpPr>
            <p:spPr bwMode="auto">
              <a:xfrm rot="10800000">
                <a:off x="3491" y="2573"/>
                <a:ext cx="46" cy="4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118"/>
              <p:cNvSpPr>
                <a:spLocks noChangeArrowheads="1"/>
              </p:cNvSpPr>
              <p:nvPr/>
            </p:nvSpPr>
            <p:spPr bwMode="auto">
              <a:xfrm rot="10800000">
                <a:off x="3517" y="2566"/>
                <a:ext cx="39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Line 119"/>
              <p:cNvSpPr>
                <a:spLocks noChangeShapeType="1"/>
              </p:cNvSpPr>
              <p:nvPr/>
            </p:nvSpPr>
            <p:spPr bwMode="auto">
              <a:xfrm rot="10800000">
                <a:off x="3517" y="2539"/>
                <a:ext cx="0" cy="3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188"/>
              <p:cNvGrpSpPr>
                <a:grpSpLocks/>
              </p:cNvGrpSpPr>
              <p:nvPr/>
            </p:nvGrpSpPr>
            <p:grpSpPr bwMode="auto">
              <a:xfrm>
                <a:off x="3475" y="2085"/>
                <a:ext cx="65" cy="75"/>
                <a:chOff x="3945" y="1878"/>
                <a:chExt cx="65" cy="75"/>
              </a:xfrm>
            </p:grpSpPr>
            <p:sp>
              <p:nvSpPr>
                <p:cNvPr id="33" name="Oval 120"/>
                <p:cNvSpPr>
                  <a:spLocks noChangeArrowheads="1"/>
                </p:cNvSpPr>
                <p:nvPr/>
              </p:nvSpPr>
              <p:spPr bwMode="auto">
                <a:xfrm>
                  <a:off x="3964" y="1878"/>
                  <a:ext cx="46" cy="41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121"/>
                <p:cNvSpPr>
                  <a:spLocks noChangeArrowheads="1"/>
                </p:cNvSpPr>
                <p:nvPr/>
              </p:nvSpPr>
              <p:spPr bwMode="auto">
                <a:xfrm>
                  <a:off x="3945" y="1892"/>
                  <a:ext cx="39" cy="3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Line 122"/>
                <p:cNvSpPr>
                  <a:spLocks noChangeShapeType="1"/>
                </p:cNvSpPr>
                <p:nvPr/>
              </p:nvSpPr>
              <p:spPr bwMode="auto">
                <a:xfrm>
                  <a:off x="3984" y="1919"/>
                  <a:ext cx="0" cy="3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" name="Oval 123"/>
              <p:cNvSpPr>
                <a:spLocks noChangeArrowheads="1"/>
              </p:cNvSpPr>
              <p:nvPr/>
            </p:nvSpPr>
            <p:spPr bwMode="auto">
              <a:xfrm>
                <a:off x="3510" y="2333"/>
                <a:ext cx="27" cy="12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Line 125"/>
            <p:cNvSpPr>
              <a:spLocks noChangeShapeType="1"/>
            </p:cNvSpPr>
            <p:nvPr/>
          </p:nvSpPr>
          <p:spPr bwMode="auto">
            <a:xfrm>
              <a:off x="3260" y="714"/>
              <a:ext cx="527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3" name="Group 126"/>
            <p:cNvGrpSpPr>
              <a:grpSpLocks/>
            </p:cNvGrpSpPr>
            <p:nvPr/>
          </p:nvGrpSpPr>
          <p:grpSpPr bwMode="auto">
            <a:xfrm>
              <a:off x="3359" y="714"/>
              <a:ext cx="329" cy="779"/>
              <a:chOff x="3216" y="528"/>
              <a:chExt cx="480" cy="1188"/>
            </a:xfrm>
          </p:grpSpPr>
          <p:sp>
            <p:nvSpPr>
              <p:cNvPr id="14" name="Line 127"/>
              <p:cNvSpPr>
                <a:spLocks noChangeShapeType="1"/>
              </p:cNvSpPr>
              <p:nvPr/>
            </p:nvSpPr>
            <p:spPr bwMode="auto">
              <a:xfrm>
                <a:off x="3465" y="1716"/>
                <a:ext cx="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28"/>
              <p:cNvSpPr>
                <a:spLocks noChangeArrowheads="1"/>
              </p:cNvSpPr>
              <p:nvPr/>
            </p:nvSpPr>
            <p:spPr bwMode="auto">
              <a:xfrm flipV="1">
                <a:off x="3312" y="1219"/>
                <a:ext cx="288" cy="288"/>
              </a:xfrm>
              <a:prstGeom prst="ellipse">
                <a:avLst/>
              </a:prstGeom>
              <a:solidFill>
                <a:srgbClr val="C0C0C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29"/>
              <p:cNvSpPr>
                <a:spLocks noChangeArrowheads="1"/>
              </p:cNvSpPr>
              <p:nvPr/>
            </p:nvSpPr>
            <p:spPr bwMode="auto">
              <a:xfrm flipV="1">
                <a:off x="3216" y="691"/>
                <a:ext cx="480" cy="480"/>
              </a:xfrm>
              <a:prstGeom prst="ellipse">
                <a:avLst/>
              </a:prstGeom>
              <a:solidFill>
                <a:srgbClr val="C0C0C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30"/>
              <p:cNvSpPr>
                <a:spLocks noChangeArrowheads="1"/>
              </p:cNvSpPr>
              <p:nvPr/>
            </p:nvSpPr>
            <p:spPr bwMode="auto">
              <a:xfrm flipV="1">
                <a:off x="3418" y="643"/>
                <a:ext cx="57" cy="91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31"/>
              <p:cNvSpPr>
                <a:spLocks noChangeArrowheads="1"/>
              </p:cNvSpPr>
              <p:nvPr/>
            </p:nvSpPr>
            <p:spPr bwMode="auto">
              <a:xfrm rot="10800000" flipV="1">
                <a:off x="3408" y="528"/>
                <a:ext cx="67" cy="62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32"/>
              <p:cNvSpPr>
                <a:spLocks noChangeArrowheads="1"/>
              </p:cNvSpPr>
              <p:nvPr/>
            </p:nvSpPr>
            <p:spPr bwMode="auto">
              <a:xfrm rot="10800000" flipV="1">
                <a:off x="3446" y="549"/>
                <a:ext cx="58" cy="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Line 133"/>
              <p:cNvSpPr>
                <a:spLocks noChangeShapeType="1"/>
              </p:cNvSpPr>
              <p:nvPr/>
            </p:nvSpPr>
            <p:spPr bwMode="auto">
              <a:xfrm rot="10800000" flipV="1">
                <a:off x="3447" y="590"/>
                <a:ext cx="0" cy="5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134"/>
              <p:cNvSpPr>
                <a:spLocks noChangeArrowheads="1"/>
              </p:cNvSpPr>
              <p:nvPr/>
            </p:nvSpPr>
            <p:spPr bwMode="auto">
              <a:xfrm flipV="1">
                <a:off x="3437" y="1588"/>
                <a:ext cx="67" cy="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35"/>
              <p:cNvSpPr>
                <a:spLocks noChangeArrowheads="1"/>
              </p:cNvSpPr>
              <p:nvPr/>
            </p:nvSpPr>
            <p:spPr bwMode="auto">
              <a:xfrm flipV="1">
                <a:off x="3408" y="1578"/>
                <a:ext cx="58" cy="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Line 136"/>
              <p:cNvSpPr>
                <a:spLocks noChangeShapeType="1"/>
              </p:cNvSpPr>
              <p:nvPr/>
            </p:nvSpPr>
            <p:spPr bwMode="auto">
              <a:xfrm flipV="1">
                <a:off x="3466" y="1536"/>
                <a:ext cx="0" cy="5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137"/>
              <p:cNvSpPr>
                <a:spLocks noChangeArrowheads="1"/>
              </p:cNvSpPr>
              <p:nvPr/>
            </p:nvSpPr>
            <p:spPr bwMode="auto">
              <a:xfrm flipV="1">
                <a:off x="3437" y="939"/>
                <a:ext cx="38" cy="18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138"/>
              <p:cNvSpPr>
                <a:spLocks noChangeArrowheads="1"/>
              </p:cNvSpPr>
              <p:nvPr/>
            </p:nvSpPr>
            <p:spPr bwMode="auto">
              <a:xfrm flipV="1">
                <a:off x="3408" y="1344"/>
                <a:ext cx="38" cy="18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11567" y="284486"/>
            <a:ext cx="7812977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宋体" pitchFamily="2" charset="-122"/>
              </a:rPr>
              <a:t>练习：</a:t>
            </a:r>
            <a:r>
              <a:rPr lang="zh-CN" altLang="en-US" sz="2800" b="1" dirty="0" smtClean="0">
                <a:latin typeface="宋体" pitchFamily="2" charset="-122"/>
              </a:rPr>
              <a:t>人在地面上拉，物体重</a:t>
            </a:r>
            <a:r>
              <a:rPr lang="en-US" altLang="zh-CN" sz="2800" b="1" dirty="0" smtClean="0">
                <a:latin typeface="宋体" pitchFamily="2" charset="-122"/>
              </a:rPr>
              <a:t>1000N</a:t>
            </a:r>
            <a:r>
              <a:rPr lang="zh-CN" altLang="en-US" sz="2800" b="1" dirty="0" smtClean="0">
                <a:latin typeface="宋体" pitchFamily="2" charset="-122"/>
              </a:rPr>
              <a:t>，不计轮重，绳子能承受的最大拉力为</a:t>
            </a:r>
            <a:r>
              <a:rPr lang="en-US" altLang="zh-CN" sz="2800" b="1" dirty="0" smtClean="0">
                <a:latin typeface="宋体" pitchFamily="2" charset="-122"/>
              </a:rPr>
              <a:t>400N</a:t>
            </a:r>
            <a:r>
              <a:rPr lang="zh-CN" altLang="en-US" sz="2800" b="1" dirty="0" smtClean="0">
                <a:latin typeface="宋体" pitchFamily="2" charset="-122"/>
              </a:rPr>
              <a:t>，请画出绕法？</a:t>
            </a:r>
            <a:endParaRPr lang="en-US" altLang="zh-CN" sz="2800" b="1" dirty="0">
              <a:latin typeface="宋体" pitchFamily="2" charset="-122"/>
            </a:endParaRPr>
          </a:p>
        </p:txBody>
      </p:sp>
      <p:sp>
        <p:nvSpPr>
          <p:cNvPr id="39" name="Line 107"/>
          <p:cNvSpPr>
            <a:spLocks noChangeShapeType="1"/>
          </p:cNvSpPr>
          <p:nvPr/>
        </p:nvSpPr>
        <p:spPr bwMode="auto">
          <a:xfrm flipH="1">
            <a:off x="4351512" y="2428651"/>
            <a:ext cx="175419" cy="87749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Line 109"/>
          <p:cNvSpPr>
            <a:spLocks noChangeShapeType="1"/>
          </p:cNvSpPr>
          <p:nvPr/>
        </p:nvSpPr>
        <p:spPr bwMode="auto">
          <a:xfrm flipH="1">
            <a:off x="4059094" y="2330424"/>
            <a:ext cx="144463" cy="125372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Line 105"/>
          <p:cNvSpPr>
            <a:spLocks noChangeShapeType="1"/>
          </p:cNvSpPr>
          <p:nvPr/>
        </p:nvSpPr>
        <p:spPr bwMode="auto">
          <a:xfrm flipV="1">
            <a:off x="4596381" y="2008361"/>
            <a:ext cx="22225" cy="155614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Line 106"/>
          <p:cNvSpPr>
            <a:spLocks noChangeShapeType="1"/>
          </p:cNvSpPr>
          <p:nvPr/>
        </p:nvSpPr>
        <p:spPr bwMode="auto">
          <a:xfrm flipH="1">
            <a:off x="3946699" y="2051587"/>
            <a:ext cx="130175" cy="91559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9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0"/>
          <p:cNvSpPr txBox="1">
            <a:spLocks noChangeArrowheads="1"/>
          </p:cNvSpPr>
          <p:nvPr/>
        </p:nvSpPr>
        <p:spPr bwMode="auto">
          <a:xfrm>
            <a:off x="611560" y="276495"/>
            <a:ext cx="8100900" cy="162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</a:rPr>
              <a:t>练习：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汽车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重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2×10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4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，陷入泥中，受到的阻力为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3×10</a:t>
            </a:r>
            <a:r>
              <a:rPr lang="en-US" altLang="zh-CN" sz="2800" b="1" baseline="30000" dirty="0">
                <a:solidFill>
                  <a:srgbClr val="000000"/>
                </a:solidFill>
                <a:latin typeface="Times New Roman" pitchFamily="18" charset="0"/>
              </a:rPr>
              <a:t>3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。用如图所示装置，则至少要用多大的力才能将汽车拉出？</a:t>
            </a:r>
          </a:p>
        </p:txBody>
      </p:sp>
      <p:grpSp>
        <p:nvGrpSpPr>
          <p:cNvPr id="5" name="Group 148"/>
          <p:cNvGrpSpPr>
            <a:grpSpLocks/>
          </p:cNvGrpSpPr>
          <p:nvPr/>
        </p:nvGrpSpPr>
        <p:grpSpPr bwMode="auto">
          <a:xfrm>
            <a:off x="971606" y="2121701"/>
            <a:ext cx="7027863" cy="2809875"/>
            <a:chOff x="497" y="431"/>
            <a:chExt cx="4427" cy="2360"/>
          </a:xfrm>
        </p:grpSpPr>
        <p:pic>
          <p:nvPicPr>
            <p:cNvPr id="6" name="Picture 62" descr="1kesh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431"/>
              <a:ext cx="1364" cy="2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147"/>
            <p:cNvGrpSpPr>
              <a:grpSpLocks/>
            </p:cNvGrpSpPr>
            <p:nvPr/>
          </p:nvGrpSpPr>
          <p:grpSpPr bwMode="auto">
            <a:xfrm>
              <a:off x="497" y="1791"/>
              <a:ext cx="3687" cy="766"/>
              <a:chOff x="497" y="1791"/>
              <a:chExt cx="3687" cy="766"/>
            </a:xfrm>
          </p:grpSpPr>
          <p:grpSp>
            <p:nvGrpSpPr>
              <p:cNvPr id="9" name="Group 59"/>
              <p:cNvGrpSpPr>
                <a:grpSpLocks/>
              </p:cNvGrpSpPr>
              <p:nvPr/>
            </p:nvGrpSpPr>
            <p:grpSpPr bwMode="auto">
              <a:xfrm>
                <a:off x="2653" y="2018"/>
                <a:ext cx="1531" cy="255"/>
                <a:chOff x="2880" y="515"/>
                <a:chExt cx="1928" cy="315"/>
              </a:xfrm>
            </p:grpSpPr>
            <p:grpSp>
              <p:nvGrpSpPr>
                <p:cNvPr id="43" name="Group 256"/>
                <p:cNvGrpSpPr>
                  <a:grpSpLocks/>
                </p:cNvGrpSpPr>
                <p:nvPr/>
              </p:nvGrpSpPr>
              <p:grpSpPr bwMode="auto">
                <a:xfrm rot="5400000">
                  <a:off x="3080" y="315"/>
                  <a:ext cx="315" cy="715"/>
                  <a:chOff x="1669" y="2585"/>
                  <a:chExt cx="304" cy="634"/>
                </a:xfrm>
              </p:grpSpPr>
              <p:sp>
                <p:nvSpPr>
                  <p:cNvPr id="56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1669" y="2725"/>
                    <a:ext cx="304" cy="297"/>
                  </a:xfrm>
                  <a:prstGeom prst="ellipse">
                    <a:avLst/>
                  </a:prstGeom>
                  <a:solidFill>
                    <a:srgbClr val="C0C0C0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7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2669"/>
                    <a:ext cx="41" cy="395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58" name="Group 226"/>
                  <p:cNvGrpSpPr>
                    <a:grpSpLocks/>
                  </p:cNvGrpSpPr>
                  <p:nvPr/>
                </p:nvGrpSpPr>
                <p:grpSpPr bwMode="auto">
                  <a:xfrm>
                    <a:off x="1779" y="2585"/>
                    <a:ext cx="69" cy="84"/>
                    <a:chOff x="990" y="2466"/>
                    <a:chExt cx="109" cy="131"/>
                  </a:xfrm>
                </p:grpSpPr>
                <p:sp>
                  <p:nvSpPr>
                    <p:cNvPr id="65" name="Oval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" y="2466"/>
                      <a:ext cx="76" cy="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6" name="Rectangle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0" y="2490"/>
                      <a:ext cx="65" cy="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7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5" y="2537"/>
                      <a:ext cx="0" cy="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sp>
                <p:nvSpPr>
                  <p:cNvPr id="59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1807" y="2867"/>
                    <a:ext cx="28" cy="1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0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1807" y="3163"/>
                    <a:ext cx="0" cy="5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61" name="Group 237"/>
                  <p:cNvGrpSpPr>
                    <a:grpSpLocks/>
                  </p:cNvGrpSpPr>
                  <p:nvPr/>
                </p:nvGrpSpPr>
                <p:grpSpPr bwMode="auto">
                  <a:xfrm flipH="1" flipV="1">
                    <a:off x="1790" y="3071"/>
                    <a:ext cx="70" cy="85"/>
                    <a:chOff x="990" y="2466"/>
                    <a:chExt cx="109" cy="131"/>
                  </a:xfrm>
                </p:grpSpPr>
                <p:sp>
                  <p:nvSpPr>
                    <p:cNvPr id="62" name="Oval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" y="2466"/>
                      <a:ext cx="76" cy="71"/>
                    </a:xfrm>
                    <a:prstGeom prst="ellipse">
                      <a:avLst/>
                    </a:prstGeom>
                    <a:solidFill>
                      <a:srgbClr val="FFF9F9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3" name="Rectangle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0" y="2490"/>
                      <a:ext cx="65" cy="60"/>
                    </a:xfrm>
                    <a:prstGeom prst="rect">
                      <a:avLst/>
                    </a:prstGeom>
                    <a:solidFill>
                      <a:srgbClr val="FFF9F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64" name="Line 2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5" y="2537"/>
                      <a:ext cx="0" cy="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" name="Group 255"/>
                <p:cNvGrpSpPr>
                  <a:grpSpLocks/>
                </p:cNvGrpSpPr>
                <p:nvPr/>
              </p:nvGrpSpPr>
              <p:grpSpPr bwMode="auto">
                <a:xfrm rot="5400000">
                  <a:off x="4341" y="364"/>
                  <a:ext cx="315" cy="618"/>
                  <a:chOff x="1669" y="1394"/>
                  <a:chExt cx="304" cy="552"/>
                </a:xfrm>
              </p:grpSpPr>
              <p:sp>
                <p:nvSpPr>
                  <p:cNvPr id="45" name="Oval 233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669" y="1522"/>
                    <a:ext cx="304" cy="295"/>
                  </a:xfrm>
                  <a:prstGeom prst="ellipse">
                    <a:avLst/>
                  </a:prstGeom>
                  <a:solidFill>
                    <a:srgbClr val="C0C0C0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6" name="Rectangle 234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794" y="1479"/>
                    <a:ext cx="46" cy="39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eaVert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1794" y="1661"/>
                    <a:ext cx="28" cy="1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 vert="eaVert"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48" name="Group 241"/>
                  <p:cNvGrpSpPr>
                    <a:grpSpLocks/>
                  </p:cNvGrpSpPr>
                  <p:nvPr/>
                </p:nvGrpSpPr>
                <p:grpSpPr bwMode="auto">
                  <a:xfrm flipH="1">
                    <a:off x="1790" y="1394"/>
                    <a:ext cx="70" cy="85"/>
                    <a:chOff x="990" y="2466"/>
                    <a:chExt cx="109" cy="131"/>
                  </a:xfrm>
                </p:grpSpPr>
                <p:sp>
                  <p:nvSpPr>
                    <p:cNvPr id="53" name="Oval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" y="2466"/>
                      <a:ext cx="76" cy="71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4" name="Rectangl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0" y="2490"/>
                      <a:ext cx="65" cy="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10800000" vert="eaVert"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5" name="Line 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5" y="2537"/>
                      <a:ext cx="0" cy="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245"/>
                  <p:cNvGrpSpPr>
                    <a:grpSpLocks/>
                  </p:cNvGrpSpPr>
                  <p:nvPr/>
                </p:nvGrpSpPr>
                <p:grpSpPr bwMode="auto">
                  <a:xfrm flipV="1">
                    <a:off x="1760" y="1861"/>
                    <a:ext cx="69" cy="85"/>
                    <a:chOff x="990" y="2466"/>
                    <a:chExt cx="109" cy="131"/>
                  </a:xfrm>
                </p:grpSpPr>
                <p:sp>
                  <p:nvSpPr>
                    <p:cNvPr id="50" name="Oval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" y="2466"/>
                      <a:ext cx="76" cy="71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1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90" y="2490"/>
                      <a:ext cx="65" cy="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eaVert"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52" name="Line 2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5" y="2537"/>
                      <a:ext cx="0" cy="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0" name="Group 146"/>
              <p:cNvGrpSpPr>
                <a:grpSpLocks/>
              </p:cNvGrpSpPr>
              <p:nvPr/>
            </p:nvGrpSpPr>
            <p:grpSpPr bwMode="auto">
              <a:xfrm>
                <a:off x="497" y="1791"/>
                <a:ext cx="1816" cy="766"/>
                <a:chOff x="470" y="1791"/>
                <a:chExt cx="1816" cy="766"/>
              </a:xfrm>
            </p:grpSpPr>
            <p:sp>
              <p:nvSpPr>
                <p:cNvPr id="12" name="Freeform 64"/>
                <p:cNvSpPr>
                  <a:spLocks/>
                </p:cNvSpPr>
                <p:nvPr/>
              </p:nvSpPr>
              <p:spPr bwMode="auto">
                <a:xfrm>
                  <a:off x="499" y="2273"/>
                  <a:ext cx="1787" cy="284"/>
                </a:xfrm>
                <a:custGeom>
                  <a:avLst/>
                  <a:gdLst>
                    <a:gd name="T0" fmla="*/ 318 w 3171"/>
                    <a:gd name="T1" fmla="*/ 35 h 581"/>
                    <a:gd name="T2" fmla="*/ 1124 w 3171"/>
                    <a:gd name="T3" fmla="*/ 10 h 581"/>
                    <a:gd name="T4" fmla="*/ 1566 w 3171"/>
                    <a:gd name="T5" fmla="*/ 95 h 581"/>
                    <a:gd name="T6" fmla="*/ 2142 w 3171"/>
                    <a:gd name="T7" fmla="*/ 72 h 581"/>
                    <a:gd name="T8" fmla="*/ 3095 w 3171"/>
                    <a:gd name="T9" fmla="*/ 242 h 581"/>
                    <a:gd name="T10" fmla="*/ 1683 w 3171"/>
                    <a:gd name="T11" fmla="*/ 549 h 581"/>
                    <a:gd name="T12" fmla="*/ 824 w 3171"/>
                    <a:gd name="T13" fmla="*/ 436 h 581"/>
                    <a:gd name="T14" fmla="*/ 395 w 3171"/>
                    <a:gd name="T15" fmla="*/ 436 h 581"/>
                    <a:gd name="T16" fmla="*/ 94 w 3171"/>
                    <a:gd name="T17" fmla="*/ 407 h 581"/>
                    <a:gd name="T18" fmla="*/ 8 w 3171"/>
                    <a:gd name="T19" fmla="*/ 237 h 581"/>
                    <a:gd name="T20" fmla="*/ 136 w 3171"/>
                    <a:gd name="T21" fmla="*/ 95 h 581"/>
                    <a:gd name="T22" fmla="*/ 309 w 3171"/>
                    <a:gd name="T23" fmla="*/ 39 h 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71" h="581">
                      <a:moveTo>
                        <a:pt x="318" y="35"/>
                      </a:moveTo>
                      <a:cubicBezTo>
                        <a:pt x="451" y="29"/>
                        <a:pt x="916" y="0"/>
                        <a:pt x="1124" y="10"/>
                      </a:cubicBezTo>
                      <a:cubicBezTo>
                        <a:pt x="1332" y="20"/>
                        <a:pt x="1396" y="85"/>
                        <a:pt x="1566" y="95"/>
                      </a:cubicBezTo>
                      <a:cubicBezTo>
                        <a:pt x="1736" y="105"/>
                        <a:pt x="1887" y="48"/>
                        <a:pt x="2142" y="72"/>
                      </a:cubicBezTo>
                      <a:cubicBezTo>
                        <a:pt x="2397" y="96"/>
                        <a:pt x="3171" y="163"/>
                        <a:pt x="3095" y="242"/>
                      </a:cubicBezTo>
                      <a:cubicBezTo>
                        <a:pt x="3019" y="321"/>
                        <a:pt x="2061" y="517"/>
                        <a:pt x="1683" y="549"/>
                      </a:cubicBezTo>
                      <a:cubicBezTo>
                        <a:pt x="1305" y="581"/>
                        <a:pt x="1039" y="455"/>
                        <a:pt x="824" y="436"/>
                      </a:cubicBezTo>
                      <a:cubicBezTo>
                        <a:pt x="609" y="417"/>
                        <a:pt x="516" y="441"/>
                        <a:pt x="395" y="436"/>
                      </a:cubicBezTo>
                      <a:cubicBezTo>
                        <a:pt x="274" y="431"/>
                        <a:pt x="158" y="440"/>
                        <a:pt x="94" y="407"/>
                      </a:cubicBezTo>
                      <a:cubicBezTo>
                        <a:pt x="30" y="374"/>
                        <a:pt x="0" y="289"/>
                        <a:pt x="8" y="237"/>
                      </a:cubicBezTo>
                      <a:cubicBezTo>
                        <a:pt x="15" y="185"/>
                        <a:pt x="86" y="128"/>
                        <a:pt x="136" y="95"/>
                      </a:cubicBezTo>
                      <a:cubicBezTo>
                        <a:pt x="186" y="62"/>
                        <a:pt x="247" y="50"/>
                        <a:pt x="309" y="39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8AAB47"/>
                    </a:gs>
                    <a:gs pos="100000">
                      <a:srgbClr val="CCFFCC"/>
                    </a:gs>
                  </a:gsLst>
                  <a:path path="rect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accent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3" name="Group 144"/>
                <p:cNvGrpSpPr>
                  <a:grpSpLocks/>
                </p:cNvGrpSpPr>
                <p:nvPr/>
              </p:nvGrpSpPr>
              <p:grpSpPr bwMode="auto">
                <a:xfrm>
                  <a:off x="470" y="1791"/>
                  <a:ext cx="1673" cy="596"/>
                  <a:chOff x="867" y="1905"/>
                  <a:chExt cx="1446" cy="482"/>
                </a:xfrm>
              </p:grpSpPr>
              <p:sp>
                <p:nvSpPr>
                  <p:cNvPr id="14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867" y="1905"/>
                    <a:ext cx="943" cy="359"/>
                  </a:xfrm>
                  <a:prstGeom prst="rect">
                    <a:avLst/>
                  </a:prstGeom>
                  <a:solidFill>
                    <a:srgbClr val="5884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1761" y="2174"/>
                    <a:ext cx="67" cy="100"/>
                  </a:xfrm>
                  <a:prstGeom prst="rect">
                    <a:avLst/>
                  </a:prstGeom>
                  <a:solidFill>
                    <a:srgbClr val="588400"/>
                  </a:solidFill>
                  <a:ln w="9525">
                    <a:solidFill>
                      <a:srgbClr val="33333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" name="Freeform 120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829" y="1940"/>
                    <a:ext cx="313" cy="183"/>
                  </a:xfrm>
                  <a:custGeom>
                    <a:avLst/>
                    <a:gdLst>
                      <a:gd name="T0" fmla="*/ 464 w 967"/>
                      <a:gd name="T1" fmla="*/ 0 h 874"/>
                      <a:gd name="T2" fmla="*/ 967 w 967"/>
                      <a:gd name="T3" fmla="*/ 6 h 874"/>
                      <a:gd name="T4" fmla="*/ 967 w 967"/>
                      <a:gd name="T5" fmla="*/ 874 h 874"/>
                      <a:gd name="T6" fmla="*/ 0 w 967"/>
                      <a:gd name="T7" fmla="*/ 874 h 874"/>
                      <a:gd name="T8" fmla="*/ 464 w 967"/>
                      <a:gd name="T9" fmla="*/ 0 h 8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7" h="874">
                        <a:moveTo>
                          <a:pt x="464" y="0"/>
                        </a:moveTo>
                        <a:lnTo>
                          <a:pt x="967" y="6"/>
                        </a:lnTo>
                        <a:lnTo>
                          <a:pt x="967" y="874"/>
                        </a:lnTo>
                        <a:lnTo>
                          <a:pt x="0" y="874"/>
                        </a:ln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rgbClr val="588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" name="Freeform 121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829" y="2116"/>
                    <a:ext cx="484" cy="165"/>
                  </a:xfrm>
                  <a:custGeom>
                    <a:avLst/>
                    <a:gdLst>
                      <a:gd name="T0" fmla="*/ 152 w 1497"/>
                      <a:gd name="T1" fmla="*/ 0 h 455"/>
                      <a:gd name="T2" fmla="*/ 1497 w 1497"/>
                      <a:gd name="T3" fmla="*/ 3 h 455"/>
                      <a:gd name="T4" fmla="*/ 1497 w 1497"/>
                      <a:gd name="T5" fmla="*/ 455 h 455"/>
                      <a:gd name="T6" fmla="*/ 0 w 1497"/>
                      <a:gd name="T7" fmla="*/ 440 h 455"/>
                      <a:gd name="T8" fmla="*/ 152 w 1497"/>
                      <a:gd name="T9" fmla="*/ 0 h 4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97" h="455">
                        <a:moveTo>
                          <a:pt x="152" y="0"/>
                        </a:moveTo>
                        <a:lnTo>
                          <a:pt x="1497" y="3"/>
                        </a:lnTo>
                        <a:lnTo>
                          <a:pt x="1497" y="455"/>
                        </a:lnTo>
                        <a:lnTo>
                          <a:pt x="0" y="440"/>
                        </a:lnTo>
                        <a:lnTo>
                          <a:pt x="152" y="0"/>
                        </a:lnTo>
                        <a:close/>
                      </a:path>
                    </a:pathLst>
                  </a:custGeom>
                  <a:solidFill>
                    <a:srgbClr val="588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" name="Freeform 122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875" y="2004"/>
                    <a:ext cx="166" cy="98"/>
                  </a:xfrm>
                  <a:custGeom>
                    <a:avLst/>
                    <a:gdLst>
                      <a:gd name="T0" fmla="*/ 464 w 967"/>
                      <a:gd name="T1" fmla="*/ 0 h 874"/>
                      <a:gd name="T2" fmla="*/ 967 w 967"/>
                      <a:gd name="T3" fmla="*/ 6 h 874"/>
                      <a:gd name="T4" fmla="*/ 967 w 967"/>
                      <a:gd name="T5" fmla="*/ 874 h 874"/>
                      <a:gd name="T6" fmla="*/ 0 w 967"/>
                      <a:gd name="T7" fmla="*/ 874 h 874"/>
                      <a:gd name="T8" fmla="*/ 464 w 967"/>
                      <a:gd name="T9" fmla="*/ 0 h 8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7" h="874">
                        <a:moveTo>
                          <a:pt x="464" y="0"/>
                        </a:moveTo>
                        <a:lnTo>
                          <a:pt x="967" y="6"/>
                        </a:lnTo>
                        <a:lnTo>
                          <a:pt x="967" y="874"/>
                        </a:lnTo>
                        <a:lnTo>
                          <a:pt x="0" y="874"/>
                        </a:lnTo>
                        <a:lnTo>
                          <a:pt x="46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9" name="Group 123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1990" y="2182"/>
                    <a:ext cx="208" cy="205"/>
                    <a:chOff x="2757" y="3484"/>
                    <a:chExt cx="1612" cy="1627"/>
                  </a:xfrm>
                </p:grpSpPr>
                <p:sp>
                  <p:nvSpPr>
                    <p:cNvPr id="31" name="Oval 12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57" y="3484"/>
                      <a:ext cx="1612" cy="162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2" name="Freeform 1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37" y="4541"/>
                      <a:ext cx="280" cy="348"/>
                    </a:xfrm>
                    <a:custGeom>
                      <a:avLst/>
                      <a:gdLst>
                        <a:gd name="T0" fmla="*/ 0 w 280"/>
                        <a:gd name="T1" fmla="*/ 323 h 348"/>
                        <a:gd name="T2" fmla="*/ 107 w 280"/>
                        <a:gd name="T3" fmla="*/ 0 h 348"/>
                        <a:gd name="T4" fmla="*/ 175 w 280"/>
                        <a:gd name="T5" fmla="*/ 0 h 348"/>
                        <a:gd name="T6" fmla="*/ 280 w 280"/>
                        <a:gd name="T7" fmla="*/ 335 h 348"/>
                        <a:gd name="T8" fmla="*/ 145 w 280"/>
                        <a:gd name="T9" fmla="*/ 348 h 348"/>
                        <a:gd name="T10" fmla="*/ 0 w 280"/>
                        <a:gd name="T11" fmla="*/ 323 h 3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80" h="348">
                          <a:moveTo>
                            <a:pt x="0" y="323"/>
                          </a:moveTo>
                          <a:lnTo>
                            <a:pt x="107" y="0"/>
                          </a:lnTo>
                          <a:lnTo>
                            <a:pt x="175" y="0"/>
                          </a:lnTo>
                          <a:lnTo>
                            <a:pt x="280" y="335"/>
                          </a:lnTo>
                          <a:lnTo>
                            <a:pt x="145" y="348"/>
                          </a:lnTo>
                          <a:lnTo>
                            <a:pt x="0" y="323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3" name="Freeform 1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9" y="3701"/>
                      <a:ext cx="290" cy="348"/>
                    </a:xfrm>
                    <a:custGeom>
                      <a:avLst/>
                      <a:gdLst>
                        <a:gd name="T0" fmla="*/ 0 w 290"/>
                        <a:gd name="T1" fmla="*/ 25 h 348"/>
                        <a:gd name="T2" fmla="*/ 115 w 290"/>
                        <a:gd name="T3" fmla="*/ 348 h 348"/>
                        <a:gd name="T4" fmla="*/ 185 w 290"/>
                        <a:gd name="T5" fmla="*/ 348 h 348"/>
                        <a:gd name="T6" fmla="*/ 290 w 290"/>
                        <a:gd name="T7" fmla="*/ 15 h 348"/>
                        <a:gd name="T8" fmla="*/ 150 w 290"/>
                        <a:gd name="T9" fmla="*/ 0 h 348"/>
                        <a:gd name="T10" fmla="*/ 0 w 290"/>
                        <a:gd name="T11" fmla="*/ 25 h 3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90" h="348">
                          <a:moveTo>
                            <a:pt x="0" y="25"/>
                          </a:moveTo>
                          <a:lnTo>
                            <a:pt x="115" y="348"/>
                          </a:lnTo>
                          <a:lnTo>
                            <a:pt x="185" y="348"/>
                          </a:lnTo>
                          <a:lnTo>
                            <a:pt x="290" y="15"/>
                          </a:lnTo>
                          <a:lnTo>
                            <a:pt x="150" y="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4" name="Freeform 1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04" y="4146"/>
                      <a:ext cx="348" cy="283"/>
                    </a:xfrm>
                    <a:custGeom>
                      <a:avLst/>
                      <a:gdLst>
                        <a:gd name="T0" fmla="*/ 323 w 348"/>
                        <a:gd name="T1" fmla="*/ 0 h 283"/>
                        <a:gd name="T2" fmla="*/ 0 w 348"/>
                        <a:gd name="T3" fmla="*/ 113 h 283"/>
                        <a:gd name="T4" fmla="*/ 0 w 348"/>
                        <a:gd name="T5" fmla="*/ 180 h 283"/>
                        <a:gd name="T6" fmla="*/ 333 w 348"/>
                        <a:gd name="T7" fmla="*/ 283 h 283"/>
                        <a:gd name="T8" fmla="*/ 348 w 348"/>
                        <a:gd name="T9" fmla="*/ 148 h 283"/>
                        <a:gd name="T10" fmla="*/ 323 w 348"/>
                        <a:gd name="T11" fmla="*/ 0 h 2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48" h="283">
                          <a:moveTo>
                            <a:pt x="323" y="0"/>
                          </a:moveTo>
                          <a:lnTo>
                            <a:pt x="0" y="113"/>
                          </a:lnTo>
                          <a:lnTo>
                            <a:pt x="0" y="180"/>
                          </a:lnTo>
                          <a:lnTo>
                            <a:pt x="333" y="283"/>
                          </a:lnTo>
                          <a:lnTo>
                            <a:pt x="348" y="148"/>
                          </a:lnTo>
                          <a:lnTo>
                            <a:pt x="323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5" name="Freeform 1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77" y="4146"/>
                      <a:ext cx="347" cy="283"/>
                    </a:xfrm>
                    <a:custGeom>
                      <a:avLst/>
                      <a:gdLst>
                        <a:gd name="T0" fmla="*/ 25 w 347"/>
                        <a:gd name="T1" fmla="*/ 0 h 283"/>
                        <a:gd name="T2" fmla="*/ 347 w 347"/>
                        <a:gd name="T3" fmla="*/ 113 h 283"/>
                        <a:gd name="T4" fmla="*/ 347 w 347"/>
                        <a:gd name="T5" fmla="*/ 180 h 283"/>
                        <a:gd name="T6" fmla="*/ 15 w 347"/>
                        <a:gd name="T7" fmla="*/ 283 h 283"/>
                        <a:gd name="T8" fmla="*/ 0 w 347"/>
                        <a:gd name="T9" fmla="*/ 148 h 283"/>
                        <a:gd name="T10" fmla="*/ 25 w 347"/>
                        <a:gd name="T11" fmla="*/ 0 h 2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47" h="283">
                          <a:moveTo>
                            <a:pt x="25" y="0"/>
                          </a:moveTo>
                          <a:lnTo>
                            <a:pt x="347" y="113"/>
                          </a:lnTo>
                          <a:lnTo>
                            <a:pt x="347" y="180"/>
                          </a:lnTo>
                          <a:lnTo>
                            <a:pt x="15" y="283"/>
                          </a:lnTo>
                          <a:lnTo>
                            <a:pt x="0" y="148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6" name="Oval 1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74" y="3696"/>
                      <a:ext cx="1165" cy="118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37" name="Group 13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39" y="4061"/>
                      <a:ext cx="443" cy="450"/>
                      <a:chOff x="3081" y="3057"/>
                      <a:chExt cx="443" cy="450"/>
                    </a:xfrm>
                  </p:grpSpPr>
                  <p:sp>
                    <p:nvSpPr>
                      <p:cNvPr id="38" name="Oval 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81" y="3057"/>
                        <a:ext cx="443" cy="45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9" name="Oval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174" y="3152"/>
                        <a:ext cx="250" cy="26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0" name="Freeform 133"/>
                  <p:cNvSpPr>
                    <a:spLocks noChangeAspect="1"/>
                  </p:cNvSpPr>
                  <p:nvPr/>
                </p:nvSpPr>
                <p:spPr bwMode="auto">
                  <a:xfrm flipH="1">
                    <a:off x="1914" y="2022"/>
                    <a:ext cx="56" cy="80"/>
                  </a:xfrm>
                  <a:custGeom>
                    <a:avLst/>
                    <a:gdLst>
                      <a:gd name="T0" fmla="*/ 137 w 623"/>
                      <a:gd name="T1" fmla="*/ 508 h 776"/>
                      <a:gd name="T2" fmla="*/ 110 w 623"/>
                      <a:gd name="T3" fmla="*/ 426 h 776"/>
                      <a:gd name="T4" fmla="*/ 82 w 623"/>
                      <a:gd name="T5" fmla="*/ 291 h 776"/>
                      <a:gd name="T6" fmla="*/ 82 w 623"/>
                      <a:gd name="T7" fmla="*/ 162 h 776"/>
                      <a:gd name="T8" fmla="*/ 101 w 623"/>
                      <a:gd name="T9" fmla="*/ 83 h 776"/>
                      <a:gd name="T10" fmla="*/ 152 w 623"/>
                      <a:gd name="T11" fmla="*/ 28 h 776"/>
                      <a:gd name="T12" fmla="*/ 249 w 623"/>
                      <a:gd name="T13" fmla="*/ 0 h 776"/>
                      <a:gd name="T14" fmla="*/ 345 w 623"/>
                      <a:gd name="T15" fmla="*/ 14 h 776"/>
                      <a:gd name="T16" fmla="*/ 418 w 623"/>
                      <a:gd name="T17" fmla="*/ 55 h 776"/>
                      <a:gd name="T18" fmla="*/ 488 w 623"/>
                      <a:gd name="T19" fmla="*/ 152 h 776"/>
                      <a:gd name="T20" fmla="*/ 558 w 623"/>
                      <a:gd name="T21" fmla="*/ 272 h 776"/>
                      <a:gd name="T22" fmla="*/ 613 w 623"/>
                      <a:gd name="T23" fmla="*/ 439 h 776"/>
                      <a:gd name="T24" fmla="*/ 623 w 623"/>
                      <a:gd name="T25" fmla="*/ 578 h 776"/>
                      <a:gd name="T26" fmla="*/ 608 w 623"/>
                      <a:gd name="T27" fmla="*/ 694 h 776"/>
                      <a:gd name="T28" fmla="*/ 558 w 623"/>
                      <a:gd name="T29" fmla="*/ 749 h 776"/>
                      <a:gd name="T30" fmla="*/ 469 w 623"/>
                      <a:gd name="T31" fmla="*/ 776 h 776"/>
                      <a:gd name="T32" fmla="*/ 363 w 623"/>
                      <a:gd name="T33" fmla="*/ 772 h 776"/>
                      <a:gd name="T34" fmla="*/ 277 w 623"/>
                      <a:gd name="T35" fmla="*/ 703 h 776"/>
                      <a:gd name="T36" fmla="*/ 207 w 623"/>
                      <a:gd name="T37" fmla="*/ 624 h 776"/>
                      <a:gd name="T38" fmla="*/ 192 w 623"/>
                      <a:gd name="T39" fmla="*/ 597 h 776"/>
                      <a:gd name="T40" fmla="*/ 40 w 623"/>
                      <a:gd name="T41" fmla="*/ 694 h 776"/>
                      <a:gd name="T42" fmla="*/ 4 w 623"/>
                      <a:gd name="T43" fmla="*/ 694 h 776"/>
                      <a:gd name="T44" fmla="*/ 0 w 623"/>
                      <a:gd name="T45" fmla="*/ 665 h 776"/>
                      <a:gd name="T46" fmla="*/ 152 w 623"/>
                      <a:gd name="T47" fmla="*/ 536 h 776"/>
                      <a:gd name="T48" fmla="*/ 137 w 623"/>
                      <a:gd name="T49" fmla="*/ 508 h 7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623" h="776">
                        <a:moveTo>
                          <a:pt x="137" y="508"/>
                        </a:moveTo>
                        <a:lnTo>
                          <a:pt x="110" y="426"/>
                        </a:lnTo>
                        <a:lnTo>
                          <a:pt x="82" y="291"/>
                        </a:lnTo>
                        <a:lnTo>
                          <a:pt x="82" y="162"/>
                        </a:lnTo>
                        <a:lnTo>
                          <a:pt x="101" y="83"/>
                        </a:lnTo>
                        <a:lnTo>
                          <a:pt x="152" y="28"/>
                        </a:lnTo>
                        <a:lnTo>
                          <a:pt x="249" y="0"/>
                        </a:lnTo>
                        <a:lnTo>
                          <a:pt x="345" y="14"/>
                        </a:lnTo>
                        <a:lnTo>
                          <a:pt x="418" y="55"/>
                        </a:lnTo>
                        <a:lnTo>
                          <a:pt x="488" y="152"/>
                        </a:lnTo>
                        <a:lnTo>
                          <a:pt x="558" y="272"/>
                        </a:lnTo>
                        <a:lnTo>
                          <a:pt x="613" y="439"/>
                        </a:lnTo>
                        <a:lnTo>
                          <a:pt x="623" y="578"/>
                        </a:lnTo>
                        <a:lnTo>
                          <a:pt x="608" y="694"/>
                        </a:lnTo>
                        <a:lnTo>
                          <a:pt x="558" y="749"/>
                        </a:lnTo>
                        <a:lnTo>
                          <a:pt x="469" y="776"/>
                        </a:lnTo>
                        <a:lnTo>
                          <a:pt x="363" y="772"/>
                        </a:lnTo>
                        <a:lnTo>
                          <a:pt x="277" y="703"/>
                        </a:lnTo>
                        <a:lnTo>
                          <a:pt x="207" y="624"/>
                        </a:lnTo>
                        <a:lnTo>
                          <a:pt x="192" y="597"/>
                        </a:lnTo>
                        <a:lnTo>
                          <a:pt x="40" y="694"/>
                        </a:lnTo>
                        <a:lnTo>
                          <a:pt x="4" y="694"/>
                        </a:lnTo>
                        <a:lnTo>
                          <a:pt x="0" y="665"/>
                        </a:lnTo>
                        <a:lnTo>
                          <a:pt x="152" y="536"/>
                        </a:lnTo>
                        <a:lnTo>
                          <a:pt x="137" y="50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21" name="Group 134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1072" y="2188"/>
                    <a:ext cx="220" cy="199"/>
                    <a:chOff x="2757" y="3484"/>
                    <a:chExt cx="1612" cy="1627"/>
                  </a:xfrm>
                </p:grpSpPr>
                <p:sp>
                  <p:nvSpPr>
                    <p:cNvPr id="22" name="Oval 1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57" y="3484"/>
                      <a:ext cx="1612" cy="162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3" name="Freeform 1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37" y="4541"/>
                      <a:ext cx="280" cy="348"/>
                    </a:xfrm>
                    <a:custGeom>
                      <a:avLst/>
                      <a:gdLst>
                        <a:gd name="T0" fmla="*/ 0 w 280"/>
                        <a:gd name="T1" fmla="*/ 323 h 348"/>
                        <a:gd name="T2" fmla="*/ 107 w 280"/>
                        <a:gd name="T3" fmla="*/ 0 h 348"/>
                        <a:gd name="T4" fmla="*/ 175 w 280"/>
                        <a:gd name="T5" fmla="*/ 0 h 348"/>
                        <a:gd name="T6" fmla="*/ 280 w 280"/>
                        <a:gd name="T7" fmla="*/ 335 h 348"/>
                        <a:gd name="T8" fmla="*/ 145 w 280"/>
                        <a:gd name="T9" fmla="*/ 348 h 348"/>
                        <a:gd name="T10" fmla="*/ 0 w 280"/>
                        <a:gd name="T11" fmla="*/ 323 h 3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80" h="348">
                          <a:moveTo>
                            <a:pt x="0" y="323"/>
                          </a:moveTo>
                          <a:lnTo>
                            <a:pt x="107" y="0"/>
                          </a:lnTo>
                          <a:lnTo>
                            <a:pt x="175" y="0"/>
                          </a:lnTo>
                          <a:lnTo>
                            <a:pt x="280" y="335"/>
                          </a:lnTo>
                          <a:lnTo>
                            <a:pt x="145" y="348"/>
                          </a:lnTo>
                          <a:lnTo>
                            <a:pt x="0" y="323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4" name="Freeform 1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9" y="3701"/>
                      <a:ext cx="290" cy="348"/>
                    </a:xfrm>
                    <a:custGeom>
                      <a:avLst/>
                      <a:gdLst>
                        <a:gd name="T0" fmla="*/ 0 w 290"/>
                        <a:gd name="T1" fmla="*/ 25 h 348"/>
                        <a:gd name="T2" fmla="*/ 115 w 290"/>
                        <a:gd name="T3" fmla="*/ 348 h 348"/>
                        <a:gd name="T4" fmla="*/ 185 w 290"/>
                        <a:gd name="T5" fmla="*/ 348 h 348"/>
                        <a:gd name="T6" fmla="*/ 290 w 290"/>
                        <a:gd name="T7" fmla="*/ 15 h 348"/>
                        <a:gd name="T8" fmla="*/ 150 w 290"/>
                        <a:gd name="T9" fmla="*/ 0 h 348"/>
                        <a:gd name="T10" fmla="*/ 0 w 290"/>
                        <a:gd name="T11" fmla="*/ 25 h 3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90" h="348">
                          <a:moveTo>
                            <a:pt x="0" y="25"/>
                          </a:moveTo>
                          <a:lnTo>
                            <a:pt x="115" y="348"/>
                          </a:lnTo>
                          <a:lnTo>
                            <a:pt x="185" y="348"/>
                          </a:lnTo>
                          <a:lnTo>
                            <a:pt x="290" y="15"/>
                          </a:lnTo>
                          <a:lnTo>
                            <a:pt x="150" y="0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5" name="Freeform 1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04" y="4146"/>
                      <a:ext cx="348" cy="283"/>
                    </a:xfrm>
                    <a:custGeom>
                      <a:avLst/>
                      <a:gdLst>
                        <a:gd name="T0" fmla="*/ 323 w 348"/>
                        <a:gd name="T1" fmla="*/ 0 h 283"/>
                        <a:gd name="T2" fmla="*/ 0 w 348"/>
                        <a:gd name="T3" fmla="*/ 113 h 283"/>
                        <a:gd name="T4" fmla="*/ 0 w 348"/>
                        <a:gd name="T5" fmla="*/ 180 h 283"/>
                        <a:gd name="T6" fmla="*/ 333 w 348"/>
                        <a:gd name="T7" fmla="*/ 283 h 283"/>
                        <a:gd name="T8" fmla="*/ 348 w 348"/>
                        <a:gd name="T9" fmla="*/ 148 h 283"/>
                        <a:gd name="T10" fmla="*/ 323 w 348"/>
                        <a:gd name="T11" fmla="*/ 0 h 2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48" h="283">
                          <a:moveTo>
                            <a:pt x="323" y="0"/>
                          </a:moveTo>
                          <a:lnTo>
                            <a:pt x="0" y="113"/>
                          </a:lnTo>
                          <a:lnTo>
                            <a:pt x="0" y="180"/>
                          </a:lnTo>
                          <a:lnTo>
                            <a:pt x="333" y="283"/>
                          </a:lnTo>
                          <a:lnTo>
                            <a:pt x="348" y="148"/>
                          </a:lnTo>
                          <a:lnTo>
                            <a:pt x="323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6" name="Freeform 1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77" y="4146"/>
                      <a:ext cx="347" cy="283"/>
                    </a:xfrm>
                    <a:custGeom>
                      <a:avLst/>
                      <a:gdLst>
                        <a:gd name="T0" fmla="*/ 25 w 347"/>
                        <a:gd name="T1" fmla="*/ 0 h 283"/>
                        <a:gd name="T2" fmla="*/ 347 w 347"/>
                        <a:gd name="T3" fmla="*/ 113 h 283"/>
                        <a:gd name="T4" fmla="*/ 347 w 347"/>
                        <a:gd name="T5" fmla="*/ 180 h 283"/>
                        <a:gd name="T6" fmla="*/ 15 w 347"/>
                        <a:gd name="T7" fmla="*/ 283 h 283"/>
                        <a:gd name="T8" fmla="*/ 0 w 347"/>
                        <a:gd name="T9" fmla="*/ 148 h 283"/>
                        <a:gd name="T10" fmla="*/ 25 w 347"/>
                        <a:gd name="T11" fmla="*/ 0 h 2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47" h="283">
                          <a:moveTo>
                            <a:pt x="25" y="0"/>
                          </a:moveTo>
                          <a:lnTo>
                            <a:pt x="347" y="113"/>
                          </a:lnTo>
                          <a:lnTo>
                            <a:pt x="347" y="180"/>
                          </a:lnTo>
                          <a:lnTo>
                            <a:pt x="15" y="283"/>
                          </a:lnTo>
                          <a:lnTo>
                            <a:pt x="0" y="148"/>
                          </a:lnTo>
                          <a:lnTo>
                            <a:pt x="25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 w="9525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7" name="Oval 14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74" y="3696"/>
                      <a:ext cx="1165" cy="1180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C0C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grpSp>
                  <p:nvGrpSpPr>
                    <p:cNvPr id="28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39" y="4061"/>
                      <a:ext cx="443" cy="450"/>
                      <a:chOff x="3081" y="3057"/>
                      <a:chExt cx="443" cy="450"/>
                    </a:xfrm>
                  </p:grpSpPr>
                  <p:sp>
                    <p:nvSpPr>
                      <p:cNvPr id="29" name="Oval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081" y="3057"/>
                        <a:ext cx="443" cy="450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0" name="Oval 14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174" y="3152"/>
                        <a:ext cx="250" cy="26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zh-CN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1" name="Line 145"/>
              <p:cNvSpPr>
                <a:spLocks noChangeShapeType="1"/>
              </p:cNvSpPr>
              <p:nvPr/>
            </p:nvSpPr>
            <p:spPr bwMode="auto">
              <a:xfrm>
                <a:off x="2114" y="2132"/>
                <a:ext cx="596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8" name="Line 222"/>
          <p:cNvSpPr>
            <a:spLocks noChangeShapeType="1"/>
          </p:cNvSpPr>
          <p:nvPr/>
        </p:nvSpPr>
        <p:spPr bwMode="auto">
          <a:xfrm rot="5400000" flipH="1">
            <a:off x="5690160" y="3527991"/>
            <a:ext cx="0" cy="156694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9" name="Line 236"/>
          <p:cNvSpPr>
            <a:spLocks noChangeShapeType="1"/>
          </p:cNvSpPr>
          <p:nvPr/>
        </p:nvSpPr>
        <p:spPr bwMode="auto">
          <a:xfrm rot="16200000" flipH="1" flipV="1">
            <a:off x="5774115" y="3526101"/>
            <a:ext cx="135902" cy="1108079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0" name="Line 223"/>
          <p:cNvSpPr>
            <a:spLocks noChangeShapeType="1"/>
          </p:cNvSpPr>
          <p:nvPr/>
        </p:nvSpPr>
        <p:spPr bwMode="auto">
          <a:xfrm rot="5400000" flipH="1">
            <a:off x="5288024" y="3618879"/>
            <a:ext cx="0" cy="78662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stealth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" name="Text Box 91"/>
          <p:cNvSpPr txBox="1">
            <a:spLocks noChangeArrowheads="1"/>
          </p:cNvSpPr>
          <p:nvPr/>
        </p:nvSpPr>
        <p:spPr bwMode="auto">
          <a:xfrm>
            <a:off x="5159424" y="3573073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 dirty="0">
                <a:solidFill>
                  <a:srgbClr val="000000"/>
                </a:solidFill>
                <a:latin typeface="宋体" pitchFamily="2" charset="-122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0278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296529" y="276495"/>
            <a:ext cx="8685965" cy="3697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Times New Roman" charset="0"/>
              </a:rPr>
              <a:t>例：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charset="0"/>
              </a:rPr>
              <a:t>定滑轮左端绳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子下端挂着相同的重物，若在定滑轮右端的绳子自由端分别沿三个方向用力（如图所示），力的大小分别为：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altLang="zh-CN" sz="2800" b="1" baseline="-25000" dirty="0">
                <a:solidFill>
                  <a:schemeClr val="tx1"/>
                </a:solidFill>
                <a:latin typeface="Times New Roman" charset="0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、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altLang="zh-CN" sz="2800" b="1" baseline="-25000" dirty="0">
                <a:solidFill>
                  <a:schemeClr val="tx1"/>
                </a:solidFill>
                <a:latin typeface="Times New Roman" charset="0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、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altLang="zh-CN" sz="2800" b="1" baseline="-25000" dirty="0">
                <a:solidFill>
                  <a:schemeClr val="tx1"/>
                </a:solidFill>
                <a:latin typeface="Times New Roman" charset="0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，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charset="0"/>
              </a:rPr>
              <a:t>则（    ）                               </a:t>
            </a:r>
            <a:endParaRPr lang="zh-CN" altLang="en-US" sz="2800" b="1" dirty="0">
              <a:solidFill>
                <a:schemeClr val="tx1"/>
              </a:solidFill>
              <a:latin typeface="Times New Roman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   	</a:t>
            </a:r>
            <a:r>
              <a:rPr lang="en-US" altLang="zh-CN" sz="2800" b="1" dirty="0">
                <a:solidFill>
                  <a:schemeClr val="tx1"/>
                </a:solidFill>
                <a:latin typeface="Times New Roman" charset="0"/>
              </a:rPr>
              <a:t>A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．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altLang="zh-CN" sz="2800" b="1" baseline="-25000" dirty="0">
                <a:solidFill>
                  <a:schemeClr val="tx1"/>
                </a:solidFill>
                <a:latin typeface="Times New Roman" charset="0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最大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charset="0"/>
              </a:rPr>
              <a:t>  	B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．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altLang="zh-CN" sz="2800" b="1" baseline="-25000" dirty="0">
                <a:solidFill>
                  <a:schemeClr val="tx1"/>
                </a:solidFill>
                <a:latin typeface="Times New Roman" charset="0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最大</a:t>
            </a:r>
          </a:p>
          <a:p>
            <a:pPr algn="just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  	</a:t>
            </a:r>
            <a:r>
              <a:rPr lang="en-US" altLang="zh-CN" sz="2800" b="1" dirty="0">
                <a:solidFill>
                  <a:schemeClr val="tx1"/>
                </a:solidFill>
                <a:latin typeface="Times New Roman" charset="0"/>
              </a:rPr>
              <a:t>C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．</a:t>
            </a:r>
            <a:r>
              <a:rPr lang="en-US" altLang="zh-CN" sz="2800" b="1" i="1" dirty="0">
                <a:solidFill>
                  <a:schemeClr val="tx1"/>
                </a:solidFill>
                <a:latin typeface="Times New Roman" charset="0"/>
              </a:rPr>
              <a:t>F</a:t>
            </a:r>
            <a:r>
              <a:rPr lang="en-US" altLang="zh-CN" sz="2800" b="1" baseline="-25000" dirty="0">
                <a:solidFill>
                  <a:schemeClr val="tx1"/>
                </a:solidFill>
                <a:latin typeface="Times New Roman" charset="0"/>
              </a:rPr>
              <a:t>3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最大</a:t>
            </a:r>
          </a:p>
          <a:p>
            <a:pPr algn="just">
              <a:lnSpc>
                <a:spcPct val="12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Times New Roman" charset="0"/>
              </a:rPr>
              <a:t>  	D</a:t>
            </a:r>
            <a:r>
              <a:rPr lang="zh-CN" altLang="en-US" sz="2800" b="1" dirty="0">
                <a:solidFill>
                  <a:schemeClr val="tx1"/>
                </a:solidFill>
                <a:latin typeface="Times New Roman" charset="0"/>
              </a:rPr>
              <a:t>．三个力一样大 </a:t>
            </a:r>
          </a:p>
        </p:txBody>
      </p:sp>
      <p:grpSp>
        <p:nvGrpSpPr>
          <p:cNvPr id="26626" name="Group 43"/>
          <p:cNvGrpSpPr>
            <a:grpSpLocks/>
          </p:cNvGrpSpPr>
          <p:nvPr/>
        </p:nvGrpSpPr>
        <p:grpSpPr bwMode="auto">
          <a:xfrm>
            <a:off x="5264150" y="2472929"/>
            <a:ext cx="2338388" cy="1876425"/>
            <a:chOff x="3878" y="2478"/>
            <a:chExt cx="1252" cy="1315"/>
          </a:xfrm>
        </p:grpSpPr>
        <p:sp>
          <p:nvSpPr>
            <p:cNvPr id="26627" name="Text Box 39"/>
            <p:cNvSpPr txBox="1">
              <a:spLocks noChangeArrowheads="1"/>
            </p:cNvSpPr>
            <p:nvPr/>
          </p:nvSpPr>
          <p:spPr bwMode="auto">
            <a:xfrm>
              <a:off x="4620" y="3049"/>
              <a:ext cx="382" cy="3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 i="1" dirty="0">
                  <a:solidFill>
                    <a:srgbClr val="000000"/>
                  </a:solidFill>
                  <a:latin typeface="Times New Roman" charset="0"/>
                </a:rPr>
                <a:t>F</a:t>
              </a:r>
              <a:r>
                <a:rPr lang="en-US" altLang="zh-CN" sz="2400" b="1" baseline="-25000" dirty="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  <p:grpSp>
          <p:nvGrpSpPr>
            <p:cNvPr id="26628" name="Group 16"/>
            <p:cNvGrpSpPr>
              <a:grpSpLocks/>
            </p:cNvGrpSpPr>
            <p:nvPr/>
          </p:nvGrpSpPr>
          <p:grpSpPr bwMode="auto">
            <a:xfrm>
              <a:off x="4058" y="2508"/>
              <a:ext cx="370" cy="676"/>
              <a:chOff x="4140" y="5850"/>
              <a:chExt cx="540" cy="1056"/>
            </a:xfrm>
          </p:grpSpPr>
          <p:sp>
            <p:nvSpPr>
              <p:cNvPr id="26629" name="Oval 17"/>
              <p:cNvSpPr>
                <a:spLocks noChangeArrowheads="1"/>
              </p:cNvSpPr>
              <p:nvPr/>
            </p:nvSpPr>
            <p:spPr bwMode="auto">
              <a:xfrm>
                <a:off x="4140" y="6120"/>
                <a:ext cx="540" cy="52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0" name="Rectangle 18"/>
              <p:cNvSpPr>
                <a:spLocks noChangeArrowheads="1"/>
              </p:cNvSpPr>
              <p:nvPr/>
            </p:nvSpPr>
            <p:spPr bwMode="auto">
              <a:xfrm>
                <a:off x="4350" y="6015"/>
                <a:ext cx="12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1" name="Oval 19"/>
              <p:cNvSpPr>
                <a:spLocks noChangeArrowheads="1"/>
              </p:cNvSpPr>
              <p:nvPr/>
            </p:nvSpPr>
            <p:spPr bwMode="auto">
              <a:xfrm>
                <a:off x="4396" y="6360"/>
                <a:ext cx="44" cy="45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2" name="Freeform 20"/>
              <p:cNvSpPr>
                <a:spLocks noChangeArrowheads="1"/>
              </p:cNvSpPr>
              <p:nvPr/>
            </p:nvSpPr>
            <p:spPr bwMode="auto">
              <a:xfrm flipH="1">
                <a:off x="4360" y="6735"/>
                <a:ext cx="94" cy="171"/>
              </a:xfrm>
              <a:custGeom>
                <a:avLst/>
                <a:gdLst>
                  <a:gd name="T0" fmla="*/ 51 w 125"/>
                  <a:gd name="T1" fmla="*/ 0 h 290"/>
                  <a:gd name="T2" fmla="*/ 51 w 125"/>
                  <a:gd name="T3" fmla="*/ 135 h 290"/>
                  <a:gd name="T4" fmla="*/ 5 w 125"/>
                  <a:gd name="T5" fmla="*/ 225 h 290"/>
                  <a:gd name="T6" fmla="*/ 81 w 125"/>
                  <a:gd name="T7" fmla="*/ 285 h 290"/>
                  <a:gd name="T8" fmla="*/ 125 w 125"/>
                  <a:gd name="T9" fmla="*/ 19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0">
                    <a:moveTo>
                      <a:pt x="51" y="0"/>
                    </a:moveTo>
                    <a:cubicBezTo>
                      <a:pt x="55" y="49"/>
                      <a:pt x="59" y="98"/>
                      <a:pt x="51" y="135"/>
                    </a:cubicBezTo>
                    <a:cubicBezTo>
                      <a:pt x="43" y="172"/>
                      <a:pt x="0" y="200"/>
                      <a:pt x="5" y="225"/>
                    </a:cubicBezTo>
                    <a:cubicBezTo>
                      <a:pt x="10" y="250"/>
                      <a:pt x="61" y="290"/>
                      <a:pt x="81" y="285"/>
                    </a:cubicBezTo>
                    <a:cubicBezTo>
                      <a:pt x="101" y="280"/>
                      <a:pt x="118" y="215"/>
                      <a:pt x="125" y="19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33" name="Freeform 21"/>
              <p:cNvSpPr>
                <a:spLocks noChangeArrowheads="1"/>
              </p:cNvSpPr>
              <p:nvPr/>
            </p:nvSpPr>
            <p:spPr bwMode="auto">
              <a:xfrm flipV="1">
                <a:off x="4374" y="5850"/>
                <a:ext cx="94" cy="171"/>
              </a:xfrm>
              <a:custGeom>
                <a:avLst/>
                <a:gdLst>
                  <a:gd name="T0" fmla="*/ 51 w 125"/>
                  <a:gd name="T1" fmla="*/ 0 h 290"/>
                  <a:gd name="T2" fmla="*/ 51 w 125"/>
                  <a:gd name="T3" fmla="*/ 135 h 290"/>
                  <a:gd name="T4" fmla="*/ 5 w 125"/>
                  <a:gd name="T5" fmla="*/ 225 h 290"/>
                  <a:gd name="T6" fmla="*/ 81 w 125"/>
                  <a:gd name="T7" fmla="*/ 285 h 290"/>
                  <a:gd name="T8" fmla="*/ 125 w 125"/>
                  <a:gd name="T9" fmla="*/ 19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90">
                    <a:moveTo>
                      <a:pt x="51" y="0"/>
                    </a:moveTo>
                    <a:cubicBezTo>
                      <a:pt x="55" y="49"/>
                      <a:pt x="59" y="98"/>
                      <a:pt x="51" y="135"/>
                    </a:cubicBezTo>
                    <a:cubicBezTo>
                      <a:pt x="43" y="172"/>
                      <a:pt x="0" y="200"/>
                      <a:pt x="5" y="225"/>
                    </a:cubicBezTo>
                    <a:cubicBezTo>
                      <a:pt x="10" y="250"/>
                      <a:pt x="61" y="290"/>
                      <a:pt x="81" y="285"/>
                    </a:cubicBezTo>
                    <a:cubicBezTo>
                      <a:pt x="101" y="280"/>
                      <a:pt x="118" y="215"/>
                      <a:pt x="125" y="19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34" name="Line 23"/>
            <p:cNvSpPr>
              <a:spLocks noChangeShapeType="1"/>
            </p:cNvSpPr>
            <p:nvPr/>
          </p:nvSpPr>
          <p:spPr bwMode="auto">
            <a:xfrm flipV="1">
              <a:off x="3878" y="2535"/>
              <a:ext cx="6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Line 24"/>
            <p:cNvSpPr>
              <a:spLocks noChangeShapeType="1"/>
            </p:cNvSpPr>
            <p:nvPr/>
          </p:nvSpPr>
          <p:spPr bwMode="auto">
            <a:xfrm flipH="1" flipV="1">
              <a:off x="3961" y="2478"/>
              <a:ext cx="91" cy="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Line 25"/>
            <p:cNvSpPr>
              <a:spLocks noChangeShapeType="1"/>
            </p:cNvSpPr>
            <p:nvPr/>
          </p:nvSpPr>
          <p:spPr bwMode="auto">
            <a:xfrm flipH="1" flipV="1">
              <a:off x="4040" y="2479"/>
              <a:ext cx="91" cy="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Line 26"/>
            <p:cNvSpPr>
              <a:spLocks noChangeShapeType="1"/>
            </p:cNvSpPr>
            <p:nvPr/>
          </p:nvSpPr>
          <p:spPr bwMode="auto">
            <a:xfrm flipH="1" flipV="1">
              <a:off x="4120" y="2480"/>
              <a:ext cx="91" cy="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Line 27"/>
            <p:cNvSpPr>
              <a:spLocks noChangeShapeType="1"/>
            </p:cNvSpPr>
            <p:nvPr/>
          </p:nvSpPr>
          <p:spPr bwMode="auto">
            <a:xfrm flipH="1" flipV="1">
              <a:off x="4200" y="2484"/>
              <a:ext cx="91" cy="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Line 28"/>
            <p:cNvSpPr>
              <a:spLocks noChangeShapeType="1"/>
            </p:cNvSpPr>
            <p:nvPr/>
          </p:nvSpPr>
          <p:spPr bwMode="auto">
            <a:xfrm flipH="1" flipV="1">
              <a:off x="4279" y="2484"/>
              <a:ext cx="91" cy="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Line 29"/>
            <p:cNvSpPr>
              <a:spLocks noChangeShapeType="1"/>
            </p:cNvSpPr>
            <p:nvPr/>
          </p:nvSpPr>
          <p:spPr bwMode="auto">
            <a:xfrm flipH="1" flipV="1">
              <a:off x="3881" y="2483"/>
              <a:ext cx="91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Line 30"/>
            <p:cNvSpPr>
              <a:spLocks noChangeShapeType="1"/>
            </p:cNvSpPr>
            <p:nvPr/>
          </p:nvSpPr>
          <p:spPr bwMode="auto">
            <a:xfrm flipH="1" flipV="1">
              <a:off x="4438" y="2484"/>
              <a:ext cx="91" cy="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Line 31"/>
            <p:cNvSpPr>
              <a:spLocks noChangeShapeType="1"/>
            </p:cNvSpPr>
            <p:nvPr/>
          </p:nvSpPr>
          <p:spPr bwMode="auto">
            <a:xfrm flipH="1" flipV="1">
              <a:off x="4359" y="2484"/>
              <a:ext cx="91" cy="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Line 32"/>
            <p:cNvSpPr>
              <a:spLocks noChangeShapeType="1"/>
            </p:cNvSpPr>
            <p:nvPr/>
          </p:nvSpPr>
          <p:spPr bwMode="auto">
            <a:xfrm>
              <a:off x="4248" y="2519"/>
              <a:ext cx="0" cy="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Rectangle 33"/>
            <p:cNvSpPr>
              <a:spLocks noChangeArrowheads="1"/>
            </p:cNvSpPr>
            <p:nvPr/>
          </p:nvSpPr>
          <p:spPr bwMode="auto">
            <a:xfrm>
              <a:off x="3937" y="3515"/>
              <a:ext cx="242" cy="2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Line 34"/>
            <p:cNvSpPr>
              <a:spLocks noChangeShapeType="1"/>
            </p:cNvSpPr>
            <p:nvPr/>
          </p:nvSpPr>
          <p:spPr bwMode="auto">
            <a:xfrm>
              <a:off x="4056" y="2843"/>
              <a:ext cx="0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Line 35"/>
            <p:cNvSpPr>
              <a:spLocks noChangeShapeType="1"/>
            </p:cNvSpPr>
            <p:nvPr/>
          </p:nvSpPr>
          <p:spPr bwMode="auto">
            <a:xfrm>
              <a:off x="4394" y="2748"/>
              <a:ext cx="292" cy="3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Line 36"/>
            <p:cNvSpPr>
              <a:spLocks noChangeShapeType="1"/>
            </p:cNvSpPr>
            <p:nvPr/>
          </p:nvSpPr>
          <p:spPr bwMode="auto">
            <a:xfrm>
              <a:off x="4431" y="2847"/>
              <a:ext cx="0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Line 37"/>
            <p:cNvSpPr>
              <a:spLocks noChangeShapeType="1"/>
            </p:cNvSpPr>
            <p:nvPr/>
          </p:nvSpPr>
          <p:spPr bwMode="auto">
            <a:xfrm>
              <a:off x="4311" y="2687"/>
              <a:ext cx="426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Text Box 38"/>
            <p:cNvSpPr txBox="1">
              <a:spLocks noChangeArrowheads="1"/>
            </p:cNvSpPr>
            <p:nvPr/>
          </p:nvSpPr>
          <p:spPr bwMode="auto">
            <a:xfrm>
              <a:off x="4747" y="2732"/>
              <a:ext cx="383" cy="31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 i="1" dirty="0">
                  <a:solidFill>
                    <a:schemeClr val="tx1"/>
                  </a:solidFill>
                  <a:latin typeface="Times New Roman" charset="0"/>
                </a:rPr>
                <a:t>F</a:t>
              </a:r>
              <a:r>
                <a:rPr lang="en-US" altLang="zh-CN" sz="2400" b="1" baseline="-25000" dirty="0">
                  <a:solidFill>
                    <a:schemeClr val="tx1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26650" name="Text Box 40"/>
            <p:cNvSpPr txBox="1">
              <a:spLocks noChangeArrowheads="1"/>
            </p:cNvSpPr>
            <p:nvPr/>
          </p:nvSpPr>
          <p:spPr bwMode="auto">
            <a:xfrm>
              <a:off x="4364" y="3260"/>
              <a:ext cx="383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 i="1" dirty="0">
                  <a:solidFill>
                    <a:srgbClr val="000000"/>
                  </a:solidFill>
                  <a:latin typeface="Times New Roman" charset="0"/>
                </a:rPr>
                <a:t>F</a:t>
              </a:r>
              <a:r>
                <a:rPr lang="en-US" altLang="zh-CN" sz="2400" b="1" baseline="-25000" dirty="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72304" y="1356615"/>
            <a:ext cx="48102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charset="0"/>
                <a:ea typeface="楷体_GB2312" charset="0"/>
                <a:cs typeface="楷体_GB2312" charset="0"/>
              </a:rPr>
              <a:t>D</a:t>
            </a:r>
            <a:endParaRPr lang="zh-CN" altLang="en-US" sz="3200" b="1" dirty="0">
              <a:solidFill>
                <a:srgbClr val="FF0000"/>
              </a:solidFill>
              <a:latin typeface="Times New Roman" charset="0"/>
              <a:ea typeface="楷体_GB2312" charset="0"/>
              <a:cs typeface="楷体_GB23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0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789" y="3471852"/>
            <a:ext cx="3465385" cy="139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566555" y="321500"/>
            <a:ext cx="81009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如图所示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，物体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A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的质量为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50kg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，当力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为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100N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时，物体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A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恰能匀速前进，若物体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A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前进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0.5m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所用的时间为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10s (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不计绳和滑轮重，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g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取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10N/kg)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</a:t>
            </a:r>
          </a:p>
          <a:p>
            <a:pPr algn="l"/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求：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(1)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物体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A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受到的重力；</a:t>
            </a:r>
          </a:p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</a:t>
            </a:r>
            <a:r>
              <a:rPr lang="en-US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(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2)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物体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A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受到的摩擦力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；</a:t>
            </a:r>
            <a:endParaRPr lang="en-US" altLang="zh-CN" sz="2800" dirty="0" smtClean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en-US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）绳子自由端移动的距离；</a:t>
            </a:r>
            <a:endParaRPr lang="en-US" altLang="zh-CN" sz="2800" dirty="0" smtClean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4</a:t>
            </a:r>
            <a:r>
              <a:rPr lang="zh-CN" altLang="en-US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）绳子自由端移动的速度。</a:t>
            </a:r>
            <a:endParaRPr lang="zh-CN" altLang="zh-CN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1276" y="1626645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5</a:t>
            </a:r>
            <a:r>
              <a:rPr kumimoji="1" lang="en-US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00</a:t>
            </a:r>
            <a:r>
              <a:rPr lang="en-US" altLang="zh-CN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N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21306" y="2076695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2</a:t>
            </a:r>
            <a:r>
              <a:rPr kumimoji="1" lang="en-US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00</a:t>
            </a:r>
            <a:r>
              <a:rPr lang="en-US" altLang="zh-CN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N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47175" y="2481740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m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5205" y="2976795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0.</a:t>
            </a:r>
            <a:r>
              <a:rPr kumimoji="1" lang="zh-CN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m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9912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40 副本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1221599"/>
            <a:ext cx="4950550" cy="2295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86535" y="23149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如图，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利用定滑轮、动滑轮及滑轮组匀速向上提升重物。已知作用在绳子自由端的拉力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甲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=50N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。则： </a:t>
            </a:r>
            <a:endParaRPr lang="zh-CN" altLang="en-US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545" y="3741882"/>
            <a:ext cx="8460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(1)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不计动滑轮重和绳与滑轮之间摩擦时，提升的物重分别是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en-US" altLang="zh-CN" sz="2800" i="1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G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甲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N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G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N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G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N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93226" y="4146925"/>
            <a:ext cx="5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5</a:t>
            </a:r>
            <a:r>
              <a:rPr kumimoji="1" lang="en-US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0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95153" y="414692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</a:t>
            </a:r>
            <a:r>
              <a:rPr kumimoji="1" lang="en-US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00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55393" y="414692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</a:t>
            </a:r>
            <a:r>
              <a:rPr kumimoji="1" lang="en-US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50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1906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40 副本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1221599"/>
            <a:ext cx="4950550" cy="2295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86535" y="23149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如图，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利用定滑轮、动滑轮及滑轮组匀速向上提升重物。已知作用在绳子自由端的拉力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甲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=50N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。则： </a:t>
            </a:r>
            <a:endParaRPr lang="zh-CN" altLang="en-US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545" y="3831892"/>
            <a:ext cx="8460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2)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动滑轮重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3N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，不计绳与滑轮之间的摩擦，提升的物重分别是</a:t>
            </a:r>
            <a:r>
              <a:rPr lang="zh-CN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en-US" altLang="zh-CN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G</a:t>
            </a:r>
            <a:r>
              <a:rPr lang="zh-CN" altLang="zh-CN" sz="2800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甲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N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G</a:t>
            </a:r>
            <a:r>
              <a:rPr lang="zh-CN" altLang="zh-CN" sz="2800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乙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N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G</a:t>
            </a:r>
            <a:r>
              <a:rPr lang="zh-CN" altLang="zh-CN" sz="2800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丙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N</a:t>
            </a:r>
            <a:r>
              <a:rPr lang="zh-CN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  <a:endParaRPr lang="zh-CN" altLang="zh-CN" sz="2800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53266" y="4236935"/>
            <a:ext cx="5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5</a:t>
            </a:r>
            <a:r>
              <a:rPr kumimoji="1" lang="en-US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0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78491" y="4236935"/>
            <a:ext cx="50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9</a:t>
            </a:r>
            <a:r>
              <a:rPr kumimoji="1" lang="en-US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7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35413" y="4236935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1</a:t>
            </a:r>
            <a:r>
              <a:rPr kumimoji="1" lang="en-US" altLang="zh-CN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47</a:t>
            </a:r>
            <a:endParaRPr kumimoji="1" lang="zh-CN" altLang="en-US" dirty="0">
              <a:solidFill>
                <a:srgbClr val="FF0000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71327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40 副本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1221599"/>
            <a:ext cx="4950550" cy="2295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86535" y="23149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如图，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利用定滑轮、动滑轮及滑轮组匀速向上提升重物。已知作用在绳子自由端的拉力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甲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=50N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。则： </a:t>
            </a:r>
            <a:endParaRPr lang="zh-CN" altLang="en-US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545" y="3831892"/>
            <a:ext cx="84609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(3)</a:t>
            </a:r>
            <a:r>
              <a:rPr lang="zh-CN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当物体被提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升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2m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时，绳子自由端移动的距离分别是</a:t>
            </a:r>
            <a:r>
              <a:rPr lang="zh-CN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en-US" altLang="zh-CN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s</a:t>
            </a:r>
            <a:r>
              <a:rPr lang="zh-CN" altLang="zh-CN" sz="2800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甲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s</a:t>
            </a:r>
            <a:r>
              <a:rPr lang="zh-CN" altLang="zh-CN" sz="2800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乙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s</a:t>
            </a:r>
            <a:r>
              <a:rPr lang="zh-CN" altLang="zh-CN" sz="2800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丙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88701" y="4236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>
                <a:solidFill>
                  <a:srgbClr val="FF0000"/>
                </a:solidFill>
              </a:rPr>
              <a:t>2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7504" y="423693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>
                <a:solidFill>
                  <a:srgbClr val="FF0000"/>
                </a:solidFill>
              </a:rPr>
              <a:t>4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94146" y="4236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dirty="0">
                <a:solidFill>
                  <a:srgbClr val="FF0000"/>
                </a:solidFill>
              </a:rPr>
              <a:t>6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2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40 副本"/>
          <p:cNvPicPr/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1221599"/>
            <a:ext cx="4950550" cy="2295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86535" y="23149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sz="2800" dirty="0" smtClean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如图，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利用定滑轮、动滑轮及滑轮组匀速向上提升重物。已知作用在绳子自由端的拉力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甲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i="1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F</a:t>
            </a:r>
            <a:r>
              <a:rPr lang="zh-CN" altLang="zh-CN" sz="2800" baseline="-250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丙</a:t>
            </a:r>
            <a:r>
              <a:rPr lang="en-US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=50N</a:t>
            </a:r>
            <a:r>
              <a:rPr lang="zh-CN" altLang="zh-CN" sz="2800" dirty="0">
                <a:solidFill>
                  <a:schemeClr val="tx1"/>
                </a:solidFill>
                <a:latin typeface="宋体"/>
                <a:ea typeface="宋体"/>
                <a:cs typeface="宋体"/>
              </a:rPr>
              <a:t>。则： </a:t>
            </a:r>
            <a:endParaRPr lang="zh-CN" altLang="en-US" sz="2800" dirty="0">
              <a:solidFill>
                <a:schemeClr val="tx1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6545" y="3606867"/>
            <a:ext cx="8460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4)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如果物体被提升的速度都是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0.2m/s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时，绳子自由端移动的速度分别是</a:t>
            </a:r>
            <a:r>
              <a:rPr lang="zh-CN" altLang="zh-CN" sz="28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</a:t>
            </a:r>
            <a:r>
              <a:rPr lang="en-US" altLang="zh-CN" sz="2800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v</a:t>
            </a:r>
            <a:r>
              <a:rPr lang="zh-CN" altLang="zh-CN" sz="2800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甲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m/s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v</a:t>
            </a:r>
            <a:r>
              <a:rPr lang="zh-CN" altLang="zh-CN" sz="2800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乙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m/s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en-US" altLang="zh-CN" sz="2800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v</a:t>
            </a:r>
            <a:r>
              <a:rPr lang="zh-CN" altLang="zh-CN" sz="2800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丙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</a:t>
            </a:r>
            <a:r>
              <a:rPr lang="en-US" altLang="zh-CN" sz="2800" u="sng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    </a:t>
            </a:r>
            <a:r>
              <a:rPr lang="en-US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m/s</a:t>
            </a:r>
            <a:r>
              <a:rPr lang="zh-CN" altLang="zh-CN" sz="28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42030" y="401191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0.2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2300" y="401191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0.4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76645" y="4416955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0.6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1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0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366507"/>
            <a:ext cx="4140460" cy="3796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071" y="1176598"/>
            <a:ext cx="3555395" cy="3683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Documents and Settings\Administrator\桌面\1.jpg"/>
          <p:cNvPicPr/>
          <p:nvPr/>
        </p:nvPicPr>
        <p:blipFill rotWithShape="1">
          <a:blip r:embed="rId2"/>
          <a:srcRect b="16520"/>
          <a:stretch/>
        </p:blipFill>
        <p:spPr bwMode="auto">
          <a:xfrm>
            <a:off x="1736685" y="2931790"/>
            <a:ext cx="5850650" cy="2070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矩形 2"/>
          <p:cNvSpPr/>
          <p:nvPr/>
        </p:nvSpPr>
        <p:spPr>
          <a:xfrm>
            <a:off x="206518" y="231490"/>
            <a:ext cx="86409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dirty="0" smtClean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例：</a:t>
            </a:r>
            <a:r>
              <a:rPr lang="zh-CN" altLang="zh-CN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如图所示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，滑轮重力和摩擦均不计，物体重均为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100N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，与水平面间的摩擦力都是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30N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，作用于各绳端的拉力分别为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，要使物体做匀速直线运动，则下列说法中正确的是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(    )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。</a:t>
            </a:r>
          </a:p>
          <a:p>
            <a:pPr marL="457200" indent="-457200" algn="l">
              <a:buAutoNum type="alphaUcPeriod"/>
            </a:pPr>
            <a:r>
              <a:rPr lang="en-US" altLang="zh-CN" i="1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F</a:t>
            </a:r>
            <a:r>
              <a:rPr lang="en-US" altLang="zh-CN" baseline="-2500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=100N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=50N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=200N      </a:t>
            </a:r>
            <a:endParaRPr lang="en-US" altLang="zh-CN" dirty="0" smtClean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B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.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 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=30N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=60N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=15N</a:t>
            </a:r>
            <a:endParaRPr lang="zh-CN" altLang="zh-CN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C. 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=100N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=50N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=50N       </a:t>
            </a:r>
            <a:endParaRPr lang="en-US" altLang="zh-CN" dirty="0" smtClean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  <a:p>
            <a:pPr algn="l"/>
            <a:r>
              <a:rPr lang="en-US" altLang="zh-CN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D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. 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=30N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=15N</a:t>
            </a:r>
            <a:r>
              <a:rPr lang="zh-CN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、</a:t>
            </a:r>
            <a:r>
              <a:rPr lang="en-US" altLang="zh-CN" i="1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F</a:t>
            </a:r>
            <a:r>
              <a:rPr lang="en-US" altLang="zh-CN" baseline="-2500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=60N</a:t>
            </a:r>
            <a:endParaRPr lang="zh-CN" altLang="zh-CN" dirty="0">
              <a:solidFill>
                <a:srgbClr val="000000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57365" y="95157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宋体"/>
                <a:ea typeface="宋体"/>
                <a:cs typeface="宋体"/>
              </a:rPr>
              <a:t>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4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431540" y="366504"/>
            <a:ext cx="8370930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zh-CN" altLang="en-US" sz="2800" dirty="0" smtClean="0">
                <a:solidFill>
                  <a:srgbClr val="FF0000"/>
                </a:solidFill>
                <a:latin typeface="+mn-ea"/>
                <a:ea typeface="+mn-ea"/>
                <a:cs typeface="黑体" charset="0"/>
              </a:rPr>
              <a:t>例：</a:t>
            </a:r>
            <a:r>
              <a:rPr lang="zh-CN" altLang="en-US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一名工人用如图所示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的滑轮组提起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500 N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的重物，动滑轮重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10 N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，不计绳重和摩擦，则绳子自由端的拉力为</a:t>
            </a:r>
            <a:r>
              <a:rPr lang="en-US" altLang="zh-CN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_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cs typeface="黑体" charset="0"/>
              </a:rPr>
              <a:t>__</a:t>
            </a:r>
            <a:r>
              <a:rPr lang="en-US" altLang="zh-CN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___N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，绳子自由端移动的距离为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6 m,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则重物上升了</a:t>
            </a:r>
            <a:r>
              <a:rPr lang="en-US" altLang="zh-CN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_</a:t>
            </a:r>
            <a:r>
              <a:rPr lang="en-US" altLang="zh-CN" sz="2800" dirty="0" smtClean="0">
                <a:solidFill>
                  <a:srgbClr val="000000"/>
                </a:solidFill>
                <a:latin typeface="+mn-ea"/>
                <a:cs typeface="黑体" charset="0"/>
              </a:rPr>
              <a:t>___</a:t>
            </a:r>
            <a:r>
              <a:rPr lang="en-US" altLang="zh-CN" sz="2800" b="1" dirty="0" smtClean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__m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黑体" charset="0"/>
              </a:rPr>
              <a:t>。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4" y="1941682"/>
            <a:ext cx="2205245" cy="273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46779" y="1176595"/>
            <a:ext cx="1239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ea typeface="黑体" charset="0"/>
                <a:cs typeface="黑体" charset="0"/>
              </a:rPr>
              <a:t>170 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36889" y="1626645"/>
            <a:ext cx="371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3300"/>
                </a:solidFill>
                <a:latin typeface="Times New Roman" charset="0"/>
                <a:ea typeface="黑体" charset="0"/>
                <a:cs typeface="黑体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896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83541" y="1987648"/>
            <a:ext cx="4545012" cy="2632472"/>
            <a:chOff x="1973" y="969"/>
            <a:chExt cx="1836" cy="1252"/>
          </a:xfrm>
        </p:grpSpPr>
        <p:pic>
          <p:nvPicPr>
            <p:cNvPr id="5" name="Picture 19" descr="滑轮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969"/>
              <a:ext cx="1836" cy="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20"/>
            <p:cNvSpPr>
              <a:spLocks noChangeArrowheads="1"/>
            </p:cNvSpPr>
            <p:nvPr/>
          </p:nvSpPr>
          <p:spPr bwMode="auto">
            <a:xfrm>
              <a:off x="2001" y="986"/>
              <a:ext cx="1786" cy="1207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6550897" y="1635221"/>
            <a:ext cx="914400" cy="352425"/>
          </a:xfrm>
          <a:prstGeom prst="wedgeRoundRectCallout">
            <a:avLst>
              <a:gd name="adj1" fmla="val -170486"/>
              <a:gd name="adj2" fmla="val 214866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Calibri" pitchFamily="34" charset="0"/>
              </a:rPr>
              <a:t>凹槽</a:t>
            </a: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4562645" y="1347833"/>
            <a:ext cx="914400" cy="352425"/>
          </a:xfrm>
          <a:prstGeom prst="wedgeRoundRectCallout">
            <a:avLst>
              <a:gd name="adj1" fmla="val -40822"/>
              <a:gd name="adj2" fmla="val 305417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Calibri" pitchFamily="34" charset="0"/>
              </a:rPr>
              <a:t>小轮</a:t>
            </a: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4171354" y="4561245"/>
            <a:ext cx="782595" cy="391864"/>
          </a:xfrm>
          <a:prstGeom prst="wedgeRoundRectCallout">
            <a:avLst>
              <a:gd name="adj1" fmla="val -18993"/>
              <a:gd name="adj2" fmla="val -434872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Calibri" pitchFamily="34" charset="0"/>
              </a:rPr>
              <a:t>轴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1530" y="276495"/>
            <a:ext cx="7514118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sz="2800" b="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　</a:t>
            </a:r>
            <a:r>
              <a:rPr lang="zh-CN" altLang="en-US" sz="2800" b="0" dirty="0" smtClean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一、滑轮</a:t>
            </a:r>
            <a:r>
              <a:rPr lang="zh-CN" altLang="en-US" sz="2800" b="0" dirty="0">
                <a:solidFill>
                  <a:srgbClr val="000000"/>
                </a:solidFill>
                <a:latin typeface="宋体"/>
                <a:ea typeface="宋体"/>
                <a:cs typeface="宋体"/>
              </a:rPr>
              <a:t>：边缘有凹槽，能绕轴转动的小轮。</a:t>
            </a:r>
          </a:p>
        </p:txBody>
      </p:sp>
    </p:spTree>
    <p:extLst>
      <p:ext uri="{BB962C8B-B14F-4D97-AF65-F5344CB8AC3E}">
        <p14:creationId xmlns:p14="http://schemas.microsoft.com/office/powerpoint/2010/main" val="63222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t_201007141358024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10451"/>
          <a:stretch>
            <a:fillRect/>
          </a:stretch>
        </p:blipFill>
        <p:spPr bwMode="auto">
          <a:xfrm>
            <a:off x="341531" y="276498"/>
            <a:ext cx="4961467" cy="301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0" y="2076698"/>
            <a:ext cx="3758202" cy="27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4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滑轮实验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" y="321501"/>
            <a:ext cx="3510390" cy="462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436985" y="1311613"/>
            <a:ext cx="44104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3200" dirty="0" smtClean="0">
                <a:solidFill>
                  <a:srgbClr val="000000"/>
                </a:solidFill>
              </a:rPr>
              <a:t>原来测力计移动的方向向上，绳子通过一个滑轮后，测力计的方向改变，滑轮始终不移动位置。</a:t>
            </a:r>
            <a:endParaRPr kumimoji="1" lang="zh-CN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4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61616" y="726545"/>
            <a:ext cx="7227803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US" altLang="zh-CN" sz="2800" b="1" dirty="0" smtClean="0">
                <a:solidFill>
                  <a:srgbClr val="000000"/>
                </a:solidFill>
                <a:latin typeface="宋体" pitchFamily="2" charset="-122"/>
              </a:rPr>
              <a:t>1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、定义：工作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时，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轴不随物体移动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的滑轮。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86535" y="96475"/>
            <a:ext cx="2340260" cy="68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en-US" sz="3200" b="1" dirty="0" smtClean="0">
                <a:solidFill>
                  <a:srgbClr val="000000"/>
                </a:solidFill>
                <a:latin typeface="宋体" pitchFamily="2" charset="-122"/>
              </a:rPr>
              <a:t>二、</a:t>
            </a:r>
            <a:r>
              <a:rPr lang="zh-CN" altLang="en-US" sz="3200" b="1" dirty="0">
                <a:solidFill>
                  <a:srgbClr val="000000"/>
                </a:solidFill>
                <a:latin typeface="宋体" pitchFamily="2" charset="-122"/>
              </a:rPr>
              <a:t>定滑轮</a:t>
            </a:r>
            <a:endParaRPr lang="en-US" altLang="zh-CN" sz="32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96825" y="4236935"/>
            <a:ext cx="5220580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宋体" pitchFamily="2" charset="-122"/>
              </a:rPr>
              <a:t>5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、定滑轮相当于一个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等臂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杠杆。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996825" y="1446625"/>
            <a:ext cx="5220580" cy="11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宋体" pitchFamily="2" charset="-122"/>
              </a:rPr>
              <a:t>2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使用定滑轮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不省力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，不省距离；但</a:t>
            </a: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</a:rPr>
              <a:t>可以改变力的方向</a:t>
            </a:r>
            <a:r>
              <a:rPr lang="zh-CN" altLang="en-US" sz="2800" b="1" dirty="0">
                <a:solidFill>
                  <a:srgbClr val="000000"/>
                </a:solidFill>
                <a:latin typeface="宋体" pitchFamily="2" charset="-122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996825" y="2616753"/>
            <a:ext cx="5220580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zh-CN" sz="2800" dirty="0">
                <a:solidFill>
                  <a:srgbClr val="000000"/>
                </a:solidFill>
                <a:latin typeface="宋体" pitchFamily="2" charset="-122"/>
              </a:rPr>
              <a:t>3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pitchFamily="2" charset="-122"/>
              </a:rPr>
              <a:t>、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itchFamily="2" charset="-122"/>
              </a:rPr>
              <a:t>同一根绳子上的力大小相等。</a:t>
            </a:r>
            <a:endParaRPr lang="en-US" altLang="zh-CN" sz="2800" b="1" dirty="0">
              <a:solidFill>
                <a:srgbClr val="FF0000"/>
              </a:solidFill>
              <a:latin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671652"/>
            <a:ext cx="2232248" cy="29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996830" y="3381837"/>
            <a:ext cx="4455495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zh-CN" altLang="zh-CN" sz="2800" dirty="0">
                <a:latin typeface="宋体" pitchFamily="2" charset="-122"/>
              </a:rPr>
              <a:t>4</a:t>
            </a:r>
            <a:r>
              <a:rPr lang="zh-CN" altLang="en-US" sz="2800" b="1" dirty="0" smtClean="0">
                <a:latin typeface="宋体" pitchFamily="2" charset="-122"/>
              </a:rPr>
              <a:t>、</a:t>
            </a:r>
            <a:r>
              <a:rPr lang="en-US" altLang="zh-CN" sz="2800" b="1" dirty="0">
                <a:latin typeface="宋体" pitchFamily="2" charset="-122"/>
              </a:rPr>
              <a:t>s</a:t>
            </a:r>
            <a:r>
              <a:rPr lang="zh-CN" altLang="en-US" sz="2800" b="1" baseline="-25000" dirty="0" smtClean="0">
                <a:latin typeface="宋体" pitchFamily="2" charset="-122"/>
              </a:rPr>
              <a:t>绳</a:t>
            </a:r>
            <a:r>
              <a:rPr lang="zh-CN" altLang="en-US" sz="2800" b="1" dirty="0" smtClean="0">
                <a:latin typeface="宋体" pitchFamily="2" charset="-122"/>
              </a:rPr>
              <a:t> </a:t>
            </a:r>
            <a:r>
              <a:rPr lang="en-US" altLang="zh-CN" sz="2800" b="1" dirty="0" smtClean="0">
                <a:latin typeface="宋体" pitchFamily="2" charset="-122"/>
              </a:rPr>
              <a:t>= h</a:t>
            </a:r>
            <a:r>
              <a:rPr lang="zh-CN" altLang="en-US" sz="2800" b="1" baseline="-25000" dirty="0" smtClean="0">
                <a:latin typeface="宋体" pitchFamily="2" charset="-122"/>
              </a:rPr>
              <a:t>物</a:t>
            </a:r>
            <a:r>
              <a:rPr lang="zh-CN" altLang="en-US" sz="2800" dirty="0" smtClean="0">
                <a:latin typeface="宋体" pitchFamily="2" charset="-122"/>
              </a:rPr>
              <a:t>；</a:t>
            </a:r>
            <a:r>
              <a:rPr lang="en-US" altLang="zh-CN" sz="2800" dirty="0">
                <a:latin typeface="宋体" pitchFamily="2" charset="-122"/>
              </a:rPr>
              <a:t>v</a:t>
            </a:r>
            <a:r>
              <a:rPr lang="zh-CN" altLang="en-US" sz="2800" baseline="-25000" dirty="0">
                <a:latin typeface="宋体" pitchFamily="2" charset="-122"/>
              </a:rPr>
              <a:t>绳</a:t>
            </a:r>
            <a:r>
              <a:rPr lang="zh-CN" altLang="en-US" sz="2800" dirty="0">
                <a:latin typeface="宋体" pitchFamily="2" charset="-122"/>
              </a:rPr>
              <a:t> </a:t>
            </a:r>
            <a:r>
              <a:rPr lang="en-US" altLang="zh-CN" sz="2800" dirty="0">
                <a:latin typeface="宋体" pitchFamily="2" charset="-122"/>
              </a:rPr>
              <a:t>= </a:t>
            </a:r>
            <a:r>
              <a:rPr lang="en-US" altLang="zh-CN" sz="2800" dirty="0" smtClean="0">
                <a:latin typeface="宋体" pitchFamily="2" charset="-122"/>
              </a:rPr>
              <a:t>v</a:t>
            </a:r>
            <a:r>
              <a:rPr lang="zh-CN" altLang="en-US" sz="2800" baseline="-25000" dirty="0" smtClean="0">
                <a:latin typeface="宋体" pitchFamily="2" charset="-122"/>
              </a:rPr>
              <a:t>物</a:t>
            </a:r>
            <a:endParaRPr lang="en-US" altLang="zh-CN" sz="2800" baseline="-25000" dirty="0"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385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4" grpId="0"/>
      <p:bldP spid="15" grpId="0"/>
      <p:bldP spid="1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157065" y="276496"/>
            <a:ext cx="2127430" cy="3787468"/>
            <a:chOff x="936" y="1006"/>
            <a:chExt cx="1204" cy="2521"/>
          </a:xfrm>
        </p:grpSpPr>
        <p:grpSp>
          <p:nvGrpSpPr>
            <p:cNvPr id="14348" name="Group 13"/>
            <p:cNvGrpSpPr>
              <a:grpSpLocks/>
            </p:cNvGrpSpPr>
            <p:nvPr/>
          </p:nvGrpSpPr>
          <p:grpSpPr bwMode="auto">
            <a:xfrm>
              <a:off x="936" y="1006"/>
              <a:ext cx="1204" cy="2325"/>
              <a:chOff x="1009" y="1006"/>
              <a:chExt cx="1204" cy="2325"/>
            </a:xfrm>
          </p:grpSpPr>
          <p:grpSp>
            <p:nvGrpSpPr>
              <p:cNvPr id="14349" name="Group 14"/>
              <p:cNvGrpSpPr>
                <a:grpSpLocks/>
              </p:cNvGrpSpPr>
              <p:nvPr/>
            </p:nvGrpSpPr>
            <p:grpSpPr bwMode="auto">
              <a:xfrm>
                <a:off x="1009" y="1006"/>
                <a:ext cx="1204" cy="2020"/>
                <a:chOff x="457" y="221"/>
                <a:chExt cx="1361" cy="2092"/>
              </a:xfrm>
            </p:grpSpPr>
            <p:grpSp>
              <p:nvGrpSpPr>
                <p:cNvPr id="14350" name="Group 15"/>
                <p:cNvGrpSpPr>
                  <a:grpSpLocks/>
                </p:cNvGrpSpPr>
                <p:nvPr/>
              </p:nvGrpSpPr>
              <p:grpSpPr bwMode="auto">
                <a:xfrm>
                  <a:off x="721" y="221"/>
                  <a:ext cx="726" cy="29"/>
                  <a:chOff x="4128" y="1920"/>
                  <a:chExt cx="528" cy="48"/>
                </a:xfrm>
              </p:grpSpPr>
              <p:sp>
                <p:nvSpPr>
                  <p:cNvPr id="14351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24" y="1920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52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68"/>
                    <a:ext cx="52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53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2" y="1920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54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1920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55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68" y="1920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56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6" y="1920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57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4" y="1920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58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2" y="1920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59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1920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360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920"/>
                    <a:ext cx="48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361" name="Oval 26"/>
                <p:cNvSpPr>
                  <a:spLocks noChangeArrowheads="1"/>
                </p:cNvSpPr>
                <p:nvPr/>
              </p:nvSpPr>
              <p:spPr bwMode="auto">
                <a:xfrm>
                  <a:off x="687" y="931"/>
                  <a:ext cx="824" cy="448"/>
                </a:xfrm>
                <a:prstGeom prst="ellips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62" name="Line 27"/>
                <p:cNvSpPr>
                  <a:spLocks noChangeShapeType="1"/>
                </p:cNvSpPr>
                <p:nvPr/>
              </p:nvSpPr>
              <p:spPr bwMode="auto">
                <a:xfrm>
                  <a:off x="1097" y="233"/>
                  <a:ext cx="0" cy="94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63" name="Line 28"/>
                <p:cNvSpPr>
                  <a:spLocks noChangeShapeType="1"/>
                </p:cNvSpPr>
                <p:nvPr/>
              </p:nvSpPr>
              <p:spPr bwMode="auto">
                <a:xfrm>
                  <a:off x="685" y="1185"/>
                  <a:ext cx="0" cy="735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64" name="Line 29"/>
                <p:cNvSpPr>
                  <a:spLocks noChangeShapeType="1"/>
                </p:cNvSpPr>
                <p:nvPr/>
              </p:nvSpPr>
              <p:spPr bwMode="auto">
                <a:xfrm>
                  <a:off x="1509" y="1185"/>
                  <a:ext cx="0" cy="735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6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90" y="1127"/>
                  <a:ext cx="206" cy="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2800">
                      <a:solidFill>
                        <a:schemeClr val="tx1"/>
                      </a:solidFill>
                      <a:latin typeface="Times New Roman" charset="0"/>
                    </a:rPr>
                    <a:t>0</a:t>
                  </a:r>
                </a:p>
              </p:txBody>
            </p:sp>
            <p:sp>
              <p:nvSpPr>
                <p:cNvPr id="1436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541" y="1649"/>
                  <a:ext cx="277" cy="4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3600">
                      <a:solidFill>
                        <a:schemeClr val="tx1"/>
                      </a:solidFill>
                      <a:latin typeface="Times New Roman" charset="0"/>
                    </a:rPr>
                    <a:t>F</a:t>
                  </a:r>
                </a:p>
              </p:txBody>
            </p:sp>
            <p:sp>
              <p:nvSpPr>
                <p:cNvPr id="14367" name="Rectangle 32"/>
                <p:cNvSpPr>
                  <a:spLocks noChangeArrowheads="1"/>
                </p:cNvSpPr>
                <p:nvPr/>
              </p:nvSpPr>
              <p:spPr bwMode="auto">
                <a:xfrm>
                  <a:off x="457" y="1901"/>
                  <a:ext cx="465" cy="41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en-US" sz="3600" b="1">
                    <a:solidFill>
                      <a:schemeClr val="tx1"/>
                    </a:solidFill>
                    <a:latin typeface="宋体" charset="0"/>
                  </a:endParaRPr>
                </a:p>
              </p:txBody>
            </p:sp>
            <p:sp>
              <p:nvSpPr>
                <p:cNvPr id="14368" name="Oval 33"/>
                <p:cNvSpPr>
                  <a:spLocks noChangeArrowheads="1"/>
                </p:cNvSpPr>
                <p:nvPr/>
              </p:nvSpPr>
              <p:spPr bwMode="auto">
                <a:xfrm>
                  <a:off x="1073" y="1120"/>
                  <a:ext cx="56" cy="5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369" name="Oval 34"/>
              <p:cNvSpPr>
                <a:spLocks noChangeArrowheads="1"/>
              </p:cNvSpPr>
              <p:nvPr/>
            </p:nvSpPr>
            <p:spPr bwMode="auto">
              <a:xfrm>
                <a:off x="1183" y="2799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70" name="Line 35"/>
              <p:cNvSpPr>
                <a:spLocks noChangeShapeType="1"/>
              </p:cNvSpPr>
              <p:nvPr/>
            </p:nvSpPr>
            <p:spPr bwMode="auto">
              <a:xfrm>
                <a:off x="1210" y="2828"/>
                <a:ext cx="0" cy="5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371" name="Text Box 36"/>
            <p:cNvSpPr txBox="1">
              <a:spLocks noChangeArrowheads="1"/>
            </p:cNvSpPr>
            <p:nvPr/>
          </p:nvSpPr>
          <p:spPr bwMode="auto">
            <a:xfrm>
              <a:off x="1238" y="3138"/>
              <a:ext cx="56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tx1"/>
                  </a:solidFill>
                  <a:latin typeface="Times New Roman" charset="0"/>
                </a:rPr>
                <a:t>G</a:t>
              </a:r>
              <a:r>
                <a:rPr lang="zh-CN" altLang="en-US" sz="3200" b="1" baseline="-25000">
                  <a:solidFill>
                    <a:schemeClr val="tx1"/>
                  </a:solidFill>
                  <a:latin typeface="Times New Roman" charset="0"/>
                </a:rPr>
                <a:t>物</a:t>
              </a:r>
            </a:p>
          </p:txBody>
        </p:sp>
      </p:grpSp>
      <p:pic>
        <p:nvPicPr>
          <p:cNvPr id="14337" name="Picture 30" descr="滑轮实验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6" t="1277"/>
          <a:stretch>
            <a:fillRect/>
          </a:stretch>
        </p:blipFill>
        <p:spPr bwMode="auto">
          <a:xfrm>
            <a:off x="1466656" y="501521"/>
            <a:ext cx="2025225" cy="345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4"/>
          <p:cNvSpPr txBox="1">
            <a:spLocks noChangeArrowheads="1"/>
          </p:cNvSpPr>
          <p:nvPr/>
        </p:nvSpPr>
        <p:spPr bwMode="auto">
          <a:xfrm>
            <a:off x="5742673" y="2480565"/>
            <a:ext cx="5905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3200" b="1" i="1">
              <a:solidFill>
                <a:schemeClr val="tx1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72" name="Line 3"/>
          <p:cNvSpPr>
            <a:spLocks noChangeShapeType="1"/>
          </p:cNvSpPr>
          <p:nvPr/>
        </p:nvSpPr>
        <p:spPr bwMode="auto">
          <a:xfrm>
            <a:off x="5534713" y="1616171"/>
            <a:ext cx="646113" cy="1191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Line 4"/>
          <p:cNvSpPr>
            <a:spLocks noChangeShapeType="1"/>
          </p:cNvSpPr>
          <p:nvPr/>
        </p:nvSpPr>
        <p:spPr bwMode="auto">
          <a:xfrm>
            <a:off x="6125260" y="1626889"/>
            <a:ext cx="687388" cy="1190"/>
          </a:xfrm>
          <a:prstGeom prst="line">
            <a:avLst/>
          </a:prstGeom>
          <a:noFill/>
          <a:ln w="28575">
            <a:solidFill>
              <a:srgbClr val="0000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6282192" y="906566"/>
            <a:ext cx="492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altLang="zh-CN" sz="2400" b="1" baseline="-16000" dirty="0">
                <a:solidFill>
                  <a:schemeClr val="tx1"/>
                </a:solidFill>
                <a:latin typeface="Times New Roman" charset="0"/>
              </a:rPr>
              <a:t>1</a:t>
            </a:r>
          </a:p>
        </p:txBody>
      </p:sp>
      <p:sp>
        <p:nvSpPr>
          <p:cNvPr id="75" name="AutoShape 6"/>
          <p:cNvSpPr>
            <a:spLocks/>
          </p:cNvSpPr>
          <p:nvPr/>
        </p:nvSpPr>
        <p:spPr bwMode="auto">
          <a:xfrm rot="-5400000">
            <a:off x="6430061" y="1231204"/>
            <a:ext cx="114300" cy="650875"/>
          </a:xfrm>
          <a:prstGeom prst="rightBrace">
            <a:avLst>
              <a:gd name="adj1" fmla="val 35511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6" name="AutoShape 7"/>
          <p:cNvSpPr>
            <a:spLocks/>
          </p:cNvSpPr>
          <p:nvPr/>
        </p:nvSpPr>
        <p:spPr bwMode="auto">
          <a:xfrm rot="-5400000">
            <a:off x="5810936" y="1221679"/>
            <a:ext cx="95250" cy="631825"/>
          </a:xfrm>
          <a:prstGeom prst="rightBrace">
            <a:avLst>
              <a:gd name="adj1" fmla="val 41366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5652122" y="906566"/>
            <a:ext cx="492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tx1"/>
                </a:solidFill>
                <a:latin typeface="Times New Roman" charset="0"/>
              </a:rPr>
              <a:t>L</a:t>
            </a:r>
            <a:r>
              <a:rPr lang="en-US" altLang="zh-CN" sz="2400" b="1" baseline="-16000" dirty="0">
                <a:solidFill>
                  <a:schemeClr val="tx1"/>
                </a:solidFill>
                <a:latin typeface="Times New Roman" charset="0"/>
              </a:rPr>
              <a:t>2</a:t>
            </a:r>
          </a:p>
        </p:txBody>
      </p:sp>
      <p:sp>
        <p:nvSpPr>
          <p:cNvPr id="6" name="燕尾形箭头 5"/>
          <p:cNvSpPr/>
          <p:nvPr/>
        </p:nvSpPr>
        <p:spPr>
          <a:xfrm>
            <a:off x="3986937" y="1851670"/>
            <a:ext cx="855663" cy="4381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11762" y="4326945"/>
            <a:ext cx="377539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solidFill>
                  <a:srgbClr val="000000"/>
                </a:solidFill>
              </a:rPr>
              <a:t>定滑轮相当于等臂杠杆</a:t>
            </a:r>
            <a:endParaRPr kumimoji="1" lang="zh-CN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/>
      <p:bldP spid="75" grpId="0" bldLvl="0" animBg="1"/>
      <p:bldP spid="76" grpId="0" bldLvl="0" animBg="1"/>
      <p:bldP spid="77" grpId="0"/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12983</TotalTime>
  <Words>1154</Words>
  <Application>Microsoft Macintosh PowerPoint</Application>
  <PresentationFormat>全屏显示(16:9)</PresentationFormat>
  <Paragraphs>206</Paragraphs>
  <Slides>41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2012-04-02T08:15:09Z</dcterms:created>
  <dcterms:modified xsi:type="dcterms:W3CDTF">2020-03-24T11:35:50Z</dcterms:modified>
</cp:coreProperties>
</file>