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85" r:id="rId2"/>
    <p:sldId id="691" r:id="rId3"/>
    <p:sldId id="692" r:id="rId4"/>
    <p:sldId id="694" r:id="rId5"/>
    <p:sldId id="695" r:id="rId6"/>
    <p:sldId id="654" r:id="rId7"/>
    <p:sldId id="696" r:id="rId8"/>
    <p:sldId id="693" r:id="rId9"/>
    <p:sldId id="698" r:id="rId10"/>
    <p:sldId id="697" r:id="rId11"/>
    <p:sldId id="656" r:id="rId12"/>
    <p:sldId id="700" r:id="rId13"/>
    <p:sldId id="699" r:id="rId14"/>
    <p:sldId id="647" r:id="rId15"/>
    <p:sldId id="648" r:id="rId16"/>
    <p:sldId id="657" r:id="rId17"/>
    <p:sldId id="658" r:id="rId18"/>
    <p:sldId id="701" r:id="rId19"/>
    <p:sldId id="661" r:id="rId20"/>
    <p:sldId id="702" r:id="rId21"/>
    <p:sldId id="662" r:id="rId22"/>
    <p:sldId id="703" r:id="rId23"/>
    <p:sldId id="663" r:id="rId24"/>
    <p:sldId id="664" r:id="rId25"/>
    <p:sldId id="704" r:id="rId26"/>
    <p:sldId id="705" r:id="rId27"/>
    <p:sldId id="666" r:id="rId28"/>
    <p:sldId id="706" r:id="rId29"/>
    <p:sldId id="668" r:id="rId30"/>
    <p:sldId id="707" r:id="rId31"/>
    <p:sldId id="708" r:id="rId32"/>
    <p:sldId id="709" r:id="rId33"/>
    <p:sldId id="713" r:id="rId34"/>
    <p:sldId id="669" r:id="rId35"/>
    <p:sldId id="710" r:id="rId36"/>
    <p:sldId id="711" r:id="rId37"/>
    <p:sldId id="712" r:id="rId38"/>
    <p:sldId id="672" r:id="rId39"/>
    <p:sldId id="673" r:id="rId40"/>
    <p:sldId id="674" r:id="rId41"/>
    <p:sldId id="714" r:id="rId42"/>
    <p:sldId id="676" r:id="rId43"/>
    <p:sldId id="677" r:id="rId44"/>
    <p:sldId id="680" r:id="rId45"/>
    <p:sldId id="678" r:id="rId46"/>
    <p:sldId id="681" r:id="rId47"/>
    <p:sldId id="715" r:id="rId48"/>
    <p:sldId id="679" r:id="rId49"/>
    <p:sldId id="683" r:id="rId50"/>
    <p:sldId id="684" r:id="rId51"/>
    <p:sldId id="685" r:id="rId52"/>
    <p:sldId id="717" r:id="rId53"/>
    <p:sldId id="686" r:id="rId54"/>
    <p:sldId id="718" r:id="rId55"/>
    <p:sldId id="719" r:id="rId56"/>
    <p:sldId id="726" r:id="rId57"/>
    <p:sldId id="724" r:id="rId58"/>
    <p:sldId id="725" r:id="rId59"/>
  </p:sldIdLst>
  <p:sldSz cx="9144000" cy="5143500" type="screen16x9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2" autoAdjust="0"/>
    <p:restoredTop sz="87426" autoAdjust="0"/>
  </p:normalViewPr>
  <p:slideViewPr>
    <p:cSldViewPr>
      <p:cViewPr>
        <p:scale>
          <a:sx n="99" d="100"/>
          <a:sy n="99" d="100"/>
        </p:scale>
        <p:origin x="-1280" y="-616"/>
      </p:cViewPr>
      <p:guideLst>
        <p:guide orient="horz" pos="701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409575" y="754063"/>
            <a:ext cx="5854700" cy="3294062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备注占位符 2"/>
          <p:cNvSpPr>
            <a:spLocks noGrp="1" noChangeArrowheads="1"/>
          </p:cNvSpPr>
          <p:nvPr>
            <p:ph type="body" idx="429496729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Calibri" charset="0"/>
              <a:ea typeface="黑体" charset="0"/>
            </a:endParaRPr>
          </a:p>
        </p:txBody>
      </p:sp>
      <p:sp>
        <p:nvSpPr>
          <p:cNvPr id="25604" name="灯片编号占位符 3"/>
          <p:cNvSpPr>
            <a:spLocks noGrp="1" noChangeArrowheads="1"/>
          </p:cNvSpPr>
          <p:nvPr>
            <p:ph type="sldNum" sz="quarter"/>
          </p:nvPr>
        </p:nvSpPr>
        <p:spPr bwMode="auto"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fld id="{64C2DF34-1AB6-5348-9F7E-BD2B76B19C4B}" type="slidenum">
              <a:rPr lang="zh-CN" altLang="en-US">
                <a:latin typeface="Calibri" charset="0"/>
              </a:rPr>
              <a:pPr eaLnBrk="1" hangingPunct="1"/>
              <a:t>55</a:t>
            </a:fld>
            <a:endParaRPr lang="zh-CN" alt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5141" y="334863"/>
            <a:ext cx="6875859" cy="3120926"/>
          </a:xfrm>
          <a:prstGeom prst="rect">
            <a:avLst/>
          </a:prstGeom>
        </p:spPr>
        <p:txBody>
          <a:bodyPr lIns="57396" tIns="28698" rIns="57396" bIns="28698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3542853"/>
            <a:ext cx="7358063" cy="750094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4319736"/>
            <a:ext cx="7358063" cy="6429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  <a:lvl2pPr marL="0" indent="143492" algn="ctr">
              <a:spcBef>
                <a:spcPts val="0"/>
              </a:spcBef>
              <a:buSzTx/>
              <a:buNone/>
              <a:defRPr sz="2000"/>
            </a:lvl2pPr>
            <a:lvl3pPr marL="0" indent="286984" algn="ctr">
              <a:spcBef>
                <a:spcPts val="0"/>
              </a:spcBef>
              <a:buSzTx/>
              <a:buNone/>
              <a:defRPr sz="2000"/>
            </a:lvl3pPr>
            <a:lvl4pPr marL="0" indent="430477" algn="ctr">
              <a:spcBef>
                <a:spcPts val="0"/>
              </a:spcBef>
              <a:buSzTx/>
              <a:buNone/>
              <a:defRPr sz="2000"/>
            </a:lvl4pPr>
            <a:lvl5pPr marL="0" indent="573969" algn="ctr">
              <a:spcBef>
                <a:spcPts val="0"/>
              </a:spcBef>
              <a:buSzTx/>
              <a:buNone/>
              <a:defRPr sz="2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44949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20/3/24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Relationship Id="rId3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gif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gif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gif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Relationship Id="rId3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3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wmf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1660923"/>
            <a:ext cx="7380288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第十章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机械与人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zh-CN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1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节</a:t>
            </a:r>
            <a:r>
              <a:rPr kumimoji="1" lang="en-US" altLang="zh-CN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杠杆的平衡条件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60036" y="-110309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504396" y="-91069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800143" y="-123136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剪黄瓜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525" y="231490"/>
            <a:ext cx="5535615" cy="405045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4" name="图片 3" descr="剪刀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55" y="1086585"/>
            <a:ext cx="6446347" cy="373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1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钓鱼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276495"/>
            <a:ext cx="4909424" cy="25652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25" y="1266605"/>
            <a:ext cx="5863152" cy="355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803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65" y="861560"/>
            <a:ext cx="6030670" cy="371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93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62175" b="11503"/>
          <a:stretch/>
        </p:blipFill>
        <p:spPr>
          <a:xfrm>
            <a:off x="2366755" y="996575"/>
            <a:ext cx="4275475" cy="31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划船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9" y="276495"/>
            <a:ext cx="5626195" cy="3150350"/>
          </a:xfrm>
          <a:prstGeom prst="rect">
            <a:avLst/>
          </a:prstGeom>
        </p:spPr>
      </p:pic>
      <p:pic>
        <p:nvPicPr>
          <p:cNvPr id="3" name="图片 2" descr="划船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1131590"/>
            <a:ext cx="6628204" cy="370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03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501520"/>
            <a:ext cx="6087633" cy="38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俯卧撑。gi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9" y="293372"/>
            <a:ext cx="4580930" cy="22234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99" y="1696310"/>
            <a:ext cx="5175575" cy="31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举哑铃。gi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5" y="276495"/>
            <a:ext cx="3964378" cy="3303648"/>
          </a:xfrm>
          <a:prstGeom prst="rect">
            <a:avLst/>
          </a:prstGeom>
        </p:spPr>
      </p:pic>
      <p:pic>
        <p:nvPicPr>
          <p:cNvPr id="5" name="图片 4" descr="屏幕快照 2018-01-02 下午4.37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5" y="1266606"/>
            <a:ext cx="5275995" cy="3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90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11052"/>
          <a:stretch/>
        </p:blipFill>
        <p:spPr>
          <a:xfrm>
            <a:off x="2456765" y="1041580"/>
            <a:ext cx="3947993" cy="28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170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1650" y="906565"/>
            <a:ext cx="6255695" cy="392798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341530" y="231490"/>
            <a:ext cx="2936978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二、</a:t>
            </a:r>
            <a:r>
              <a:rPr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力臂</a:t>
            </a:r>
            <a:r>
              <a:rPr lang="zh-CN" altLang="en-US" sz="32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的寻找</a:t>
            </a:r>
            <a:endParaRPr sz="32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391980" y="2841780"/>
            <a:ext cx="225025" cy="27003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defTabSz="366702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2800" b="0">
              <a:solidFill>
                <a:schemeClr val="tx1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宋体"/>
              <a:ea typeface="宋体"/>
              <a:cs typeface="宋体"/>
              <a:sym typeface="Helvetica Light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2591780" y="3516855"/>
            <a:ext cx="0" cy="944328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接箭头连接符 12"/>
          <p:cNvCxnSpPr/>
          <p:nvPr/>
        </p:nvCxnSpPr>
        <p:spPr>
          <a:xfrm>
            <a:off x="6102170" y="2436735"/>
            <a:ext cx="0" cy="944328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直接连接符 5"/>
          <p:cNvCxnSpPr/>
          <p:nvPr/>
        </p:nvCxnSpPr>
        <p:spPr>
          <a:xfrm>
            <a:off x="4662010" y="2931790"/>
            <a:ext cx="321469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直接连接符 16"/>
          <p:cNvCxnSpPr/>
          <p:nvPr/>
        </p:nvCxnSpPr>
        <p:spPr>
          <a:xfrm flipV="1">
            <a:off x="5562110" y="2931790"/>
            <a:ext cx="245060" cy="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直接连接符 17"/>
          <p:cNvCxnSpPr/>
          <p:nvPr/>
        </p:nvCxnSpPr>
        <p:spPr>
          <a:xfrm>
            <a:off x="5112060" y="2931790"/>
            <a:ext cx="321469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6" name="组合 25"/>
          <p:cNvGrpSpPr/>
          <p:nvPr/>
        </p:nvGrpSpPr>
        <p:grpSpPr>
          <a:xfrm rot="5400000">
            <a:off x="5854643" y="2684263"/>
            <a:ext cx="225024" cy="270031"/>
            <a:chOff x="4188958" y="7498309"/>
            <a:chExt cx="241886" cy="330819"/>
          </a:xfrm>
        </p:grpSpPr>
        <p:cxnSp>
          <p:nvCxnSpPr>
            <p:cNvPr id="19" name="直接连接符 18"/>
            <p:cNvCxnSpPr/>
            <p:nvPr/>
          </p:nvCxnSpPr>
          <p:spPr>
            <a:xfrm flipV="1">
              <a:off x="4192138" y="7498309"/>
              <a:ext cx="0" cy="330819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4188958" y="7829128"/>
              <a:ext cx="241886" cy="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21" name="直接连接符 20"/>
          <p:cNvCxnSpPr/>
          <p:nvPr/>
        </p:nvCxnSpPr>
        <p:spPr>
          <a:xfrm>
            <a:off x="3041830" y="2931790"/>
            <a:ext cx="321469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直接连接符 21"/>
          <p:cNvCxnSpPr/>
          <p:nvPr/>
        </p:nvCxnSpPr>
        <p:spPr>
          <a:xfrm>
            <a:off x="3491880" y="2931790"/>
            <a:ext cx="321469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直接连接符 22"/>
          <p:cNvCxnSpPr/>
          <p:nvPr/>
        </p:nvCxnSpPr>
        <p:spPr>
          <a:xfrm>
            <a:off x="3896925" y="2931790"/>
            <a:ext cx="523991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直接连接符 23"/>
          <p:cNvCxnSpPr/>
          <p:nvPr/>
        </p:nvCxnSpPr>
        <p:spPr>
          <a:xfrm>
            <a:off x="2591780" y="2931790"/>
            <a:ext cx="0" cy="22783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左大括号 28"/>
          <p:cNvSpPr/>
          <p:nvPr/>
        </p:nvSpPr>
        <p:spPr>
          <a:xfrm rot="16200000">
            <a:off x="5179570" y="2414233"/>
            <a:ext cx="360040" cy="1485166"/>
          </a:xfrm>
          <a:prstGeom prst="leftBrac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396" tIns="28698" rIns="57396" bIns="28698" numCol="1" spcCol="23915" rtlCol="0" anchor="t">
            <a:noAutofit/>
          </a:bodyPr>
          <a:lstStyle/>
          <a:p>
            <a:pPr algn="l" defTabSz="573969" fontAlgn="auto" latinLnBrk="1" hangingPunct="0">
              <a:spcBef>
                <a:spcPts val="0"/>
              </a:spcBef>
              <a:spcAft>
                <a:spcPts val="0"/>
              </a:spcAft>
            </a:pPr>
            <a:endParaRPr lang="zh-CN" altLang="en-US" sz="2800" b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6" name="Shape 166"/>
          <p:cNvSpPr/>
          <p:nvPr/>
        </p:nvSpPr>
        <p:spPr>
          <a:xfrm>
            <a:off x="6327195" y="2976795"/>
            <a:ext cx="363624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sz="2800" baseline="-5999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2</a:t>
            </a:r>
            <a:endParaRPr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7" name="Shape 166"/>
          <p:cNvSpPr/>
          <p:nvPr/>
        </p:nvSpPr>
        <p:spPr>
          <a:xfrm>
            <a:off x="5247075" y="3426845"/>
            <a:ext cx="363624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sz="2800" baseline="-5999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2</a:t>
            </a:r>
            <a:endParaRPr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591780" y="3246825"/>
            <a:ext cx="0" cy="189865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直接连接符 42"/>
          <p:cNvCxnSpPr/>
          <p:nvPr/>
        </p:nvCxnSpPr>
        <p:spPr>
          <a:xfrm>
            <a:off x="2591780" y="2571750"/>
            <a:ext cx="0" cy="26581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8" name="组合 47"/>
          <p:cNvGrpSpPr/>
          <p:nvPr/>
        </p:nvGrpSpPr>
        <p:grpSpPr>
          <a:xfrm rot="10800000">
            <a:off x="2591780" y="2706765"/>
            <a:ext cx="225025" cy="225025"/>
            <a:chOff x="4188958" y="7498309"/>
            <a:chExt cx="241886" cy="330819"/>
          </a:xfrm>
        </p:grpSpPr>
        <p:cxnSp>
          <p:nvCxnSpPr>
            <p:cNvPr id="49" name="直接连接符 48"/>
            <p:cNvCxnSpPr/>
            <p:nvPr/>
          </p:nvCxnSpPr>
          <p:spPr>
            <a:xfrm flipV="1">
              <a:off x="4192138" y="7498309"/>
              <a:ext cx="0" cy="330819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4188958" y="7829128"/>
              <a:ext cx="241886" cy="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1" name="左大括号 50"/>
          <p:cNvSpPr/>
          <p:nvPr/>
        </p:nvSpPr>
        <p:spPr>
          <a:xfrm rot="16200000">
            <a:off x="3289357" y="2279218"/>
            <a:ext cx="450051" cy="1755193"/>
          </a:xfrm>
          <a:prstGeom prst="leftBrac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396" tIns="28698" rIns="57396" bIns="28698" numCol="1" spcCol="23915" rtlCol="0" anchor="t">
            <a:noAutofit/>
          </a:bodyPr>
          <a:lstStyle/>
          <a:p>
            <a:pPr algn="l" defTabSz="573969" fontAlgn="auto" latinLnBrk="1" hangingPunct="0">
              <a:spcBef>
                <a:spcPts val="0"/>
              </a:spcBef>
              <a:spcAft>
                <a:spcPts val="0"/>
              </a:spcAft>
            </a:pPr>
            <a:endParaRPr lang="zh-CN" altLang="en-US" sz="2800" b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2" name="Shape 166"/>
          <p:cNvSpPr/>
          <p:nvPr/>
        </p:nvSpPr>
        <p:spPr>
          <a:xfrm>
            <a:off x="2006715" y="3966905"/>
            <a:ext cx="363624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sz="2800" baseline="-5999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</a:t>
            </a:r>
            <a:endParaRPr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3" name="Shape 166"/>
          <p:cNvSpPr/>
          <p:nvPr/>
        </p:nvSpPr>
        <p:spPr>
          <a:xfrm>
            <a:off x="3356865" y="3426845"/>
            <a:ext cx="363624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sz="2800" baseline="-5999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</a:t>
            </a:r>
            <a:endParaRPr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cxnSp>
        <p:nvCxnSpPr>
          <p:cNvPr id="32" name="直接连接符 20"/>
          <p:cNvCxnSpPr/>
          <p:nvPr/>
        </p:nvCxnSpPr>
        <p:spPr>
          <a:xfrm>
            <a:off x="2636785" y="2931790"/>
            <a:ext cx="321469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直接连接符 16"/>
          <p:cNvCxnSpPr/>
          <p:nvPr/>
        </p:nvCxnSpPr>
        <p:spPr>
          <a:xfrm flipV="1">
            <a:off x="5832140" y="2931790"/>
            <a:ext cx="245060" cy="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971667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36" grpId="0" animBg="1"/>
      <p:bldP spid="37" grpId="0" animBg="1"/>
      <p:bldP spid="51" grpId="0" animBg="1"/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101700xkudwi2ngbkikibw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6536" y="321500"/>
            <a:ext cx="6210690" cy="4410490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sp>
        <p:nvSpPr>
          <p:cNvPr id="5" name="文本框 4"/>
          <p:cNvSpPr txBox="1"/>
          <p:nvPr/>
        </p:nvSpPr>
        <p:spPr>
          <a:xfrm>
            <a:off x="6804898" y="176166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用多大的力？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57265" y="270676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用什么撬？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440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5893" r="64443" b="39539"/>
          <a:stretch/>
        </p:blipFill>
        <p:spPr>
          <a:xfrm>
            <a:off x="341530" y="276495"/>
            <a:ext cx="3465385" cy="2424292"/>
          </a:xfrm>
          <a:prstGeom prst="rect">
            <a:avLst/>
          </a:prstGeom>
        </p:spPr>
      </p:pic>
      <p:sp>
        <p:nvSpPr>
          <p:cNvPr id="3" name="Shape 176"/>
          <p:cNvSpPr/>
          <p:nvPr/>
        </p:nvSpPr>
        <p:spPr>
          <a:xfrm>
            <a:off x="4301970" y="411510"/>
            <a:ext cx="3834660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（1）</a:t>
            </a:r>
            <a:r>
              <a:rPr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找点</a:t>
            </a:r>
            <a:r>
              <a:rPr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：找杠杆支点</a:t>
            </a:r>
          </a:p>
        </p:txBody>
      </p:sp>
      <p:sp>
        <p:nvSpPr>
          <p:cNvPr id="4" name="Shape 177"/>
          <p:cNvSpPr/>
          <p:nvPr/>
        </p:nvSpPr>
        <p:spPr>
          <a:xfrm>
            <a:off x="4346976" y="1311610"/>
            <a:ext cx="4275474" cy="1357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algn="l" defTabSz="286984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（2）</a:t>
            </a:r>
            <a:r>
              <a:rPr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画线</a:t>
            </a:r>
            <a:r>
              <a:rPr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：分别画出动力和阻力作用线（不够时虚线延长）</a:t>
            </a:r>
          </a:p>
        </p:txBody>
      </p:sp>
      <p:sp>
        <p:nvSpPr>
          <p:cNvPr id="5" name="Shape 178"/>
          <p:cNvSpPr/>
          <p:nvPr/>
        </p:nvSpPr>
        <p:spPr>
          <a:xfrm>
            <a:off x="746575" y="3021800"/>
            <a:ext cx="7965885" cy="926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algn="l" defTabSz="286984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（3）</a:t>
            </a:r>
            <a:r>
              <a:rPr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点到线引垂线</a:t>
            </a:r>
            <a:r>
              <a:rPr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：从支点向动力作用线和阻力作用线画垂线</a:t>
            </a:r>
            <a:r>
              <a:rPr lang="zh-CN" alt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（不够用虚线延长）</a:t>
            </a:r>
            <a:endParaRPr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6" name="Shape 179"/>
          <p:cNvSpPr/>
          <p:nvPr/>
        </p:nvSpPr>
        <p:spPr>
          <a:xfrm>
            <a:off x="746575" y="4236935"/>
            <a:ext cx="4911878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（4）</a:t>
            </a:r>
            <a:r>
              <a:rPr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加括号，加垂足，加符号</a:t>
            </a:r>
          </a:p>
        </p:txBody>
      </p:sp>
      <p:sp>
        <p:nvSpPr>
          <p:cNvPr id="7" name="椭圆 6"/>
          <p:cNvSpPr/>
          <p:nvPr/>
        </p:nvSpPr>
        <p:spPr>
          <a:xfrm>
            <a:off x="1151620" y="1581640"/>
            <a:ext cx="225024" cy="225025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defTabSz="366702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2800" b="0">
              <a:solidFill>
                <a:schemeClr val="tx1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宋体"/>
              <a:ea typeface="宋体"/>
              <a:cs typeface="宋体"/>
              <a:sym typeface="Helvetica Light"/>
            </a:endParaRPr>
          </a:p>
        </p:txBody>
      </p:sp>
      <p:cxnSp>
        <p:nvCxnSpPr>
          <p:cNvPr id="8" name="直接连接符 41"/>
          <p:cNvCxnSpPr/>
          <p:nvPr/>
        </p:nvCxnSpPr>
        <p:spPr>
          <a:xfrm flipH="1">
            <a:off x="3581890" y="1536635"/>
            <a:ext cx="1" cy="27003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直接连接符 41"/>
          <p:cNvCxnSpPr/>
          <p:nvPr/>
        </p:nvCxnSpPr>
        <p:spPr>
          <a:xfrm flipH="1">
            <a:off x="3581890" y="1851670"/>
            <a:ext cx="1" cy="27003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接连接符 41"/>
          <p:cNvCxnSpPr/>
          <p:nvPr/>
        </p:nvCxnSpPr>
        <p:spPr>
          <a:xfrm flipH="1">
            <a:off x="1466655" y="1716655"/>
            <a:ext cx="360039" cy="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直接连接符 41"/>
          <p:cNvCxnSpPr/>
          <p:nvPr/>
        </p:nvCxnSpPr>
        <p:spPr>
          <a:xfrm flipH="1">
            <a:off x="2051720" y="1716655"/>
            <a:ext cx="360039" cy="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直接连接符 41"/>
          <p:cNvCxnSpPr/>
          <p:nvPr/>
        </p:nvCxnSpPr>
        <p:spPr>
          <a:xfrm flipH="1">
            <a:off x="2636785" y="1716655"/>
            <a:ext cx="360039" cy="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直接连接符 41"/>
          <p:cNvCxnSpPr/>
          <p:nvPr/>
        </p:nvCxnSpPr>
        <p:spPr>
          <a:xfrm flipH="1">
            <a:off x="3176845" y="1716655"/>
            <a:ext cx="360039" cy="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9" name="组合 25"/>
          <p:cNvGrpSpPr/>
          <p:nvPr/>
        </p:nvGrpSpPr>
        <p:grpSpPr>
          <a:xfrm rot="5400000">
            <a:off x="3289358" y="1469127"/>
            <a:ext cx="225024" cy="270031"/>
            <a:chOff x="4188958" y="7498309"/>
            <a:chExt cx="241886" cy="330819"/>
          </a:xfrm>
        </p:grpSpPr>
        <p:cxnSp>
          <p:nvCxnSpPr>
            <p:cNvPr id="20" name="直接连接符 18"/>
            <p:cNvCxnSpPr/>
            <p:nvPr/>
          </p:nvCxnSpPr>
          <p:spPr>
            <a:xfrm flipV="1">
              <a:off x="4192138" y="7498309"/>
              <a:ext cx="0" cy="330819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直接连接符 19"/>
            <p:cNvCxnSpPr/>
            <p:nvPr/>
          </p:nvCxnSpPr>
          <p:spPr>
            <a:xfrm>
              <a:off x="4188958" y="7829128"/>
              <a:ext cx="241886" cy="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2" name="左大括号 21"/>
          <p:cNvSpPr/>
          <p:nvPr/>
        </p:nvSpPr>
        <p:spPr>
          <a:xfrm rot="16200000">
            <a:off x="2209238" y="839057"/>
            <a:ext cx="450050" cy="2205245"/>
          </a:xfrm>
          <a:prstGeom prst="leftBrac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396" tIns="28698" rIns="57396" bIns="28698" numCol="1" spcCol="23915" rtlCol="0" anchor="t">
            <a:noAutofit/>
          </a:bodyPr>
          <a:lstStyle/>
          <a:p>
            <a:pPr algn="l" defTabSz="573969" fontAlgn="auto" latinLnBrk="1" hangingPunct="0">
              <a:spcBef>
                <a:spcPts val="0"/>
              </a:spcBef>
              <a:spcAft>
                <a:spcPts val="0"/>
              </a:spcAft>
            </a:pPr>
            <a:endParaRPr lang="zh-CN" altLang="en-US" sz="2800" b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23" name="Shape 166"/>
          <p:cNvSpPr/>
          <p:nvPr/>
        </p:nvSpPr>
        <p:spPr>
          <a:xfrm>
            <a:off x="2501770" y="2076695"/>
            <a:ext cx="363624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sz="2800" baseline="-5999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</a:t>
            </a:r>
            <a:endParaRPr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4310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582" y="1210613"/>
            <a:ext cx="4832913" cy="2722274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Shape 183"/>
          <p:cNvSpPr/>
          <p:nvPr/>
        </p:nvSpPr>
        <p:spPr>
          <a:xfrm>
            <a:off x="5978329" y="1153386"/>
            <a:ext cx="1785916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algn="l" defTabSz="286984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>
                <a:solidFill>
                  <a:srgbClr val="000000"/>
                </a:solidFill>
                <a:latin typeface="+mn-ea"/>
                <a:ea typeface="+mn-ea"/>
              </a:rPr>
              <a:t>（1）找点</a:t>
            </a:r>
          </a:p>
        </p:txBody>
      </p:sp>
      <p:sp>
        <p:nvSpPr>
          <p:cNvPr id="184" name="Shape 184"/>
          <p:cNvSpPr/>
          <p:nvPr/>
        </p:nvSpPr>
        <p:spPr>
          <a:xfrm>
            <a:off x="6011875" y="1920222"/>
            <a:ext cx="216052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algn="l" defTabSz="286984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>
                <a:solidFill>
                  <a:srgbClr val="000000"/>
                </a:solidFill>
                <a:latin typeface="+mn-ea"/>
                <a:ea typeface="+mn-ea"/>
              </a:rPr>
              <a:t>（2）画线</a:t>
            </a:r>
          </a:p>
        </p:txBody>
      </p:sp>
      <p:sp>
        <p:nvSpPr>
          <p:cNvPr id="185" name="Shape 185"/>
          <p:cNvSpPr/>
          <p:nvPr/>
        </p:nvSpPr>
        <p:spPr>
          <a:xfrm>
            <a:off x="6011876" y="2807611"/>
            <a:ext cx="2648642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algn="l" defTabSz="286984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rgbClr val="000000"/>
                </a:solidFill>
                <a:latin typeface="+mn-ea"/>
                <a:ea typeface="+mn-ea"/>
              </a:rPr>
              <a:t>（3）引垂线</a:t>
            </a:r>
          </a:p>
        </p:txBody>
      </p:sp>
      <p:sp>
        <p:nvSpPr>
          <p:cNvPr id="186" name="Shape 186"/>
          <p:cNvSpPr/>
          <p:nvPr/>
        </p:nvSpPr>
        <p:spPr>
          <a:xfrm>
            <a:off x="6058696" y="3574448"/>
            <a:ext cx="1785916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>
                <a:solidFill>
                  <a:srgbClr val="000000"/>
                </a:solidFill>
                <a:latin typeface="+mn-ea"/>
                <a:ea typeface="+mn-ea"/>
              </a:rPr>
              <a:t>（4）标注</a:t>
            </a:r>
          </a:p>
        </p:txBody>
      </p:sp>
      <p:sp>
        <p:nvSpPr>
          <p:cNvPr id="7" name="椭圆 6"/>
          <p:cNvSpPr/>
          <p:nvPr/>
        </p:nvSpPr>
        <p:spPr>
          <a:xfrm>
            <a:off x="2536372" y="1566744"/>
            <a:ext cx="269839" cy="415148"/>
          </a:xfrm>
          <a:prstGeom prst="ellipse">
            <a:avLst/>
          </a:prstGeom>
          <a:solidFill>
            <a:srgbClr val="00B05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defTabSz="366702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500" b="0">
              <a:solidFill>
                <a:srgbClr val="000000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1432901" y="2448852"/>
            <a:ext cx="0" cy="944328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直接箭头连接符 8"/>
          <p:cNvCxnSpPr/>
          <p:nvPr/>
        </p:nvCxnSpPr>
        <p:spPr>
          <a:xfrm>
            <a:off x="3458126" y="1446421"/>
            <a:ext cx="0" cy="944328"/>
          </a:xfrm>
          <a:prstGeom prst="straightConnector1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直接连接符 10"/>
          <p:cNvCxnSpPr/>
          <p:nvPr/>
        </p:nvCxnSpPr>
        <p:spPr>
          <a:xfrm flipV="1">
            <a:off x="2806211" y="1774656"/>
            <a:ext cx="245060" cy="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直接连接符 11"/>
          <p:cNvCxnSpPr/>
          <p:nvPr/>
        </p:nvCxnSpPr>
        <p:spPr>
          <a:xfrm>
            <a:off x="3136657" y="1774318"/>
            <a:ext cx="321469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3" name="组合 12"/>
          <p:cNvGrpSpPr/>
          <p:nvPr/>
        </p:nvGrpSpPr>
        <p:grpSpPr>
          <a:xfrm>
            <a:off x="3256102" y="1774318"/>
            <a:ext cx="170076" cy="147340"/>
            <a:chOff x="4188958" y="7498309"/>
            <a:chExt cx="241886" cy="330819"/>
          </a:xfrm>
        </p:grpSpPr>
        <p:cxnSp>
          <p:nvCxnSpPr>
            <p:cNvPr id="14" name="直接连接符 13"/>
            <p:cNvCxnSpPr/>
            <p:nvPr/>
          </p:nvCxnSpPr>
          <p:spPr>
            <a:xfrm flipV="1">
              <a:off x="4192138" y="7498309"/>
              <a:ext cx="0" cy="330819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188958" y="7829128"/>
              <a:ext cx="241886" cy="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6" name="直接连接符 15"/>
          <p:cNvCxnSpPr/>
          <p:nvPr/>
        </p:nvCxnSpPr>
        <p:spPr>
          <a:xfrm>
            <a:off x="2214903" y="1763697"/>
            <a:ext cx="321469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直接连接符 16"/>
          <p:cNvCxnSpPr/>
          <p:nvPr/>
        </p:nvCxnSpPr>
        <p:spPr>
          <a:xfrm>
            <a:off x="1837946" y="1763697"/>
            <a:ext cx="321469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直接连接符 17"/>
          <p:cNvCxnSpPr/>
          <p:nvPr/>
        </p:nvCxnSpPr>
        <p:spPr>
          <a:xfrm>
            <a:off x="1483532" y="1766349"/>
            <a:ext cx="267924" cy="0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直接连接符 18"/>
          <p:cNvCxnSpPr/>
          <p:nvPr/>
        </p:nvCxnSpPr>
        <p:spPr>
          <a:xfrm>
            <a:off x="1432901" y="1774318"/>
            <a:ext cx="0" cy="227838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左大括号 19"/>
          <p:cNvSpPr/>
          <p:nvPr/>
        </p:nvSpPr>
        <p:spPr>
          <a:xfrm rot="5400000">
            <a:off x="2871087" y="1176659"/>
            <a:ext cx="371168" cy="802909"/>
          </a:xfrm>
          <a:prstGeom prst="leftBrac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396" tIns="28698" rIns="57396" bIns="28698" numCol="1" spcCol="23915" rtlCol="0" anchor="t">
            <a:noAutofit/>
          </a:bodyPr>
          <a:lstStyle/>
          <a:p>
            <a:pPr algn="l" defTabSz="573969" fontAlgn="auto" latinLnBrk="1" hangingPunct="0">
              <a:spcBef>
                <a:spcPts val="0"/>
              </a:spcBef>
              <a:spcAft>
                <a:spcPts val="0"/>
              </a:spcAft>
            </a:pPr>
            <a:endParaRPr lang="zh-CN" altLang="en-US" sz="1100" b="0">
              <a:solidFill>
                <a:srgbClr val="000000"/>
              </a:solidFill>
            </a:endParaRPr>
          </a:p>
        </p:txBody>
      </p:sp>
      <p:sp>
        <p:nvSpPr>
          <p:cNvPr id="21" name="Shape 166"/>
          <p:cNvSpPr/>
          <p:nvPr/>
        </p:nvSpPr>
        <p:spPr>
          <a:xfrm>
            <a:off x="3610018" y="2115448"/>
            <a:ext cx="316160" cy="372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000000"/>
                </a:solidFill>
              </a:rPr>
              <a:t>F</a:t>
            </a:r>
            <a:r>
              <a:rPr lang="en-US" sz="2000" baseline="-5999" dirty="0">
                <a:solidFill>
                  <a:srgbClr val="000000"/>
                </a:solidFill>
              </a:rPr>
              <a:t>2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22" name="Shape 166"/>
          <p:cNvSpPr/>
          <p:nvPr/>
        </p:nvSpPr>
        <p:spPr>
          <a:xfrm>
            <a:off x="2701631" y="1037646"/>
            <a:ext cx="316160" cy="372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US" sz="2000" baseline="-5999" dirty="0">
                <a:solidFill>
                  <a:srgbClr val="000000"/>
                </a:solidFill>
              </a:rPr>
              <a:t>2</a:t>
            </a:r>
            <a:endParaRPr sz="2000" dirty="0">
              <a:solidFill>
                <a:srgbClr val="000000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432901" y="2128056"/>
            <a:ext cx="0" cy="189865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直接连接符 23"/>
          <p:cNvCxnSpPr/>
          <p:nvPr/>
        </p:nvCxnSpPr>
        <p:spPr>
          <a:xfrm>
            <a:off x="1432901" y="1394588"/>
            <a:ext cx="0" cy="26581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5" name="组合 24"/>
          <p:cNvGrpSpPr/>
          <p:nvPr/>
        </p:nvGrpSpPr>
        <p:grpSpPr>
          <a:xfrm rot="10800000">
            <a:off x="1468664" y="1619855"/>
            <a:ext cx="130997" cy="116530"/>
            <a:chOff x="4188958" y="7498309"/>
            <a:chExt cx="241886" cy="330819"/>
          </a:xfrm>
        </p:grpSpPr>
        <p:cxnSp>
          <p:nvCxnSpPr>
            <p:cNvPr id="26" name="直接连接符 25"/>
            <p:cNvCxnSpPr/>
            <p:nvPr/>
          </p:nvCxnSpPr>
          <p:spPr>
            <a:xfrm flipV="1">
              <a:off x="4192138" y="7498309"/>
              <a:ext cx="0" cy="330819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4188958" y="7829128"/>
              <a:ext cx="241886" cy="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8" name="左大括号 27"/>
          <p:cNvSpPr/>
          <p:nvPr/>
        </p:nvSpPr>
        <p:spPr>
          <a:xfrm rot="16200000">
            <a:off x="1872057" y="1419260"/>
            <a:ext cx="360079" cy="1137128"/>
          </a:xfrm>
          <a:prstGeom prst="leftBrace">
            <a:avLst/>
          </a:prstGeom>
          <a:noFill/>
          <a:ln w="381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7396" tIns="28698" rIns="57396" bIns="28698" numCol="1" spcCol="23915" rtlCol="0" anchor="t">
            <a:noAutofit/>
          </a:bodyPr>
          <a:lstStyle/>
          <a:p>
            <a:pPr algn="l" defTabSz="573969" fontAlgn="auto" latinLnBrk="1" hangingPunct="0">
              <a:spcBef>
                <a:spcPts val="0"/>
              </a:spcBef>
              <a:spcAft>
                <a:spcPts val="0"/>
              </a:spcAft>
            </a:pPr>
            <a:endParaRPr lang="zh-CN" altLang="en-US" sz="1100" b="0">
              <a:solidFill>
                <a:srgbClr val="000000"/>
              </a:solidFill>
            </a:endParaRPr>
          </a:p>
        </p:txBody>
      </p:sp>
      <p:sp>
        <p:nvSpPr>
          <p:cNvPr id="29" name="Shape 166"/>
          <p:cNvSpPr/>
          <p:nvPr/>
        </p:nvSpPr>
        <p:spPr>
          <a:xfrm>
            <a:off x="1534163" y="3306352"/>
            <a:ext cx="316160" cy="372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000000"/>
                </a:solidFill>
              </a:rPr>
              <a:t>F</a:t>
            </a:r>
            <a:r>
              <a:rPr lang="en-US" sz="2000" baseline="-5999" dirty="0">
                <a:solidFill>
                  <a:srgbClr val="000000"/>
                </a:solidFill>
              </a:rPr>
              <a:t>1</a:t>
            </a:r>
            <a:endParaRPr sz="2000" dirty="0">
              <a:solidFill>
                <a:srgbClr val="000000"/>
              </a:solidFill>
            </a:endParaRPr>
          </a:p>
        </p:txBody>
      </p:sp>
      <p:sp>
        <p:nvSpPr>
          <p:cNvPr id="30" name="Shape 166"/>
          <p:cNvSpPr/>
          <p:nvPr/>
        </p:nvSpPr>
        <p:spPr>
          <a:xfrm>
            <a:off x="1901818" y="2249196"/>
            <a:ext cx="316160" cy="372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/>
          <a:p>
            <a:pPr algn="l" defTabSz="286984">
              <a:defRPr sz="2500" b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US" sz="2000" baseline="-5999" dirty="0">
                <a:solidFill>
                  <a:srgbClr val="000000"/>
                </a:solidFill>
              </a:rPr>
              <a:t>1</a:t>
            </a:r>
            <a:endParaRPr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5113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=1480833475,1464647169&amp;fm=27&amp;gp=0.jpg"/>
          <p:cNvPicPr>
            <a:picLocks noChangeAspect="1"/>
          </p:cNvPicPr>
          <p:nvPr/>
        </p:nvPicPr>
        <p:blipFill>
          <a:blip r:embed="rId2">
            <a:extLst/>
          </a:blip>
          <a:srcRect t="11533"/>
          <a:stretch>
            <a:fillRect/>
          </a:stretch>
        </p:blipFill>
        <p:spPr>
          <a:xfrm>
            <a:off x="926595" y="411510"/>
            <a:ext cx="7467992" cy="4320480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8997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0179" r="35746" b="9882"/>
          <a:stretch/>
        </p:blipFill>
        <p:spPr>
          <a:xfrm>
            <a:off x="2321749" y="726545"/>
            <a:ext cx="4905545" cy="344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64444" b="11454"/>
          <a:stretch/>
        </p:blipFill>
        <p:spPr>
          <a:xfrm>
            <a:off x="2771800" y="591530"/>
            <a:ext cx="3510390" cy="35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989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30684"/>
          <a:stretch/>
        </p:blipFill>
        <p:spPr>
          <a:xfrm>
            <a:off x="2411760" y="996575"/>
            <a:ext cx="4275475" cy="310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97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75888" b="19797"/>
          <a:stretch/>
        </p:blipFill>
        <p:spPr>
          <a:xfrm>
            <a:off x="2816805" y="1221600"/>
            <a:ext cx="3510390" cy="2807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237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25" y="366505"/>
            <a:ext cx="4304909" cy="25202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9592"/>
          <a:stretch/>
        </p:blipFill>
        <p:spPr>
          <a:xfrm>
            <a:off x="4436985" y="1671650"/>
            <a:ext cx="4146087" cy="30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85" y="276495"/>
            <a:ext cx="7560840" cy="47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roup 3"/>
          <p:cNvGrpSpPr>
            <a:grpSpLocks/>
          </p:cNvGrpSpPr>
          <p:nvPr/>
        </p:nvGrpSpPr>
        <p:grpSpPr bwMode="auto">
          <a:xfrm>
            <a:off x="1691680" y="636535"/>
            <a:ext cx="5490610" cy="3780420"/>
            <a:chOff x="924" y="1076"/>
            <a:chExt cx="3912" cy="2229"/>
          </a:xfrm>
        </p:grpSpPr>
        <p:pic>
          <p:nvPicPr>
            <p:cNvPr id="311" name="Picture 4" descr="ganggh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" y="1076"/>
              <a:ext cx="3912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2" name="Picture 5" descr="gangga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" y="2953"/>
              <a:ext cx="2792" cy="352"/>
            </a:xfrm>
            <a:prstGeom prst="rect">
              <a:avLst/>
            </a:prstGeom>
            <a:solidFill>
              <a:srgbClr val="CBFDFD"/>
            </a:solidFill>
            <a:ln w="9525">
              <a:solidFill>
                <a:srgbClr val="CBFDFD"/>
              </a:solidFill>
              <a:miter lim="800000"/>
              <a:headEnd/>
              <a:tailEnd/>
            </a:ln>
          </p:spPr>
        </p:pic>
        <p:pic>
          <p:nvPicPr>
            <p:cNvPr id="313" name="Picture 6" descr="ganggan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" y="1196"/>
              <a:ext cx="168" cy="1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5" name="Picture 7" descr="ganggtj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" y="1145"/>
              <a:ext cx="96" cy="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6" name="Picture 8" descr="ganggtj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1145"/>
              <a:ext cx="96" cy="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26564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跷跷板摔3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530" y="321500"/>
            <a:ext cx="4680520" cy="3195355"/>
          </a:xfrm>
          <a:prstGeom prst="rect">
            <a:avLst/>
          </a:prstGeom>
          <a:ln w="12700">
            <a:solidFill>
              <a:srgbClr val="DDDDDD"/>
            </a:solidFill>
            <a:miter lim="400000"/>
          </a:ln>
        </p:spPr>
      </p:pic>
      <p:pic>
        <p:nvPicPr>
          <p:cNvPr id="6" name="花样跷跷板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6725" y="816555"/>
            <a:ext cx="6750750" cy="4050450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5578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xmlns="" xmlns:p15="http://schemas.microsoft.com/office/powerpoint/2012/main" Requires="p15">
      <p:transition xmlns:p14="http://schemas.microsoft.com/office/powerpoint/2010/main" spd="fast" advClick="1" p14:dur="400">
        <p15:prstTrans prst="peelOff" invX="1"/>
      </p:transition>
    </mc:Choice>
    <mc:Choice Requires="p14">
      <p:transition p14:dur="400">
        <p:wip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67061" b="8245"/>
          <a:stretch/>
        </p:blipFill>
        <p:spPr>
          <a:xfrm>
            <a:off x="566555" y="546525"/>
            <a:ext cx="4275475" cy="3780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27095" y="1851670"/>
            <a:ext cx="22365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000000"/>
                </a:solidFill>
              </a:rPr>
              <a:t>左偏向右调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27095" y="2796775"/>
            <a:ext cx="22365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rgbClr val="000000"/>
                </a:solidFill>
              </a:rPr>
              <a:t>右偏向左调</a:t>
            </a:r>
            <a:endParaRPr kumimoji="1" lang="zh-CN" alt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06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51347" b="13430"/>
          <a:stretch/>
        </p:blipFill>
        <p:spPr>
          <a:xfrm>
            <a:off x="2411760" y="681540"/>
            <a:ext cx="4599818" cy="3600400"/>
          </a:xfrm>
          <a:prstGeom prst="rect">
            <a:avLst/>
          </a:prstGeom>
        </p:spPr>
      </p:pic>
      <p:pic>
        <p:nvPicPr>
          <p:cNvPr id="3" name="图片 2" descr="屏幕快照 2020-03-17 下午8.44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50" y="1986685"/>
            <a:ext cx="6223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52551E-7 1.35802E-6 L 0.03922 1.35802E-6 " pathEditMode="relative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r="51347" b="13430"/>
          <a:stretch/>
        </p:blipFill>
        <p:spPr>
          <a:xfrm>
            <a:off x="1151620" y="681540"/>
            <a:ext cx="4599818" cy="3600400"/>
          </a:xfrm>
          <a:prstGeom prst="rect">
            <a:avLst/>
          </a:prstGeom>
        </p:spPr>
      </p:pic>
      <p:pic>
        <p:nvPicPr>
          <p:cNvPr id="5" name="图片 4" descr="屏幕快照 2020-03-17 下午8.44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9"/>
          <a:stretch/>
        </p:blipFill>
        <p:spPr>
          <a:xfrm>
            <a:off x="6912260" y="1356615"/>
            <a:ext cx="622300" cy="94893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97125" y="2661760"/>
            <a:ext cx="3105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只有</a:t>
            </a:r>
            <a:r>
              <a:rPr kumimoji="1" lang="en-US" altLang="zh-CN" sz="2800" dirty="0" smtClean="0">
                <a:solidFill>
                  <a:schemeClr val="tx1"/>
                </a:solidFill>
              </a:rPr>
              <a:t>3</a:t>
            </a:r>
            <a:r>
              <a:rPr kumimoji="1" lang="zh-CN" altLang="en-US" sz="2800" dirty="0" smtClean="0">
                <a:solidFill>
                  <a:schemeClr val="tx1"/>
                </a:solidFill>
              </a:rPr>
              <a:t>个钩码时，应挂在哪里能使杠杆平衡？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14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3068E-6 -4.19753E-6 L -0.30459 0.126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8" y="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成顺 2018-02-02 22.34.3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41480"/>
            <a:ext cx="7065785" cy="481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0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3"/>
          <p:cNvSpPr/>
          <p:nvPr/>
        </p:nvSpPr>
        <p:spPr>
          <a:xfrm>
            <a:off x="296525" y="245718"/>
            <a:ext cx="3347347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三、</a:t>
            </a:r>
            <a:r>
              <a:rPr sz="3200" dirty="0" err="1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杠杆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平衡条件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56665" y="996575"/>
            <a:ext cx="6210690" cy="48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/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  <a:sym typeface="Helvetica"/>
              </a:rPr>
              <a:t>　动力 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  <a:sym typeface="Helvetica"/>
              </a:rPr>
              <a:t>×</a:t>
            </a:r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  <a:sym typeface="Helvetica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  <a:sym typeface="Helvetica"/>
              </a:rPr>
              <a:t>动力臂＝阻力 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  <a:sym typeface="Helvetica"/>
              </a:rPr>
              <a:t>×</a:t>
            </a:r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  <a:sym typeface="Helvetica"/>
              </a:rPr>
              <a:t> 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  <a:sym typeface="Helvetica"/>
              </a:rPr>
              <a:t>阻力臂</a:t>
            </a:r>
            <a:endParaRPr lang="zh-CN" altLang="en-US" sz="2800" dirty="0">
              <a:solidFill>
                <a:srgbClr val="000000"/>
              </a:solidFill>
              <a:latin typeface="宋体"/>
              <a:ea typeface="宋体"/>
              <a:cs typeface="宋体"/>
              <a:sym typeface="Helvetica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176845" y="1626645"/>
            <a:ext cx="3695775" cy="77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7397" tIns="28698" rIns="57397" bIns="28698">
            <a:spAutoFit/>
          </a:bodyPr>
          <a:lstStyle/>
          <a:p>
            <a:pPr algn="l"/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2800" baseline="-250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1 </a:t>
            </a:r>
            <a:r>
              <a:rPr lang="en-US" altLang="zh-CN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×</a:t>
            </a:r>
            <a:r>
              <a:rPr lang="en-US" altLang="zh-CN" sz="2800" baseline="-250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altLang="zh-CN" sz="2800" baseline="-250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1 </a:t>
            </a:r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= F</a:t>
            </a:r>
            <a:r>
              <a:rPr lang="en-US" altLang="zh-CN" sz="2800" baseline="-250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2 </a:t>
            </a:r>
            <a:r>
              <a:rPr lang="en-US" altLang="zh-CN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×</a:t>
            </a:r>
            <a:r>
              <a:rPr lang="en-US" altLang="zh-CN" sz="2800" baseline="-250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altLang="zh-CN" sz="2800" baseline="-250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2</a:t>
            </a:r>
            <a:endParaRPr lang="en-US" altLang="zh-CN" sz="2800" baseline="-250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l"/>
            <a:endParaRPr lang="en-US" altLang="zh-CN" sz="2800" baseline="-250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427096" y="2976795"/>
            <a:ext cx="3420380" cy="135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/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＊阻力阻力臂不变时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，动力臂越长，动力越小。</a:t>
            </a:r>
            <a:endParaRPr lang="en-US" altLang="zh-CN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2166705"/>
            <a:ext cx="4545505" cy="285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0555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211960" y="456515"/>
            <a:ext cx="4545505" cy="120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/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调平衡时：</a:t>
            </a:r>
            <a:endParaRPr lang="en-US" altLang="zh-CN" sz="2800" dirty="0" smtClean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     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左偏右调</a:t>
            </a: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，右偏左调</a:t>
            </a:r>
            <a:endParaRPr lang="en-US" altLang="zh-CN" sz="2800" baseline="-250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l"/>
            <a:endParaRPr lang="en-US" altLang="zh-CN" sz="2800" baseline="-250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211960" y="1851670"/>
            <a:ext cx="4680519" cy="120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/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、平衡状态包括：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水平（</a:t>
            </a: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倾斜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）静止、</a:t>
            </a: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匀速转动</a:t>
            </a:r>
            <a:endParaRPr lang="en-US" altLang="zh-CN" sz="2800" baseline="-250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l"/>
            <a:endParaRPr lang="en-US" altLang="zh-CN" sz="2800" baseline="-250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86535" y="3606865"/>
            <a:ext cx="8667455" cy="120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/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3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实验前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调节水平平衡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：为了消除杠杆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自身重力影响</a:t>
            </a:r>
            <a:endParaRPr lang="en-US" altLang="zh-CN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  <a:p>
            <a:pPr algn="l"/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 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实验过</a:t>
            </a: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程中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调节水平平衡：是为了方便测力臂</a:t>
            </a:r>
            <a:endParaRPr lang="en-US" altLang="zh-CN" sz="2800" baseline="-250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  <a:p>
            <a:pPr algn="l"/>
            <a:endParaRPr lang="en-US" altLang="zh-CN" sz="2800" baseline="-250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31540" y="636535"/>
            <a:ext cx="3600400" cy="2430270"/>
            <a:chOff x="924" y="1076"/>
            <a:chExt cx="3912" cy="2229"/>
          </a:xfrm>
        </p:grpSpPr>
        <p:pic>
          <p:nvPicPr>
            <p:cNvPr id="6" name="Picture 4" descr="ganggh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" y="1076"/>
              <a:ext cx="3912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gangga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" y="2953"/>
              <a:ext cx="2792" cy="352"/>
            </a:xfrm>
            <a:prstGeom prst="rect">
              <a:avLst/>
            </a:prstGeom>
            <a:solidFill>
              <a:srgbClr val="CBFDFD"/>
            </a:solidFill>
            <a:ln w="9525">
              <a:solidFill>
                <a:srgbClr val="CBFDFD"/>
              </a:solidFill>
              <a:miter lim="800000"/>
              <a:headEnd/>
              <a:tailEnd/>
            </a:ln>
          </p:spPr>
        </p:pic>
        <p:pic>
          <p:nvPicPr>
            <p:cNvPr id="8" name="Picture 6" descr="gangganz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" y="1196"/>
              <a:ext cx="168" cy="1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ganggtj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" y="1145"/>
              <a:ext cx="96" cy="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ganggtj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" y="1145"/>
              <a:ext cx="96" cy="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1629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66395" b="12258"/>
          <a:stretch/>
        </p:blipFill>
        <p:spPr>
          <a:xfrm>
            <a:off x="1421649" y="231490"/>
            <a:ext cx="2925325" cy="25266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31401" r="32663" b="8176"/>
          <a:stretch/>
        </p:blipFill>
        <p:spPr>
          <a:xfrm>
            <a:off x="4617005" y="276495"/>
            <a:ext cx="3420380" cy="2602232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86535" y="3381840"/>
            <a:ext cx="7290810" cy="48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/>
            <a:r>
              <a:rPr lang="zh-CN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4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、动力与阻力的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方向可以相同，也可以相反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。</a:t>
            </a:r>
            <a:endParaRPr lang="en-US" altLang="zh-CN" sz="2800" baseline="-250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6535" y="4146925"/>
            <a:ext cx="8325925" cy="48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7397" tIns="28698" rIns="57397" bIns="28698">
            <a:spAutoFit/>
          </a:bodyPr>
          <a:lstStyle/>
          <a:p>
            <a:pPr algn="l"/>
            <a:r>
              <a:rPr lang="zh-CN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5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、动力与阻力可以在支点的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同侧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，也可以在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异侧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。</a:t>
            </a:r>
            <a:endParaRPr lang="en-US" altLang="zh-CN" sz="2800" baseline="-250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89722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321500"/>
            <a:ext cx="4095455" cy="40954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11510"/>
            <a:ext cx="3915435" cy="39154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11482" y="4326945"/>
            <a:ext cx="42883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 smtClean="0">
                <a:solidFill>
                  <a:schemeClr val="tx1"/>
                </a:solidFill>
              </a:rPr>
              <a:t>为什么手把做得很长？</a:t>
            </a:r>
            <a:endParaRPr kumimoji="1" lang="zh-CN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44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163"/>
          <p:cNvSpPr/>
          <p:nvPr/>
        </p:nvSpPr>
        <p:spPr>
          <a:xfrm>
            <a:off x="341530" y="262268"/>
            <a:ext cx="3347347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四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</a:t>
            </a:r>
            <a:r>
              <a:rPr sz="3200" dirty="0" err="1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杠杆</a:t>
            </a:r>
            <a:r>
              <a:rPr lang="zh-CN" altLang="en-US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三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种类型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64" name="Shape 163"/>
          <p:cNvSpPr/>
          <p:nvPr/>
        </p:nvSpPr>
        <p:spPr>
          <a:xfrm>
            <a:off x="4797025" y="1131590"/>
            <a:ext cx="2770266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、省力</a:t>
            </a:r>
            <a:r>
              <a:rPr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杠杆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特点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65" name="Shape 163"/>
          <p:cNvSpPr/>
          <p:nvPr/>
        </p:nvSpPr>
        <p:spPr>
          <a:xfrm>
            <a:off x="5202070" y="2976795"/>
            <a:ext cx="2936978" cy="926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动力臂大于阻力臂</a:t>
            </a:r>
            <a:endParaRPr lang="en-US" altLang="zh-CN" sz="2800" dirty="0" smtClean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（</a:t>
            </a:r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altLang="zh-CN" sz="28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 </a:t>
            </a:r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&gt;</a:t>
            </a:r>
            <a:r>
              <a:rPr lang="en-US" altLang="zh-CN" sz="28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altLang="zh-CN" sz="28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）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66" name="Shape 163"/>
          <p:cNvSpPr/>
          <p:nvPr/>
        </p:nvSpPr>
        <p:spPr>
          <a:xfrm>
            <a:off x="5472100" y="1851670"/>
            <a:ext cx="2218833" cy="926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动力小于阻力</a:t>
            </a:r>
            <a:endParaRPr lang="zh-CN" altLang="en-US" sz="28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ctr"/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（</a:t>
            </a:r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28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 </a:t>
            </a:r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&lt; F</a:t>
            </a:r>
            <a:r>
              <a:rPr lang="en-US" altLang="zh-CN" sz="28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）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67" name="Shape 163"/>
          <p:cNvSpPr/>
          <p:nvPr/>
        </p:nvSpPr>
        <p:spPr>
          <a:xfrm>
            <a:off x="5832140" y="4101920"/>
            <a:ext cx="1859760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省力费距离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grpSp>
        <p:nvGrpSpPr>
          <p:cNvPr id="70" name="组 69"/>
          <p:cNvGrpSpPr/>
          <p:nvPr/>
        </p:nvGrpSpPr>
        <p:grpSpPr>
          <a:xfrm>
            <a:off x="341530" y="996575"/>
            <a:ext cx="4410490" cy="3600400"/>
            <a:chOff x="341530" y="996575"/>
            <a:chExt cx="4410490" cy="3600400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2"/>
            <a:srcRect r="51347" b="13430"/>
            <a:stretch/>
          </p:blipFill>
          <p:spPr>
            <a:xfrm>
              <a:off x="341530" y="996575"/>
              <a:ext cx="4410490" cy="3600400"/>
            </a:xfrm>
            <a:prstGeom prst="rect">
              <a:avLst/>
            </a:prstGeom>
          </p:spPr>
        </p:pic>
        <p:pic>
          <p:nvPicPr>
            <p:cNvPr id="69" name="图片 68" descr="屏幕快照 2020-03-17 下午8.44.1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39"/>
            <a:stretch/>
          </p:blipFill>
          <p:spPr>
            <a:xfrm>
              <a:off x="3536885" y="2301720"/>
              <a:ext cx="622300" cy="948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10272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231490"/>
            <a:ext cx="5220580" cy="35247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73713" y="234722"/>
            <a:ext cx="4371949" cy="490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8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省力杠杆。gi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5" y="231490"/>
            <a:ext cx="6930770" cy="46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024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65" y="456515"/>
            <a:ext cx="2430270" cy="157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55" y="141480"/>
            <a:ext cx="2115235" cy="22639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850" y="2346725"/>
            <a:ext cx="2916324" cy="24302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/>
          <a:srcRect t="23691" b="7232"/>
          <a:stretch/>
        </p:blipFill>
        <p:spPr>
          <a:xfrm>
            <a:off x="6282190" y="2661760"/>
            <a:ext cx="2696332" cy="20252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/>
          <a:srcRect l="48823"/>
          <a:stretch/>
        </p:blipFill>
        <p:spPr>
          <a:xfrm>
            <a:off x="6057165" y="276495"/>
            <a:ext cx="2565285" cy="17310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/>
          <a:srcRect l="46967"/>
          <a:stretch/>
        </p:blipFill>
        <p:spPr>
          <a:xfrm>
            <a:off x="341529" y="2571750"/>
            <a:ext cx="2835315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8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30" y="186485"/>
            <a:ext cx="5143500" cy="4766735"/>
          </a:xfrm>
          <a:prstGeom prst="rect">
            <a:avLst/>
          </a:prstGeom>
        </p:spPr>
      </p:pic>
      <p:sp>
        <p:nvSpPr>
          <p:cNvPr id="3" name="Shape 163"/>
          <p:cNvSpPr/>
          <p:nvPr/>
        </p:nvSpPr>
        <p:spPr>
          <a:xfrm>
            <a:off x="5697125" y="726545"/>
            <a:ext cx="2757442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*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常见省力</a:t>
            </a:r>
            <a:r>
              <a:rPr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杠杆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：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4" name="Shape 163"/>
          <p:cNvSpPr/>
          <p:nvPr/>
        </p:nvSpPr>
        <p:spPr>
          <a:xfrm>
            <a:off x="6057165" y="1536635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羊角锤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" name="Shape 163"/>
          <p:cNvSpPr/>
          <p:nvPr/>
        </p:nvSpPr>
        <p:spPr>
          <a:xfrm>
            <a:off x="7632340" y="1536635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开瓶器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6" name="Shape 163"/>
          <p:cNvSpPr/>
          <p:nvPr/>
        </p:nvSpPr>
        <p:spPr>
          <a:xfrm>
            <a:off x="7677345" y="2121700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老虎钳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7" name="Shape 163"/>
          <p:cNvSpPr/>
          <p:nvPr/>
        </p:nvSpPr>
        <p:spPr>
          <a:xfrm>
            <a:off x="6102170" y="3471850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树枝剪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8" name="Shape 163"/>
          <p:cNvSpPr/>
          <p:nvPr/>
        </p:nvSpPr>
        <p:spPr>
          <a:xfrm>
            <a:off x="6102170" y="2121700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独轮车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9" name="Shape 163"/>
          <p:cNvSpPr/>
          <p:nvPr/>
        </p:nvSpPr>
        <p:spPr>
          <a:xfrm>
            <a:off x="6237185" y="2796775"/>
            <a:ext cx="782542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侧刀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0" name="Shape 163"/>
          <p:cNvSpPr/>
          <p:nvPr/>
        </p:nvSpPr>
        <p:spPr>
          <a:xfrm>
            <a:off x="7812360" y="2796775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核桃夹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1" name="Shape 163"/>
          <p:cNvSpPr/>
          <p:nvPr/>
        </p:nvSpPr>
        <p:spPr>
          <a:xfrm>
            <a:off x="7992380" y="3471850"/>
            <a:ext cx="782542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撬棒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2" name="Shape 163"/>
          <p:cNvSpPr/>
          <p:nvPr/>
        </p:nvSpPr>
        <p:spPr>
          <a:xfrm>
            <a:off x="6147175" y="4101920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动滑轮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966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5" y="501520"/>
            <a:ext cx="6165685" cy="40504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87235" y="1941680"/>
            <a:ext cx="2166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理发剪的刀刃为什么那么长？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1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163"/>
          <p:cNvSpPr/>
          <p:nvPr/>
        </p:nvSpPr>
        <p:spPr>
          <a:xfrm>
            <a:off x="431540" y="276495"/>
            <a:ext cx="2770266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、费力</a:t>
            </a:r>
            <a:r>
              <a:rPr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杠杆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特点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88" name="Shape 163"/>
          <p:cNvSpPr/>
          <p:nvPr/>
        </p:nvSpPr>
        <p:spPr>
          <a:xfrm>
            <a:off x="5877145" y="1806665"/>
            <a:ext cx="1440842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altLang="zh-CN" sz="2800" baseline="-250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  </a:t>
            </a:r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&lt;  L</a:t>
            </a:r>
            <a:r>
              <a:rPr lang="en-US" altLang="zh-CN" sz="2800" baseline="-250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89" name="Shape 163"/>
          <p:cNvSpPr/>
          <p:nvPr/>
        </p:nvSpPr>
        <p:spPr>
          <a:xfrm>
            <a:off x="5967155" y="2616755"/>
            <a:ext cx="1321151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2800" baseline="-250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  </a:t>
            </a:r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&gt;</a:t>
            </a:r>
            <a:r>
              <a:rPr lang="en-US" altLang="zh-CN" sz="2800" baseline="-250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</a:t>
            </a:r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2800" baseline="-250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90" name="Shape 163"/>
          <p:cNvSpPr/>
          <p:nvPr/>
        </p:nvSpPr>
        <p:spPr>
          <a:xfrm>
            <a:off x="5832140" y="3516855"/>
            <a:ext cx="1859760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费力省距离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91" name="图片 90" descr="屏幕快照 2020-03-17 下午8.44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9"/>
          <a:stretch/>
        </p:blipFill>
        <p:spPr>
          <a:xfrm>
            <a:off x="3536885" y="2301720"/>
            <a:ext cx="622300" cy="948937"/>
          </a:xfrm>
          <a:prstGeom prst="rect">
            <a:avLst/>
          </a:prstGeom>
        </p:spPr>
      </p:pic>
      <p:grpSp>
        <p:nvGrpSpPr>
          <p:cNvPr id="92" name="组 91"/>
          <p:cNvGrpSpPr/>
          <p:nvPr/>
        </p:nvGrpSpPr>
        <p:grpSpPr>
          <a:xfrm>
            <a:off x="341530" y="951570"/>
            <a:ext cx="4410490" cy="3600400"/>
            <a:chOff x="341530" y="996575"/>
            <a:chExt cx="4410490" cy="3600400"/>
          </a:xfrm>
        </p:grpSpPr>
        <p:pic>
          <p:nvPicPr>
            <p:cNvPr id="93" name="图片 92"/>
            <p:cNvPicPr>
              <a:picLocks noChangeAspect="1"/>
            </p:cNvPicPr>
            <p:nvPr/>
          </p:nvPicPr>
          <p:blipFill rotWithShape="1">
            <a:blip r:embed="rId3"/>
            <a:srcRect r="51347" b="13430"/>
            <a:stretch/>
          </p:blipFill>
          <p:spPr>
            <a:xfrm>
              <a:off x="341530" y="996575"/>
              <a:ext cx="4410490" cy="3600400"/>
            </a:xfrm>
            <a:prstGeom prst="rect">
              <a:avLst/>
            </a:prstGeom>
          </p:spPr>
        </p:pic>
        <p:pic>
          <p:nvPicPr>
            <p:cNvPr id="94" name="图片 93" descr="屏幕快照 2020-03-17 下午8.44.1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39"/>
            <a:stretch/>
          </p:blipFill>
          <p:spPr>
            <a:xfrm>
              <a:off x="2816805" y="2301720"/>
              <a:ext cx="622300" cy="948937"/>
            </a:xfrm>
            <a:prstGeom prst="rect">
              <a:avLst/>
            </a:prstGeom>
          </p:spPr>
        </p:pic>
      </p:grpSp>
      <p:sp>
        <p:nvSpPr>
          <p:cNvPr id="95" name="文本框 94"/>
          <p:cNvSpPr txBox="1"/>
          <p:nvPr/>
        </p:nvSpPr>
        <p:spPr>
          <a:xfrm>
            <a:off x="926595" y="3021800"/>
            <a:ext cx="900100" cy="5850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975133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吊鱼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"/>
          <a:stretch>
            <a:fillRect/>
          </a:stretch>
        </p:blipFill>
        <p:spPr bwMode="auto">
          <a:xfrm>
            <a:off x="386535" y="276495"/>
            <a:ext cx="4815535" cy="2831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850" y="1401620"/>
            <a:ext cx="5591871" cy="34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划船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93" y="976885"/>
            <a:ext cx="6393656" cy="29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0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赛艇的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9" y="276495"/>
            <a:ext cx="5715635" cy="331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162" y="816555"/>
            <a:ext cx="6583817" cy="41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7295" t="17277" r="7447" b="22662"/>
          <a:stretch/>
        </p:blipFill>
        <p:spPr>
          <a:xfrm>
            <a:off x="1646675" y="771550"/>
            <a:ext cx="6644277" cy="351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79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脚踏板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65" y="321500"/>
            <a:ext cx="3420380" cy="22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47"/>
          <p:cNvGrpSpPr>
            <a:grpSpLocks/>
          </p:cNvGrpSpPr>
          <p:nvPr/>
        </p:nvGrpSpPr>
        <p:grpSpPr bwMode="auto">
          <a:xfrm>
            <a:off x="4797025" y="456515"/>
            <a:ext cx="3634154" cy="2212277"/>
            <a:chOff x="3061" y="2546"/>
            <a:chExt cx="2359" cy="1392"/>
          </a:xfrm>
        </p:grpSpPr>
        <p:pic>
          <p:nvPicPr>
            <p:cNvPr id="20" name="Picture 8" descr="胳膊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1" y="2546"/>
              <a:ext cx="2359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Line 38"/>
            <p:cNvSpPr>
              <a:spLocks noChangeShapeType="1"/>
            </p:cNvSpPr>
            <p:nvPr/>
          </p:nvSpPr>
          <p:spPr bwMode="auto">
            <a:xfrm flipH="1">
              <a:off x="3447" y="3158"/>
              <a:ext cx="0" cy="7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triangle" w="med" len="lg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Rectangle 40"/>
            <p:cNvSpPr>
              <a:spLocks noChangeArrowheads="1"/>
            </p:cNvSpPr>
            <p:nvPr/>
          </p:nvSpPr>
          <p:spPr bwMode="auto">
            <a:xfrm>
              <a:off x="3236" y="3702"/>
              <a:ext cx="190" cy="2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800" i="1">
                  <a:solidFill>
                    <a:schemeClr val="tx1"/>
                  </a:solidFill>
                  <a:latin typeface="Times New Roman" pitchFamily="18" charset="0"/>
                </a:rPr>
                <a:t>F</a:t>
              </a:r>
              <a:endParaRPr lang="zh-CN" altLang="en-US" sz="1800" baseline="-250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23" name="Oval 41"/>
            <p:cNvSpPr>
              <a:spLocks noChangeArrowheads="1"/>
            </p:cNvSpPr>
            <p:nvPr/>
          </p:nvSpPr>
          <p:spPr bwMode="auto">
            <a:xfrm>
              <a:off x="4852" y="3385"/>
              <a:ext cx="46" cy="46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" name="Rectangle 42"/>
            <p:cNvSpPr>
              <a:spLocks noChangeArrowheads="1"/>
            </p:cNvSpPr>
            <p:nvPr/>
          </p:nvSpPr>
          <p:spPr bwMode="auto">
            <a:xfrm>
              <a:off x="4956" y="3294"/>
              <a:ext cx="209" cy="2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800" i="1">
                  <a:solidFill>
                    <a:schemeClr val="tx1"/>
                  </a:solidFill>
                  <a:latin typeface="Times New Roman" pitchFamily="18" charset="0"/>
                </a:rPr>
                <a:t>O</a:t>
              </a:r>
              <a:endParaRPr lang="zh-CN" altLang="en-US" sz="1800" i="1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5" y="2526745"/>
            <a:ext cx="2790310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/>
          <a:srcRect l="17493" t="15687" r="10461" b="21854"/>
          <a:stretch/>
        </p:blipFill>
        <p:spPr>
          <a:xfrm>
            <a:off x="5202070" y="2706764"/>
            <a:ext cx="3465385" cy="23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3"/>
          <p:cNvSpPr/>
          <p:nvPr/>
        </p:nvSpPr>
        <p:spPr>
          <a:xfrm>
            <a:off x="4211960" y="861560"/>
            <a:ext cx="3142162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*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常见</a:t>
            </a:r>
            <a:r>
              <a:rPr lang="zh-CN" altLang="en-US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费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力</a:t>
            </a:r>
            <a:r>
              <a:rPr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杠杆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：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3" name="Shape 163"/>
          <p:cNvSpPr/>
          <p:nvPr/>
        </p:nvSpPr>
        <p:spPr>
          <a:xfrm>
            <a:off x="4752020" y="1761660"/>
            <a:ext cx="782542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镊子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4" name="Shape 163"/>
          <p:cNvSpPr/>
          <p:nvPr/>
        </p:nvSpPr>
        <p:spPr>
          <a:xfrm>
            <a:off x="6057165" y="1761660"/>
            <a:ext cx="782542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筷子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" name="Shape 163"/>
          <p:cNvSpPr/>
          <p:nvPr/>
        </p:nvSpPr>
        <p:spPr>
          <a:xfrm>
            <a:off x="7272300" y="1761660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钓鱼竿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6" name="Shape 163"/>
          <p:cNvSpPr/>
          <p:nvPr/>
        </p:nvSpPr>
        <p:spPr>
          <a:xfrm>
            <a:off x="7452320" y="2616755"/>
            <a:ext cx="782542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船桨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7" name="Shape 163"/>
          <p:cNvSpPr/>
          <p:nvPr/>
        </p:nvSpPr>
        <p:spPr>
          <a:xfrm>
            <a:off x="4572000" y="2616755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食品夹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8" name="Shape 163"/>
          <p:cNvSpPr/>
          <p:nvPr/>
        </p:nvSpPr>
        <p:spPr>
          <a:xfrm>
            <a:off x="4572000" y="3381840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理发剪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9" name="Shape 163"/>
          <p:cNvSpPr/>
          <p:nvPr/>
        </p:nvSpPr>
        <p:spPr>
          <a:xfrm>
            <a:off x="6102170" y="2616755"/>
            <a:ext cx="782542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笤帚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45" y="411510"/>
            <a:ext cx="2790310" cy="4293558"/>
          </a:xfrm>
          <a:prstGeom prst="rect">
            <a:avLst/>
          </a:prstGeom>
        </p:spPr>
      </p:pic>
      <p:sp>
        <p:nvSpPr>
          <p:cNvPr id="11" name="Shape 163"/>
          <p:cNvSpPr/>
          <p:nvPr/>
        </p:nvSpPr>
        <p:spPr>
          <a:xfrm>
            <a:off x="6147175" y="3381840"/>
            <a:ext cx="114161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面包夹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973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565" y="231490"/>
            <a:ext cx="4005445" cy="2499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040" y="231490"/>
            <a:ext cx="3793857" cy="2565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r="2260"/>
          <a:stretch/>
        </p:blipFill>
        <p:spPr>
          <a:xfrm>
            <a:off x="791580" y="2841780"/>
            <a:ext cx="3826927" cy="2223709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>
            <a:spLocks noGrp="1"/>
          </p:cNvSpPr>
          <p:nvPr>
            <p:ph type="ctrTitle"/>
          </p:nvPr>
        </p:nvSpPr>
        <p:spPr>
          <a:xfrm>
            <a:off x="5517105" y="3561860"/>
            <a:ext cx="3060340" cy="765085"/>
          </a:xfrm>
          <a:prstGeom prst="rect">
            <a:avLst/>
          </a:prstGeom>
        </p:spPr>
        <p:txBody>
          <a:bodyPr/>
          <a:lstStyle>
            <a:lvl1pPr>
              <a:defRPr sz="5500"/>
            </a:lvl1pPr>
          </a:lstStyle>
          <a:p>
            <a:r>
              <a:rPr sz="3600" dirty="0">
                <a:latin typeface="+mn-ea"/>
                <a:ea typeface="+mn-ea"/>
              </a:rPr>
              <a:t>找相同点？</a:t>
            </a:r>
          </a:p>
        </p:txBody>
      </p:sp>
      <p:sp>
        <p:nvSpPr>
          <p:cNvPr id="2" name="椭圆 1"/>
          <p:cNvSpPr/>
          <p:nvPr/>
        </p:nvSpPr>
        <p:spPr>
          <a:xfrm>
            <a:off x="2996825" y="2121700"/>
            <a:ext cx="157518" cy="187790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defTabSz="366702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500" b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777245" y="1356615"/>
            <a:ext cx="225026" cy="279647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defTabSz="366702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500" b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501770" y="3021800"/>
            <a:ext cx="183717" cy="266036"/>
          </a:xfrm>
          <a:prstGeom prst="ellipse">
            <a:avLst/>
          </a:prstGeom>
          <a:solidFill>
            <a:srgbClr val="FF0000"/>
          </a:solidFill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defTabSz="366702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500" b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701570" y="1356615"/>
            <a:ext cx="896684" cy="415148"/>
          </a:xfrm>
          <a:prstGeom prst="ellipse">
            <a:avLst/>
          </a:prstGeom>
          <a:noFill/>
          <a:ln w="57150" cap="flat">
            <a:solidFill>
              <a:srgbClr val="FFFF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defTabSz="366702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500" b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977045" y="1446625"/>
            <a:ext cx="896684" cy="415148"/>
          </a:xfrm>
          <a:prstGeom prst="ellipse">
            <a:avLst/>
          </a:prstGeom>
          <a:noFill/>
          <a:ln w="57150" cap="flat">
            <a:solidFill>
              <a:srgbClr val="FFFF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defTabSz="366702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500" b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81590" y="3336835"/>
            <a:ext cx="896684" cy="415148"/>
          </a:xfrm>
          <a:prstGeom prst="ellipse">
            <a:avLst/>
          </a:prstGeom>
          <a:noFill/>
          <a:ln w="57150" cap="flat">
            <a:solidFill>
              <a:srgbClr val="FFFF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1887" tIns="31887" rIns="31887" bIns="31887" numCol="1" spcCol="23915" rtlCol="0" anchor="ctr">
            <a:spAutoFit/>
          </a:bodyPr>
          <a:lstStyle/>
          <a:p>
            <a:pPr defTabSz="366702" fontAlgn="auto" hangingPunct="0">
              <a:spcBef>
                <a:spcPts val="0"/>
              </a:spcBef>
              <a:spcAft>
                <a:spcPts val="0"/>
              </a:spcAft>
            </a:pPr>
            <a:endParaRPr lang="zh-CN" altLang="en-US" sz="1500" b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8156083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3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163"/>
          <p:cNvSpPr/>
          <p:nvPr/>
        </p:nvSpPr>
        <p:spPr>
          <a:xfrm>
            <a:off x="566555" y="366505"/>
            <a:ext cx="3552531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3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、等臂</a:t>
            </a:r>
            <a:r>
              <a:rPr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杠杆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特点：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72" name="Shape 163"/>
          <p:cNvSpPr/>
          <p:nvPr/>
        </p:nvSpPr>
        <p:spPr>
          <a:xfrm>
            <a:off x="5517105" y="1356615"/>
            <a:ext cx="1569081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altLang="zh-CN" sz="32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  </a:t>
            </a:r>
            <a:r>
              <a:rPr lang="en-US" altLang="zh-CN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= </a:t>
            </a:r>
            <a:r>
              <a:rPr lang="en-US" altLang="zh-CN" sz="32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altLang="zh-CN" sz="32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73" name="Shape 163"/>
          <p:cNvSpPr/>
          <p:nvPr/>
        </p:nvSpPr>
        <p:spPr>
          <a:xfrm>
            <a:off x="5517105" y="2076695"/>
            <a:ext cx="1569081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32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  </a:t>
            </a:r>
            <a:r>
              <a:rPr lang="en-US" altLang="zh-CN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= </a:t>
            </a:r>
            <a:r>
              <a:rPr lang="en-US" altLang="zh-CN" sz="32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</a:t>
            </a:r>
            <a:r>
              <a:rPr lang="en-US" altLang="zh-CN"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3200" baseline="-250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74" name="Shape 163"/>
          <p:cNvSpPr/>
          <p:nvPr/>
        </p:nvSpPr>
        <p:spPr>
          <a:xfrm>
            <a:off x="4797025" y="2931790"/>
            <a:ext cx="3347347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不省力也不费距离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grpSp>
        <p:nvGrpSpPr>
          <p:cNvPr id="80" name="组 79"/>
          <p:cNvGrpSpPr/>
          <p:nvPr/>
        </p:nvGrpSpPr>
        <p:grpSpPr>
          <a:xfrm>
            <a:off x="341530" y="996575"/>
            <a:ext cx="4410490" cy="3600400"/>
            <a:chOff x="431540" y="1041580"/>
            <a:chExt cx="4410490" cy="360040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2"/>
            <a:srcRect r="51347" b="13430"/>
            <a:stretch/>
          </p:blipFill>
          <p:spPr>
            <a:xfrm>
              <a:off x="431540" y="1041580"/>
              <a:ext cx="4410490" cy="3600400"/>
            </a:xfrm>
            <a:prstGeom prst="rect">
              <a:avLst/>
            </a:prstGeom>
          </p:spPr>
        </p:pic>
        <p:pic>
          <p:nvPicPr>
            <p:cNvPr id="78" name="图片 77" descr="屏幕快照 2020-03-17 下午8.44.1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839"/>
            <a:stretch/>
          </p:blipFill>
          <p:spPr>
            <a:xfrm>
              <a:off x="3311860" y="2346725"/>
              <a:ext cx="622300" cy="948937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1196625" y="3336835"/>
              <a:ext cx="757207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kumimoji="1" lang="zh-CN" altLang="en-US" dirty="0"/>
            </a:p>
          </p:txBody>
        </p:sp>
      </p:grpSp>
      <p:sp>
        <p:nvSpPr>
          <p:cNvPr id="75" name="Shape 163"/>
          <p:cNvSpPr/>
          <p:nvPr/>
        </p:nvSpPr>
        <p:spPr>
          <a:xfrm>
            <a:off x="4526995" y="3651870"/>
            <a:ext cx="4429000" cy="1049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32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*既省力又省距离的杠杆不存在</a:t>
            </a:r>
            <a:endParaRPr sz="32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704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63"/>
          <p:cNvSpPr/>
          <p:nvPr/>
        </p:nvSpPr>
        <p:spPr>
          <a:xfrm>
            <a:off x="1781690" y="3921900"/>
            <a:ext cx="5604375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altLang="zh-CN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*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常见等臂</a:t>
            </a:r>
            <a:r>
              <a:rPr sz="3200" dirty="0" err="1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杠杆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：天平、定滑轮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14613"/>
          <a:stretch/>
        </p:blipFill>
        <p:spPr>
          <a:xfrm>
            <a:off x="1826695" y="276495"/>
            <a:ext cx="5380245" cy="344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1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41530" y="366505"/>
            <a:ext cx="8280400" cy="111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Times New Roman" charset="0"/>
              </a:rPr>
              <a:t>思考：</a:t>
            </a:r>
            <a:r>
              <a:rPr lang="zh-CN" altLang="en-US" sz="2800" b="1" dirty="0" smtClean="0">
                <a:latin typeface="Times New Roman" charset="0"/>
              </a:rPr>
              <a:t>如图所示</a:t>
            </a:r>
            <a:r>
              <a:rPr lang="zh-CN" altLang="en-US" sz="2800" b="1" dirty="0">
                <a:latin typeface="Times New Roman" charset="0"/>
              </a:rPr>
              <a:t>，分别沿力</a:t>
            </a:r>
            <a:r>
              <a:rPr lang="en-US" altLang="zh-CN" sz="2800" b="1" i="1" dirty="0">
                <a:latin typeface="Times New Roman" charset="0"/>
              </a:rPr>
              <a:t>F</a:t>
            </a:r>
            <a:r>
              <a:rPr lang="en-US" altLang="zh-CN" sz="2800" b="1" baseline="-25000" dirty="0">
                <a:latin typeface="Times New Roman" charset="0"/>
              </a:rPr>
              <a:t>1</a:t>
            </a:r>
            <a:r>
              <a:rPr lang="zh-CN" altLang="en-US" sz="2800" b="1" dirty="0">
                <a:latin typeface="Times New Roman" charset="0"/>
              </a:rPr>
              <a:t>、</a:t>
            </a:r>
            <a:r>
              <a:rPr lang="en-US" altLang="zh-CN" sz="2800" b="1" i="1" dirty="0">
                <a:latin typeface="Times New Roman" charset="0"/>
              </a:rPr>
              <a:t>F</a:t>
            </a:r>
            <a:r>
              <a:rPr lang="en-US" altLang="zh-CN" sz="2800" b="1" baseline="-25000" dirty="0">
                <a:latin typeface="Times New Roman" charset="0"/>
              </a:rPr>
              <a:t>2</a:t>
            </a:r>
            <a:r>
              <a:rPr lang="zh-CN" altLang="en-US" sz="2800" b="1" dirty="0">
                <a:latin typeface="Times New Roman" charset="0"/>
              </a:rPr>
              <a:t>、</a:t>
            </a:r>
            <a:r>
              <a:rPr lang="en-US" altLang="zh-CN" sz="2800" b="1" i="1" dirty="0" smtClean="0">
                <a:latin typeface="Times New Roman" charset="0"/>
              </a:rPr>
              <a:t>F</a:t>
            </a:r>
            <a:r>
              <a:rPr lang="en-US" altLang="zh-CN" sz="2800" b="1" baseline="-25000" dirty="0" smtClean="0">
                <a:latin typeface="Times New Roman" charset="0"/>
              </a:rPr>
              <a:t>3</a:t>
            </a:r>
            <a:r>
              <a:rPr lang="zh-CN" altLang="en-US" sz="2800" b="1" dirty="0" smtClean="0">
                <a:latin typeface="Times New Roman" charset="0"/>
              </a:rPr>
              <a:t>的</a:t>
            </a:r>
            <a:r>
              <a:rPr lang="zh-CN" altLang="en-US" sz="2800" b="1" dirty="0">
                <a:latin typeface="Times New Roman" charset="0"/>
              </a:rPr>
              <a:t>方向用力，使杠杆平衡</a:t>
            </a:r>
            <a:r>
              <a:rPr lang="zh-CN" altLang="en-US" sz="2800" b="1" dirty="0" smtClean="0">
                <a:latin typeface="Times New Roman" charset="0"/>
              </a:rPr>
              <a:t>，则三个力中最小的是？</a:t>
            </a:r>
            <a:endParaRPr lang="en-US" altLang="zh-CN" sz="2800" b="1" dirty="0" smtClean="0">
              <a:latin typeface="Times New Roman" charset="0"/>
            </a:endParaRPr>
          </a:p>
        </p:txBody>
      </p:sp>
      <p:sp>
        <p:nvSpPr>
          <p:cNvPr id="35866" name="Rectangle 4"/>
          <p:cNvSpPr>
            <a:spLocks noChangeArrowheads="1"/>
          </p:cNvSpPr>
          <p:nvPr/>
        </p:nvSpPr>
        <p:spPr bwMode="auto">
          <a:xfrm>
            <a:off x="3491880" y="2526745"/>
            <a:ext cx="357846" cy="26906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just"/>
            <a:r>
              <a:rPr lang="en-US" altLang="zh-CN" sz="2000" b="1" i="1" dirty="0">
                <a:solidFill>
                  <a:schemeClr val="tx1"/>
                </a:solidFill>
                <a:latin typeface="Times New Roman" charset="0"/>
              </a:rPr>
              <a:t>F</a:t>
            </a:r>
            <a:r>
              <a:rPr lang="en-US" altLang="zh-CN" sz="2000" b="1" baseline="-25000" dirty="0">
                <a:solidFill>
                  <a:schemeClr val="tx1"/>
                </a:solidFill>
                <a:latin typeface="Times New Roman" charset="0"/>
              </a:rPr>
              <a:t>3</a:t>
            </a:r>
            <a:endParaRPr lang="en-US" altLang="zh-CN" sz="2000" b="1" dirty="0">
              <a:solidFill>
                <a:schemeClr val="tx1"/>
              </a:solidFill>
            </a:endParaRPr>
          </a:p>
        </p:txBody>
      </p:sp>
      <p:grpSp>
        <p:nvGrpSpPr>
          <p:cNvPr id="35867" name="Group 5"/>
          <p:cNvGrpSpPr>
            <a:grpSpLocks/>
          </p:cNvGrpSpPr>
          <p:nvPr/>
        </p:nvGrpSpPr>
        <p:grpSpPr bwMode="auto">
          <a:xfrm>
            <a:off x="701570" y="1920718"/>
            <a:ext cx="3203058" cy="1641141"/>
            <a:chOff x="3411" y="2590"/>
            <a:chExt cx="1788" cy="1023"/>
          </a:xfrm>
        </p:grpSpPr>
        <p:sp>
          <p:nvSpPr>
            <p:cNvPr id="35868" name="Rectangle 6"/>
            <p:cNvSpPr>
              <a:spLocks noChangeArrowheads="1"/>
            </p:cNvSpPr>
            <p:nvPr/>
          </p:nvSpPr>
          <p:spPr bwMode="auto">
            <a:xfrm>
              <a:off x="4528" y="2719"/>
              <a:ext cx="243" cy="2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b="1" i="1">
                  <a:latin typeface="Times New Roman" charset="0"/>
                </a:rPr>
                <a:t>F</a:t>
              </a:r>
              <a:r>
                <a:rPr lang="en-US" altLang="zh-CN" sz="2000" b="1" baseline="-25000">
                  <a:latin typeface="Times New Roman" charset="0"/>
                </a:rPr>
                <a:t>1</a:t>
              </a:r>
              <a:endParaRPr lang="en-US" altLang="zh-CN" sz="2000" b="1"/>
            </a:p>
          </p:txBody>
        </p:sp>
        <p:grpSp>
          <p:nvGrpSpPr>
            <p:cNvPr id="35869" name="Group 7"/>
            <p:cNvGrpSpPr>
              <a:grpSpLocks/>
            </p:cNvGrpSpPr>
            <p:nvPr/>
          </p:nvGrpSpPr>
          <p:grpSpPr bwMode="auto">
            <a:xfrm rot="5400000">
              <a:off x="3300" y="2701"/>
              <a:ext cx="293" cy="72"/>
              <a:chOff x="7369" y="3110"/>
              <a:chExt cx="2053" cy="211"/>
            </a:xfrm>
          </p:grpSpPr>
          <p:sp>
            <p:nvSpPr>
              <p:cNvPr id="35870" name="Rectangle 8" descr="浅色下对角线"/>
              <p:cNvSpPr>
                <a:spLocks noChangeArrowheads="1"/>
              </p:cNvSpPr>
              <p:nvPr/>
            </p:nvSpPr>
            <p:spPr bwMode="auto">
              <a:xfrm>
                <a:off x="7369" y="3110"/>
                <a:ext cx="2021" cy="211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zh-CN" altLang="en-US">
                  <a:latin typeface="Comic Sans MS" charset="0"/>
                </a:endParaRPr>
              </a:p>
            </p:txBody>
          </p:sp>
          <p:sp>
            <p:nvSpPr>
              <p:cNvPr id="35871" name="Line 9" descr="浅色下对角线"/>
              <p:cNvSpPr>
                <a:spLocks noChangeShapeType="1"/>
              </p:cNvSpPr>
              <p:nvPr/>
            </p:nvSpPr>
            <p:spPr bwMode="auto">
              <a:xfrm flipV="1">
                <a:off x="7386" y="3114"/>
                <a:ext cx="203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5872" name="AutoShape 10"/>
            <p:cNvSpPr>
              <a:spLocks noChangeArrowheads="1"/>
            </p:cNvSpPr>
            <p:nvPr/>
          </p:nvSpPr>
          <p:spPr bwMode="auto">
            <a:xfrm rot="1742235">
              <a:off x="3425" y="3009"/>
              <a:ext cx="1271" cy="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omic Sans MS" charset="0"/>
              </a:endParaRPr>
            </a:p>
          </p:txBody>
        </p:sp>
        <p:sp>
          <p:nvSpPr>
            <p:cNvPr id="35874" name="Oval 12"/>
            <p:cNvSpPr>
              <a:spLocks noChangeArrowheads="1"/>
            </p:cNvSpPr>
            <p:nvPr/>
          </p:nvSpPr>
          <p:spPr bwMode="auto">
            <a:xfrm>
              <a:off x="3452" y="2714"/>
              <a:ext cx="97" cy="9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Comic Sans MS" charset="0"/>
              </a:endParaRPr>
            </a:p>
          </p:txBody>
        </p:sp>
        <p:sp>
          <p:nvSpPr>
            <p:cNvPr id="35876" name="Line 14"/>
            <p:cNvSpPr>
              <a:spLocks noChangeShapeType="1"/>
            </p:cNvSpPr>
            <p:nvPr/>
          </p:nvSpPr>
          <p:spPr bwMode="auto">
            <a:xfrm>
              <a:off x="4607" y="3365"/>
              <a:ext cx="3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7" name="Line 15"/>
            <p:cNvSpPr>
              <a:spLocks noChangeShapeType="1"/>
            </p:cNvSpPr>
            <p:nvPr/>
          </p:nvSpPr>
          <p:spPr bwMode="auto">
            <a:xfrm flipV="1">
              <a:off x="4597" y="2968"/>
              <a:ext cx="0" cy="3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8" name="Line 16"/>
            <p:cNvSpPr>
              <a:spLocks noChangeShapeType="1"/>
            </p:cNvSpPr>
            <p:nvPr/>
          </p:nvSpPr>
          <p:spPr bwMode="auto">
            <a:xfrm flipV="1">
              <a:off x="4597" y="3002"/>
              <a:ext cx="239" cy="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9" name="Rectangle 17"/>
            <p:cNvSpPr>
              <a:spLocks noChangeArrowheads="1"/>
            </p:cNvSpPr>
            <p:nvPr/>
          </p:nvSpPr>
          <p:spPr bwMode="auto">
            <a:xfrm>
              <a:off x="4903" y="2782"/>
              <a:ext cx="296" cy="2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b="1" i="1" dirty="0">
                  <a:latin typeface="Times New Roman" charset="0"/>
                </a:rPr>
                <a:t>F</a:t>
              </a:r>
              <a:r>
                <a:rPr lang="en-US" altLang="zh-CN" sz="2000" b="1" baseline="-25000" dirty="0">
                  <a:latin typeface="Times New Roman" charset="0"/>
                </a:rPr>
                <a:t>2</a:t>
              </a:r>
              <a:endParaRPr lang="en-US" altLang="zh-CN" sz="2000" b="1" dirty="0"/>
            </a:p>
          </p:txBody>
        </p:sp>
        <p:grpSp>
          <p:nvGrpSpPr>
            <p:cNvPr id="35880" name="Group 18"/>
            <p:cNvGrpSpPr>
              <a:grpSpLocks/>
            </p:cNvGrpSpPr>
            <p:nvPr/>
          </p:nvGrpSpPr>
          <p:grpSpPr bwMode="auto">
            <a:xfrm>
              <a:off x="3836" y="3023"/>
              <a:ext cx="223" cy="590"/>
              <a:chOff x="2596" y="2387"/>
              <a:chExt cx="300" cy="838"/>
            </a:xfrm>
          </p:grpSpPr>
          <p:sp>
            <p:nvSpPr>
              <p:cNvPr id="35881" name="Line 19"/>
              <p:cNvSpPr>
                <a:spLocks noChangeShapeType="1"/>
              </p:cNvSpPr>
              <p:nvPr/>
            </p:nvSpPr>
            <p:spPr bwMode="auto">
              <a:xfrm>
                <a:off x="2743" y="2387"/>
                <a:ext cx="0" cy="6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882" name="Rectangle 20"/>
              <p:cNvSpPr>
                <a:spLocks noChangeArrowheads="1"/>
              </p:cNvSpPr>
              <p:nvPr/>
            </p:nvSpPr>
            <p:spPr bwMode="auto">
              <a:xfrm>
                <a:off x="2596" y="2985"/>
                <a:ext cx="300" cy="2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omic Sans MS" charset="0"/>
                </a:endParaRPr>
              </a:p>
            </p:txBody>
          </p:sp>
        </p:grpSp>
      </p:grpSp>
      <p:sp>
        <p:nvSpPr>
          <p:cNvPr id="35889" name="Text Box 27"/>
          <p:cNvSpPr txBox="1">
            <a:spLocks noChangeArrowheads="1"/>
          </p:cNvSpPr>
          <p:nvPr/>
        </p:nvSpPr>
        <p:spPr bwMode="auto">
          <a:xfrm>
            <a:off x="521550" y="2436735"/>
            <a:ext cx="3841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000" b="1" dirty="0"/>
              <a:t>O</a:t>
            </a:r>
          </a:p>
        </p:txBody>
      </p:sp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3309666" y="2030729"/>
            <a:ext cx="360040" cy="3619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just"/>
            <a:r>
              <a:rPr lang="en-US" altLang="zh-CN" sz="2000" b="1" i="1" dirty="0" smtClean="0">
                <a:solidFill>
                  <a:schemeClr val="tx1"/>
                </a:solidFill>
                <a:latin typeface="Times New Roman" charset="0"/>
              </a:rPr>
              <a:t>F</a:t>
            </a:r>
            <a:r>
              <a:rPr lang="en-US" altLang="zh-CN" sz="2000" b="1" i="1" baseline="-25000" dirty="0" smtClean="0">
                <a:solidFill>
                  <a:schemeClr val="tx1"/>
                </a:solidFill>
                <a:latin typeface="Times New Roman" charset="0"/>
              </a:rPr>
              <a:t>2</a:t>
            </a:r>
            <a:endParaRPr lang="en-US" altLang="zh-CN" sz="2000" b="1" baseline="-25000" dirty="0">
              <a:solidFill>
                <a:schemeClr val="tx1"/>
              </a:solidFill>
            </a:endParaRPr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2769605" y="1985724"/>
            <a:ext cx="360040" cy="3619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just"/>
            <a:r>
              <a:rPr lang="en-US" altLang="zh-CN" sz="2000" b="1" i="1" dirty="0" smtClean="0">
                <a:solidFill>
                  <a:schemeClr val="tx1"/>
                </a:solidFill>
                <a:latin typeface="Times New Roman" charset="0"/>
              </a:rPr>
              <a:t>F</a:t>
            </a:r>
            <a:r>
              <a:rPr lang="en-US" altLang="zh-CN" sz="2000" b="1" i="1" baseline="-25000" dirty="0" smtClean="0">
                <a:solidFill>
                  <a:schemeClr val="tx1"/>
                </a:solidFill>
                <a:latin typeface="Times New Roman" charset="0"/>
              </a:rPr>
              <a:t>1</a:t>
            </a:r>
            <a:endParaRPr lang="en-US" altLang="zh-CN" sz="2000" b="1" baseline="-25000" dirty="0">
              <a:solidFill>
                <a:schemeClr val="tx1"/>
              </a:solidFill>
            </a:endParaRPr>
          </a:p>
        </p:txBody>
      </p:sp>
      <p:grpSp>
        <p:nvGrpSpPr>
          <p:cNvPr id="57" name="Group 5"/>
          <p:cNvGrpSpPr>
            <a:grpSpLocks/>
          </p:cNvGrpSpPr>
          <p:nvPr/>
        </p:nvGrpSpPr>
        <p:grpSpPr bwMode="auto">
          <a:xfrm>
            <a:off x="5697125" y="2661760"/>
            <a:ext cx="2838450" cy="1622425"/>
            <a:chOff x="3411" y="2590"/>
            <a:chExt cx="1788" cy="1022"/>
          </a:xfrm>
        </p:grpSpPr>
        <p:sp>
          <p:nvSpPr>
            <p:cNvPr id="58" name="Rectangle 6"/>
            <p:cNvSpPr>
              <a:spLocks noChangeArrowheads="1"/>
            </p:cNvSpPr>
            <p:nvPr/>
          </p:nvSpPr>
          <p:spPr bwMode="auto">
            <a:xfrm>
              <a:off x="4528" y="2719"/>
              <a:ext cx="243" cy="2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b="1" i="1" dirty="0">
                  <a:latin typeface="Times New Roman" charset="0"/>
                </a:rPr>
                <a:t>F</a:t>
              </a:r>
              <a:r>
                <a:rPr lang="en-US" altLang="zh-CN" sz="2000" b="1" baseline="-25000" dirty="0">
                  <a:latin typeface="Times New Roman" charset="0"/>
                </a:rPr>
                <a:t>1</a:t>
              </a:r>
              <a:endParaRPr lang="en-US" altLang="zh-CN" sz="2000" b="1" dirty="0"/>
            </a:p>
          </p:txBody>
        </p:sp>
        <p:grpSp>
          <p:nvGrpSpPr>
            <p:cNvPr id="59" name="Group 7"/>
            <p:cNvGrpSpPr>
              <a:grpSpLocks/>
            </p:cNvGrpSpPr>
            <p:nvPr/>
          </p:nvGrpSpPr>
          <p:grpSpPr bwMode="auto">
            <a:xfrm rot="5400000">
              <a:off x="3300" y="2701"/>
              <a:ext cx="293" cy="72"/>
              <a:chOff x="7369" y="3110"/>
              <a:chExt cx="2053" cy="211"/>
            </a:xfrm>
          </p:grpSpPr>
          <p:sp>
            <p:nvSpPr>
              <p:cNvPr id="71" name="Rectangle 8" descr="浅色下对角线"/>
              <p:cNvSpPr>
                <a:spLocks noChangeArrowheads="1"/>
              </p:cNvSpPr>
              <p:nvPr/>
            </p:nvSpPr>
            <p:spPr bwMode="auto">
              <a:xfrm>
                <a:off x="7369" y="3110"/>
                <a:ext cx="2021" cy="211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zh-CN" altLang="en-US">
                  <a:latin typeface="Comic Sans MS" charset="0"/>
                </a:endParaRPr>
              </a:p>
            </p:txBody>
          </p:sp>
          <p:sp>
            <p:nvSpPr>
              <p:cNvPr id="72" name="Line 9" descr="浅色下对角线"/>
              <p:cNvSpPr>
                <a:spLocks noChangeShapeType="1"/>
              </p:cNvSpPr>
              <p:nvPr/>
            </p:nvSpPr>
            <p:spPr bwMode="auto">
              <a:xfrm flipV="1">
                <a:off x="7386" y="3114"/>
                <a:ext cx="203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0" name="AutoShape 10"/>
            <p:cNvSpPr>
              <a:spLocks noChangeArrowheads="1"/>
            </p:cNvSpPr>
            <p:nvPr/>
          </p:nvSpPr>
          <p:spPr bwMode="auto">
            <a:xfrm rot="1742235">
              <a:off x="3425" y="3009"/>
              <a:ext cx="1271" cy="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omic Sans MS" charset="0"/>
              </a:endParaRPr>
            </a:p>
          </p:txBody>
        </p:sp>
        <p:grpSp>
          <p:nvGrpSpPr>
            <p:cNvPr id="61" name="Group 11"/>
            <p:cNvGrpSpPr>
              <a:grpSpLocks/>
            </p:cNvGrpSpPr>
            <p:nvPr/>
          </p:nvGrpSpPr>
          <p:grpSpPr bwMode="auto">
            <a:xfrm>
              <a:off x="3452" y="2714"/>
              <a:ext cx="97" cy="92"/>
              <a:chOff x="3494" y="2430"/>
              <a:chExt cx="434" cy="434"/>
            </a:xfrm>
          </p:grpSpPr>
          <p:sp>
            <p:nvSpPr>
              <p:cNvPr id="69" name="Oval 12"/>
              <p:cNvSpPr>
                <a:spLocks noChangeArrowheads="1"/>
              </p:cNvSpPr>
              <p:nvPr/>
            </p:nvSpPr>
            <p:spPr bwMode="auto">
              <a:xfrm>
                <a:off x="3494" y="2430"/>
                <a:ext cx="434" cy="434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latin typeface="Comic Sans MS" charset="0"/>
                </a:endParaRPr>
              </a:p>
            </p:txBody>
          </p:sp>
          <p:sp>
            <p:nvSpPr>
              <p:cNvPr id="70" name="Oval 13"/>
              <p:cNvSpPr>
                <a:spLocks noChangeArrowheads="1"/>
              </p:cNvSpPr>
              <p:nvPr/>
            </p:nvSpPr>
            <p:spPr bwMode="auto">
              <a:xfrm>
                <a:off x="3658" y="2595"/>
                <a:ext cx="104" cy="10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omic Sans MS" charset="0"/>
                </a:endParaRPr>
              </a:p>
            </p:txBody>
          </p:sp>
        </p:grpSp>
        <p:sp>
          <p:nvSpPr>
            <p:cNvPr id="62" name="Line 14"/>
            <p:cNvSpPr>
              <a:spLocks noChangeShapeType="1"/>
            </p:cNvSpPr>
            <p:nvPr/>
          </p:nvSpPr>
          <p:spPr bwMode="auto">
            <a:xfrm>
              <a:off x="4629" y="3329"/>
              <a:ext cx="3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Line 15"/>
            <p:cNvSpPr>
              <a:spLocks noChangeShapeType="1"/>
            </p:cNvSpPr>
            <p:nvPr/>
          </p:nvSpPr>
          <p:spPr bwMode="auto">
            <a:xfrm flipV="1">
              <a:off x="4619" y="2932"/>
              <a:ext cx="0" cy="39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Line 16"/>
            <p:cNvSpPr>
              <a:spLocks noChangeShapeType="1"/>
            </p:cNvSpPr>
            <p:nvPr/>
          </p:nvSpPr>
          <p:spPr bwMode="auto">
            <a:xfrm flipV="1">
              <a:off x="4619" y="2966"/>
              <a:ext cx="239" cy="3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5" name="Rectangle 17"/>
            <p:cNvSpPr>
              <a:spLocks noChangeArrowheads="1"/>
            </p:cNvSpPr>
            <p:nvPr/>
          </p:nvSpPr>
          <p:spPr bwMode="auto">
            <a:xfrm>
              <a:off x="4903" y="2782"/>
              <a:ext cx="296" cy="2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2000" b="1" i="1" dirty="0">
                  <a:latin typeface="Times New Roman" charset="0"/>
                </a:rPr>
                <a:t>F</a:t>
              </a:r>
              <a:r>
                <a:rPr lang="en-US" altLang="zh-CN" sz="2000" b="1" baseline="-25000" dirty="0">
                  <a:latin typeface="Times New Roman" charset="0"/>
                </a:rPr>
                <a:t>2</a:t>
              </a:r>
              <a:endParaRPr lang="en-US" altLang="zh-CN" sz="2000" b="1" dirty="0"/>
            </a:p>
          </p:txBody>
        </p:sp>
        <p:grpSp>
          <p:nvGrpSpPr>
            <p:cNvPr id="66" name="Group 18"/>
            <p:cNvGrpSpPr>
              <a:grpSpLocks/>
            </p:cNvGrpSpPr>
            <p:nvPr/>
          </p:nvGrpSpPr>
          <p:grpSpPr bwMode="auto">
            <a:xfrm>
              <a:off x="3836" y="3042"/>
              <a:ext cx="223" cy="570"/>
              <a:chOff x="2596" y="2415"/>
              <a:chExt cx="300" cy="810"/>
            </a:xfrm>
          </p:grpSpPr>
          <p:sp>
            <p:nvSpPr>
              <p:cNvPr id="67" name="Line 19"/>
              <p:cNvSpPr>
                <a:spLocks noChangeShapeType="1"/>
              </p:cNvSpPr>
              <p:nvPr/>
            </p:nvSpPr>
            <p:spPr bwMode="auto">
              <a:xfrm>
                <a:off x="2744" y="2415"/>
                <a:ext cx="0" cy="6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" name="Rectangle 20"/>
              <p:cNvSpPr>
                <a:spLocks noChangeArrowheads="1"/>
              </p:cNvSpPr>
              <p:nvPr/>
            </p:nvSpPr>
            <p:spPr bwMode="auto">
              <a:xfrm>
                <a:off x="2596" y="2985"/>
                <a:ext cx="300" cy="2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Comic Sans MS" charset="0"/>
                </a:endParaRPr>
              </a:p>
            </p:txBody>
          </p:sp>
        </p:grpSp>
      </p:grpSp>
      <p:sp>
        <p:nvSpPr>
          <p:cNvPr id="73" name="Line 21"/>
          <p:cNvSpPr>
            <a:spLocks noChangeShapeType="1"/>
          </p:cNvSpPr>
          <p:nvPr/>
        </p:nvSpPr>
        <p:spPr bwMode="auto">
          <a:xfrm flipV="1">
            <a:off x="7616412" y="2339497"/>
            <a:ext cx="0" cy="9350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4" name="Line 22"/>
          <p:cNvSpPr>
            <a:spLocks noChangeShapeType="1"/>
          </p:cNvSpPr>
          <p:nvPr/>
        </p:nvSpPr>
        <p:spPr bwMode="auto">
          <a:xfrm flipH="1">
            <a:off x="7352887" y="3779360"/>
            <a:ext cx="288925" cy="43180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5" name="Line 23"/>
          <p:cNvSpPr>
            <a:spLocks noChangeShapeType="1"/>
          </p:cNvSpPr>
          <p:nvPr/>
        </p:nvSpPr>
        <p:spPr bwMode="auto">
          <a:xfrm flipH="1">
            <a:off x="5501862" y="3838097"/>
            <a:ext cx="20891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6" name="Line 24"/>
          <p:cNvSpPr>
            <a:spLocks noChangeShapeType="1"/>
          </p:cNvSpPr>
          <p:nvPr/>
        </p:nvSpPr>
        <p:spPr bwMode="auto">
          <a:xfrm>
            <a:off x="5790787" y="2915760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7" name="Line 25"/>
          <p:cNvSpPr>
            <a:spLocks noChangeShapeType="1"/>
          </p:cNvSpPr>
          <p:nvPr/>
        </p:nvSpPr>
        <p:spPr bwMode="auto">
          <a:xfrm>
            <a:off x="5790787" y="2915760"/>
            <a:ext cx="1800225" cy="1008062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8" name="Line 26"/>
          <p:cNvSpPr>
            <a:spLocks noChangeShapeType="1"/>
          </p:cNvSpPr>
          <p:nvPr/>
        </p:nvSpPr>
        <p:spPr bwMode="auto">
          <a:xfrm>
            <a:off x="5790787" y="2915760"/>
            <a:ext cx="0" cy="93503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9" name="Text Box 27"/>
          <p:cNvSpPr txBox="1">
            <a:spLocks noChangeArrowheads="1"/>
          </p:cNvSpPr>
          <p:nvPr/>
        </p:nvSpPr>
        <p:spPr bwMode="auto">
          <a:xfrm>
            <a:off x="5468525" y="268716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000" b="1" dirty="0"/>
              <a:t>O</a:t>
            </a:r>
          </a:p>
        </p:txBody>
      </p:sp>
      <p:grpSp>
        <p:nvGrpSpPr>
          <p:cNvPr id="80" name="Group 28"/>
          <p:cNvGrpSpPr>
            <a:grpSpLocks/>
          </p:cNvGrpSpPr>
          <p:nvPr/>
        </p:nvGrpSpPr>
        <p:grpSpPr bwMode="auto">
          <a:xfrm>
            <a:off x="5790787" y="2407760"/>
            <a:ext cx="1800225" cy="434975"/>
            <a:chOff x="3470" y="2430"/>
            <a:chExt cx="1134" cy="274"/>
          </a:xfrm>
        </p:grpSpPr>
        <p:sp>
          <p:nvSpPr>
            <p:cNvPr id="81" name="AutoShape 29"/>
            <p:cNvSpPr>
              <a:spLocks/>
            </p:cNvSpPr>
            <p:nvPr/>
          </p:nvSpPr>
          <p:spPr bwMode="auto">
            <a:xfrm rot="5400000">
              <a:off x="4014" y="2115"/>
              <a:ext cx="45" cy="1134"/>
            </a:xfrm>
            <a:prstGeom prst="leftBrace">
              <a:avLst>
                <a:gd name="adj1" fmla="val 210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zh-CN" altLang="en-US">
                <a:latin typeface="Comic Sans MS" charset="0"/>
              </a:endParaRPr>
            </a:p>
          </p:txBody>
        </p:sp>
        <p:sp>
          <p:nvSpPr>
            <p:cNvPr id="82" name="Text Box 30"/>
            <p:cNvSpPr txBox="1">
              <a:spLocks noChangeArrowheads="1"/>
            </p:cNvSpPr>
            <p:nvPr/>
          </p:nvSpPr>
          <p:spPr bwMode="auto">
            <a:xfrm>
              <a:off x="3923" y="2430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2000" b="1" i="1">
                  <a:latin typeface="宋体" charset="0"/>
                </a:rPr>
                <a:t>L</a:t>
              </a:r>
              <a:r>
                <a:rPr lang="en-US" altLang="zh-CN" sz="2000" b="1" baseline="-25000">
                  <a:latin typeface="宋体" charset="0"/>
                </a:rPr>
                <a:t>1</a:t>
              </a:r>
              <a:endParaRPr lang="en-US" altLang="zh-CN" sz="2000" b="1">
                <a:latin typeface="宋体" charset="0"/>
              </a:endParaRPr>
            </a:p>
          </p:txBody>
        </p:sp>
      </p:grpSp>
      <p:grpSp>
        <p:nvGrpSpPr>
          <p:cNvPr id="83" name="Group 31"/>
          <p:cNvGrpSpPr>
            <a:grpSpLocks/>
          </p:cNvGrpSpPr>
          <p:nvPr/>
        </p:nvGrpSpPr>
        <p:grpSpPr bwMode="auto">
          <a:xfrm>
            <a:off x="5333587" y="2961797"/>
            <a:ext cx="395288" cy="863600"/>
            <a:chOff x="3182" y="2779"/>
            <a:chExt cx="249" cy="544"/>
          </a:xfrm>
        </p:grpSpPr>
        <p:sp>
          <p:nvSpPr>
            <p:cNvPr id="84" name="AutoShape 32"/>
            <p:cNvSpPr>
              <a:spLocks/>
            </p:cNvSpPr>
            <p:nvPr/>
          </p:nvSpPr>
          <p:spPr bwMode="auto">
            <a:xfrm>
              <a:off x="3379" y="2779"/>
              <a:ext cx="45" cy="544"/>
            </a:xfrm>
            <a:prstGeom prst="leftBrace">
              <a:avLst>
                <a:gd name="adj1" fmla="val 10074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Comic Sans MS" charset="0"/>
              </a:endParaRPr>
            </a:p>
          </p:txBody>
        </p:sp>
        <p:sp>
          <p:nvSpPr>
            <p:cNvPr id="85" name="Text Box 33"/>
            <p:cNvSpPr txBox="1">
              <a:spLocks noChangeArrowheads="1"/>
            </p:cNvSpPr>
            <p:nvPr/>
          </p:nvSpPr>
          <p:spPr bwMode="auto">
            <a:xfrm>
              <a:off x="3182" y="2915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2000" b="1" i="1">
                  <a:latin typeface="宋体" charset="0"/>
                </a:rPr>
                <a:t>L</a:t>
              </a:r>
              <a:r>
                <a:rPr lang="en-US" altLang="zh-CN" sz="2000" b="1" baseline="-25000">
                  <a:latin typeface="宋体" charset="0"/>
                </a:rPr>
                <a:t>3</a:t>
              </a:r>
              <a:endParaRPr lang="en-US" altLang="zh-CN" sz="2000" b="1">
                <a:latin typeface="宋体" charset="0"/>
              </a:endParaRPr>
            </a:p>
          </p:txBody>
        </p:sp>
      </p:grpSp>
      <p:grpSp>
        <p:nvGrpSpPr>
          <p:cNvPr id="86" name="Group 34"/>
          <p:cNvGrpSpPr>
            <a:grpSpLocks/>
          </p:cNvGrpSpPr>
          <p:nvPr/>
        </p:nvGrpSpPr>
        <p:grpSpPr bwMode="auto">
          <a:xfrm>
            <a:off x="5673312" y="3418997"/>
            <a:ext cx="1944688" cy="396875"/>
            <a:chOff x="3396" y="3067"/>
            <a:chExt cx="1225" cy="250"/>
          </a:xfrm>
        </p:grpSpPr>
        <p:sp>
          <p:nvSpPr>
            <p:cNvPr id="87" name="AutoShape 35"/>
            <p:cNvSpPr>
              <a:spLocks/>
            </p:cNvSpPr>
            <p:nvPr/>
          </p:nvSpPr>
          <p:spPr bwMode="auto">
            <a:xfrm rot="18001473" flipV="1">
              <a:off x="3986" y="2508"/>
              <a:ext cx="45" cy="1225"/>
            </a:xfrm>
            <a:prstGeom prst="leftBrace">
              <a:avLst>
                <a:gd name="adj1" fmla="val 226852"/>
                <a:gd name="adj2" fmla="val 50000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zh-CN" altLang="en-US">
                <a:latin typeface="Comic Sans MS" charset="0"/>
              </a:endParaRPr>
            </a:p>
          </p:txBody>
        </p:sp>
        <p:sp>
          <p:nvSpPr>
            <p:cNvPr id="88" name="Text Box 36"/>
            <p:cNvSpPr txBox="1">
              <a:spLocks noChangeArrowheads="1"/>
            </p:cNvSpPr>
            <p:nvPr/>
          </p:nvSpPr>
          <p:spPr bwMode="auto">
            <a:xfrm>
              <a:off x="3878" y="3067"/>
              <a:ext cx="2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2000" b="1" i="1">
                  <a:solidFill>
                    <a:srgbClr val="FF0000"/>
                  </a:solidFill>
                  <a:latin typeface="宋体" charset="0"/>
                </a:rPr>
                <a:t>L</a:t>
              </a:r>
              <a:r>
                <a:rPr lang="en-US" altLang="zh-CN" sz="2000" b="1" baseline="-25000">
                  <a:solidFill>
                    <a:srgbClr val="FF0000"/>
                  </a:solidFill>
                  <a:latin typeface="宋体" charset="0"/>
                </a:rPr>
                <a:t>2</a:t>
              </a:r>
              <a:endParaRPr lang="en-US" altLang="zh-CN" sz="2000" b="1">
                <a:solidFill>
                  <a:srgbClr val="FF0000"/>
                </a:solidFill>
                <a:latin typeface="宋体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383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5472100" y="2391730"/>
            <a:ext cx="3330370" cy="9442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630" tIns="40815" rIns="81630" bIns="40815">
            <a:spAutoFit/>
          </a:bodyPr>
          <a:lstStyle/>
          <a:p>
            <a:pPr algn="l"/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、力臂最长：</a:t>
            </a: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支点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与</a:t>
            </a: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力作用点</a:t>
            </a:r>
            <a:r>
              <a:rPr lang="zh-CN" altLang="en-US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的连线</a:t>
            </a:r>
            <a:endParaRPr lang="en-US" altLang="zh-CN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5427095" y="1176595"/>
            <a:ext cx="3420380" cy="9442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630" tIns="40815" rIns="81630" bIns="40815">
            <a:spAutoFit/>
          </a:bodyPr>
          <a:lstStyle/>
          <a:p>
            <a:pPr algn="l"/>
            <a:r>
              <a:rPr lang="en-US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、找最小力：</a:t>
            </a:r>
          </a:p>
          <a:p>
            <a:pPr algn="l"/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      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先找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最长力臂</a:t>
            </a:r>
            <a:endParaRPr lang="en-US" altLang="zh-CN" sz="2800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2" name="Shape 163"/>
          <p:cNvSpPr/>
          <p:nvPr/>
        </p:nvSpPr>
        <p:spPr>
          <a:xfrm>
            <a:off x="341530" y="262268"/>
            <a:ext cx="2936978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五、最小力问题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1356615"/>
            <a:ext cx="4410490" cy="293738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13" name="Line 16"/>
          <p:cNvSpPr>
            <a:spLocks noChangeShapeType="1"/>
          </p:cNvSpPr>
          <p:nvPr/>
        </p:nvSpPr>
        <p:spPr bwMode="auto">
          <a:xfrm flipH="1" flipV="1">
            <a:off x="4076944" y="2121699"/>
            <a:ext cx="1" cy="1251337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4076945" y="3381840"/>
            <a:ext cx="1215135" cy="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4121950" y="2211710"/>
            <a:ext cx="585065" cy="1170130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7" name="直接连接符 12"/>
          <p:cNvCxnSpPr/>
          <p:nvPr/>
        </p:nvCxnSpPr>
        <p:spPr bwMode="auto">
          <a:xfrm>
            <a:off x="746575" y="1806665"/>
            <a:ext cx="3330370" cy="1575175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左大括号 17"/>
          <p:cNvSpPr>
            <a:spLocks/>
          </p:cNvSpPr>
          <p:nvPr/>
        </p:nvSpPr>
        <p:spPr bwMode="auto">
          <a:xfrm rot="17737466" flipV="1">
            <a:off x="2174154" y="933370"/>
            <a:ext cx="380353" cy="3681803"/>
          </a:xfrm>
          <a:prstGeom prst="leftBrace">
            <a:avLst>
              <a:gd name="adj1" fmla="val 41763"/>
              <a:gd name="adj2" fmla="val 50000"/>
            </a:avLst>
          </a:pr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73965" y="2751770"/>
            <a:ext cx="88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L</a:t>
            </a:r>
            <a:r>
              <a:rPr kumimoji="1" lang="zh-CN" altLang="en-US" sz="2800" baseline="-25000" dirty="0" smtClean="0">
                <a:solidFill>
                  <a:srgbClr val="FF0000"/>
                </a:solidFill>
              </a:rPr>
              <a:t>最长</a:t>
            </a:r>
            <a:endParaRPr kumimoji="1" lang="zh-CN" alt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436985" y="1671650"/>
            <a:ext cx="88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F</a:t>
            </a:r>
            <a:r>
              <a:rPr kumimoji="1" lang="zh-CN" altLang="en-US" sz="2800" baseline="-25000" dirty="0" smtClean="0">
                <a:solidFill>
                  <a:srgbClr val="FF0000"/>
                </a:solidFill>
              </a:rPr>
              <a:t>最小</a:t>
            </a:r>
            <a:endParaRPr kumimoji="1" lang="zh-CN" alt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1" name="Text Box 35"/>
          <p:cNvSpPr txBox="1">
            <a:spLocks noChangeArrowheads="1"/>
          </p:cNvSpPr>
          <p:nvPr/>
        </p:nvSpPr>
        <p:spPr bwMode="auto">
          <a:xfrm>
            <a:off x="5427096" y="3606865"/>
            <a:ext cx="3510389" cy="9442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81630" tIns="40815" rIns="81630" bIns="40815">
            <a:spAutoFit/>
          </a:bodyPr>
          <a:lstStyle/>
          <a:p>
            <a:pPr algn="l"/>
            <a:r>
              <a:rPr lang="zh-CN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3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、最小力方向</a:t>
            </a: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垂直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于最长力臂</a:t>
            </a:r>
            <a:endParaRPr lang="en-US" altLang="zh-CN"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0539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 animBg="1"/>
      <p:bldP spid="13" grpId="1" animBg="1"/>
      <p:bldP spid="15" grpId="0" animBg="1"/>
      <p:bldP spid="15" grpId="1" animBg="1"/>
      <p:bldP spid="16" grpId="0" animBg="1"/>
      <p:bldP spid="18" grpId="0" animBg="1"/>
      <p:bldP spid="9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71600" y="321500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chemeClr val="tx1"/>
                </a:solidFill>
              </a:rPr>
              <a:t>在杠杆末端画出使杠杆平衡的最小力方向？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2546775" y="1761660"/>
            <a:ext cx="3690410" cy="2997184"/>
            <a:chOff x="656565" y="1401620"/>
            <a:chExt cx="3690410" cy="29971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565" y="1401620"/>
              <a:ext cx="3690410" cy="2997184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761910" y="1401620"/>
              <a:ext cx="37241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b="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</a:t>
              </a:r>
              <a:endParaRPr lang="zh-CN" altLang="en-US" sz="3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8" name="直接连接符 12"/>
          <p:cNvCxnSpPr/>
          <p:nvPr/>
        </p:nvCxnSpPr>
        <p:spPr bwMode="auto">
          <a:xfrm flipV="1">
            <a:off x="2951820" y="2076695"/>
            <a:ext cx="2835315" cy="1305145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16"/>
          <p:cNvSpPr>
            <a:spLocks noChangeShapeType="1"/>
          </p:cNvSpPr>
          <p:nvPr/>
        </p:nvSpPr>
        <p:spPr bwMode="auto">
          <a:xfrm flipH="1" flipV="1">
            <a:off x="5382089" y="1266604"/>
            <a:ext cx="405045" cy="765085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562110" y="1131590"/>
            <a:ext cx="882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F</a:t>
            </a:r>
            <a:r>
              <a:rPr kumimoji="1" lang="zh-CN" altLang="en-US" sz="2800" baseline="-25000" dirty="0" smtClean="0">
                <a:solidFill>
                  <a:srgbClr val="FF0000"/>
                </a:solidFill>
              </a:rPr>
              <a:t>最小</a:t>
            </a:r>
            <a:endParaRPr kumimoji="1" lang="zh-CN" altLang="en-US" sz="2800" baseline="-25000" dirty="0">
              <a:solidFill>
                <a:srgbClr val="FF0000"/>
              </a:solidFill>
            </a:endParaRPr>
          </a:p>
        </p:txBody>
      </p:sp>
      <p:grpSp>
        <p:nvGrpSpPr>
          <p:cNvPr id="13" name="组合 47"/>
          <p:cNvGrpSpPr/>
          <p:nvPr/>
        </p:nvGrpSpPr>
        <p:grpSpPr>
          <a:xfrm rot="3795958">
            <a:off x="5399213" y="1806720"/>
            <a:ext cx="363084" cy="262004"/>
            <a:chOff x="4188958" y="7498309"/>
            <a:chExt cx="241886" cy="330819"/>
          </a:xfrm>
        </p:grpSpPr>
        <p:cxnSp>
          <p:nvCxnSpPr>
            <p:cNvPr id="14" name="直接连接符 48"/>
            <p:cNvCxnSpPr/>
            <p:nvPr/>
          </p:nvCxnSpPr>
          <p:spPr>
            <a:xfrm flipV="1">
              <a:off x="4192138" y="7498309"/>
              <a:ext cx="0" cy="330819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5" name="直接连接符 49"/>
            <p:cNvCxnSpPr/>
            <p:nvPr/>
          </p:nvCxnSpPr>
          <p:spPr>
            <a:xfrm>
              <a:off x="4188958" y="7829128"/>
              <a:ext cx="241886" cy="0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38909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3"/>
          <p:cNvSpPr txBox="1">
            <a:spLocks noChangeArrowheads="1"/>
          </p:cNvSpPr>
          <p:nvPr/>
        </p:nvSpPr>
        <p:spPr bwMode="auto">
          <a:xfrm>
            <a:off x="431540" y="456515"/>
            <a:ext cx="8505945" cy="328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en-US" sz="2800" b="1" dirty="0" smtClean="0">
                <a:latin typeface="宋体"/>
                <a:ea typeface="宋体"/>
                <a:cs typeface="宋体"/>
              </a:rPr>
              <a:t>两小孩坐在跷跷板上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恰好水平平衡，此时（  </a:t>
            </a:r>
            <a:r>
              <a:rPr lang="zh-CN" altLang="en-US" sz="2800" b="1" dirty="0" smtClean="0">
                <a:latin typeface="宋体"/>
                <a:ea typeface="宋体"/>
                <a:cs typeface="宋体"/>
              </a:rPr>
              <a:t>）      </a:t>
            </a:r>
            <a:r>
              <a:rPr lang="en-US" altLang="zh-CN" sz="2800" b="1" dirty="0" smtClean="0">
                <a:latin typeface="宋体"/>
                <a:ea typeface="宋体"/>
                <a:cs typeface="宋体"/>
              </a:rPr>
              <a:t>       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 smtClean="0">
                <a:latin typeface="宋体"/>
                <a:ea typeface="宋体"/>
                <a:cs typeface="宋体"/>
              </a:rPr>
              <a:t>A</a:t>
            </a:r>
            <a:r>
              <a:rPr lang="en-US" altLang="zh-CN" sz="2800" b="1" dirty="0">
                <a:latin typeface="宋体"/>
                <a:ea typeface="宋体"/>
                <a:cs typeface="宋体"/>
              </a:rPr>
              <a:t>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两小孩的重力一定相等     </a:t>
            </a:r>
            <a:endParaRPr lang="en-US" altLang="zh-CN" sz="2800" b="1" dirty="0">
              <a:latin typeface="宋体"/>
              <a:ea typeface="宋体"/>
              <a:cs typeface="宋体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B.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两小孩到支点的距离一定相等  </a:t>
            </a:r>
            <a:endParaRPr lang="en-US" altLang="zh-CN" sz="2800" b="1" dirty="0">
              <a:latin typeface="宋体"/>
              <a:ea typeface="宋体"/>
              <a:cs typeface="宋体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C.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两小孩的力臂一定相等     </a:t>
            </a:r>
            <a:endParaRPr lang="en-US" altLang="zh-CN" sz="2800" b="1" dirty="0">
              <a:latin typeface="宋体"/>
              <a:ea typeface="宋体"/>
              <a:cs typeface="宋体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D.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小孩的重力与各自到支点的距离的乘积相等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7992380" y="636535"/>
            <a:ext cx="360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D</a:t>
            </a:r>
            <a:endParaRPr lang="zh-CN" altLang="en-US" sz="2800" b="1" dirty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6184709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>
            <a:spLocks noChangeArrowheads="1"/>
          </p:cNvSpPr>
          <p:nvPr/>
        </p:nvSpPr>
        <p:spPr bwMode="auto">
          <a:xfrm>
            <a:off x="611560" y="771550"/>
            <a:ext cx="8190910" cy="328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en-US" sz="2800" b="1" dirty="0" smtClean="0">
                <a:latin typeface="宋体"/>
                <a:ea typeface="宋体"/>
                <a:cs typeface="宋体"/>
              </a:rPr>
              <a:t>下列关于杠杆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的说法中，正确的是（ </a:t>
            </a:r>
            <a:r>
              <a:rPr lang="zh-CN" altLang="en-US" sz="2800" b="1" dirty="0" smtClean="0">
                <a:latin typeface="宋体"/>
                <a:ea typeface="宋体"/>
                <a:cs typeface="宋体"/>
              </a:rPr>
              <a:t>  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）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A.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支点总位于动力作用点与阻力作用点之间     </a:t>
            </a:r>
            <a:endParaRPr lang="en-US" altLang="zh-CN" sz="2800" b="1" dirty="0">
              <a:latin typeface="宋体"/>
              <a:ea typeface="宋体"/>
              <a:cs typeface="宋体"/>
            </a:endParaRP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B.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动力臂越长，总是越省力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C.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动力臂与阻力臂的比值越大，就越省力   </a:t>
            </a:r>
          </a:p>
          <a:p>
            <a:pPr algn="l" eaLnBrk="1" hangingPunct="1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D.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动力作用方向总是与阻力作用方向相反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7182290" y="996575"/>
            <a:ext cx="2700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en-US" altLang="zh-CN" sz="2400" b="1" dirty="0">
                <a:solidFill>
                  <a:srgbClr val="FF0000"/>
                </a:solidFill>
                <a:latin typeface="Times New Roman" charset="0"/>
              </a:rPr>
              <a:t>C</a:t>
            </a:r>
            <a:endParaRPr lang="zh-CN" altLang="en-US" sz="2400" b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5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3"/>
          <p:cNvSpPr txBox="1">
            <a:spLocks noChangeArrowheads="1"/>
          </p:cNvSpPr>
          <p:nvPr/>
        </p:nvSpPr>
        <p:spPr bwMode="auto">
          <a:xfrm>
            <a:off x="566555" y="366505"/>
            <a:ext cx="8370930" cy="328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zh-CN" altLang="en-US" sz="2800" b="1" dirty="0" smtClean="0">
                <a:latin typeface="宋体"/>
                <a:ea typeface="宋体"/>
                <a:cs typeface="宋体"/>
              </a:rPr>
              <a:t>下列关于杠杆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的一些说法中，不正确的</a:t>
            </a:r>
            <a:r>
              <a:rPr lang="zh-CN" altLang="en-US" sz="2800" b="1" dirty="0" smtClean="0">
                <a:latin typeface="宋体"/>
                <a:ea typeface="宋体"/>
                <a:cs typeface="宋体"/>
              </a:rPr>
              <a:t>是</a:t>
            </a:r>
            <a:r>
              <a:rPr lang="en-US" altLang="zh-CN" sz="2800" b="1" dirty="0" smtClean="0">
                <a:latin typeface="宋体"/>
                <a:ea typeface="宋体"/>
                <a:cs typeface="宋体"/>
              </a:rPr>
              <a:t>(   )</a:t>
            </a:r>
            <a:endParaRPr lang="zh-CN" altLang="en-US" sz="2800" b="1" dirty="0">
              <a:latin typeface="宋体"/>
              <a:ea typeface="宋体"/>
              <a:cs typeface="宋体"/>
            </a:endParaRPr>
          </a:p>
          <a:p>
            <a:pPr lvl="1" algn="l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A.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杠杆必须是一根硬棒</a:t>
            </a:r>
            <a:br>
              <a:rPr lang="zh-CN" altLang="en-US" sz="2800" b="1" dirty="0">
                <a:latin typeface="宋体"/>
                <a:ea typeface="宋体"/>
                <a:cs typeface="宋体"/>
              </a:rPr>
            </a:br>
            <a:r>
              <a:rPr lang="en-US" altLang="zh-CN" sz="2800" b="1" dirty="0">
                <a:latin typeface="宋体"/>
                <a:ea typeface="宋体"/>
                <a:cs typeface="宋体"/>
              </a:rPr>
              <a:t>B.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力臂一定在杠杆上</a:t>
            </a:r>
          </a:p>
          <a:p>
            <a:pPr lvl="1" algn="l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C.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动力臂就是支点到动力作用线的距离</a:t>
            </a:r>
            <a:br>
              <a:rPr lang="zh-CN" altLang="en-US" sz="2800" b="1" dirty="0">
                <a:latin typeface="宋体"/>
                <a:ea typeface="宋体"/>
                <a:cs typeface="宋体"/>
              </a:rPr>
            </a:br>
            <a:r>
              <a:rPr lang="en-US" altLang="zh-CN" sz="2800" b="1" dirty="0">
                <a:latin typeface="宋体"/>
                <a:ea typeface="宋体"/>
                <a:cs typeface="宋体"/>
              </a:rPr>
              <a:t>D.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当力的作用线通过支点时，力臂为</a:t>
            </a:r>
            <a:r>
              <a:rPr lang="en-US" altLang="zh-CN" sz="2800" b="1" dirty="0">
                <a:latin typeface="宋体"/>
                <a:ea typeface="宋体"/>
                <a:cs typeface="宋体"/>
              </a:rPr>
              <a:t>0</a:t>
            </a:r>
            <a:endParaRPr lang="zh-CN" altLang="en-US" sz="2800" dirty="0">
              <a:latin typeface="宋体"/>
              <a:ea typeface="宋体"/>
              <a:cs typeface="宋体"/>
            </a:endParaRPr>
          </a:p>
        </p:txBody>
      </p:sp>
      <p:sp>
        <p:nvSpPr>
          <p:cNvPr id="18443" name="Text Box 3"/>
          <p:cNvSpPr txBox="1">
            <a:spLocks noChangeArrowheads="1"/>
          </p:cNvSpPr>
          <p:nvPr/>
        </p:nvSpPr>
        <p:spPr bwMode="auto">
          <a:xfrm>
            <a:off x="8037385" y="546525"/>
            <a:ext cx="5400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en-US" altLang="zh-CN" sz="2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B</a:t>
            </a:r>
            <a:r>
              <a:rPr lang="en-US" altLang="zh-CN" sz="2800" b="1" dirty="0">
                <a:latin typeface="宋体"/>
                <a:ea typeface="宋体"/>
                <a:cs typeface="宋体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65656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 bldLvl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31540" y="283195"/>
            <a:ext cx="8280920" cy="458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例：</a:t>
            </a:r>
            <a:r>
              <a:rPr lang="en-US" sz="2800" b="1" dirty="0" smtClean="0">
                <a:latin typeface="宋体"/>
                <a:ea typeface="宋体"/>
                <a:cs typeface="宋体"/>
              </a:rPr>
              <a:t>如图所示</a:t>
            </a:r>
            <a:r>
              <a:rPr lang="en-US" sz="2800" b="1" dirty="0">
                <a:latin typeface="宋体"/>
                <a:ea typeface="宋体"/>
                <a:cs typeface="宋体"/>
              </a:rPr>
              <a:t>，杠杆挂上钩码后刚好平衡，每个钩码的质量相同，在下列情况中，杠杆还能保持平衡的是（   </a:t>
            </a:r>
            <a:r>
              <a:rPr lang="en-US" sz="2800" b="1" dirty="0" smtClean="0">
                <a:latin typeface="宋体"/>
                <a:ea typeface="宋体"/>
                <a:cs typeface="宋体"/>
              </a:rPr>
              <a:t> </a:t>
            </a:r>
            <a:r>
              <a:rPr lang="en-US" sz="2800" b="1" dirty="0">
                <a:latin typeface="宋体"/>
                <a:ea typeface="宋体"/>
                <a:cs typeface="宋体"/>
              </a:rPr>
              <a:t>）</a:t>
            </a:r>
          </a:p>
          <a:p>
            <a:pPr marL="0" lvl="1" algn="l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A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.</a:t>
            </a:r>
            <a:r>
              <a:rPr lang="en-US" sz="2800" b="1" dirty="0">
                <a:latin typeface="宋体"/>
                <a:ea typeface="宋体"/>
                <a:cs typeface="宋体"/>
              </a:rPr>
              <a:t>左右钩码各向支点移一格   </a:t>
            </a:r>
          </a:p>
          <a:p>
            <a:pPr marL="0" lvl="1" algn="l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B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.</a:t>
            </a:r>
            <a:r>
              <a:rPr lang="en-US" sz="2800" b="1" dirty="0">
                <a:latin typeface="宋体"/>
                <a:ea typeface="宋体"/>
                <a:cs typeface="宋体"/>
              </a:rPr>
              <a:t>左右各减少一个钩码</a:t>
            </a:r>
          </a:p>
          <a:p>
            <a:pPr marL="0" lvl="1" algn="l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C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.</a:t>
            </a:r>
            <a:r>
              <a:rPr lang="en-US" sz="2800" b="1" dirty="0">
                <a:latin typeface="宋体"/>
                <a:ea typeface="宋体"/>
                <a:cs typeface="宋体"/>
              </a:rPr>
              <a:t>左右各减少一半钩码      </a:t>
            </a:r>
          </a:p>
          <a:p>
            <a:pPr marL="0" lvl="1" algn="l">
              <a:lnSpc>
                <a:spcPct val="150000"/>
              </a:lnSpc>
            </a:pPr>
            <a:r>
              <a:rPr lang="en-US" altLang="zh-CN" sz="2800" b="1" dirty="0">
                <a:latin typeface="宋体"/>
                <a:ea typeface="宋体"/>
                <a:cs typeface="宋体"/>
              </a:rPr>
              <a:t>D</a:t>
            </a:r>
            <a:r>
              <a:rPr lang="zh-CN" altLang="en-US" sz="2800" b="1" dirty="0">
                <a:latin typeface="宋体"/>
                <a:ea typeface="宋体"/>
                <a:cs typeface="宋体"/>
              </a:rPr>
              <a:t>.</a:t>
            </a:r>
            <a:r>
              <a:rPr lang="en-US" sz="2800" b="1" dirty="0">
                <a:latin typeface="宋体"/>
                <a:ea typeface="宋体"/>
                <a:cs typeface="宋体"/>
              </a:rPr>
              <a:t>左右各增加两个钩码 </a:t>
            </a:r>
          </a:p>
        </p:txBody>
      </p:sp>
      <p:pic>
        <p:nvPicPr>
          <p:cNvPr id="184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090" y="2346725"/>
            <a:ext cx="3129805" cy="20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469589" y="171665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C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63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char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4">
                                            <p:txEl>
                                              <p:charRg st="113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char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434">
                                            <p:txEl>
                                              <p:charRg st="113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char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434">
                                            <p:txEl>
                                              <p:charRg st="113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charRg st="113" end="1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434">
                                            <p:txEl>
                                              <p:charRg st="113" end="1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656565" y="951570"/>
            <a:ext cx="8190910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algn="l" defTabSz="286984"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altLang="zh-CN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、定义：</a:t>
            </a:r>
            <a:r>
              <a:rPr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在</a:t>
            </a:r>
            <a:r>
              <a:rPr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力的作用</a:t>
            </a:r>
            <a:r>
              <a:rPr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下能</a:t>
            </a:r>
            <a:r>
              <a:rPr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绕着固定点</a:t>
            </a:r>
            <a:r>
              <a:rPr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转动</a:t>
            </a:r>
            <a:r>
              <a:rPr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的硬</a:t>
            </a:r>
            <a:r>
              <a:rPr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棒。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341530" y="231490"/>
            <a:ext cx="2526609" cy="55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1887" tIns="31887" rIns="31887" bIns="31887" anchor="ctr">
            <a:spAutoFit/>
          </a:bodyPr>
          <a:lstStyle>
            <a:lvl1pPr algn="l" defTabSz="457200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2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一</a:t>
            </a:r>
            <a:r>
              <a:rPr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</a:t>
            </a:r>
            <a:r>
              <a:rPr lang="zh-CN" altLang="en-US" sz="32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认识杠杆</a:t>
            </a:r>
            <a:endParaRPr sz="32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2436735"/>
            <a:ext cx="3617130" cy="24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压水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81739"/>
            <a:ext cx="3825425" cy="23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138"/>
          <p:cNvSpPr/>
          <p:nvPr/>
        </p:nvSpPr>
        <p:spPr>
          <a:xfrm>
            <a:off x="656565" y="1716655"/>
            <a:ext cx="3375375" cy="495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7" tIns="31887" rIns="31887" bIns="31887" anchor="ctr">
            <a:spAutoFit/>
          </a:bodyPr>
          <a:lstStyle/>
          <a:p>
            <a:pPr algn="l" defTabSz="286984">
              <a:defRPr sz="36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lang="zh-CN" altLang="zh-CN" sz="2800" dirty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、杠杆可以弯曲</a:t>
            </a:r>
            <a:r>
              <a:rPr sz="2800" dirty="0" smtClean="0">
                <a:solidFill>
                  <a:srgbClr val="000000"/>
                </a:solidFill>
                <a:latin typeface="宋体"/>
                <a:ea typeface="宋体"/>
                <a:cs typeface="宋体"/>
              </a:rPr>
              <a:t>。</a:t>
            </a:r>
            <a:endParaRPr sz="2800" dirty="0">
              <a:solidFill>
                <a:srgbClr val="000000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387183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341530" y="141480"/>
            <a:ext cx="2835315" cy="6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lnSpc>
                <a:spcPct val="125000"/>
              </a:lnSpc>
            </a:pPr>
            <a:r>
              <a:rPr lang="en-US" altLang="zh-CN" sz="2800" b="1" dirty="0" smtClean="0">
                <a:latin typeface="宋体"/>
                <a:ea typeface="宋体"/>
                <a:cs typeface="宋体"/>
              </a:rPr>
              <a:t>3</a:t>
            </a:r>
            <a:r>
              <a:rPr lang="zh-CN" altLang="en-US" sz="2800" b="1" dirty="0" smtClean="0">
                <a:latin typeface="宋体"/>
                <a:ea typeface="宋体"/>
                <a:cs typeface="宋体"/>
              </a:rPr>
              <a:t>、杠杆五要素</a:t>
            </a:r>
            <a:r>
              <a:rPr lang="zh-CN" altLang="en-US" sz="2800" dirty="0">
                <a:latin typeface="宋体"/>
                <a:ea typeface="宋体"/>
                <a:cs typeface="宋体"/>
              </a:rPr>
              <a:t>：</a:t>
            </a:r>
            <a:endParaRPr lang="en-US" altLang="zh-CN" sz="2800" b="1" dirty="0">
              <a:latin typeface="宋体"/>
              <a:ea typeface="宋体"/>
              <a:cs typeface="宋体"/>
            </a:endParaRPr>
          </a:p>
        </p:txBody>
      </p:sp>
      <p:pic>
        <p:nvPicPr>
          <p:cNvPr id="4101" name="Picture 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5" r="12511"/>
          <a:stretch/>
        </p:blipFill>
        <p:spPr bwMode="auto">
          <a:xfrm>
            <a:off x="386535" y="816555"/>
            <a:ext cx="3669148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8" name="Rectangle 28"/>
          <p:cNvSpPr>
            <a:spLocks noChangeArrowheads="1"/>
          </p:cNvSpPr>
          <p:nvPr/>
        </p:nvSpPr>
        <p:spPr bwMode="auto">
          <a:xfrm>
            <a:off x="4346975" y="591530"/>
            <a:ext cx="4410490" cy="318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支  点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杠杆可以绕其转动</a:t>
            </a:r>
            <a:r>
              <a:rPr lang="zh-CN" altLang="en-US" sz="2800" b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的点</a:t>
            </a:r>
            <a:r>
              <a:rPr lang="en-US" altLang="zh-CN" sz="2800" b="1" i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O</a:t>
            </a:r>
            <a:r>
              <a:rPr lang="zh-CN" altLang="en-US" sz="2800" b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。</a:t>
            </a:r>
          </a:p>
          <a:p>
            <a:pPr algn="l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动  力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使杠杆转动</a:t>
            </a:r>
            <a:r>
              <a:rPr lang="zh-CN" altLang="en-US" sz="2800" b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的力</a:t>
            </a:r>
            <a:r>
              <a:rPr lang="en-US" altLang="zh-CN" sz="2800" b="1" i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2800" b="1" baseline="-25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2800" b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。</a:t>
            </a:r>
          </a:p>
          <a:p>
            <a:pPr algn="l"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阻  力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：</a:t>
            </a:r>
            <a:endParaRPr lang="en-US" altLang="zh-CN" sz="2800" b="1" dirty="0" smtClean="0">
              <a:solidFill>
                <a:srgbClr val="FF0000"/>
              </a:solidFill>
              <a:latin typeface="宋体"/>
              <a:ea typeface="宋体"/>
              <a:cs typeface="宋体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阻碍杠杆转动</a:t>
            </a:r>
            <a:r>
              <a:rPr lang="zh-CN" altLang="en-US" sz="2800" b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的力</a:t>
            </a:r>
            <a:r>
              <a:rPr lang="en-US" altLang="zh-CN" sz="2800" b="1" i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2800" b="1" baseline="-25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b="1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。</a:t>
            </a:r>
            <a:endParaRPr lang="zh-CN" altLang="en-US" sz="2800" b="1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  <p:grpSp>
        <p:nvGrpSpPr>
          <p:cNvPr id="4122" name="Group 26"/>
          <p:cNvGrpSpPr>
            <a:grpSpLocks/>
          </p:cNvGrpSpPr>
          <p:nvPr/>
        </p:nvGrpSpPr>
        <p:grpSpPr bwMode="auto">
          <a:xfrm>
            <a:off x="428187" y="2121464"/>
            <a:ext cx="674688" cy="1170385"/>
            <a:chOff x="1860" y="1366"/>
            <a:chExt cx="425" cy="983"/>
          </a:xfrm>
        </p:grpSpPr>
        <p:cxnSp>
          <p:nvCxnSpPr>
            <p:cNvPr id="9" name="直接箭头连接符 8"/>
            <p:cNvCxnSpPr/>
            <p:nvPr/>
          </p:nvCxnSpPr>
          <p:spPr>
            <a:xfrm flipH="1">
              <a:off x="2285" y="1366"/>
              <a:ext cx="0" cy="98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2" name="TextBox 20"/>
            <p:cNvSpPr txBox="1">
              <a:spLocks noChangeArrowheads="1"/>
            </p:cNvSpPr>
            <p:nvPr/>
          </p:nvSpPr>
          <p:spPr bwMode="auto">
            <a:xfrm>
              <a:off x="1860" y="1404"/>
              <a:ext cx="36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2000" b="1" i="1" dirty="0">
                  <a:latin typeface="宋体"/>
                  <a:ea typeface="宋体"/>
                  <a:cs typeface="宋体"/>
                </a:rPr>
                <a:t>F</a:t>
              </a:r>
              <a:r>
                <a:rPr lang="en-US" altLang="zh-CN" sz="2000" b="1" baseline="-25000" dirty="0">
                  <a:latin typeface="宋体"/>
                  <a:ea typeface="宋体"/>
                  <a:cs typeface="宋体"/>
                </a:rPr>
                <a:t>1</a:t>
              </a:r>
              <a:endParaRPr lang="zh-CN" altLang="en-US" sz="2000" dirty="0">
                <a:latin typeface="宋体"/>
                <a:ea typeface="宋体"/>
                <a:cs typeface="宋体"/>
              </a:endParaRPr>
            </a:p>
          </p:txBody>
        </p:sp>
      </p:grpSp>
      <p:grpSp>
        <p:nvGrpSpPr>
          <p:cNvPr id="4123" name="Group 27"/>
          <p:cNvGrpSpPr>
            <a:grpSpLocks/>
          </p:cNvGrpSpPr>
          <p:nvPr/>
        </p:nvGrpSpPr>
        <p:grpSpPr bwMode="auto">
          <a:xfrm>
            <a:off x="3443046" y="2976795"/>
            <a:ext cx="811212" cy="670322"/>
            <a:chOff x="3475" y="1990"/>
            <a:chExt cx="511" cy="563"/>
          </a:xfrm>
        </p:grpSpPr>
        <p:cxnSp>
          <p:nvCxnSpPr>
            <p:cNvPr id="15" name="直接箭头连接符 14"/>
            <p:cNvCxnSpPr/>
            <p:nvPr/>
          </p:nvCxnSpPr>
          <p:spPr>
            <a:xfrm>
              <a:off x="3475" y="1990"/>
              <a:ext cx="10" cy="4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3" name="TextBox 21"/>
            <p:cNvSpPr txBox="1">
              <a:spLocks noChangeArrowheads="1"/>
            </p:cNvSpPr>
            <p:nvPr/>
          </p:nvSpPr>
          <p:spPr bwMode="auto">
            <a:xfrm>
              <a:off x="3532" y="2217"/>
              <a:ext cx="4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2000" b="1" i="1">
                  <a:latin typeface="宋体"/>
                  <a:ea typeface="宋体"/>
                  <a:cs typeface="宋体"/>
                </a:rPr>
                <a:t>F</a:t>
              </a:r>
              <a:r>
                <a:rPr lang="en-US" altLang="zh-CN" sz="2000" b="1" baseline="-25000">
                  <a:latin typeface="宋体"/>
                  <a:ea typeface="宋体"/>
                  <a:cs typeface="宋体"/>
                </a:rPr>
                <a:t>2</a:t>
              </a:r>
              <a:endParaRPr lang="zh-CN" altLang="en-US" sz="2000">
                <a:latin typeface="宋体"/>
                <a:ea typeface="宋体"/>
                <a:cs typeface="宋体"/>
              </a:endParaRP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147792" y="2796775"/>
            <a:ext cx="1665288" cy="625078"/>
            <a:chOff x="2285" y="1905"/>
            <a:chExt cx="1049" cy="525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2290" y="1905"/>
              <a:ext cx="1016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21" name="Group 25"/>
            <p:cNvGrpSpPr>
              <a:grpSpLocks/>
            </p:cNvGrpSpPr>
            <p:nvPr/>
          </p:nvGrpSpPr>
          <p:grpSpPr bwMode="auto">
            <a:xfrm>
              <a:off x="2285" y="1905"/>
              <a:ext cx="1049" cy="525"/>
              <a:chOff x="2285" y="1905"/>
              <a:chExt cx="1049" cy="525"/>
            </a:xfrm>
          </p:grpSpPr>
          <p:sp>
            <p:nvSpPr>
              <p:cNvPr id="14" name="左大括号 13"/>
              <p:cNvSpPr>
                <a:spLocks/>
              </p:cNvSpPr>
              <p:nvPr/>
            </p:nvSpPr>
            <p:spPr bwMode="auto">
              <a:xfrm rot="16200000" flipV="1">
                <a:off x="2696" y="1494"/>
                <a:ext cx="227" cy="1049"/>
              </a:xfrm>
              <a:prstGeom prst="leftBrace">
                <a:avLst>
                  <a:gd name="adj1" fmla="val 41763"/>
                  <a:gd name="adj2" fmla="val 50000"/>
                </a:avLst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  <a:latin typeface="宋体"/>
                  <a:ea typeface="宋体"/>
                  <a:cs typeface="宋体"/>
                </a:endParaRPr>
              </a:p>
            </p:txBody>
          </p:sp>
          <p:sp>
            <p:nvSpPr>
              <p:cNvPr id="4114" name="TextBox 22"/>
              <p:cNvSpPr txBox="1">
                <a:spLocks noChangeArrowheads="1"/>
              </p:cNvSpPr>
              <p:nvPr/>
            </p:nvSpPr>
            <p:spPr bwMode="auto">
              <a:xfrm>
                <a:off x="2682" y="2094"/>
                <a:ext cx="28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eaLnBrk="1" hangingPunct="1"/>
                <a:r>
                  <a:rPr lang="en-US" altLang="zh-CN" sz="2000" b="1" i="1" dirty="0">
                    <a:latin typeface="宋体"/>
                    <a:ea typeface="宋体"/>
                    <a:cs typeface="宋体"/>
                  </a:rPr>
                  <a:t>l</a:t>
                </a:r>
                <a:r>
                  <a:rPr lang="en-US" altLang="zh-CN" sz="2000" b="1" baseline="-25000" dirty="0">
                    <a:latin typeface="宋体"/>
                    <a:ea typeface="宋体"/>
                    <a:cs typeface="宋体"/>
                  </a:rPr>
                  <a:t>1</a:t>
                </a:r>
                <a:endParaRPr lang="zh-CN" altLang="en-US" sz="2000" dirty="0">
                  <a:latin typeface="宋体"/>
                  <a:ea typeface="宋体"/>
                  <a:cs typeface="宋体"/>
                </a:endParaRPr>
              </a:p>
            </p:txBody>
          </p:sp>
        </p:grp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2722966" y="2841780"/>
            <a:ext cx="601663" cy="517922"/>
            <a:chOff x="3135" y="1933"/>
            <a:chExt cx="379" cy="435"/>
          </a:xfrm>
        </p:grpSpPr>
        <p:sp>
          <p:nvSpPr>
            <p:cNvPr id="7" name="等腰三角形 6"/>
            <p:cNvSpPr/>
            <p:nvPr/>
          </p:nvSpPr>
          <p:spPr>
            <a:xfrm>
              <a:off x="3135" y="1933"/>
              <a:ext cx="113" cy="161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latin typeface="宋体"/>
                <a:ea typeface="宋体"/>
                <a:cs typeface="宋体"/>
              </a:endParaRPr>
            </a:p>
          </p:txBody>
        </p:sp>
        <p:sp>
          <p:nvSpPr>
            <p:cNvPr id="4116" name="TextBox 20"/>
            <p:cNvSpPr txBox="1">
              <a:spLocks noChangeArrowheads="1"/>
            </p:cNvSpPr>
            <p:nvPr/>
          </p:nvSpPr>
          <p:spPr bwMode="auto">
            <a:xfrm>
              <a:off x="3248" y="1980"/>
              <a:ext cx="26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b="1" i="1" dirty="0">
                  <a:latin typeface="宋体"/>
                  <a:ea typeface="宋体"/>
                  <a:cs typeface="宋体"/>
                </a:rPr>
                <a:t>o</a:t>
              </a:r>
              <a:endParaRPr lang="zh-CN" altLang="en-US" dirty="0">
                <a:latin typeface="宋体"/>
                <a:ea typeface="宋体"/>
                <a:cs typeface="宋体"/>
              </a:endParaRPr>
            </a:p>
          </p:txBody>
        </p:sp>
      </p:grpSp>
      <p:grpSp>
        <p:nvGrpSpPr>
          <p:cNvPr id="4126" name="Group 30"/>
          <p:cNvGrpSpPr>
            <a:grpSpLocks/>
          </p:cNvGrpSpPr>
          <p:nvPr/>
        </p:nvGrpSpPr>
        <p:grpSpPr bwMode="auto">
          <a:xfrm>
            <a:off x="2812976" y="2301241"/>
            <a:ext cx="630238" cy="658415"/>
            <a:chOff x="3078" y="1460"/>
            <a:chExt cx="397" cy="553"/>
          </a:xfrm>
        </p:grpSpPr>
        <p:grpSp>
          <p:nvGrpSpPr>
            <p:cNvPr id="4120" name="Group 24"/>
            <p:cNvGrpSpPr>
              <a:grpSpLocks/>
            </p:cNvGrpSpPr>
            <p:nvPr/>
          </p:nvGrpSpPr>
          <p:grpSpPr bwMode="auto">
            <a:xfrm>
              <a:off x="3080" y="1460"/>
              <a:ext cx="395" cy="553"/>
              <a:chOff x="3080" y="1460"/>
              <a:chExt cx="395" cy="553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3475" y="1650"/>
                <a:ext cx="0" cy="363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19" name="Group 23"/>
              <p:cNvGrpSpPr>
                <a:grpSpLocks/>
              </p:cNvGrpSpPr>
              <p:nvPr/>
            </p:nvGrpSpPr>
            <p:grpSpPr bwMode="auto">
              <a:xfrm>
                <a:off x="3080" y="1460"/>
                <a:ext cx="394" cy="393"/>
                <a:chOff x="3080" y="1460"/>
                <a:chExt cx="394" cy="393"/>
              </a:xfrm>
            </p:grpSpPr>
            <p:sp>
              <p:nvSpPr>
                <p:cNvPr id="19" name="左大括号 18"/>
                <p:cNvSpPr>
                  <a:spLocks/>
                </p:cNvSpPr>
                <p:nvPr/>
              </p:nvSpPr>
              <p:spPr bwMode="auto">
                <a:xfrm rot="5400000">
                  <a:off x="3274" y="1652"/>
                  <a:ext cx="90" cy="311"/>
                </a:xfrm>
                <a:prstGeom prst="leftBrace">
                  <a:avLst>
                    <a:gd name="adj1" fmla="val 8399"/>
                    <a:gd name="adj2" fmla="val 50000"/>
                  </a:avLst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chemeClr val="tx1"/>
                    </a:solidFill>
                    <a:latin typeface="宋体"/>
                    <a:ea typeface="宋体"/>
                    <a:cs typeface="宋体"/>
                  </a:endParaRPr>
                </a:p>
              </p:txBody>
            </p:sp>
            <p:sp>
              <p:nvSpPr>
                <p:cNvPr id="4115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3080" y="1460"/>
                  <a:ext cx="349" cy="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0"/>
                      <a:cs typeface="宋体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0"/>
                    </a:defRPr>
                  </a:lvl9pPr>
                </a:lstStyle>
                <a:p>
                  <a:pPr eaLnBrk="1" hangingPunct="1"/>
                  <a:r>
                    <a:rPr lang="en-US" altLang="zh-CN" sz="2000" b="1" i="1" dirty="0">
                      <a:latin typeface="宋体"/>
                      <a:ea typeface="宋体"/>
                      <a:cs typeface="宋体"/>
                    </a:rPr>
                    <a:t>l</a:t>
                  </a:r>
                  <a:r>
                    <a:rPr lang="en-US" altLang="zh-CN" sz="2000" b="1" baseline="-25000" dirty="0">
                      <a:latin typeface="宋体"/>
                      <a:ea typeface="宋体"/>
                      <a:cs typeface="宋体"/>
                    </a:rPr>
                    <a:t>2</a:t>
                  </a:r>
                  <a:endParaRPr lang="zh-CN" altLang="en-US" sz="2000" dirty="0">
                    <a:latin typeface="宋体"/>
                    <a:ea typeface="宋体"/>
                    <a:cs typeface="宋体"/>
                  </a:endParaRPr>
                </a:p>
              </p:txBody>
            </p:sp>
          </p:grpSp>
        </p:grpSp>
        <p:sp>
          <p:nvSpPr>
            <p:cNvPr id="4125" name="Line 29"/>
            <p:cNvSpPr>
              <a:spLocks noChangeShapeType="1"/>
            </p:cNvSpPr>
            <p:nvPr/>
          </p:nvSpPr>
          <p:spPr bwMode="auto">
            <a:xfrm>
              <a:off x="3078" y="1876"/>
              <a:ext cx="397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solidFill>
                  <a:schemeClr val="tx1"/>
                </a:solidFill>
                <a:latin typeface="宋体"/>
                <a:ea typeface="宋体"/>
                <a:cs typeface="宋体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 rot="5400000">
            <a:off x="942909" y="2420421"/>
            <a:ext cx="490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Γ</a:t>
            </a:r>
          </a:p>
        </p:txBody>
      </p:sp>
      <p:sp>
        <p:nvSpPr>
          <p:cNvPr id="36" name="矩形 35"/>
          <p:cNvSpPr/>
          <p:nvPr/>
        </p:nvSpPr>
        <p:spPr>
          <a:xfrm rot="16200000">
            <a:off x="3103149" y="2645446"/>
            <a:ext cx="490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Γ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31539" y="3876895"/>
            <a:ext cx="7335815" cy="111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动力臂：</a:t>
            </a:r>
            <a:r>
              <a:rPr lang="zh-CN" alt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从支点</a:t>
            </a:r>
            <a:r>
              <a:rPr lang="en-US" altLang="zh-CN" sz="2800" i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O </a:t>
            </a:r>
            <a:r>
              <a:rPr lang="zh-CN" alt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到动力</a:t>
            </a:r>
            <a:r>
              <a:rPr lang="en-US" altLang="zh-CN" sz="2800" i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2800" baseline="-25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作用线</a:t>
            </a:r>
            <a:r>
              <a:rPr lang="zh-CN" altLang="en-US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的距离</a:t>
            </a:r>
            <a:r>
              <a:rPr lang="en-US" altLang="zh-CN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altLang="zh-CN" sz="2800" baseline="-250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1</a:t>
            </a:r>
            <a:r>
              <a:rPr lang="zh-CN" alt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。</a:t>
            </a:r>
          </a:p>
          <a:p>
            <a:pPr algn="l">
              <a:lnSpc>
                <a:spcPct val="12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宋体"/>
                <a:ea typeface="宋体"/>
                <a:cs typeface="宋体"/>
              </a:rPr>
              <a:t>阻力臂：</a:t>
            </a:r>
            <a:r>
              <a:rPr lang="zh-CN" alt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从支点</a:t>
            </a:r>
            <a:r>
              <a:rPr lang="en-US" altLang="zh-CN" sz="2800" i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O </a:t>
            </a:r>
            <a:r>
              <a:rPr lang="zh-CN" alt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到阻力</a:t>
            </a:r>
            <a:r>
              <a:rPr lang="en-US" altLang="zh-CN" sz="2800" i="1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F</a:t>
            </a:r>
            <a:r>
              <a:rPr lang="en-US" altLang="zh-CN" sz="2800" baseline="-250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dirty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作用线</a:t>
            </a:r>
            <a:r>
              <a:rPr lang="zh-CN" altLang="en-US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的距离</a:t>
            </a:r>
            <a:r>
              <a:rPr lang="en-US" altLang="zh-CN" sz="2800" i="1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L</a:t>
            </a:r>
            <a:r>
              <a:rPr lang="en-US" altLang="zh-CN" sz="2800" baseline="-250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2</a:t>
            </a:r>
            <a:r>
              <a:rPr lang="zh-CN" altLang="en-US" sz="2800" dirty="0" smtClean="0">
                <a:solidFill>
                  <a:schemeClr val="tx1"/>
                </a:solidFill>
                <a:latin typeface="宋体"/>
                <a:ea typeface="宋体"/>
                <a:cs typeface="宋体"/>
              </a:rPr>
              <a:t>。</a:t>
            </a:r>
            <a:endParaRPr lang="zh-CN" altLang="en-US" sz="2800" dirty="0">
              <a:solidFill>
                <a:schemeClr val="tx1"/>
              </a:solidFill>
              <a:latin typeface="宋体"/>
              <a:ea typeface="宋体"/>
              <a:cs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2032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瓶起子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540" y="276495"/>
            <a:ext cx="5175575" cy="2835316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50413" b="31436"/>
          <a:stretch/>
        </p:blipFill>
        <p:spPr>
          <a:xfrm>
            <a:off x="3761910" y="1311610"/>
            <a:ext cx="5040560" cy="346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7144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81540"/>
            <a:ext cx="8095629" cy="36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16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11568</TotalTime>
  <Words>606</Words>
  <Application>Microsoft Macintosh PowerPoint</Application>
  <PresentationFormat>全屏显示(16:9)</PresentationFormat>
  <Paragraphs>143</Paragraphs>
  <Slides>58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5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找相同点？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2012-04-02T08:15:09Z</dcterms:created>
  <dcterms:modified xsi:type="dcterms:W3CDTF">2020-03-24T11:35:35Z</dcterms:modified>
</cp:coreProperties>
</file>