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06ADD7-F201-462B-9BBB-041F98E684E3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70E2A-E987-42A7-BA8E-A791AC9944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57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4228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accent5">
                <a:lumMod val="0"/>
                <a:lumOff val="100000"/>
                <a:alpha val="72000"/>
              </a:schemeClr>
            </a:gs>
            <a:gs pos="64573">
              <a:srgbClr val="CBD7EF"/>
            </a:gs>
            <a:gs pos="51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646349" y="1563638"/>
            <a:ext cx="15953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八年级 下册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932040" y="910105"/>
            <a:ext cx="3993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教科</a:t>
            </a:r>
            <a:r>
              <a:rPr lang="zh-CN" altLang="en-US" sz="32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版初中物理</a:t>
            </a:r>
            <a:endParaRPr lang="zh-CN" altLang="en-US" sz="3200" b="1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51" y="483518"/>
            <a:ext cx="3717868" cy="4082220"/>
          </a:xfrm>
          <a:prstGeom prst="rect">
            <a:avLst/>
          </a:prstGeom>
        </p:spPr>
      </p:pic>
      <p:sp>
        <p:nvSpPr>
          <p:cNvPr id="7" name="文本框 13"/>
          <p:cNvSpPr txBox="1"/>
          <p:nvPr/>
        </p:nvSpPr>
        <p:spPr>
          <a:xfrm>
            <a:off x="4527227" y="2139701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微软雅黑" panose="020B0503020204020204" charset="-122"/>
                <a:ea typeface="微软雅黑" panose="020B0503020204020204" charset="-122"/>
              </a:rPr>
              <a:t>第十一章   机械与功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4788024" y="3003798"/>
            <a:ext cx="3057247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 机械效率</a:t>
            </a:r>
          </a:p>
        </p:txBody>
      </p:sp>
    </p:spTree>
    <p:extLst>
      <p:ext uri="{BB962C8B-B14F-4D97-AF65-F5344CB8AC3E}">
        <p14:creationId xmlns:p14="http://schemas.microsoft.com/office/powerpoint/2010/main" val="311543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925432" y="4725871"/>
            <a:ext cx="800100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有用功总小于总功，所以机械效率总小于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25433" y="4279174"/>
            <a:ext cx="7681913" cy="458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看看刚才的数据，思考机械效率会大于１吗？为什么？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45843" y="172382"/>
            <a:ext cx="1483478" cy="466286"/>
            <a:chOff x="304174" y="283603"/>
            <a:chExt cx="805885" cy="741476"/>
          </a:xfrm>
        </p:grpSpPr>
        <p:sp>
          <p:nvSpPr>
            <p:cNvPr id="28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实验探究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graphicFrame>
        <p:nvGraphicFramePr>
          <p:cNvPr id="4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08860"/>
              </p:ext>
            </p:extLst>
          </p:nvPr>
        </p:nvGraphicFramePr>
        <p:xfrm>
          <a:off x="1941492" y="695351"/>
          <a:ext cx="3443287" cy="9055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Equation" r:id="rId3" imgW="1371600" imgH="457200" progId="Equation.DSMT4">
                  <p:embed/>
                </p:oleObj>
              </mc:Choice>
              <mc:Fallback>
                <p:oleObj name="Equation" r:id="rId3" imgW="137160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1492" y="695351"/>
                        <a:ext cx="3443287" cy="9055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254154" y="765100"/>
            <a:ext cx="159851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实验原理 </a:t>
            </a:r>
          </a:p>
        </p:txBody>
      </p:sp>
      <p:sp>
        <p:nvSpPr>
          <p:cNvPr id="46" name="矩形 4"/>
          <p:cNvSpPr>
            <a:spLocks noChangeArrowheads="1"/>
          </p:cNvSpPr>
          <p:nvPr/>
        </p:nvSpPr>
        <p:spPr bwMode="auto">
          <a:xfrm>
            <a:off x="253330" y="1244685"/>
            <a:ext cx="159851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实验器材 </a:t>
            </a:r>
          </a:p>
        </p:txBody>
      </p:sp>
      <p:sp>
        <p:nvSpPr>
          <p:cNvPr id="25" name="矩形 24"/>
          <p:cNvSpPr/>
          <p:nvPr/>
        </p:nvSpPr>
        <p:spPr>
          <a:xfrm>
            <a:off x="2236422" y="147143"/>
            <a:ext cx="295465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测量滑轮组机械效率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 Box 11"/>
          <p:cNvSpPr txBox="1">
            <a:spLocks noChangeArrowheads="1"/>
          </p:cNvSpPr>
          <p:nvPr/>
        </p:nvSpPr>
        <p:spPr bwMode="auto">
          <a:xfrm>
            <a:off x="345844" y="2763864"/>
            <a:ext cx="2031325" cy="462808"/>
          </a:xfrm>
          <a:prstGeom prst="rect">
            <a:avLst/>
          </a:prstGeom>
        </p:spPr>
        <p:txBody>
          <a:bodyPr wrap="none">
            <a:spAutoFit/>
          </a:bodyPr>
          <a:lstStyle>
            <a:lvl1pPr algn="l"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测量的物理量</a:t>
            </a:r>
          </a:p>
        </p:txBody>
      </p:sp>
      <p:sp>
        <p:nvSpPr>
          <p:cNvPr id="53" name="Text Box 12"/>
          <p:cNvSpPr txBox="1">
            <a:spLocks noChangeArrowheads="1"/>
          </p:cNvSpPr>
          <p:nvPr/>
        </p:nvSpPr>
        <p:spPr bwMode="auto">
          <a:xfrm>
            <a:off x="377431" y="3323894"/>
            <a:ext cx="268054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----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物体的重力</a:t>
            </a:r>
          </a:p>
        </p:txBody>
      </p:sp>
      <p:sp>
        <p:nvSpPr>
          <p:cNvPr id="54" name="Text Box 13"/>
          <p:cNvSpPr txBox="1">
            <a:spLocks noChangeArrowheads="1"/>
          </p:cNvSpPr>
          <p:nvPr/>
        </p:nvSpPr>
        <p:spPr bwMode="auto">
          <a:xfrm>
            <a:off x="4331887" y="3323894"/>
            <a:ext cx="325922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----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物体升高的高度</a:t>
            </a:r>
          </a:p>
        </p:txBody>
      </p:sp>
      <p:sp>
        <p:nvSpPr>
          <p:cNvPr id="55" name="Text Box 14"/>
          <p:cNvSpPr txBox="1">
            <a:spLocks noChangeArrowheads="1"/>
          </p:cNvSpPr>
          <p:nvPr/>
        </p:nvSpPr>
        <p:spPr bwMode="auto">
          <a:xfrm>
            <a:off x="415231" y="3786701"/>
            <a:ext cx="353975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----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绳子自由端的拉力</a:t>
            </a:r>
          </a:p>
        </p:txBody>
      </p:sp>
      <p:sp>
        <p:nvSpPr>
          <p:cNvPr id="56" name="Text Box 15"/>
          <p:cNvSpPr txBox="1">
            <a:spLocks noChangeArrowheads="1"/>
          </p:cNvSpPr>
          <p:nvPr/>
        </p:nvSpPr>
        <p:spPr bwMode="auto">
          <a:xfrm>
            <a:off x="4331888" y="3756389"/>
            <a:ext cx="405981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----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绳子自由端移动的距离</a:t>
            </a:r>
          </a:p>
        </p:txBody>
      </p:sp>
      <p:sp>
        <p:nvSpPr>
          <p:cNvPr id="57" name="Rectangle 24"/>
          <p:cNvSpPr txBox="1">
            <a:spLocks noChangeArrowheads="1"/>
          </p:cNvSpPr>
          <p:nvPr/>
        </p:nvSpPr>
        <p:spPr>
          <a:xfrm>
            <a:off x="339098" y="1649623"/>
            <a:ext cx="8479320" cy="120330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defRPr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/>
              <a:t>刻度尺、弹簧测力计、钩码、铁架台、“一定一动”的滑轮组、“二定二动”的滑轮组和长约</a:t>
            </a:r>
            <a:r>
              <a:rPr lang="en-US" altLang="zh-CN" dirty="0"/>
              <a:t>2 m</a:t>
            </a:r>
            <a:r>
              <a:rPr lang="zh-CN" altLang="en-US" dirty="0"/>
              <a:t>的细绳．</a:t>
            </a:r>
          </a:p>
        </p:txBody>
      </p:sp>
    </p:spTree>
    <p:extLst>
      <p:ext uri="{BB962C8B-B14F-4D97-AF65-F5344CB8AC3E}">
        <p14:creationId xmlns:p14="http://schemas.microsoft.com/office/powerpoint/2010/main" val="673024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45" grpId="0"/>
      <p:bldP spid="46" grpId="0"/>
      <p:bldP spid="52" grpId="0"/>
      <p:bldP spid="53" grpId="0"/>
      <p:bldP spid="54" grpId="0"/>
      <p:bldP spid="56" grpId="0"/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193955" y="571035"/>
            <a:ext cx="8822316" cy="194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indent="0" algn="l" eaLnBrk="1" hangingPunct="1">
              <a:lnSpc>
                <a:spcPct val="150000"/>
              </a:lnSpc>
            </a:pPr>
            <a:r>
              <a:rPr kumimoji="1"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kumimoji="1"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测出钩码的重力</a:t>
            </a:r>
            <a:r>
              <a:rPr kumimoji="1"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kumimoji="1"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，并记录表中</a:t>
            </a:r>
          </a:p>
          <a:p>
            <a:pPr marL="0" indent="0" algn="l" eaLnBrk="1" hangingPunct="1">
              <a:lnSpc>
                <a:spcPct val="150000"/>
              </a:lnSpc>
            </a:pPr>
            <a:r>
              <a:rPr kumimoji="1"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kumimoji="1"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先后按如图所示的三种情况，将实验器材安装好。</a:t>
            </a:r>
            <a:endParaRPr kumimoji="1"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l" eaLnBrk="1" hangingPunct="1">
              <a:lnSpc>
                <a:spcPct val="150000"/>
              </a:lnSpc>
            </a:pPr>
            <a:r>
              <a:rPr kumimoji="1"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kumimoji="1"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匀速拉动弹簧测力计，使钩码</a:t>
            </a:r>
            <a:r>
              <a:rPr kumimoji="1"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kumimoji="1"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匀速上升，读出弹簧测力计所示拉力</a:t>
            </a:r>
            <a:r>
              <a:rPr kumimoji="1"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kumimoji="1"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的值 ，从刻度尺读出钩码升高的距离</a:t>
            </a:r>
            <a:r>
              <a:rPr kumimoji="1"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kumimoji="1"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和绳子自由端移动的距离</a:t>
            </a:r>
            <a:r>
              <a:rPr kumimoji="1"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kumimoji="1"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，记录数据在表格中。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346366" y="175068"/>
            <a:ext cx="141577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实验步骤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 contras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1" t="17579" r="4624" b="9666"/>
          <a:stretch/>
        </p:blipFill>
        <p:spPr>
          <a:xfrm>
            <a:off x="2304180" y="2514826"/>
            <a:ext cx="4601865" cy="2491167"/>
          </a:xfrm>
          <a:prstGeom prst="rect">
            <a:avLst/>
          </a:prstGeom>
          <a:noFill/>
          <a:ln>
            <a:noFill/>
          </a:ln>
          <a:effectLst>
            <a:outerShdw blurRad="241300" dist="35921" dir="2700000" algn="ctr" rotWithShape="0">
              <a:schemeClr val="bg2">
                <a:alpha val="81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700395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502614"/>
              </p:ext>
            </p:extLst>
          </p:nvPr>
        </p:nvGraphicFramePr>
        <p:xfrm>
          <a:off x="304799" y="2039047"/>
          <a:ext cx="8621569" cy="2308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62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494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61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877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8930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64285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1697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7283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780668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滑轮组</a:t>
                      </a:r>
                    </a:p>
                  </a:txBody>
                  <a:tcPr marL="91447" marR="91447" marT="45823" marB="45823" anchor="ctr">
                    <a:solidFill>
                      <a:srgbClr val="FFB7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钩码重</a:t>
                      </a: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47" marR="91447" marT="45823" marB="45823">
                    <a:solidFill>
                      <a:srgbClr val="FFB78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钩码上升高度</a:t>
                      </a: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/m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47" marR="91447" marT="45823" marB="45823">
                    <a:solidFill>
                      <a:srgbClr val="FFB78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有用功</a:t>
                      </a: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/J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47" marR="91447" marT="45823" marB="45823">
                    <a:solidFill>
                      <a:srgbClr val="FFB78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弹簧测力计示数</a:t>
                      </a: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47" marR="91447" marT="45823" marB="45823">
                    <a:solidFill>
                      <a:srgbClr val="FFB78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绳子自由端移动距离</a:t>
                      </a: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/m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47" marR="91447" marT="45823" marB="45823">
                    <a:solidFill>
                      <a:srgbClr val="FFB7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总功</a:t>
                      </a: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/J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47" marR="91447" marT="45823" marB="45823">
                    <a:solidFill>
                      <a:srgbClr val="FFB78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机械</a:t>
                      </a:r>
                    </a:p>
                    <a:p>
                      <a:pPr algn="l"/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效率</a:t>
                      </a:r>
                    </a:p>
                  </a:txBody>
                  <a:tcPr marL="91447" marR="91447" marT="45823" marB="45823">
                    <a:solidFill>
                      <a:srgbClr val="FFB7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8312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itchFamily="2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91447" marR="91447" marT="45823" marB="45823"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T="45841" marB="45841" horzOverflow="overflow"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T="45841" marB="45841" horzOverflow="overflow"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T="45841" marB="45841" horzOverflow="overflow"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T="45841" marB="45841" horzOverflow="overflow"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T="45841" marB="45841" horzOverflow="overflow"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0.12</a:t>
                      </a:r>
                    </a:p>
                  </a:txBody>
                  <a:tcPr marT="45841" marB="45841" horzOverflow="overflow"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83%</a:t>
                      </a:r>
                    </a:p>
                  </a:txBody>
                  <a:tcPr marT="45841" marB="45841" horzOverflow="overflow">
                    <a:solidFill>
                      <a:srgbClr val="FFD2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8312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itchFamily="2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91447" marR="91447" marT="45823" marB="45823"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T="45841" marB="45841" horzOverflow="overflow"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T="45841" marB="45841" horzOverflow="overflow"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T="45841" marB="45841" horzOverflow="overflow"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T="45841" marB="45841" horzOverflow="overflow"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T="45841" marB="45841" horzOverflow="overflow"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T="45841" marB="45841" horzOverflow="overflow"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67%</a:t>
                      </a:r>
                    </a:p>
                  </a:txBody>
                  <a:tcPr marT="45841" marB="45841" horzOverflow="overflow">
                    <a:solidFill>
                      <a:srgbClr val="FFD2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10971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itchFamily="2" charset="-122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华文楷体" pitchFamily="2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91447" marR="91447" marT="45823" marB="45823"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1.5</a:t>
                      </a:r>
                    </a:p>
                  </a:txBody>
                  <a:tcPr marT="45841" marB="45841" horzOverflow="overflow"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T="45841" marB="45841" horzOverflow="overflow"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T="45841" marB="45841" horzOverflow="overflow"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T="45841" marB="45841" horzOverflow="overflow"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T="45841" marB="45841" horzOverflow="overflow"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0.20</a:t>
                      </a:r>
                    </a:p>
                  </a:txBody>
                  <a:tcPr marT="45841" marB="45841" horzOverflow="overflow"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75%</a:t>
                      </a:r>
                    </a:p>
                  </a:txBody>
                  <a:tcPr marT="45841" marB="45841" horzOverflow="overflow">
                    <a:solidFill>
                      <a:srgbClr val="FFD2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342897" y="1419988"/>
            <a:ext cx="1906291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实验记录表 </a:t>
            </a: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349826" y="216688"/>
            <a:ext cx="7467601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注意事项：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在提升钩码的过程中，要竖直向上，匀速提升钩码。</a:t>
            </a:r>
          </a:p>
        </p:txBody>
      </p:sp>
    </p:spTree>
    <p:extLst>
      <p:ext uri="{BB962C8B-B14F-4D97-AF65-F5344CB8AC3E}">
        <p14:creationId xmlns:p14="http://schemas.microsoft.com/office/powerpoint/2010/main" val="1118437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9"/>
          <p:cNvSpPr txBox="1">
            <a:spLocks noChangeArrowheads="1"/>
          </p:cNvSpPr>
          <p:nvPr/>
        </p:nvSpPr>
        <p:spPr bwMode="auto">
          <a:xfrm>
            <a:off x="317244" y="2204158"/>
            <a:ext cx="8302337" cy="12033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(2).b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为同一个滑轮组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挂的钩码数量不同时，它的机械效率有什么变化？</a:t>
            </a:r>
          </a:p>
        </p:txBody>
      </p:sp>
      <p:sp>
        <p:nvSpPr>
          <p:cNvPr id="4" name="Text Box 22"/>
          <p:cNvSpPr txBox="1">
            <a:spLocks noChangeArrowheads="1"/>
          </p:cNvSpPr>
          <p:nvPr/>
        </p:nvSpPr>
        <p:spPr bwMode="auto">
          <a:xfrm>
            <a:off x="340435" y="3407458"/>
            <a:ext cx="8440163" cy="12033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c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为同一个滑轮组，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c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装置挂的钩码质量越大，机械效率越高。因为提起的物体越重，做的有用功越多，机械效率越大。</a:t>
            </a:r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317243" y="236928"/>
            <a:ext cx="141577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分析讨论</a:t>
            </a: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258039" y="699736"/>
            <a:ext cx="8915400" cy="46280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(1).a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两个滑轮组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挂的钩码数量相同时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机械效率有什么不相同？</a:t>
            </a:r>
          </a:p>
        </p:txBody>
      </p:sp>
      <p:sp>
        <p:nvSpPr>
          <p:cNvPr id="16" name="Text Box 23"/>
          <p:cNvSpPr txBox="1">
            <a:spLocks noChangeArrowheads="1"/>
          </p:cNvSpPr>
          <p:nvPr/>
        </p:nvSpPr>
        <p:spPr bwMode="auto">
          <a:xfrm>
            <a:off x="305440" y="1162544"/>
            <a:ext cx="8510155" cy="12033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两个装置，提起相同的物重，做相同的有用功，但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装置动滑轮多，需要做的额外功多，机械效率低。</a:t>
            </a:r>
          </a:p>
        </p:txBody>
      </p:sp>
    </p:spTree>
    <p:extLst>
      <p:ext uri="{BB962C8B-B14F-4D97-AF65-F5344CB8AC3E}">
        <p14:creationId xmlns:p14="http://schemas.microsoft.com/office/powerpoint/2010/main" val="1679350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341063" y="381606"/>
            <a:ext cx="141577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实验结论</a:t>
            </a:r>
          </a:p>
        </p:txBody>
      </p:sp>
      <p:sp>
        <p:nvSpPr>
          <p:cNvPr id="3" name="矩形 2"/>
          <p:cNvSpPr/>
          <p:nvPr/>
        </p:nvSpPr>
        <p:spPr>
          <a:xfrm>
            <a:off x="266741" y="1628573"/>
            <a:ext cx="826540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物重：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同一个滑轮组，提起的物体越重，机械效率越高。</a:t>
            </a:r>
          </a:p>
        </p:txBody>
      </p:sp>
      <p:sp>
        <p:nvSpPr>
          <p:cNvPr id="6" name="矩形 5"/>
          <p:cNvSpPr/>
          <p:nvPr/>
        </p:nvSpPr>
        <p:spPr>
          <a:xfrm>
            <a:off x="341064" y="911253"/>
            <a:ext cx="4185761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影响滑轮组机械效率的因素：</a:t>
            </a:r>
          </a:p>
        </p:txBody>
      </p:sp>
      <p:sp>
        <p:nvSpPr>
          <p:cNvPr id="7" name="矩形 6"/>
          <p:cNvSpPr/>
          <p:nvPr/>
        </p:nvSpPr>
        <p:spPr>
          <a:xfrm>
            <a:off x="304170" y="2340346"/>
            <a:ext cx="8573181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动滑轮重：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提起的物重一样，动滑轮越重，机械效率越低。</a:t>
            </a:r>
          </a:p>
        </p:txBody>
      </p:sp>
      <p:sp>
        <p:nvSpPr>
          <p:cNvPr id="8" name="矩形 7"/>
          <p:cNvSpPr/>
          <p:nvPr/>
        </p:nvSpPr>
        <p:spPr>
          <a:xfrm>
            <a:off x="266741" y="2928568"/>
            <a:ext cx="8520166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摩擦（轮与轴及轮与绳之间）、绳重。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减小摩擦可以减少额外功，提高机械效率。 如：加强机械运动部位的润滑、采用轻质细绳</a:t>
            </a:r>
          </a:p>
        </p:txBody>
      </p:sp>
    </p:spTree>
    <p:extLst>
      <p:ext uri="{BB962C8B-B14F-4D97-AF65-F5344CB8AC3E}">
        <p14:creationId xmlns:p14="http://schemas.microsoft.com/office/powerpoint/2010/main" val="840935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37768" y="155208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52392" y="187651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4317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1328" y="65058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449647" y="3747836"/>
            <a:ext cx="6844771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本堂重点：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会利用公式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η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=W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有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/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W</a:t>
            </a:r>
            <a:r>
              <a:rPr lang="zh-CN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总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进行有关计算。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66520" y="4336180"/>
            <a:ext cx="822005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本堂难点：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影响机械效率大小的因素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提高机械效率的方法。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67" y="840523"/>
            <a:ext cx="8431936" cy="2907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164493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1236073" y="19088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典例分析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13118" y="190887"/>
            <a:ext cx="809897" cy="712582"/>
            <a:chOff x="113117" y="190415"/>
            <a:chExt cx="809897" cy="710823"/>
          </a:xfrm>
        </p:grpSpPr>
        <p:sp>
          <p:nvSpPr>
            <p:cNvPr id="2" name="Shape 108"/>
            <p:cNvSpPr/>
            <p:nvPr/>
          </p:nvSpPr>
          <p:spPr>
            <a:xfrm>
              <a:off x="204830" y="190415"/>
              <a:ext cx="718184" cy="71082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113117" y="246917"/>
              <a:ext cx="802812" cy="59570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4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236074" y="641211"/>
            <a:ext cx="5110939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考点一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：机械效率的计算</a:t>
            </a:r>
            <a:endParaRPr lang="zh-CN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4829" y="1089887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422427" y="1534079"/>
            <a:ext cx="8478641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(2019   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云南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工人用滑轮组将重为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600N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的建筑材料以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0.3m/s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的速度匀速竖直提升。人对绳子自由端的拉力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=375N,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滑轮组的机械效率为</a:t>
            </a:r>
            <a:r>
              <a:rPr lang="en-US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拉力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的功率为</a:t>
            </a:r>
            <a:r>
              <a:rPr lang="en-US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4529204" y="2633337"/>
            <a:ext cx="801822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80</a:t>
            </a:r>
            <a:r>
              <a:rPr lang="zh-CN" altLang="zh-CN" sz="24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％</a:t>
            </a:r>
          </a:p>
        </p:txBody>
      </p:sp>
      <p:sp>
        <p:nvSpPr>
          <p:cNvPr id="11" name="矩形 10"/>
          <p:cNvSpPr/>
          <p:nvPr/>
        </p:nvSpPr>
        <p:spPr>
          <a:xfrm>
            <a:off x="7461949" y="2633337"/>
            <a:ext cx="646331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225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pic>
        <p:nvPicPr>
          <p:cNvPr id="12" name="图片 14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45" t="4827" r="7874"/>
          <a:stretch/>
        </p:blipFill>
        <p:spPr bwMode="auto">
          <a:xfrm>
            <a:off x="4084680" y="3187489"/>
            <a:ext cx="831273" cy="1800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7048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2742" y="283911"/>
            <a:ext cx="2963742" cy="740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</a:p>
        </p:txBody>
      </p:sp>
      <p:sp>
        <p:nvSpPr>
          <p:cNvPr id="4" name="矩形 3"/>
          <p:cNvSpPr/>
          <p:nvPr/>
        </p:nvSpPr>
        <p:spPr>
          <a:xfrm>
            <a:off x="280006" y="1024403"/>
            <a:ext cx="7867016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重庆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用图的滑轮组将一个重为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180 N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的物体沿竖直方向在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 s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内匀速提升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 m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，所用的拉力为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 N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 s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内拉力</a:t>
            </a:r>
            <a:r>
              <a:rPr lang="en-US" altLang="zh-CN" sz="24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的功率为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________W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，该滑轮组的机械效率为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________%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640565" y="2749770"/>
            <a:ext cx="543740" cy="524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60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500" y="2919968"/>
            <a:ext cx="1272961" cy="2039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485982" y="2181422"/>
            <a:ext cx="633507" cy="524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60 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435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8767" y="607426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287408" y="153798"/>
            <a:ext cx="5604237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测量滑轮组的机械效率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9903" y="1038191"/>
            <a:ext cx="8659166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 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青岛）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测量滑轮组的机械效率实验装置和数据记录如下：</a:t>
            </a:r>
          </a:p>
        </p:txBody>
      </p:sp>
      <p:pic>
        <p:nvPicPr>
          <p:cNvPr id="5" name="图片 8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29" y="1500998"/>
            <a:ext cx="7400107" cy="1820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09181" y="3321884"/>
            <a:ext cx="8420610" cy="157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①第 4  次实验测得的机械效率为</a:t>
            </a:r>
            <a:r>
              <a:rPr lang="en-US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l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②分析</a:t>
            </a:r>
            <a:r>
              <a:rPr lang="zh-CN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表中数据可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得：利用相同的滑轮组提升同一物体，物体上升的高度不同，滑轮组的机械效率</a:t>
            </a:r>
            <a:r>
              <a:rPr lang="en-US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；提升不同的物体，物体的重力越大，滑轮组的机械效率越</a:t>
            </a:r>
            <a:r>
              <a:rPr lang="en-US" altLang="zh-CN" sz="2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4827607" y="3197344"/>
            <a:ext cx="1173719" cy="524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83.3％</a:t>
            </a:r>
          </a:p>
        </p:txBody>
      </p:sp>
      <p:sp>
        <p:nvSpPr>
          <p:cNvPr id="8" name="矩形 7"/>
          <p:cNvSpPr/>
          <p:nvPr/>
        </p:nvSpPr>
        <p:spPr>
          <a:xfrm>
            <a:off x="5414466" y="3943967"/>
            <a:ext cx="906017" cy="524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相同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6665" y="4340896"/>
            <a:ext cx="545342" cy="524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大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0809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580" y="168623"/>
            <a:ext cx="2249336" cy="740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164" y="612241"/>
            <a:ext cx="8504569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  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烟台）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在探究“影响滑轮组机械效率高低的因素”时，同学们提出了下列猜想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7580" y="1865671"/>
            <a:ext cx="8334374" cy="2684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）滑轮组机械效率高低可能与动滑轮重有关；</a:t>
            </a:r>
          </a:p>
          <a:p>
            <a:pPr algn="l" fontAlgn="ctr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）滑轮组机械效率高低可能与被提升的物重有关；</a:t>
            </a:r>
          </a:p>
          <a:p>
            <a:pPr algn="l" fontAlgn="ctr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）滑轮组机械效率高低可能与物体提升高度有关；</a:t>
            </a:r>
          </a:p>
          <a:p>
            <a:pPr algn="l" fontAlgn="ctr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）滑轮组机械效率高低可能与承重绳子股数有关。</a:t>
            </a:r>
          </a:p>
          <a:p>
            <a:pPr algn="l" fontAlgn="ctr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小明同学设计了如图所示的两个滑轮组，进行对比实验来验证提出的猜想，则该实验验证的猜想是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   ）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B.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C.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D.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3" name="Rectangle 25"/>
          <p:cNvSpPr>
            <a:spLocks noChangeArrowheads="1"/>
          </p:cNvSpPr>
          <p:nvPr/>
        </p:nvSpPr>
        <p:spPr bwMode="auto">
          <a:xfrm>
            <a:off x="5687108" y="3835404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B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970" y="1456158"/>
            <a:ext cx="1348763" cy="149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6873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0112" y="134246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93380" y="13424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17321" y="67113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341480" y="926807"/>
            <a:ext cx="1440791" cy="462808"/>
            <a:chOff x="327309" y="283601"/>
            <a:chExt cx="805885" cy="1030795"/>
          </a:xfrm>
        </p:grpSpPr>
        <p:sp>
          <p:nvSpPr>
            <p:cNvPr id="22" name="Shape 108"/>
            <p:cNvSpPr/>
            <p:nvPr/>
          </p:nvSpPr>
          <p:spPr>
            <a:xfrm>
              <a:off x="327309" y="286320"/>
              <a:ext cx="805885" cy="1028076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Shape 112"/>
            <p:cNvSpPr/>
            <p:nvPr/>
          </p:nvSpPr>
          <p:spPr>
            <a:xfrm>
              <a:off x="350444" y="283601"/>
              <a:ext cx="782696" cy="102824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noProof="0" dirty="0">
                  <a:solidFill>
                    <a:schemeClr val="bg1"/>
                  </a:solidFill>
                </a:rPr>
                <a:t>复习思考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12978" y="2104184"/>
            <a:ext cx="1483478" cy="466286"/>
            <a:chOff x="304174" y="283603"/>
            <a:chExt cx="805885" cy="741476"/>
          </a:xfrm>
        </p:grpSpPr>
        <p:sp>
          <p:nvSpPr>
            <p:cNvPr id="12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>
                  <a:solidFill>
                    <a:schemeClr val="bg1"/>
                  </a:solidFill>
                </a:rPr>
                <a:t>观察思考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14" name="文本框 15371"/>
          <p:cNvSpPr txBox="1">
            <a:spLocks noChangeArrowheads="1"/>
          </p:cNvSpPr>
          <p:nvPr/>
        </p:nvSpPr>
        <p:spPr bwMode="auto">
          <a:xfrm>
            <a:off x="1919724" y="950012"/>
            <a:ext cx="2664296" cy="439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16" tIns="34258" rIns="68516" bIns="34258">
            <a:spAutoFit/>
          </a:bodyPr>
          <a:lstStyle>
            <a:lvl1pPr algn="l">
              <a:lnSpc>
                <a:spcPct val="150000"/>
              </a:lnSpc>
              <a:spcBef>
                <a:spcPct val="0"/>
              </a:spcBef>
              <a:buFontTx/>
              <a:buNone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1.</a:t>
            </a:r>
            <a:r>
              <a:rPr lang="zh-CN" altLang="en-US" dirty="0"/>
              <a:t>功的原理的内容？</a:t>
            </a:r>
          </a:p>
        </p:txBody>
      </p:sp>
      <p:sp>
        <p:nvSpPr>
          <p:cNvPr id="15" name="文本框 15371"/>
          <p:cNvSpPr txBox="1">
            <a:spLocks noChangeArrowheads="1"/>
          </p:cNvSpPr>
          <p:nvPr/>
        </p:nvSpPr>
        <p:spPr bwMode="auto">
          <a:xfrm>
            <a:off x="4731153" y="950011"/>
            <a:ext cx="3570363" cy="439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16" tIns="34258" rIns="68516" bIns="34258">
            <a:spAutoFit/>
          </a:bodyPr>
          <a:lstStyle>
            <a:lvl1pPr algn="l">
              <a:lnSpc>
                <a:spcPct val="150000"/>
              </a:lnSpc>
              <a:spcBef>
                <a:spcPct val="0"/>
              </a:spcBef>
              <a:buFontTx/>
              <a:buNone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FF0000"/>
                </a:solidFill>
              </a:rPr>
              <a:t>使用任何机械都不能省功。</a:t>
            </a:r>
          </a:p>
        </p:txBody>
      </p:sp>
      <p:sp>
        <p:nvSpPr>
          <p:cNvPr id="16" name="文本框 15371"/>
          <p:cNvSpPr txBox="1">
            <a:spLocks noChangeArrowheads="1"/>
          </p:cNvSpPr>
          <p:nvPr/>
        </p:nvSpPr>
        <p:spPr bwMode="auto">
          <a:xfrm>
            <a:off x="326913" y="1523742"/>
            <a:ext cx="8048160" cy="439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16" tIns="34258" rIns="68516" bIns="34258">
            <a:spAutoFit/>
          </a:bodyPr>
          <a:lstStyle>
            <a:lvl1pPr algn="l">
              <a:lnSpc>
                <a:spcPct val="150000"/>
              </a:lnSpc>
              <a:spcBef>
                <a:spcPct val="0"/>
              </a:spcBef>
              <a:buFontTx/>
              <a:buNone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2.</a:t>
            </a:r>
            <a:r>
              <a:rPr lang="zh-CN" altLang="en-US" dirty="0"/>
              <a:t> 实际中，直接用手做的功和使用机械做的功一样多吗？</a:t>
            </a:r>
          </a:p>
        </p:txBody>
      </p:sp>
      <p:pic>
        <p:nvPicPr>
          <p:cNvPr id="17" name="图片 16"/>
          <p:cNvPicPr preferRelativeResize="0">
            <a:picLocks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8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98" t="19805" r="64423"/>
          <a:stretch/>
        </p:blipFill>
        <p:spPr>
          <a:xfrm rot="5400000">
            <a:off x="3584412" y="2105000"/>
            <a:ext cx="1804455" cy="2880000"/>
          </a:xfrm>
          <a:prstGeom prst="rect">
            <a:avLst/>
          </a:prstGeom>
          <a:effectLst>
            <a:outerShdw blurRad="4064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3375916" y="4470860"/>
            <a:ext cx="2415077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给机械加润滑油</a:t>
            </a:r>
          </a:p>
        </p:txBody>
      </p:sp>
      <p:sp>
        <p:nvSpPr>
          <p:cNvPr id="19" name="矩形 18"/>
          <p:cNvSpPr/>
          <p:nvPr/>
        </p:nvSpPr>
        <p:spPr>
          <a:xfrm>
            <a:off x="2104224" y="2104182"/>
            <a:ext cx="4493538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给机械加润滑油，起什么作用？</a:t>
            </a:r>
          </a:p>
        </p:txBody>
      </p:sp>
    </p:spTree>
    <p:extLst>
      <p:ext uri="{BB962C8B-B14F-4D97-AF65-F5344CB8AC3E}">
        <p14:creationId xmlns:p14="http://schemas.microsoft.com/office/powerpoint/2010/main" val="241783155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7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3672" y="110409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2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00473" y="110409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00881" y="62582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99501" y="613980"/>
            <a:ext cx="3446430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一、有用功和额外功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71320" y="1068156"/>
            <a:ext cx="1144497" cy="462809"/>
            <a:chOff x="352421" y="305616"/>
            <a:chExt cx="850575" cy="628972"/>
          </a:xfrm>
        </p:grpSpPr>
        <p:sp>
          <p:nvSpPr>
            <p:cNvPr id="12" name="Shape 108"/>
            <p:cNvSpPr/>
            <p:nvPr/>
          </p:nvSpPr>
          <p:spPr>
            <a:xfrm>
              <a:off x="352421" y="305616"/>
              <a:ext cx="850575" cy="62769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" name="Shape 112"/>
            <p:cNvSpPr/>
            <p:nvPr/>
          </p:nvSpPr>
          <p:spPr>
            <a:xfrm>
              <a:off x="387141" y="305617"/>
              <a:ext cx="815855" cy="62897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>
                  <a:solidFill>
                    <a:schemeClr val="bg1"/>
                  </a:solidFill>
                </a:rPr>
                <a:t>观察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980483" y="1068158"/>
            <a:ext cx="233910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做功的不同办法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303377" y="1515891"/>
            <a:ext cx="8635312" cy="1018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kumimoji="1"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小明和小聪要把重</a:t>
            </a:r>
            <a:r>
              <a:rPr kumimoji="1"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100N</a:t>
            </a:r>
            <a:r>
              <a:rPr kumimoji="1"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的沙子运上三楼。在图中画了三种办法，哪种办法最好，哪种办法最不好，为什么？ 你会选择哪种方法？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3" b="5601"/>
          <a:stretch/>
        </p:blipFill>
        <p:spPr bwMode="auto">
          <a:xfrm>
            <a:off x="1447280" y="2534068"/>
            <a:ext cx="6197302" cy="2381085"/>
          </a:xfrm>
          <a:prstGeom prst="rect">
            <a:avLst/>
          </a:prstGeom>
          <a:noFill/>
          <a:ln>
            <a:noFill/>
          </a:ln>
          <a:effectLst>
            <a:outerShdw blurRad="241300" dist="35921" dir="2700000" algn="ctr" rotWithShape="0">
              <a:schemeClr val="bg2">
                <a:alpha val="81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434841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9383" y="260753"/>
            <a:ext cx="7055427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分析图中的三种办法，每种方法中人需做几部分功？</a:t>
            </a:r>
          </a:p>
        </p:txBody>
      </p:sp>
      <p:sp>
        <p:nvSpPr>
          <p:cNvPr id="7" name="矩形 6"/>
          <p:cNvSpPr/>
          <p:nvPr/>
        </p:nvSpPr>
        <p:spPr>
          <a:xfrm>
            <a:off x="207672" y="809498"/>
            <a:ext cx="245612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有用功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(</a:t>
            </a:r>
            <a:r>
              <a:rPr lang="en-US" altLang="zh-CN" sz="2400" i="1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W</a:t>
            </a:r>
            <a:r>
              <a:rPr lang="zh-CN" altLang="en-US" sz="2400" baseline="-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有用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):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46468" y="809498"/>
            <a:ext cx="6255334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为了达到目的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人们必须做的对人们有用的功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.</a:t>
            </a:r>
            <a:endParaRPr lang="zh-CN" alt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332493" y="1186369"/>
            <a:ext cx="8780326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这三种方法的目的都是要运沙子上楼，因此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无论采取哪种办法都必须做的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有用功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100N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的沙子提高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所做的功。</a:t>
            </a:r>
            <a:endParaRPr lang="zh-CN" altLang="en-US" sz="2400" dirty="0"/>
          </a:p>
        </p:txBody>
      </p:sp>
      <p:sp>
        <p:nvSpPr>
          <p:cNvPr id="11" name="文本框 114692"/>
          <p:cNvSpPr txBox="1">
            <a:spLocks noChangeArrowheads="1"/>
          </p:cNvSpPr>
          <p:nvPr/>
        </p:nvSpPr>
        <p:spPr bwMode="auto">
          <a:xfrm>
            <a:off x="1446197" y="2270051"/>
            <a:ext cx="478447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buClr>
                <a:schemeClr val="bg1"/>
              </a:buClr>
            </a:pP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zh-CN" altLang="en-US" sz="2400" baseline="-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有用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</a:t>
            </a:r>
            <a:r>
              <a:rPr lang="zh-CN" altLang="en-US" sz="2400" baseline="-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沙子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</a:t>
            </a:r>
            <a:r>
              <a:rPr lang="en-US" altLang="zh-CN" sz="2400" dirty="0">
                <a:solidFill>
                  <a:srgbClr val="DB4B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100N×6m=600J</a:t>
            </a:r>
            <a:endParaRPr lang="en-US" altLang="zh-CN" sz="24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9382" y="2777152"/>
            <a:ext cx="8734430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额外功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(</a:t>
            </a:r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W</a:t>
            </a:r>
            <a:r>
              <a:rPr lang="zh-CN" altLang="en-US" sz="2400" baseline="-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额外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)</a:t>
            </a:r>
            <a:r>
              <a:rPr lang="en-US" altLang="zh-CN" sz="2400" baseline="-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: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人们并不需要但为了达到目的又不得不做的功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Courier New" pitchFamily="49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5635" y="3239959"/>
            <a:ext cx="8395855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：还需要把沙子装在桶里，所以在提沙子的同时还需要把桶提上去，还必须克服自身的重力走上去，因此必须克服桶的重力和自身的重力做功。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029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59973" y="468575"/>
            <a:ext cx="6463145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400" baseline="-30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额外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+G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桶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).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 </a:t>
            </a:r>
            <a:r>
              <a:rPr lang="en-US" altLang="zh-CN" sz="2400" dirty="0">
                <a:solidFill>
                  <a:srgbClr val="DB4B03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=(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400+20)N×6m=2520J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59974" y="865426"/>
            <a:ext cx="6743701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中：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还需克服桶的重力、动滑轮的重力以及滑轮与轴之间的摩擦力做功。摩擦忽略不计：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 preferRelativeResize="0"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8"/>
          <a:stretch/>
        </p:blipFill>
        <p:spPr>
          <a:xfrm>
            <a:off x="240311" y="429939"/>
            <a:ext cx="1260000" cy="2345792"/>
          </a:xfrm>
          <a:prstGeom prst="rect">
            <a:avLst/>
          </a:prstGeom>
          <a:noFill/>
          <a:ln>
            <a:noFill/>
          </a:ln>
          <a:effectLst>
            <a:outerShdw blurRad="241300" dist="35921" dir="2700000" algn="ctr" rotWithShape="0">
              <a:schemeClr val="bg2">
                <a:alpha val="81000"/>
              </a:schemeClr>
            </a:outerShdw>
          </a:effectLst>
        </p:spPr>
      </p:pic>
      <p:pic>
        <p:nvPicPr>
          <p:cNvPr id="7" name="图片 6"/>
          <p:cNvPicPr preferRelativeResize="0"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93"/>
          <a:stretch/>
        </p:blipFill>
        <p:spPr>
          <a:xfrm>
            <a:off x="240311" y="2681980"/>
            <a:ext cx="1260000" cy="2345792"/>
          </a:xfrm>
          <a:prstGeom prst="rect">
            <a:avLst/>
          </a:prstGeom>
          <a:noFill/>
          <a:ln>
            <a:noFill/>
          </a:ln>
          <a:effectLst>
            <a:outerShdw blurRad="241300" dist="35921" dir="2700000" algn="ctr" rotWithShape="0">
              <a:schemeClr val="bg2">
                <a:alpha val="81000"/>
              </a:schemeClr>
            </a:outerShdw>
          </a:effectLst>
        </p:spPr>
      </p:pic>
      <p:pic>
        <p:nvPicPr>
          <p:cNvPr id="8" name="图片 7"/>
          <p:cNvPicPr preferRelativeResize="0">
            <a:picLocks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7" t="2631" r="4816"/>
          <a:stretch/>
        </p:blipFill>
        <p:spPr>
          <a:xfrm>
            <a:off x="7703508" y="2494481"/>
            <a:ext cx="1260000" cy="2345792"/>
          </a:xfrm>
          <a:prstGeom prst="rect">
            <a:avLst/>
          </a:prstGeom>
          <a:noFill/>
          <a:ln>
            <a:noFill/>
          </a:ln>
          <a:effectLst>
            <a:outerShdw blurRad="241300" dist="35921" dir="2700000" algn="ctr" rotWithShape="0">
              <a:schemeClr val="bg2">
                <a:alpha val="81000"/>
              </a:scheme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1880755" y="2031674"/>
            <a:ext cx="6463145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 baseline="-30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额外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桶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+G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滑轮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).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 </a:t>
            </a:r>
            <a:r>
              <a:rPr lang="en-US" altLang="zh-CN" sz="2400" dirty="0">
                <a:solidFill>
                  <a:srgbClr val="DB4B03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=(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20+10)N×6m=180J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91145" y="2494481"/>
            <a:ext cx="56214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中提沙子的同时，还必须克服袋子的重力、动滑轮的重力、以及滑轮与轴之间的摩擦力做功；摩擦忽略不计：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98073" y="4253150"/>
            <a:ext cx="5541819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400" baseline="-30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额外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口袋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+G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滑轮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).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 </a:t>
            </a:r>
            <a:r>
              <a:rPr lang="en-US" altLang="zh-CN" sz="2400" dirty="0">
                <a:solidFill>
                  <a:srgbClr val="DB4B03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=(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5+10)N×6m=90J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9891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337587" y="321250"/>
            <a:ext cx="672638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buFont typeface="Arial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总功（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有用功跟额外功的总和叫总功。</a:t>
            </a:r>
          </a:p>
        </p:txBody>
      </p:sp>
      <p:sp>
        <p:nvSpPr>
          <p:cNvPr id="3" name="矩形 2"/>
          <p:cNvSpPr/>
          <p:nvPr/>
        </p:nvSpPr>
        <p:spPr>
          <a:xfrm>
            <a:off x="2697941" y="728144"/>
            <a:ext cx="200567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Font typeface="Arial" pitchFamily="34" charset="0"/>
              <a:buNone/>
            </a:pP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+W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额</a:t>
            </a:r>
          </a:p>
        </p:txBody>
      </p:sp>
      <p:sp>
        <p:nvSpPr>
          <p:cNvPr id="4" name="矩形 3"/>
          <p:cNvSpPr/>
          <p:nvPr/>
        </p:nvSpPr>
        <p:spPr>
          <a:xfrm>
            <a:off x="1246911" y="1190952"/>
            <a:ext cx="6535882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计算三种方法需要做的有用功、额外功和总功</a:t>
            </a:r>
            <a:endParaRPr lang="zh-CN" altLang="en-US" sz="24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882329"/>
              </p:ext>
            </p:extLst>
          </p:nvPr>
        </p:nvGraphicFramePr>
        <p:xfrm>
          <a:off x="377537" y="1743898"/>
          <a:ext cx="8357755" cy="1885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69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034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171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104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做功方式</a:t>
                      </a:r>
                    </a:p>
                  </a:txBody>
                  <a:tcPr marT="45833" marB="4583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7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有用功</a:t>
                      </a:r>
                    </a:p>
                  </a:txBody>
                  <a:tcPr marT="45833" marB="4583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7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额外功</a:t>
                      </a:r>
                    </a:p>
                  </a:txBody>
                  <a:tcPr marT="45833" marB="4583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7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总功</a:t>
                      </a:r>
                    </a:p>
                  </a:txBody>
                  <a:tcPr marT="45833" marB="4583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7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83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桶状，手提上楼</a:t>
                      </a:r>
                    </a:p>
                  </a:txBody>
                  <a:tcPr marT="45833" marB="4583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100N×6m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833" marB="4583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(400+20)N×6m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833" marB="4583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3120J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833" marB="4583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2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83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桶状，动滑轮吊运</a:t>
                      </a:r>
                    </a:p>
                  </a:txBody>
                  <a:tcPr marT="45833" marB="4583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100N×6m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833" marB="4583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(20+10)N×6m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833" marB="4583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Wingdings" pitchFamily="2" charset="2"/>
                        </a:rPr>
                        <a:t>780J</a:t>
                      </a:r>
                      <a:endParaRPr lang="zh-CN" altLang="en-US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833" marB="4583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2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8332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袋装，动滑轮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吊运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833" marB="4583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100N×6m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833" marB="4583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(5+10)N×6m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833" marB="4583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2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690J</a:t>
                      </a:r>
                      <a:endParaRPr lang="zh-CN" altLang="en-US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833" marB="4583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2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360218" y="4289475"/>
            <a:ext cx="8690264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由数据可知，第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种方法做的额外功最少，选择第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种方法最好。</a:t>
            </a:r>
          </a:p>
        </p:txBody>
      </p:sp>
      <p:sp>
        <p:nvSpPr>
          <p:cNvPr id="7" name="矩形 6"/>
          <p:cNvSpPr/>
          <p:nvPr/>
        </p:nvSpPr>
        <p:spPr>
          <a:xfrm>
            <a:off x="1770217" y="3732918"/>
            <a:ext cx="480131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我们一定都希望额外功越少越好。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75321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8"/>
          <p:cNvSpPr txBox="1"/>
          <p:nvPr/>
        </p:nvSpPr>
        <p:spPr>
          <a:xfrm>
            <a:off x="123064" y="249398"/>
            <a:ext cx="3446430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二、机械效率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134547" y="779587"/>
            <a:ext cx="629443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定义：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有用功跟总功的比值叫做机械效率。</a:t>
            </a: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34548" y="1470477"/>
            <a:ext cx="143449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公式：</a:t>
            </a:r>
          </a:p>
        </p:txBody>
      </p:sp>
      <p:graphicFrame>
        <p:nvGraphicFramePr>
          <p:cNvPr id="8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4482081"/>
              </p:ext>
            </p:extLst>
          </p:nvPr>
        </p:nvGraphicFramePr>
        <p:xfrm>
          <a:off x="1381229" y="1267198"/>
          <a:ext cx="3330431" cy="9411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3" imgW="1002960" imgH="457200" progId="Equation.DSMT4">
                  <p:embed/>
                </p:oleObj>
              </mc:Choice>
              <mc:Fallback>
                <p:oleObj name="Equation" r:id="rId3" imgW="100296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1229" y="1267198"/>
                        <a:ext cx="3330431" cy="9411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34547" y="2363957"/>
            <a:ext cx="136287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3.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意义：</a:t>
            </a: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1405314" y="2184916"/>
            <a:ext cx="769739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表示机械做功时，有用功在总功中所占的比例，是机械性能的重要指标。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134548" y="3395696"/>
            <a:ext cx="603275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4.</a:t>
            </a:r>
            <a:r>
              <a:rPr lang="zh-CN" altLang="en-US" sz="24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因为 </a:t>
            </a:r>
            <a:r>
              <a:rPr lang="en-US" altLang="zh-CN" sz="2400" b="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zh-CN" altLang="en-US" sz="2400" b="0" baseline="-25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有用 </a:t>
            </a:r>
            <a:r>
              <a:rPr lang="en-US" altLang="zh-CN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&lt; </a:t>
            </a:r>
            <a:r>
              <a:rPr lang="en-US" altLang="zh-CN" sz="2400" b="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zh-CN" altLang="en-US" sz="2400" b="0" baseline="-25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总       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，所以，</a:t>
            </a:r>
            <a:r>
              <a:rPr kumimoji="1"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l-GR" altLang="zh-CN" sz="2400" b="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η</a:t>
            </a:r>
            <a:r>
              <a:rPr lang="en-US" altLang="zh-CN" sz="2400" b="0" i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&lt; 1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。</a:t>
            </a:r>
            <a:endParaRPr lang="zh-CN" altLang="en-US" sz="2400" b="0" baseline="-250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509155" y="4170123"/>
            <a:ext cx="6324600" cy="458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机械效率一般用百分数表示，没有单位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52729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13" grpId="0"/>
      <p:bldP spid="1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5246" y="417619"/>
            <a:ext cx="1002752" cy="462808"/>
            <a:chOff x="352421" y="305616"/>
            <a:chExt cx="850575" cy="628971"/>
          </a:xfrm>
        </p:grpSpPr>
        <p:sp>
          <p:nvSpPr>
            <p:cNvPr id="7" name="Shape 108"/>
            <p:cNvSpPr/>
            <p:nvPr/>
          </p:nvSpPr>
          <p:spPr>
            <a:xfrm>
              <a:off x="352421" y="305616"/>
              <a:ext cx="850575" cy="62769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" name="Shape 112"/>
            <p:cNvSpPr/>
            <p:nvPr/>
          </p:nvSpPr>
          <p:spPr>
            <a:xfrm>
              <a:off x="387141" y="305617"/>
              <a:ext cx="815855" cy="62897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活动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769103" y="420339"/>
            <a:ext cx="203132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计算机械效率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41373" y="883147"/>
            <a:ext cx="8538945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在图</a:t>
            </a:r>
            <a:r>
              <a:rPr lang="en-US" altLang="zh-CN" sz="2400" dirty="0">
                <a:latin typeface="微软雅黑" panose="020B0503020204020204" pitchFamily="34" charset="-122"/>
              </a:rPr>
              <a:t>11-4-2</a:t>
            </a:r>
            <a:r>
              <a:rPr lang="zh-CN" altLang="en-US" sz="2400" dirty="0">
                <a:latin typeface="微软雅黑" panose="020B0503020204020204" pitchFamily="34" charset="-122"/>
              </a:rPr>
              <a:t>的三种不同做功方式中，我们已经计算出有用功、额外功和总功。下面来算算三种不同方式的机械效率。</a:t>
            </a: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934683"/>
              </p:ext>
            </p:extLst>
          </p:nvPr>
        </p:nvGraphicFramePr>
        <p:xfrm>
          <a:off x="613172" y="2211109"/>
          <a:ext cx="7462837" cy="916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3" imgW="2247840" imgH="444240" progId="Equation.DSMT4">
                  <p:embed/>
                </p:oleObj>
              </mc:Choice>
              <mc:Fallback>
                <p:oleObj name="Equation" r:id="rId3" imgW="224784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172" y="2211109"/>
                        <a:ext cx="7462837" cy="916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2401148"/>
              </p:ext>
            </p:extLst>
          </p:nvPr>
        </p:nvGraphicFramePr>
        <p:xfrm>
          <a:off x="605234" y="3132369"/>
          <a:ext cx="7250113" cy="916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Equation" r:id="rId5" imgW="2184120" imgH="444240" progId="Equation.DSMT4">
                  <p:embed/>
                </p:oleObj>
              </mc:Choice>
              <mc:Fallback>
                <p:oleObj name="Equation" r:id="rId5" imgW="218412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5234" y="3132369"/>
                        <a:ext cx="7250113" cy="916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6882188"/>
              </p:ext>
            </p:extLst>
          </p:nvPr>
        </p:nvGraphicFramePr>
        <p:xfrm>
          <a:off x="688097" y="3994633"/>
          <a:ext cx="6872288" cy="916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7" imgW="2070000" imgH="444240" progId="Equation.DSMT4">
                  <p:embed/>
                </p:oleObj>
              </mc:Choice>
              <mc:Fallback>
                <p:oleObj name="Equation" r:id="rId7" imgW="207000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097" y="3994633"/>
                        <a:ext cx="6872288" cy="916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0978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/>
          <p:nvPr/>
        </p:nvSpPr>
        <p:spPr>
          <a:xfrm>
            <a:off x="175132" y="248962"/>
            <a:ext cx="3359223" cy="46280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5.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一些机械的机械效率 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127932" y="711771"/>
            <a:ext cx="2827083" cy="1906371"/>
            <a:chOff x="3357710" y="2612412"/>
            <a:chExt cx="2827083" cy="1901664"/>
          </a:xfrm>
        </p:grpSpPr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3357710" y="4052411"/>
              <a:ext cx="282708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5C5C5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ts val="0"/>
                </a:spcBef>
                <a:buFontTx/>
                <a:buNone/>
              </a:pPr>
              <a:r>
                <a:rPr kumimoji="1" lang="zh-CN" altLang="en-US" sz="2400" dirty="0">
                  <a:latin typeface="微软雅黑" pitchFamily="34" charset="-122"/>
                  <a:ea typeface="微软雅黑" pitchFamily="34" charset="-122"/>
                </a:rPr>
                <a:t>柴油机</a:t>
              </a:r>
              <a:r>
                <a:rPr kumimoji="1" lang="en-US" altLang="zh-CN" sz="2400" dirty="0">
                  <a:latin typeface="微软雅黑" pitchFamily="34" charset="-122"/>
                  <a:ea typeface="微软雅黑" pitchFamily="34" charset="-122"/>
                </a:rPr>
                <a:t>:28%</a:t>
              </a:r>
              <a:r>
                <a:rPr kumimoji="1" lang="zh-CN" altLang="zh-CN" sz="2400" dirty="0">
                  <a:latin typeface="微软雅黑" pitchFamily="34" charset="-122"/>
                  <a:ea typeface="微软雅黑" pitchFamily="34" charset="-122"/>
                </a:rPr>
                <a:t>～</a:t>
              </a:r>
              <a:r>
                <a:rPr kumimoji="1" lang="en-US" altLang="zh-CN" sz="2400" dirty="0">
                  <a:latin typeface="微软雅黑" pitchFamily="34" charset="-122"/>
                  <a:ea typeface="微软雅黑" pitchFamily="34" charset="-122"/>
                </a:rPr>
                <a:t>40% </a:t>
              </a:r>
            </a:p>
          </p:txBody>
        </p:sp>
        <p:pic>
          <p:nvPicPr>
            <p:cNvPr id="8" name="图片 1"/>
            <p:cNvPicPr preferRelativeResize="0">
              <a:picLocks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47" r="5842"/>
            <a:stretch/>
          </p:blipFill>
          <p:spPr bwMode="auto">
            <a:xfrm>
              <a:off x="3534354" y="2612412"/>
              <a:ext cx="216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41300" dist="35921" dir="2700000" algn="ctr" rotWithShape="0">
                <a:schemeClr val="bg2">
                  <a:alpha val="81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450991" y="711771"/>
            <a:ext cx="2807503" cy="1906372"/>
            <a:chOff x="672597" y="321316"/>
            <a:chExt cx="2807503" cy="1901665"/>
          </a:xfrm>
        </p:grpSpPr>
        <p:sp>
          <p:nvSpPr>
            <p:cNvPr id="10" name="Text Box 5"/>
            <p:cNvSpPr txBox="1">
              <a:spLocks noChangeArrowheads="1"/>
            </p:cNvSpPr>
            <p:nvPr/>
          </p:nvSpPr>
          <p:spPr bwMode="auto">
            <a:xfrm>
              <a:off x="672597" y="1761316"/>
              <a:ext cx="280750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5C5C5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algn="l" eaLnBrk="1" hangingPunct="1">
                <a:lnSpc>
                  <a:spcPct val="100000"/>
                </a:lnSpc>
                <a:spcBef>
                  <a:spcPts val="0"/>
                </a:spcBef>
                <a:buFontTx/>
                <a:buNone/>
                <a:defRPr kumimoji="1" sz="24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起重机</a:t>
              </a:r>
              <a:r>
                <a:rPr lang="en-US" altLang="zh-CN" dirty="0">
                  <a:solidFill>
                    <a:schemeClr val="tx1"/>
                  </a:solidFill>
                </a:rPr>
                <a:t>:40%</a:t>
              </a:r>
              <a:r>
                <a:rPr lang="zh-CN" altLang="zh-CN" dirty="0">
                  <a:solidFill>
                    <a:schemeClr val="tx1"/>
                  </a:solidFill>
                </a:rPr>
                <a:t>～</a:t>
              </a:r>
              <a:r>
                <a:rPr lang="en-US" altLang="zh-CN" dirty="0">
                  <a:solidFill>
                    <a:schemeClr val="tx1"/>
                  </a:solidFill>
                </a:rPr>
                <a:t>50% </a:t>
              </a:r>
            </a:p>
          </p:txBody>
        </p:sp>
        <p:pic>
          <p:nvPicPr>
            <p:cNvPr id="11" name="Picture 2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7274" y="321316"/>
              <a:ext cx="216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41300" dist="35921" dir="2700000" algn="ctr" rotWithShape="0">
                <a:schemeClr val="bg2">
                  <a:alpha val="81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3258493" y="711770"/>
            <a:ext cx="2764187" cy="1846311"/>
            <a:chOff x="593523" y="2598951"/>
            <a:chExt cx="2764187" cy="1841752"/>
          </a:xfrm>
        </p:grpSpPr>
        <p:sp>
          <p:nvSpPr>
            <p:cNvPr id="13" name="Text Box 4"/>
            <p:cNvSpPr txBox="1">
              <a:spLocks noChangeArrowheads="1"/>
            </p:cNvSpPr>
            <p:nvPr/>
          </p:nvSpPr>
          <p:spPr bwMode="auto">
            <a:xfrm>
              <a:off x="593523" y="3979038"/>
              <a:ext cx="2764187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5C5C5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algn="l" eaLnBrk="1" hangingPunct="1">
                <a:lnSpc>
                  <a:spcPct val="100000"/>
                </a:lnSpc>
                <a:spcBef>
                  <a:spcPts val="0"/>
                </a:spcBef>
                <a:buFontTx/>
                <a:buNone/>
                <a:defRPr kumimoji="1" sz="24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抽水机</a:t>
              </a:r>
              <a:r>
                <a:rPr lang="en-US" altLang="zh-CN" dirty="0">
                  <a:solidFill>
                    <a:schemeClr val="tx1"/>
                  </a:solidFill>
                </a:rPr>
                <a:t>:60%</a:t>
              </a:r>
              <a:r>
                <a:rPr lang="zh-CN" altLang="zh-CN" dirty="0">
                  <a:solidFill>
                    <a:schemeClr val="tx1"/>
                  </a:solidFill>
                </a:rPr>
                <a:t>～</a:t>
              </a:r>
              <a:r>
                <a:rPr lang="en-US" altLang="zh-CN" dirty="0">
                  <a:solidFill>
                    <a:schemeClr val="tx1"/>
                  </a:solidFill>
                </a:rPr>
                <a:t>80% </a:t>
              </a:r>
            </a:p>
          </p:txBody>
        </p:sp>
        <p:pic>
          <p:nvPicPr>
            <p:cNvPr id="14" name="Picture 3"/>
            <p:cNvPicPr preferRelativeResize="0">
              <a:picLocks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791"/>
            <a:stretch/>
          </p:blipFill>
          <p:spPr bwMode="auto">
            <a:xfrm>
              <a:off x="838200" y="2598951"/>
              <a:ext cx="216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41300" dist="35921" dir="2700000" algn="ctr" rotWithShape="0">
                <a:schemeClr val="bg2">
                  <a:alpha val="81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349878" y="2772636"/>
            <a:ext cx="4169032" cy="46280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6.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怎样才能提高机械的效率</a:t>
            </a:r>
          </a:p>
        </p:txBody>
      </p:sp>
      <p:grpSp>
        <p:nvGrpSpPr>
          <p:cNvPr id="16" name="Group 24"/>
          <p:cNvGrpSpPr>
            <a:grpSpLocks/>
          </p:cNvGrpSpPr>
          <p:nvPr/>
        </p:nvGrpSpPr>
        <p:grpSpPr bwMode="auto">
          <a:xfrm>
            <a:off x="695667" y="3436696"/>
            <a:ext cx="6445856" cy="1164926"/>
            <a:chOff x="1006" y="2916"/>
            <a:chExt cx="4136" cy="732"/>
          </a:xfrm>
        </p:grpSpPr>
        <p:sp>
          <p:nvSpPr>
            <p:cNvPr id="17" name="Rectangle 25"/>
            <p:cNvSpPr>
              <a:spLocks noChangeArrowheads="1"/>
            </p:cNvSpPr>
            <p:nvPr/>
          </p:nvSpPr>
          <p:spPr bwMode="auto">
            <a:xfrm>
              <a:off x="1006" y="3149"/>
              <a:ext cx="1223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en-US" altLang="zh-CN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减少额外功 </a:t>
              </a:r>
            </a:p>
          </p:txBody>
        </p:sp>
        <p:sp>
          <p:nvSpPr>
            <p:cNvPr id="18" name="Rectangle 26"/>
            <p:cNvSpPr>
              <a:spLocks noChangeArrowheads="1"/>
            </p:cNvSpPr>
            <p:nvPr/>
          </p:nvSpPr>
          <p:spPr bwMode="auto">
            <a:xfrm>
              <a:off x="2200" y="2916"/>
              <a:ext cx="254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改进结构，使其合理、轻巧 </a:t>
              </a:r>
            </a:p>
          </p:txBody>
        </p:sp>
        <p:sp>
          <p:nvSpPr>
            <p:cNvPr id="19" name="Rectangle 27"/>
            <p:cNvSpPr>
              <a:spLocks noChangeArrowheads="1"/>
            </p:cNvSpPr>
            <p:nvPr/>
          </p:nvSpPr>
          <p:spPr bwMode="auto">
            <a:xfrm>
              <a:off x="2200" y="3357"/>
              <a:ext cx="294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经常保养、定时润滑，减小摩擦 </a:t>
              </a:r>
            </a:p>
          </p:txBody>
        </p:sp>
        <p:sp>
          <p:nvSpPr>
            <p:cNvPr id="20" name="AutoShape 28"/>
            <p:cNvSpPr>
              <a:spLocks/>
            </p:cNvSpPr>
            <p:nvPr/>
          </p:nvSpPr>
          <p:spPr bwMode="auto">
            <a:xfrm>
              <a:off x="2154" y="3022"/>
              <a:ext cx="91" cy="545"/>
            </a:xfrm>
            <a:prstGeom prst="leftBrace">
              <a:avLst>
                <a:gd name="adj1" fmla="val 49742"/>
                <a:gd name="adj2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pPr algn="ctr">
                <a:spcBef>
                  <a:spcPct val="50000"/>
                </a:spcBef>
                <a:buFont typeface="Arial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5327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2175</Words>
  <Application>Microsoft Office PowerPoint</Application>
  <PresentationFormat>全屏显示(16:9)</PresentationFormat>
  <Paragraphs>165</Paragraphs>
  <Slides>19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Office 主题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16</cp:revision>
  <dcterms:created xsi:type="dcterms:W3CDTF">2020-03-26T10:48:47Z</dcterms:created>
  <dcterms:modified xsi:type="dcterms:W3CDTF">2020-05-17T13:57:17Z</dcterms:modified>
</cp:coreProperties>
</file>