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4067944" y="915566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4788024" y="2571750"/>
            <a:ext cx="3852428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zh-CN" sz="4800" b="1" baseline="-25000" dirty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4800" b="1" baseline="-25000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12 </a:t>
            </a:r>
            <a:r>
              <a:rPr lang="zh-CN" altLang="en-US" sz="4800" b="1" baseline="-25000" dirty="0" smtClean="0">
                <a:solidFill>
                  <a:srgbClr val="11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功和功率</a:t>
            </a:r>
            <a:endParaRPr lang="zh-CN" altLang="en-US" sz="4800" b="1" baseline="-25000" dirty="0">
              <a:solidFill>
                <a:srgbClr val="111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68168"/>
            <a:ext cx="8613140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（2019·武汉市武昌区中考一模）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用弹簧测力计两次水平拉同一木块，使它在同一水平木板上做匀速直线运动，图乙是它运动的路程随时间变化的图象，下列说法正确的是（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图甲中木块受到的拉力为3.2N；    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木块第一次和第二次速度之比为1：2；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木块两次受到滑动摩擦力之比为1：1；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相同时间内拉力两次对木块做功之比为1：1</a:t>
            </a:r>
          </a:p>
        </p:txBody>
      </p:sp>
      <p:pic>
        <p:nvPicPr>
          <p:cNvPr id="107374369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891" y="2001382"/>
            <a:ext cx="3846195" cy="17563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399540" y="2031301"/>
            <a:ext cx="35560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605844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7374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68168"/>
            <a:ext cx="861314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根据弹簧测力计的分度值读出弹簧测力计的示数；（2）根据图象分析得出速度之比；（3）影响摩擦力的因素：压力和受力面积；（4）根据W=Fs进行分析。本题考查了学生的识图能力，以及对二力平衡的条件、弹簧测力计的读数、影响摩擦力的因素、功的计算掌握情况，解题的关键是能从图中得出相关信息，锻炼了学生的观察思考能力。</a:t>
            </a:r>
          </a:p>
        </p:txBody>
      </p:sp>
    </p:spTree>
    <p:extLst>
      <p:ext uri="{BB962C8B-B14F-4D97-AF65-F5344CB8AC3E}">
        <p14:creationId xmlns:p14="http://schemas.microsoft.com/office/powerpoint/2010/main" val="3051815464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68997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【解析】A、从图甲知，弹簧测力计的分度值为0.2N，弹簧测力计的示数为3.4N，即图甲中木块受到的拉力为3.4N，故A错误；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B、从图乙可知，木块两次都做匀速直线运动，第一次10s运动路程为50m，第二次10s运动路程为25m；因为时间一定，速度与路程成正比，即木块第一次和第二次速度之比为50m：25m=2：1，故B错误；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C、两次接触面的粗糙程度相同、压力相同，摩擦力相同，即木块两次受到滑动摩擦力之比为1：1，故C正确；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D、从图乙可知，木块两次都做匀速直线运动，而做匀速直线运动的物体受平衡力作用，所以两次木块受到的拉力和摩擦力相等，因为摩擦力相同，故拉力也相同；由B可知相同时间内的路程之比为s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=2：1，根据W=Fs可得W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=2：1，故D错误。故选C。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819824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510" y="2089865"/>
            <a:ext cx="4000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5" y="1147103"/>
            <a:ext cx="869061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（2018•淄博）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如图所示，AC＞BC，在相同时间内把同一物体分别沿斜面AC、BC匀速推上顶端，推力分别为F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，功率分别为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，在不考虑摩擦的情况下（　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35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1" y="2385872"/>
            <a:ext cx="2826385" cy="1407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7025" y="2634771"/>
            <a:ext cx="5080000" cy="92430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；B．F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；C．F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；D．F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35947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4496" y="2835927"/>
            <a:ext cx="864679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【解析】（1）不计摩擦，斜面AC倾斜角度小于BC，则AC＞BC，所以物体沿AB运动时拉力较小，即F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（2）不计摩擦，使用光滑的斜面没有额外功，拉力在两斜面上做功相同（等于克服物体重力所做的功），即W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；拉力做功相同，所用时间相同，根据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       </a:t>
            </a: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可知，拉力做功的功率相同，即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=P</a:t>
            </a:r>
            <a:r>
              <a:rPr lang="en-US" sz="16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。故选A。</a:t>
            </a:r>
            <a:endParaRPr lang="zh-CN" altLang="en-US" sz="16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327660" y="1000691"/>
            <a:ext cx="8723630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【点睛】（1）斜面倾斜角度越大，越费力，斜面AC的倾斜角度小于斜面BC，所以斜面AC更省力；（2）不考虑摩擦的情况下，斜面光滑，使用光滑的斜面没有额外功；根据功率的计算公式P=        ，结合做功的多少和所用时间的多少分析所做的功的功率大小。本题考查斜面的省力情况，物体做功的大小以及做功功率的大小，关键是知道接触面光滑，摩擦力为0，使用任何机械都不省功。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87441" y="3963296"/>
            <a:ext cx="278765" cy="5627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1050" y="1701557"/>
            <a:ext cx="278765" cy="56272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27701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2515" y="2372503"/>
            <a:ext cx="4000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7026" y="1071350"/>
            <a:ext cx="8757285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（2018•枣庄）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妈妈与小明进行爬山比赛，他们选择的起点、路径和终点都相同，全程设为匀速运动，妈妈的体重是小明的2倍，妈妈所用的时间是小明的3倍，若妈妈克服自身重力做功为W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、功率为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，小明克服自身重力做功为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、功率为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，则下列关系正确的是（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     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=6：1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=2：3     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     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=3：2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alt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=2：1     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=2：3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53439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5" y="1065622"/>
            <a:ext cx="8713470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【点睛】（1）爬山比赛过程中，两人爬山的高度相同，根据W=Gh求出做功之比；（2）根据P=     </a:t>
            </a: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求出功率之比。此题主要考查的是学生对功和功率计算公式的理解和掌握，代入数值时不要颠倒是解决此题的关键，属于基础性题目，难度不大。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8956" y="1524590"/>
            <a:ext cx="290195" cy="6066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27026" y="2385235"/>
            <a:ext cx="871410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【解析】由题可知，妈妈与小明爬山的高度相同，妈妈的体重是小明的2倍，妈妈所用的时间是小明的3倍，由W=Gh可得，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-21474824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1" y="3309536"/>
            <a:ext cx="4853305" cy="7231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-21474824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" y="4032682"/>
            <a:ext cx="6459220" cy="10477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7120890" y="4371975"/>
            <a:ext cx="104775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故选D。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648269"/>
      </p:ext>
    </p:extLst>
  </p:cSld>
  <p:clrMapOvr>
    <a:masterClrMapping/>
  </p:clrMapOvr>
  <p:transition spd="med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4610" y="1597795"/>
            <a:ext cx="400050" cy="39849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283845" y="1071987"/>
            <a:ext cx="876871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（2018·德州）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两次水平拉动同一物体在同一水平面上做匀速直线运动，两次物体运动的路程(s)一时间(t)图象如图所示，根据图象，下列判断正确的是（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710" y="1996289"/>
            <a:ext cx="864298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A.两次物体运动的速度：v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 v 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           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B.两次物体所受的拉力：F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&gt;F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C.0-6s两次拉力对物体所做的功：W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D.0-6s两次拉力对物体做功的功率：P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-2147482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70" y="2095594"/>
            <a:ext cx="2876550" cy="231075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43892483"/>
      </p:ext>
    </p:extLst>
  </p:cSld>
  <p:clrMapOvr>
    <a:masterClrMapping/>
  </p:clrMapOvr>
  <p:transition spd="med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考点二：功率及其计算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026" y="1000691"/>
            <a:ext cx="8057515" cy="46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</a:rPr>
              <a:t>【点睛】结合运动图像，找出所要利用的信息，利用公式即可计算。</a:t>
            </a:r>
            <a:endParaRPr lang="zh-CN" altLang="en-US" sz="16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3846" y="1462206"/>
            <a:ext cx="8790305" cy="2683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【解析】A．由图像可知，在相同时间内，物体第一次通过的路程大于第二次通过的路程，所以v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，故A错误。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同一物体重力相等，对水平面的压力相等，在同一水平面接触面的粗糙程度相同，因此两次拉动物体时，物体受到的摩擦力相等。由于物体做匀速直线运动，所受到的拉力和摩擦力是一对平衡力，大小相等，所以两次物体所受的拉力：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，故B错误。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C．由图像可知，0-6s物体第一次通过的路程大于第二次通过的路程，又因为F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，根据W=Fs可得，0-6s两次拉力对物体所做的功：W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，故C正确。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475" y="3991306"/>
            <a:ext cx="591820" cy="651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327025" y="4034593"/>
            <a:ext cx="8580120" cy="8319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D．0-6s两次拉力对物体所做的功：W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&gt;W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，时间相同，由          可得，0-6s两次拉力对物体做功的功率：P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6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，故D错误。答案为C。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606413"/>
      </p:ext>
    </p:extLst>
  </p:cSld>
  <p:clrMapOvr>
    <a:masterClrMapping/>
  </p:clrMapOvr>
  <p:transition spd="med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000691"/>
            <a:ext cx="866838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(2019·海南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)用大小相同的力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，作用在质量不同的物体上，使它们分别在同一水平面上沿力的方向移动相同的距离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（如图所示），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所做的功分别为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45" y="2469262"/>
            <a:ext cx="6565900" cy="572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4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304" y="3367465"/>
            <a:ext cx="4810125" cy="9930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66750" y="1974009"/>
            <a:ext cx="23660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66394892"/>
      </p:ext>
    </p:extLst>
  </p:cSld>
  <p:clrMapOvr>
    <a:masterClrMapping/>
  </p:clrMapOvr>
  <p:transition spd="med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61950" y="1659543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1169035" y="1378815"/>
            <a:ext cx="370840" cy="2654504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38936" y="928122"/>
            <a:ext cx="737425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功与功率的单位。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390" y="3787602"/>
            <a:ext cx="7289800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1800" b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进行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功与功率计算。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7206" y="2650685"/>
            <a:ext cx="711771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1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功的概念；功与速度的关系。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67206" y="1737841"/>
            <a:ext cx="6202045" cy="507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</a:rPr>
              <a:t>功率的概念。</a:t>
            </a:r>
          </a:p>
        </p:txBody>
      </p:sp>
    </p:spTree>
    <p:extLst>
      <p:ext uri="{BB962C8B-B14F-4D97-AF65-F5344CB8AC3E}">
        <p14:creationId xmlns:p14="http://schemas.microsoft.com/office/powerpoint/2010/main" val="4090360329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00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288280" y="1809774"/>
            <a:ext cx="268661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257866"/>
            <a:ext cx="866838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（2019·邵阳）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一物体在水平拉力F的作用下，沿力的方向以0.2m/s的速度匀速运动了4s，拉力F大小为5N，4s内拉力F做的功为（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A．1J     B．3J    C．2J    D．4J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81260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5" y="994325"/>
            <a:ext cx="8723630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（2019·武威）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“节能减排，低碳生活”旨在倡导节约能源和减少二氧化碳排放。李明同学坚持骑自行车上下学，他的质量为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50kg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，所骑自行车质量为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15kg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g=10N/kg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）求：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）若他在平直公路上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5min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内匀速行驶了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1500m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，则这段时间他骑行的速度是多大？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）若他骑行时的牵引力恒为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，则他骑行这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5min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内克服阻力做了多少功？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）若他骑行时自行车两轮与地面总的接触面积为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25cm</a:t>
            </a:r>
            <a:r>
              <a:rPr lang="en-US" sz="1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，则他骑行时自行车对地面的压强为多少？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006" y="3900912"/>
            <a:ext cx="8630285" cy="1201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答：（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）这段时间他骑行的速度是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5m/s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；（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）若他骑行时的牵引力恒为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60N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，则他骑行这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5min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内克服阻力做了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9×10</a:t>
            </a:r>
            <a:r>
              <a:rPr lang="en-US" sz="16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功；（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）若他骑行时自行车两轮与地面总的接触面积为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25cm</a:t>
            </a:r>
            <a:r>
              <a:rPr lang="en-US" sz="16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，则他骑行时自行车对地面的压强为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2.6×10</a:t>
            </a:r>
            <a:r>
              <a:rPr lang="en-US" sz="16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73773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6809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104" descr="学科网 版权所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635" y="1841603"/>
            <a:ext cx="2320290" cy="17499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7025" y="1068168"/>
            <a:ext cx="860171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1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2017•岳阳)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如图，小明沿水平地面推箱子，但箱子没有移动，此过程（</a:t>
            </a:r>
            <a:r>
              <a:rPr 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A．小明对箱子没有做功；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B．重力对箱子做了功；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C．小明对箱子的推力大于地面对箱子的阻力；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箱子所受的重力与箱子对地面的压力是一对平衡力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6845" y="1206940"/>
            <a:ext cx="44450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7016605"/>
      </p:ext>
    </p:extLst>
  </p:cSld>
  <p:clrMapOvr>
    <a:masterClrMapping/>
  </p:clrMapOvr>
  <p:transition spd="med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9857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考点一：功率及其计算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5296" y="2387781"/>
            <a:ext cx="75501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ACD</a:t>
            </a:r>
          </a:p>
        </p:txBody>
      </p:sp>
      <p:pic>
        <p:nvPicPr>
          <p:cNvPr id="3" name="图片 -214748243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45" y="2681877"/>
            <a:ext cx="1168400" cy="19472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215901" y="1000691"/>
            <a:ext cx="871283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贵港市覃塘区中考一模）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如图所示，小球甲在O点从静止开始下落，先后经过A、B两点。已知OA＝AB．小球乙在P点从静止开始下落，先后经过C、D两点，已知小球乙经过PC段所用的时间与经过CD段所用的时间相等。则下列说法正确的是（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A．小球甲在下落过程中速度越来越大是由于有重力作用；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B．小球甲通过OA段重力做功快，通过AB段重力做功慢；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C．小球乙在下落过程中动能变大，势能变小；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D．小球乙通过PC段重力做功慢，通过CD段重力做功快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460271"/>
      </p:ext>
    </p:extLst>
  </p:cSld>
  <p:clrMapOvr>
    <a:masterClrMapping/>
  </p:clrMapOvr>
  <p:transition spd="med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9857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考点一：功率及其计算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366896" y="2064403"/>
            <a:ext cx="410845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C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026" y="1091084"/>
            <a:ext cx="854646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(2018·连云港)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如图所示，一物块从光滑斜面上A点由静止滑下，B为斜面AC的中点，设物块在AB段重力做功为W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，重力的功率为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；在BC段重力做功为W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，重力的功率为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，则下列关系正确的是（　　）。</a:t>
            </a:r>
            <a:endParaRPr lang="en-US" altLang="zh-CN" sz="18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20" y="2331762"/>
            <a:ext cx="2600960" cy="1303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21006" y="2432341"/>
            <a:ext cx="5617845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sz="1800" b="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457630"/>
      </p:ext>
    </p:extLst>
  </p:cSld>
  <p:clrMapOvr>
    <a:masterClrMapping/>
  </p:clrMapOvr>
  <p:transition spd="med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9857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考点一：功率及其计算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7026" y="1177658"/>
            <a:ext cx="862393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（2018·临沂）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新能源汽车因节能、环保等优点深受广大家庭的喜爱。小明爸爸驾驶电动汽车在平直公路上匀速行驶12km，用时10min。已知该车的总质量为1.6×10</a:t>
            </a:r>
            <a:r>
              <a:rPr lang="en-US" sz="1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kg，行驶中阻力为车重的0.05倍，此过程中该车牵引力做功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J，功率为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kW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。（g=10N/kg）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9905" y="3102014"/>
            <a:ext cx="5080000" cy="369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9.6×10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；16。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679890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0" y="435415"/>
            <a:ext cx="2985770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考点一：功率及其计算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27025" y="1000691"/>
            <a:ext cx="8723630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．（</a:t>
            </a:r>
            <a:r>
              <a:rPr 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2019·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保定市莲池区中考一模）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继“共享单车”之后又推出了“共享汽车”。如图所示，“共享汽车”是纯电动汽车，充满电时可行驶约170公里。请回答下列问题：（1）电动汽车的使用减少了化石燃料的消耗，同时，电动汽车与传统燃油汽车相比，还具有的主要优点是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（2）若一辆电动汽车以72km/h的速度在水平路面上沿直线匀速行驶了10min，已知该轿车的质量为1200kg，行驶时所受阻力为车重的0.2倍（g取10N/kg），则牵引力为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N，此时汽车的功率为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1800" b="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kW。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-2147482453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565" y="3581990"/>
            <a:ext cx="1981200" cy="11649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21640" y="4007856"/>
            <a:ext cx="4591050" cy="9243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故答案为：（1）环保；效率高；噪音小；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（2）2400；48。</a:t>
            </a:r>
            <a:endParaRPr lang="zh-CN" altLang="en-US" sz="1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115526"/>
      </p:ext>
    </p:extLst>
  </p:cSld>
  <p:clrMapOvr>
    <a:masterClrMapping/>
  </p:clrMapOvr>
  <p:transition spd="med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179133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b="1" dirty="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功</a:t>
            </a:r>
            <a:endParaRPr lang="zh-CN" sz="1800" b="1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979048"/>
            <a:ext cx="8834755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1.功的定义：一个力作用在物体上，使物体在 力的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方向上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通过一段 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距离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，这个力就对物体做了功。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2.功的两个必要条件：① 有力作用在物体上；② 物体在力的方向上通过了距离。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3.不做功的三种情况：有力无距离；有距离无力、力和距离垂直。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4.功的公式：功等于力跟物体在力的方向上通过的距离的乘积。公式：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W=FS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5.功的单位：国际单位制中，功的单位是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焦耳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，符号是</a:t>
            </a:r>
            <a:r>
              <a:rPr lang="zh-CN" sz="18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</a:t>
            </a: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，1J= 1N·m 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6.功的公式的应用：①分清哪个力对物体做功，计算时F就是这个力；②公式中S一定是在力的方向上通过的距离，强调对应；③功的单位“焦”（牛·米 = 焦），不是力和力臂的乘积（牛·米，力臂单位不能写成“焦”）。</a:t>
            </a:r>
          </a:p>
        </p:txBody>
      </p:sp>
    </p:spTree>
    <p:extLst>
      <p:ext uri="{BB962C8B-B14F-4D97-AF65-F5344CB8AC3E}">
        <p14:creationId xmlns:p14="http://schemas.microsoft.com/office/powerpoint/2010/main" val="3991566962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3016251" y="450056"/>
            <a:ext cx="245808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二、功率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928122"/>
            <a:ext cx="883475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1.定义：单位时间里完成的功；或说成：单位时间内力作做的功。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2.功率的物理意义：功率是表示力做功</a:t>
            </a:r>
            <a:r>
              <a:rPr lang="zh-CN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快慢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的物理量；即单位时间内完成的功。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3.公式：                 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4.单位：在国际单位制中，功率单位是</a:t>
            </a:r>
            <a:r>
              <a:rPr lang="zh-CN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瓦特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，符号是 </a:t>
            </a:r>
            <a:r>
              <a:rPr lang="zh-CN" sz="1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 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。常用单位还有千瓦（kW）、马力。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换算关系：。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5.功率公式的解释：（1）物体在拉力F的作用下，以速度v沿拉力的方向做匀速直线运动，则拉力做功的功率等于力与物体速度的乘积，即</a:t>
            </a:r>
            <a:r>
              <a:rPr lang="en-US" alt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P=FS</a:t>
            </a: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（2）利用该公式时要注意：拉力F必须是恒力，且物体运动的速度应不变；v的单位必须用m/s，这样算出的功率单位才是W；速度v跟拉力F必须对应，即v必须是受到拉力的物体在拉力的方向上移动的速度。</a:t>
            </a: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8400" y="1591430"/>
          <a:ext cx="739140" cy="64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4" imgW="405765" imgH="355600" progId="Equation.KSEE3">
                  <p:embed/>
                </p:oleObj>
              </mc:Choice>
              <mc:Fallback>
                <p:oleObj r:id="rId4" imgW="405765" imgH="355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8400" y="1591430"/>
                        <a:ext cx="739140" cy="649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289355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79626"/>
            <a:ext cx="8613140" cy="259084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（2019·潍坊）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一辆质量为</a:t>
            </a:r>
            <a:r>
              <a:rPr lang="en-US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1.5×10</a:t>
            </a:r>
            <a:r>
              <a:rPr lang="en-US" sz="1800" b="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kg的汽车陷入一泥泞路段，司机师傅利用滑轮组和周围条件，组装成了如图所示的拖车装置。已知汽车通过泥泞路段需移动8m距离，汽车在泥泞路段受到的阻力为车重的0.1倍，滑轮组的机械效率为80%，g取10N/kg。</a:t>
            </a: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在将车匀速拖离泥泞路段过程中，求：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（1）做的有用功；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（2）作用在绳子自由端的拉力。</a:t>
            </a:r>
          </a:p>
        </p:txBody>
      </p:sp>
      <p:pic>
        <p:nvPicPr>
          <p:cNvPr id="3" name="图片 1130" descr="wps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6" y="2965152"/>
            <a:ext cx="4857115" cy="16971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1809163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79626"/>
            <a:ext cx="8613140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【点睛】（1）已知汽车在泥泞路段受到的阻力为车重的0.1倍，可求得阻力，因为匀速拖离，由二力平衡条件可得滑轮组对车的拉力；然后利用W=Fs可求得有用功；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2）由图可知n=3，由此可得绳子移动的距离，已知滑轮组的机械效率为80%，利用             可求得总功，再利用W总=Fs可求得作用在绳子自由端的拉力。</a:t>
            </a:r>
          </a:p>
        </p:txBody>
      </p:sp>
      <p:pic>
        <p:nvPicPr>
          <p:cNvPr id="3" name="图片 -2147482435" descr="wps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" y="2298025"/>
            <a:ext cx="882650" cy="62829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0114069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025" y="1096177"/>
            <a:ext cx="873506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【解析】（1）汽车在泥泞路段受到的阻力：f=0.1mg=0.1×1.5×10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kg×10N/kg=1.5×10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将车匀速拖离，由二力平衡条件可得，滑轮组对车的拉力：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=f=1.5×10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所做有用功：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=F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=1.5×10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N×8m=1.2×10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（2）由图可知n=3，则绳子移动的距离：s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绳</a:t>
            </a:r>
            <a:r>
              <a:rPr 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=3s</a:t>
            </a:r>
            <a:r>
              <a:rPr lang="zh-CN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=3×8m=24m，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-21474824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" y="3269752"/>
            <a:ext cx="5238750" cy="773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4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1" y="4043504"/>
            <a:ext cx="6642735" cy="651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490220" y="4695353"/>
            <a:ext cx="8491220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答：（1）做的有用功为1.2×10</a:t>
            </a:r>
            <a:r>
              <a:rPr lang="en-US" sz="1800" b="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J；（2）作用在绳子自由端的拉力为625N。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0690620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79626"/>
            <a:ext cx="8613140" cy="21738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（2018•长沙）</a:t>
            </a: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关于功的说法正确的是（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A．小明用力推发生故障的汽车而未推动时，推力对汽车做了功；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B．吊车吊着重物沿水平匀速运动一段距离时，吊车的拉力对重物做了功；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C．足球在水平地面上滚动一段距离时，重力对足球做了功；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D．举重运动员从地面将杠铃举起的过程中，举重运动员对杠铃做了功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21530" y="1195482"/>
            <a:ext cx="355600" cy="36793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11616873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2566" y="434142"/>
            <a:ext cx="29864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考点一：功及其计算</a:t>
            </a:r>
            <a:endParaRPr lang="en-US" altLang="zh-CN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5" y="1079626"/>
            <a:ext cx="8613140" cy="3840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【点睛】用生活中的实例说明机械功和功率的含义。考查机械功和功率概念。</a:t>
            </a:r>
            <a:endParaRPr sz="180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【解析】A．小明用力推发生故障的汽车而未推动时，推力对汽车做了功，错误，有力的作用，没有沿力的方向移动距离，没有做功；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B．吊车吊着重物沿水平匀速运动一段距离时，吊车的拉力对重物做了功，错误，有力的作用，没有沿力的方向移动距离，没有做功；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C．足球在水平地面上滚动一段距离时，重力对足球做了功，错误，错误，有力的作用，没有沿力的方向移动距离，没有做功；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D．举重运动员从地面将杠铃举起的过程中，举重运动员对杠铃做了功，正确。故选D。</a:t>
            </a:r>
          </a:p>
        </p:txBody>
      </p:sp>
    </p:spTree>
    <p:extLst>
      <p:ext uri="{BB962C8B-B14F-4D97-AF65-F5344CB8AC3E}">
        <p14:creationId xmlns:p14="http://schemas.microsoft.com/office/powerpoint/2010/main" val="321955201"/>
      </p:ext>
    </p:extLst>
  </p:cSld>
  <p:clrMapOvr>
    <a:masterClrMapping/>
  </p:clrMapOvr>
  <p:transition spd="med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2908</Words>
  <Application>Microsoft Office PowerPoint</Application>
  <PresentationFormat>全屏显示(16:9)</PresentationFormat>
  <Paragraphs>157</Paragraphs>
  <Slides>26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9</cp:revision>
  <dcterms:created xsi:type="dcterms:W3CDTF">2020-03-15T12:28:02Z</dcterms:created>
  <dcterms:modified xsi:type="dcterms:W3CDTF">2020-03-15T00:28:48Z</dcterms:modified>
</cp:coreProperties>
</file>