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256" r:id="rId61"/>
    <p:sldId id="257" r:id="rId62"/>
    <p:sldId id="258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DA03-91A4-4DA2-A3FF-01D6CE39520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EDC9-C73C-48DA-94E7-44CFB3358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12.2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滑轮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定滑轮的特点。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1556792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进行实验：</a:t>
            </a:r>
          </a:p>
          <a:p>
            <a:pPr fontAlgn="ctr"/>
            <a:r>
              <a:rPr lang="en-US" altLang="zh-CN" sz="3200" dirty="0"/>
              <a:t>1. </a:t>
            </a:r>
            <a:r>
              <a:rPr lang="zh-CN" altLang="en-US" sz="3200" dirty="0"/>
              <a:t>用弹簧测力计测出钩码所受的重力 </a:t>
            </a:r>
            <a:r>
              <a:rPr lang="en-US" altLang="zh-CN" sz="3200" dirty="0"/>
              <a:t>G</a:t>
            </a:r>
            <a:r>
              <a:rPr lang="zh-CN" altLang="en-US" sz="3200" dirty="0"/>
              <a:t>。</a:t>
            </a:r>
          </a:p>
          <a:p>
            <a:pPr fontAlgn="ctr"/>
            <a:r>
              <a:rPr lang="en-US" altLang="zh-CN" sz="3200" dirty="0"/>
              <a:t>2. </a:t>
            </a:r>
            <a:r>
              <a:rPr lang="zh-CN" altLang="en-US" sz="3200" dirty="0"/>
              <a:t>用定滑轮把钩码匀速提升，读出测力计的示数 </a:t>
            </a:r>
            <a:r>
              <a:rPr lang="en-US" altLang="zh-CN" sz="3200" dirty="0"/>
              <a:t>F</a:t>
            </a:r>
            <a:r>
              <a:rPr lang="zh-CN" altLang="en-US" sz="3200" dirty="0"/>
              <a:t>、重物移动距离 </a:t>
            </a:r>
            <a:r>
              <a:rPr lang="en-US" altLang="zh-CN" sz="3200" dirty="0"/>
              <a:t>h</a:t>
            </a:r>
            <a:r>
              <a:rPr lang="zh-CN" altLang="en-US" sz="3200" dirty="0"/>
              <a:t>、测力计移动的距离 </a:t>
            </a:r>
            <a:r>
              <a:rPr lang="en-US" altLang="zh-CN" sz="3200" dirty="0"/>
              <a:t>s</a:t>
            </a:r>
            <a:r>
              <a:rPr lang="zh-CN" altLang="en-US" sz="3200" dirty="0"/>
              <a:t>，用箭头标出重物移动的方向、拉力的方向。﻿</a:t>
            </a:r>
          </a:p>
        </p:txBody>
      </p:sp>
      <p:sp>
        <p:nvSpPr>
          <p:cNvPr id="7" name="矩形 6"/>
          <p:cNvSpPr/>
          <p:nvPr/>
        </p:nvSpPr>
        <p:spPr>
          <a:xfrm>
            <a:off x="1475656" y="5733256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收集数据，将测量数据填入下表。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88840"/>
            <a:ext cx="12287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定滑轮的特点。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486916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使用定滑轮不省力，不省距离；但可以改变力的方向。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17032"/>
            <a:ext cx="2857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86916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﻿动滑</a:t>
            </a:r>
            <a:r>
              <a:rPr lang="zh-CN" altLang="en-US" sz="3200" dirty="0"/>
              <a:t>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1772816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使</a:t>
            </a:r>
            <a:r>
              <a:rPr lang="zh-CN" altLang="en-US" sz="3200" dirty="0" smtClean="0"/>
              <a:t>用动滑</a:t>
            </a:r>
            <a:r>
              <a:rPr lang="zh-CN" altLang="en-US" sz="3200" dirty="0"/>
              <a:t>轮可以省力吗？</a:t>
            </a:r>
          </a:p>
          <a:p>
            <a:pPr fontAlgn="ctr"/>
            <a:r>
              <a:rPr lang="zh-CN" altLang="en-US" sz="3200" dirty="0"/>
              <a:t>使</a:t>
            </a:r>
            <a:r>
              <a:rPr lang="zh-CN" altLang="en-US" sz="3200" dirty="0" smtClean="0"/>
              <a:t>用动滑</a:t>
            </a:r>
            <a:r>
              <a:rPr lang="zh-CN" altLang="en-US" sz="3200" dirty="0"/>
              <a:t>轮可以省距离吗？</a:t>
            </a:r>
          </a:p>
          <a:p>
            <a:pPr fontAlgn="ctr"/>
            <a:r>
              <a:rPr lang="zh-CN" altLang="en-US" sz="3200" dirty="0"/>
              <a:t>使</a:t>
            </a:r>
            <a:r>
              <a:rPr lang="zh-CN" altLang="en-US" sz="3200" dirty="0" smtClean="0"/>
              <a:t>用动滑</a:t>
            </a:r>
            <a:r>
              <a:rPr lang="zh-CN" altLang="en-US" sz="3200" dirty="0"/>
              <a:t>轮可以改变力的方向吗？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85137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动滑轮的特点。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1556792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进行实验：</a:t>
            </a:r>
          </a:p>
          <a:p>
            <a:pPr fontAlgn="ctr"/>
            <a:r>
              <a:rPr lang="en-US" altLang="zh-CN" sz="3200" dirty="0"/>
              <a:t>1. </a:t>
            </a:r>
            <a:r>
              <a:rPr lang="zh-CN" altLang="en-US" sz="3200" dirty="0"/>
              <a:t>用弹簧测力计测出钩码所受的重力 </a:t>
            </a:r>
            <a:r>
              <a:rPr lang="en-US" altLang="zh-CN" sz="3200" dirty="0"/>
              <a:t>G</a:t>
            </a:r>
            <a:r>
              <a:rPr lang="zh-CN" altLang="en-US" sz="3200" dirty="0"/>
              <a:t>。</a:t>
            </a:r>
          </a:p>
          <a:p>
            <a:pPr fontAlgn="ctr"/>
            <a:r>
              <a:rPr lang="en-US" altLang="zh-CN" sz="3200" dirty="0"/>
              <a:t>2. </a:t>
            </a:r>
            <a:r>
              <a:rPr lang="zh-CN" altLang="en-US" sz="3200" dirty="0"/>
              <a:t>用动滑轮把钩码匀速提升，读出测力计的示数 </a:t>
            </a:r>
            <a:r>
              <a:rPr lang="en-US" altLang="zh-CN" sz="3200" dirty="0"/>
              <a:t>F</a:t>
            </a:r>
            <a:r>
              <a:rPr lang="zh-CN" altLang="en-US" sz="3200" dirty="0"/>
              <a:t>、重物移动距离 </a:t>
            </a:r>
            <a:r>
              <a:rPr lang="en-US" altLang="zh-CN" sz="3200" dirty="0"/>
              <a:t>h</a:t>
            </a:r>
            <a:r>
              <a:rPr lang="zh-CN" altLang="en-US" sz="3200" dirty="0"/>
              <a:t>、测力计移动的距离 </a:t>
            </a:r>
            <a:r>
              <a:rPr lang="en-US" altLang="zh-CN" sz="3200" dirty="0"/>
              <a:t>s</a:t>
            </a:r>
            <a:r>
              <a:rPr lang="zh-CN" altLang="en-US" sz="3200" dirty="0"/>
              <a:t>，用箭头标出重物移动的方向、拉力的方向。﻿</a:t>
            </a:r>
          </a:p>
        </p:txBody>
      </p:sp>
      <p:sp>
        <p:nvSpPr>
          <p:cNvPr id="7" name="矩形 6"/>
          <p:cNvSpPr/>
          <p:nvPr/>
        </p:nvSpPr>
        <p:spPr>
          <a:xfrm>
            <a:off x="1475656" y="5733256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收集数据，将测量数据填入下表。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44824"/>
            <a:ext cx="1447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动滑</a:t>
            </a:r>
            <a:r>
              <a:rPr lang="zh-CN" altLang="en-US" sz="3200" dirty="0"/>
              <a:t>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486916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使用动滑轮可以省力；但费距离，且不改变力的方向。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4019550"/>
            <a:ext cx="2828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如图所示，国旗杆顶部装有一个滑轮，下列说法中正确的是（ </a:t>
            </a:r>
            <a:r>
              <a:rPr lang="zh-CN" altLang="en-US" sz="3200" dirty="0" smtClean="0"/>
              <a:t>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328498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它是定滑轮，用它可以省力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它是定滑轮，用它可以改变力的方向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它是动滑轮，用它可以省力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它是动滑轮，用它可以改变力的方</a:t>
            </a:r>
            <a:r>
              <a:rPr lang="zh-CN" altLang="en-US" sz="3200" dirty="0" smtClean="0"/>
              <a:t>向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84784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在探究定滑轮工作时的特点时，小明用弹簧测力计准确测出了一个钩码的重力 </a:t>
            </a:r>
            <a:r>
              <a:rPr lang="en-US" altLang="zh-CN" sz="3200" dirty="0"/>
              <a:t>G </a:t>
            </a:r>
            <a:r>
              <a:rPr lang="zh-CN" altLang="en-US" sz="3200" dirty="0"/>
              <a:t>后，直接用此弹簧测力计再去测匀速拉动绳子时的拉力 </a:t>
            </a:r>
            <a:r>
              <a:rPr lang="en-US" altLang="zh-CN" sz="3200" dirty="0"/>
              <a:t>F</a:t>
            </a:r>
            <a:r>
              <a:rPr lang="zh-CN" altLang="en-US" sz="3200" dirty="0"/>
              <a:t>，如图所示，发现测出的拉力 </a:t>
            </a:r>
            <a:r>
              <a:rPr lang="en-US" altLang="zh-CN" sz="3200" dirty="0"/>
              <a:t>F </a:t>
            </a:r>
            <a:r>
              <a:rPr lang="zh-CN" altLang="en-US" sz="3200" dirty="0"/>
              <a:t>始终略小于重力 </a:t>
            </a:r>
            <a:r>
              <a:rPr lang="en-US" altLang="zh-CN" sz="3200" dirty="0"/>
              <a:t>G</a:t>
            </a:r>
            <a:r>
              <a:rPr lang="zh-CN" altLang="en-US" sz="3200" dirty="0"/>
              <a:t>，其最有可能的原因是</a:t>
            </a:r>
            <a:r>
              <a:rPr lang="en-US" altLang="zh-CN" sz="3200" dirty="0"/>
              <a:t>__________________ </a:t>
            </a:r>
            <a:r>
              <a:rPr lang="zh-CN" altLang="en-US" sz="3200" dirty="0"/>
              <a:t>，若要减少此影响，最好选择质量 </a:t>
            </a:r>
            <a:r>
              <a:rPr lang="en-US" altLang="zh-CN" sz="3200" dirty="0"/>
              <a:t>____</a:t>
            </a:r>
            <a:r>
              <a:rPr lang="zh-CN" altLang="en-US" sz="3200" dirty="0"/>
              <a:t>（选填“大”或“小”）的钩码进行实验。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21297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弹簧测力计的自重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43400"/>
            <a:ext cx="1181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如图，用一个定滑轮将水平地面上一个质量为 </a:t>
            </a:r>
            <a:r>
              <a:rPr lang="en-US" altLang="zh-CN" sz="3200" dirty="0"/>
              <a:t>60 kg </a:t>
            </a:r>
            <a:r>
              <a:rPr lang="zh-CN" altLang="en-US" sz="3200" dirty="0"/>
              <a:t>的物体往上拉，此人的质量为 </a:t>
            </a:r>
            <a:r>
              <a:rPr lang="en-US" altLang="zh-CN" sz="3200" dirty="0"/>
              <a:t>50 kg</a:t>
            </a:r>
            <a:r>
              <a:rPr lang="zh-CN" altLang="en-US" sz="3200" dirty="0"/>
              <a:t>。当此人用 </a:t>
            </a:r>
            <a:r>
              <a:rPr lang="en-US" altLang="zh-CN" sz="3200" dirty="0"/>
              <a:t>450 N </a:t>
            </a:r>
            <a:r>
              <a:rPr lang="zh-CN" altLang="en-US" sz="3200" dirty="0"/>
              <a:t>的拉力拉物体时，则物体 </a:t>
            </a:r>
            <a:r>
              <a:rPr lang="en-US" altLang="zh-CN" sz="3200" dirty="0"/>
              <a:t>_____ </a:t>
            </a:r>
            <a:r>
              <a:rPr lang="zh-CN" altLang="en-US" sz="3200" dirty="0"/>
              <a:t>被拉上来，（填“能”或“不能”）此时物体对水平地面的压力为 </a:t>
            </a:r>
            <a:r>
              <a:rPr lang="en-US" altLang="zh-CN" sz="3200" dirty="0"/>
              <a:t>_____ N</a:t>
            </a:r>
            <a:r>
              <a:rPr lang="zh-CN" altLang="en-US" sz="3200" dirty="0" smtClean="0"/>
              <a:t>。（</a:t>
            </a:r>
            <a:r>
              <a:rPr lang="en-US" altLang="zh-CN" sz="3200" dirty="0" smtClean="0">
                <a:latin typeface="+mn-ea"/>
              </a:rPr>
              <a:t> g </a:t>
            </a:r>
            <a:r>
              <a:rPr lang="zh-CN" altLang="en-US" sz="3200" dirty="0" smtClean="0">
                <a:latin typeface="+mn-ea"/>
              </a:rPr>
              <a:t>＝ </a:t>
            </a:r>
            <a:r>
              <a:rPr lang="en-US" altLang="zh-CN" sz="3200" dirty="0" smtClean="0">
                <a:latin typeface="+mn-ea"/>
              </a:rPr>
              <a:t>10 N/kg</a:t>
            </a:r>
            <a:r>
              <a:rPr lang="zh-CN" altLang="en-US" sz="3200" dirty="0" smtClean="0"/>
              <a:t> </a:t>
            </a:r>
            <a:r>
              <a:rPr lang="en-US" altLang="zh-CN" sz="3200" i="1" dirty="0"/>
              <a:t>﻿﻿﻿﻿﻿﻿﻿﻿﻿﻿﻿﻿﻿﻿</a:t>
            </a:r>
            <a:r>
              <a:rPr lang="en-US" altLang="zh-CN" sz="3200" dirty="0"/>
              <a:t> </a:t>
            </a:r>
            <a:r>
              <a:rPr lang="zh-CN" altLang="en-US" sz="3200" dirty="0"/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4499992" y="458112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人能对外施加的最大的力就是自身的重力。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2276872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2028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321297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150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如图所示，工人用动滑轮匀速提升重物，这样做（ </a:t>
            </a:r>
            <a:r>
              <a:rPr lang="zh-CN" altLang="en-US" sz="3200" dirty="0" smtClean="0"/>
              <a:t>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11560" y="2204864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省力，不改变施力的方向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不省力，改变施力的方向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既省力，也改变施力的方向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既不省力，也不改变施力的方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2564904"/>
            <a:ext cx="26765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定滑轮可以改变力的方向，但不能省力。动滑轮可以省力，但不能改变力的方向。为什么它们会有不同的特点呢？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638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杠杆的平衡条件：</a:t>
            </a:r>
            <a:r>
              <a:rPr lang="en-US" altLang="zh-CN" sz="3200" dirty="0"/>
              <a:t>_____________________________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9672" y="119675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臂＝阻力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阻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501317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动力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臂＜阻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364502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动力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臂＝阻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9872" y="249289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动力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臂＞阻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560" y="3573016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杠杆的分类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32240" y="2492896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省力杠杆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371703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﻿等臂杠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杆</a:t>
            </a:r>
          </a:p>
        </p:txBody>
      </p:sp>
      <p:sp>
        <p:nvSpPr>
          <p:cNvPr id="18" name="矩形 17"/>
          <p:cNvSpPr/>
          <p:nvPr/>
        </p:nvSpPr>
        <p:spPr>
          <a:xfrm>
            <a:off x="6444208" y="508518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费力杠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杆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843808" y="2564904"/>
            <a:ext cx="360040" cy="2736304"/>
          </a:xfrm>
          <a:prstGeom prst="leftBrace">
            <a:avLst>
              <a:gd name="adj1" fmla="val 950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定滑轮的实质</a:t>
            </a:r>
          </a:p>
        </p:txBody>
      </p:sp>
      <p:sp>
        <p:nvSpPr>
          <p:cNvPr id="21" name="矩形 20"/>
          <p:cNvSpPr/>
          <p:nvPr/>
        </p:nvSpPr>
        <p:spPr>
          <a:xfrm>
            <a:off x="611560" y="1772816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对物体受力分析可知：﻿</a:t>
            </a:r>
          </a:p>
          <a:p>
            <a:pPr fontAlgn="ctr"/>
            <a:r>
              <a:rPr lang="zh-CN" altLang="en-US" sz="3200" dirty="0"/>
              <a:t>物体匀速上升</a:t>
            </a:r>
            <a:r>
              <a:rPr lang="zh-CN" altLang="en-US" sz="3200" dirty="0" smtClean="0"/>
              <a:t>：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G</a:t>
            </a:r>
            <a:r>
              <a:rPr lang="zh-CN" altLang="en-US" sz="3200" baseline="-25000" dirty="0" smtClean="0">
                <a:latin typeface="+mn-ea"/>
              </a:rPr>
              <a:t>物</a:t>
            </a:r>
            <a:endParaRPr lang="zh-CN" altLang="en-US" sz="3200" baseline="-25000" dirty="0"/>
          </a:p>
          <a:p>
            <a:pPr fontAlgn="ctr"/>
            <a:r>
              <a:rPr lang="zh-CN" altLang="en-US" sz="3200" dirty="0"/>
              <a:t>﻿一根绳子上处处的力都相同</a:t>
            </a:r>
            <a:r>
              <a:rPr lang="zh-CN" altLang="en-US" sz="3200" dirty="0" smtClean="0"/>
              <a:t>：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，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 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1115616" y="5157192"/>
            <a:ext cx="802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实际上由于绳子和滑轮间存在摩</a:t>
            </a:r>
            <a:r>
              <a:rPr lang="zh-CN" altLang="en-US" sz="3200" dirty="0" smtClean="0"/>
              <a:t>擦，</a:t>
            </a:r>
            <a:r>
              <a:rPr lang="en-US" altLang="zh-CN" sz="3200" dirty="0" smtClean="0">
                <a:latin typeface="+mn-ea"/>
              </a:rPr>
              <a:t> 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＞</a:t>
            </a:r>
            <a:r>
              <a:rPr lang="en-US" altLang="zh-CN" sz="3200" dirty="0" smtClean="0">
                <a:latin typeface="+mn-ea"/>
              </a:rPr>
              <a:t>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zh-CN" altLang="en-US" sz="3200" dirty="0" smtClean="0"/>
              <a:t>。在</a:t>
            </a:r>
            <a:r>
              <a:rPr lang="zh-CN" altLang="en-US" sz="3200" b="1" dirty="0">
                <a:solidFill>
                  <a:srgbClr val="FF0000"/>
                </a:solidFill>
              </a:rPr>
              <a:t>不计摩擦</a:t>
            </a:r>
            <a:r>
              <a:rPr lang="zh-CN" altLang="en-US" sz="3200" dirty="0"/>
              <a:t>的情况下，</a:t>
            </a:r>
            <a:r>
              <a:rPr lang="zh-CN" altLang="en-US" sz="3200" dirty="0" smtClean="0"/>
              <a:t>有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 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571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2600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动滑轮的实质</a:t>
            </a:r>
          </a:p>
        </p:txBody>
      </p:sp>
      <p:sp>
        <p:nvSpPr>
          <p:cNvPr id="21" name="矩形 20"/>
          <p:cNvSpPr/>
          <p:nvPr/>
        </p:nvSpPr>
        <p:spPr>
          <a:xfrm>
            <a:off x="611560" y="1412776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对动滑轮和物体 </a:t>
            </a:r>
            <a:r>
              <a:rPr lang="en-US" altLang="zh-CN" sz="3200" dirty="0"/>
              <a:t>G </a:t>
            </a:r>
            <a:r>
              <a:rPr lang="zh-CN" altLang="en-US" sz="3200" dirty="0"/>
              <a:t>做整体受力分析：</a:t>
            </a:r>
          </a:p>
        </p:txBody>
      </p:sp>
      <p:sp>
        <p:nvSpPr>
          <p:cNvPr id="10" name="矩形 9"/>
          <p:cNvSpPr/>
          <p:nvPr/>
        </p:nvSpPr>
        <p:spPr>
          <a:xfrm>
            <a:off x="1115616" y="5157192"/>
            <a:ext cx="802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如果</a:t>
            </a:r>
            <a:r>
              <a:rPr lang="zh-CN" altLang="en-US" sz="3200" b="1" dirty="0">
                <a:solidFill>
                  <a:srgbClr val="FF0000"/>
                </a:solidFill>
              </a:rPr>
              <a:t>忽略摩擦和动滑轮的重</a:t>
            </a:r>
            <a:r>
              <a:rPr lang="zh-CN" altLang="en-US" sz="3200" dirty="0"/>
              <a:t>，则</a:t>
            </a:r>
            <a:r>
              <a:rPr lang="zh-CN" altLang="en-US" sz="3200" dirty="0" smtClean="0"/>
              <a:t>有</a:t>
            </a:r>
            <a:r>
              <a:rPr lang="en-US" altLang="zh-CN" sz="3200" dirty="0" smtClean="0">
                <a:latin typeface="+mn-ea"/>
              </a:rPr>
              <a:t>2F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 G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。使用动滑轮可以省一半力。 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571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3038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11560" y="393305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物体匀速上升</a:t>
            </a:r>
            <a:r>
              <a:rPr lang="zh-CN" altLang="en-US" sz="3200" dirty="0" smtClean="0"/>
              <a:t>：</a:t>
            </a:r>
            <a:r>
              <a:rPr lang="en-US" altLang="zh-CN" sz="3200" dirty="0" smtClean="0">
                <a:latin typeface="+mn-ea"/>
              </a:rPr>
              <a:t> 2F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 G+G</a:t>
            </a:r>
            <a:r>
              <a:rPr lang="zh-CN" altLang="en-US" sz="3200" baseline="-25000" dirty="0" smtClean="0">
                <a:latin typeface="+mn-ea"/>
              </a:rPr>
              <a:t>动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259632" y="2420888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259632" y="299695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403648" y="23488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2F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75656" y="328498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G+G</a:t>
            </a:r>
            <a:r>
              <a:rPr lang="zh-CN" altLang="en-US" sz="3200" baseline="-25000" dirty="0" smtClean="0">
                <a:latin typeface="+mn-ea"/>
              </a:rPr>
              <a:t>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2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140364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定滑轮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48478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）可以改变用力方向。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）既不省力也不费力，也不省距离。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）本质上，相当于一个等臂杠杆。</a:t>
            </a:r>
          </a:p>
        </p:txBody>
      </p:sp>
      <p:sp>
        <p:nvSpPr>
          <p:cNvPr id="7" name="矩形 6"/>
          <p:cNvSpPr/>
          <p:nvPr/>
        </p:nvSpPr>
        <p:spPr>
          <a:xfrm>
            <a:off x="899592" y="393305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）不能改变用力方向。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）能省一半力，但费一倍距离</a:t>
            </a:r>
            <a:r>
              <a:rPr lang="zh-CN" altLang="en-US" sz="3200" dirty="0" smtClean="0"/>
              <a:t>。</a:t>
            </a:r>
            <a:r>
              <a:rPr lang="en-US" altLang="zh-CN" sz="3200" dirty="0" smtClean="0"/>
              <a:t>F=   </a:t>
            </a:r>
            <a:r>
              <a:rPr lang="zh-CN" altLang="en-US" sz="3200" dirty="0" smtClean="0"/>
              <a:t> ；</a:t>
            </a:r>
            <a:r>
              <a:rPr lang="en-US" altLang="zh-CN" sz="3200" dirty="0" smtClean="0"/>
              <a:t>s=2h</a:t>
            </a:r>
            <a:r>
              <a:rPr lang="zh-CN" altLang="en-US" sz="3200" dirty="0" smtClean="0"/>
              <a:t> 。</a:t>
            </a:r>
            <a:endParaRPr lang="zh-CN" altLang="en-US" sz="3200" dirty="0"/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）本质上，相当于一个动力臂为阻力臂 </a:t>
            </a:r>
            <a:r>
              <a:rPr lang="en-US" altLang="zh-CN" sz="3200" dirty="0"/>
              <a:t>2 </a:t>
            </a:r>
            <a:r>
              <a:rPr lang="zh-CN" altLang="en-US" sz="3200" dirty="0"/>
              <a:t>倍的省力杠杆。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3068960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动滑轮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149080"/>
            <a:ext cx="251520" cy="103961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定滑轮可以改变力的方向，但不能省力。动滑轮可以省力，但不能改变力的方向。为什么它们会有不同的特点呢？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638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定滑轮的实质</a:t>
            </a:r>
          </a:p>
        </p:txBody>
      </p:sp>
      <p:sp>
        <p:nvSpPr>
          <p:cNvPr id="21" name="矩形 20"/>
          <p:cNvSpPr/>
          <p:nvPr/>
        </p:nvSpPr>
        <p:spPr>
          <a:xfrm>
            <a:off x="611560" y="155679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转轴 </a:t>
            </a:r>
            <a:r>
              <a:rPr lang="en-US" altLang="zh-CN" sz="3200" dirty="0">
                <a:solidFill>
                  <a:srgbClr val="FF0000"/>
                </a:solidFill>
              </a:rPr>
              <a:t>O </a:t>
            </a:r>
            <a:r>
              <a:rPr lang="zh-CN" altLang="en-US" sz="3200" dirty="0"/>
              <a:t>固定不动，相当于</a:t>
            </a:r>
            <a:r>
              <a:rPr lang="zh-CN" altLang="en-US" sz="3200" b="1" dirty="0">
                <a:solidFill>
                  <a:srgbClr val="FF0000"/>
                </a:solidFill>
              </a:rPr>
              <a:t>支点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zh-CN" altLang="en-US" sz="3200" dirty="0"/>
              <a:t>，拉力相当于动力，物体对绳子的拉力相当于阻力。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5373216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定滑轮相当于一个等臂杠杆，因此，不省力也不费力。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1412776"/>
            <a:ext cx="25336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627784" y="3501008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4008" y="3501008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G</a:t>
            </a:r>
            <a:r>
              <a:rPr lang="zh-CN" altLang="en-US" sz="3200" baseline="-25000" dirty="0">
                <a:latin typeface="+mn-ea"/>
              </a:rPr>
              <a:t>物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9792" y="450912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G</a:t>
            </a:r>
            <a:r>
              <a:rPr lang="zh-CN" altLang="en-US" sz="3200" baseline="-25000" dirty="0" smtClean="0">
                <a:latin typeface="+mn-ea"/>
              </a:rPr>
              <a:t>物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576" y="3501008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L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baseline="-250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L</a:t>
            </a:r>
            <a:r>
              <a:rPr lang="en-US" altLang="zh-CN" sz="3200" baseline="-25000" dirty="0" smtClean="0">
                <a:latin typeface="+mn-ea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7236296" y="400506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/>
          <p:cNvSpPr/>
          <p:nvPr/>
        </p:nvSpPr>
        <p:spPr>
          <a:xfrm rot="5400000">
            <a:off x="7390030" y="3635306"/>
            <a:ext cx="216024" cy="523492"/>
          </a:xfrm>
          <a:prstGeom prst="leftBrace">
            <a:avLst>
              <a:gd name="adj1" fmla="val 5154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7812360" y="400506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大括号 22"/>
          <p:cNvSpPr/>
          <p:nvPr/>
        </p:nvSpPr>
        <p:spPr>
          <a:xfrm rot="5400000">
            <a:off x="7960574" y="3640826"/>
            <a:ext cx="266208" cy="562637"/>
          </a:xfrm>
          <a:prstGeom prst="leftBrace">
            <a:avLst>
              <a:gd name="adj1" fmla="val 3527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884368" y="32129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32129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835696" y="3861048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3851920" y="3861048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051720" y="486916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动滑轮的实质</a:t>
            </a:r>
          </a:p>
        </p:txBody>
      </p:sp>
      <p:sp>
        <p:nvSpPr>
          <p:cNvPr id="21" name="矩形 20"/>
          <p:cNvSpPr/>
          <p:nvPr/>
        </p:nvSpPr>
        <p:spPr>
          <a:xfrm>
            <a:off x="611560" y="1412776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支点还是滑轮的圆心吗？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5157192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动滑轮</a:t>
            </a:r>
            <a:r>
              <a:rPr lang="zh-CN" altLang="en-US" sz="3200" b="1" dirty="0">
                <a:solidFill>
                  <a:srgbClr val="FF0000"/>
                </a:solidFill>
              </a:rPr>
              <a:t>相当于一个动力臂是阻力臂二倍的省力杠杆</a:t>
            </a:r>
            <a:r>
              <a:rPr lang="zh-CN" altLang="en-US" sz="3200" dirty="0"/>
              <a:t>。因此能省一半力，但要多费一倍距离。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198884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杠杆的支点在 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 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点处。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92696"/>
            <a:ext cx="2762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6516216" y="206084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</a:rPr>
              <a:t>O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263691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∵G·R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2R·F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rot="5400000">
            <a:off x="7488324" y="1664804"/>
            <a:ext cx="216024" cy="1008112"/>
          </a:xfrm>
          <a:prstGeom prst="leftBrace">
            <a:avLst>
              <a:gd name="adj1" fmla="val 3076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大括号 14"/>
          <p:cNvSpPr/>
          <p:nvPr/>
        </p:nvSpPr>
        <p:spPr>
          <a:xfrm rot="5400000">
            <a:off x="7236296" y="2348880"/>
            <a:ext cx="216024" cy="504056"/>
          </a:xfrm>
          <a:prstGeom prst="rightBrace">
            <a:avLst>
              <a:gd name="adj1" fmla="val 25000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380312" y="1340768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2280" y="2708920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1600" y="350100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+mn-ea"/>
              </a:rPr>
              <a:t>∴F</a:t>
            </a:r>
            <a:r>
              <a:rPr lang="zh-CN" altLang="en-US" sz="3200" dirty="0" smtClean="0">
                <a:latin typeface="+mn-ea"/>
              </a:rPr>
              <a:t>＝   ＝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84984"/>
            <a:ext cx="452953" cy="936104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284984"/>
            <a:ext cx="226477" cy="936104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2" grpId="0"/>
      <p:bldP spid="14" grpId="0" animBg="1"/>
      <p:bldP spid="15" grpId="0" animBg="1"/>
      <p:bldP spid="16" grpId="0"/>
      <p:bldP spid="18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﻿动滑轮中，若拉力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沿斜上方拉，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zh-CN" altLang="en-US" sz="3200" dirty="0" smtClean="0">
                <a:latin typeface="+mn-ea"/>
              </a:rPr>
              <a:t>＝ 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49289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∵</a:t>
            </a:r>
            <a:r>
              <a:rPr lang="zh-CN" altLang="en-US" sz="3200" dirty="0" smtClean="0"/>
              <a:t>动力臂</a:t>
            </a:r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减小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620688"/>
            <a:ext cx="226477" cy="93610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187624" y="3501008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∴</a:t>
            </a:r>
            <a:r>
              <a:rPr lang="zh-CN" altLang="en-US" sz="3200" dirty="0" smtClean="0"/>
              <a:t>动力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增大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530120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要使动滑轮省一半的力（省力最多），必须使绳子沿竖直方向拉。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143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箭头连接符 11"/>
          <p:cNvCxnSpPr/>
          <p:nvPr/>
        </p:nvCxnSpPr>
        <p:spPr>
          <a:xfrm flipV="1">
            <a:off x="6588224" y="2492896"/>
            <a:ext cx="1224136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919864" y="2348880"/>
            <a:ext cx="68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chemeClr val="tx2"/>
                </a:solidFill>
              </a:rPr>
              <a:t>F`</a:t>
            </a:r>
            <a:r>
              <a:rPr lang="en-US" altLang="zh-CN" sz="3200" baseline="-25000" dirty="0" smtClean="0">
                <a:solidFill>
                  <a:schemeClr val="tx2"/>
                </a:solidFill>
              </a:rPr>
              <a:t>1</a:t>
            </a:r>
            <a:endParaRPr lang="zh-CN" altLang="en-US" sz="3200" baseline="-25000" dirty="0">
              <a:solidFill>
                <a:schemeClr val="tx2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940152" y="2924944"/>
            <a:ext cx="1152128" cy="64807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80112" y="2564904"/>
            <a:ext cx="576064" cy="93610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/>
          <p:cNvSpPr/>
          <p:nvPr/>
        </p:nvSpPr>
        <p:spPr>
          <a:xfrm rot="19628545">
            <a:off x="5559549" y="2561630"/>
            <a:ext cx="305190" cy="1075956"/>
          </a:xfrm>
          <a:prstGeom prst="leftBrace">
            <a:avLst>
              <a:gd name="adj1" fmla="val 425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76056" y="2780928"/>
            <a:ext cx="68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chemeClr val="tx2"/>
                </a:solidFill>
              </a:rPr>
              <a:t>L`</a:t>
            </a:r>
            <a:r>
              <a:rPr lang="en-US" altLang="zh-CN" sz="3200" baseline="-25000" dirty="0" smtClean="0">
                <a:solidFill>
                  <a:schemeClr val="tx2"/>
                </a:solidFill>
              </a:rPr>
              <a:t>1</a:t>
            </a:r>
            <a:endParaRPr lang="zh-CN" altLang="en-US" sz="32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140364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定滑轮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48478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）可以改变用力方向。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）既不省力也不费力，也不省距离。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）本质上，相当于一个等臂杠杆。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899592" y="39330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）不能改变用力方向。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）能省一半力，但费一倍距离。</a:t>
            </a:r>
            <a:r>
              <a:rPr lang="en-US" altLang="zh-CN" sz="3200" dirty="0" smtClean="0"/>
              <a:t>F=   </a:t>
            </a:r>
            <a:r>
              <a:rPr lang="zh-CN" altLang="en-US" sz="3200" dirty="0" smtClean="0"/>
              <a:t> ；</a:t>
            </a:r>
            <a:r>
              <a:rPr lang="en-US" altLang="zh-CN" sz="3200" dirty="0" smtClean="0"/>
              <a:t>s=2h</a:t>
            </a:r>
            <a:r>
              <a:rPr lang="zh-CN" altLang="en-US" sz="3200" dirty="0" smtClean="0"/>
              <a:t> 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）本质上，相当于一个动力臂为阻力臂 </a:t>
            </a:r>
            <a:r>
              <a:rPr lang="en-US" altLang="zh-CN" sz="3200" dirty="0" smtClean="0"/>
              <a:t>2 </a:t>
            </a:r>
            <a:r>
              <a:rPr lang="zh-CN" altLang="en-US" sz="3200" dirty="0" smtClean="0"/>
              <a:t>倍的省力杠杆。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068960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动滑轮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149080"/>
            <a:ext cx="251520" cy="103961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如图，用同一滑轮匀速提升同一重物（不计绳重和摩擦）。图中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 </a:t>
            </a:r>
            <a:r>
              <a:rPr lang="zh-CN" altLang="en-US" sz="3200" dirty="0" smtClean="0"/>
              <a:t>、</a:t>
            </a:r>
            <a:r>
              <a:rPr lang="en-US" altLang="zh-CN" sz="3200" dirty="0" smtClean="0">
                <a:latin typeface="+mn-ea"/>
              </a:rPr>
              <a:t> F</a:t>
            </a:r>
            <a:r>
              <a:rPr lang="en-US" altLang="zh-CN" sz="3200" baseline="-25000" dirty="0" smtClean="0">
                <a:latin typeface="+mn-ea"/>
              </a:rPr>
              <a:t>2 </a:t>
            </a:r>
            <a:r>
              <a:rPr lang="zh-CN" altLang="en-US" sz="3200" dirty="0" smtClean="0"/>
              <a:t>、</a:t>
            </a:r>
            <a:r>
              <a:rPr lang="en-US" altLang="zh-CN" sz="3200" dirty="0" smtClean="0">
                <a:latin typeface="+mn-ea"/>
              </a:rPr>
              <a:t> F</a:t>
            </a:r>
            <a:r>
              <a:rPr lang="en-US" altLang="zh-CN" sz="3200" baseline="-25000" dirty="0" smtClean="0">
                <a:latin typeface="+mn-ea"/>
              </a:rPr>
              <a:t>3 </a:t>
            </a:r>
            <a:r>
              <a:rPr lang="zh-CN" altLang="en-US" sz="3200" dirty="0" smtClean="0"/>
              <a:t>、</a:t>
            </a:r>
            <a:r>
              <a:rPr lang="en-US" altLang="zh-CN" sz="3200" dirty="0" smtClean="0">
                <a:latin typeface="+mn-ea"/>
              </a:rPr>
              <a:t> F</a:t>
            </a:r>
            <a:r>
              <a:rPr lang="en-US" altLang="zh-CN" sz="3200" baseline="-25000" dirty="0" smtClean="0">
                <a:latin typeface="+mn-ea"/>
              </a:rPr>
              <a:t>4</a:t>
            </a:r>
            <a:r>
              <a:rPr lang="zh-CN" altLang="en-US" sz="3200" dirty="0" smtClean="0"/>
              <a:t>之间的关系正确的是（ 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39552" y="537321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3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4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B</a:t>
            </a:r>
            <a:r>
              <a:rPr lang="en-US" altLang="zh-CN" sz="3200" dirty="0"/>
              <a:t>. 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C</a:t>
            </a:r>
            <a:r>
              <a:rPr lang="en-US" altLang="zh-CN" sz="3200" dirty="0"/>
              <a:t>. 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3</a:t>
            </a:r>
            <a:r>
              <a:rPr lang="en-US" altLang="zh-CN" sz="3200" dirty="0" smtClean="0">
                <a:latin typeface="+mn-ea"/>
              </a:rPr>
              <a:t>/2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4</a:t>
            </a:r>
            <a:r>
              <a:rPr lang="en-US" altLang="zh-CN" sz="3200" dirty="0" smtClean="0">
                <a:latin typeface="+mn-ea"/>
              </a:rPr>
              <a:t>/2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1231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如图所示，在研究动滑轮特点的实验中，如果物体重为 </a:t>
            </a:r>
            <a:r>
              <a:rPr lang="en-US" altLang="zh-CN" sz="3200" dirty="0" smtClean="0"/>
              <a:t>1 </a:t>
            </a:r>
            <a:r>
              <a:rPr lang="zh-CN" altLang="en-US" sz="3200" dirty="0" smtClean="0"/>
              <a:t>牛顿，不计动滑轮重、绳重及摩擦，则弹簧测力计的读数为（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403648" y="2780928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A.1 </a:t>
            </a:r>
            <a:r>
              <a:rPr lang="zh-CN" altLang="en-US" sz="3200" dirty="0" smtClean="0"/>
              <a:t>牛顿 </a:t>
            </a:r>
            <a:endParaRPr lang="en-US" altLang="zh-CN" sz="3200" dirty="0" smtClean="0"/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B. 1.5 </a:t>
            </a:r>
            <a:r>
              <a:rPr lang="zh-CN" altLang="en-US" sz="3200" dirty="0" smtClean="0"/>
              <a:t>牛顿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2 </a:t>
            </a:r>
            <a:r>
              <a:rPr lang="zh-CN" altLang="en-US" sz="3200" dirty="0" smtClean="0"/>
              <a:t>牛顿 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0.5 </a:t>
            </a:r>
            <a:r>
              <a:rPr lang="zh-CN" altLang="en-US" sz="3200" dirty="0" smtClean="0"/>
              <a:t>牛顿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17240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有一个重物，你有什么办法把它运输到高处呢？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4797152"/>
            <a:ext cx="637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</a:t>
            </a:r>
            <a:r>
              <a:rPr lang="zh-CN" altLang="en-US" sz="3200" dirty="0"/>
              <a:t>如果物体比较重，无法人力搬运，你还有什么办法吗？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625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﻿人力搬运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640" y="57332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省力的工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具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332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2676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2085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如图所示，重为 </a:t>
            </a:r>
            <a:r>
              <a:rPr lang="en-US" altLang="zh-CN" sz="3200" dirty="0" smtClean="0"/>
              <a:t>10 </a:t>
            </a:r>
            <a:r>
              <a:rPr lang="zh-CN" altLang="en-US" sz="3200" dirty="0" smtClean="0"/>
              <a:t>牛的物体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在拉力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的作用下匀速上升 </a:t>
            </a:r>
            <a:r>
              <a:rPr lang="en-US" altLang="zh-CN" sz="3200" dirty="0" smtClean="0"/>
              <a:t>2 </a:t>
            </a:r>
            <a:r>
              <a:rPr lang="zh-CN" altLang="en-US" sz="3200" dirty="0" smtClean="0"/>
              <a:t>米，滑轮重及摩擦不计，在此过程中拉力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的大小为 </a:t>
            </a:r>
            <a:r>
              <a:rPr lang="en-US" altLang="zh-CN" sz="3200" dirty="0" smtClean="0"/>
              <a:t>___ </a:t>
            </a:r>
            <a:r>
              <a:rPr lang="zh-CN" altLang="en-US" sz="3200" dirty="0" smtClean="0"/>
              <a:t>牛，所做的功为 </a:t>
            </a:r>
            <a:r>
              <a:rPr lang="en-US" altLang="zh-CN" sz="3200" dirty="0" smtClean="0"/>
              <a:t>____ </a:t>
            </a:r>
            <a:r>
              <a:rPr lang="zh-CN" altLang="en-US" sz="3200" dirty="0" smtClean="0"/>
              <a:t>焦，物体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重力势能 </a:t>
            </a:r>
            <a:r>
              <a:rPr lang="en-US" altLang="zh-CN" sz="3200" dirty="0" smtClean="0"/>
              <a:t>______</a:t>
            </a:r>
            <a:r>
              <a:rPr lang="zh-CN" altLang="en-US" sz="3200" dirty="0" smtClean="0"/>
              <a:t>（选填“增大”、“不变”或“减小”）。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2048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20486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43275"/>
            <a:ext cx="2181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如图所示，工人师傅用一轻质动滑轮将重 </a:t>
            </a:r>
            <a:r>
              <a:rPr lang="en-US" altLang="zh-CN" sz="3200" dirty="0" smtClean="0"/>
              <a:t>400 N </a:t>
            </a:r>
            <a:r>
              <a:rPr lang="zh-CN" altLang="en-US" sz="3200" dirty="0" smtClean="0"/>
              <a:t>的木箱从地面吊到 </a:t>
            </a:r>
            <a:r>
              <a:rPr lang="en-US" altLang="zh-CN" sz="3200" dirty="0" smtClean="0"/>
              <a:t>8 m </a:t>
            </a:r>
            <a:r>
              <a:rPr lang="zh-CN" altLang="en-US" sz="3200" dirty="0" smtClean="0"/>
              <a:t>高的阳台上，这种滑轮 </a:t>
            </a:r>
            <a:r>
              <a:rPr lang="en-US" altLang="zh-CN" sz="3200" dirty="0" smtClean="0"/>
              <a:t>_____ </a:t>
            </a:r>
            <a:r>
              <a:rPr lang="zh-CN" altLang="en-US" sz="3200" dirty="0" smtClean="0"/>
              <a:t>改变施力方向（选填“能”或“不能</a:t>
            </a:r>
            <a:r>
              <a:rPr lang="en-US" altLang="zh-CN" sz="3200" dirty="0" smtClean="0"/>
              <a:t>"</a:t>
            </a:r>
            <a:r>
              <a:rPr lang="zh-CN" altLang="en-US" sz="3200" dirty="0" smtClean="0"/>
              <a:t>），不计摩擦和绳重，若滑轮重为 </a:t>
            </a:r>
            <a:r>
              <a:rPr lang="en-US" altLang="zh-CN" sz="3200" dirty="0" smtClean="0"/>
              <a:t>60 N</a:t>
            </a:r>
            <a:r>
              <a:rPr lang="zh-CN" altLang="en-US" sz="3200" dirty="0" smtClean="0"/>
              <a:t>，工人至少要用 </a:t>
            </a:r>
            <a:r>
              <a:rPr lang="en-US" altLang="zh-CN" sz="3200" dirty="0" smtClean="0"/>
              <a:t>_____ N </a:t>
            </a:r>
            <a:r>
              <a:rPr lang="zh-CN" altLang="en-US" sz="3200" dirty="0" smtClean="0"/>
              <a:t>的拉力才能拉起木箱，吊到阳台时，绳子的末端移动了 </a:t>
            </a:r>
            <a:r>
              <a:rPr lang="en-US" altLang="zh-CN" sz="3200" dirty="0" smtClean="0"/>
              <a:t>____ m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17728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7809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7170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81450"/>
            <a:ext cx="2390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如图所示，用滑轮匀速提升物体，滑轮 </a:t>
            </a:r>
            <a:r>
              <a:rPr lang="en-US" altLang="zh-CN" sz="3200" dirty="0" smtClean="0"/>
              <a:t>____</a:t>
            </a:r>
            <a:r>
              <a:rPr lang="zh-CN" altLang="en-US" sz="3200" dirty="0" smtClean="0"/>
              <a:t>（选填“</a:t>
            </a:r>
            <a:r>
              <a:rPr lang="en-US" altLang="zh-CN" sz="3200" dirty="0" smtClean="0"/>
              <a:t>A”</a:t>
            </a:r>
            <a:r>
              <a:rPr lang="zh-CN" altLang="en-US" sz="3200" dirty="0" smtClean="0"/>
              <a:t>或“</a:t>
            </a:r>
            <a:r>
              <a:rPr lang="en-US" altLang="zh-CN" sz="3200" dirty="0" smtClean="0"/>
              <a:t>B”</a:t>
            </a:r>
            <a:r>
              <a:rPr lang="zh-CN" altLang="en-US" sz="3200" dirty="0" smtClean="0"/>
              <a:t>）可以等效为等臂杠杆，使用它的好处是 </a:t>
            </a:r>
            <a:r>
              <a:rPr lang="en-US" altLang="zh-CN" sz="3200" dirty="0" smtClean="0"/>
              <a:t>_________________</a:t>
            </a:r>
            <a:r>
              <a:rPr lang="zh-CN" altLang="en-US" sz="3200" dirty="0" smtClean="0"/>
              <a:t>，若物体的重力 </a:t>
            </a:r>
            <a:r>
              <a:rPr lang="en-US" altLang="zh-CN" sz="3200" dirty="0" smtClean="0"/>
              <a:t>G </a:t>
            </a:r>
            <a:r>
              <a:rPr lang="zh-CN" altLang="en-US" sz="3200" dirty="0" smtClean="0"/>
              <a:t>均为 </a:t>
            </a:r>
            <a:r>
              <a:rPr lang="en-US" altLang="zh-CN" sz="3200" dirty="0" smtClean="0"/>
              <a:t>20 </a:t>
            </a:r>
            <a:r>
              <a:rPr lang="zh-CN" altLang="en-US" sz="3200" dirty="0" smtClean="0"/>
              <a:t>牛，不计摩擦和滑轮重力，力 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 </a:t>
            </a:r>
            <a:r>
              <a:rPr lang="zh-CN" altLang="en-US" sz="3200" i="1" dirty="0" smtClean="0"/>
              <a:t>﻿﻿﻿﻿﻿﻿﻿﻿﻿﻿﻿﻿﻿﻿﻿﻿﻿﻿﻿﻿﻿﻿﻿﻿﻿﻿﻿﻿</a:t>
            </a:r>
            <a:r>
              <a:rPr lang="zh-CN" altLang="en-US" sz="3200" smtClean="0"/>
              <a:t>为 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___</a:t>
            </a:r>
            <a:r>
              <a:rPr lang="en-US" altLang="zh-CN" sz="3200" smtClean="0"/>
              <a:t>_ </a:t>
            </a:r>
            <a:r>
              <a:rPr lang="zh-CN" altLang="en-US" sz="3200" dirty="0" smtClean="0"/>
              <a:t>牛，物体在 </a:t>
            </a:r>
            <a:r>
              <a:rPr lang="en-US" altLang="zh-CN" sz="3200" dirty="0" smtClean="0"/>
              <a:t>5 </a:t>
            </a:r>
            <a:r>
              <a:rPr lang="zh-CN" altLang="en-US" sz="3200" dirty="0" smtClean="0"/>
              <a:t>秒内上升 </a:t>
            </a:r>
            <a:r>
              <a:rPr lang="en-US" altLang="zh-CN" sz="3200" dirty="0" smtClean="0"/>
              <a:t>2 </a:t>
            </a:r>
            <a:r>
              <a:rPr lang="zh-CN" altLang="en-US" sz="3200" dirty="0" smtClean="0"/>
              <a:t>米的过程中，力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dirty="0" smtClean="0"/>
              <a:t>的功率为 </a:t>
            </a:r>
            <a:r>
              <a:rPr lang="en-US" altLang="zh-CN" sz="3200" dirty="0" smtClean="0"/>
              <a:t>___ W</a:t>
            </a:r>
            <a:r>
              <a:rPr lang="zh-CN" altLang="en-US" sz="3200" dirty="0" smtClean="0"/>
              <a:t>，机械能 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（选填“变大”或“变小”或“不变”）。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27687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可以改变力的方向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2129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71703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变大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825635"/>
            <a:ext cx="3604270" cy="20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﻿使用定滑轮能改变力的方向，但不能省力；使用动滑轮能省力，但不能改变力的方向。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3318993"/>
            <a:ext cx="3774578" cy="32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03648" y="19888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﻿那我们能不能把两者结合起来，组成滑轮组，使其既可以改变力的方向，又能省力？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256490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把一个定滑轮与一个动滑轮组合成滑轮组，讨论一下，你能设计出几种组合方式？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6792"/>
            <a:ext cx="766834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定滑轮与动滑轮的组合叫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滑轮组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4057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486916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这两种绕线方法有什么不同？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544522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绳子的起点。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拉力的方向。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拉力的大小。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4.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移动的距离。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4467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 flipH="1">
            <a:off x="3635896" y="1916832"/>
            <a:ext cx="216024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995936" y="1700808"/>
            <a:ext cx="0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804248" y="1772816"/>
            <a:ext cx="216024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275856" y="1700808"/>
            <a:ext cx="36004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660232" y="1700808"/>
            <a:ext cx="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948264" y="2132856"/>
            <a:ext cx="432048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08304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29249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080"/>
            <a:ext cx="187220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两段绳子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2996952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G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+mn-ea"/>
              </a:rPr>
              <a:t>物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+G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+mn-ea"/>
              </a:rPr>
              <a:t>动</a:t>
            </a:r>
            <a:endParaRPr lang="en-US" altLang="zh-CN" sz="3200" baseline="-25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98072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</a:rPr>
              <a:t>2F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371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5622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75656" y="2132856"/>
            <a:ext cx="864096" cy="13681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76256" y="2132856"/>
            <a:ext cx="864096" cy="13681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843808" y="2276872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372200" y="2348880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843808" y="980728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372200" y="1196752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0192" y="4221088"/>
            <a:ext cx="187220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三段绳子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6096" y="112474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</a:rPr>
              <a:t>3F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32040" y="2996952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G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+mn-ea"/>
              </a:rPr>
              <a:t>物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+G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+mn-ea"/>
              </a:rPr>
              <a:t>动</a:t>
            </a:r>
            <a:endParaRPr lang="en-US" altLang="zh-CN" sz="3200" baseline="-25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1560" y="544522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＝  </a:t>
            </a:r>
            <a:r>
              <a:rPr lang="en-US" altLang="zh-CN" sz="3200" dirty="0" smtClean="0">
                <a:latin typeface="+mn-ea"/>
              </a:rPr>
              <a:t>(G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en-US" altLang="zh-CN" sz="3200" dirty="0" smtClean="0">
                <a:latin typeface="+mn-ea"/>
              </a:rPr>
              <a:t>+G</a:t>
            </a:r>
            <a:r>
              <a:rPr lang="zh-CN" altLang="en-US" sz="3200" baseline="-25000" dirty="0" smtClean="0">
                <a:latin typeface="+mn-ea"/>
              </a:rPr>
              <a:t>动</a:t>
            </a:r>
            <a:r>
              <a:rPr lang="en-US" altLang="zh-CN" sz="3200" dirty="0" smtClean="0">
                <a:latin typeface="+mn-ea"/>
              </a:rPr>
              <a:t>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157192"/>
            <a:ext cx="216024" cy="1030268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20072" y="551723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zh-CN" altLang="en-US" sz="3200" dirty="0" smtClean="0">
                <a:latin typeface="+mn-ea"/>
              </a:rPr>
              <a:t>＝  </a:t>
            </a:r>
            <a:r>
              <a:rPr lang="en-US" altLang="zh-CN" sz="3200" dirty="0" smtClean="0">
                <a:latin typeface="+mn-ea"/>
              </a:rPr>
              <a:t>(G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en-US" altLang="zh-CN" sz="3200" dirty="0" smtClean="0">
                <a:latin typeface="+mn-ea"/>
              </a:rPr>
              <a:t>+G</a:t>
            </a:r>
            <a:r>
              <a:rPr lang="zh-CN" altLang="en-US" sz="3200" baseline="-25000" dirty="0" smtClean="0">
                <a:latin typeface="+mn-ea"/>
              </a:rPr>
              <a:t>动</a:t>
            </a:r>
            <a:r>
              <a:rPr lang="en-US" altLang="zh-CN" sz="3200" dirty="0" smtClean="0">
                <a:latin typeface="+mn-ea"/>
              </a:rPr>
              <a:t>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301208"/>
            <a:ext cx="216024" cy="1030268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475656" y="5805264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012160" y="5949280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  <p:bldP spid="19" grpId="0" animBg="1"/>
      <p:bldP spid="20" grpId="0"/>
      <p:bldP spid="21" grpId="0"/>
      <p:bldP spid="22" grpId="0"/>
      <p:bldP spid="26" grpId="0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的大小与吊起动滑轮的绳子段数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有关。动滑轮被几段绳子吊起，所用的力就是物重的几分之一。即：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8610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（绳子自由端）移动距离 </a:t>
            </a:r>
            <a:r>
              <a:rPr lang="en-US" altLang="zh-CN" sz="3200" dirty="0" smtClean="0"/>
              <a:t>s </a:t>
            </a:r>
            <a:r>
              <a:rPr lang="zh-CN" altLang="en-US" sz="3200" dirty="0" smtClean="0"/>
              <a:t>是物体上升高度 </a:t>
            </a:r>
            <a:r>
              <a:rPr lang="en-US" altLang="zh-CN" sz="3200" dirty="0" smtClean="0"/>
              <a:t>h </a:t>
            </a:r>
            <a:r>
              <a:rPr lang="zh-CN" altLang="en-US" sz="3200" dirty="0" smtClean="0"/>
              <a:t>的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倍，即：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987824" y="270892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zh-CN" altLang="en-US" sz="3200" dirty="0" smtClean="0">
                <a:latin typeface="+mn-ea"/>
              </a:rPr>
              <a:t>＝  </a:t>
            </a:r>
            <a:r>
              <a:rPr lang="en-US" altLang="zh-CN" sz="3200" dirty="0" smtClean="0">
                <a:latin typeface="+mn-ea"/>
              </a:rPr>
              <a:t>(G+G</a:t>
            </a:r>
            <a:r>
              <a:rPr lang="zh-CN" altLang="en-US" sz="3200" baseline="-25000" dirty="0" smtClean="0">
                <a:latin typeface="+mn-ea"/>
              </a:rPr>
              <a:t>动</a:t>
            </a:r>
            <a:r>
              <a:rPr lang="en-US" altLang="zh-CN" sz="3200" dirty="0" smtClean="0">
                <a:latin typeface="+mn-ea"/>
              </a:rPr>
              <a:t>)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348880"/>
            <a:ext cx="256674" cy="1224136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3888" y="522920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s</a:t>
            </a:r>
            <a:r>
              <a:rPr lang="zh-CN" altLang="en-US" sz="3200" dirty="0" smtClean="0">
                <a:latin typeface="+mn-ea"/>
              </a:rPr>
              <a:t>＝</a:t>
            </a:r>
            <a:r>
              <a:rPr lang="en-US" altLang="zh-CN" sz="3200" dirty="0" err="1" smtClean="0">
                <a:latin typeface="+mn-ea"/>
              </a:rPr>
              <a:t>nh</a:t>
            </a:r>
            <a:endParaRPr lang="en-US" altLang="zh-CN" sz="32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﻿滑轮组的特点。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46531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﻿如图安装两个滑轮组，用弹簧测力计和刻度尺测量物重 </a:t>
            </a:r>
            <a:r>
              <a:rPr lang="en-US" altLang="zh-CN" sz="3200" dirty="0" smtClean="0"/>
              <a:t>G </a:t>
            </a:r>
            <a:r>
              <a:rPr lang="zh-CN" altLang="en-US" sz="3200" dirty="0" smtClean="0"/>
              <a:t>和拉力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以及绳子自由端通过的距离 </a:t>
            </a:r>
            <a:r>
              <a:rPr lang="en-US" altLang="zh-CN" sz="3200" dirty="0" smtClean="0"/>
              <a:t>s </a:t>
            </a:r>
            <a:r>
              <a:rPr lang="zh-CN" altLang="en-US" sz="3200" dirty="0" smtClean="0"/>
              <a:t>和物体上升的高度 </a:t>
            </a:r>
            <a:r>
              <a:rPr lang="en-US" altLang="zh-CN" sz="3200" dirty="0" smtClean="0"/>
              <a:t>h</a:t>
            </a:r>
            <a:r>
              <a:rPr lang="zh-CN" altLang="en-US" sz="3200" dirty="0" smtClean="0"/>
              <a:t>，验证上述结论。</a:t>
            </a:r>
            <a:endParaRPr lang="zh-CN" altLang="en-US" sz="32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286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1680" y="620688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使用滑轮组匀速提升物体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414908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的大小与吊起动滑轮的绳子股数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有关。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79512" y="270892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甲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512" y="335699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乙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270892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1600" y="335699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55776" y="270892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7784" y="335699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7864" y="270892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向下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7864" y="3356992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向上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44008" y="2708920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44008" y="3356992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4168" y="2708920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168" y="3356992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40352" y="2708920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40352" y="3356992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59632" y="578078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滑轮组可以省力，但费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倍距离</a:t>
            </a:r>
            <a:r>
              <a:rPr lang="en-US" altLang="zh-CN" sz="3200" dirty="0" smtClean="0"/>
              <a:t>s=</a:t>
            </a:r>
            <a:r>
              <a:rPr lang="en-US" altLang="zh-CN" sz="3200" dirty="0" err="1" smtClean="0"/>
              <a:t>nh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</a:t>
            </a:r>
            <a:r>
              <a:rPr lang="zh-CN" altLang="en-US" sz="3200" dirty="0" smtClean="0"/>
              <a:t> 。</a:t>
            </a:r>
            <a:endParaRPr lang="zh-CN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2915816" y="501317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F</a:t>
            </a:r>
            <a:r>
              <a:rPr lang="zh-CN" altLang="en-US" sz="3200" dirty="0" smtClean="0">
                <a:latin typeface="+mn-ea"/>
              </a:rPr>
              <a:t>＝  </a:t>
            </a:r>
            <a:r>
              <a:rPr lang="en-US" altLang="zh-CN" sz="3200" dirty="0" smtClean="0">
                <a:latin typeface="+mn-ea"/>
              </a:rPr>
              <a:t>(G</a:t>
            </a:r>
            <a:r>
              <a:rPr lang="zh-CN" altLang="en-US" sz="3200" baseline="-25000" dirty="0" smtClean="0">
                <a:latin typeface="+mn-ea"/>
              </a:rPr>
              <a:t>物</a:t>
            </a:r>
            <a:r>
              <a:rPr lang="en-US" altLang="zh-CN" sz="3200" dirty="0" smtClean="0">
                <a:latin typeface="+mn-ea"/>
              </a:rPr>
              <a:t>+G</a:t>
            </a:r>
            <a:r>
              <a:rPr lang="zh-CN" altLang="en-US" sz="3200" baseline="-25000" dirty="0" smtClean="0">
                <a:latin typeface="+mn-ea"/>
              </a:rPr>
              <a:t>动</a:t>
            </a:r>
            <a:r>
              <a:rPr lang="en-US" altLang="zh-CN" sz="3200" dirty="0" smtClean="0">
                <a:latin typeface="+mn-ea"/>
              </a:rPr>
              <a:t>)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581128"/>
            <a:ext cx="25667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</a:p>
        </p:txBody>
      </p:sp>
      <p:sp>
        <p:nvSpPr>
          <p:cNvPr id="21" name="矩形 20"/>
          <p:cNvSpPr/>
          <p:nvPr/>
        </p:nvSpPr>
        <p:spPr>
          <a:xfrm>
            <a:off x="539552" y="4725144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缺点：可提升的高度有限。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056" y="4653136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如果有多条杠杆同时工作，可以克服单个杠杆的缺点。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4441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237731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下图所示的滑轮或滑轮组，匀速提高同一物体，最省力的是（滑轮重和摩擦不计）（      ）。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如图所示是活动“使用滑轮组时拉力与物重的关系”时的情形，吊起动滑轮的绳子段数为 </a:t>
            </a:r>
            <a:r>
              <a:rPr lang="en-US" altLang="zh-CN" sz="3200" dirty="0" smtClean="0"/>
              <a:t>___ </a:t>
            </a:r>
            <a:r>
              <a:rPr lang="zh-CN" altLang="en-US" sz="3200" dirty="0" smtClean="0"/>
              <a:t>段，既省力又 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（选填“可以”或“不可以”）改变用力方向。钩码总重为 </a:t>
            </a:r>
            <a:r>
              <a:rPr lang="en-US" altLang="zh-CN" sz="3200" dirty="0" smtClean="0"/>
              <a:t>1 N</a:t>
            </a:r>
            <a:r>
              <a:rPr lang="zh-CN" altLang="en-US" sz="3200" dirty="0" smtClean="0"/>
              <a:t>，若动滑轮重和摩擦不计，弹簧测力计的示数是 </a:t>
            </a:r>
            <a:r>
              <a:rPr lang="en-US" altLang="zh-CN" sz="3200" dirty="0" smtClean="0"/>
              <a:t>____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8448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7728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可以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28498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0.5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3356992"/>
            <a:ext cx="147061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如图所示，滑轮提起重物为 </a:t>
            </a:r>
            <a:r>
              <a:rPr lang="en-US" altLang="zh-CN" sz="3200" dirty="0" smtClean="0"/>
              <a:t>1200 N</a:t>
            </a:r>
            <a:r>
              <a:rPr lang="zh-CN" altLang="en-US" sz="3200" dirty="0" smtClean="0"/>
              <a:t>，在绳子的自由端的拉力为 </a:t>
            </a:r>
            <a:r>
              <a:rPr lang="en-US" altLang="zh-CN" sz="3200" dirty="0" smtClean="0"/>
              <a:t>500 N</a:t>
            </a:r>
            <a:r>
              <a:rPr lang="zh-CN" altLang="en-US" sz="3200" dirty="0" smtClean="0"/>
              <a:t>，使物体上升了 </a:t>
            </a:r>
            <a:r>
              <a:rPr lang="en-US" altLang="zh-CN" sz="3200" dirty="0" smtClean="0"/>
              <a:t>0.2 m</a:t>
            </a:r>
            <a:r>
              <a:rPr lang="zh-CN" altLang="en-US" sz="3200" dirty="0" smtClean="0"/>
              <a:t>，此滑轮组的作用是 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；滑轮重为 </a:t>
            </a:r>
            <a:r>
              <a:rPr lang="en-US" altLang="zh-CN" sz="3200" dirty="0" smtClean="0"/>
              <a:t>____ N</a:t>
            </a:r>
            <a:r>
              <a:rPr lang="zh-CN" altLang="en-US" sz="3200" dirty="0" smtClean="0"/>
              <a:t>，拉力拉过的距离是 </a:t>
            </a:r>
            <a:r>
              <a:rPr lang="en-US" altLang="zh-CN" sz="3200" dirty="0" smtClean="0"/>
              <a:t>____ cm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2768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7728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省力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22768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43225"/>
            <a:ext cx="2257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如图是某工地施工时用于提升重物的滑轮组，工人用大小为 </a:t>
            </a:r>
            <a:r>
              <a:rPr lang="en-US" altLang="zh-CN" sz="3200" dirty="0" smtClean="0"/>
              <a:t>160 N </a:t>
            </a:r>
            <a:r>
              <a:rPr lang="zh-CN" altLang="en-US" sz="3200" dirty="0" smtClean="0"/>
              <a:t>的拉力，在 </a:t>
            </a:r>
            <a:r>
              <a:rPr lang="en-US" altLang="zh-CN" sz="3200" dirty="0" smtClean="0"/>
              <a:t>10 s </a:t>
            </a:r>
            <a:r>
              <a:rPr lang="zh-CN" altLang="en-US" sz="3200" dirty="0" smtClean="0"/>
              <a:t>内将重为 </a:t>
            </a:r>
            <a:r>
              <a:rPr lang="en-US" altLang="zh-CN" sz="3200" dirty="0" smtClean="0"/>
              <a:t>400 N </a:t>
            </a:r>
            <a:r>
              <a:rPr lang="zh-CN" altLang="en-US" sz="3200" dirty="0" smtClean="0"/>
              <a:t>的重物在竖直方向上匀速提升 </a:t>
            </a:r>
            <a:r>
              <a:rPr lang="en-US" altLang="zh-CN" sz="3200" dirty="0" smtClean="0"/>
              <a:t>2 m</a:t>
            </a:r>
            <a:r>
              <a:rPr lang="zh-CN" altLang="en-US" sz="3200" dirty="0" smtClean="0"/>
              <a:t>。若不计绳重和滑轮转轴处的摩擦，则下列判断错误的是（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39552" y="350100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绳子自由端移动的距离为 </a:t>
            </a:r>
            <a:r>
              <a:rPr lang="en-US" altLang="zh-CN" sz="3200" dirty="0" smtClean="0"/>
              <a:t>6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动滑轮的重力为 </a:t>
            </a:r>
            <a:r>
              <a:rPr lang="en-US" altLang="zh-CN" sz="3200" dirty="0" smtClean="0"/>
              <a:t>80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物体上升的速度为 </a:t>
            </a:r>
            <a:r>
              <a:rPr lang="en-US" altLang="zh-CN" sz="3200" dirty="0" smtClean="0"/>
              <a:t>0.6m/s</a:t>
            </a:r>
            <a:r>
              <a:rPr lang="zh-CN" altLang="en-US" sz="3200" i="1" dirty="0" smtClean="0"/>
              <a:t>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工人做的功为 </a:t>
            </a:r>
            <a:r>
              <a:rPr lang="en-US" altLang="zh-CN" sz="3200" dirty="0" smtClean="0"/>
              <a:t>960 J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3286125"/>
            <a:ext cx="2390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﻿利用两个定滑轮和两个动滑轮，可以怎样绕绳子呢？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609329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n=4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943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940152" y="609329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n=5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411760" y="3284984"/>
            <a:ext cx="216024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771800" y="2852936"/>
            <a:ext cx="72008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339752" y="2852936"/>
            <a:ext cx="72008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843808" y="2276872"/>
            <a:ext cx="72008" cy="2664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1979712" y="2348880"/>
            <a:ext cx="360040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516216" y="2996952"/>
            <a:ext cx="216024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372200" y="2996952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732240" y="2420888"/>
            <a:ext cx="72008" cy="1944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00192" y="2420888"/>
            <a:ext cx="0" cy="2520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6804248" y="3356992"/>
            <a:ext cx="288032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164288" y="3140968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03648" y="3717032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滑轮组的绕法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7544" y="494116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绳子的绕法</a:t>
            </a:r>
            <a:r>
              <a:rPr lang="zh-CN" altLang="en-US" sz="3200" dirty="0" smtClean="0">
                <a:solidFill>
                  <a:srgbClr val="FF0000"/>
                </a:solidFill>
              </a:rPr>
              <a:t>：当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n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为偶数时</a:t>
            </a:r>
            <a:r>
              <a:rPr lang="zh-CN" altLang="en-US" sz="3200" dirty="0" smtClean="0"/>
              <a:t>，绳子的起端（或末端）在定滑轮上；当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n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为奇数时</a:t>
            </a:r>
            <a:r>
              <a:rPr lang="zh-CN" altLang="en-US" sz="3200" dirty="0" smtClean="0"/>
              <a:t>，绳子的起端（或末端）在动滑轮上。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051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3059832" y="2492896"/>
            <a:ext cx="288032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771800" y="1916832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275856" y="1844824"/>
            <a:ext cx="504056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308304" y="1988840"/>
            <a:ext cx="288032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92280" y="1988840"/>
            <a:ext cx="0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596336" y="2420888"/>
            <a:ext cx="288032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56376" y="22048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920" y="27089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滑轮组的绕法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41277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1. </a:t>
            </a:r>
            <a:r>
              <a:rPr lang="zh-CN" altLang="en-US" sz="3200" dirty="0" smtClean="0"/>
              <a:t>确定“</a:t>
            </a:r>
            <a:r>
              <a:rPr lang="en-US" altLang="zh-CN" sz="3200" dirty="0" smtClean="0"/>
              <a:t>n”</a:t>
            </a:r>
            <a:r>
              <a:rPr lang="zh-CN" altLang="en-US" sz="3200" dirty="0" smtClean="0"/>
              <a:t>。根据题意确定由多少段绳子承担动滑轮重力和物体重力。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0892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2. </a:t>
            </a:r>
            <a:r>
              <a:rPr lang="zh-CN" altLang="en-US" sz="3200" dirty="0" smtClean="0"/>
              <a:t>确定动滑轮个数。 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）当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为偶数时，动滑轮的个数是： 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。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）当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为奇数时，动滑轮的个数是</a:t>
            </a:r>
            <a:r>
              <a:rPr lang="en-US" altLang="zh-CN" sz="3200" dirty="0" smtClean="0"/>
              <a:t>:        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。</a:t>
            </a:r>
            <a:endParaRPr lang="zh-CN" altLang="en-US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284985"/>
            <a:ext cx="216024" cy="103026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149080"/>
            <a:ext cx="827584" cy="932913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560" y="51571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3. </a:t>
            </a:r>
            <a:r>
              <a:rPr lang="zh-CN" altLang="en-US" sz="3200" dirty="0" smtClean="0"/>
              <a:t>确定定滑轮的个数。口诀：“一动配一定，偶数减一定，变向加一定。”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滑轮组的绕法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41277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）在不改变施力的方向时，以动滑轮个数为基数，按“一动配一定，偶数减一定”来确定定滑轮的个数。即：一个动滑轮配一个定滑轮；但当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为偶数时，定滑轮的个数等于“动滑轮的个数减一个”。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407707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）在需要改变施力的方向时，仍以动滑轮的个数为基数，按“变向加一定”的方法确定定滑轮的个数。即：在“一动配一定，偶数减一定”的基数上，再加上一个定滑轮。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滑轮组的绕法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1600" y="580526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 smtClean="0"/>
              <a:t>6 </a:t>
            </a:r>
            <a:r>
              <a:rPr lang="zh-CN" altLang="en-US" sz="3200" b="1" dirty="0" smtClean="0"/>
              <a:t>段绳子承担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580526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7 </a:t>
            </a:r>
            <a:r>
              <a:rPr lang="zh-CN" altLang="en-US" sz="3200" b="1" dirty="0" smtClean="0"/>
              <a:t>段绳子承担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20383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0383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411760" y="3068960"/>
            <a:ext cx="144016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2267744" y="2708920"/>
            <a:ext cx="72008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555776" y="2708920"/>
            <a:ext cx="72008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195736" y="2348880"/>
            <a:ext cx="0" cy="165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627784" y="2348880"/>
            <a:ext cx="72008" cy="22322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699792" y="1844824"/>
            <a:ext cx="360040" cy="25922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2123728" y="1844824"/>
            <a:ext cx="72008" cy="2736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44208" y="2780928"/>
            <a:ext cx="144016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372200" y="2780928"/>
            <a:ext cx="0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588224" y="2348880"/>
            <a:ext cx="72008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00192" y="2348880"/>
            <a:ext cx="0" cy="165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6660232" y="1844824"/>
            <a:ext cx="72008" cy="216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156176" y="1844824"/>
            <a:ext cx="72008" cy="2736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6732240" y="2348880"/>
            <a:ext cx="288032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31840" y="40770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22048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如图，一人站在地上利用滑轮向下用力拉绳子，把重物 </a:t>
            </a:r>
            <a:r>
              <a:rPr lang="en-US" altLang="zh-CN" sz="3200" dirty="0" smtClean="0"/>
              <a:t>G </a:t>
            </a:r>
            <a:r>
              <a:rPr lang="zh-CN" altLang="en-US" sz="3200" dirty="0" smtClean="0"/>
              <a:t>吊起，请在图上画出绳子的绕线方法，并使拉力最小。</a:t>
            </a:r>
            <a:endParaRPr lang="zh-CN" altLang="en-US" sz="3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2105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45811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67944" y="3789040"/>
            <a:ext cx="216024" cy="1008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23928" y="3356992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83968" y="3356992"/>
            <a:ext cx="72008" cy="201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51920" y="2852936"/>
            <a:ext cx="0" cy="2520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355976" y="2852936"/>
            <a:ext cx="504056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这是一个滑轮，观察它的结构。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301208"/>
            <a:ext cx="766834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滑轮</a:t>
            </a:r>
            <a:r>
              <a:rPr lang="zh-CN" altLang="en-US" sz="3200" dirty="0"/>
              <a:t>：主要部分是能绕</a:t>
            </a:r>
            <a:r>
              <a:rPr lang="zh-CN" altLang="en-US" sz="3200" b="1" dirty="0">
                <a:solidFill>
                  <a:srgbClr val="FF0000"/>
                </a:solidFill>
              </a:rPr>
              <a:t>轴</a:t>
            </a:r>
            <a:r>
              <a:rPr lang="zh-CN" altLang="en-US" sz="3200" dirty="0"/>
              <a:t>转动的</a:t>
            </a:r>
            <a:r>
              <a:rPr lang="zh-CN" altLang="en-US" sz="3200" b="1" dirty="0">
                <a:solidFill>
                  <a:srgbClr val="FF0000"/>
                </a:solidFill>
              </a:rPr>
              <a:t>轮子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7904" y="3573016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</a:t>
            </a:r>
            <a:r>
              <a:rPr lang="zh-CN" altLang="en-US" sz="3200" b="1" dirty="0" smtClean="0"/>
              <a:t>轮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4088" y="371703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周边有槽，是可以绕着中心轴转动的轮子。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912" y="227687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/>
              <a:t>轴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2114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箭头连接符 15"/>
          <p:cNvCxnSpPr/>
          <p:nvPr/>
        </p:nvCxnSpPr>
        <p:spPr>
          <a:xfrm flipH="1">
            <a:off x="2339752" y="2636912"/>
            <a:ext cx="136815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1"/>
          </p:cNvCxnSpPr>
          <p:nvPr/>
        </p:nvCxnSpPr>
        <p:spPr>
          <a:xfrm flipH="1" flipV="1">
            <a:off x="2987824" y="3573016"/>
            <a:ext cx="720080" cy="292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如图所示，三个滑轮组成滑轮组，请用笔画线，在图中画出使用该滑轮组时最省力的绕线方法。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6450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00300"/>
            <a:ext cx="1885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>
            <a:off x="5076056" y="3573016"/>
            <a:ext cx="288032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716016" y="2996952"/>
            <a:ext cx="144016" cy="1728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36096" y="2924944"/>
            <a:ext cx="0" cy="2448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4283968" y="3717032"/>
            <a:ext cx="432048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用如图示所示的滑轮组提升重物，若拉力将绳子的自由端移动 </a:t>
            </a:r>
            <a:r>
              <a:rPr lang="en-US" altLang="zh-CN" sz="3200" dirty="0" smtClean="0"/>
              <a:t>1 m </a:t>
            </a:r>
            <a:r>
              <a:rPr lang="zh-CN" altLang="en-US" sz="3200" dirty="0" smtClean="0"/>
              <a:t>时，重物升高 </a:t>
            </a:r>
            <a:r>
              <a:rPr lang="en-US" altLang="zh-CN" sz="3200" dirty="0" smtClean="0"/>
              <a:t>0.5 m</a:t>
            </a:r>
            <a:r>
              <a:rPr lang="zh-CN" altLang="en-US" sz="3200" dirty="0" smtClean="0"/>
              <a:t>，请你在图中画出绳子绕法。</a:t>
            </a:r>
            <a:endParaRPr lang="zh-CN" altLang="en-US" sz="32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52700"/>
            <a:ext cx="20859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45811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80112" y="3645024"/>
            <a:ext cx="288032" cy="1800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292080" y="3140968"/>
            <a:ext cx="0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796136" y="3140968"/>
            <a:ext cx="432048" cy="15841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用如图所示的滑轮组拉动物体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，怎样绕线最省力？画出绕线图。</a:t>
            </a:r>
            <a:endParaRPr lang="zh-CN" altLang="en-US" sz="32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5039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60032" y="3717032"/>
            <a:ext cx="1584176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95936" y="4653136"/>
            <a:ext cx="2592288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851920" y="3284984"/>
            <a:ext cx="208823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轮轴和斜面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杠杆、滑轮都是简单机械，它们还可以变形为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轮轴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234888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﻿下面是几种轮轴：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602128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动力臂大于阻力臂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省力杠杆。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299695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</a:t>
            </a:r>
            <a:r>
              <a:rPr lang="en-US" altLang="zh-CN" sz="3200" dirty="0" smtClean="0"/>
              <a:t>1. </a:t>
            </a:r>
            <a:r>
              <a:rPr lang="zh-CN" altLang="en-US" sz="3200" dirty="0" smtClean="0"/>
              <a:t>井上的辘轳：从右边看过去，可画成下图：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7009209" cy="25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轮轴和斜面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杠杆、滑轮都是简单机械，它们还可以变形为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轮轴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602128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动力臂大于阻力臂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省力杠杆。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227687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</a:t>
            </a:r>
            <a:r>
              <a:rPr lang="en-US" altLang="zh-CN" sz="3200" dirty="0" smtClean="0"/>
              <a:t>2. </a:t>
            </a:r>
            <a:r>
              <a:rPr lang="zh-CN" altLang="en-US" sz="3200" dirty="0" smtClean="0"/>
              <a:t>汽车的方向盘：从上边看下去，也可画成下图：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73477"/>
            <a:ext cx="6716217" cy="27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轮轴和斜面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杠杆、滑轮都是简单机械，它们还可以变形为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轮轴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602128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动力臂大于阻力臂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省力杠杆。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227687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</a:t>
            </a:r>
            <a:r>
              <a:rPr lang="en-US" altLang="zh-CN" sz="3200" dirty="0" smtClean="0"/>
              <a:t>3. </a:t>
            </a:r>
            <a:r>
              <a:rPr lang="zh-CN" altLang="en-US" sz="3200" dirty="0" smtClean="0"/>
              <a:t>水龙头：从上边看下去，也可画成下图：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7177981" cy="309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轮轴和斜面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杠杆、滑轮都是简单机械，它们还可以变形为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轮轴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227687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</a:t>
            </a:r>
            <a:r>
              <a:rPr lang="en-US" altLang="zh-CN" sz="3200" dirty="0" smtClean="0"/>
              <a:t>4. </a:t>
            </a:r>
            <a:r>
              <a:rPr lang="zh-CN" altLang="en-US" sz="3200" dirty="0" smtClean="0"/>
              <a:t>其他轮轴：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96952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轮轴和斜面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126876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斜面也是一种省力机械。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5536" y="76470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将玩具车升高 </a:t>
            </a:r>
            <a:r>
              <a:rPr lang="en-US" altLang="zh-CN" sz="3200" dirty="0" smtClean="0"/>
              <a:t>20 </a:t>
            </a:r>
            <a:r>
              <a:rPr lang="zh-CN" altLang="en-US" sz="3200" dirty="0" smtClean="0"/>
              <a:t>公分，甲最费力，丙最省力，由此可知斜面越缓和越省力。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39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其它斜面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你能把这些滑轮分类吗？你的分类依据是什么？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184482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</a:t>
            </a:r>
            <a:r>
              <a:rPr lang="zh-CN" altLang="en-US" sz="3200" dirty="0"/>
              <a:t>生活中的滑轮：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1990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2085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047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3419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49080"/>
            <a:ext cx="3829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8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探究动滑轮和定滑轮的特点，设计如下两种方式拉升重物，下面关于探究的做法和认识正确的是（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11560" y="213285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用定滑轮拉重物，当拉力竖直向下最省力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用动滑轮提升重物上升 </a:t>
            </a:r>
            <a:r>
              <a:rPr lang="en-US" altLang="zh-CN" sz="3200" dirty="0" smtClean="0"/>
              <a:t>h </a:t>
            </a:r>
            <a:r>
              <a:rPr lang="zh-CN" altLang="en-US" sz="3200" dirty="0" smtClean="0"/>
              <a:t>高度，测力计也上升 </a:t>
            </a:r>
            <a:r>
              <a:rPr lang="en-US" altLang="zh-CN" sz="3200" dirty="0" smtClean="0"/>
              <a:t>h </a:t>
            </a:r>
            <a:r>
              <a:rPr lang="zh-CN" altLang="en-US" sz="3200" dirty="0" smtClean="0"/>
              <a:t>高度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定滑轮实质是上一个等臂杠杆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用动滑轮拉力更小，且省距离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960" y="3140968"/>
            <a:ext cx="2484039" cy="247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如图，用重为 </a:t>
            </a:r>
            <a:r>
              <a:rPr lang="en-US" altLang="zh-CN" sz="3200" dirty="0" smtClean="0"/>
              <a:t>0.4 N </a:t>
            </a:r>
            <a:r>
              <a:rPr lang="zh-CN" altLang="en-US" sz="3200" dirty="0" smtClean="0"/>
              <a:t>的动滑轮将重 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的物体匀速提升，不计摩擦和绳重，则所用的拉力为（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331640" y="2564904"/>
            <a:ext cx="2016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A.2 N </a:t>
            </a:r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B. 2.2 N </a:t>
            </a:r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C. 4 N </a:t>
            </a:r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D. 4.4 N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1647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用如图所示的滑轮组提升货物，每个滑轮重为 </a:t>
            </a:r>
            <a:r>
              <a:rPr lang="en-US" altLang="zh-CN" sz="3200" dirty="0" smtClean="0"/>
              <a:t>20 N</a:t>
            </a:r>
            <a:r>
              <a:rPr lang="zh-CN" altLang="en-US" sz="3200" dirty="0" smtClean="0"/>
              <a:t>，作用在绳子自由端的拉力是 </a:t>
            </a:r>
            <a:r>
              <a:rPr lang="en-US" altLang="zh-CN" sz="3200" dirty="0" smtClean="0"/>
              <a:t>60 N</a:t>
            </a:r>
            <a:r>
              <a:rPr lang="zh-CN" altLang="en-US" sz="3200" dirty="0" smtClean="0"/>
              <a:t>，绳重及摩擦不计。则货物重应是（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551723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80 N B. 90 N C. 100 N D. 120 N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56376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21240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用如图所示滑轮匀速提起重物，不计滑轮自重，绳的自重和摩擦，若甲乙两图中物重 </a:t>
            </a:r>
            <a:r>
              <a:rPr lang="en-US" altLang="zh-CN" sz="3200" dirty="0" smtClean="0"/>
              <a:t>G </a:t>
            </a:r>
            <a:r>
              <a:rPr lang="zh-CN" altLang="en-US" sz="3200" dirty="0" smtClean="0"/>
              <a:t>均为 </a:t>
            </a:r>
            <a:r>
              <a:rPr lang="en-US" altLang="zh-CN" sz="3200" dirty="0" smtClean="0"/>
              <a:t>200 N</a:t>
            </a:r>
            <a:r>
              <a:rPr lang="zh-CN" altLang="en-US" sz="3200" dirty="0" smtClean="0"/>
              <a:t>，则甲乙两图中的拉力 ﻿﻿</a:t>
            </a:r>
            <a:r>
              <a:rPr lang="en-US" altLang="zh-CN" sz="3200" dirty="0" smtClean="0"/>
              <a:t>F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﻿﻿ 为 </a:t>
            </a:r>
            <a:r>
              <a:rPr lang="en-US" altLang="zh-CN" sz="3200" dirty="0" smtClean="0"/>
              <a:t>_____ N</a:t>
            </a:r>
            <a:r>
              <a:rPr lang="zh-CN" altLang="en-US" sz="3200" dirty="0" smtClean="0"/>
              <a:t>，</a:t>
            </a:r>
            <a:r>
              <a:rPr lang="zh-CN" altLang="en-US" sz="3200" i="1" dirty="0" smtClean="0"/>
              <a:t> </a:t>
            </a:r>
            <a:r>
              <a:rPr lang="en-US" altLang="zh-CN" sz="3200" i="1" dirty="0" smtClean="0"/>
              <a:t>﻿﻿F</a:t>
            </a:r>
            <a:r>
              <a:rPr lang="zh-CN" altLang="en-US" sz="3200" baseline="-25000" dirty="0" smtClean="0"/>
              <a:t>乙﻿﻿</a:t>
            </a:r>
            <a:r>
              <a:rPr lang="zh-CN" altLang="en-US" sz="3200" dirty="0" smtClean="0"/>
              <a:t> 为 </a:t>
            </a:r>
            <a:r>
              <a:rPr lang="en-US" altLang="zh-CN" sz="3200" dirty="0" smtClean="0"/>
              <a:t>_____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27687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200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63658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227687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100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小红利用如图所示的滑轮组提升重物，画出绳子的绕法。</a:t>
            </a:r>
            <a:endParaRPr lang="zh-CN" altLang="en-US" sz="32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095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 flipH="1" flipV="1">
            <a:off x="4355976" y="2564904"/>
            <a:ext cx="648072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79912" y="2636912"/>
            <a:ext cx="0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4283968" y="3284984"/>
            <a:ext cx="72008" cy="165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51920" y="3284984"/>
            <a:ext cx="216024" cy="1080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请在图中画出最省力的绳子的绕法。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5649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17907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 flipV="1">
            <a:off x="4355976" y="2708920"/>
            <a:ext cx="216024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67944" y="2780928"/>
            <a:ext cx="0" cy="1728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572000" y="2132856"/>
            <a:ext cx="72008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95936" y="2132856"/>
            <a:ext cx="0" cy="3024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4572000" y="2780928"/>
            <a:ext cx="504056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利用图中滑轮组拉动物体沿水平向左运动，请画出最省力滑轮组绕线方法。</a:t>
            </a:r>
            <a:endParaRPr lang="zh-CN" altLang="en-US" sz="32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2171700"/>
            <a:ext cx="6257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2915816" y="2996952"/>
            <a:ext cx="1368152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771800" y="3861048"/>
            <a:ext cx="2376264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3203848" y="2492896"/>
            <a:ext cx="187220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两种滑轮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560" y="1412776"/>
            <a:ext cx="34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旗杆顶端的滑轮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148478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电动机下面的滑轮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436510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国旗上升时，旗杆顶端的滑轮不随物体一起移动。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16016" y="443711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货物上升时，电动机下面的滑轮随物体一起移动。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6021288"/>
            <a:ext cx="151216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定滑轮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6021288"/>
            <a:ext cx="165618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动滑轮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124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1781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如图所示，重为 </a:t>
            </a:r>
            <a:r>
              <a:rPr lang="en-US" altLang="zh-CN" sz="3200" dirty="0" smtClean="0"/>
              <a:t>50 N </a:t>
            </a:r>
            <a:r>
              <a:rPr lang="zh-CN" altLang="en-US" sz="3200" dirty="0" smtClean="0"/>
              <a:t>的物体在 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的拉力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的作用下匀速上升 </a:t>
            </a:r>
            <a:r>
              <a:rPr lang="en-US" altLang="zh-CN" sz="3200" dirty="0" smtClean="0"/>
              <a:t>2 m </a:t>
            </a:r>
            <a:r>
              <a:rPr lang="zh-CN" altLang="en-US" sz="3200" dirty="0" smtClean="0"/>
              <a:t>，不计绳重和摩擦，动滑轮的重力为 </a:t>
            </a:r>
            <a:r>
              <a:rPr lang="en-US" altLang="zh-CN" sz="3200" dirty="0" smtClean="0"/>
              <a:t>_____ N</a:t>
            </a:r>
            <a:r>
              <a:rPr lang="zh-CN" altLang="en-US" sz="3200" dirty="0" smtClean="0"/>
              <a:t>，拉力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移动的距离为 </a:t>
            </a:r>
            <a:r>
              <a:rPr lang="en-US" altLang="zh-CN" sz="3200" dirty="0" smtClean="0"/>
              <a:t>___ m</a:t>
            </a:r>
            <a:r>
              <a:rPr lang="zh-CN" altLang="en-US" sz="3200" dirty="0" smtClean="0"/>
              <a:t>，若物体的重力变为 </a:t>
            </a:r>
            <a:r>
              <a:rPr lang="en-US" altLang="zh-CN" sz="3200" dirty="0" smtClean="0"/>
              <a:t>80 N</a:t>
            </a:r>
            <a:r>
              <a:rPr lang="zh-CN" altLang="en-US" sz="3200" dirty="0" smtClean="0"/>
              <a:t>，则拉力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为 </a:t>
            </a:r>
            <a:r>
              <a:rPr lang="en-US" altLang="zh-CN" sz="3200" dirty="0" smtClean="0"/>
              <a:t>____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17728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2048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7089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2066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如图所示的装置，重 </a:t>
            </a:r>
            <a:r>
              <a:rPr lang="en-US" altLang="zh-CN" sz="3200" dirty="0" smtClean="0"/>
              <a:t>100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 </a:t>
            </a:r>
            <a:r>
              <a:rPr lang="zh-CN" altLang="en-US" sz="3200" dirty="0" smtClean="0"/>
              <a:t>的物体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在水平面做匀速直线运动，作用在绳自由端的拉力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是 </a:t>
            </a:r>
            <a:r>
              <a:rPr lang="en-US" altLang="zh-CN" sz="3200" dirty="0" smtClean="0"/>
              <a:t>20 N</a:t>
            </a:r>
            <a:r>
              <a:rPr lang="zh-CN" altLang="en-US" sz="3200" dirty="0" smtClean="0"/>
              <a:t>，则下列判断正确的是（不计滑轮重和滑轮间摩擦）（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15616" y="4581128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作用在物体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上水平拉力是 </a:t>
            </a:r>
            <a:r>
              <a:rPr lang="en-US" altLang="zh-CN" sz="3200" dirty="0" smtClean="0"/>
              <a:t>100 N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作用在物体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上水平拉力是 </a:t>
            </a:r>
            <a:r>
              <a:rPr lang="en-US" altLang="zh-CN" sz="3200" dirty="0" smtClean="0"/>
              <a:t>20 N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受到的滑动摩擦力是 </a:t>
            </a:r>
            <a:r>
              <a:rPr lang="en-US" altLang="zh-CN" sz="3200" dirty="0" smtClean="0"/>
              <a:t>80 N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受到的滑动摩擦力是 </a:t>
            </a:r>
            <a:r>
              <a:rPr lang="en-US" altLang="zh-CN" sz="3200" dirty="0" smtClean="0"/>
              <a:t>40 N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4848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如图所示，用完全相同的四个滑轮和两根细绳组成甲、乙两个滑轮组，在各自的自由端分别施加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的拉力，在相同时间内将相同的重物竖直匀速提升相同的高度（不计绳重、轮重和一切摩擦）。下列说法正确的是（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933056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拉力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小于拉力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endParaRPr lang="zh-CN" altLang="en-US" sz="3200" dirty="0" smtClean="0"/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甲绳子自由端移动速度小于乙绳的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甲、乙两滑轮组均属于费力的机械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甲、乙两滑轮组绳子自由端移动的距离相等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2849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589" y="3501008"/>
            <a:ext cx="245241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用如图所示的滑轮组提升物体，已知物体重 </a:t>
            </a:r>
            <a:r>
              <a:rPr lang="en-US" altLang="zh-CN" sz="3200" dirty="0" smtClean="0"/>
              <a:t>800 N</a:t>
            </a:r>
            <a:r>
              <a:rPr lang="zh-CN" altLang="en-US" sz="3200" dirty="0" smtClean="0"/>
              <a:t>，物体匀速上升 </a:t>
            </a:r>
            <a:r>
              <a:rPr lang="en-US" altLang="zh-CN" sz="3200" dirty="0" smtClean="0"/>
              <a:t>2 m</a:t>
            </a:r>
            <a:r>
              <a:rPr lang="zh-CN" altLang="en-US" sz="3200" dirty="0" smtClean="0"/>
              <a:t>，不计滑轮组重及摩擦，则下列说法正确的是（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256490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的大小为 </a:t>
            </a:r>
            <a:r>
              <a:rPr lang="en-US" altLang="zh-CN" sz="3200" dirty="0" smtClean="0"/>
              <a:t>800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的大小为 </a:t>
            </a:r>
            <a:r>
              <a:rPr lang="en-US" altLang="zh-CN" sz="3200" dirty="0" smtClean="0"/>
              <a:t>100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绳的自由端下降 </a:t>
            </a:r>
            <a:r>
              <a:rPr lang="en-US" altLang="zh-CN" sz="3200" dirty="0" smtClean="0"/>
              <a:t>8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绳的自由端下降 </a:t>
            </a:r>
            <a:r>
              <a:rPr lang="en-US" altLang="zh-CN" sz="3200" dirty="0" smtClean="0"/>
              <a:t>0.5 m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92896"/>
            <a:ext cx="23431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大人利用滑轮将重物吊到二楼，孩子想帮忙，却把自己吊了上去。想想看，为什么会出现这样的笑话？你能解释其中的道理吗？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7339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定滑轮的特点。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1772816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使用定滑轮可以省力吗？</a:t>
            </a:r>
          </a:p>
          <a:p>
            <a:pPr fontAlgn="ctr"/>
            <a:r>
              <a:rPr lang="zh-CN" altLang="en-US" sz="3200" dirty="0"/>
              <a:t>使用定滑轮可以省距离吗？</a:t>
            </a:r>
          </a:p>
          <a:p>
            <a:pPr fontAlgn="ctr"/>
            <a:r>
              <a:rPr lang="zh-CN" altLang="en-US" sz="3200" dirty="0"/>
              <a:t>使用定滑轮可以改变力的方向吗？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85137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2630</Words>
  <Application>Microsoft Office PowerPoint</Application>
  <PresentationFormat>全屏显示(4:3)</PresentationFormat>
  <Paragraphs>359</Paragraphs>
  <Slides>73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7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2020-03-17T07:40:39Z</dcterms:created>
  <dcterms:modified xsi:type="dcterms:W3CDTF">2020-03-30T04:36:51Z</dcterms:modified>
</cp:coreProperties>
</file>