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-684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772EDC-1BFB-4320-A3F8-E32F2BB80749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575A90-9B85-46A8-81D9-EBC0DE58B5D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83271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2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0243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B285E3E-9C56-4C66-B0D0-93EB041E7F26}" type="slidenum">
              <a:rPr lang="zh-CN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0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2291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EEE27E5-1C4E-46C1-84BE-A86C7FF1F0D1}" type="slidenum">
              <a:rPr lang="zh-CN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5603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E6194E2-F599-4492-A552-FCCF5E6B1F94}" type="slidenum">
              <a:rPr lang="zh-CN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35843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6875AEA-1C71-47A5-9B1C-106C67D344DE}" type="slidenum">
              <a:rPr lang="zh-CN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23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2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40963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556BA3B-7D42-4D6C-A3B6-8FB13981C4DD}" type="slidenum">
              <a:rPr lang="zh-CN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27</a:t>
            </a:fld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2020/3/14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jpeg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jpeg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4.jpeg"/><Relationship Id="rId4" Type="http://schemas.openxmlformats.org/officeDocument/2006/relationships/image" Target="../media/image7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7" Type="http://schemas.openxmlformats.org/officeDocument/2006/relationships/image" Target="../media/image2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7.png"/><Relationship Id="rId5" Type="http://schemas.openxmlformats.org/officeDocument/2006/relationships/image" Target="../media/image3.png"/><Relationship Id="rId4" Type="http://schemas.openxmlformats.org/officeDocument/2006/relationships/image" Target="../media/image2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3" descr="road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139950"/>
            <a:ext cx="9144000" cy="300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87"/>
          <p:cNvGrpSpPr>
            <a:grpSpLocks/>
          </p:cNvGrpSpPr>
          <p:nvPr/>
        </p:nvGrpSpPr>
        <p:grpSpPr bwMode="auto">
          <a:xfrm>
            <a:off x="2589213" y="3035300"/>
            <a:ext cx="3779837" cy="1577975"/>
            <a:chOff x="6240567" y="2900570"/>
            <a:chExt cx="3915294" cy="1916713"/>
          </a:xfrm>
        </p:grpSpPr>
        <p:grpSp>
          <p:nvGrpSpPr>
            <p:cNvPr id="3" name="组合 72"/>
            <p:cNvGrpSpPr>
              <a:grpSpLocks/>
            </p:cNvGrpSpPr>
            <p:nvPr/>
          </p:nvGrpSpPr>
          <p:grpSpPr bwMode="auto">
            <a:xfrm>
              <a:off x="6341196" y="2900570"/>
              <a:ext cx="3814665" cy="1916713"/>
              <a:chOff x="6341196" y="2900570"/>
              <a:chExt cx="3814665" cy="1916713"/>
            </a:xfrm>
          </p:grpSpPr>
          <p:sp>
            <p:nvSpPr>
              <p:cNvPr id="94" name="文本框 79"/>
              <p:cNvSpPr txBox="1"/>
              <p:nvPr/>
            </p:nvSpPr>
            <p:spPr>
              <a:xfrm>
                <a:off x="6340874" y="2900570"/>
                <a:ext cx="3814987" cy="1905143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>
                <a:defPPr>
                  <a:defRPr lang="zh-CN"/>
                </a:defPPr>
                <a:lvl1pPr>
                  <a:defRPr sz="3200" b="1">
                    <a:solidFill>
                      <a:srgbClr val="F5841C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defRPr>
                </a:lvl1pPr>
              </a:lstStyle>
              <a:p>
                <a:pPr fontAlgn="auto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zh-CN" altLang="en-US" dirty="0" smtClean="0">
                    <a:solidFill>
                      <a:schemeClr val="accent3"/>
                    </a:solidFill>
                  </a:rPr>
                  <a:t>新课标教科版</a:t>
                </a:r>
                <a:r>
                  <a:rPr lang="en-US" altLang="zh-CN" dirty="0" smtClean="0">
                    <a:solidFill>
                      <a:schemeClr val="accent3"/>
                    </a:solidFill>
                  </a:rPr>
                  <a:t>·</a:t>
                </a:r>
                <a:r>
                  <a:rPr lang="zh-CN" altLang="en-US" dirty="0" smtClean="0">
                    <a:solidFill>
                      <a:schemeClr val="accent3"/>
                    </a:solidFill>
                  </a:rPr>
                  <a:t>物理</a:t>
                </a:r>
                <a:endParaRPr lang="en-US" altLang="zh-CN" dirty="0" smtClean="0">
                  <a:solidFill>
                    <a:schemeClr val="accent3"/>
                  </a:solidFill>
                </a:endParaRPr>
              </a:p>
              <a:p>
                <a:pPr algn="ctr" fontAlgn="auto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zh-CN" altLang="en-US" dirty="0" smtClean="0">
                    <a:solidFill>
                      <a:srgbClr val="FF0000"/>
                    </a:solidFill>
                  </a:rPr>
                  <a:t> 八年级下</a:t>
                </a:r>
                <a:endParaRPr lang="zh-CN" altLang="en-US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95" name="圆角矩形 94"/>
              <p:cNvSpPr/>
              <p:nvPr/>
            </p:nvSpPr>
            <p:spPr>
              <a:xfrm>
                <a:off x="6409938" y="3087614"/>
                <a:ext cx="3694947" cy="1729669"/>
              </a:xfrm>
              <a:prstGeom prst="roundRect">
                <a:avLst/>
              </a:prstGeom>
              <a:noFill/>
              <a:ln w="6350">
                <a:solidFill>
                  <a:srgbClr val="A0BF0D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zh-CN" altLang="en-US"/>
              </a:p>
            </p:txBody>
          </p:sp>
        </p:grpSp>
        <p:grpSp>
          <p:nvGrpSpPr>
            <p:cNvPr id="4" name="组合 45"/>
            <p:cNvGrpSpPr>
              <a:grpSpLocks/>
            </p:cNvGrpSpPr>
            <p:nvPr/>
          </p:nvGrpSpPr>
          <p:grpSpPr bwMode="auto">
            <a:xfrm rot="2731254">
              <a:off x="6341934" y="2879007"/>
              <a:ext cx="109793" cy="312528"/>
              <a:chOff x="4454660" y="3810474"/>
              <a:chExt cx="406107" cy="1155987"/>
            </a:xfrm>
          </p:grpSpPr>
          <p:sp>
            <p:nvSpPr>
              <p:cNvPr id="9226" name="Freeform 16"/>
              <p:cNvSpPr>
                <a:spLocks/>
              </p:cNvSpPr>
              <p:nvPr/>
            </p:nvSpPr>
            <p:spPr bwMode="auto">
              <a:xfrm flipV="1">
                <a:off x="4459674" y="3810474"/>
                <a:ext cx="396080" cy="564858"/>
              </a:xfrm>
              <a:custGeom>
                <a:avLst/>
                <a:gdLst>
                  <a:gd name="T0" fmla="*/ 148399 w 758"/>
                  <a:gd name="T1" fmla="*/ 564858 h 1081"/>
                  <a:gd name="T2" fmla="*/ 396080 w 758"/>
                  <a:gd name="T3" fmla="*/ 0 h 1081"/>
                  <a:gd name="T4" fmla="*/ 0 w 758"/>
                  <a:gd name="T5" fmla="*/ 150489 h 1081"/>
                  <a:gd name="T6" fmla="*/ 148399 w 758"/>
                  <a:gd name="T7" fmla="*/ 564858 h 108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58"/>
                  <a:gd name="T13" fmla="*/ 0 h 1081"/>
                  <a:gd name="T14" fmla="*/ 758 w 758"/>
                  <a:gd name="T15" fmla="*/ 1081 h 108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58" h="1081">
                    <a:moveTo>
                      <a:pt x="284" y="1081"/>
                    </a:moveTo>
                    <a:lnTo>
                      <a:pt x="758" y="0"/>
                    </a:lnTo>
                    <a:lnTo>
                      <a:pt x="0" y="288"/>
                    </a:lnTo>
                    <a:lnTo>
                      <a:pt x="284" y="1081"/>
                    </a:lnTo>
                    <a:close/>
                  </a:path>
                </a:pathLst>
              </a:custGeom>
              <a:solidFill>
                <a:srgbClr val="31909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227" name="Freeform 30"/>
              <p:cNvSpPr>
                <a:spLocks/>
              </p:cNvSpPr>
              <p:nvPr/>
            </p:nvSpPr>
            <p:spPr bwMode="auto">
              <a:xfrm rot="-6303818">
                <a:off x="4522923" y="4261161"/>
                <a:ext cx="275725" cy="329602"/>
              </a:xfrm>
              <a:custGeom>
                <a:avLst/>
                <a:gdLst>
                  <a:gd name="T0" fmla="*/ 0 w 261"/>
                  <a:gd name="T1" fmla="*/ 0 h 312"/>
                  <a:gd name="T2" fmla="*/ 125714 w 261"/>
                  <a:gd name="T3" fmla="*/ 329602 h 312"/>
                  <a:gd name="T4" fmla="*/ 125714 w 261"/>
                  <a:gd name="T5" fmla="*/ 329602 h 312"/>
                  <a:gd name="T6" fmla="*/ 275725 w 261"/>
                  <a:gd name="T7" fmla="*/ 0 h 312"/>
                  <a:gd name="T8" fmla="*/ 0 w 261"/>
                  <a:gd name="T9" fmla="*/ 0 h 3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1"/>
                  <a:gd name="T16" fmla="*/ 0 h 312"/>
                  <a:gd name="T17" fmla="*/ 261 w 261"/>
                  <a:gd name="T18" fmla="*/ 312 h 31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1" h="312">
                    <a:moveTo>
                      <a:pt x="0" y="0"/>
                    </a:moveTo>
                    <a:lnTo>
                      <a:pt x="119" y="312"/>
                    </a:lnTo>
                    <a:lnTo>
                      <a:pt x="26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0BF0D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9228" name="Freeform 12"/>
              <p:cNvSpPr>
                <a:spLocks/>
              </p:cNvSpPr>
              <p:nvPr/>
            </p:nvSpPr>
            <p:spPr bwMode="auto">
              <a:xfrm rot="7160246">
                <a:off x="4384500" y="4490194"/>
                <a:ext cx="546427" cy="406107"/>
              </a:xfrm>
              <a:custGeom>
                <a:avLst/>
                <a:gdLst>
                  <a:gd name="T0" fmla="*/ 400474 w 1067"/>
                  <a:gd name="T1" fmla="*/ 0 h 793"/>
                  <a:gd name="T2" fmla="*/ 0 w 1067"/>
                  <a:gd name="T3" fmla="*/ 147489 h 793"/>
                  <a:gd name="T4" fmla="*/ 546427 w 1067"/>
                  <a:gd name="T5" fmla="*/ 406107 h 793"/>
                  <a:gd name="T6" fmla="*/ 400474 w 1067"/>
                  <a:gd name="T7" fmla="*/ 0 h 79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067"/>
                  <a:gd name="T13" fmla="*/ 0 h 793"/>
                  <a:gd name="T14" fmla="*/ 1067 w 1067"/>
                  <a:gd name="T15" fmla="*/ 793 h 79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067" h="793">
                    <a:moveTo>
                      <a:pt x="782" y="0"/>
                    </a:moveTo>
                    <a:lnTo>
                      <a:pt x="0" y="288"/>
                    </a:lnTo>
                    <a:lnTo>
                      <a:pt x="1067" y="793"/>
                    </a:lnTo>
                    <a:lnTo>
                      <a:pt x="782" y="0"/>
                    </a:lnTo>
                    <a:close/>
                  </a:path>
                </a:pathLst>
              </a:custGeom>
              <a:solidFill>
                <a:srgbClr val="FDB9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</p:grpSp>
      <p:sp>
        <p:nvSpPr>
          <p:cNvPr id="96" name="文本框 78"/>
          <p:cNvSpPr txBox="1"/>
          <p:nvPr/>
        </p:nvSpPr>
        <p:spPr>
          <a:xfrm>
            <a:off x="3017838" y="2343150"/>
            <a:ext cx="2908300" cy="623888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>
            <a:defPPr>
              <a:defRPr lang="zh-CN"/>
            </a:defPPr>
            <a:lvl1pPr>
              <a:defRPr sz="3200" b="1">
                <a:solidFill>
                  <a:srgbClr val="F5841C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3600" dirty="0" smtClean="0">
                <a:solidFill>
                  <a:schemeClr val="accent1">
                    <a:lumMod val="75000"/>
                  </a:schemeClr>
                </a:solidFill>
              </a:rPr>
              <a:t>学科素养课件</a:t>
            </a:r>
            <a:endParaRPr lang="zh-CN" altLang="en-US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4" name="Picture 5" descr="cloudandb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92425" y="39688"/>
            <a:ext cx="6226175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7" name="Picture 4" descr="cloud_ballon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96213" y="5143500"/>
            <a:ext cx="842962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57 -0.10209 C -0.02722 -0.10602 -0.03307 -0.11204 -0.03932 -0.1169 C -0.04271 -0.11945 -0.04636 -0.12037 -0.04974 -0.12246 C -0.05091 -0.12315 -0.05169 -0.12546 -0.05287 -0.12616 C -0.05417 -0.12709 -0.06354 -0.12963 -0.06432 -0.12986 C -0.07162 -0.13241 -0.07761 -0.13588 -0.08516 -0.13727 C -0.08972 -0.13935 -0.09414 -0.1419 -0.0987 -0.14468 C -0.10222 -0.14676 -0.10391 -0.1456 -0.10703 -0.14838 C -0.11289 -0.15347 -0.11823 -0.15857 -0.12474 -0.16134 C -0.12578 -0.1625 -0.12669 -0.16412 -0.12787 -0.16505 C -0.12891 -0.16597 -0.13008 -0.16597 -0.13099 -0.1669 C -0.1375 -0.17338 -0.14258 -0.18125 -0.14974 -0.18542 C -0.15287 -0.19097 -0.15599 -0.19653 -0.15912 -0.20209 C -0.16081 -0.20509 -0.16341 -0.20533 -0.16537 -0.20764 C -0.16849 -0.21597 -0.17383 -0.22269 -0.17787 -0.22986 C -0.18399 -0.24074 -0.18998 -0.25139 -0.19557 -0.2632 C -0.20365 -0.28033 -0.20729 -0.30556 -0.2112 -0.32616 C -0.21211 -0.33773 -0.2138 -0.34815 -0.21537 -0.35949 C -0.21563 -0.38634 -0.2125 -0.44815 -0.21953 -0.48542 C -0.2224 -0.53079 -0.22149 -0.57037 -0.23307 -0.61134 C -0.23503 -0.61806 -0.23672 -0.62778 -0.23932 -0.63357 C -0.24675 -0.6507 -0.24297 -0.63982 -0.2487 -0.64838 C -0.25248 -0.65394 -0.25638 -0.66227 -0.2612 -0.66505 C -0.27448 -0.67292 -0.28659 -0.67639 -0.30078 -0.67801 C -0.32878 -0.69468 -0.36094 -0.68056 -0.39037 -0.67616 C -0.41211 -0.6632 -0.42669 -0.67824 -0.44349 -0.69468 C -0.44623 -0.69722 -0.44961 -0.69815 -0.45182 -0.70209 C -0.45547 -0.70857 -0.45821 -0.71088 -0.46328 -0.7132 C -0.46732 -0.72037 -0.4724 -0.72153 -0.47682 -0.72801 C -0.48099 -0.73426 -0.48451 -0.73704 -0.48932 -0.74283 C -0.49141 -0.74537 -0.4944 -0.74445 -0.49662 -0.74653 C -0.50313 -0.75301 -0.50612 -0.75625 -0.51328 -0.75949 C -0.51862 -0.76574 -0.52578 -0.76783 -0.53203 -0.7706 C -0.54219 -0.78264 -0.57383 -0.77778 -0.57787 -0.77801 C -0.58867 -0.78449 -0.57656 -0.77801 -0.60391 -0.77801 C -0.65287 -0.77801 -0.70182 -0.77917 -0.75078 -0.77986 C -0.76094 -0.78588 -0.76992 -0.79722 -0.77995 -0.80394 C -0.78334 -0.80625 -0.78568 -0.81134 -0.78932 -0.81134 " pathEditMode="relative" ptsTypes="fffffffffffffffffffffffffffffffffffffA">
                                      <p:cBhvr>
                                        <p:cTn id="25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2251237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7688" y="898525"/>
            <a:ext cx="1206500" cy="50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67663" y="3990975"/>
            <a:ext cx="971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197326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惯性</a:t>
            </a:r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755576" y="1635646"/>
            <a:ext cx="6875463" cy="1665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惯性大小与速度无关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.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假如与速度有关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当速度为零时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物体就没有惯性了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但是一切物体都有惯性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所以惯性与速度无关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1" y="0"/>
            <a:ext cx="2147543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6888" y="1114425"/>
            <a:ext cx="1250950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rcRect l="10980" t="7890" r="17050" b="13779"/>
          <a:stretch>
            <a:fillRect/>
          </a:stretch>
        </p:blipFill>
        <p:spPr bwMode="auto">
          <a:xfrm>
            <a:off x="7967663" y="3946525"/>
            <a:ext cx="971550" cy="105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197326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惯性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1245222" y="1923678"/>
            <a:ext cx="5986462" cy="1111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要明确哪个物体因为受力而使运动状态发生改变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哪个物体由于惯性保持了运动状态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图片 19" descr="画笔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05763" y="4016375"/>
            <a:ext cx="1125537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图片 23" descr="下方素材.png"/>
          <p:cNvPicPr>
            <a:picLocks noChangeAspect="1"/>
          </p:cNvPicPr>
          <p:nvPr/>
        </p:nvPicPr>
        <p:blipFill>
          <a:blip r:embed="rId3"/>
          <a:srcRect t="65517"/>
          <a:stretch>
            <a:fillRect/>
          </a:stretch>
        </p:blipFill>
        <p:spPr bwMode="auto">
          <a:xfrm>
            <a:off x="3967163" y="4652963"/>
            <a:ext cx="1895475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4663" y="788988"/>
            <a:ext cx="1182687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18"/>
          <p:cNvGrpSpPr>
            <a:grpSpLocks/>
          </p:cNvGrpSpPr>
          <p:nvPr/>
        </p:nvGrpSpPr>
        <p:grpSpPr bwMode="auto">
          <a:xfrm>
            <a:off x="252413" y="0"/>
            <a:ext cx="2151062" cy="819150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6105"/>
              <a:ext cx="5751109" cy="68530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09534" y="209398"/>
              <a:ext cx="418795" cy="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3062" y="207276"/>
              <a:ext cx="418795" cy="4243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06388" y="349250"/>
            <a:ext cx="197326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惯性</a:t>
            </a:r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1084263" y="1209675"/>
            <a:ext cx="6731000" cy="93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有人设想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乘坐热气球飘在空中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由于地球自转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一昼夜就能环游世界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这个设想可行吗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?</a:t>
            </a:r>
          </a:p>
        </p:txBody>
      </p:sp>
      <p:pic>
        <p:nvPicPr>
          <p:cNvPr id="11" name="cc204.jpg" descr="id:2147507640;FounderCE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11513" y="2246313"/>
            <a:ext cx="2332037" cy="148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矩形 12"/>
          <p:cNvSpPr>
            <a:spLocks noChangeArrowheads="1"/>
          </p:cNvSpPr>
          <p:nvPr/>
        </p:nvSpPr>
        <p:spPr bwMode="auto">
          <a:xfrm>
            <a:off x="935038" y="3689350"/>
            <a:ext cx="7200900" cy="145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点拨：地球上一切物体都会随着地球一起运动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热气球升空后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由于惯性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它仍保持随地球自转的速度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因此不可能相对于地球环绕一周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2" grpId="0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图片 19" descr="画笔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05763" y="4016375"/>
            <a:ext cx="1125537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图片 23" descr="下方素材.png"/>
          <p:cNvPicPr>
            <a:picLocks noChangeAspect="1"/>
          </p:cNvPicPr>
          <p:nvPr/>
        </p:nvPicPr>
        <p:blipFill>
          <a:blip r:embed="rId3"/>
          <a:srcRect t="65517"/>
          <a:stretch>
            <a:fillRect/>
          </a:stretch>
        </p:blipFill>
        <p:spPr bwMode="auto">
          <a:xfrm>
            <a:off x="3967163" y="4652963"/>
            <a:ext cx="1895475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5138" y="1052513"/>
            <a:ext cx="1516062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18"/>
          <p:cNvGrpSpPr>
            <a:grpSpLocks/>
          </p:cNvGrpSpPr>
          <p:nvPr/>
        </p:nvGrpSpPr>
        <p:grpSpPr bwMode="auto">
          <a:xfrm>
            <a:off x="252413" y="0"/>
            <a:ext cx="2151062" cy="819150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6105"/>
              <a:ext cx="5751109" cy="68530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09534" y="209398"/>
              <a:ext cx="418795" cy="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3062" y="207276"/>
              <a:ext cx="418795" cy="4243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06388" y="349250"/>
            <a:ext cx="197326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惯性</a:t>
            </a:r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1149350" y="1822450"/>
            <a:ext cx="6731000" cy="232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在一次交通事故中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一辆载有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30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吨“工”字形钢材的载重汽车由于避让横穿马路的摩托车而紧急制动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结果车厢上的钢材向前冲出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压扁驾驶室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这起事故的原因是钢材和汽车原来是运动的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当汽车刹车时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汽车停止运动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而钢材由于惯性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保持原来的运动状态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所以会压扁驾驶室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2197100" y="514350"/>
            <a:ext cx="5221288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r>
              <a:rPr lang="zh-CN" altLang="en-US" sz="5400" b="1">
                <a:solidFill>
                  <a:schemeClr val="accent1"/>
                </a:solidFill>
                <a:latin typeface="隶书"/>
                <a:ea typeface="隶书"/>
                <a:cs typeface="隶书"/>
              </a:rPr>
              <a:t>第八章力与运动</a:t>
            </a:r>
          </a:p>
        </p:txBody>
      </p:sp>
      <p:sp>
        <p:nvSpPr>
          <p:cNvPr id="64" name="文本框 78"/>
          <p:cNvSpPr txBox="1">
            <a:spLocks noChangeArrowheads="1"/>
          </p:cNvSpPr>
          <p:nvPr/>
        </p:nvSpPr>
        <p:spPr bwMode="auto">
          <a:xfrm>
            <a:off x="2965450" y="1863725"/>
            <a:ext cx="3362325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第</a:t>
            </a:r>
            <a:r>
              <a:rPr lang="en-US" altLang="zh-CN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2</a:t>
            </a:r>
            <a:r>
              <a:rPr lang="zh-CN" altLang="en-US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节　力的平衡</a:t>
            </a:r>
          </a:p>
        </p:txBody>
      </p:sp>
      <p:pic>
        <p:nvPicPr>
          <p:cNvPr id="25" name="Picture 12" descr="clouds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2450" y="3101975"/>
            <a:ext cx="477043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10" descr="field1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8900" y="3838575"/>
            <a:ext cx="8916988" cy="135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11" descr="server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59075" y="3294063"/>
            <a:ext cx="3560763" cy="195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图片 19" descr="画笔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05763" y="4016375"/>
            <a:ext cx="1125537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图片 23" descr="下方素材.png"/>
          <p:cNvPicPr>
            <a:picLocks noChangeAspect="1"/>
          </p:cNvPicPr>
          <p:nvPr/>
        </p:nvPicPr>
        <p:blipFill>
          <a:blip r:embed="rId3"/>
          <a:srcRect t="65517"/>
          <a:stretch>
            <a:fillRect/>
          </a:stretch>
        </p:blipFill>
        <p:spPr bwMode="auto">
          <a:xfrm>
            <a:off x="3967163" y="4652963"/>
            <a:ext cx="1895475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0850" y="1108075"/>
            <a:ext cx="1193800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18"/>
          <p:cNvGrpSpPr>
            <a:grpSpLocks/>
          </p:cNvGrpSpPr>
          <p:nvPr/>
        </p:nvGrpSpPr>
        <p:grpSpPr bwMode="auto">
          <a:xfrm>
            <a:off x="252413" y="0"/>
            <a:ext cx="2028825" cy="819150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6105"/>
              <a:ext cx="5751109" cy="68530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10818" y="207148"/>
              <a:ext cx="418795" cy="4502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4152" y="209398"/>
              <a:ext cx="418795" cy="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06388" y="349250"/>
            <a:ext cx="197326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合力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3355975" y="4025900"/>
            <a:ext cx="2206625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蚂蚁合力拖走食物</a:t>
            </a:r>
          </a:p>
        </p:txBody>
      </p:sp>
      <p:pic>
        <p:nvPicPr>
          <p:cNvPr id="13" name="cc229.jpg" descr="id:2147508005;FounderCE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87713" y="1552575"/>
            <a:ext cx="2360612" cy="235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图片 19" descr="画笔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05763" y="4016375"/>
            <a:ext cx="1125537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图片 23" descr="下方素材.png"/>
          <p:cNvPicPr>
            <a:picLocks noChangeAspect="1"/>
          </p:cNvPicPr>
          <p:nvPr/>
        </p:nvPicPr>
        <p:blipFill>
          <a:blip r:embed="rId3"/>
          <a:srcRect t="65517"/>
          <a:stretch>
            <a:fillRect/>
          </a:stretch>
        </p:blipFill>
        <p:spPr bwMode="auto">
          <a:xfrm>
            <a:off x="3967163" y="4652963"/>
            <a:ext cx="1895475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1488" y="1116013"/>
            <a:ext cx="115252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18"/>
          <p:cNvGrpSpPr>
            <a:grpSpLocks/>
          </p:cNvGrpSpPr>
          <p:nvPr/>
        </p:nvGrpSpPr>
        <p:grpSpPr bwMode="auto">
          <a:xfrm>
            <a:off x="252413" y="0"/>
            <a:ext cx="2038350" cy="819150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6105"/>
              <a:ext cx="5751109" cy="68530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10335" y="209398"/>
              <a:ext cx="418795" cy="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3247" y="209398"/>
              <a:ext cx="418795" cy="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06388" y="349250"/>
            <a:ext cx="197326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合力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1639888" y="2357438"/>
            <a:ext cx="5457825" cy="992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使用前调零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(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校零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)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是弹簧测力计使用的必需环节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一旦指针不能指零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必然影响测量的最终结果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2845125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9113" y="1123950"/>
            <a:ext cx="1206500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67663" y="3990975"/>
            <a:ext cx="971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266541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力的平衡</a:t>
            </a:r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1620838" y="3227388"/>
            <a:ext cx="5543550" cy="1398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2018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年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1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月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9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日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在太原卫星发射中心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长征二号丁运载火箭发射升空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着陆器向下喷气获得反推力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着陆器匀速降落时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重力与反推力是一对平衡力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  <p:pic>
        <p:nvPicPr>
          <p:cNvPr id="10" name="cc234.jpg" descr="id:2147508069;FounderC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86088" y="1206500"/>
            <a:ext cx="2590800" cy="1998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3" y="0"/>
            <a:ext cx="318449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9113" y="1020763"/>
            <a:ext cx="1206500" cy="528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67663" y="3990975"/>
            <a:ext cx="971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266541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力的平衡</a:t>
            </a:r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1131888" y="2236788"/>
            <a:ext cx="6484937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若物体处于静止或匀速直线运动状态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一定受平衡力的作用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如搬而未起、推而不动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实际隐含的就是静止的物体受平衡力的作用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451367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9113" y="1116013"/>
            <a:ext cx="1206500" cy="52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67663" y="3990975"/>
            <a:ext cx="971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4397375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探究二力平衡的条件</a:t>
            </a:r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1065213" y="2312988"/>
            <a:ext cx="6599237" cy="1398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实验中应选取质量较大的钩码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使两个拉力尽量大些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以削弱摩擦力的影响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实验中选取小车而不选木块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是为了减小与桌面间的摩擦力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1941513" y="514350"/>
            <a:ext cx="5797550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r>
              <a:rPr lang="zh-CN" altLang="en-US" sz="5400" b="1">
                <a:solidFill>
                  <a:srgbClr val="FF0000"/>
                </a:solidFill>
                <a:latin typeface="隶书"/>
                <a:ea typeface="隶书"/>
                <a:cs typeface="隶书"/>
              </a:rPr>
              <a:t>第八章 力与运动</a:t>
            </a:r>
          </a:p>
        </p:txBody>
      </p:sp>
      <p:sp>
        <p:nvSpPr>
          <p:cNvPr id="64" name="文本框 78"/>
          <p:cNvSpPr txBox="1">
            <a:spLocks noChangeArrowheads="1"/>
          </p:cNvSpPr>
          <p:nvPr/>
        </p:nvSpPr>
        <p:spPr bwMode="auto">
          <a:xfrm>
            <a:off x="1938338" y="1863725"/>
            <a:ext cx="5476875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第</a:t>
            </a:r>
            <a:r>
              <a:rPr lang="en-US" altLang="zh-CN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1</a:t>
            </a:r>
            <a:r>
              <a:rPr lang="zh-CN" altLang="en-US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节　牛顿第一定律　惯性</a:t>
            </a:r>
          </a:p>
        </p:txBody>
      </p:sp>
      <p:pic>
        <p:nvPicPr>
          <p:cNvPr id="25" name="Picture 12" descr="clouds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2450" y="3101975"/>
            <a:ext cx="477043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10" descr="field1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8900" y="3838575"/>
            <a:ext cx="8916988" cy="135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11" descr="server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59075" y="3294063"/>
            <a:ext cx="3560763" cy="195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4532524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7363" y="1109663"/>
            <a:ext cx="1271587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67663" y="3990975"/>
            <a:ext cx="971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4397375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探究二力平衡的条件</a:t>
            </a:r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1250950" y="2471738"/>
            <a:ext cx="6442075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二力平衡的条件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: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同体、共线、等大、反向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缺一不可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3853793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6413" y="1109663"/>
            <a:ext cx="1233487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67663" y="3990975"/>
            <a:ext cx="971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3703637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二力平衡的应用</a:t>
            </a:r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1141413" y="1935163"/>
            <a:ext cx="6221412" cy="938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如图所示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小孩沿水平方向用力推小汽车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但小汽车仍保持静止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小孩对小汽车的推力等于小汽车受到的阻力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  <p:pic>
        <p:nvPicPr>
          <p:cNvPr id="10" name="cc237.jpg" descr="id:2147508162;FounderC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05075" y="3092450"/>
            <a:ext cx="3659188" cy="1573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1" y="0"/>
            <a:ext cx="6908079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350" y="1120775"/>
            <a:ext cx="1216025" cy="51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rcRect l="10980" t="7890" r="17050" b="13779"/>
          <a:stretch>
            <a:fillRect/>
          </a:stretch>
        </p:blipFill>
        <p:spPr bwMode="auto">
          <a:xfrm>
            <a:off x="7967663" y="3946525"/>
            <a:ext cx="971550" cy="105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681990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一对相互作用力与一对平衡力的异同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873125" y="3932238"/>
            <a:ext cx="3246438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悬挂的吊灯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拉力等于重力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  <p:pic>
        <p:nvPicPr>
          <p:cNvPr id="10" name="cc240.jpg" descr="id:2147508192;FounderC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23938" y="1927225"/>
            <a:ext cx="2709862" cy="182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cc242.jpg" descr="id:2147508199;FounderCE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87938" y="1911350"/>
            <a:ext cx="2619375" cy="192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4606925" y="3952875"/>
            <a:ext cx="3481388" cy="992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匀速下降或匀速上升的降落伞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运动员受到的阻力等于重力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  <p:bldP spid="1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2197100" y="514350"/>
            <a:ext cx="5221288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r>
              <a:rPr lang="zh-CN" altLang="en-US" sz="5400" b="1">
                <a:solidFill>
                  <a:schemeClr val="accent1"/>
                </a:solidFill>
                <a:latin typeface="隶书"/>
                <a:ea typeface="隶书"/>
                <a:cs typeface="隶书"/>
              </a:rPr>
              <a:t>第八章力与运动</a:t>
            </a:r>
          </a:p>
        </p:txBody>
      </p:sp>
      <p:sp>
        <p:nvSpPr>
          <p:cNvPr id="64" name="文本框 78"/>
          <p:cNvSpPr txBox="1">
            <a:spLocks noChangeArrowheads="1"/>
          </p:cNvSpPr>
          <p:nvPr/>
        </p:nvSpPr>
        <p:spPr bwMode="auto">
          <a:xfrm>
            <a:off x="1711325" y="1863725"/>
            <a:ext cx="5900738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第</a:t>
            </a:r>
            <a:r>
              <a:rPr lang="en-US" altLang="zh-CN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3</a:t>
            </a:r>
            <a:r>
              <a:rPr lang="zh-CN" altLang="en-US" sz="3300" b="1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节　力改变物体的运动状态</a:t>
            </a:r>
          </a:p>
        </p:txBody>
      </p:sp>
      <p:pic>
        <p:nvPicPr>
          <p:cNvPr id="25" name="Picture 12" descr="clouds1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2450" y="3101975"/>
            <a:ext cx="477043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10" descr="field1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8900" y="3838575"/>
            <a:ext cx="8916988" cy="135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11" descr="server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59075" y="3294063"/>
            <a:ext cx="3560763" cy="195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图片 19" descr="画笔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05763" y="4016375"/>
            <a:ext cx="1125537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图片 23" descr="下方素材.png"/>
          <p:cNvPicPr>
            <a:picLocks noChangeAspect="1"/>
          </p:cNvPicPr>
          <p:nvPr/>
        </p:nvPicPr>
        <p:blipFill>
          <a:blip r:embed="rId3"/>
          <a:srcRect t="65517"/>
          <a:stretch>
            <a:fillRect/>
          </a:stretch>
        </p:blipFill>
        <p:spPr bwMode="auto">
          <a:xfrm>
            <a:off x="3967163" y="4652963"/>
            <a:ext cx="1895475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0850" y="1108075"/>
            <a:ext cx="1193800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18"/>
          <p:cNvGrpSpPr>
            <a:grpSpLocks/>
          </p:cNvGrpSpPr>
          <p:nvPr/>
        </p:nvGrpSpPr>
        <p:grpSpPr bwMode="auto">
          <a:xfrm>
            <a:off x="252413" y="0"/>
            <a:ext cx="5949950" cy="819150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6105"/>
              <a:ext cx="5751109" cy="68530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10381" y="208631"/>
              <a:ext cx="418795" cy="1535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2712" y="208631"/>
              <a:ext cx="418795" cy="1534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06388" y="349250"/>
            <a:ext cx="586581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实验探究</a:t>
            </a:r>
            <a:r>
              <a:rPr lang="en-US" altLang="zh-CN" sz="2700">
                <a:latin typeface="微软雅黑" pitchFamily="34" charset="-122"/>
                <a:ea typeface="微软雅黑" pitchFamily="34" charset="-122"/>
              </a:rPr>
              <a:t>:</a:t>
            </a:r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改变物体的运动状态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2095500" y="4065588"/>
            <a:ext cx="4568825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小铁球在磁铁的吸引下改变了运动方向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  <p:pic>
        <p:nvPicPr>
          <p:cNvPr id="12" name="cc269.jpg" descr="id:2147508600;FounderCE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97175" y="1677988"/>
            <a:ext cx="3098800" cy="210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4871888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6413" y="1109663"/>
            <a:ext cx="1233487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67663" y="3990975"/>
            <a:ext cx="971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474345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力改变物体的运动状态</a:t>
            </a:r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1282700" y="2133600"/>
            <a:ext cx="5984875" cy="145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物体运动状态的改变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是指物体运动方向或运动快慢的改变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或它们同时改变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;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力是改变物体运动状态的原因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所以要改变物体的运动状态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就必须对物体施力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1" y="0"/>
            <a:ext cx="4843609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350" y="1120775"/>
            <a:ext cx="1216025" cy="51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rcRect l="10980" t="7890" r="17050" b="13779"/>
          <a:stretch>
            <a:fillRect/>
          </a:stretch>
        </p:blipFill>
        <p:spPr bwMode="auto">
          <a:xfrm>
            <a:off x="7967663" y="3946525"/>
            <a:ext cx="971550" cy="105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4743450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力改变物体的运动状态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1193800" y="1868488"/>
            <a:ext cx="6188075" cy="2376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物体的运动状态发生改变包括哪些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1.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速度大小变化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方向不变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如由静止到运动、由运动到静止、由慢到快、由快到慢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如汽车开动、汽车刹车等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2.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速度大小不变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方向变化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如物体做匀速圆周运动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3.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速度大小、方向都变化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如挂钟的摆的摆动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文本框 78"/>
          <p:cNvSpPr txBox="1"/>
          <p:nvPr/>
        </p:nvSpPr>
        <p:spPr>
          <a:xfrm>
            <a:off x="3711968" y="2078424"/>
            <a:ext cx="2123477" cy="655252"/>
          </a:xfrm>
          <a:prstGeom prst="rect">
            <a:avLst/>
          </a:prstGeom>
          <a:noFill/>
        </p:spPr>
        <p:txBody>
          <a:bodyPr spcFirstLastPara="1" wrap="none" lIns="68580" tIns="34290" rIns="68580" bIns="34290">
            <a:prstTxWarp prst="textArchUp">
              <a:avLst/>
            </a:prstTxWarp>
            <a:spAutoFit/>
          </a:bodyPr>
          <a:lstStyle>
            <a:defPPr>
              <a:defRPr lang="zh-CN"/>
            </a:defPPr>
            <a:lvl1pPr>
              <a:defRPr sz="3200" b="1">
                <a:solidFill>
                  <a:srgbClr val="F5841C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5400" dirty="0" smtClean="0">
                <a:solidFill>
                  <a:schemeClr val="accent5"/>
                </a:solidFill>
              </a:rPr>
              <a:t>谢    谢</a:t>
            </a:r>
            <a:endParaRPr lang="zh-CN" altLang="en-US" sz="5400" dirty="0">
              <a:solidFill>
                <a:schemeClr val="accent5"/>
              </a:solidFill>
            </a:endParaRPr>
          </a:p>
        </p:txBody>
      </p:sp>
      <p:pic>
        <p:nvPicPr>
          <p:cNvPr id="44" name="Picture 4" descr="clouds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05475" y="123825"/>
            <a:ext cx="3228975" cy="61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" name="Picture 3" descr="field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076700"/>
            <a:ext cx="918368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" name="Picture 4" descr="cloud_ballon.pn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96213" y="5143500"/>
            <a:ext cx="842962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" name="Picture 4" descr="clouds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" y="514350"/>
            <a:ext cx="5133975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" name="Picture 10" descr="together.pn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654300" y="3448050"/>
            <a:ext cx="42513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" name="Picture 2" descr="C:\Users\Administrator\Desktop\兔子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876925" y="4352925"/>
            <a:ext cx="80010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984 -0.24838 C 0.03346 -0.25232 0.02799 -0.25787 0.02213 -0.2625 C 0.01888 -0.26505 0.01549 -0.26597 0.01237 -0.26783 C 0.0112 -0.26852 0.01041 -0.27084 0.00937 -0.27153 C 0.0082 -0.27222 -0.00065 -0.27477 -0.00143 -0.275 C -0.00834 -0.27732 -0.01393 -0.28079 -0.0211 -0.28195 C -0.02539 -0.28403 -0.02956 -0.28634 -0.03386 -0.28912 C -0.03711 -0.29097 -0.03867 -0.29005 -0.04167 -0.29259 C -0.04714 -0.29746 -0.05222 -0.30232 -0.05834 -0.30486 C -0.05925 -0.30602 -0.06016 -0.30764 -0.0612 -0.30857 C -0.06224 -0.30949 -0.06328 -0.30949 -0.06419 -0.31019 C -0.07031 -0.31644 -0.07513 -0.32384 -0.0819 -0.32801 C -0.08477 -0.3331 -0.08776 -0.33843 -0.09076 -0.34375 C -0.09232 -0.34676 -0.09479 -0.34699 -0.09662 -0.34908 C -0.09948 -0.35695 -0.10456 -0.36343 -0.10834 -0.37037 C -0.11406 -0.38056 -0.11979 -0.39074 -0.125 -0.40209 C -0.13268 -0.41829 -0.13607 -0.44236 -0.13972 -0.46204 C -0.14063 -0.47315 -0.14219 -0.4831 -0.14362 -0.49375 C -0.14388 -0.51945 -0.14102 -0.57824 -0.14753 -0.61389 C -0.15026 -0.65695 -0.14948 -0.69468 -0.16029 -0.7338 C -0.16224 -0.74028 -0.1638 -0.74954 -0.16628 -0.75509 C -0.17318 -0.7713 -0.16966 -0.76088 -0.175 -0.76921 C -0.17865 -0.77431 -0.18229 -0.78241 -0.18685 -0.78496 C -0.19935 -0.79259 -0.21068 -0.79584 -0.22409 -0.79746 C -0.25052 -0.8132 -0.28073 -0.79977 -0.30847 -0.7956 C -0.32891 -0.78334 -0.34271 -0.79769 -0.35847 -0.8132 C -0.36107 -0.81574 -0.36432 -0.81644 -0.36641 -0.82037 C -0.36979 -0.82639 -0.3724 -0.82871 -0.37709 -0.83079 C -0.38099 -0.83773 -0.38568 -0.83889 -0.38985 -0.84491 C -0.39375 -0.85093 -0.39714 -0.85371 -0.40169 -0.85903 C -0.40365 -0.86158 -0.40638 -0.86065 -0.40847 -0.86273 C -0.41472 -0.86875 -0.41745 -0.87199 -0.42422 -0.875 C -0.4293 -0.88102 -0.43594 -0.88287 -0.44193 -0.88565 C -0.45143 -0.89699 -0.48125 -0.89236 -0.48503 -0.89259 C -0.49518 -0.89884 -0.48386 -0.89259 -0.50951 -0.89259 C -0.55573 -0.89259 -0.60182 -0.89375 -0.64792 -0.89445 C -0.65742 -0.90023 -0.66589 -0.91088 -0.67539 -0.91736 C -0.67852 -0.91968 -0.68073 -0.92431 -0.68412 -0.92431 " pathEditMode="relative" rAng="0" ptsTypes="fffffffffffffffffffffffffffffffffffffA">
                                      <p:cBhvr>
                                        <p:cTn id="2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200" y="-33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0"/>
                            </p:stCondLst>
                            <p:childTnLst>
                              <p:par>
                                <p:cTn id="2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104 0.01759 C -0.05638 0.01134 -0.05586 0.00416 -0.05938 -0.00463 C -0.06029 -0.00671 -0.06159 -0.0081 -0.0625 -0.01019 C -0.06706 -0.0206 -0.06836 -0.03033 -0.075 -0.03611 C -0.08464 -0.03033 -0.09271 -0.02685 -0.1 -0.01389 C -0.10195 -0.00324 -0.10039 0.00926 -0.10313 0.01944 C -0.10404 0.02291 -0.10938 0.02315 -0.10938 0.02338 C -0.11498 0.02199 -0.1207 0.02222 -0.12604 0.01944 C -0.12722 0.01875 -0.12761 0.01597 -0.12813 0.01389 C -0.13307 -0.00671 -0.12266 0.02407 -0.13333 -0.00463 C -0.13477 -0.00857 -0.13503 -0.01366 -0.13646 -0.01759 C -0.13867 -0.02338 -0.14154 -0.02847 -0.14375 -0.03426 C -0.1444 -0.03611 -0.14466 -0.03912 -0.14583 -0.03982 C -0.15013 -0.04236 -0.14805 -0.04051 -0.15208 -0.04537 C -0.16315 -0.04468 -0.17435 -0.04584 -0.18542 -0.04352 C -0.18672 -0.04329 -0.18724 -0.04005 -0.1875 -0.03796 C -0.18841 -0.02871 -0.18737 -0.01921 -0.18854 -0.01019 C -0.18906 -0.00579 -0.19128 -0.00278 -0.19271 0.00092 C -0.1957 0.00879 -0.19623 0.01643 -0.2 0.02315 C -0.20169 0.03241 -0.20534 0.0368 -0.21042 0.03981 C -0.21862 0.03773 -0.22214 0.03704 -0.22917 0.0287 C -0.23125 0.02616 -0.23542 0.02129 -0.23542 0.02153 C -0.23685 0.01759 -0.23815 0.01389 -0.23958 0.01018 C -0.24505 -0.00417 -0.24219 -0.02477 -0.25104 -0.03611 C -0.25404 -0.03982 -0.25599 -0.04028 -0.25938 -0.04167 C -0.26914 -0.04097 -0.27891 -0.04213 -0.28854 -0.03982 C -0.29219 -0.03889 -0.2918 -0.03056 -0.29271 -0.02685 C -0.29518 -0.0169 -0.29857 -0.01412 -0.30208 -0.00463 C -0.30352 -0.00093 -0.3043 0.0037 -0.30625 0.00648 C -0.31133 0.01342 -0.31693 0.01597 -0.32292 0.01944 C -0.32852 0.02268 -0.33281 0.03079 -0.33854 0.03426 C -0.34037 0.03403 -0.34974 0.0331 -0.35313 0.03055 C -0.35625 0.02824 -0.35768 0.025 -0.36146 0.025 " pathEditMode="relative" rAng="0" ptsTypes="ffffffffffffffffffffffffffffffffA">
                                      <p:cBhvr>
                                        <p:cTn id="33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500" y="-2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000"/>
                            </p:stCondLst>
                            <p:childTnLst>
                              <p:par>
                                <p:cTn id="3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3495575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6888" y="906463"/>
            <a:ext cx="1250950" cy="531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rcRect l="10980" t="7890" r="17050" b="13779"/>
          <a:stretch>
            <a:fillRect/>
          </a:stretch>
        </p:blipFill>
        <p:spPr bwMode="auto">
          <a:xfrm>
            <a:off x="7967663" y="3946525"/>
            <a:ext cx="971550" cy="105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335756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牛顿第一定律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1619672" y="3579862"/>
            <a:ext cx="60515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树欲静而风不止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说明力是改变物体运动状态的原因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  <p:pic>
        <p:nvPicPr>
          <p:cNvPr id="12" name="cc191.jpg" descr="id:2147507485;FounderC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72273" y="987574"/>
            <a:ext cx="3392295" cy="23945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2" y="0"/>
            <a:ext cx="3599270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1200" y="995363"/>
            <a:ext cx="1157288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rcRect l="10980" t="7890" r="17050" b="13779"/>
          <a:stretch>
            <a:fillRect/>
          </a:stretch>
        </p:blipFill>
        <p:spPr bwMode="auto">
          <a:xfrm>
            <a:off x="7967663" y="3946525"/>
            <a:ext cx="971550" cy="105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335756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牛顿第一定律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1555750" y="1984375"/>
            <a:ext cx="5457825" cy="145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控制变量法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(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保证小车到达水平面的初速度相同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)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、转换法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(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小车在水平面的移动距离可以反映阻力的影响效果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)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、理想实验法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(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科学推理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图片 19" descr="画笔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05763" y="4016375"/>
            <a:ext cx="1125537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图片 23" descr="下方素材.png"/>
          <p:cNvPicPr>
            <a:picLocks noChangeAspect="1"/>
          </p:cNvPicPr>
          <p:nvPr/>
        </p:nvPicPr>
        <p:blipFill>
          <a:blip r:embed="rId3"/>
          <a:srcRect t="65517"/>
          <a:stretch>
            <a:fillRect/>
          </a:stretch>
        </p:blipFill>
        <p:spPr bwMode="auto">
          <a:xfrm>
            <a:off x="3967163" y="4652963"/>
            <a:ext cx="1895475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4975" y="1100138"/>
            <a:ext cx="1225550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18"/>
          <p:cNvGrpSpPr>
            <a:grpSpLocks/>
          </p:cNvGrpSpPr>
          <p:nvPr/>
        </p:nvGrpSpPr>
        <p:grpSpPr bwMode="auto">
          <a:xfrm>
            <a:off x="252413" y="0"/>
            <a:ext cx="3367087" cy="819150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6105"/>
              <a:ext cx="5751109" cy="68530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09678" y="208042"/>
              <a:ext cx="418795" cy="2711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3168" y="208042"/>
              <a:ext cx="418795" cy="2711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06388" y="349250"/>
            <a:ext cx="335756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牛顿第一定律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1257300" y="2557463"/>
            <a:ext cx="6586538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实验时必须保证小车从同一高度、同一斜面处由静止释放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3" y="0"/>
            <a:ext cx="3552135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3" y="1116013"/>
            <a:ext cx="1246187" cy="52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rcRect l="10980" t="7890" r="17050" b="13779"/>
          <a:stretch>
            <a:fillRect/>
          </a:stretch>
        </p:blipFill>
        <p:spPr bwMode="auto">
          <a:xfrm>
            <a:off x="7967663" y="3946525"/>
            <a:ext cx="971550" cy="105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335756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牛顿第一定律</a:t>
            </a:r>
          </a:p>
        </p:txBody>
      </p:sp>
      <p:sp>
        <p:nvSpPr>
          <p:cNvPr id="23" name="矩形 22"/>
          <p:cNvSpPr>
            <a:spLocks noChangeArrowheads="1"/>
          </p:cNvSpPr>
          <p:nvPr/>
        </p:nvSpPr>
        <p:spPr bwMode="auto">
          <a:xfrm>
            <a:off x="1517650" y="3805238"/>
            <a:ext cx="5637213" cy="992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人类发射的探测器已飞出了太阳系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如果探测器所受外力全部消失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那么探测器将做匀速直线运动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  <p:pic>
        <p:nvPicPr>
          <p:cNvPr id="10" name="cc193.jpg" descr="id:2147507513;FounderC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87824" y="1146388"/>
            <a:ext cx="3628461" cy="2414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图片 19" descr="画笔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05763" y="4016375"/>
            <a:ext cx="1125537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图片 23" descr="下方素材.png"/>
          <p:cNvPicPr>
            <a:picLocks noChangeAspect="1"/>
          </p:cNvPicPr>
          <p:nvPr/>
        </p:nvPicPr>
        <p:blipFill>
          <a:blip r:embed="rId3"/>
          <a:srcRect t="65517"/>
          <a:stretch>
            <a:fillRect/>
          </a:stretch>
        </p:blipFill>
        <p:spPr bwMode="auto">
          <a:xfrm>
            <a:off x="3967163" y="4652963"/>
            <a:ext cx="1895475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1488" y="1108075"/>
            <a:ext cx="11525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18"/>
          <p:cNvGrpSpPr>
            <a:grpSpLocks/>
          </p:cNvGrpSpPr>
          <p:nvPr/>
        </p:nvGrpSpPr>
        <p:grpSpPr bwMode="auto">
          <a:xfrm>
            <a:off x="252413" y="0"/>
            <a:ext cx="3443287" cy="819150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6105"/>
              <a:ext cx="5751109" cy="68530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10063" y="208072"/>
              <a:ext cx="418795" cy="2652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2884" y="209398"/>
              <a:ext cx="418795" cy="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06388" y="349250"/>
            <a:ext cx="335756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牛顿第一定律</a:t>
            </a:r>
          </a:p>
        </p:txBody>
      </p:sp>
      <p:sp>
        <p:nvSpPr>
          <p:cNvPr id="14" name="矩形 13"/>
          <p:cNvSpPr>
            <a:spLocks noChangeArrowheads="1"/>
          </p:cNvSpPr>
          <p:nvPr/>
        </p:nvSpPr>
        <p:spPr bwMode="auto">
          <a:xfrm>
            <a:off x="683568" y="1707654"/>
            <a:ext cx="7254056" cy="1731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牛顿第一定律是在大量实验基础上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进一步推理而概括出来的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因此不可能用实验来直接验证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但是此定律得出的一切推论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都经受住了实践的检验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9"/>
          <p:cNvGrpSpPr/>
          <p:nvPr/>
        </p:nvGrpSpPr>
        <p:grpSpPr>
          <a:xfrm>
            <a:off x="171451" y="0"/>
            <a:ext cx="3552137" cy="818555"/>
            <a:chOff x="444500" y="496094"/>
            <a:chExt cx="2362200" cy="1091406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5" name="圆角矩形 14"/>
            <p:cNvSpPr/>
            <p:nvPr/>
          </p:nvSpPr>
          <p:spPr>
            <a:xfrm>
              <a:off x="444500" y="901700"/>
              <a:ext cx="2362200" cy="685800"/>
            </a:xfrm>
            <a:prstGeom prst="roundRect">
              <a:avLst/>
            </a:prstGeom>
            <a:grpFill/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16" name="直接连接符 15"/>
            <p:cNvCxnSpPr/>
            <p:nvPr/>
          </p:nvCxnSpPr>
          <p:spPr>
            <a:xfrm rot="5400000">
              <a:off x="7810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直接连接符 16"/>
            <p:cNvCxnSpPr/>
            <p:nvPr/>
          </p:nvCxnSpPr>
          <p:spPr>
            <a:xfrm rot="5400000">
              <a:off x="1885950" y="704850"/>
              <a:ext cx="419100" cy="1588"/>
            </a:xfrm>
            <a:prstGeom prst="line">
              <a:avLst/>
            </a:prstGeom>
            <a:grpFill/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4" name="图片 13" descr="图片6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3713" y="835025"/>
            <a:ext cx="1276350" cy="54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图片 20" descr="book3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67663" y="3990975"/>
            <a:ext cx="97155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06388" y="349250"/>
            <a:ext cx="335756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牛顿第一定律</a:t>
            </a:r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901700" y="1438275"/>
            <a:ext cx="7054850" cy="145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2018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年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6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月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14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日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第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21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届世界杯足球赛在莫斯科卢日尼基体育场开幕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.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踢出去的球在空中飞行时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如果所受的一切外力突然消失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 dirty="0">
                <a:latin typeface="微软雅黑" pitchFamily="34" charset="-122"/>
                <a:ea typeface="微软雅黑" pitchFamily="34" charset="-122"/>
              </a:rPr>
              <a:t>那么足球的运动情况会如何</a:t>
            </a:r>
            <a:r>
              <a:rPr lang="en-US" altLang="zh-CN" sz="2000" dirty="0">
                <a:latin typeface="微软雅黑" pitchFamily="34" charset="-122"/>
                <a:ea typeface="微软雅黑" pitchFamily="34" charset="-122"/>
              </a:rPr>
              <a:t>?</a:t>
            </a:r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903288" y="3108325"/>
            <a:ext cx="7054850" cy="93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点拨：根据牛顿第一定律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000">
                <a:latin typeface="微软雅黑" pitchFamily="34" charset="-122"/>
                <a:ea typeface="微软雅黑" pitchFamily="34" charset="-122"/>
              </a:rPr>
              <a:t>运动的物体不受力会保持匀速直线运动状态</a:t>
            </a:r>
            <a:r>
              <a:rPr lang="en-US" altLang="zh-CN" sz="200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图片 19" descr="画笔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05763" y="4016375"/>
            <a:ext cx="1125537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图片 23" descr="下方素材.png"/>
          <p:cNvPicPr>
            <a:picLocks noChangeAspect="1"/>
          </p:cNvPicPr>
          <p:nvPr/>
        </p:nvPicPr>
        <p:blipFill>
          <a:blip r:embed="rId3"/>
          <a:srcRect t="65517"/>
          <a:stretch>
            <a:fillRect/>
          </a:stretch>
        </p:blipFill>
        <p:spPr bwMode="auto">
          <a:xfrm>
            <a:off x="3967163" y="4652963"/>
            <a:ext cx="1895475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图片 15" descr="图片5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1800" y="1100138"/>
            <a:ext cx="1230313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组合 18"/>
          <p:cNvGrpSpPr>
            <a:grpSpLocks/>
          </p:cNvGrpSpPr>
          <p:nvPr/>
        </p:nvGrpSpPr>
        <p:grpSpPr bwMode="auto">
          <a:xfrm>
            <a:off x="252413" y="0"/>
            <a:ext cx="2179637" cy="819150"/>
            <a:chOff x="337457" y="0"/>
            <a:chExt cx="5751109" cy="1091406"/>
          </a:xfrm>
        </p:grpSpPr>
        <p:sp>
          <p:nvSpPr>
            <p:cNvPr id="21" name="圆角矩形 20"/>
            <p:cNvSpPr/>
            <p:nvPr/>
          </p:nvSpPr>
          <p:spPr>
            <a:xfrm>
              <a:off x="337457" y="406105"/>
              <a:ext cx="5751109" cy="685301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/>
            </a:p>
          </p:txBody>
        </p:sp>
        <p:cxnSp>
          <p:nvCxnSpPr>
            <p:cNvPr id="22" name="直接连接符 21"/>
            <p:cNvCxnSpPr/>
            <p:nvPr/>
          </p:nvCxnSpPr>
          <p:spPr>
            <a:xfrm rot="5400000">
              <a:off x="710289" y="209398"/>
              <a:ext cx="418795" cy="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连接符 22"/>
            <p:cNvCxnSpPr/>
            <p:nvPr/>
          </p:nvCxnSpPr>
          <p:spPr>
            <a:xfrm rot="5400000">
              <a:off x="5112633" y="209398"/>
              <a:ext cx="418795" cy="0"/>
            </a:xfrm>
            <a:prstGeom prst="line">
              <a:avLst/>
            </a:prstGeom>
            <a:solidFill>
              <a:schemeClr val="accent4">
                <a:lumMod val="20000"/>
                <a:lumOff val="80000"/>
              </a:schemeClr>
            </a:solidFill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矩形 24"/>
          <p:cNvSpPr>
            <a:spLocks noChangeArrowheads="1"/>
          </p:cNvSpPr>
          <p:nvPr/>
        </p:nvSpPr>
        <p:spPr bwMode="auto">
          <a:xfrm>
            <a:off x="306388" y="349250"/>
            <a:ext cx="1973262" cy="48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r>
              <a:rPr lang="zh-CN" altLang="en-US" sz="2700">
                <a:latin typeface="微软雅黑" pitchFamily="34" charset="-122"/>
                <a:ea typeface="微软雅黑" pitchFamily="34" charset="-122"/>
              </a:rPr>
              <a:t>知识点 惯性</a:t>
            </a:r>
          </a:p>
        </p:txBody>
      </p:sp>
      <p:sp>
        <p:nvSpPr>
          <p:cNvPr id="13" name="矩形 12"/>
          <p:cNvSpPr>
            <a:spLocks noChangeArrowheads="1"/>
          </p:cNvSpPr>
          <p:nvPr/>
        </p:nvSpPr>
        <p:spPr bwMode="auto">
          <a:xfrm>
            <a:off x="1115616" y="1622425"/>
            <a:ext cx="6961624" cy="11772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惯性是一种性质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不是力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.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可以说具有惯性、由于惯性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2400" b="1" dirty="0">
                <a:latin typeface="微软雅黑" pitchFamily="34" charset="-122"/>
                <a:ea typeface="微软雅黑" pitchFamily="34" charset="-122"/>
              </a:rPr>
              <a:t>但是不能说受到惯性、惯性力、由于惯性作用</a:t>
            </a:r>
            <a:r>
              <a:rPr lang="en-US" altLang="zh-CN" sz="2400" b="1" dirty="0">
                <a:latin typeface="微软雅黑" pitchFamily="34" charset="-122"/>
                <a:ea typeface="微软雅黑" pitchFamily="34" charset="-12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2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3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3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919</Words>
  <Application>Microsoft Office PowerPoint</Application>
  <PresentationFormat>全屏显示(16:9)</PresentationFormat>
  <Paragraphs>65</Paragraphs>
  <Slides>27</Slides>
  <Notes>5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27</vt:i4>
      </vt:variant>
    </vt:vector>
  </HeadingPairs>
  <TitlesOfParts>
    <vt:vector size="28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User</cp:lastModifiedBy>
  <cp:revision>10</cp:revision>
  <dcterms:created xsi:type="dcterms:W3CDTF">2020-02-27T09:21:44Z</dcterms:created>
  <dcterms:modified xsi:type="dcterms:W3CDTF">2020-03-14T00:09:11Z</dcterms:modified>
</cp:coreProperties>
</file>