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9"/>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 id="293" r:id="rId39"/>
    <p:sldId id="294" r:id="rId40"/>
    <p:sldId id="295" r:id="rId41"/>
    <p:sldId id="296" r:id="rId42"/>
    <p:sldId id="297" r:id="rId43"/>
    <p:sldId id="298" r:id="rId44"/>
    <p:sldId id="299" r:id="rId45"/>
    <p:sldId id="300" r:id="rId46"/>
    <p:sldId id="301" r:id="rId47"/>
    <p:sldId id="302" r:id="rId48"/>
  </p:sldIdLst>
  <p:sldSz cx="9144000" cy="5143500" type="screen16x9"/>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44" d="100"/>
          <a:sy n="144" d="100"/>
        </p:scale>
        <p:origin x="-684" y="-96"/>
      </p:cViewPr>
      <p:guideLst>
        <p:guide orient="horz" pos="162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0772EDC-1BFB-4320-A3F8-E32F2BB80749}" type="datetimeFigureOut">
              <a:rPr lang="zh-CN" altLang="en-US" smtClean="0"/>
              <a:pPr/>
              <a:t>2020/3/14</a:t>
            </a:fld>
            <a:endParaRPr lang="zh-CN" altLang="en-US"/>
          </a:p>
        </p:txBody>
      </p:sp>
      <p:sp>
        <p:nvSpPr>
          <p:cNvPr id="4" name="幻灯片图像占位符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9575A90-9B85-46A8-81D9-EBC0DE58B5D5}" type="slidenum">
              <a:rPr lang="zh-CN" altLang="en-US" smtClean="0"/>
              <a:pPr/>
              <a:t>‹#›</a:t>
            </a:fld>
            <a:endParaRPr lang="zh-CN" altLang="en-US"/>
          </a:p>
        </p:txBody>
      </p:sp>
    </p:spTree>
    <p:extLst>
      <p:ext uri="{BB962C8B-B14F-4D97-AF65-F5344CB8AC3E}">
        <p14:creationId xmlns:p14="http://schemas.microsoft.com/office/powerpoint/2010/main" val="171962443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1" name="幻灯片图像占位符 1"/>
          <p:cNvSpPr>
            <a:spLocks noGrp="1" noRot="1" noChangeAspect="1"/>
          </p:cNvSpPr>
          <p:nvPr>
            <p:ph type="sldImg"/>
          </p:nvPr>
        </p:nvSpPr>
        <p:spPr bwMode="auto">
          <a:noFill/>
          <a:ln>
            <a:solidFill>
              <a:srgbClr val="000000"/>
            </a:solidFill>
            <a:miter lim="800000"/>
            <a:headEnd/>
            <a:tailEnd/>
          </a:ln>
        </p:spPr>
      </p:sp>
      <p:sp>
        <p:nvSpPr>
          <p:cNvPr id="10242" name="备注占位符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zh-CN" altLang="en-US" smtClean="0"/>
          </a:p>
        </p:txBody>
      </p:sp>
      <p:sp>
        <p:nvSpPr>
          <p:cNvPr id="10243"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FB285E3E-9C56-4C66-B0D0-93EB041E7F26}" type="slidenum">
              <a:rPr lang="zh-CN" altLang="en-US"/>
              <a:pPr fontAlgn="base">
                <a:spcBef>
                  <a:spcPct val="0"/>
                </a:spcBef>
                <a:spcAft>
                  <a:spcPct val="0"/>
                </a:spcAft>
              </a:pPr>
              <a:t>1</a:t>
            </a:fld>
            <a:endParaRPr lang="en-US" altLang="zh-CN"/>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9" name="幻灯片图像占位符 1"/>
          <p:cNvSpPr>
            <a:spLocks noGrp="1" noRot="1" noChangeAspect="1"/>
          </p:cNvSpPr>
          <p:nvPr>
            <p:ph type="sldImg"/>
          </p:nvPr>
        </p:nvSpPr>
        <p:spPr bwMode="auto">
          <a:noFill/>
          <a:ln>
            <a:solidFill>
              <a:srgbClr val="000000"/>
            </a:solidFill>
            <a:miter lim="800000"/>
            <a:headEnd/>
            <a:tailEnd/>
          </a:ln>
        </p:spPr>
      </p:sp>
      <p:sp>
        <p:nvSpPr>
          <p:cNvPr id="12290" name="备注占位符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zh-CN" altLang="en-US" smtClean="0"/>
          </a:p>
        </p:txBody>
      </p:sp>
      <p:sp>
        <p:nvSpPr>
          <p:cNvPr id="12291"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076DE64C-FDCC-4634-A59B-D7F50BED1DC6}" type="slidenum">
              <a:rPr lang="zh-CN" altLang="en-US"/>
              <a:pPr fontAlgn="base">
                <a:spcBef>
                  <a:spcPct val="0"/>
                </a:spcBef>
                <a:spcAft>
                  <a:spcPct val="0"/>
                </a:spcAft>
              </a:pPr>
              <a:t>2</a:t>
            </a:fld>
            <a:endParaRPr lang="en-US" altLang="zh-CN"/>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幻灯片图像占位符 1"/>
          <p:cNvSpPr>
            <a:spLocks noGrp="1" noRot="1" noChangeAspect="1"/>
          </p:cNvSpPr>
          <p:nvPr>
            <p:ph type="sldImg"/>
          </p:nvPr>
        </p:nvSpPr>
        <p:spPr bwMode="auto">
          <a:noFill/>
          <a:ln>
            <a:solidFill>
              <a:srgbClr val="000000"/>
            </a:solidFill>
            <a:miter lim="800000"/>
            <a:headEnd/>
            <a:tailEnd/>
          </a:ln>
        </p:spPr>
      </p:sp>
      <p:sp>
        <p:nvSpPr>
          <p:cNvPr id="22530" name="备注占位符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zh-CN" altLang="en-US" smtClean="0"/>
          </a:p>
        </p:txBody>
      </p:sp>
      <p:sp>
        <p:nvSpPr>
          <p:cNvPr id="22531"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61FCD5FC-7C32-4E70-9255-856A04F6876F}" type="slidenum">
              <a:rPr lang="zh-CN" altLang="en-US"/>
              <a:pPr fontAlgn="base">
                <a:spcBef>
                  <a:spcPct val="0"/>
                </a:spcBef>
                <a:spcAft>
                  <a:spcPct val="0"/>
                </a:spcAft>
              </a:pPr>
              <a:t>11</a:t>
            </a:fld>
            <a:endParaRPr lang="en-US" altLang="zh-CN"/>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89" name="幻灯片图像占位符 1"/>
          <p:cNvSpPr>
            <a:spLocks noGrp="1" noRot="1" noChangeAspect="1"/>
          </p:cNvSpPr>
          <p:nvPr>
            <p:ph type="sldImg"/>
          </p:nvPr>
        </p:nvSpPr>
        <p:spPr bwMode="auto">
          <a:noFill/>
          <a:ln>
            <a:solidFill>
              <a:srgbClr val="000000"/>
            </a:solidFill>
            <a:miter lim="800000"/>
            <a:headEnd/>
            <a:tailEnd/>
          </a:ln>
        </p:spPr>
      </p:sp>
      <p:sp>
        <p:nvSpPr>
          <p:cNvPr id="37890" name="备注占位符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zh-CN" altLang="en-US" smtClean="0"/>
          </a:p>
        </p:txBody>
      </p:sp>
      <p:sp>
        <p:nvSpPr>
          <p:cNvPr id="37891"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AA4DB06D-87BA-42C9-BC1E-0AC093DB6236}" type="slidenum">
              <a:rPr lang="zh-CN" altLang="en-US"/>
              <a:pPr fontAlgn="base">
                <a:spcBef>
                  <a:spcPct val="0"/>
                </a:spcBef>
                <a:spcAft>
                  <a:spcPct val="0"/>
                </a:spcAft>
              </a:pPr>
              <a:t>25</a:t>
            </a:fld>
            <a:endParaRPr lang="en-US" altLang="zh-CN"/>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49" name="幻灯片图像占位符 1"/>
          <p:cNvSpPr>
            <a:spLocks noGrp="1" noRot="1" noChangeAspect="1"/>
          </p:cNvSpPr>
          <p:nvPr>
            <p:ph type="sldImg"/>
          </p:nvPr>
        </p:nvSpPr>
        <p:spPr bwMode="auto">
          <a:noFill/>
          <a:ln>
            <a:solidFill>
              <a:srgbClr val="000000"/>
            </a:solidFill>
            <a:miter lim="800000"/>
            <a:headEnd/>
            <a:tailEnd/>
          </a:ln>
        </p:spPr>
      </p:sp>
      <p:sp>
        <p:nvSpPr>
          <p:cNvPr id="53250" name="备注占位符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zh-CN" altLang="en-US" smtClean="0"/>
          </a:p>
        </p:txBody>
      </p:sp>
      <p:sp>
        <p:nvSpPr>
          <p:cNvPr id="53251"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FBDED165-4C86-4CA9-8B52-AE759A9C2122}" type="slidenum">
              <a:rPr lang="zh-CN" altLang="en-US"/>
              <a:pPr fontAlgn="base">
                <a:spcBef>
                  <a:spcPct val="0"/>
                </a:spcBef>
                <a:spcAft>
                  <a:spcPct val="0"/>
                </a:spcAft>
              </a:pPr>
              <a:t>39</a:t>
            </a:fld>
            <a:endParaRPr lang="en-US" altLang="zh-CN"/>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5" name="幻灯片图像占位符 1"/>
          <p:cNvSpPr>
            <a:spLocks noGrp="1" noRot="1" noChangeAspect="1"/>
          </p:cNvSpPr>
          <p:nvPr>
            <p:ph type="sldImg"/>
          </p:nvPr>
        </p:nvSpPr>
        <p:spPr bwMode="auto">
          <a:noFill/>
          <a:ln>
            <a:solidFill>
              <a:srgbClr val="000000"/>
            </a:solidFill>
            <a:miter lim="800000"/>
            <a:headEnd/>
            <a:tailEnd/>
          </a:ln>
        </p:spPr>
      </p:sp>
      <p:sp>
        <p:nvSpPr>
          <p:cNvPr id="62466" name="备注占位符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zh-CN" altLang="en-US" smtClean="0"/>
          </a:p>
        </p:txBody>
      </p:sp>
      <p:sp>
        <p:nvSpPr>
          <p:cNvPr id="6246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55995263-5117-419C-8F23-20145E6DF408}" type="slidenum">
              <a:rPr lang="zh-CN" altLang="en-US"/>
              <a:pPr fontAlgn="base">
                <a:spcBef>
                  <a:spcPct val="0"/>
                </a:spcBef>
                <a:spcAft>
                  <a:spcPct val="0"/>
                </a:spcAft>
              </a:pPr>
              <a:t>47</a:t>
            </a:fld>
            <a:endParaRPr lang="en-US" altLang="zh-CN"/>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685800" y="1597819"/>
            <a:ext cx="7772400" cy="1102519"/>
          </a:xfrm>
        </p:spPr>
        <p:txBody>
          <a:body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CN" altLang="en-US" smtClean="0"/>
              <a:t>单击此处编辑母版副标题样式</a:t>
            </a:r>
            <a:endParaRPr lang="zh-CN" altLang="en-US"/>
          </a:p>
        </p:txBody>
      </p:sp>
      <p:sp>
        <p:nvSpPr>
          <p:cNvPr id="4" name="日期占位符 3"/>
          <p:cNvSpPr>
            <a:spLocks noGrp="1"/>
          </p:cNvSpPr>
          <p:nvPr>
            <p:ph type="dt" sz="half" idx="10"/>
          </p:nvPr>
        </p:nvSpPr>
        <p:spPr/>
        <p:txBody>
          <a:bodyPr/>
          <a:lstStyle/>
          <a:p>
            <a:fld id="{530820CF-B880-4189-942D-D702A7CBA730}" type="datetimeFigureOut">
              <a:rPr lang="zh-CN" altLang="en-US" smtClean="0"/>
              <a:pPr/>
              <a:t>2020/3/14</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530820CF-B880-4189-942D-D702A7CBA730}" type="datetimeFigureOut">
              <a:rPr lang="zh-CN" altLang="en-US" smtClean="0"/>
              <a:pPr/>
              <a:t>2020/3/14</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205979"/>
            <a:ext cx="2057400" cy="4388644"/>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457200" y="205979"/>
            <a:ext cx="6019800" cy="4388644"/>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530820CF-B880-4189-942D-D702A7CBA730}" type="datetimeFigureOut">
              <a:rPr lang="zh-CN" altLang="en-US" smtClean="0"/>
              <a:pPr/>
              <a:t>2020/3/14</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530820CF-B880-4189-942D-D702A7CBA730}" type="datetimeFigureOut">
              <a:rPr lang="zh-CN" altLang="en-US" smtClean="0"/>
              <a:pPr/>
              <a:t>2020/3/14</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722313" y="3305176"/>
            <a:ext cx="7772400" cy="1021556"/>
          </a:xfrm>
        </p:spPr>
        <p:txBody>
          <a:bodyPr anchor="t"/>
          <a:lstStyle>
            <a:lvl1pPr algn="l">
              <a:defRPr sz="4000" b="1" cap="all"/>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CN" altLang="en-US" smtClean="0"/>
              <a:t>单击此处编辑母版文本样式</a:t>
            </a:r>
          </a:p>
        </p:txBody>
      </p:sp>
      <p:sp>
        <p:nvSpPr>
          <p:cNvPr id="4" name="日期占位符 3"/>
          <p:cNvSpPr>
            <a:spLocks noGrp="1"/>
          </p:cNvSpPr>
          <p:nvPr>
            <p:ph type="dt" sz="half" idx="10"/>
          </p:nvPr>
        </p:nvSpPr>
        <p:spPr/>
        <p:txBody>
          <a:bodyPr/>
          <a:lstStyle/>
          <a:p>
            <a:fld id="{530820CF-B880-4189-942D-D702A7CBA730}" type="datetimeFigureOut">
              <a:rPr lang="zh-CN" altLang="en-US" smtClean="0"/>
              <a:pPr/>
              <a:t>2020/3/14</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内容占位符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日期占位符 4"/>
          <p:cNvSpPr>
            <a:spLocks noGrp="1"/>
          </p:cNvSpPr>
          <p:nvPr>
            <p:ph type="dt" sz="half" idx="10"/>
          </p:nvPr>
        </p:nvSpPr>
        <p:spPr/>
        <p:txBody>
          <a:bodyPr/>
          <a:lstStyle/>
          <a:p>
            <a:fld id="{530820CF-B880-4189-942D-D702A7CBA730}" type="datetimeFigureOut">
              <a:rPr lang="zh-CN" altLang="en-US" smtClean="0"/>
              <a:pPr/>
              <a:t>2020/3/14</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lvl1pPr>
              <a:defRPr/>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内容占位符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文本占位符 4"/>
          <p:cNvSpPr>
            <a:spLocks noGrp="1"/>
          </p:cNvSpPr>
          <p:nvPr>
            <p:ph type="body" sz="quarter" idx="3"/>
          </p:nvPr>
        </p:nvSpPr>
        <p:spPr>
          <a:xfrm>
            <a:off x="4645026"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内容占位符 5"/>
          <p:cNvSpPr>
            <a:spLocks noGrp="1"/>
          </p:cNvSpPr>
          <p:nvPr>
            <p:ph sz="quarter" idx="4"/>
          </p:nvPr>
        </p:nvSpPr>
        <p:spPr>
          <a:xfrm>
            <a:off x="4645026"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7" name="日期占位符 6"/>
          <p:cNvSpPr>
            <a:spLocks noGrp="1"/>
          </p:cNvSpPr>
          <p:nvPr>
            <p:ph type="dt" sz="half" idx="10"/>
          </p:nvPr>
        </p:nvSpPr>
        <p:spPr/>
        <p:txBody>
          <a:bodyPr/>
          <a:lstStyle/>
          <a:p>
            <a:fld id="{530820CF-B880-4189-942D-D702A7CBA730}" type="datetimeFigureOut">
              <a:rPr lang="zh-CN" altLang="en-US" smtClean="0"/>
              <a:pPr/>
              <a:t>2020/3/14</a:t>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530820CF-B880-4189-942D-D702A7CBA730}" type="datetimeFigureOut">
              <a:rPr lang="zh-CN" altLang="en-US" smtClean="0"/>
              <a:pPr/>
              <a:t>2020/3/14</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530820CF-B880-4189-942D-D702A7CBA730}" type="datetimeFigureOut">
              <a:rPr lang="zh-CN" altLang="en-US" smtClean="0"/>
              <a:pPr/>
              <a:t>2020/3/14</a:t>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457201" y="204787"/>
            <a:ext cx="3008313" cy="871538"/>
          </a:xfrm>
        </p:spPr>
        <p:txBody>
          <a:bodyPr anchor="b"/>
          <a:lstStyle>
            <a:lvl1pPr algn="l">
              <a:defRPr sz="2000" b="1"/>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3575050" y="204788"/>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文本占位符 3"/>
          <p:cNvSpPr>
            <a:spLocks noGrp="1"/>
          </p:cNvSpPr>
          <p:nvPr>
            <p:ph type="body" sz="half" idx="2"/>
          </p:nvPr>
        </p:nvSpPr>
        <p:spPr>
          <a:xfrm>
            <a:off x="457201" y="1076326"/>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fld id="{530820CF-B880-4189-942D-D702A7CBA730}" type="datetimeFigureOut">
              <a:rPr lang="zh-CN" altLang="en-US" smtClean="0"/>
              <a:pPr/>
              <a:t>2020/3/14</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1792288" y="3600450"/>
            <a:ext cx="5486400" cy="425054"/>
          </a:xfrm>
        </p:spPr>
        <p:txBody>
          <a:bodyPr anchor="b"/>
          <a:lstStyle>
            <a:lvl1pPr algn="l">
              <a:defRPr sz="2000" b="1"/>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1792288" y="4025503"/>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fld id="{530820CF-B880-4189-942D-D702A7CBA730}" type="datetimeFigureOut">
              <a:rPr lang="zh-CN" altLang="en-US" smtClean="0"/>
              <a:pPr/>
              <a:t>2020/3/14</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2"/>
          </p:nvPr>
        </p:nvSpPr>
        <p:spPr>
          <a:xfrm>
            <a:off x="457200" y="4767263"/>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530820CF-B880-4189-942D-D702A7CBA730}" type="datetimeFigureOut">
              <a:rPr lang="zh-CN" altLang="en-US" smtClean="0"/>
              <a:pPr/>
              <a:t>2020/3/14</a:t>
            </a:fld>
            <a:endParaRPr lang="zh-CN" altLang="en-US"/>
          </a:p>
        </p:txBody>
      </p:sp>
      <p:sp>
        <p:nvSpPr>
          <p:cNvPr id="5" name="页脚占位符 4"/>
          <p:cNvSpPr>
            <a:spLocks noGrp="1"/>
          </p:cNvSpPr>
          <p:nvPr>
            <p:ph type="ftr" sz="quarter" idx="3"/>
          </p:nvPr>
        </p:nvSpPr>
        <p:spPr>
          <a:xfrm>
            <a:off x="3124200" y="4767263"/>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6553200" y="4767263"/>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0C913308-F349-4B6D-A68A-DD1791B4A57B}" type="slidenum">
              <a:rPr lang="zh-CN" altLang="en-US" smtClean="0"/>
              <a:pPr/>
              <a:t>‹#›</a:t>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7.xml"/><Relationship Id="rId4" Type="http://schemas.openxmlformats.org/officeDocument/2006/relationships/image" Target="../media/image16.png"/></Relationships>
</file>

<file path=ppt/slides/_rels/slide1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7.xml"/><Relationship Id="rId5" Type="http://schemas.openxmlformats.org/officeDocument/2006/relationships/image" Target="../media/image6.png"/><Relationship Id="rId4" Type="http://schemas.openxmlformats.org/officeDocument/2006/relationships/image" Target="../media/image5.png"/></Relationships>
</file>

<file path=ppt/slides/_rels/slide12.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7.xml"/><Relationship Id="rId5" Type="http://schemas.openxmlformats.org/officeDocument/2006/relationships/image" Target="../media/image17.jpeg"/><Relationship Id="rId4" Type="http://schemas.openxmlformats.org/officeDocument/2006/relationships/image" Target="../media/image10.png"/></Relationships>
</file>

<file path=ppt/slides/_rels/slide13.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7.xml"/><Relationship Id="rId4" Type="http://schemas.openxmlformats.org/officeDocument/2006/relationships/image" Target="../media/image9.png"/></Relationships>
</file>

<file path=ppt/slides/_rels/slide14.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7.xml"/><Relationship Id="rId5" Type="http://schemas.openxmlformats.org/officeDocument/2006/relationships/image" Target="../media/image18.jpeg"/><Relationship Id="rId4" Type="http://schemas.openxmlformats.org/officeDocument/2006/relationships/image" Target="../media/image10.png"/></Relationships>
</file>

<file path=ppt/slides/_rels/slide15.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7.xml"/><Relationship Id="rId4" Type="http://schemas.openxmlformats.org/officeDocument/2006/relationships/image" Target="../media/image19.png"/></Relationships>
</file>

<file path=ppt/slides/_rels/slide16.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7.xml"/><Relationship Id="rId4" Type="http://schemas.openxmlformats.org/officeDocument/2006/relationships/image" Target="../media/image9.png"/></Relationships>
</file>

<file path=ppt/slides/_rels/slide17.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7.xml"/><Relationship Id="rId4" Type="http://schemas.openxmlformats.org/officeDocument/2006/relationships/image" Target="../media/image19.png"/></Relationships>
</file>

<file path=ppt/slides/_rels/slide18.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7.xml"/><Relationship Id="rId4" Type="http://schemas.openxmlformats.org/officeDocument/2006/relationships/image" Target="../media/image9.png"/></Relationships>
</file>

<file path=ppt/slides/_rels/slide19.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7.xml"/><Relationship Id="rId4" Type="http://schemas.openxmlformats.org/officeDocument/2006/relationships/image" Target="../media/image19.png"/></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7.xml"/><Relationship Id="rId5" Type="http://schemas.openxmlformats.org/officeDocument/2006/relationships/image" Target="../media/image6.png"/><Relationship Id="rId4" Type="http://schemas.openxmlformats.org/officeDocument/2006/relationships/image" Target="../media/image5.png"/></Relationships>
</file>

<file path=ppt/slides/_rels/slide20.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7.xml"/><Relationship Id="rId5" Type="http://schemas.openxmlformats.org/officeDocument/2006/relationships/image" Target="../media/image20.jpeg"/><Relationship Id="rId4" Type="http://schemas.openxmlformats.org/officeDocument/2006/relationships/image" Target="../media/image10.png"/></Relationships>
</file>

<file path=ppt/slides/_rels/slide21.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7.xml"/><Relationship Id="rId4" Type="http://schemas.openxmlformats.org/officeDocument/2006/relationships/image" Target="../media/image19.png"/></Relationships>
</file>

<file path=ppt/slides/_rels/slide22.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7.xml"/><Relationship Id="rId4" Type="http://schemas.openxmlformats.org/officeDocument/2006/relationships/image" Target="../media/image9.png"/></Relationships>
</file>

<file path=ppt/slides/_rels/slide23.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7.xml"/><Relationship Id="rId4" Type="http://schemas.openxmlformats.org/officeDocument/2006/relationships/image" Target="../media/image9.png"/></Relationships>
</file>

<file path=ppt/slides/_rels/slide24.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7.xml"/><Relationship Id="rId5" Type="http://schemas.openxmlformats.org/officeDocument/2006/relationships/image" Target="../media/image21.jpeg"/><Relationship Id="rId4" Type="http://schemas.openxmlformats.org/officeDocument/2006/relationships/image" Target="../media/image10.png"/></Relationships>
</file>

<file path=ppt/slides/_rels/slide2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7.xml"/><Relationship Id="rId5" Type="http://schemas.openxmlformats.org/officeDocument/2006/relationships/image" Target="../media/image6.png"/><Relationship Id="rId4" Type="http://schemas.openxmlformats.org/officeDocument/2006/relationships/image" Target="../media/image5.png"/></Relationships>
</file>

<file path=ppt/slides/_rels/slide26.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7.xml"/><Relationship Id="rId5" Type="http://schemas.openxmlformats.org/officeDocument/2006/relationships/image" Target="../media/image22.jpeg"/><Relationship Id="rId4" Type="http://schemas.openxmlformats.org/officeDocument/2006/relationships/image" Target="../media/image10.png"/></Relationships>
</file>

<file path=ppt/slides/_rels/slide27.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7.xml"/><Relationship Id="rId4" Type="http://schemas.openxmlformats.org/officeDocument/2006/relationships/image" Target="../media/image9.png"/></Relationships>
</file>

<file path=ppt/slides/_rels/slide28.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7.xml"/><Relationship Id="rId4" Type="http://schemas.openxmlformats.org/officeDocument/2006/relationships/image" Target="../media/image19.png"/></Relationships>
</file>

<file path=ppt/slides/_rels/slide29.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7.xml"/><Relationship Id="rId5" Type="http://schemas.openxmlformats.org/officeDocument/2006/relationships/image" Target="../media/image23.jpeg"/><Relationship Id="rId4" Type="http://schemas.openxmlformats.org/officeDocument/2006/relationships/image" Target="../media/image13.png"/></Relationships>
</file>

<file path=ppt/slides/_rels/slide3.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7.xml"/><Relationship Id="rId4" Type="http://schemas.openxmlformats.org/officeDocument/2006/relationships/image" Target="../media/image9.png"/></Relationships>
</file>

<file path=ppt/slides/_rels/slide30.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7.xml"/><Relationship Id="rId4" Type="http://schemas.openxmlformats.org/officeDocument/2006/relationships/image" Target="../media/image9.png"/></Relationships>
</file>

<file path=ppt/slides/_rels/slide31.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7.xml"/><Relationship Id="rId4" Type="http://schemas.openxmlformats.org/officeDocument/2006/relationships/image" Target="../media/image13.png"/></Relationships>
</file>

<file path=ppt/slides/_rels/slide32.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7.xml"/><Relationship Id="rId5" Type="http://schemas.openxmlformats.org/officeDocument/2006/relationships/image" Target="../media/image24.jpeg"/><Relationship Id="rId4" Type="http://schemas.openxmlformats.org/officeDocument/2006/relationships/image" Target="../media/image14.png"/></Relationships>
</file>

<file path=ppt/slides/_rels/slide33.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7.xml"/><Relationship Id="rId4" Type="http://schemas.openxmlformats.org/officeDocument/2006/relationships/image" Target="../media/image16.png"/></Relationships>
</file>

<file path=ppt/slides/_rels/slide34.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7.xml"/><Relationship Id="rId4" Type="http://schemas.openxmlformats.org/officeDocument/2006/relationships/image" Target="../media/image19.png"/></Relationships>
</file>

<file path=ppt/slides/_rels/slide35.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7.xml"/><Relationship Id="rId4" Type="http://schemas.openxmlformats.org/officeDocument/2006/relationships/image" Target="../media/image13.png"/></Relationships>
</file>

<file path=ppt/slides/_rels/slide36.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7.xml"/><Relationship Id="rId4" Type="http://schemas.openxmlformats.org/officeDocument/2006/relationships/image" Target="../media/image19.png"/></Relationships>
</file>

<file path=ppt/slides/_rels/slide37.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7.xml"/><Relationship Id="rId5" Type="http://schemas.openxmlformats.org/officeDocument/2006/relationships/image" Target="../media/image25.jpeg"/><Relationship Id="rId4" Type="http://schemas.openxmlformats.org/officeDocument/2006/relationships/image" Target="../media/image14.png"/></Relationships>
</file>

<file path=ppt/slides/_rels/slide38.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7.xml"/><Relationship Id="rId4" Type="http://schemas.openxmlformats.org/officeDocument/2006/relationships/image" Target="../media/image16.png"/></Relationships>
</file>

<file path=ppt/slides/_rels/slide3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7.xml"/><Relationship Id="rId5" Type="http://schemas.openxmlformats.org/officeDocument/2006/relationships/image" Target="../media/image6.png"/><Relationship Id="rId4" Type="http://schemas.openxmlformats.org/officeDocument/2006/relationships/image" Target="../media/image5.png"/></Relationships>
</file>

<file path=ppt/slides/_rels/slide4.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7.xml"/><Relationship Id="rId5" Type="http://schemas.openxmlformats.org/officeDocument/2006/relationships/image" Target="../media/image11.jpeg"/><Relationship Id="rId4" Type="http://schemas.openxmlformats.org/officeDocument/2006/relationships/image" Target="../media/image10.png"/></Relationships>
</file>

<file path=ppt/slides/_rels/slide40.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7.xml"/><Relationship Id="rId4" Type="http://schemas.openxmlformats.org/officeDocument/2006/relationships/image" Target="../media/image13.png"/></Relationships>
</file>

<file path=ppt/slides/_rels/slide41.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7.xml"/><Relationship Id="rId4" Type="http://schemas.openxmlformats.org/officeDocument/2006/relationships/image" Target="../media/image9.png"/></Relationships>
</file>

<file path=ppt/slides/_rels/slide42.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7.xml"/><Relationship Id="rId4" Type="http://schemas.openxmlformats.org/officeDocument/2006/relationships/image" Target="../media/image19.png"/></Relationships>
</file>

<file path=ppt/slides/_rels/slide43.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7.xml"/><Relationship Id="rId5" Type="http://schemas.openxmlformats.org/officeDocument/2006/relationships/image" Target="../media/image26.jpeg"/><Relationship Id="rId4" Type="http://schemas.openxmlformats.org/officeDocument/2006/relationships/image" Target="../media/image13.png"/></Relationships>
</file>

<file path=ppt/slides/_rels/slide44.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7.xml"/><Relationship Id="rId4" Type="http://schemas.openxmlformats.org/officeDocument/2006/relationships/image" Target="../media/image13.png"/></Relationships>
</file>

<file path=ppt/slides/_rels/slide45.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7.xml"/><Relationship Id="rId5" Type="http://schemas.openxmlformats.org/officeDocument/2006/relationships/image" Target="../media/image27.jpeg"/><Relationship Id="rId4" Type="http://schemas.openxmlformats.org/officeDocument/2006/relationships/image" Target="../media/image14.png"/></Relationships>
</file>

<file path=ppt/slides/_rels/slide46.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7.xml"/><Relationship Id="rId4" Type="http://schemas.openxmlformats.org/officeDocument/2006/relationships/image" Target="../media/image16.png"/></Relationships>
</file>

<file path=ppt/slides/_rels/slide47.xml.rels><?xml version="1.0" encoding="UTF-8" standalone="yes"?>
<Relationships xmlns="http://schemas.openxmlformats.org/package/2006/relationships"><Relationship Id="rId3" Type="http://schemas.openxmlformats.org/officeDocument/2006/relationships/image" Target="../media/image28.png"/><Relationship Id="rId7" Type="http://schemas.openxmlformats.org/officeDocument/2006/relationships/image" Target="../media/image31.png"/><Relationship Id="rId2" Type="http://schemas.openxmlformats.org/officeDocument/2006/relationships/notesSlide" Target="../notesSlides/notesSlide6.xml"/><Relationship Id="rId1" Type="http://schemas.openxmlformats.org/officeDocument/2006/relationships/slideLayout" Target="../slideLayouts/slideLayout7.xml"/><Relationship Id="rId6" Type="http://schemas.openxmlformats.org/officeDocument/2006/relationships/image" Target="../media/image30.png"/><Relationship Id="rId5" Type="http://schemas.openxmlformats.org/officeDocument/2006/relationships/image" Target="../media/image3.png"/><Relationship Id="rId4" Type="http://schemas.openxmlformats.org/officeDocument/2006/relationships/image" Target="../media/image29.png"/></Relationships>
</file>

<file path=ppt/slides/_rels/slide5.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7.xml"/><Relationship Id="rId5" Type="http://schemas.openxmlformats.org/officeDocument/2006/relationships/image" Target="../media/image12.jpeg"/><Relationship Id="rId4" Type="http://schemas.openxmlformats.org/officeDocument/2006/relationships/image" Target="../media/image10.png"/></Relationships>
</file>

<file path=ppt/slides/_rels/slide6.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7.xml"/><Relationship Id="rId4" Type="http://schemas.openxmlformats.org/officeDocument/2006/relationships/image" Target="../media/image13.png"/></Relationships>
</file>

<file path=ppt/slides/_rels/slide7.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7.xml"/><Relationship Id="rId4" Type="http://schemas.openxmlformats.org/officeDocument/2006/relationships/image" Target="../media/image9.png"/></Relationships>
</file>

<file path=ppt/slides/_rels/slide8.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7.xml"/><Relationship Id="rId4" Type="http://schemas.openxmlformats.org/officeDocument/2006/relationships/image" Target="../media/image9.png"/></Relationships>
</file>

<file path=ppt/slides/_rels/slide9.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7.xml"/><Relationship Id="rId5" Type="http://schemas.openxmlformats.org/officeDocument/2006/relationships/image" Target="../media/image15.jpeg"/><Relationship Id="rId4" Type="http://schemas.openxmlformats.org/officeDocument/2006/relationships/image" Target="../media/image14.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2" name="Picture 3" descr="road.png"/>
          <p:cNvPicPr>
            <a:picLocks noChangeAspect="1"/>
          </p:cNvPicPr>
          <p:nvPr/>
        </p:nvPicPr>
        <p:blipFill>
          <a:blip r:embed="rId3"/>
          <a:srcRect/>
          <a:stretch>
            <a:fillRect/>
          </a:stretch>
        </p:blipFill>
        <p:spPr bwMode="auto">
          <a:xfrm>
            <a:off x="0" y="2139950"/>
            <a:ext cx="9144000" cy="3003550"/>
          </a:xfrm>
          <a:prstGeom prst="rect">
            <a:avLst/>
          </a:prstGeom>
          <a:noFill/>
          <a:ln w="9525">
            <a:noFill/>
            <a:miter lim="800000"/>
            <a:headEnd/>
            <a:tailEnd/>
          </a:ln>
        </p:spPr>
      </p:pic>
      <p:grpSp>
        <p:nvGrpSpPr>
          <p:cNvPr id="2" name="组合 87"/>
          <p:cNvGrpSpPr>
            <a:grpSpLocks/>
          </p:cNvGrpSpPr>
          <p:nvPr/>
        </p:nvGrpSpPr>
        <p:grpSpPr bwMode="auto">
          <a:xfrm>
            <a:off x="2589213" y="3035300"/>
            <a:ext cx="3779837" cy="1577975"/>
            <a:chOff x="6240567" y="2900570"/>
            <a:chExt cx="3915294" cy="1916713"/>
          </a:xfrm>
        </p:grpSpPr>
        <p:grpSp>
          <p:nvGrpSpPr>
            <p:cNvPr id="3" name="组合 72"/>
            <p:cNvGrpSpPr>
              <a:grpSpLocks/>
            </p:cNvGrpSpPr>
            <p:nvPr/>
          </p:nvGrpSpPr>
          <p:grpSpPr bwMode="auto">
            <a:xfrm>
              <a:off x="6341196" y="2900570"/>
              <a:ext cx="3814665" cy="1916713"/>
              <a:chOff x="6341196" y="2900570"/>
              <a:chExt cx="3814665" cy="1916713"/>
            </a:xfrm>
          </p:grpSpPr>
          <p:sp>
            <p:nvSpPr>
              <p:cNvPr id="94" name="文本框 79"/>
              <p:cNvSpPr txBox="1"/>
              <p:nvPr/>
            </p:nvSpPr>
            <p:spPr>
              <a:xfrm>
                <a:off x="6340874" y="2900570"/>
                <a:ext cx="3814987" cy="1905143"/>
              </a:xfrm>
              <a:prstGeom prst="rect">
                <a:avLst/>
              </a:prstGeom>
              <a:noFill/>
            </p:spPr>
            <p:txBody>
              <a:bodyPr>
                <a:spAutoFit/>
              </a:bodyPr>
              <a:lstStyle>
                <a:defPPr>
                  <a:defRPr lang="zh-CN"/>
                </a:defPPr>
                <a:lvl1pPr>
                  <a:defRPr sz="3200" b="1">
                    <a:solidFill>
                      <a:srgbClr val="F5841C"/>
                    </a:solidFill>
                    <a:latin typeface="微软雅黑" panose="020B0503020204020204" pitchFamily="34" charset="-122"/>
                    <a:ea typeface="微软雅黑" panose="020B0503020204020204" pitchFamily="34" charset="-122"/>
                  </a:defRPr>
                </a:lvl1pPr>
              </a:lstStyle>
              <a:p>
                <a:pPr fontAlgn="auto">
                  <a:lnSpc>
                    <a:spcPct val="150000"/>
                  </a:lnSpc>
                  <a:spcBef>
                    <a:spcPts val="0"/>
                  </a:spcBef>
                  <a:spcAft>
                    <a:spcPts val="0"/>
                  </a:spcAft>
                  <a:defRPr/>
                </a:pPr>
                <a:r>
                  <a:rPr lang="zh-CN" altLang="en-US" dirty="0" smtClean="0">
                    <a:solidFill>
                      <a:schemeClr val="accent3"/>
                    </a:solidFill>
                  </a:rPr>
                  <a:t>新课标沪粤版</a:t>
                </a:r>
                <a:r>
                  <a:rPr lang="en-US" altLang="zh-CN" dirty="0" smtClean="0">
                    <a:solidFill>
                      <a:schemeClr val="accent3"/>
                    </a:solidFill>
                  </a:rPr>
                  <a:t>·</a:t>
                </a:r>
                <a:r>
                  <a:rPr lang="zh-CN" altLang="en-US" dirty="0" smtClean="0">
                    <a:solidFill>
                      <a:schemeClr val="accent3"/>
                    </a:solidFill>
                  </a:rPr>
                  <a:t>物理</a:t>
                </a:r>
                <a:endParaRPr lang="en-US" altLang="zh-CN" dirty="0" smtClean="0">
                  <a:solidFill>
                    <a:schemeClr val="accent3"/>
                  </a:solidFill>
                </a:endParaRPr>
              </a:p>
              <a:p>
                <a:pPr algn="ctr" fontAlgn="auto">
                  <a:lnSpc>
                    <a:spcPct val="150000"/>
                  </a:lnSpc>
                  <a:spcBef>
                    <a:spcPts val="0"/>
                  </a:spcBef>
                  <a:spcAft>
                    <a:spcPts val="0"/>
                  </a:spcAft>
                  <a:defRPr/>
                </a:pPr>
                <a:r>
                  <a:rPr lang="zh-CN" altLang="en-US" dirty="0" smtClean="0">
                    <a:solidFill>
                      <a:srgbClr val="FF0000"/>
                    </a:solidFill>
                  </a:rPr>
                  <a:t> 八年级下</a:t>
                </a:r>
                <a:endParaRPr lang="zh-CN" altLang="en-US" dirty="0">
                  <a:solidFill>
                    <a:srgbClr val="FF0000"/>
                  </a:solidFill>
                </a:endParaRPr>
              </a:p>
            </p:txBody>
          </p:sp>
          <p:sp>
            <p:nvSpPr>
              <p:cNvPr id="95" name="圆角矩形 94"/>
              <p:cNvSpPr/>
              <p:nvPr/>
            </p:nvSpPr>
            <p:spPr>
              <a:xfrm>
                <a:off x="6409938" y="3087614"/>
                <a:ext cx="3694947" cy="1729669"/>
              </a:xfrm>
              <a:prstGeom prst="roundRect">
                <a:avLst/>
              </a:prstGeom>
              <a:noFill/>
              <a:ln w="6350">
                <a:solidFill>
                  <a:srgbClr val="A0BF0D"/>
                </a:solidFill>
                <a:prstDash val="dash"/>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p>
            </p:txBody>
          </p:sp>
        </p:grpSp>
        <p:grpSp>
          <p:nvGrpSpPr>
            <p:cNvPr id="4" name="组合 45"/>
            <p:cNvGrpSpPr>
              <a:grpSpLocks/>
            </p:cNvGrpSpPr>
            <p:nvPr/>
          </p:nvGrpSpPr>
          <p:grpSpPr bwMode="auto">
            <a:xfrm rot="2731254">
              <a:off x="6341934" y="2879007"/>
              <a:ext cx="109793" cy="312528"/>
              <a:chOff x="4454660" y="3810474"/>
              <a:chExt cx="406107" cy="1155987"/>
            </a:xfrm>
          </p:grpSpPr>
          <p:sp>
            <p:nvSpPr>
              <p:cNvPr id="9226" name="Freeform 16"/>
              <p:cNvSpPr>
                <a:spLocks/>
              </p:cNvSpPr>
              <p:nvPr/>
            </p:nvSpPr>
            <p:spPr bwMode="auto">
              <a:xfrm flipV="1">
                <a:off x="4459674" y="3810474"/>
                <a:ext cx="396080" cy="564858"/>
              </a:xfrm>
              <a:custGeom>
                <a:avLst/>
                <a:gdLst>
                  <a:gd name="T0" fmla="*/ 148399 w 758"/>
                  <a:gd name="T1" fmla="*/ 564858 h 1081"/>
                  <a:gd name="T2" fmla="*/ 396080 w 758"/>
                  <a:gd name="T3" fmla="*/ 0 h 1081"/>
                  <a:gd name="T4" fmla="*/ 0 w 758"/>
                  <a:gd name="T5" fmla="*/ 150489 h 1081"/>
                  <a:gd name="T6" fmla="*/ 148399 w 758"/>
                  <a:gd name="T7" fmla="*/ 564858 h 1081"/>
                  <a:gd name="T8" fmla="*/ 0 60000 65536"/>
                  <a:gd name="T9" fmla="*/ 0 60000 65536"/>
                  <a:gd name="T10" fmla="*/ 0 60000 65536"/>
                  <a:gd name="T11" fmla="*/ 0 60000 65536"/>
                  <a:gd name="T12" fmla="*/ 0 w 758"/>
                  <a:gd name="T13" fmla="*/ 0 h 1081"/>
                  <a:gd name="T14" fmla="*/ 758 w 758"/>
                  <a:gd name="T15" fmla="*/ 1081 h 1081"/>
                </a:gdLst>
                <a:ahLst/>
                <a:cxnLst>
                  <a:cxn ang="T8">
                    <a:pos x="T0" y="T1"/>
                  </a:cxn>
                  <a:cxn ang="T9">
                    <a:pos x="T2" y="T3"/>
                  </a:cxn>
                  <a:cxn ang="T10">
                    <a:pos x="T4" y="T5"/>
                  </a:cxn>
                  <a:cxn ang="T11">
                    <a:pos x="T6" y="T7"/>
                  </a:cxn>
                </a:cxnLst>
                <a:rect l="T12" t="T13" r="T14" b="T15"/>
                <a:pathLst>
                  <a:path w="758" h="1081">
                    <a:moveTo>
                      <a:pt x="284" y="1081"/>
                    </a:moveTo>
                    <a:lnTo>
                      <a:pt x="758" y="0"/>
                    </a:lnTo>
                    <a:lnTo>
                      <a:pt x="0" y="288"/>
                    </a:lnTo>
                    <a:lnTo>
                      <a:pt x="284" y="1081"/>
                    </a:lnTo>
                    <a:close/>
                  </a:path>
                </a:pathLst>
              </a:custGeom>
              <a:solidFill>
                <a:srgbClr val="319095"/>
              </a:solidFill>
              <a:ln w="9525">
                <a:noFill/>
                <a:round/>
                <a:headEnd/>
                <a:tailEnd/>
              </a:ln>
            </p:spPr>
            <p:txBody>
              <a:bodyPr/>
              <a:lstStyle/>
              <a:p>
                <a:endParaRPr lang="zh-CN" altLang="en-US"/>
              </a:p>
            </p:txBody>
          </p:sp>
          <p:sp>
            <p:nvSpPr>
              <p:cNvPr id="9227" name="Freeform 30"/>
              <p:cNvSpPr>
                <a:spLocks/>
              </p:cNvSpPr>
              <p:nvPr/>
            </p:nvSpPr>
            <p:spPr bwMode="auto">
              <a:xfrm rot="-6303818">
                <a:off x="4522923" y="4261161"/>
                <a:ext cx="275725" cy="329602"/>
              </a:xfrm>
              <a:custGeom>
                <a:avLst/>
                <a:gdLst>
                  <a:gd name="T0" fmla="*/ 0 w 261"/>
                  <a:gd name="T1" fmla="*/ 0 h 312"/>
                  <a:gd name="T2" fmla="*/ 125714 w 261"/>
                  <a:gd name="T3" fmla="*/ 329602 h 312"/>
                  <a:gd name="T4" fmla="*/ 125714 w 261"/>
                  <a:gd name="T5" fmla="*/ 329602 h 312"/>
                  <a:gd name="T6" fmla="*/ 275725 w 261"/>
                  <a:gd name="T7" fmla="*/ 0 h 312"/>
                  <a:gd name="T8" fmla="*/ 0 w 261"/>
                  <a:gd name="T9" fmla="*/ 0 h 312"/>
                  <a:gd name="T10" fmla="*/ 0 60000 65536"/>
                  <a:gd name="T11" fmla="*/ 0 60000 65536"/>
                  <a:gd name="T12" fmla="*/ 0 60000 65536"/>
                  <a:gd name="T13" fmla="*/ 0 60000 65536"/>
                  <a:gd name="T14" fmla="*/ 0 60000 65536"/>
                  <a:gd name="T15" fmla="*/ 0 w 261"/>
                  <a:gd name="T16" fmla="*/ 0 h 312"/>
                  <a:gd name="T17" fmla="*/ 261 w 261"/>
                  <a:gd name="T18" fmla="*/ 312 h 312"/>
                </a:gdLst>
                <a:ahLst/>
                <a:cxnLst>
                  <a:cxn ang="T10">
                    <a:pos x="T0" y="T1"/>
                  </a:cxn>
                  <a:cxn ang="T11">
                    <a:pos x="T2" y="T3"/>
                  </a:cxn>
                  <a:cxn ang="T12">
                    <a:pos x="T4" y="T5"/>
                  </a:cxn>
                  <a:cxn ang="T13">
                    <a:pos x="T6" y="T7"/>
                  </a:cxn>
                  <a:cxn ang="T14">
                    <a:pos x="T8" y="T9"/>
                  </a:cxn>
                </a:cxnLst>
                <a:rect l="T15" t="T16" r="T17" b="T18"/>
                <a:pathLst>
                  <a:path w="261" h="312">
                    <a:moveTo>
                      <a:pt x="0" y="0"/>
                    </a:moveTo>
                    <a:lnTo>
                      <a:pt x="119" y="312"/>
                    </a:lnTo>
                    <a:lnTo>
                      <a:pt x="261" y="0"/>
                    </a:lnTo>
                    <a:lnTo>
                      <a:pt x="0" y="0"/>
                    </a:lnTo>
                    <a:close/>
                  </a:path>
                </a:pathLst>
              </a:custGeom>
              <a:solidFill>
                <a:srgbClr val="A0BF0D"/>
              </a:solidFill>
              <a:ln w="9525">
                <a:noFill/>
                <a:round/>
                <a:headEnd/>
                <a:tailEnd/>
              </a:ln>
            </p:spPr>
            <p:txBody>
              <a:bodyPr/>
              <a:lstStyle/>
              <a:p>
                <a:endParaRPr lang="zh-CN" altLang="en-US"/>
              </a:p>
            </p:txBody>
          </p:sp>
          <p:sp>
            <p:nvSpPr>
              <p:cNvPr id="9228" name="Freeform 12"/>
              <p:cNvSpPr>
                <a:spLocks/>
              </p:cNvSpPr>
              <p:nvPr/>
            </p:nvSpPr>
            <p:spPr bwMode="auto">
              <a:xfrm rot="7160246">
                <a:off x="4384500" y="4490194"/>
                <a:ext cx="546427" cy="406107"/>
              </a:xfrm>
              <a:custGeom>
                <a:avLst/>
                <a:gdLst>
                  <a:gd name="T0" fmla="*/ 400474 w 1067"/>
                  <a:gd name="T1" fmla="*/ 0 h 793"/>
                  <a:gd name="T2" fmla="*/ 0 w 1067"/>
                  <a:gd name="T3" fmla="*/ 147489 h 793"/>
                  <a:gd name="T4" fmla="*/ 546427 w 1067"/>
                  <a:gd name="T5" fmla="*/ 406107 h 793"/>
                  <a:gd name="T6" fmla="*/ 400474 w 1067"/>
                  <a:gd name="T7" fmla="*/ 0 h 793"/>
                  <a:gd name="T8" fmla="*/ 0 60000 65536"/>
                  <a:gd name="T9" fmla="*/ 0 60000 65536"/>
                  <a:gd name="T10" fmla="*/ 0 60000 65536"/>
                  <a:gd name="T11" fmla="*/ 0 60000 65536"/>
                  <a:gd name="T12" fmla="*/ 0 w 1067"/>
                  <a:gd name="T13" fmla="*/ 0 h 793"/>
                  <a:gd name="T14" fmla="*/ 1067 w 1067"/>
                  <a:gd name="T15" fmla="*/ 793 h 793"/>
                </a:gdLst>
                <a:ahLst/>
                <a:cxnLst>
                  <a:cxn ang="T8">
                    <a:pos x="T0" y="T1"/>
                  </a:cxn>
                  <a:cxn ang="T9">
                    <a:pos x="T2" y="T3"/>
                  </a:cxn>
                  <a:cxn ang="T10">
                    <a:pos x="T4" y="T5"/>
                  </a:cxn>
                  <a:cxn ang="T11">
                    <a:pos x="T6" y="T7"/>
                  </a:cxn>
                </a:cxnLst>
                <a:rect l="T12" t="T13" r="T14" b="T15"/>
                <a:pathLst>
                  <a:path w="1067" h="793">
                    <a:moveTo>
                      <a:pt x="782" y="0"/>
                    </a:moveTo>
                    <a:lnTo>
                      <a:pt x="0" y="288"/>
                    </a:lnTo>
                    <a:lnTo>
                      <a:pt x="1067" y="793"/>
                    </a:lnTo>
                    <a:lnTo>
                      <a:pt x="782" y="0"/>
                    </a:lnTo>
                    <a:close/>
                  </a:path>
                </a:pathLst>
              </a:custGeom>
              <a:solidFill>
                <a:srgbClr val="FDB900"/>
              </a:solidFill>
              <a:ln w="9525">
                <a:noFill/>
                <a:round/>
                <a:headEnd/>
                <a:tailEnd/>
              </a:ln>
            </p:spPr>
            <p:txBody>
              <a:bodyPr/>
              <a:lstStyle/>
              <a:p>
                <a:endParaRPr lang="zh-CN" altLang="en-US"/>
              </a:p>
            </p:txBody>
          </p:sp>
        </p:grpSp>
      </p:grpSp>
      <p:sp>
        <p:nvSpPr>
          <p:cNvPr id="96" name="文本框 78"/>
          <p:cNvSpPr txBox="1"/>
          <p:nvPr/>
        </p:nvSpPr>
        <p:spPr>
          <a:xfrm>
            <a:off x="3017838" y="2343150"/>
            <a:ext cx="2908300" cy="623888"/>
          </a:xfrm>
          <a:prstGeom prst="rect">
            <a:avLst/>
          </a:prstGeom>
          <a:noFill/>
        </p:spPr>
        <p:txBody>
          <a:bodyPr wrap="none" lIns="68580" tIns="34290" rIns="68580" bIns="34290">
            <a:spAutoFit/>
          </a:bodyPr>
          <a:lstStyle>
            <a:defPPr>
              <a:defRPr lang="zh-CN"/>
            </a:defPPr>
            <a:lvl1pPr>
              <a:defRPr sz="3200" b="1">
                <a:solidFill>
                  <a:srgbClr val="F5841C"/>
                </a:solidFill>
                <a:latin typeface="微软雅黑" panose="020B0503020204020204" pitchFamily="34" charset="-122"/>
                <a:ea typeface="微软雅黑" panose="020B0503020204020204" pitchFamily="34" charset="-122"/>
              </a:defRPr>
            </a:lvl1pPr>
          </a:lstStyle>
          <a:p>
            <a:pPr fontAlgn="auto">
              <a:spcBef>
                <a:spcPts val="0"/>
              </a:spcBef>
              <a:spcAft>
                <a:spcPts val="0"/>
              </a:spcAft>
              <a:defRPr/>
            </a:pPr>
            <a:r>
              <a:rPr lang="zh-CN" altLang="en-US" sz="3600" dirty="0" smtClean="0">
                <a:solidFill>
                  <a:schemeClr val="accent1">
                    <a:lumMod val="75000"/>
                  </a:schemeClr>
                </a:solidFill>
              </a:rPr>
              <a:t>学科素养课件</a:t>
            </a:r>
            <a:endParaRPr lang="zh-CN" altLang="en-US" sz="3600" dirty="0">
              <a:solidFill>
                <a:schemeClr val="accent1">
                  <a:lumMod val="75000"/>
                </a:schemeClr>
              </a:solidFill>
            </a:endParaRPr>
          </a:p>
        </p:txBody>
      </p:sp>
      <p:pic>
        <p:nvPicPr>
          <p:cNvPr id="54" name="Picture 5" descr="cloudandb.png"/>
          <p:cNvPicPr>
            <a:picLocks noChangeAspect="1"/>
          </p:cNvPicPr>
          <p:nvPr/>
        </p:nvPicPr>
        <p:blipFill>
          <a:blip r:embed="rId4"/>
          <a:srcRect/>
          <a:stretch>
            <a:fillRect/>
          </a:stretch>
        </p:blipFill>
        <p:spPr bwMode="auto">
          <a:xfrm>
            <a:off x="2892425" y="39688"/>
            <a:ext cx="6226175" cy="998537"/>
          </a:xfrm>
          <a:prstGeom prst="rect">
            <a:avLst/>
          </a:prstGeom>
          <a:noFill/>
          <a:ln w="9525">
            <a:noFill/>
            <a:miter lim="800000"/>
            <a:headEnd/>
            <a:tailEnd/>
          </a:ln>
        </p:spPr>
      </p:pic>
      <p:pic>
        <p:nvPicPr>
          <p:cNvPr id="97" name="Picture 4" descr="cloud_ballon.png"/>
          <p:cNvPicPr>
            <a:picLocks noChangeAspect="1"/>
          </p:cNvPicPr>
          <p:nvPr/>
        </p:nvPicPr>
        <p:blipFill>
          <a:blip r:embed="rId5"/>
          <a:srcRect/>
          <a:stretch>
            <a:fillRect/>
          </a:stretch>
        </p:blipFill>
        <p:spPr bwMode="auto">
          <a:xfrm>
            <a:off x="7796213" y="5143500"/>
            <a:ext cx="842962" cy="690563"/>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3" presetClass="entr" presetSubtype="16" fill="hold" nodeType="afterEffect">
                                  <p:stCondLst>
                                    <p:cond delay="0"/>
                                  </p:stCondLst>
                                  <p:childTnLst>
                                    <p:set>
                                      <p:cBhvr>
                                        <p:cTn id="6" dur="1" fill="hold">
                                          <p:stCondLst>
                                            <p:cond delay="0"/>
                                          </p:stCondLst>
                                        </p:cTn>
                                        <p:tgtEl>
                                          <p:spTgt spid="62"/>
                                        </p:tgtEl>
                                        <p:attrNameLst>
                                          <p:attrName>style.visibility</p:attrName>
                                        </p:attrNameLst>
                                      </p:cBhvr>
                                      <p:to>
                                        <p:strVal val="visible"/>
                                      </p:to>
                                    </p:set>
                                    <p:anim calcmode="lin" valueType="num">
                                      <p:cBhvr>
                                        <p:cTn id="7" dur="500" fill="hold"/>
                                        <p:tgtEl>
                                          <p:spTgt spid="62"/>
                                        </p:tgtEl>
                                        <p:attrNameLst>
                                          <p:attrName>ppt_w</p:attrName>
                                        </p:attrNameLst>
                                      </p:cBhvr>
                                      <p:tavLst>
                                        <p:tav tm="0">
                                          <p:val>
                                            <p:fltVal val="0"/>
                                          </p:val>
                                        </p:tav>
                                        <p:tav tm="100000">
                                          <p:val>
                                            <p:strVal val="#ppt_w"/>
                                          </p:val>
                                        </p:tav>
                                      </p:tavLst>
                                    </p:anim>
                                    <p:anim calcmode="lin" valueType="num">
                                      <p:cBhvr>
                                        <p:cTn id="8" dur="500" fill="hold"/>
                                        <p:tgtEl>
                                          <p:spTgt spid="62"/>
                                        </p:tgtEl>
                                        <p:attrNameLst>
                                          <p:attrName>ppt_h</p:attrName>
                                        </p:attrNameLst>
                                      </p:cBhvr>
                                      <p:tavLst>
                                        <p:tav tm="0">
                                          <p:val>
                                            <p:fltVal val="0"/>
                                          </p:val>
                                        </p:tav>
                                        <p:tav tm="100000">
                                          <p:val>
                                            <p:strVal val="#ppt_h"/>
                                          </p:val>
                                        </p:tav>
                                      </p:tavLst>
                                    </p:anim>
                                  </p:childTnLst>
                                </p:cTn>
                              </p:par>
                            </p:childTnLst>
                          </p:cTn>
                        </p:par>
                        <p:par>
                          <p:cTn id="9" fill="hold">
                            <p:stCondLst>
                              <p:cond delay="500"/>
                            </p:stCondLst>
                            <p:childTnLst>
                              <p:par>
                                <p:cTn id="10" presetID="42" presetClass="entr" presetSubtype="0" fill="hold" grpId="0" nodeType="afterEffect">
                                  <p:stCondLst>
                                    <p:cond delay="0"/>
                                  </p:stCondLst>
                                  <p:childTnLst>
                                    <p:set>
                                      <p:cBhvr>
                                        <p:cTn id="11" dur="1" fill="hold">
                                          <p:stCondLst>
                                            <p:cond delay="0"/>
                                          </p:stCondLst>
                                        </p:cTn>
                                        <p:tgtEl>
                                          <p:spTgt spid="96"/>
                                        </p:tgtEl>
                                        <p:attrNameLst>
                                          <p:attrName>style.visibility</p:attrName>
                                        </p:attrNameLst>
                                      </p:cBhvr>
                                      <p:to>
                                        <p:strVal val="visible"/>
                                      </p:to>
                                    </p:set>
                                    <p:animEffect transition="in" filter="fade">
                                      <p:cBhvr>
                                        <p:cTn id="12" dur="1000"/>
                                        <p:tgtEl>
                                          <p:spTgt spid="96"/>
                                        </p:tgtEl>
                                      </p:cBhvr>
                                    </p:animEffect>
                                    <p:anim calcmode="lin" valueType="num">
                                      <p:cBhvr>
                                        <p:cTn id="13" dur="1000" fill="hold"/>
                                        <p:tgtEl>
                                          <p:spTgt spid="96"/>
                                        </p:tgtEl>
                                        <p:attrNameLst>
                                          <p:attrName>ppt_x</p:attrName>
                                        </p:attrNameLst>
                                      </p:cBhvr>
                                      <p:tavLst>
                                        <p:tav tm="0">
                                          <p:val>
                                            <p:strVal val="#ppt_x"/>
                                          </p:val>
                                        </p:tav>
                                        <p:tav tm="100000">
                                          <p:val>
                                            <p:strVal val="#ppt_x"/>
                                          </p:val>
                                        </p:tav>
                                      </p:tavLst>
                                    </p:anim>
                                    <p:anim calcmode="lin" valueType="num">
                                      <p:cBhvr>
                                        <p:cTn id="14" dur="1000" fill="hold"/>
                                        <p:tgtEl>
                                          <p:spTgt spid="96"/>
                                        </p:tgtEl>
                                        <p:attrNameLst>
                                          <p:attrName>ppt_y</p:attrName>
                                        </p:attrNameLst>
                                      </p:cBhvr>
                                      <p:tavLst>
                                        <p:tav tm="0">
                                          <p:val>
                                            <p:strVal val="#ppt_y+.1"/>
                                          </p:val>
                                        </p:tav>
                                        <p:tav tm="100000">
                                          <p:val>
                                            <p:strVal val="#ppt_y"/>
                                          </p:val>
                                        </p:tav>
                                      </p:tavLst>
                                    </p:anim>
                                  </p:childTnLst>
                                </p:cTn>
                              </p:par>
                              <p:par>
                                <p:cTn id="15" presetID="42" presetClass="entr" presetSubtype="0" fill="hold" nodeType="withEffect">
                                  <p:stCondLst>
                                    <p:cond delay="0"/>
                                  </p:stCondLst>
                                  <p:childTnLst>
                                    <p:set>
                                      <p:cBhvr>
                                        <p:cTn id="16" dur="1" fill="hold">
                                          <p:stCondLst>
                                            <p:cond delay="0"/>
                                          </p:stCondLst>
                                        </p:cTn>
                                        <p:tgtEl>
                                          <p:spTgt spid="2"/>
                                        </p:tgtEl>
                                        <p:attrNameLst>
                                          <p:attrName>style.visibility</p:attrName>
                                        </p:attrNameLst>
                                      </p:cBhvr>
                                      <p:to>
                                        <p:strVal val="visible"/>
                                      </p:to>
                                    </p:set>
                                    <p:animEffect transition="in" filter="fade">
                                      <p:cBhvr>
                                        <p:cTn id="17" dur="1000"/>
                                        <p:tgtEl>
                                          <p:spTgt spid="2"/>
                                        </p:tgtEl>
                                      </p:cBhvr>
                                    </p:animEffect>
                                    <p:anim calcmode="lin" valueType="num">
                                      <p:cBhvr>
                                        <p:cTn id="18" dur="1000" fill="hold"/>
                                        <p:tgtEl>
                                          <p:spTgt spid="2"/>
                                        </p:tgtEl>
                                        <p:attrNameLst>
                                          <p:attrName>ppt_x</p:attrName>
                                        </p:attrNameLst>
                                      </p:cBhvr>
                                      <p:tavLst>
                                        <p:tav tm="0">
                                          <p:val>
                                            <p:strVal val="#ppt_x"/>
                                          </p:val>
                                        </p:tav>
                                        <p:tav tm="100000">
                                          <p:val>
                                            <p:strVal val="#ppt_x"/>
                                          </p:val>
                                        </p:tav>
                                      </p:tavLst>
                                    </p:anim>
                                    <p:anim calcmode="lin" valueType="num">
                                      <p:cBhvr>
                                        <p:cTn id="19" dur="1000" fill="hold"/>
                                        <p:tgtEl>
                                          <p:spTgt spid="2"/>
                                        </p:tgtEl>
                                        <p:attrNameLst>
                                          <p:attrName>ppt_y</p:attrName>
                                        </p:attrNameLst>
                                      </p:cBhvr>
                                      <p:tavLst>
                                        <p:tav tm="0">
                                          <p:val>
                                            <p:strVal val="#ppt_y+.1"/>
                                          </p:val>
                                        </p:tav>
                                        <p:tav tm="100000">
                                          <p:val>
                                            <p:strVal val="#ppt_y"/>
                                          </p:val>
                                        </p:tav>
                                      </p:tavLst>
                                    </p:anim>
                                  </p:childTnLst>
                                </p:cTn>
                              </p:par>
                            </p:childTnLst>
                          </p:cTn>
                        </p:par>
                        <p:par>
                          <p:cTn id="20" fill="hold">
                            <p:stCondLst>
                              <p:cond delay="1500"/>
                            </p:stCondLst>
                            <p:childTnLst>
                              <p:par>
                                <p:cTn id="21" presetID="1" presetClass="entr" presetSubtype="0" fill="hold" nodeType="afterEffect">
                                  <p:stCondLst>
                                    <p:cond delay="0"/>
                                  </p:stCondLst>
                                  <p:childTnLst>
                                    <p:set>
                                      <p:cBhvr>
                                        <p:cTn id="22" dur="1" fill="hold">
                                          <p:stCondLst>
                                            <p:cond delay="0"/>
                                          </p:stCondLst>
                                        </p:cTn>
                                        <p:tgtEl>
                                          <p:spTgt spid="54"/>
                                        </p:tgtEl>
                                        <p:attrNameLst>
                                          <p:attrName>style.visibility</p:attrName>
                                        </p:attrNameLst>
                                      </p:cBhvr>
                                      <p:to>
                                        <p:strVal val="visible"/>
                                      </p:to>
                                    </p:set>
                                  </p:childTnLst>
                                </p:cTn>
                              </p:par>
                            </p:childTnLst>
                          </p:cTn>
                        </p:par>
                        <p:par>
                          <p:cTn id="23" fill="hold">
                            <p:stCondLst>
                              <p:cond delay="1500"/>
                            </p:stCondLst>
                            <p:childTnLst>
                              <p:par>
                                <p:cTn id="24" presetID="0" presetClass="path" presetSubtype="0" accel="50000" decel="50000" fill="hold" nodeType="afterEffect">
                                  <p:stCondLst>
                                    <p:cond delay="0"/>
                                  </p:stCondLst>
                                  <p:childTnLst>
                                    <p:animMotion origin="layout" path="M -0.02057 -0.10209 C -0.02722 -0.10602 -0.03307 -0.11204 -0.03932 -0.1169 C -0.04271 -0.11945 -0.04636 -0.12037 -0.04974 -0.12246 C -0.05091 -0.12315 -0.05169 -0.12546 -0.05287 -0.12616 C -0.05417 -0.12709 -0.06354 -0.12963 -0.06432 -0.12986 C -0.07162 -0.13241 -0.07761 -0.13588 -0.08516 -0.13727 C -0.08972 -0.13935 -0.09414 -0.1419 -0.0987 -0.14468 C -0.10222 -0.14676 -0.10391 -0.1456 -0.10703 -0.14838 C -0.11289 -0.15347 -0.11823 -0.15857 -0.12474 -0.16134 C -0.12578 -0.1625 -0.12669 -0.16412 -0.12787 -0.16505 C -0.12891 -0.16597 -0.13008 -0.16597 -0.13099 -0.1669 C -0.1375 -0.17338 -0.14258 -0.18125 -0.14974 -0.18542 C -0.15287 -0.19097 -0.15599 -0.19653 -0.15912 -0.20209 C -0.16081 -0.20509 -0.16341 -0.20533 -0.16537 -0.20764 C -0.16849 -0.21597 -0.17383 -0.22269 -0.17787 -0.22986 C -0.18399 -0.24074 -0.18998 -0.25139 -0.19557 -0.2632 C -0.20365 -0.28033 -0.20729 -0.30556 -0.2112 -0.32616 C -0.21211 -0.33773 -0.2138 -0.34815 -0.21537 -0.35949 C -0.21563 -0.38634 -0.2125 -0.44815 -0.21953 -0.48542 C -0.2224 -0.53079 -0.22149 -0.57037 -0.23307 -0.61134 C -0.23503 -0.61806 -0.23672 -0.62778 -0.23932 -0.63357 C -0.24675 -0.6507 -0.24297 -0.63982 -0.2487 -0.64838 C -0.25248 -0.65394 -0.25638 -0.66227 -0.2612 -0.66505 C -0.27448 -0.67292 -0.28659 -0.67639 -0.30078 -0.67801 C -0.32878 -0.69468 -0.36094 -0.68056 -0.39037 -0.67616 C -0.41211 -0.6632 -0.42669 -0.67824 -0.44349 -0.69468 C -0.44623 -0.69722 -0.44961 -0.69815 -0.45182 -0.70209 C -0.45547 -0.70857 -0.45821 -0.71088 -0.46328 -0.7132 C -0.46732 -0.72037 -0.4724 -0.72153 -0.47682 -0.72801 C -0.48099 -0.73426 -0.48451 -0.73704 -0.48932 -0.74283 C -0.49141 -0.74537 -0.4944 -0.74445 -0.49662 -0.74653 C -0.50313 -0.75301 -0.50612 -0.75625 -0.51328 -0.75949 C -0.51862 -0.76574 -0.52578 -0.76783 -0.53203 -0.7706 C -0.54219 -0.78264 -0.57383 -0.77778 -0.57787 -0.77801 C -0.58867 -0.78449 -0.57656 -0.77801 -0.60391 -0.77801 C -0.65287 -0.77801 -0.70182 -0.77917 -0.75078 -0.77986 C -0.76094 -0.78588 -0.76992 -0.79722 -0.77995 -0.80394 C -0.78334 -0.80625 -0.78568 -0.81134 -0.78932 -0.81134 " pathEditMode="relative" ptsTypes="fffffffffffffffffffffffffffffffffffffA">
                                      <p:cBhvr>
                                        <p:cTn id="25" dur="2000" fill="hold"/>
                                        <p:tgtEl>
                                          <p:spTgt spid="97"/>
                                        </p:tgtEl>
                                        <p:attrNameLst>
                                          <p:attrName>ppt_x</p:attrName>
                                          <p:attrName>ppt_y</p:attrName>
                                        </p:attrNameLst>
                                      </p:cBhvr>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6"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 name="图片 19" descr="画笔.jpg"/>
          <p:cNvPicPr>
            <a:picLocks noChangeAspect="1"/>
          </p:cNvPicPr>
          <p:nvPr/>
        </p:nvPicPr>
        <p:blipFill>
          <a:blip r:embed="rId2"/>
          <a:srcRect/>
          <a:stretch>
            <a:fillRect/>
          </a:stretch>
        </p:blipFill>
        <p:spPr bwMode="auto">
          <a:xfrm>
            <a:off x="8005763" y="4016375"/>
            <a:ext cx="1125537" cy="1127125"/>
          </a:xfrm>
          <a:prstGeom prst="rect">
            <a:avLst/>
          </a:prstGeom>
          <a:noFill/>
          <a:ln w="9525">
            <a:noFill/>
            <a:miter lim="800000"/>
            <a:headEnd/>
            <a:tailEnd/>
          </a:ln>
        </p:spPr>
      </p:pic>
      <p:pic>
        <p:nvPicPr>
          <p:cNvPr id="24" name="图片 23" descr="下方素材.png"/>
          <p:cNvPicPr>
            <a:picLocks noChangeAspect="1"/>
          </p:cNvPicPr>
          <p:nvPr/>
        </p:nvPicPr>
        <p:blipFill>
          <a:blip r:embed="rId3"/>
          <a:srcRect t="65517"/>
          <a:stretch>
            <a:fillRect/>
          </a:stretch>
        </p:blipFill>
        <p:spPr bwMode="auto">
          <a:xfrm>
            <a:off x="3967163" y="4652963"/>
            <a:ext cx="1895475" cy="490537"/>
          </a:xfrm>
          <a:prstGeom prst="rect">
            <a:avLst/>
          </a:prstGeom>
          <a:noFill/>
          <a:ln w="9525">
            <a:noFill/>
            <a:miter lim="800000"/>
            <a:headEnd/>
            <a:tailEnd/>
          </a:ln>
        </p:spPr>
      </p:pic>
      <p:pic>
        <p:nvPicPr>
          <p:cNvPr id="16" name="图片 15" descr="图片5.png"/>
          <p:cNvPicPr>
            <a:picLocks noChangeAspect="1"/>
          </p:cNvPicPr>
          <p:nvPr/>
        </p:nvPicPr>
        <p:blipFill>
          <a:blip r:embed="rId4"/>
          <a:srcRect/>
          <a:stretch>
            <a:fillRect/>
          </a:stretch>
        </p:blipFill>
        <p:spPr bwMode="auto">
          <a:xfrm>
            <a:off x="609600" y="981075"/>
            <a:ext cx="900113" cy="458788"/>
          </a:xfrm>
          <a:prstGeom prst="rect">
            <a:avLst/>
          </a:prstGeom>
          <a:noFill/>
          <a:ln w="9525">
            <a:noFill/>
            <a:miter lim="800000"/>
            <a:headEnd/>
            <a:tailEnd/>
          </a:ln>
        </p:spPr>
      </p:pic>
      <p:grpSp>
        <p:nvGrpSpPr>
          <p:cNvPr id="2" name="组合 18"/>
          <p:cNvGrpSpPr>
            <a:grpSpLocks/>
          </p:cNvGrpSpPr>
          <p:nvPr/>
        </p:nvGrpSpPr>
        <p:grpSpPr bwMode="auto">
          <a:xfrm>
            <a:off x="252413" y="0"/>
            <a:ext cx="4438650" cy="819150"/>
            <a:chOff x="337457" y="0"/>
            <a:chExt cx="5751109" cy="1091406"/>
          </a:xfrm>
        </p:grpSpPr>
        <p:sp>
          <p:nvSpPr>
            <p:cNvPr id="21" name="圆角矩形 20"/>
            <p:cNvSpPr/>
            <p:nvPr/>
          </p:nvSpPr>
          <p:spPr>
            <a:xfrm>
              <a:off x="337457" y="406105"/>
              <a:ext cx="5751109" cy="685301"/>
            </a:xfrm>
            <a:prstGeom prst="roundRect">
              <a:avLst/>
            </a:prstGeom>
            <a:solidFill>
              <a:schemeClr val="accent4">
                <a:lumMod val="20000"/>
                <a:lumOff val="80000"/>
              </a:schemeClr>
            </a:solid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p>
          </p:txBody>
        </p:sp>
        <p:cxnSp>
          <p:nvCxnSpPr>
            <p:cNvPr id="22" name="直接连接符 21"/>
            <p:cNvCxnSpPr/>
            <p:nvPr/>
          </p:nvCxnSpPr>
          <p:spPr>
            <a:xfrm rot="5400000">
              <a:off x="710162" y="209398"/>
              <a:ext cx="418795" cy="0"/>
            </a:xfrm>
            <a:prstGeom prst="line">
              <a:avLst/>
            </a:prstGeom>
            <a:solidFill>
              <a:schemeClr val="accent4">
                <a:lumMod val="20000"/>
                <a:lumOff val="80000"/>
              </a:schemeClr>
            </a:solidFill>
            <a:ln w="38100"/>
          </p:spPr>
          <p:style>
            <a:lnRef idx="1">
              <a:schemeClr val="dk1"/>
            </a:lnRef>
            <a:fillRef idx="0">
              <a:schemeClr val="dk1"/>
            </a:fillRef>
            <a:effectRef idx="0">
              <a:schemeClr val="dk1"/>
            </a:effectRef>
            <a:fontRef idx="minor">
              <a:schemeClr val="tx1"/>
            </a:fontRef>
          </p:style>
        </p:cxnSp>
        <p:cxnSp>
          <p:nvCxnSpPr>
            <p:cNvPr id="23" name="直接连接符 22"/>
            <p:cNvCxnSpPr/>
            <p:nvPr/>
          </p:nvCxnSpPr>
          <p:spPr>
            <a:xfrm rot="5400000">
              <a:off x="5112970" y="208370"/>
              <a:ext cx="418795" cy="2058"/>
            </a:xfrm>
            <a:prstGeom prst="line">
              <a:avLst/>
            </a:prstGeom>
            <a:solidFill>
              <a:schemeClr val="accent4">
                <a:lumMod val="20000"/>
                <a:lumOff val="80000"/>
              </a:schemeClr>
            </a:solidFill>
            <a:ln w="38100"/>
          </p:spPr>
          <p:style>
            <a:lnRef idx="1">
              <a:schemeClr val="dk1"/>
            </a:lnRef>
            <a:fillRef idx="0">
              <a:schemeClr val="dk1"/>
            </a:fillRef>
            <a:effectRef idx="0">
              <a:schemeClr val="dk1"/>
            </a:effectRef>
            <a:fontRef idx="minor">
              <a:schemeClr val="tx1"/>
            </a:fontRef>
          </p:style>
        </p:cxnSp>
      </p:grpSp>
      <p:sp>
        <p:nvSpPr>
          <p:cNvPr id="25" name="矩形 24"/>
          <p:cNvSpPr>
            <a:spLocks noChangeArrowheads="1"/>
          </p:cNvSpPr>
          <p:nvPr/>
        </p:nvSpPr>
        <p:spPr bwMode="auto">
          <a:xfrm>
            <a:off x="306388" y="349250"/>
            <a:ext cx="4498975" cy="484188"/>
          </a:xfrm>
          <a:prstGeom prst="rect">
            <a:avLst/>
          </a:prstGeom>
          <a:noFill/>
          <a:ln w="9525">
            <a:noFill/>
            <a:miter lim="800000"/>
            <a:headEnd/>
            <a:tailEnd/>
          </a:ln>
        </p:spPr>
        <p:txBody>
          <a:bodyPr wrap="none" lIns="68580" tIns="34290" rIns="68580" bIns="34290">
            <a:spAutoFit/>
          </a:bodyPr>
          <a:lstStyle/>
          <a:p>
            <a:r>
              <a:rPr lang="zh-CN" altLang="en-US" sz="2700">
                <a:latin typeface="微软雅黑" pitchFamily="34" charset="-122"/>
                <a:ea typeface="微软雅黑" pitchFamily="34" charset="-122"/>
              </a:rPr>
              <a:t>知识点  运动和静止的相对性</a:t>
            </a:r>
          </a:p>
        </p:txBody>
      </p:sp>
      <p:sp>
        <p:nvSpPr>
          <p:cNvPr id="14" name="矩形 13"/>
          <p:cNvSpPr>
            <a:spLocks noChangeArrowheads="1"/>
          </p:cNvSpPr>
          <p:nvPr/>
        </p:nvSpPr>
        <p:spPr bwMode="auto">
          <a:xfrm>
            <a:off x="403225" y="1390650"/>
            <a:ext cx="7704138" cy="1862138"/>
          </a:xfrm>
          <a:prstGeom prst="rect">
            <a:avLst/>
          </a:prstGeom>
          <a:noFill/>
          <a:ln w="9525">
            <a:noFill/>
            <a:miter lim="800000"/>
            <a:headEnd/>
            <a:tailEnd/>
          </a:ln>
        </p:spPr>
        <p:txBody>
          <a:bodyPr lIns="68580" tIns="34290" rIns="68580" bIns="34290">
            <a:spAutoFit/>
          </a:bodyPr>
          <a:lstStyle/>
          <a:p>
            <a:pPr>
              <a:lnSpc>
                <a:spcPct val="150000"/>
              </a:lnSpc>
            </a:pPr>
            <a:r>
              <a:rPr lang="zh-CN" altLang="en-US" sz="2000" dirty="0">
                <a:latin typeface="微软雅黑" pitchFamily="34" charset="-122"/>
                <a:ea typeface="微软雅黑" pitchFamily="34" charset="-122"/>
              </a:rPr>
              <a:t>先拍摄出孙悟空在“云朵”上的镜头</a:t>
            </a:r>
            <a:r>
              <a:rPr lang="en-US" altLang="zh-CN" sz="2000" dirty="0">
                <a:latin typeface="微软雅黑" pitchFamily="34" charset="-122"/>
                <a:ea typeface="微软雅黑" pitchFamily="34" charset="-122"/>
              </a:rPr>
              <a:t>,</a:t>
            </a:r>
            <a:r>
              <a:rPr lang="zh-CN" altLang="en-US" sz="2000" dirty="0">
                <a:latin typeface="微软雅黑" pitchFamily="34" charset="-122"/>
                <a:ea typeface="微软雅黑" pitchFamily="34" charset="-122"/>
              </a:rPr>
              <a:t>再拍出天空上的白云、地上的山河湖泊等镜头</a:t>
            </a:r>
            <a:r>
              <a:rPr lang="en-US" altLang="zh-CN" sz="2000" dirty="0">
                <a:latin typeface="微软雅黑" pitchFamily="34" charset="-122"/>
                <a:ea typeface="微软雅黑" pitchFamily="34" charset="-122"/>
              </a:rPr>
              <a:t>,</a:t>
            </a:r>
            <a:r>
              <a:rPr lang="zh-CN" altLang="en-US" sz="2000" dirty="0">
                <a:latin typeface="微软雅黑" pitchFamily="34" charset="-122"/>
                <a:ea typeface="微软雅黑" pitchFamily="34" charset="-122"/>
              </a:rPr>
              <a:t>然后将两组画面放到“特技机”里叠合</a:t>
            </a:r>
            <a:r>
              <a:rPr lang="en-US" altLang="zh-CN" sz="2000" dirty="0">
                <a:latin typeface="微软雅黑" pitchFamily="34" charset="-122"/>
                <a:ea typeface="微软雅黑" pitchFamily="34" charset="-122"/>
              </a:rPr>
              <a:t>.</a:t>
            </a:r>
            <a:r>
              <a:rPr lang="zh-CN" altLang="en-US" sz="2000" dirty="0">
                <a:latin typeface="微软雅黑" pitchFamily="34" charset="-122"/>
                <a:ea typeface="微软雅黑" pitchFamily="34" charset="-122"/>
              </a:rPr>
              <a:t>我们看电视时以白云和山河湖泊作参照物</a:t>
            </a:r>
            <a:r>
              <a:rPr lang="en-US" altLang="zh-CN" sz="2000" dirty="0">
                <a:latin typeface="微软雅黑" pitchFamily="34" charset="-122"/>
                <a:ea typeface="微软雅黑" pitchFamily="34" charset="-122"/>
              </a:rPr>
              <a:t>,</a:t>
            </a:r>
            <a:r>
              <a:rPr lang="zh-CN" altLang="en-US" sz="2000" dirty="0">
                <a:latin typeface="微软雅黑" pitchFamily="34" charset="-122"/>
                <a:ea typeface="微软雅黑" pitchFamily="34" charset="-122"/>
              </a:rPr>
              <a:t>于是就产生了孙悟空“腾云驾雾”的效果</a:t>
            </a:r>
            <a:r>
              <a:rPr lang="en-US" altLang="zh-CN" sz="2000" dirty="0">
                <a:latin typeface="微软雅黑" pitchFamily="34" charset="-122"/>
                <a:ea typeface="微软雅黑" pitchFamily="34" charset="-122"/>
              </a:rPr>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1" fill="hold"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slide(fromTop)">
                                      <p:cBhvr>
                                        <p:cTn id="7" dur="500"/>
                                        <p:tgtEl>
                                          <p:spTgt spid="2"/>
                                        </p:tgtEl>
                                      </p:cBhvr>
                                    </p:animEffect>
                                  </p:childTnLst>
                                </p:cTn>
                              </p:par>
                              <p:par>
                                <p:cTn id="8" presetID="12" presetClass="entr" presetSubtype="8" fill="hold" grpId="0" nodeType="withEffect">
                                  <p:stCondLst>
                                    <p:cond delay="0"/>
                                  </p:stCondLst>
                                  <p:childTnLst>
                                    <p:set>
                                      <p:cBhvr>
                                        <p:cTn id="9" dur="1" fill="hold">
                                          <p:stCondLst>
                                            <p:cond delay="0"/>
                                          </p:stCondLst>
                                        </p:cTn>
                                        <p:tgtEl>
                                          <p:spTgt spid="25"/>
                                        </p:tgtEl>
                                        <p:attrNameLst>
                                          <p:attrName>style.visibility</p:attrName>
                                        </p:attrNameLst>
                                      </p:cBhvr>
                                      <p:to>
                                        <p:strVal val="visible"/>
                                      </p:to>
                                    </p:set>
                                    <p:animEffect transition="in" filter="slide(fromLeft)">
                                      <p:cBhvr>
                                        <p:cTn id="10" dur="500"/>
                                        <p:tgtEl>
                                          <p:spTgt spid="25"/>
                                        </p:tgtEl>
                                      </p:cBhvr>
                                    </p:animEffect>
                                  </p:childTnLst>
                                </p:cTn>
                              </p:par>
                              <p:par>
                                <p:cTn id="11" presetID="12" presetClass="entr" presetSubtype="4" fill="hold" nodeType="withEffect">
                                  <p:stCondLst>
                                    <p:cond delay="0"/>
                                  </p:stCondLst>
                                  <p:childTnLst>
                                    <p:set>
                                      <p:cBhvr>
                                        <p:cTn id="12" dur="1" fill="hold">
                                          <p:stCondLst>
                                            <p:cond delay="0"/>
                                          </p:stCondLst>
                                        </p:cTn>
                                        <p:tgtEl>
                                          <p:spTgt spid="16"/>
                                        </p:tgtEl>
                                        <p:attrNameLst>
                                          <p:attrName>style.visibility</p:attrName>
                                        </p:attrNameLst>
                                      </p:cBhvr>
                                      <p:to>
                                        <p:strVal val="visible"/>
                                      </p:to>
                                    </p:set>
                                    <p:animEffect transition="in" filter="slide(fromBottom)">
                                      <p:cBhvr>
                                        <p:cTn id="13" dur="500"/>
                                        <p:tgtEl>
                                          <p:spTgt spid="16"/>
                                        </p:tgtEl>
                                      </p:cBhvr>
                                    </p:animEffect>
                                  </p:childTnLst>
                                </p:cTn>
                              </p:par>
                            </p:childTnLst>
                          </p:cTn>
                        </p:par>
                        <p:par>
                          <p:cTn id="14" fill="hold">
                            <p:stCondLst>
                              <p:cond delay="500"/>
                            </p:stCondLst>
                            <p:childTnLst>
                              <p:par>
                                <p:cTn id="15" presetID="29" presetClass="entr" presetSubtype="0" fill="hold" nodeType="afterEffect">
                                  <p:stCondLst>
                                    <p:cond delay="0"/>
                                  </p:stCondLst>
                                  <p:childTnLst>
                                    <p:set>
                                      <p:cBhvr>
                                        <p:cTn id="16" dur="1" fill="hold">
                                          <p:stCondLst>
                                            <p:cond delay="0"/>
                                          </p:stCondLst>
                                        </p:cTn>
                                        <p:tgtEl>
                                          <p:spTgt spid="20"/>
                                        </p:tgtEl>
                                        <p:attrNameLst>
                                          <p:attrName>style.visibility</p:attrName>
                                        </p:attrNameLst>
                                      </p:cBhvr>
                                      <p:to>
                                        <p:strVal val="visible"/>
                                      </p:to>
                                    </p:set>
                                    <p:anim calcmode="lin" valueType="num">
                                      <p:cBhvr>
                                        <p:cTn id="17" dur="500" fill="hold"/>
                                        <p:tgtEl>
                                          <p:spTgt spid="20"/>
                                        </p:tgtEl>
                                        <p:attrNameLst>
                                          <p:attrName>ppt_x</p:attrName>
                                        </p:attrNameLst>
                                      </p:cBhvr>
                                      <p:tavLst>
                                        <p:tav tm="0">
                                          <p:val>
                                            <p:strVal val="#ppt_x-.2"/>
                                          </p:val>
                                        </p:tav>
                                        <p:tav tm="100000">
                                          <p:val>
                                            <p:strVal val="#ppt_x"/>
                                          </p:val>
                                        </p:tav>
                                      </p:tavLst>
                                    </p:anim>
                                    <p:anim calcmode="lin" valueType="num">
                                      <p:cBhvr>
                                        <p:cTn id="18" dur="500" fill="hold"/>
                                        <p:tgtEl>
                                          <p:spTgt spid="20"/>
                                        </p:tgtEl>
                                        <p:attrNameLst>
                                          <p:attrName>ppt_y</p:attrName>
                                        </p:attrNameLst>
                                      </p:cBhvr>
                                      <p:tavLst>
                                        <p:tav tm="0">
                                          <p:val>
                                            <p:strVal val="#ppt_y"/>
                                          </p:val>
                                        </p:tav>
                                        <p:tav tm="100000">
                                          <p:val>
                                            <p:strVal val="#ppt_y"/>
                                          </p:val>
                                        </p:tav>
                                      </p:tavLst>
                                    </p:anim>
                                    <p:animEffect transition="in" filter="wipe(right)" prLst="gradientSize: 0.1">
                                      <p:cBhvr>
                                        <p:cTn id="19" dur="500"/>
                                        <p:tgtEl>
                                          <p:spTgt spid="20"/>
                                        </p:tgtEl>
                                      </p:cBhvr>
                                    </p:animEffect>
                                  </p:childTnLst>
                                </p:cTn>
                              </p:par>
                              <p:par>
                                <p:cTn id="20" presetID="32" presetClass="emph" presetSubtype="0" fill="hold" nodeType="withEffect">
                                  <p:stCondLst>
                                    <p:cond delay="0"/>
                                  </p:stCondLst>
                                  <p:childTnLst>
                                    <p:animClr clrSpc="rgb" dir="cw">
                                      <p:cBhvr override="childStyle">
                                        <p:cTn id="21" dur="100" fill="hold"/>
                                        <p:tgtEl>
                                          <p:spTgt spid="24"/>
                                        </p:tgtEl>
                                        <p:attrNameLst>
                                          <p:attrName>style.color</p:attrName>
                                        </p:attrNameLst>
                                      </p:cBhvr>
                                      <p:to>
                                        <a:schemeClr val="bg1"/>
                                      </p:to>
                                    </p:animClr>
                                    <p:animClr clrSpc="rgb" dir="cw">
                                      <p:cBhvr>
                                        <p:cTn id="22" dur="100" fill="hold"/>
                                        <p:tgtEl>
                                          <p:spTgt spid="24"/>
                                        </p:tgtEl>
                                        <p:attrNameLst>
                                          <p:attrName>fillcolor</p:attrName>
                                        </p:attrNameLst>
                                      </p:cBhvr>
                                      <p:to>
                                        <a:schemeClr val="bg1"/>
                                      </p:to>
                                    </p:animClr>
                                    <p:set>
                                      <p:cBhvr>
                                        <p:cTn id="23" dur="100" fill="hold"/>
                                        <p:tgtEl>
                                          <p:spTgt spid="24"/>
                                        </p:tgtEl>
                                        <p:attrNameLst>
                                          <p:attrName>fill.type</p:attrName>
                                        </p:attrNameLst>
                                      </p:cBhvr>
                                      <p:to>
                                        <p:strVal val="solid"/>
                                      </p:to>
                                    </p:set>
                                    <p:set>
                                      <p:cBhvr>
                                        <p:cTn id="24" dur="100" fill="hold"/>
                                        <p:tgtEl>
                                          <p:spTgt spid="24"/>
                                        </p:tgtEl>
                                        <p:attrNameLst>
                                          <p:attrName>fill.on</p:attrName>
                                        </p:attrNameLst>
                                      </p:cBhvr>
                                      <p:to>
                                        <p:strVal val="true"/>
                                      </p:to>
                                    </p:set>
                                    <p:animRot by="120000">
                                      <p:cBhvr>
                                        <p:cTn id="25" dur="100" fill="hold">
                                          <p:stCondLst>
                                            <p:cond delay="0"/>
                                          </p:stCondLst>
                                        </p:cTn>
                                        <p:tgtEl>
                                          <p:spTgt spid="24"/>
                                        </p:tgtEl>
                                        <p:attrNameLst>
                                          <p:attrName>r</p:attrName>
                                        </p:attrNameLst>
                                      </p:cBhvr>
                                    </p:animRot>
                                    <p:animRot by="-240000">
                                      <p:cBhvr>
                                        <p:cTn id="26" dur="200" fill="hold">
                                          <p:stCondLst>
                                            <p:cond delay="200"/>
                                          </p:stCondLst>
                                        </p:cTn>
                                        <p:tgtEl>
                                          <p:spTgt spid="24"/>
                                        </p:tgtEl>
                                        <p:attrNameLst>
                                          <p:attrName>r</p:attrName>
                                        </p:attrNameLst>
                                      </p:cBhvr>
                                    </p:animRot>
                                    <p:animRot by="240000">
                                      <p:cBhvr>
                                        <p:cTn id="27" dur="200" fill="hold">
                                          <p:stCondLst>
                                            <p:cond delay="400"/>
                                          </p:stCondLst>
                                        </p:cTn>
                                        <p:tgtEl>
                                          <p:spTgt spid="24"/>
                                        </p:tgtEl>
                                        <p:attrNameLst>
                                          <p:attrName>r</p:attrName>
                                        </p:attrNameLst>
                                      </p:cBhvr>
                                    </p:animRot>
                                    <p:animRot by="-240000">
                                      <p:cBhvr>
                                        <p:cTn id="28" dur="200" fill="hold">
                                          <p:stCondLst>
                                            <p:cond delay="600"/>
                                          </p:stCondLst>
                                        </p:cTn>
                                        <p:tgtEl>
                                          <p:spTgt spid="24"/>
                                        </p:tgtEl>
                                        <p:attrNameLst>
                                          <p:attrName>r</p:attrName>
                                        </p:attrNameLst>
                                      </p:cBhvr>
                                    </p:animRot>
                                    <p:animRot by="120000">
                                      <p:cBhvr>
                                        <p:cTn id="29" dur="200" fill="hold">
                                          <p:stCondLst>
                                            <p:cond delay="800"/>
                                          </p:stCondLst>
                                        </p:cTn>
                                        <p:tgtEl>
                                          <p:spTgt spid="24"/>
                                        </p:tgtEl>
                                        <p:attrNameLst>
                                          <p:attrName>r</p:attrName>
                                        </p:attrNameLst>
                                      </p:cBhvr>
                                    </p:animRot>
                                  </p:childTnLst>
                                </p:cTn>
                              </p:par>
                            </p:childTnLst>
                          </p:cTn>
                        </p:par>
                        <p:par>
                          <p:cTn id="30" fill="hold">
                            <p:stCondLst>
                              <p:cond delay="1500"/>
                            </p:stCondLst>
                            <p:childTnLst>
                              <p:par>
                                <p:cTn id="31" presetID="12" presetClass="entr" presetSubtype="4" fill="hold" grpId="0" nodeType="afterEffect">
                                  <p:stCondLst>
                                    <p:cond delay="0"/>
                                  </p:stCondLst>
                                  <p:childTnLst>
                                    <p:set>
                                      <p:cBhvr>
                                        <p:cTn id="32" dur="1" fill="hold">
                                          <p:stCondLst>
                                            <p:cond delay="0"/>
                                          </p:stCondLst>
                                        </p:cTn>
                                        <p:tgtEl>
                                          <p:spTgt spid="14"/>
                                        </p:tgtEl>
                                        <p:attrNameLst>
                                          <p:attrName>style.visibility</p:attrName>
                                        </p:attrNameLst>
                                      </p:cBhvr>
                                      <p:to>
                                        <p:strVal val="visible"/>
                                      </p:to>
                                    </p:set>
                                    <p:animEffect transition="in" filter="slide(fromBottom)">
                                      <p:cBhvr>
                                        <p:cTn id="33"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 grpId="0"/>
      <p:bldP spid="14"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 name="TextBox 61"/>
          <p:cNvSpPr txBox="1">
            <a:spLocks noChangeArrowheads="1"/>
          </p:cNvSpPr>
          <p:nvPr/>
        </p:nvSpPr>
        <p:spPr bwMode="auto">
          <a:xfrm>
            <a:off x="1349375" y="525463"/>
            <a:ext cx="5708650" cy="900112"/>
          </a:xfrm>
          <a:prstGeom prst="rect">
            <a:avLst/>
          </a:prstGeom>
          <a:noFill/>
          <a:ln w="9525">
            <a:noFill/>
            <a:miter lim="800000"/>
            <a:headEnd/>
            <a:tailEnd/>
          </a:ln>
        </p:spPr>
        <p:txBody>
          <a:bodyPr wrap="none" lIns="68580" tIns="34290" rIns="68580" bIns="34290">
            <a:spAutoFit/>
          </a:bodyPr>
          <a:lstStyle/>
          <a:p>
            <a:r>
              <a:rPr lang="zh-CN" altLang="en-US" sz="5400" b="1">
                <a:solidFill>
                  <a:schemeClr val="accent1"/>
                </a:solidFill>
                <a:latin typeface="隶书"/>
                <a:ea typeface="隶书"/>
                <a:cs typeface="隶书"/>
              </a:rPr>
              <a:t>第七章  运动和力</a:t>
            </a:r>
          </a:p>
        </p:txBody>
      </p:sp>
      <p:sp>
        <p:nvSpPr>
          <p:cNvPr id="64" name="文本框 78"/>
          <p:cNvSpPr txBox="1">
            <a:spLocks noChangeArrowheads="1"/>
          </p:cNvSpPr>
          <p:nvPr/>
        </p:nvSpPr>
        <p:spPr bwMode="auto">
          <a:xfrm>
            <a:off x="1411288" y="1714500"/>
            <a:ext cx="5478462" cy="576263"/>
          </a:xfrm>
          <a:prstGeom prst="rect">
            <a:avLst/>
          </a:prstGeom>
          <a:noFill/>
          <a:ln w="9525">
            <a:noFill/>
            <a:miter lim="800000"/>
            <a:headEnd/>
            <a:tailEnd/>
          </a:ln>
        </p:spPr>
        <p:txBody>
          <a:bodyPr wrap="none" lIns="68580" tIns="34290" rIns="68580" bIns="34290">
            <a:spAutoFit/>
          </a:bodyPr>
          <a:lstStyle/>
          <a:p>
            <a:pPr algn="ctr"/>
            <a:r>
              <a:rPr lang="zh-CN" altLang="en-US" sz="3300" b="1">
                <a:solidFill>
                  <a:schemeClr val="accent1"/>
                </a:solidFill>
                <a:latin typeface="微软雅黑" pitchFamily="34" charset="-122"/>
                <a:ea typeface="微软雅黑" pitchFamily="34" charset="-122"/>
              </a:rPr>
              <a:t>第</a:t>
            </a:r>
            <a:r>
              <a:rPr lang="en-US" altLang="zh-CN" sz="3300" b="1">
                <a:solidFill>
                  <a:schemeClr val="accent1"/>
                </a:solidFill>
                <a:latin typeface="微软雅黑" pitchFamily="34" charset="-122"/>
                <a:ea typeface="微软雅黑" pitchFamily="34" charset="-122"/>
              </a:rPr>
              <a:t>2</a:t>
            </a:r>
            <a:r>
              <a:rPr lang="zh-CN" altLang="en-US" sz="3300" b="1">
                <a:solidFill>
                  <a:schemeClr val="accent1"/>
                </a:solidFill>
                <a:latin typeface="微软雅黑" pitchFamily="34" charset="-122"/>
                <a:ea typeface="微软雅黑" pitchFamily="34" charset="-122"/>
              </a:rPr>
              <a:t>节　怎样比较运动的快慢</a:t>
            </a:r>
          </a:p>
        </p:txBody>
      </p:sp>
      <p:pic>
        <p:nvPicPr>
          <p:cNvPr id="25" name="Picture 12" descr="clouds1.png"/>
          <p:cNvPicPr>
            <a:picLocks noChangeAspect="1"/>
          </p:cNvPicPr>
          <p:nvPr/>
        </p:nvPicPr>
        <p:blipFill>
          <a:blip r:embed="rId3"/>
          <a:srcRect/>
          <a:stretch>
            <a:fillRect/>
          </a:stretch>
        </p:blipFill>
        <p:spPr bwMode="auto">
          <a:xfrm>
            <a:off x="1822450" y="3101975"/>
            <a:ext cx="4770438" cy="828675"/>
          </a:xfrm>
          <a:prstGeom prst="rect">
            <a:avLst/>
          </a:prstGeom>
          <a:noFill/>
          <a:ln w="9525">
            <a:noFill/>
            <a:miter lim="800000"/>
            <a:headEnd/>
            <a:tailEnd/>
          </a:ln>
        </p:spPr>
      </p:pic>
      <p:pic>
        <p:nvPicPr>
          <p:cNvPr id="26" name="Picture 10" descr="field1.png"/>
          <p:cNvPicPr>
            <a:picLocks noChangeAspect="1"/>
          </p:cNvPicPr>
          <p:nvPr/>
        </p:nvPicPr>
        <p:blipFill>
          <a:blip r:embed="rId4"/>
          <a:srcRect/>
          <a:stretch>
            <a:fillRect/>
          </a:stretch>
        </p:blipFill>
        <p:spPr bwMode="auto">
          <a:xfrm>
            <a:off x="88900" y="3838575"/>
            <a:ext cx="8916988" cy="1354138"/>
          </a:xfrm>
          <a:prstGeom prst="rect">
            <a:avLst/>
          </a:prstGeom>
          <a:noFill/>
          <a:ln w="9525">
            <a:noFill/>
            <a:miter lim="800000"/>
            <a:headEnd/>
            <a:tailEnd/>
          </a:ln>
        </p:spPr>
      </p:pic>
      <p:pic>
        <p:nvPicPr>
          <p:cNvPr id="27" name="Picture 11" descr="server.png"/>
          <p:cNvPicPr>
            <a:picLocks noChangeAspect="1"/>
          </p:cNvPicPr>
          <p:nvPr/>
        </p:nvPicPr>
        <p:blipFill>
          <a:blip r:embed="rId5"/>
          <a:srcRect/>
          <a:stretch>
            <a:fillRect/>
          </a:stretch>
        </p:blipFill>
        <p:spPr bwMode="auto">
          <a:xfrm>
            <a:off x="2759075" y="3294063"/>
            <a:ext cx="3560763" cy="1955800"/>
          </a:xfrm>
          <a:prstGeom prst="rect">
            <a:avLst/>
          </a:prstGeom>
          <a:noFill/>
          <a:ln w="9525">
            <a:noFill/>
            <a:miter lim="800000"/>
            <a:headEnd/>
            <a:tailEnd/>
          </a:ln>
        </p:spPr>
      </p:pic>
    </p:spTree>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afterEffect">
                                  <p:stCondLst>
                                    <p:cond delay="0"/>
                                  </p:stCondLst>
                                  <p:childTnLst>
                                    <p:set>
                                      <p:cBhvr>
                                        <p:cTn id="6" dur="1" fill="hold">
                                          <p:stCondLst>
                                            <p:cond delay="0"/>
                                          </p:stCondLst>
                                        </p:cTn>
                                        <p:tgtEl>
                                          <p:spTgt spid="27"/>
                                        </p:tgtEl>
                                        <p:attrNameLst>
                                          <p:attrName>style.visibility</p:attrName>
                                        </p:attrNameLst>
                                      </p:cBhvr>
                                      <p:to>
                                        <p:strVal val="visible"/>
                                      </p:to>
                                    </p:set>
                                    <p:anim calcmode="lin" valueType="num">
                                      <p:cBhvr additive="base">
                                        <p:cTn id="7" dur="500" fill="hold"/>
                                        <p:tgtEl>
                                          <p:spTgt spid="27"/>
                                        </p:tgtEl>
                                        <p:attrNameLst>
                                          <p:attrName>ppt_x</p:attrName>
                                        </p:attrNameLst>
                                      </p:cBhvr>
                                      <p:tavLst>
                                        <p:tav tm="0">
                                          <p:val>
                                            <p:strVal val="#ppt_x"/>
                                          </p:val>
                                        </p:tav>
                                        <p:tav tm="100000">
                                          <p:val>
                                            <p:strVal val="#ppt_x"/>
                                          </p:val>
                                        </p:tav>
                                      </p:tavLst>
                                    </p:anim>
                                    <p:anim calcmode="lin" valueType="num">
                                      <p:cBhvr additive="base">
                                        <p:cTn id="8" dur="500" fill="hold"/>
                                        <p:tgtEl>
                                          <p:spTgt spid="27"/>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25"/>
                                        </p:tgtEl>
                                        <p:attrNameLst>
                                          <p:attrName>style.visibility</p:attrName>
                                        </p:attrNameLst>
                                      </p:cBhvr>
                                      <p:to>
                                        <p:strVal val="visible"/>
                                      </p:to>
                                    </p:set>
                                    <p:anim calcmode="lin" valueType="num">
                                      <p:cBhvr additive="base">
                                        <p:cTn id="11" dur="500" fill="hold"/>
                                        <p:tgtEl>
                                          <p:spTgt spid="25"/>
                                        </p:tgtEl>
                                        <p:attrNameLst>
                                          <p:attrName>ppt_x</p:attrName>
                                        </p:attrNameLst>
                                      </p:cBhvr>
                                      <p:tavLst>
                                        <p:tav tm="0">
                                          <p:val>
                                            <p:strVal val="#ppt_x"/>
                                          </p:val>
                                        </p:tav>
                                        <p:tav tm="100000">
                                          <p:val>
                                            <p:strVal val="#ppt_x"/>
                                          </p:val>
                                        </p:tav>
                                      </p:tavLst>
                                    </p:anim>
                                    <p:anim calcmode="lin" valueType="num">
                                      <p:cBhvr additive="base">
                                        <p:cTn id="12" dur="500" fill="hold"/>
                                        <p:tgtEl>
                                          <p:spTgt spid="25"/>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26"/>
                                        </p:tgtEl>
                                        <p:attrNameLst>
                                          <p:attrName>style.visibility</p:attrName>
                                        </p:attrNameLst>
                                      </p:cBhvr>
                                      <p:to>
                                        <p:strVal val="visible"/>
                                      </p:to>
                                    </p:set>
                                    <p:anim calcmode="lin" valueType="num">
                                      <p:cBhvr additive="base">
                                        <p:cTn id="15" dur="500" fill="hold"/>
                                        <p:tgtEl>
                                          <p:spTgt spid="26"/>
                                        </p:tgtEl>
                                        <p:attrNameLst>
                                          <p:attrName>ppt_x</p:attrName>
                                        </p:attrNameLst>
                                      </p:cBhvr>
                                      <p:tavLst>
                                        <p:tav tm="0">
                                          <p:val>
                                            <p:strVal val="#ppt_x"/>
                                          </p:val>
                                        </p:tav>
                                        <p:tav tm="100000">
                                          <p:val>
                                            <p:strVal val="#ppt_x"/>
                                          </p:val>
                                        </p:tav>
                                      </p:tavLst>
                                    </p:anim>
                                    <p:anim calcmode="lin" valueType="num">
                                      <p:cBhvr additive="base">
                                        <p:cTn id="16" dur="500" fill="hold"/>
                                        <p:tgtEl>
                                          <p:spTgt spid="26"/>
                                        </p:tgtEl>
                                        <p:attrNameLst>
                                          <p:attrName>ppt_y</p:attrName>
                                        </p:attrNameLst>
                                      </p:cBhvr>
                                      <p:tavLst>
                                        <p:tav tm="0">
                                          <p:val>
                                            <p:strVal val="1+#ppt_h/2"/>
                                          </p:val>
                                        </p:tav>
                                        <p:tav tm="100000">
                                          <p:val>
                                            <p:strVal val="#ppt_y"/>
                                          </p:val>
                                        </p:tav>
                                      </p:tavLst>
                                    </p:anim>
                                  </p:childTnLst>
                                </p:cTn>
                              </p:par>
                            </p:childTnLst>
                          </p:cTn>
                        </p:par>
                        <p:par>
                          <p:cTn id="17" fill="hold">
                            <p:stCondLst>
                              <p:cond delay="500"/>
                            </p:stCondLst>
                            <p:childTnLst>
                              <p:par>
                                <p:cTn id="18" presetID="29" presetClass="entr" presetSubtype="0" fill="hold" grpId="0" nodeType="afterEffect">
                                  <p:stCondLst>
                                    <p:cond delay="0"/>
                                  </p:stCondLst>
                                  <p:iterate type="lt">
                                    <p:tmPct val="0"/>
                                  </p:iterate>
                                  <p:childTnLst>
                                    <p:set>
                                      <p:cBhvr>
                                        <p:cTn id="19" dur="1" fill="hold">
                                          <p:stCondLst>
                                            <p:cond delay="0"/>
                                          </p:stCondLst>
                                        </p:cTn>
                                        <p:tgtEl>
                                          <p:spTgt spid="62"/>
                                        </p:tgtEl>
                                        <p:attrNameLst>
                                          <p:attrName>style.visibility</p:attrName>
                                        </p:attrNameLst>
                                      </p:cBhvr>
                                      <p:to>
                                        <p:strVal val="visible"/>
                                      </p:to>
                                    </p:set>
                                    <p:anim calcmode="lin" valueType="num">
                                      <p:cBhvr>
                                        <p:cTn id="20" dur="1000" fill="hold"/>
                                        <p:tgtEl>
                                          <p:spTgt spid="62"/>
                                        </p:tgtEl>
                                        <p:attrNameLst>
                                          <p:attrName>ppt_x</p:attrName>
                                        </p:attrNameLst>
                                      </p:cBhvr>
                                      <p:tavLst>
                                        <p:tav tm="0">
                                          <p:val>
                                            <p:strVal val="#ppt_x-.2"/>
                                          </p:val>
                                        </p:tav>
                                        <p:tav tm="100000">
                                          <p:val>
                                            <p:strVal val="#ppt_x"/>
                                          </p:val>
                                        </p:tav>
                                      </p:tavLst>
                                    </p:anim>
                                    <p:anim calcmode="lin" valueType="num">
                                      <p:cBhvr>
                                        <p:cTn id="21" dur="1000" fill="hold"/>
                                        <p:tgtEl>
                                          <p:spTgt spid="62"/>
                                        </p:tgtEl>
                                        <p:attrNameLst>
                                          <p:attrName>ppt_y</p:attrName>
                                        </p:attrNameLst>
                                      </p:cBhvr>
                                      <p:tavLst>
                                        <p:tav tm="0">
                                          <p:val>
                                            <p:strVal val="#ppt_y"/>
                                          </p:val>
                                        </p:tav>
                                        <p:tav tm="100000">
                                          <p:val>
                                            <p:strVal val="#ppt_y"/>
                                          </p:val>
                                        </p:tav>
                                      </p:tavLst>
                                    </p:anim>
                                    <p:animEffect transition="in" filter="wipe(right)" prLst="gradientSize: 0.1">
                                      <p:cBhvr>
                                        <p:cTn id="22" dur="1000"/>
                                        <p:tgtEl>
                                          <p:spTgt spid="62"/>
                                        </p:tgtEl>
                                      </p:cBhvr>
                                    </p:animEffect>
                                  </p:childTnLst>
                                </p:cTn>
                              </p:par>
                              <p:par>
                                <p:cTn id="23" presetID="29" presetClass="entr" presetSubtype="0" fill="hold" grpId="0" nodeType="withEffect">
                                  <p:stCondLst>
                                    <p:cond delay="0"/>
                                  </p:stCondLst>
                                  <p:iterate type="lt">
                                    <p:tmPct val="0"/>
                                  </p:iterate>
                                  <p:childTnLst>
                                    <p:set>
                                      <p:cBhvr>
                                        <p:cTn id="24" dur="1" fill="hold">
                                          <p:stCondLst>
                                            <p:cond delay="0"/>
                                          </p:stCondLst>
                                        </p:cTn>
                                        <p:tgtEl>
                                          <p:spTgt spid="64"/>
                                        </p:tgtEl>
                                        <p:attrNameLst>
                                          <p:attrName>style.visibility</p:attrName>
                                        </p:attrNameLst>
                                      </p:cBhvr>
                                      <p:to>
                                        <p:strVal val="visible"/>
                                      </p:to>
                                    </p:set>
                                    <p:anim calcmode="lin" valueType="num">
                                      <p:cBhvr>
                                        <p:cTn id="25" dur="1000" fill="hold"/>
                                        <p:tgtEl>
                                          <p:spTgt spid="64"/>
                                        </p:tgtEl>
                                        <p:attrNameLst>
                                          <p:attrName>ppt_x</p:attrName>
                                        </p:attrNameLst>
                                      </p:cBhvr>
                                      <p:tavLst>
                                        <p:tav tm="0">
                                          <p:val>
                                            <p:strVal val="#ppt_x-.2"/>
                                          </p:val>
                                        </p:tav>
                                        <p:tav tm="100000">
                                          <p:val>
                                            <p:strVal val="#ppt_x"/>
                                          </p:val>
                                        </p:tav>
                                      </p:tavLst>
                                    </p:anim>
                                    <p:anim calcmode="lin" valueType="num">
                                      <p:cBhvr>
                                        <p:cTn id="26" dur="1000" fill="hold"/>
                                        <p:tgtEl>
                                          <p:spTgt spid="64"/>
                                        </p:tgtEl>
                                        <p:attrNameLst>
                                          <p:attrName>ppt_y</p:attrName>
                                        </p:attrNameLst>
                                      </p:cBhvr>
                                      <p:tavLst>
                                        <p:tav tm="0">
                                          <p:val>
                                            <p:strVal val="#ppt_y"/>
                                          </p:val>
                                        </p:tav>
                                        <p:tav tm="100000">
                                          <p:val>
                                            <p:strVal val="#ppt_y"/>
                                          </p:val>
                                        </p:tav>
                                      </p:tavLst>
                                    </p:anim>
                                    <p:animEffect transition="in" filter="wipe(right)" prLst="gradientSize: 0.1">
                                      <p:cBhvr>
                                        <p:cTn id="27" dur="1000"/>
                                        <p:tgtEl>
                                          <p:spTgt spid="6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2" grpId="0"/>
      <p:bldP spid="64"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 name="图片 19" descr="画笔.jpg"/>
          <p:cNvPicPr>
            <a:picLocks noChangeAspect="1"/>
          </p:cNvPicPr>
          <p:nvPr/>
        </p:nvPicPr>
        <p:blipFill>
          <a:blip r:embed="rId2"/>
          <a:srcRect/>
          <a:stretch>
            <a:fillRect/>
          </a:stretch>
        </p:blipFill>
        <p:spPr bwMode="auto">
          <a:xfrm>
            <a:off x="8005763" y="4016375"/>
            <a:ext cx="1125537" cy="1127125"/>
          </a:xfrm>
          <a:prstGeom prst="rect">
            <a:avLst/>
          </a:prstGeom>
          <a:noFill/>
          <a:ln w="9525">
            <a:noFill/>
            <a:miter lim="800000"/>
            <a:headEnd/>
            <a:tailEnd/>
          </a:ln>
        </p:spPr>
      </p:pic>
      <p:pic>
        <p:nvPicPr>
          <p:cNvPr id="24" name="图片 23" descr="下方素材.png"/>
          <p:cNvPicPr>
            <a:picLocks noChangeAspect="1"/>
          </p:cNvPicPr>
          <p:nvPr/>
        </p:nvPicPr>
        <p:blipFill>
          <a:blip r:embed="rId3"/>
          <a:srcRect t="65517"/>
          <a:stretch>
            <a:fillRect/>
          </a:stretch>
        </p:blipFill>
        <p:spPr bwMode="auto">
          <a:xfrm>
            <a:off x="3967163" y="4652963"/>
            <a:ext cx="1895475" cy="490537"/>
          </a:xfrm>
          <a:prstGeom prst="rect">
            <a:avLst/>
          </a:prstGeom>
          <a:noFill/>
          <a:ln w="9525">
            <a:noFill/>
            <a:miter lim="800000"/>
            <a:headEnd/>
            <a:tailEnd/>
          </a:ln>
        </p:spPr>
      </p:pic>
      <p:pic>
        <p:nvPicPr>
          <p:cNvPr id="16" name="图片 15" descr="图片5.png"/>
          <p:cNvPicPr>
            <a:picLocks noChangeAspect="1"/>
          </p:cNvPicPr>
          <p:nvPr/>
        </p:nvPicPr>
        <p:blipFill>
          <a:blip r:embed="rId4"/>
          <a:srcRect/>
          <a:stretch>
            <a:fillRect/>
          </a:stretch>
        </p:blipFill>
        <p:spPr bwMode="auto">
          <a:xfrm>
            <a:off x="501650" y="973138"/>
            <a:ext cx="1116013" cy="474662"/>
          </a:xfrm>
          <a:prstGeom prst="rect">
            <a:avLst/>
          </a:prstGeom>
          <a:noFill/>
          <a:ln w="9525">
            <a:noFill/>
            <a:miter lim="800000"/>
            <a:headEnd/>
            <a:tailEnd/>
          </a:ln>
        </p:spPr>
      </p:pic>
      <p:grpSp>
        <p:nvGrpSpPr>
          <p:cNvPr id="2" name="组合 18"/>
          <p:cNvGrpSpPr>
            <a:grpSpLocks/>
          </p:cNvGrpSpPr>
          <p:nvPr/>
        </p:nvGrpSpPr>
        <p:grpSpPr bwMode="auto">
          <a:xfrm>
            <a:off x="252413" y="0"/>
            <a:ext cx="2163762" cy="819150"/>
            <a:chOff x="337457" y="0"/>
            <a:chExt cx="5751109" cy="1091406"/>
          </a:xfrm>
        </p:grpSpPr>
        <p:sp>
          <p:nvSpPr>
            <p:cNvPr id="21" name="圆角矩形 20"/>
            <p:cNvSpPr/>
            <p:nvPr/>
          </p:nvSpPr>
          <p:spPr>
            <a:xfrm>
              <a:off x="337457" y="406105"/>
              <a:ext cx="5751109" cy="685301"/>
            </a:xfrm>
            <a:prstGeom prst="roundRect">
              <a:avLst/>
            </a:prstGeom>
            <a:solidFill>
              <a:schemeClr val="accent4">
                <a:lumMod val="20000"/>
                <a:lumOff val="80000"/>
              </a:schemeClr>
            </a:solid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p>
          </p:txBody>
        </p:sp>
        <p:cxnSp>
          <p:nvCxnSpPr>
            <p:cNvPr id="22" name="直接连接符 21"/>
            <p:cNvCxnSpPr/>
            <p:nvPr/>
          </p:nvCxnSpPr>
          <p:spPr>
            <a:xfrm rot="5400000">
              <a:off x="710342" y="209398"/>
              <a:ext cx="418795" cy="0"/>
            </a:xfrm>
            <a:prstGeom prst="line">
              <a:avLst/>
            </a:prstGeom>
            <a:solidFill>
              <a:schemeClr val="accent4">
                <a:lumMod val="20000"/>
                <a:lumOff val="80000"/>
              </a:schemeClr>
            </a:solidFill>
            <a:ln w="38100"/>
          </p:spPr>
          <p:style>
            <a:lnRef idx="1">
              <a:schemeClr val="dk1"/>
            </a:lnRef>
            <a:fillRef idx="0">
              <a:schemeClr val="dk1"/>
            </a:fillRef>
            <a:effectRef idx="0">
              <a:schemeClr val="dk1"/>
            </a:effectRef>
            <a:fontRef idx="minor">
              <a:schemeClr val="tx1"/>
            </a:fontRef>
          </p:style>
        </p:cxnSp>
        <p:cxnSp>
          <p:nvCxnSpPr>
            <p:cNvPr id="23" name="直接连接符 22"/>
            <p:cNvCxnSpPr/>
            <p:nvPr/>
          </p:nvCxnSpPr>
          <p:spPr>
            <a:xfrm rot="5400000">
              <a:off x="5113338" y="207288"/>
              <a:ext cx="418795" cy="4221"/>
            </a:xfrm>
            <a:prstGeom prst="line">
              <a:avLst/>
            </a:prstGeom>
            <a:solidFill>
              <a:schemeClr val="accent4">
                <a:lumMod val="20000"/>
                <a:lumOff val="80000"/>
              </a:schemeClr>
            </a:solidFill>
            <a:ln w="38100"/>
          </p:spPr>
          <p:style>
            <a:lnRef idx="1">
              <a:schemeClr val="dk1"/>
            </a:lnRef>
            <a:fillRef idx="0">
              <a:schemeClr val="dk1"/>
            </a:fillRef>
            <a:effectRef idx="0">
              <a:schemeClr val="dk1"/>
            </a:effectRef>
            <a:fontRef idx="minor">
              <a:schemeClr val="tx1"/>
            </a:fontRef>
          </p:style>
        </p:cxnSp>
      </p:grpSp>
      <p:sp>
        <p:nvSpPr>
          <p:cNvPr id="25" name="矩形 24"/>
          <p:cNvSpPr>
            <a:spLocks noChangeArrowheads="1"/>
          </p:cNvSpPr>
          <p:nvPr/>
        </p:nvSpPr>
        <p:spPr bwMode="auto">
          <a:xfrm>
            <a:off x="306388" y="349250"/>
            <a:ext cx="2074862" cy="484188"/>
          </a:xfrm>
          <a:prstGeom prst="rect">
            <a:avLst/>
          </a:prstGeom>
          <a:noFill/>
          <a:ln w="9525">
            <a:noFill/>
            <a:miter lim="800000"/>
            <a:headEnd/>
            <a:tailEnd/>
          </a:ln>
        </p:spPr>
        <p:txBody>
          <a:bodyPr wrap="none" lIns="68580" tIns="34290" rIns="68580" bIns="34290">
            <a:spAutoFit/>
          </a:bodyPr>
          <a:lstStyle/>
          <a:p>
            <a:r>
              <a:rPr lang="zh-CN" altLang="en-US" sz="2700">
                <a:latin typeface="微软雅黑" pitchFamily="34" charset="-122"/>
                <a:ea typeface="微软雅黑" pitchFamily="34" charset="-122"/>
              </a:rPr>
              <a:t>知识点  速度</a:t>
            </a:r>
          </a:p>
        </p:txBody>
      </p:sp>
      <p:sp>
        <p:nvSpPr>
          <p:cNvPr id="14" name="矩形 13"/>
          <p:cNvSpPr>
            <a:spLocks noChangeArrowheads="1"/>
          </p:cNvSpPr>
          <p:nvPr/>
        </p:nvSpPr>
        <p:spPr bwMode="auto">
          <a:xfrm>
            <a:off x="403225" y="1390650"/>
            <a:ext cx="7704138" cy="477838"/>
          </a:xfrm>
          <a:prstGeom prst="rect">
            <a:avLst/>
          </a:prstGeom>
          <a:noFill/>
          <a:ln w="9525">
            <a:noFill/>
            <a:miter lim="800000"/>
            <a:headEnd/>
            <a:tailEnd/>
          </a:ln>
        </p:spPr>
        <p:txBody>
          <a:bodyPr lIns="68580" tIns="34290" rIns="68580" bIns="34290">
            <a:spAutoFit/>
          </a:bodyPr>
          <a:lstStyle/>
          <a:p>
            <a:pPr>
              <a:lnSpc>
                <a:spcPct val="150000"/>
              </a:lnSpc>
            </a:pPr>
            <a:r>
              <a:rPr lang="zh-CN" altLang="en-US" sz="2000">
                <a:latin typeface="微软雅黑" pitchFamily="34" charset="-122"/>
                <a:ea typeface="微软雅黑" pitchFamily="34" charset="-122"/>
              </a:rPr>
              <a:t>龟兔赛跑</a:t>
            </a:r>
            <a:r>
              <a:rPr lang="en-US" altLang="zh-CN" sz="2000">
                <a:latin typeface="微软雅黑" pitchFamily="34" charset="-122"/>
                <a:ea typeface="微软雅黑" pitchFamily="34" charset="-122"/>
              </a:rPr>
              <a:t>,</a:t>
            </a:r>
            <a:r>
              <a:rPr lang="zh-CN" altLang="en-US" sz="2000">
                <a:latin typeface="微软雅黑" pitchFamily="34" charset="-122"/>
                <a:ea typeface="微软雅黑" pitchFamily="34" charset="-122"/>
              </a:rPr>
              <a:t>中途兔子比乌龟快</a:t>
            </a:r>
            <a:r>
              <a:rPr lang="en-US" altLang="zh-CN" sz="2000">
                <a:latin typeface="微软雅黑" pitchFamily="34" charset="-122"/>
                <a:ea typeface="微软雅黑" pitchFamily="34" charset="-122"/>
              </a:rPr>
              <a:t>,</a:t>
            </a:r>
            <a:r>
              <a:rPr lang="zh-CN" altLang="en-US" sz="2000">
                <a:latin typeface="微软雅黑" pitchFamily="34" charset="-122"/>
                <a:ea typeface="微软雅黑" pitchFamily="34" charset="-122"/>
              </a:rPr>
              <a:t>最后乌龟比兔子快</a:t>
            </a:r>
            <a:r>
              <a:rPr lang="en-US" altLang="zh-CN" sz="2000">
                <a:latin typeface="微软雅黑" pitchFamily="34" charset="-122"/>
                <a:ea typeface="微软雅黑" pitchFamily="34" charset="-122"/>
              </a:rPr>
              <a:t>.</a:t>
            </a:r>
          </a:p>
        </p:txBody>
      </p:sp>
      <p:pic>
        <p:nvPicPr>
          <p:cNvPr id="11" name="yhb290.jpg" descr="id:2147506084;FounderCES"/>
          <p:cNvPicPr>
            <a:picLocks noChangeAspect="1" noChangeArrowheads="1"/>
          </p:cNvPicPr>
          <p:nvPr/>
        </p:nvPicPr>
        <p:blipFill>
          <a:blip r:embed="rId5"/>
          <a:srcRect/>
          <a:stretch>
            <a:fillRect/>
          </a:stretch>
        </p:blipFill>
        <p:spPr bwMode="auto">
          <a:xfrm>
            <a:off x="3633788" y="1968500"/>
            <a:ext cx="2103437" cy="176530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1" fill="hold"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slide(fromTop)">
                                      <p:cBhvr>
                                        <p:cTn id="7" dur="500"/>
                                        <p:tgtEl>
                                          <p:spTgt spid="2"/>
                                        </p:tgtEl>
                                      </p:cBhvr>
                                    </p:animEffect>
                                  </p:childTnLst>
                                </p:cTn>
                              </p:par>
                              <p:par>
                                <p:cTn id="8" presetID="12" presetClass="entr" presetSubtype="8" fill="hold" grpId="0" nodeType="withEffect">
                                  <p:stCondLst>
                                    <p:cond delay="0"/>
                                  </p:stCondLst>
                                  <p:childTnLst>
                                    <p:set>
                                      <p:cBhvr>
                                        <p:cTn id="9" dur="1" fill="hold">
                                          <p:stCondLst>
                                            <p:cond delay="0"/>
                                          </p:stCondLst>
                                        </p:cTn>
                                        <p:tgtEl>
                                          <p:spTgt spid="25"/>
                                        </p:tgtEl>
                                        <p:attrNameLst>
                                          <p:attrName>style.visibility</p:attrName>
                                        </p:attrNameLst>
                                      </p:cBhvr>
                                      <p:to>
                                        <p:strVal val="visible"/>
                                      </p:to>
                                    </p:set>
                                    <p:animEffect transition="in" filter="slide(fromLeft)">
                                      <p:cBhvr>
                                        <p:cTn id="10" dur="500"/>
                                        <p:tgtEl>
                                          <p:spTgt spid="25"/>
                                        </p:tgtEl>
                                      </p:cBhvr>
                                    </p:animEffect>
                                  </p:childTnLst>
                                </p:cTn>
                              </p:par>
                              <p:par>
                                <p:cTn id="11" presetID="12" presetClass="entr" presetSubtype="4" fill="hold" nodeType="withEffect">
                                  <p:stCondLst>
                                    <p:cond delay="0"/>
                                  </p:stCondLst>
                                  <p:childTnLst>
                                    <p:set>
                                      <p:cBhvr>
                                        <p:cTn id="12" dur="1" fill="hold">
                                          <p:stCondLst>
                                            <p:cond delay="0"/>
                                          </p:stCondLst>
                                        </p:cTn>
                                        <p:tgtEl>
                                          <p:spTgt spid="16"/>
                                        </p:tgtEl>
                                        <p:attrNameLst>
                                          <p:attrName>style.visibility</p:attrName>
                                        </p:attrNameLst>
                                      </p:cBhvr>
                                      <p:to>
                                        <p:strVal val="visible"/>
                                      </p:to>
                                    </p:set>
                                    <p:animEffect transition="in" filter="slide(fromBottom)">
                                      <p:cBhvr>
                                        <p:cTn id="13" dur="500"/>
                                        <p:tgtEl>
                                          <p:spTgt spid="16"/>
                                        </p:tgtEl>
                                      </p:cBhvr>
                                    </p:animEffect>
                                  </p:childTnLst>
                                </p:cTn>
                              </p:par>
                            </p:childTnLst>
                          </p:cTn>
                        </p:par>
                        <p:par>
                          <p:cTn id="14" fill="hold">
                            <p:stCondLst>
                              <p:cond delay="500"/>
                            </p:stCondLst>
                            <p:childTnLst>
                              <p:par>
                                <p:cTn id="15" presetID="29" presetClass="entr" presetSubtype="0" fill="hold" nodeType="afterEffect">
                                  <p:stCondLst>
                                    <p:cond delay="0"/>
                                  </p:stCondLst>
                                  <p:childTnLst>
                                    <p:set>
                                      <p:cBhvr>
                                        <p:cTn id="16" dur="1" fill="hold">
                                          <p:stCondLst>
                                            <p:cond delay="0"/>
                                          </p:stCondLst>
                                        </p:cTn>
                                        <p:tgtEl>
                                          <p:spTgt spid="20"/>
                                        </p:tgtEl>
                                        <p:attrNameLst>
                                          <p:attrName>style.visibility</p:attrName>
                                        </p:attrNameLst>
                                      </p:cBhvr>
                                      <p:to>
                                        <p:strVal val="visible"/>
                                      </p:to>
                                    </p:set>
                                    <p:anim calcmode="lin" valueType="num">
                                      <p:cBhvr>
                                        <p:cTn id="17" dur="500" fill="hold"/>
                                        <p:tgtEl>
                                          <p:spTgt spid="20"/>
                                        </p:tgtEl>
                                        <p:attrNameLst>
                                          <p:attrName>ppt_x</p:attrName>
                                        </p:attrNameLst>
                                      </p:cBhvr>
                                      <p:tavLst>
                                        <p:tav tm="0">
                                          <p:val>
                                            <p:strVal val="#ppt_x-.2"/>
                                          </p:val>
                                        </p:tav>
                                        <p:tav tm="100000">
                                          <p:val>
                                            <p:strVal val="#ppt_x"/>
                                          </p:val>
                                        </p:tav>
                                      </p:tavLst>
                                    </p:anim>
                                    <p:anim calcmode="lin" valueType="num">
                                      <p:cBhvr>
                                        <p:cTn id="18" dur="500" fill="hold"/>
                                        <p:tgtEl>
                                          <p:spTgt spid="20"/>
                                        </p:tgtEl>
                                        <p:attrNameLst>
                                          <p:attrName>ppt_y</p:attrName>
                                        </p:attrNameLst>
                                      </p:cBhvr>
                                      <p:tavLst>
                                        <p:tav tm="0">
                                          <p:val>
                                            <p:strVal val="#ppt_y"/>
                                          </p:val>
                                        </p:tav>
                                        <p:tav tm="100000">
                                          <p:val>
                                            <p:strVal val="#ppt_y"/>
                                          </p:val>
                                        </p:tav>
                                      </p:tavLst>
                                    </p:anim>
                                    <p:animEffect transition="in" filter="wipe(right)" prLst="gradientSize: 0.1">
                                      <p:cBhvr>
                                        <p:cTn id="19" dur="500"/>
                                        <p:tgtEl>
                                          <p:spTgt spid="20"/>
                                        </p:tgtEl>
                                      </p:cBhvr>
                                    </p:animEffect>
                                  </p:childTnLst>
                                </p:cTn>
                              </p:par>
                              <p:par>
                                <p:cTn id="20" presetID="32" presetClass="emph" presetSubtype="0" fill="hold" nodeType="withEffect">
                                  <p:stCondLst>
                                    <p:cond delay="0"/>
                                  </p:stCondLst>
                                  <p:childTnLst>
                                    <p:animClr clrSpc="rgb" dir="cw">
                                      <p:cBhvr override="childStyle">
                                        <p:cTn id="21" dur="100" fill="hold"/>
                                        <p:tgtEl>
                                          <p:spTgt spid="24"/>
                                        </p:tgtEl>
                                        <p:attrNameLst>
                                          <p:attrName>style.color</p:attrName>
                                        </p:attrNameLst>
                                      </p:cBhvr>
                                      <p:to>
                                        <a:schemeClr val="bg1"/>
                                      </p:to>
                                    </p:animClr>
                                    <p:animClr clrSpc="rgb" dir="cw">
                                      <p:cBhvr>
                                        <p:cTn id="22" dur="100" fill="hold"/>
                                        <p:tgtEl>
                                          <p:spTgt spid="24"/>
                                        </p:tgtEl>
                                        <p:attrNameLst>
                                          <p:attrName>fillcolor</p:attrName>
                                        </p:attrNameLst>
                                      </p:cBhvr>
                                      <p:to>
                                        <a:schemeClr val="bg1"/>
                                      </p:to>
                                    </p:animClr>
                                    <p:set>
                                      <p:cBhvr>
                                        <p:cTn id="23" dur="100" fill="hold"/>
                                        <p:tgtEl>
                                          <p:spTgt spid="24"/>
                                        </p:tgtEl>
                                        <p:attrNameLst>
                                          <p:attrName>fill.type</p:attrName>
                                        </p:attrNameLst>
                                      </p:cBhvr>
                                      <p:to>
                                        <p:strVal val="solid"/>
                                      </p:to>
                                    </p:set>
                                    <p:set>
                                      <p:cBhvr>
                                        <p:cTn id="24" dur="100" fill="hold"/>
                                        <p:tgtEl>
                                          <p:spTgt spid="24"/>
                                        </p:tgtEl>
                                        <p:attrNameLst>
                                          <p:attrName>fill.on</p:attrName>
                                        </p:attrNameLst>
                                      </p:cBhvr>
                                      <p:to>
                                        <p:strVal val="true"/>
                                      </p:to>
                                    </p:set>
                                    <p:animRot by="120000">
                                      <p:cBhvr>
                                        <p:cTn id="25" dur="100" fill="hold">
                                          <p:stCondLst>
                                            <p:cond delay="0"/>
                                          </p:stCondLst>
                                        </p:cTn>
                                        <p:tgtEl>
                                          <p:spTgt spid="24"/>
                                        </p:tgtEl>
                                        <p:attrNameLst>
                                          <p:attrName>r</p:attrName>
                                        </p:attrNameLst>
                                      </p:cBhvr>
                                    </p:animRot>
                                    <p:animRot by="-240000">
                                      <p:cBhvr>
                                        <p:cTn id="26" dur="200" fill="hold">
                                          <p:stCondLst>
                                            <p:cond delay="200"/>
                                          </p:stCondLst>
                                        </p:cTn>
                                        <p:tgtEl>
                                          <p:spTgt spid="24"/>
                                        </p:tgtEl>
                                        <p:attrNameLst>
                                          <p:attrName>r</p:attrName>
                                        </p:attrNameLst>
                                      </p:cBhvr>
                                    </p:animRot>
                                    <p:animRot by="240000">
                                      <p:cBhvr>
                                        <p:cTn id="27" dur="200" fill="hold">
                                          <p:stCondLst>
                                            <p:cond delay="400"/>
                                          </p:stCondLst>
                                        </p:cTn>
                                        <p:tgtEl>
                                          <p:spTgt spid="24"/>
                                        </p:tgtEl>
                                        <p:attrNameLst>
                                          <p:attrName>r</p:attrName>
                                        </p:attrNameLst>
                                      </p:cBhvr>
                                    </p:animRot>
                                    <p:animRot by="-240000">
                                      <p:cBhvr>
                                        <p:cTn id="28" dur="200" fill="hold">
                                          <p:stCondLst>
                                            <p:cond delay="600"/>
                                          </p:stCondLst>
                                        </p:cTn>
                                        <p:tgtEl>
                                          <p:spTgt spid="24"/>
                                        </p:tgtEl>
                                        <p:attrNameLst>
                                          <p:attrName>r</p:attrName>
                                        </p:attrNameLst>
                                      </p:cBhvr>
                                    </p:animRot>
                                    <p:animRot by="120000">
                                      <p:cBhvr>
                                        <p:cTn id="29" dur="200" fill="hold">
                                          <p:stCondLst>
                                            <p:cond delay="800"/>
                                          </p:stCondLst>
                                        </p:cTn>
                                        <p:tgtEl>
                                          <p:spTgt spid="24"/>
                                        </p:tgtEl>
                                        <p:attrNameLst>
                                          <p:attrName>r</p:attrName>
                                        </p:attrNameLst>
                                      </p:cBhvr>
                                    </p:animRot>
                                  </p:childTnLst>
                                </p:cTn>
                              </p:par>
                            </p:childTnLst>
                          </p:cTn>
                        </p:par>
                        <p:par>
                          <p:cTn id="30" fill="hold">
                            <p:stCondLst>
                              <p:cond delay="1500"/>
                            </p:stCondLst>
                            <p:childTnLst>
                              <p:par>
                                <p:cTn id="31" presetID="12" presetClass="entr" presetSubtype="4" fill="hold" grpId="0" nodeType="afterEffect">
                                  <p:stCondLst>
                                    <p:cond delay="0"/>
                                  </p:stCondLst>
                                  <p:childTnLst>
                                    <p:set>
                                      <p:cBhvr>
                                        <p:cTn id="32" dur="1" fill="hold">
                                          <p:stCondLst>
                                            <p:cond delay="0"/>
                                          </p:stCondLst>
                                        </p:cTn>
                                        <p:tgtEl>
                                          <p:spTgt spid="14"/>
                                        </p:tgtEl>
                                        <p:attrNameLst>
                                          <p:attrName>style.visibility</p:attrName>
                                        </p:attrNameLst>
                                      </p:cBhvr>
                                      <p:to>
                                        <p:strVal val="visible"/>
                                      </p:to>
                                    </p:set>
                                    <p:animEffect transition="in" filter="slide(fromBottom)">
                                      <p:cBhvr>
                                        <p:cTn id="33" dur="500"/>
                                        <p:tgtEl>
                                          <p:spTgt spid="14"/>
                                        </p:tgtEl>
                                      </p:cBhvr>
                                    </p:animEffect>
                                  </p:childTnLst>
                                </p:cTn>
                              </p:par>
                              <p:par>
                                <p:cTn id="34" presetID="12" presetClass="entr" presetSubtype="4" fill="hold" nodeType="withEffect">
                                  <p:stCondLst>
                                    <p:cond delay="0"/>
                                  </p:stCondLst>
                                  <p:childTnLst>
                                    <p:set>
                                      <p:cBhvr>
                                        <p:cTn id="35" dur="1" fill="hold">
                                          <p:stCondLst>
                                            <p:cond delay="0"/>
                                          </p:stCondLst>
                                        </p:cTn>
                                        <p:tgtEl>
                                          <p:spTgt spid="11"/>
                                        </p:tgtEl>
                                        <p:attrNameLst>
                                          <p:attrName>style.visibility</p:attrName>
                                        </p:attrNameLst>
                                      </p:cBhvr>
                                      <p:to>
                                        <p:strVal val="visible"/>
                                      </p:to>
                                    </p:set>
                                    <p:animEffect transition="in" filter="slide(fromBottom)">
                                      <p:cBhvr>
                                        <p:cTn id="36"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 grpId="0"/>
      <p:bldP spid="14"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 name="图片 19" descr="画笔.jpg"/>
          <p:cNvPicPr>
            <a:picLocks noChangeAspect="1"/>
          </p:cNvPicPr>
          <p:nvPr/>
        </p:nvPicPr>
        <p:blipFill>
          <a:blip r:embed="rId2"/>
          <a:srcRect/>
          <a:stretch>
            <a:fillRect/>
          </a:stretch>
        </p:blipFill>
        <p:spPr bwMode="auto">
          <a:xfrm>
            <a:off x="8005763" y="4016375"/>
            <a:ext cx="1125537" cy="1127125"/>
          </a:xfrm>
          <a:prstGeom prst="rect">
            <a:avLst/>
          </a:prstGeom>
          <a:noFill/>
          <a:ln w="9525">
            <a:noFill/>
            <a:miter lim="800000"/>
            <a:headEnd/>
            <a:tailEnd/>
          </a:ln>
        </p:spPr>
      </p:pic>
      <p:pic>
        <p:nvPicPr>
          <p:cNvPr id="24" name="图片 23" descr="下方素材.png"/>
          <p:cNvPicPr>
            <a:picLocks noChangeAspect="1"/>
          </p:cNvPicPr>
          <p:nvPr/>
        </p:nvPicPr>
        <p:blipFill>
          <a:blip r:embed="rId3"/>
          <a:srcRect t="65517"/>
          <a:stretch>
            <a:fillRect/>
          </a:stretch>
        </p:blipFill>
        <p:spPr bwMode="auto">
          <a:xfrm>
            <a:off x="3967163" y="4652963"/>
            <a:ext cx="1895475" cy="490537"/>
          </a:xfrm>
          <a:prstGeom prst="rect">
            <a:avLst/>
          </a:prstGeom>
          <a:noFill/>
          <a:ln w="9525">
            <a:noFill/>
            <a:miter lim="800000"/>
            <a:headEnd/>
            <a:tailEnd/>
          </a:ln>
        </p:spPr>
      </p:pic>
      <p:pic>
        <p:nvPicPr>
          <p:cNvPr id="16" name="图片 15" descr="图片5.png"/>
          <p:cNvPicPr>
            <a:picLocks noChangeAspect="1"/>
          </p:cNvPicPr>
          <p:nvPr/>
        </p:nvPicPr>
        <p:blipFill>
          <a:blip r:embed="rId4"/>
          <a:srcRect/>
          <a:stretch>
            <a:fillRect/>
          </a:stretch>
        </p:blipFill>
        <p:spPr bwMode="auto">
          <a:xfrm>
            <a:off x="504825" y="973138"/>
            <a:ext cx="1111250" cy="474662"/>
          </a:xfrm>
          <a:prstGeom prst="rect">
            <a:avLst/>
          </a:prstGeom>
          <a:noFill/>
          <a:ln w="9525">
            <a:noFill/>
            <a:miter lim="800000"/>
            <a:headEnd/>
            <a:tailEnd/>
          </a:ln>
        </p:spPr>
      </p:pic>
      <p:grpSp>
        <p:nvGrpSpPr>
          <p:cNvPr id="2" name="组合 18"/>
          <p:cNvGrpSpPr>
            <a:grpSpLocks/>
          </p:cNvGrpSpPr>
          <p:nvPr/>
        </p:nvGrpSpPr>
        <p:grpSpPr bwMode="auto">
          <a:xfrm>
            <a:off x="252413" y="0"/>
            <a:ext cx="2163762" cy="819150"/>
            <a:chOff x="337457" y="0"/>
            <a:chExt cx="5751109" cy="1091406"/>
          </a:xfrm>
        </p:grpSpPr>
        <p:sp>
          <p:nvSpPr>
            <p:cNvPr id="21" name="圆角矩形 20"/>
            <p:cNvSpPr/>
            <p:nvPr/>
          </p:nvSpPr>
          <p:spPr>
            <a:xfrm>
              <a:off x="337457" y="406105"/>
              <a:ext cx="5751109" cy="685301"/>
            </a:xfrm>
            <a:prstGeom prst="roundRect">
              <a:avLst/>
            </a:prstGeom>
            <a:solidFill>
              <a:schemeClr val="accent4">
                <a:lumMod val="20000"/>
                <a:lumOff val="80000"/>
              </a:schemeClr>
            </a:solid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p>
          </p:txBody>
        </p:sp>
        <p:cxnSp>
          <p:nvCxnSpPr>
            <p:cNvPr id="22" name="直接连接符 21"/>
            <p:cNvCxnSpPr/>
            <p:nvPr/>
          </p:nvCxnSpPr>
          <p:spPr>
            <a:xfrm rot="5400000">
              <a:off x="710342" y="209398"/>
              <a:ext cx="418795" cy="0"/>
            </a:xfrm>
            <a:prstGeom prst="line">
              <a:avLst/>
            </a:prstGeom>
            <a:solidFill>
              <a:schemeClr val="accent4">
                <a:lumMod val="20000"/>
                <a:lumOff val="80000"/>
              </a:schemeClr>
            </a:solidFill>
            <a:ln w="38100"/>
          </p:spPr>
          <p:style>
            <a:lnRef idx="1">
              <a:schemeClr val="dk1"/>
            </a:lnRef>
            <a:fillRef idx="0">
              <a:schemeClr val="dk1"/>
            </a:fillRef>
            <a:effectRef idx="0">
              <a:schemeClr val="dk1"/>
            </a:effectRef>
            <a:fontRef idx="minor">
              <a:schemeClr val="tx1"/>
            </a:fontRef>
          </p:style>
        </p:cxnSp>
        <p:cxnSp>
          <p:nvCxnSpPr>
            <p:cNvPr id="23" name="直接连接符 22"/>
            <p:cNvCxnSpPr/>
            <p:nvPr/>
          </p:nvCxnSpPr>
          <p:spPr>
            <a:xfrm rot="5400000">
              <a:off x="5113338" y="207288"/>
              <a:ext cx="418795" cy="4221"/>
            </a:xfrm>
            <a:prstGeom prst="line">
              <a:avLst/>
            </a:prstGeom>
            <a:solidFill>
              <a:schemeClr val="accent4">
                <a:lumMod val="20000"/>
                <a:lumOff val="80000"/>
              </a:schemeClr>
            </a:solidFill>
            <a:ln w="38100"/>
          </p:spPr>
          <p:style>
            <a:lnRef idx="1">
              <a:schemeClr val="dk1"/>
            </a:lnRef>
            <a:fillRef idx="0">
              <a:schemeClr val="dk1"/>
            </a:fillRef>
            <a:effectRef idx="0">
              <a:schemeClr val="dk1"/>
            </a:effectRef>
            <a:fontRef idx="minor">
              <a:schemeClr val="tx1"/>
            </a:fontRef>
          </p:style>
        </p:cxnSp>
      </p:grpSp>
      <p:sp>
        <p:nvSpPr>
          <p:cNvPr id="25" name="矩形 24"/>
          <p:cNvSpPr>
            <a:spLocks noChangeArrowheads="1"/>
          </p:cNvSpPr>
          <p:nvPr/>
        </p:nvSpPr>
        <p:spPr bwMode="auto">
          <a:xfrm>
            <a:off x="306388" y="349250"/>
            <a:ext cx="2074862" cy="484188"/>
          </a:xfrm>
          <a:prstGeom prst="rect">
            <a:avLst/>
          </a:prstGeom>
          <a:noFill/>
          <a:ln w="9525">
            <a:noFill/>
            <a:miter lim="800000"/>
            <a:headEnd/>
            <a:tailEnd/>
          </a:ln>
        </p:spPr>
        <p:txBody>
          <a:bodyPr wrap="none" lIns="68580" tIns="34290" rIns="68580" bIns="34290">
            <a:spAutoFit/>
          </a:bodyPr>
          <a:lstStyle/>
          <a:p>
            <a:r>
              <a:rPr lang="zh-CN" altLang="en-US" sz="2700">
                <a:latin typeface="微软雅黑" pitchFamily="34" charset="-122"/>
                <a:ea typeface="微软雅黑" pitchFamily="34" charset="-122"/>
              </a:rPr>
              <a:t>知识点  速度</a:t>
            </a:r>
          </a:p>
        </p:txBody>
      </p:sp>
      <p:sp>
        <p:nvSpPr>
          <p:cNvPr id="14" name="矩形 13"/>
          <p:cNvSpPr>
            <a:spLocks noChangeArrowheads="1"/>
          </p:cNvSpPr>
          <p:nvPr/>
        </p:nvSpPr>
        <p:spPr bwMode="auto">
          <a:xfrm>
            <a:off x="403225" y="1390650"/>
            <a:ext cx="7704138" cy="1400175"/>
          </a:xfrm>
          <a:prstGeom prst="rect">
            <a:avLst/>
          </a:prstGeom>
          <a:noFill/>
          <a:ln w="9525">
            <a:noFill/>
            <a:miter lim="800000"/>
            <a:headEnd/>
            <a:tailEnd/>
          </a:ln>
        </p:spPr>
        <p:txBody>
          <a:bodyPr lIns="68580" tIns="34290" rIns="68580" bIns="34290">
            <a:spAutoFit/>
          </a:bodyPr>
          <a:lstStyle/>
          <a:p>
            <a:pPr>
              <a:lnSpc>
                <a:spcPct val="150000"/>
              </a:lnSpc>
            </a:pPr>
            <a:r>
              <a:rPr lang="zh-CN" altLang="en-US" sz="2000" dirty="0">
                <a:latin typeface="微软雅黑" pitchFamily="34" charset="-122"/>
                <a:ea typeface="微软雅黑" pitchFamily="34" charset="-122"/>
              </a:rPr>
              <a:t>比值定义法</a:t>
            </a:r>
            <a:r>
              <a:rPr lang="en-US" altLang="zh-CN" sz="2000" dirty="0">
                <a:latin typeface="微软雅黑" pitchFamily="34" charset="-122"/>
                <a:ea typeface="微软雅黑" pitchFamily="34" charset="-122"/>
              </a:rPr>
              <a:t>:</a:t>
            </a:r>
            <a:r>
              <a:rPr lang="zh-CN" altLang="en-US" sz="2000" dirty="0">
                <a:latin typeface="微软雅黑" pitchFamily="34" charset="-122"/>
                <a:ea typeface="微软雅黑" pitchFamily="34" charset="-122"/>
              </a:rPr>
              <a:t>所谓比值定义法</a:t>
            </a:r>
            <a:r>
              <a:rPr lang="en-US" altLang="zh-CN" sz="2000" dirty="0">
                <a:latin typeface="微软雅黑" pitchFamily="34" charset="-122"/>
                <a:ea typeface="微软雅黑" pitchFamily="34" charset="-122"/>
              </a:rPr>
              <a:t>,</a:t>
            </a:r>
            <a:r>
              <a:rPr lang="zh-CN" altLang="en-US" sz="2000" dirty="0">
                <a:latin typeface="微软雅黑" pitchFamily="34" charset="-122"/>
                <a:ea typeface="微软雅黑" pitchFamily="34" charset="-122"/>
              </a:rPr>
              <a:t>就是用两个基本的物理量的“比”来定义一个新的物理量的方法</a:t>
            </a:r>
            <a:r>
              <a:rPr lang="en-US" altLang="zh-CN" sz="2000" dirty="0">
                <a:latin typeface="微软雅黑" pitchFamily="34" charset="-122"/>
                <a:ea typeface="微软雅黑" pitchFamily="34" charset="-122"/>
              </a:rPr>
              <a:t>.</a:t>
            </a:r>
            <a:r>
              <a:rPr lang="zh-CN" altLang="en-US" sz="2000" dirty="0">
                <a:latin typeface="微软雅黑" pitchFamily="34" charset="-122"/>
                <a:ea typeface="微软雅黑" pitchFamily="34" charset="-122"/>
              </a:rPr>
              <a:t>用比值法定义的物理概念在物理学中占有相当大的比例</a:t>
            </a:r>
            <a:r>
              <a:rPr lang="en-US" altLang="zh-CN" sz="2000" dirty="0">
                <a:latin typeface="微软雅黑" pitchFamily="34" charset="-122"/>
                <a:ea typeface="微软雅黑" pitchFamily="34" charset="-122"/>
              </a:rPr>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1" fill="hold"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slide(fromTop)">
                                      <p:cBhvr>
                                        <p:cTn id="7" dur="500"/>
                                        <p:tgtEl>
                                          <p:spTgt spid="2"/>
                                        </p:tgtEl>
                                      </p:cBhvr>
                                    </p:animEffect>
                                  </p:childTnLst>
                                </p:cTn>
                              </p:par>
                              <p:par>
                                <p:cTn id="8" presetID="12" presetClass="entr" presetSubtype="8" fill="hold" grpId="0" nodeType="withEffect">
                                  <p:stCondLst>
                                    <p:cond delay="0"/>
                                  </p:stCondLst>
                                  <p:childTnLst>
                                    <p:set>
                                      <p:cBhvr>
                                        <p:cTn id="9" dur="1" fill="hold">
                                          <p:stCondLst>
                                            <p:cond delay="0"/>
                                          </p:stCondLst>
                                        </p:cTn>
                                        <p:tgtEl>
                                          <p:spTgt spid="25"/>
                                        </p:tgtEl>
                                        <p:attrNameLst>
                                          <p:attrName>style.visibility</p:attrName>
                                        </p:attrNameLst>
                                      </p:cBhvr>
                                      <p:to>
                                        <p:strVal val="visible"/>
                                      </p:to>
                                    </p:set>
                                    <p:animEffect transition="in" filter="slide(fromLeft)">
                                      <p:cBhvr>
                                        <p:cTn id="10" dur="500"/>
                                        <p:tgtEl>
                                          <p:spTgt spid="25"/>
                                        </p:tgtEl>
                                      </p:cBhvr>
                                    </p:animEffect>
                                  </p:childTnLst>
                                </p:cTn>
                              </p:par>
                              <p:par>
                                <p:cTn id="11" presetID="12" presetClass="entr" presetSubtype="4" fill="hold" nodeType="withEffect">
                                  <p:stCondLst>
                                    <p:cond delay="0"/>
                                  </p:stCondLst>
                                  <p:childTnLst>
                                    <p:set>
                                      <p:cBhvr>
                                        <p:cTn id="12" dur="1" fill="hold">
                                          <p:stCondLst>
                                            <p:cond delay="0"/>
                                          </p:stCondLst>
                                        </p:cTn>
                                        <p:tgtEl>
                                          <p:spTgt spid="16"/>
                                        </p:tgtEl>
                                        <p:attrNameLst>
                                          <p:attrName>style.visibility</p:attrName>
                                        </p:attrNameLst>
                                      </p:cBhvr>
                                      <p:to>
                                        <p:strVal val="visible"/>
                                      </p:to>
                                    </p:set>
                                    <p:animEffect transition="in" filter="slide(fromBottom)">
                                      <p:cBhvr>
                                        <p:cTn id="13" dur="500"/>
                                        <p:tgtEl>
                                          <p:spTgt spid="16"/>
                                        </p:tgtEl>
                                      </p:cBhvr>
                                    </p:animEffect>
                                  </p:childTnLst>
                                </p:cTn>
                              </p:par>
                            </p:childTnLst>
                          </p:cTn>
                        </p:par>
                        <p:par>
                          <p:cTn id="14" fill="hold">
                            <p:stCondLst>
                              <p:cond delay="500"/>
                            </p:stCondLst>
                            <p:childTnLst>
                              <p:par>
                                <p:cTn id="15" presetID="29" presetClass="entr" presetSubtype="0" fill="hold" nodeType="afterEffect">
                                  <p:stCondLst>
                                    <p:cond delay="0"/>
                                  </p:stCondLst>
                                  <p:childTnLst>
                                    <p:set>
                                      <p:cBhvr>
                                        <p:cTn id="16" dur="1" fill="hold">
                                          <p:stCondLst>
                                            <p:cond delay="0"/>
                                          </p:stCondLst>
                                        </p:cTn>
                                        <p:tgtEl>
                                          <p:spTgt spid="20"/>
                                        </p:tgtEl>
                                        <p:attrNameLst>
                                          <p:attrName>style.visibility</p:attrName>
                                        </p:attrNameLst>
                                      </p:cBhvr>
                                      <p:to>
                                        <p:strVal val="visible"/>
                                      </p:to>
                                    </p:set>
                                    <p:anim calcmode="lin" valueType="num">
                                      <p:cBhvr>
                                        <p:cTn id="17" dur="500" fill="hold"/>
                                        <p:tgtEl>
                                          <p:spTgt spid="20"/>
                                        </p:tgtEl>
                                        <p:attrNameLst>
                                          <p:attrName>ppt_x</p:attrName>
                                        </p:attrNameLst>
                                      </p:cBhvr>
                                      <p:tavLst>
                                        <p:tav tm="0">
                                          <p:val>
                                            <p:strVal val="#ppt_x-.2"/>
                                          </p:val>
                                        </p:tav>
                                        <p:tav tm="100000">
                                          <p:val>
                                            <p:strVal val="#ppt_x"/>
                                          </p:val>
                                        </p:tav>
                                      </p:tavLst>
                                    </p:anim>
                                    <p:anim calcmode="lin" valueType="num">
                                      <p:cBhvr>
                                        <p:cTn id="18" dur="500" fill="hold"/>
                                        <p:tgtEl>
                                          <p:spTgt spid="20"/>
                                        </p:tgtEl>
                                        <p:attrNameLst>
                                          <p:attrName>ppt_y</p:attrName>
                                        </p:attrNameLst>
                                      </p:cBhvr>
                                      <p:tavLst>
                                        <p:tav tm="0">
                                          <p:val>
                                            <p:strVal val="#ppt_y"/>
                                          </p:val>
                                        </p:tav>
                                        <p:tav tm="100000">
                                          <p:val>
                                            <p:strVal val="#ppt_y"/>
                                          </p:val>
                                        </p:tav>
                                      </p:tavLst>
                                    </p:anim>
                                    <p:animEffect transition="in" filter="wipe(right)" prLst="gradientSize: 0.1">
                                      <p:cBhvr>
                                        <p:cTn id="19" dur="500"/>
                                        <p:tgtEl>
                                          <p:spTgt spid="20"/>
                                        </p:tgtEl>
                                      </p:cBhvr>
                                    </p:animEffect>
                                  </p:childTnLst>
                                </p:cTn>
                              </p:par>
                              <p:par>
                                <p:cTn id="20" presetID="32" presetClass="emph" presetSubtype="0" fill="hold" nodeType="withEffect">
                                  <p:stCondLst>
                                    <p:cond delay="0"/>
                                  </p:stCondLst>
                                  <p:childTnLst>
                                    <p:animClr clrSpc="rgb" dir="cw">
                                      <p:cBhvr override="childStyle">
                                        <p:cTn id="21" dur="100" fill="hold"/>
                                        <p:tgtEl>
                                          <p:spTgt spid="24"/>
                                        </p:tgtEl>
                                        <p:attrNameLst>
                                          <p:attrName>style.color</p:attrName>
                                        </p:attrNameLst>
                                      </p:cBhvr>
                                      <p:to>
                                        <a:schemeClr val="bg1"/>
                                      </p:to>
                                    </p:animClr>
                                    <p:animClr clrSpc="rgb" dir="cw">
                                      <p:cBhvr>
                                        <p:cTn id="22" dur="100" fill="hold"/>
                                        <p:tgtEl>
                                          <p:spTgt spid="24"/>
                                        </p:tgtEl>
                                        <p:attrNameLst>
                                          <p:attrName>fillcolor</p:attrName>
                                        </p:attrNameLst>
                                      </p:cBhvr>
                                      <p:to>
                                        <a:schemeClr val="bg1"/>
                                      </p:to>
                                    </p:animClr>
                                    <p:set>
                                      <p:cBhvr>
                                        <p:cTn id="23" dur="100" fill="hold"/>
                                        <p:tgtEl>
                                          <p:spTgt spid="24"/>
                                        </p:tgtEl>
                                        <p:attrNameLst>
                                          <p:attrName>fill.type</p:attrName>
                                        </p:attrNameLst>
                                      </p:cBhvr>
                                      <p:to>
                                        <p:strVal val="solid"/>
                                      </p:to>
                                    </p:set>
                                    <p:set>
                                      <p:cBhvr>
                                        <p:cTn id="24" dur="100" fill="hold"/>
                                        <p:tgtEl>
                                          <p:spTgt spid="24"/>
                                        </p:tgtEl>
                                        <p:attrNameLst>
                                          <p:attrName>fill.on</p:attrName>
                                        </p:attrNameLst>
                                      </p:cBhvr>
                                      <p:to>
                                        <p:strVal val="true"/>
                                      </p:to>
                                    </p:set>
                                    <p:animRot by="120000">
                                      <p:cBhvr>
                                        <p:cTn id="25" dur="100" fill="hold">
                                          <p:stCondLst>
                                            <p:cond delay="0"/>
                                          </p:stCondLst>
                                        </p:cTn>
                                        <p:tgtEl>
                                          <p:spTgt spid="24"/>
                                        </p:tgtEl>
                                        <p:attrNameLst>
                                          <p:attrName>r</p:attrName>
                                        </p:attrNameLst>
                                      </p:cBhvr>
                                    </p:animRot>
                                    <p:animRot by="-240000">
                                      <p:cBhvr>
                                        <p:cTn id="26" dur="200" fill="hold">
                                          <p:stCondLst>
                                            <p:cond delay="200"/>
                                          </p:stCondLst>
                                        </p:cTn>
                                        <p:tgtEl>
                                          <p:spTgt spid="24"/>
                                        </p:tgtEl>
                                        <p:attrNameLst>
                                          <p:attrName>r</p:attrName>
                                        </p:attrNameLst>
                                      </p:cBhvr>
                                    </p:animRot>
                                    <p:animRot by="240000">
                                      <p:cBhvr>
                                        <p:cTn id="27" dur="200" fill="hold">
                                          <p:stCondLst>
                                            <p:cond delay="400"/>
                                          </p:stCondLst>
                                        </p:cTn>
                                        <p:tgtEl>
                                          <p:spTgt spid="24"/>
                                        </p:tgtEl>
                                        <p:attrNameLst>
                                          <p:attrName>r</p:attrName>
                                        </p:attrNameLst>
                                      </p:cBhvr>
                                    </p:animRot>
                                    <p:animRot by="-240000">
                                      <p:cBhvr>
                                        <p:cTn id="28" dur="200" fill="hold">
                                          <p:stCondLst>
                                            <p:cond delay="600"/>
                                          </p:stCondLst>
                                        </p:cTn>
                                        <p:tgtEl>
                                          <p:spTgt spid="24"/>
                                        </p:tgtEl>
                                        <p:attrNameLst>
                                          <p:attrName>r</p:attrName>
                                        </p:attrNameLst>
                                      </p:cBhvr>
                                    </p:animRot>
                                    <p:animRot by="120000">
                                      <p:cBhvr>
                                        <p:cTn id="29" dur="200" fill="hold">
                                          <p:stCondLst>
                                            <p:cond delay="800"/>
                                          </p:stCondLst>
                                        </p:cTn>
                                        <p:tgtEl>
                                          <p:spTgt spid="24"/>
                                        </p:tgtEl>
                                        <p:attrNameLst>
                                          <p:attrName>r</p:attrName>
                                        </p:attrNameLst>
                                      </p:cBhvr>
                                    </p:animRot>
                                  </p:childTnLst>
                                </p:cTn>
                              </p:par>
                            </p:childTnLst>
                          </p:cTn>
                        </p:par>
                        <p:par>
                          <p:cTn id="30" fill="hold">
                            <p:stCondLst>
                              <p:cond delay="1500"/>
                            </p:stCondLst>
                            <p:childTnLst>
                              <p:par>
                                <p:cTn id="31" presetID="12" presetClass="entr" presetSubtype="4" fill="hold" grpId="0" nodeType="afterEffect">
                                  <p:stCondLst>
                                    <p:cond delay="0"/>
                                  </p:stCondLst>
                                  <p:childTnLst>
                                    <p:set>
                                      <p:cBhvr>
                                        <p:cTn id="32" dur="1" fill="hold">
                                          <p:stCondLst>
                                            <p:cond delay="0"/>
                                          </p:stCondLst>
                                        </p:cTn>
                                        <p:tgtEl>
                                          <p:spTgt spid="14"/>
                                        </p:tgtEl>
                                        <p:attrNameLst>
                                          <p:attrName>style.visibility</p:attrName>
                                        </p:attrNameLst>
                                      </p:cBhvr>
                                      <p:to>
                                        <p:strVal val="visible"/>
                                      </p:to>
                                    </p:set>
                                    <p:animEffect transition="in" filter="slide(fromBottom)">
                                      <p:cBhvr>
                                        <p:cTn id="33"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 grpId="0"/>
      <p:bldP spid="14"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 name="图片 19" descr="画笔.jpg"/>
          <p:cNvPicPr>
            <a:picLocks noChangeAspect="1"/>
          </p:cNvPicPr>
          <p:nvPr/>
        </p:nvPicPr>
        <p:blipFill>
          <a:blip r:embed="rId2"/>
          <a:srcRect/>
          <a:stretch>
            <a:fillRect/>
          </a:stretch>
        </p:blipFill>
        <p:spPr bwMode="auto">
          <a:xfrm>
            <a:off x="8005763" y="4016375"/>
            <a:ext cx="1125537" cy="1127125"/>
          </a:xfrm>
          <a:prstGeom prst="rect">
            <a:avLst/>
          </a:prstGeom>
          <a:noFill/>
          <a:ln w="9525">
            <a:noFill/>
            <a:miter lim="800000"/>
            <a:headEnd/>
            <a:tailEnd/>
          </a:ln>
        </p:spPr>
      </p:pic>
      <p:pic>
        <p:nvPicPr>
          <p:cNvPr id="24" name="图片 23" descr="下方素材.png"/>
          <p:cNvPicPr>
            <a:picLocks noChangeAspect="1"/>
          </p:cNvPicPr>
          <p:nvPr/>
        </p:nvPicPr>
        <p:blipFill>
          <a:blip r:embed="rId3"/>
          <a:srcRect t="65517"/>
          <a:stretch>
            <a:fillRect/>
          </a:stretch>
        </p:blipFill>
        <p:spPr bwMode="auto">
          <a:xfrm>
            <a:off x="3967163" y="4652963"/>
            <a:ext cx="1895475" cy="490537"/>
          </a:xfrm>
          <a:prstGeom prst="rect">
            <a:avLst/>
          </a:prstGeom>
          <a:noFill/>
          <a:ln w="9525">
            <a:noFill/>
            <a:miter lim="800000"/>
            <a:headEnd/>
            <a:tailEnd/>
          </a:ln>
        </p:spPr>
      </p:pic>
      <p:pic>
        <p:nvPicPr>
          <p:cNvPr id="16" name="图片 15" descr="图片5.png"/>
          <p:cNvPicPr>
            <a:picLocks noChangeAspect="1"/>
          </p:cNvPicPr>
          <p:nvPr/>
        </p:nvPicPr>
        <p:blipFill>
          <a:blip r:embed="rId4"/>
          <a:srcRect/>
          <a:stretch>
            <a:fillRect/>
          </a:stretch>
        </p:blipFill>
        <p:spPr bwMode="auto">
          <a:xfrm>
            <a:off x="504825" y="974725"/>
            <a:ext cx="1111250" cy="471488"/>
          </a:xfrm>
          <a:prstGeom prst="rect">
            <a:avLst/>
          </a:prstGeom>
          <a:noFill/>
          <a:ln w="9525">
            <a:noFill/>
            <a:miter lim="800000"/>
            <a:headEnd/>
            <a:tailEnd/>
          </a:ln>
        </p:spPr>
      </p:pic>
      <p:grpSp>
        <p:nvGrpSpPr>
          <p:cNvPr id="2" name="组合 18"/>
          <p:cNvGrpSpPr>
            <a:grpSpLocks/>
          </p:cNvGrpSpPr>
          <p:nvPr/>
        </p:nvGrpSpPr>
        <p:grpSpPr bwMode="auto">
          <a:xfrm>
            <a:off x="252413" y="0"/>
            <a:ext cx="2163762" cy="819150"/>
            <a:chOff x="337457" y="0"/>
            <a:chExt cx="5751109" cy="1091406"/>
          </a:xfrm>
        </p:grpSpPr>
        <p:sp>
          <p:nvSpPr>
            <p:cNvPr id="21" name="圆角矩形 20"/>
            <p:cNvSpPr/>
            <p:nvPr/>
          </p:nvSpPr>
          <p:spPr>
            <a:xfrm>
              <a:off x="337457" y="406105"/>
              <a:ext cx="5751109" cy="685301"/>
            </a:xfrm>
            <a:prstGeom prst="roundRect">
              <a:avLst/>
            </a:prstGeom>
            <a:solidFill>
              <a:schemeClr val="accent4">
                <a:lumMod val="20000"/>
                <a:lumOff val="80000"/>
              </a:schemeClr>
            </a:solid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p>
          </p:txBody>
        </p:sp>
        <p:cxnSp>
          <p:nvCxnSpPr>
            <p:cNvPr id="22" name="直接连接符 21"/>
            <p:cNvCxnSpPr/>
            <p:nvPr/>
          </p:nvCxnSpPr>
          <p:spPr>
            <a:xfrm rot="5400000">
              <a:off x="710342" y="209398"/>
              <a:ext cx="418795" cy="0"/>
            </a:xfrm>
            <a:prstGeom prst="line">
              <a:avLst/>
            </a:prstGeom>
            <a:solidFill>
              <a:schemeClr val="accent4">
                <a:lumMod val="20000"/>
                <a:lumOff val="80000"/>
              </a:schemeClr>
            </a:solidFill>
            <a:ln w="38100"/>
          </p:spPr>
          <p:style>
            <a:lnRef idx="1">
              <a:schemeClr val="dk1"/>
            </a:lnRef>
            <a:fillRef idx="0">
              <a:schemeClr val="dk1"/>
            </a:fillRef>
            <a:effectRef idx="0">
              <a:schemeClr val="dk1"/>
            </a:effectRef>
            <a:fontRef idx="minor">
              <a:schemeClr val="tx1"/>
            </a:fontRef>
          </p:style>
        </p:cxnSp>
        <p:cxnSp>
          <p:nvCxnSpPr>
            <p:cNvPr id="23" name="直接连接符 22"/>
            <p:cNvCxnSpPr/>
            <p:nvPr/>
          </p:nvCxnSpPr>
          <p:spPr>
            <a:xfrm rot="5400000">
              <a:off x="5113338" y="207288"/>
              <a:ext cx="418795" cy="4221"/>
            </a:xfrm>
            <a:prstGeom prst="line">
              <a:avLst/>
            </a:prstGeom>
            <a:solidFill>
              <a:schemeClr val="accent4">
                <a:lumMod val="20000"/>
                <a:lumOff val="80000"/>
              </a:schemeClr>
            </a:solidFill>
            <a:ln w="38100"/>
          </p:spPr>
          <p:style>
            <a:lnRef idx="1">
              <a:schemeClr val="dk1"/>
            </a:lnRef>
            <a:fillRef idx="0">
              <a:schemeClr val="dk1"/>
            </a:fillRef>
            <a:effectRef idx="0">
              <a:schemeClr val="dk1"/>
            </a:effectRef>
            <a:fontRef idx="minor">
              <a:schemeClr val="tx1"/>
            </a:fontRef>
          </p:style>
        </p:cxnSp>
      </p:grpSp>
      <p:sp>
        <p:nvSpPr>
          <p:cNvPr id="25" name="矩形 24"/>
          <p:cNvSpPr>
            <a:spLocks noChangeArrowheads="1"/>
          </p:cNvSpPr>
          <p:nvPr/>
        </p:nvSpPr>
        <p:spPr bwMode="auto">
          <a:xfrm>
            <a:off x="306388" y="349250"/>
            <a:ext cx="2074862" cy="484188"/>
          </a:xfrm>
          <a:prstGeom prst="rect">
            <a:avLst/>
          </a:prstGeom>
          <a:noFill/>
          <a:ln w="9525">
            <a:noFill/>
            <a:miter lim="800000"/>
            <a:headEnd/>
            <a:tailEnd/>
          </a:ln>
        </p:spPr>
        <p:txBody>
          <a:bodyPr wrap="none" lIns="68580" tIns="34290" rIns="68580" bIns="34290">
            <a:spAutoFit/>
          </a:bodyPr>
          <a:lstStyle/>
          <a:p>
            <a:r>
              <a:rPr lang="zh-CN" altLang="en-US" sz="2700">
                <a:latin typeface="微软雅黑" pitchFamily="34" charset="-122"/>
                <a:ea typeface="微软雅黑" pitchFamily="34" charset="-122"/>
              </a:rPr>
              <a:t>知识点  速度</a:t>
            </a:r>
          </a:p>
        </p:txBody>
      </p:sp>
      <p:sp>
        <p:nvSpPr>
          <p:cNvPr id="14" name="矩形 13"/>
          <p:cNvSpPr>
            <a:spLocks noChangeArrowheads="1"/>
          </p:cNvSpPr>
          <p:nvPr/>
        </p:nvSpPr>
        <p:spPr bwMode="auto">
          <a:xfrm>
            <a:off x="403225" y="1390650"/>
            <a:ext cx="7704138" cy="476250"/>
          </a:xfrm>
          <a:prstGeom prst="rect">
            <a:avLst/>
          </a:prstGeom>
          <a:noFill/>
          <a:ln w="9525">
            <a:noFill/>
            <a:miter lim="800000"/>
            <a:headEnd/>
            <a:tailEnd/>
          </a:ln>
        </p:spPr>
        <p:txBody>
          <a:bodyPr lIns="68580" tIns="34290" rIns="68580" bIns="34290">
            <a:spAutoFit/>
          </a:bodyPr>
          <a:lstStyle/>
          <a:p>
            <a:pPr algn="ctr">
              <a:lnSpc>
                <a:spcPct val="150000"/>
              </a:lnSpc>
            </a:pPr>
            <a:r>
              <a:rPr lang="zh-CN" altLang="en-US" sz="2000">
                <a:latin typeface="微软雅黑" pitchFamily="34" charset="-122"/>
                <a:ea typeface="微软雅黑" pitchFamily="34" charset="-122"/>
              </a:rPr>
              <a:t>汽车速度表</a:t>
            </a:r>
          </a:p>
        </p:txBody>
      </p:sp>
      <p:pic>
        <p:nvPicPr>
          <p:cNvPr id="11" name="yhb295.jpg" descr="id:2147506105;FounderCES"/>
          <p:cNvPicPr>
            <a:picLocks noChangeAspect="1" noChangeArrowheads="1"/>
          </p:cNvPicPr>
          <p:nvPr/>
        </p:nvPicPr>
        <p:blipFill>
          <a:blip r:embed="rId5"/>
          <a:srcRect/>
          <a:stretch>
            <a:fillRect/>
          </a:stretch>
        </p:blipFill>
        <p:spPr bwMode="auto">
          <a:xfrm>
            <a:off x="3292475" y="2190750"/>
            <a:ext cx="2074863" cy="1336675"/>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1" fill="hold"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slide(fromTop)">
                                      <p:cBhvr>
                                        <p:cTn id="7" dur="500"/>
                                        <p:tgtEl>
                                          <p:spTgt spid="2"/>
                                        </p:tgtEl>
                                      </p:cBhvr>
                                    </p:animEffect>
                                  </p:childTnLst>
                                </p:cTn>
                              </p:par>
                              <p:par>
                                <p:cTn id="8" presetID="12" presetClass="entr" presetSubtype="8" fill="hold" grpId="0" nodeType="withEffect">
                                  <p:stCondLst>
                                    <p:cond delay="0"/>
                                  </p:stCondLst>
                                  <p:childTnLst>
                                    <p:set>
                                      <p:cBhvr>
                                        <p:cTn id="9" dur="1" fill="hold">
                                          <p:stCondLst>
                                            <p:cond delay="0"/>
                                          </p:stCondLst>
                                        </p:cTn>
                                        <p:tgtEl>
                                          <p:spTgt spid="25"/>
                                        </p:tgtEl>
                                        <p:attrNameLst>
                                          <p:attrName>style.visibility</p:attrName>
                                        </p:attrNameLst>
                                      </p:cBhvr>
                                      <p:to>
                                        <p:strVal val="visible"/>
                                      </p:to>
                                    </p:set>
                                    <p:animEffect transition="in" filter="slide(fromLeft)">
                                      <p:cBhvr>
                                        <p:cTn id="10" dur="500"/>
                                        <p:tgtEl>
                                          <p:spTgt spid="25"/>
                                        </p:tgtEl>
                                      </p:cBhvr>
                                    </p:animEffect>
                                  </p:childTnLst>
                                </p:cTn>
                              </p:par>
                              <p:par>
                                <p:cTn id="11" presetID="12" presetClass="entr" presetSubtype="4" fill="hold" nodeType="withEffect">
                                  <p:stCondLst>
                                    <p:cond delay="0"/>
                                  </p:stCondLst>
                                  <p:childTnLst>
                                    <p:set>
                                      <p:cBhvr>
                                        <p:cTn id="12" dur="1" fill="hold">
                                          <p:stCondLst>
                                            <p:cond delay="0"/>
                                          </p:stCondLst>
                                        </p:cTn>
                                        <p:tgtEl>
                                          <p:spTgt spid="16"/>
                                        </p:tgtEl>
                                        <p:attrNameLst>
                                          <p:attrName>style.visibility</p:attrName>
                                        </p:attrNameLst>
                                      </p:cBhvr>
                                      <p:to>
                                        <p:strVal val="visible"/>
                                      </p:to>
                                    </p:set>
                                    <p:animEffect transition="in" filter="slide(fromBottom)">
                                      <p:cBhvr>
                                        <p:cTn id="13" dur="500"/>
                                        <p:tgtEl>
                                          <p:spTgt spid="16"/>
                                        </p:tgtEl>
                                      </p:cBhvr>
                                    </p:animEffect>
                                  </p:childTnLst>
                                </p:cTn>
                              </p:par>
                            </p:childTnLst>
                          </p:cTn>
                        </p:par>
                        <p:par>
                          <p:cTn id="14" fill="hold">
                            <p:stCondLst>
                              <p:cond delay="500"/>
                            </p:stCondLst>
                            <p:childTnLst>
                              <p:par>
                                <p:cTn id="15" presetID="29" presetClass="entr" presetSubtype="0" fill="hold" nodeType="afterEffect">
                                  <p:stCondLst>
                                    <p:cond delay="0"/>
                                  </p:stCondLst>
                                  <p:childTnLst>
                                    <p:set>
                                      <p:cBhvr>
                                        <p:cTn id="16" dur="1" fill="hold">
                                          <p:stCondLst>
                                            <p:cond delay="0"/>
                                          </p:stCondLst>
                                        </p:cTn>
                                        <p:tgtEl>
                                          <p:spTgt spid="20"/>
                                        </p:tgtEl>
                                        <p:attrNameLst>
                                          <p:attrName>style.visibility</p:attrName>
                                        </p:attrNameLst>
                                      </p:cBhvr>
                                      <p:to>
                                        <p:strVal val="visible"/>
                                      </p:to>
                                    </p:set>
                                    <p:anim calcmode="lin" valueType="num">
                                      <p:cBhvr>
                                        <p:cTn id="17" dur="500" fill="hold"/>
                                        <p:tgtEl>
                                          <p:spTgt spid="20"/>
                                        </p:tgtEl>
                                        <p:attrNameLst>
                                          <p:attrName>ppt_x</p:attrName>
                                        </p:attrNameLst>
                                      </p:cBhvr>
                                      <p:tavLst>
                                        <p:tav tm="0">
                                          <p:val>
                                            <p:strVal val="#ppt_x-.2"/>
                                          </p:val>
                                        </p:tav>
                                        <p:tav tm="100000">
                                          <p:val>
                                            <p:strVal val="#ppt_x"/>
                                          </p:val>
                                        </p:tav>
                                      </p:tavLst>
                                    </p:anim>
                                    <p:anim calcmode="lin" valueType="num">
                                      <p:cBhvr>
                                        <p:cTn id="18" dur="500" fill="hold"/>
                                        <p:tgtEl>
                                          <p:spTgt spid="20"/>
                                        </p:tgtEl>
                                        <p:attrNameLst>
                                          <p:attrName>ppt_y</p:attrName>
                                        </p:attrNameLst>
                                      </p:cBhvr>
                                      <p:tavLst>
                                        <p:tav tm="0">
                                          <p:val>
                                            <p:strVal val="#ppt_y"/>
                                          </p:val>
                                        </p:tav>
                                        <p:tav tm="100000">
                                          <p:val>
                                            <p:strVal val="#ppt_y"/>
                                          </p:val>
                                        </p:tav>
                                      </p:tavLst>
                                    </p:anim>
                                    <p:animEffect transition="in" filter="wipe(right)" prLst="gradientSize: 0.1">
                                      <p:cBhvr>
                                        <p:cTn id="19" dur="500"/>
                                        <p:tgtEl>
                                          <p:spTgt spid="20"/>
                                        </p:tgtEl>
                                      </p:cBhvr>
                                    </p:animEffect>
                                  </p:childTnLst>
                                </p:cTn>
                              </p:par>
                              <p:par>
                                <p:cTn id="20" presetID="32" presetClass="emph" presetSubtype="0" fill="hold" nodeType="withEffect">
                                  <p:stCondLst>
                                    <p:cond delay="0"/>
                                  </p:stCondLst>
                                  <p:childTnLst>
                                    <p:animClr clrSpc="rgb" dir="cw">
                                      <p:cBhvr override="childStyle">
                                        <p:cTn id="21" dur="100" fill="hold"/>
                                        <p:tgtEl>
                                          <p:spTgt spid="24"/>
                                        </p:tgtEl>
                                        <p:attrNameLst>
                                          <p:attrName>style.color</p:attrName>
                                        </p:attrNameLst>
                                      </p:cBhvr>
                                      <p:to>
                                        <a:schemeClr val="bg1"/>
                                      </p:to>
                                    </p:animClr>
                                    <p:animClr clrSpc="rgb" dir="cw">
                                      <p:cBhvr>
                                        <p:cTn id="22" dur="100" fill="hold"/>
                                        <p:tgtEl>
                                          <p:spTgt spid="24"/>
                                        </p:tgtEl>
                                        <p:attrNameLst>
                                          <p:attrName>fillcolor</p:attrName>
                                        </p:attrNameLst>
                                      </p:cBhvr>
                                      <p:to>
                                        <a:schemeClr val="bg1"/>
                                      </p:to>
                                    </p:animClr>
                                    <p:set>
                                      <p:cBhvr>
                                        <p:cTn id="23" dur="100" fill="hold"/>
                                        <p:tgtEl>
                                          <p:spTgt spid="24"/>
                                        </p:tgtEl>
                                        <p:attrNameLst>
                                          <p:attrName>fill.type</p:attrName>
                                        </p:attrNameLst>
                                      </p:cBhvr>
                                      <p:to>
                                        <p:strVal val="solid"/>
                                      </p:to>
                                    </p:set>
                                    <p:set>
                                      <p:cBhvr>
                                        <p:cTn id="24" dur="100" fill="hold"/>
                                        <p:tgtEl>
                                          <p:spTgt spid="24"/>
                                        </p:tgtEl>
                                        <p:attrNameLst>
                                          <p:attrName>fill.on</p:attrName>
                                        </p:attrNameLst>
                                      </p:cBhvr>
                                      <p:to>
                                        <p:strVal val="true"/>
                                      </p:to>
                                    </p:set>
                                    <p:animRot by="120000">
                                      <p:cBhvr>
                                        <p:cTn id="25" dur="100" fill="hold">
                                          <p:stCondLst>
                                            <p:cond delay="0"/>
                                          </p:stCondLst>
                                        </p:cTn>
                                        <p:tgtEl>
                                          <p:spTgt spid="24"/>
                                        </p:tgtEl>
                                        <p:attrNameLst>
                                          <p:attrName>r</p:attrName>
                                        </p:attrNameLst>
                                      </p:cBhvr>
                                    </p:animRot>
                                    <p:animRot by="-240000">
                                      <p:cBhvr>
                                        <p:cTn id="26" dur="200" fill="hold">
                                          <p:stCondLst>
                                            <p:cond delay="200"/>
                                          </p:stCondLst>
                                        </p:cTn>
                                        <p:tgtEl>
                                          <p:spTgt spid="24"/>
                                        </p:tgtEl>
                                        <p:attrNameLst>
                                          <p:attrName>r</p:attrName>
                                        </p:attrNameLst>
                                      </p:cBhvr>
                                    </p:animRot>
                                    <p:animRot by="240000">
                                      <p:cBhvr>
                                        <p:cTn id="27" dur="200" fill="hold">
                                          <p:stCondLst>
                                            <p:cond delay="400"/>
                                          </p:stCondLst>
                                        </p:cTn>
                                        <p:tgtEl>
                                          <p:spTgt spid="24"/>
                                        </p:tgtEl>
                                        <p:attrNameLst>
                                          <p:attrName>r</p:attrName>
                                        </p:attrNameLst>
                                      </p:cBhvr>
                                    </p:animRot>
                                    <p:animRot by="-240000">
                                      <p:cBhvr>
                                        <p:cTn id="28" dur="200" fill="hold">
                                          <p:stCondLst>
                                            <p:cond delay="600"/>
                                          </p:stCondLst>
                                        </p:cTn>
                                        <p:tgtEl>
                                          <p:spTgt spid="24"/>
                                        </p:tgtEl>
                                        <p:attrNameLst>
                                          <p:attrName>r</p:attrName>
                                        </p:attrNameLst>
                                      </p:cBhvr>
                                    </p:animRot>
                                    <p:animRot by="120000">
                                      <p:cBhvr>
                                        <p:cTn id="29" dur="200" fill="hold">
                                          <p:stCondLst>
                                            <p:cond delay="800"/>
                                          </p:stCondLst>
                                        </p:cTn>
                                        <p:tgtEl>
                                          <p:spTgt spid="24"/>
                                        </p:tgtEl>
                                        <p:attrNameLst>
                                          <p:attrName>r</p:attrName>
                                        </p:attrNameLst>
                                      </p:cBhvr>
                                    </p:animRot>
                                  </p:childTnLst>
                                </p:cTn>
                              </p:par>
                            </p:childTnLst>
                          </p:cTn>
                        </p:par>
                        <p:par>
                          <p:cTn id="30" fill="hold">
                            <p:stCondLst>
                              <p:cond delay="1500"/>
                            </p:stCondLst>
                            <p:childTnLst>
                              <p:par>
                                <p:cTn id="31" presetID="12" presetClass="entr" presetSubtype="4" fill="hold" grpId="0" nodeType="afterEffect">
                                  <p:stCondLst>
                                    <p:cond delay="0"/>
                                  </p:stCondLst>
                                  <p:childTnLst>
                                    <p:set>
                                      <p:cBhvr>
                                        <p:cTn id="32" dur="1" fill="hold">
                                          <p:stCondLst>
                                            <p:cond delay="0"/>
                                          </p:stCondLst>
                                        </p:cTn>
                                        <p:tgtEl>
                                          <p:spTgt spid="14"/>
                                        </p:tgtEl>
                                        <p:attrNameLst>
                                          <p:attrName>style.visibility</p:attrName>
                                        </p:attrNameLst>
                                      </p:cBhvr>
                                      <p:to>
                                        <p:strVal val="visible"/>
                                      </p:to>
                                    </p:set>
                                    <p:animEffect transition="in" filter="slide(fromBottom)">
                                      <p:cBhvr>
                                        <p:cTn id="33" dur="500"/>
                                        <p:tgtEl>
                                          <p:spTgt spid="14"/>
                                        </p:tgtEl>
                                      </p:cBhvr>
                                    </p:animEffect>
                                  </p:childTnLst>
                                </p:cTn>
                              </p:par>
                              <p:par>
                                <p:cTn id="34" presetID="12" presetClass="entr" presetSubtype="4" fill="hold" nodeType="withEffect">
                                  <p:stCondLst>
                                    <p:cond delay="0"/>
                                  </p:stCondLst>
                                  <p:childTnLst>
                                    <p:set>
                                      <p:cBhvr>
                                        <p:cTn id="35" dur="1" fill="hold">
                                          <p:stCondLst>
                                            <p:cond delay="0"/>
                                          </p:stCondLst>
                                        </p:cTn>
                                        <p:tgtEl>
                                          <p:spTgt spid="11"/>
                                        </p:tgtEl>
                                        <p:attrNameLst>
                                          <p:attrName>style.visibility</p:attrName>
                                        </p:attrNameLst>
                                      </p:cBhvr>
                                      <p:to>
                                        <p:strVal val="visible"/>
                                      </p:to>
                                    </p:set>
                                    <p:animEffect transition="in" filter="slide(fromBottom)">
                                      <p:cBhvr>
                                        <p:cTn id="36"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 grpId="0"/>
      <p:bldP spid="14"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 name="图片 19" descr="画笔.jpg"/>
          <p:cNvPicPr>
            <a:picLocks noChangeAspect="1"/>
          </p:cNvPicPr>
          <p:nvPr/>
        </p:nvPicPr>
        <p:blipFill>
          <a:blip r:embed="rId2"/>
          <a:srcRect/>
          <a:stretch>
            <a:fillRect/>
          </a:stretch>
        </p:blipFill>
        <p:spPr bwMode="auto">
          <a:xfrm>
            <a:off x="8005763" y="4016375"/>
            <a:ext cx="1125537" cy="1127125"/>
          </a:xfrm>
          <a:prstGeom prst="rect">
            <a:avLst/>
          </a:prstGeom>
          <a:noFill/>
          <a:ln w="9525">
            <a:noFill/>
            <a:miter lim="800000"/>
            <a:headEnd/>
            <a:tailEnd/>
          </a:ln>
        </p:spPr>
      </p:pic>
      <p:pic>
        <p:nvPicPr>
          <p:cNvPr id="24" name="图片 23" descr="下方素材.png"/>
          <p:cNvPicPr>
            <a:picLocks noChangeAspect="1"/>
          </p:cNvPicPr>
          <p:nvPr/>
        </p:nvPicPr>
        <p:blipFill>
          <a:blip r:embed="rId3"/>
          <a:srcRect t="65517"/>
          <a:stretch>
            <a:fillRect/>
          </a:stretch>
        </p:blipFill>
        <p:spPr bwMode="auto">
          <a:xfrm>
            <a:off x="3967163" y="4652963"/>
            <a:ext cx="1895475" cy="490537"/>
          </a:xfrm>
          <a:prstGeom prst="rect">
            <a:avLst/>
          </a:prstGeom>
          <a:noFill/>
          <a:ln w="9525">
            <a:noFill/>
            <a:miter lim="800000"/>
            <a:headEnd/>
            <a:tailEnd/>
          </a:ln>
        </p:spPr>
      </p:pic>
      <p:pic>
        <p:nvPicPr>
          <p:cNvPr id="16" name="图片 15" descr="图片5.png"/>
          <p:cNvPicPr>
            <a:picLocks noChangeAspect="1"/>
          </p:cNvPicPr>
          <p:nvPr/>
        </p:nvPicPr>
        <p:blipFill>
          <a:blip r:embed="rId4"/>
          <a:srcRect/>
          <a:stretch>
            <a:fillRect/>
          </a:stretch>
        </p:blipFill>
        <p:spPr bwMode="auto">
          <a:xfrm>
            <a:off x="504825" y="974725"/>
            <a:ext cx="1111250" cy="471488"/>
          </a:xfrm>
          <a:prstGeom prst="rect">
            <a:avLst/>
          </a:prstGeom>
          <a:noFill/>
          <a:ln w="9525">
            <a:noFill/>
            <a:miter lim="800000"/>
            <a:headEnd/>
            <a:tailEnd/>
          </a:ln>
        </p:spPr>
      </p:pic>
      <p:grpSp>
        <p:nvGrpSpPr>
          <p:cNvPr id="2" name="组合 18"/>
          <p:cNvGrpSpPr>
            <a:grpSpLocks/>
          </p:cNvGrpSpPr>
          <p:nvPr/>
        </p:nvGrpSpPr>
        <p:grpSpPr bwMode="auto">
          <a:xfrm>
            <a:off x="252413" y="0"/>
            <a:ext cx="2163762" cy="819150"/>
            <a:chOff x="337457" y="0"/>
            <a:chExt cx="5751109" cy="1091406"/>
          </a:xfrm>
        </p:grpSpPr>
        <p:sp>
          <p:nvSpPr>
            <p:cNvPr id="21" name="圆角矩形 20"/>
            <p:cNvSpPr/>
            <p:nvPr/>
          </p:nvSpPr>
          <p:spPr>
            <a:xfrm>
              <a:off x="337457" y="406105"/>
              <a:ext cx="5751109" cy="685301"/>
            </a:xfrm>
            <a:prstGeom prst="roundRect">
              <a:avLst/>
            </a:prstGeom>
            <a:solidFill>
              <a:schemeClr val="accent4">
                <a:lumMod val="20000"/>
                <a:lumOff val="80000"/>
              </a:schemeClr>
            </a:solid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p>
          </p:txBody>
        </p:sp>
        <p:cxnSp>
          <p:nvCxnSpPr>
            <p:cNvPr id="22" name="直接连接符 21"/>
            <p:cNvCxnSpPr/>
            <p:nvPr/>
          </p:nvCxnSpPr>
          <p:spPr>
            <a:xfrm rot="5400000">
              <a:off x="710342" y="209398"/>
              <a:ext cx="418795" cy="0"/>
            </a:xfrm>
            <a:prstGeom prst="line">
              <a:avLst/>
            </a:prstGeom>
            <a:solidFill>
              <a:schemeClr val="accent4">
                <a:lumMod val="20000"/>
                <a:lumOff val="80000"/>
              </a:schemeClr>
            </a:solidFill>
            <a:ln w="38100"/>
          </p:spPr>
          <p:style>
            <a:lnRef idx="1">
              <a:schemeClr val="dk1"/>
            </a:lnRef>
            <a:fillRef idx="0">
              <a:schemeClr val="dk1"/>
            </a:fillRef>
            <a:effectRef idx="0">
              <a:schemeClr val="dk1"/>
            </a:effectRef>
            <a:fontRef idx="minor">
              <a:schemeClr val="tx1"/>
            </a:fontRef>
          </p:style>
        </p:cxnSp>
        <p:cxnSp>
          <p:nvCxnSpPr>
            <p:cNvPr id="23" name="直接连接符 22"/>
            <p:cNvCxnSpPr/>
            <p:nvPr/>
          </p:nvCxnSpPr>
          <p:spPr>
            <a:xfrm rot="5400000">
              <a:off x="5113338" y="207288"/>
              <a:ext cx="418795" cy="4221"/>
            </a:xfrm>
            <a:prstGeom prst="line">
              <a:avLst/>
            </a:prstGeom>
            <a:solidFill>
              <a:schemeClr val="accent4">
                <a:lumMod val="20000"/>
                <a:lumOff val="80000"/>
              </a:schemeClr>
            </a:solidFill>
            <a:ln w="38100"/>
          </p:spPr>
          <p:style>
            <a:lnRef idx="1">
              <a:schemeClr val="dk1"/>
            </a:lnRef>
            <a:fillRef idx="0">
              <a:schemeClr val="dk1"/>
            </a:fillRef>
            <a:effectRef idx="0">
              <a:schemeClr val="dk1"/>
            </a:effectRef>
            <a:fontRef idx="minor">
              <a:schemeClr val="tx1"/>
            </a:fontRef>
          </p:style>
        </p:cxnSp>
      </p:grpSp>
      <p:sp>
        <p:nvSpPr>
          <p:cNvPr id="25" name="矩形 24"/>
          <p:cNvSpPr>
            <a:spLocks noChangeArrowheads="1"/>
          </p:cNvSpPr>
          <p:nvPr/>
        </p:nvSpPr>
        <p:spPr bwMode="auto">
          <a:xfrm>
            <a:off x="306388" y="349250"/>
            <a:ext cx="2074862" cy="484188"/>
          </a:xfrm>
          <a:prstGeom prst="rect">
            <a:avLst/>
          </a:prstGeom>
          <a:noFill/>
          <a:ln w="9525">
            <a:noFill/>
            <a:miter lim="800000"/>
            <a:headEnd/>
            <a:tailEnd/>
          </a:ln>
        </p:spPr>
        <p:txBody>
          <a:bodyPr wrap="none" lIns="68580" tIns="34290" rIns="68580" bIns="34290">
            <a:spAutoFit/>
          </a:bodyPr>
          <a:lstStyle/>
          <a:p>
            <a:r>
              <a:rPr lang="zh-CN" altLang="en-US" sz="2700">
                <a:latin typeface="微软雅黑" pitchFamily="34" charset="-122"/>
                <a:ea typeface="微软雅黑" pitchFamily="34" charset="-122"/>
              </a:rPr>
              <a:t>知识点  速度</a:t>
            </a:r>
          </a:p>
        </p:txBody>
      </p:sp>
      <p:sp>
        <p:nvSpPr>
          <p:cNvPr id="14" name="矩形 13"/>
          <p:cNvSpPr>
            <a:spLocks noChangeArrowheads="1"/>
          </p:cNvSpPr>
          <p:nvPr/>
        </p:nvSpPr>
        <p:spPr bwMode="auto">
          <a:xfrm>
            <a:off x="403225" y="1390650"/>
            <a:ext cx="7704138" cy="1862138"/>
          </a:xfrm>
          <a:prstGeom prst="rect">
            <a:avLst/>
          </a:prstGeom>
          <a:noFill/>
          <a:ln w="9525">
            <a:noFill/>
            <a:miter lim="800000"/>
            <a:headEnd/>
            <a:tailEnd/>
          </a:ln>
        </p:spPr>
        <p:txBody>
          <a:bodyPr lIns="68580" tIns="34290" rIns="68580" bIns="34290">
            <a:spAutoFit/>
          </a:bodyPr>
          <a:lstStyle/>
          <a:p>
            <a:pPr>
              <a:lnSpc>
                <a:spcPct val="150000"/>
              </a:lnSpc>
            </a:pPr>
            <a:r>
              <a:rPr lang="en-US" altLang="zh-CN" sz="2000">
                <a:latin typeface="Times New Roman" pitchFamily="18" charset="0"/>
                <a:ea typeface="微软雅黑" pitchFamily="34" charset="-122"/>
                <a:cs typeface="Times New Roman" pitchFamily="18" charset="0"/>
              </a:rPr>
              <a:t>(1)</a:t>
            </a:r>
            <a:r>
              <a:rPr lang="zh-CN" altLang="en-US" sz="2000">
                <a:latin typeface="Times New Roman" pitchFamily="18" charset="0"/>
                <a:ea typeface="微软雅黑" pitchFamily="34" charset="-122"/>
                <a:cs typeface="Times New Roman" pitchFamily="18" charset="0"/>
              </a:rPr>
              <a:t>计算中出现不同物体或不同运动过程的相同物理量时</a:t>
            </a:r>
            <a:r>
              <a:rPr lang="en-US" altLang="zh-CN" sz="2000">
                <a:latin typeface="Times New Roman" pitchFamily="18" charset="0"/>
                <a:ea typeface="微软雅黑" pitchFamily="34" charset="-122"/>
                <a:cs typeface="Times New Roman" pitchFamily="18" charset="0"/>
              </a:rPr>
              <a:t>,</a:t>
            </a:r>
            <a:r>
              <a:rPr lang="zh-CN" altLang="en-US" sz="2000">
                <a:latin typeface="Times New Roman" pitchFamily="18" charset="0"/>
                <a:ea typeface="微软雅黑" pitchFamily="34" charset="-122"/>
                <a:cs typeface="Times New Roman" pitchFamily="18" charset="0"/>
              </a:rPr>
              <a:t>要用下脚标进行区分</a:t>
            </a:r>
            <a:r>
              <a:rPr lang="en-US" altLang="zh-CN" sz="2000">
                <a:latin typeface="Times New Roman" pitchFamily="18" charset="0"/>
                <a:ea typeface="微软雅黑" pitchFamily="34" charset="-122"/>
                <a:cs typeface="Times New Roman" pitchFamily="18" charset="0"/>
              </a:rPr>
              <a:t>,</a:t>
            </a:r>
            <a:r>
              <a:rPr lang="zh-CN" altLang="en-US" sz="2000">
                <a:latin typeface="Times New Roman" pitchFamily="18" charset="0"/>
                <a:ea typeface="微软雅黑" pitchFamily="34" charset="-122"/>
                <a:cs typeface="Times New Roman" pitchFamily="18" charset="0"/>
              </a:rPr>
              <a:t>例如出现多个路程时用</a:t>
            </a:r>
            <a:r>
              <a:rPr lang="en-US" altLang="zh-CN" sz="2000" i="1">
                <a:latin typeface="Times New Roman" pitchFamily="18" charset="0"/>
                <a:ea typeface="微软雅黑" pitchFamily="34" charset="-122"/>
                <a:cs typeface="Times New Roman" pitchFamily="18" charset="0"/>
              </a:rPr>
              <a:t>s</a:t>
            </a:r>
            <a:r>
              <a:rPr lang="en-US" altLang="zh-CN" sz="2000" baseline="-25000">
                <a:latin typeface="Times New Roman" pitchFamily="18" charset="0"/>
                <a:ea typeface="微软雅黑" pitchFamily="34" charset="-122"/>
                <a:cs typeface="Times New Roman" pitchFamily="18" charset="0"/>
              </a:rPr>
              <a:t>1</a:t>
            </a:r>
            <a:r>
              <a:rPr lang="zh-CN" altLang="en-US" sz="2000">
                <a:latin typeface="Times New Roman" pitchFamily="18" charset="0"/>
                <a:ea typeface="微软雅黑" pitchFamily="34" charset="-122"/>
                <a:cs typeface="Times New Roman" pitchFamily="18" charset="0"/>
              </a:rPr>
              <a:t>、</a:t>
            </a:r>
            <a:r>
              <a:rPr lang="en-US" altLang="zh-CN" sz="2000" i="1">
                <a:latin typeface="Times New Roman" pitchFamily="18" charset="0"/>
                <a:ea typeface="微软雅黑" pitchFamily="34" charset="-122"/>
                <a:cs typeface="Times New Roman" pitchFamily="18" charset="0"/>
              </a:rPr>
              <a:t>s</a:t>
            </a:r>
            <a:r>
              <a:rPr lang="en-US" altLang="zh-CN" sz="2000" baseline="-25000">
                <a:latin typeface="Times New Roman" pitchFamily="18" charset="0"/>
                <a:ea typeface="微软雅黑" pitchFamily="34" charset="-122"/>
                <a:cs typeface="Times New Roman" pitchFamily="18" charset="0"/>
              </a:rPr>
              <a:t>2</a:t>
            </a:r>
            <a:r>
              <a:rPr lang="zh-CN" altLang="en-US" sz="2000">
                <a:latin typeface="Times New Roman" pitchFamily="18" charset="0"/>
                <a:ea typeface="微软雅黑" pitchFamily="34" charset="-122"/>
                <a:cs typeface="Times New Roman" pitchFamily="18" charset="0"/>
              </a:rPr>
              <a:t>分别表示</a:t>
            </a:r>
            <a:r>
              <a:rPr lang="en-US" altLang="zh-CN" sz="2000">
                <a:latin typeface="Times New Roman" pitchFamily="18" charset="0"/>
                <a:ea typeface="微软雅黑" pitchFamily="34" charset="-122"/>
                <a:cs typeface="Times New Roman" pitchFamily="18" charset="0"/>
              </a:rPr>
              <a:t>.</a:t>
            </a:r>
          </a:p>
          <a:p>
            <a:pPr>
              <a:lnSpc>
                <a:spcPct val="150000"/>
              </a:lnSpc>
            </a:pPr>
            <a:r>
              <a:rPr lang="en-US" altLang="zh-CN" sz="2000">
                <a:latin typeface="Times New Roman" pitchFamily="18" charset="0"/>
                <a:ea typeface="微软雅黑" pitchFamily="34" charset="-122"/>
                <a:cs typeface="Times New Roman" pitchFamily="18" charset="0"/>
              </a:rPr>
              <a:t>(2)</a:t>
            </a:r>
            <a:r>
              <a:rPr lang="zh-CN" altLang="en-US" sz="2000">
                <a:latin typeface="Times New Roman" pitchFamily="18" charset="0"/>
                <a:ea typeface="微软雅黑" pitchFamily="34" charset="-122"/>
                <a:cs typeface="Times New Roman" pitchFamily="18" charset="0"/>
              </a:rPr>
              <a:t>同一公式中的每个物理量必须一一对应</a:t>
            </a:r>
            <a:r>
              <a:rPr lang="en-US" altLang="zh-CN" sz="2000">
                <a:latin typeface="Times New Roman" pitchFamily="18" charset="0"/>
                <a:ea typeface="微软雅黑" pitchFamily="34" charset="-122"/>
                <a:cs typeface="Times New Roman" pitchFamily="18" charset="0"/>
              </a:rPr>
              <a:t>,</a:t>
            </a:r>
            <a:r>
              <a:rPr lang="zh-CN" altLang="en-US" sz="2000">
                <a:latin typeface="Times New Roman" pitchFamily="18" charset="0"/>
                <a:ea typeface="微软雅黑" pitchFamily="34" charset="-122"/>
                <a:cs typeface="Times New Roman" pitchFamily="18" charset="0"/>
              </a:rPr>
              <a:t>即必须是同一物体在同一运动过程中的物理量</a:t>
            </a:r>
            <a:r>
              <a:rPr lang="en-US" altLang="zh-CN" sz="2000">
                <a:latin typeface="Times New Roman" pitchFamily="18" charset="0"/>
                <a:ea typeface="微软雅黑" pitchFamily="34" charset="-122"/>
                <a:cs typeface="Times New Roman" pitchFamily="18" charset="0"/>
              </a:rPr>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1" fill="hold"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slide(fromTop)">
                                      <p:cBhvr>
                                        <p:cTn id="7" dur="500"/>
                                        <p:tgtEl>
                                          <p:spTgt spid="2"/>
                                        </p:tgtEl>
                                      </p:cBhvr>
                                    </p:animEffect>
                                  </p:childTnLst>
                                </p:cTn>
                              </p:par>
                              <p:par>
                                <p:cTn id="8" presetID="12" presetClass="entr" presetSubtype="8" fill="hold" grpId="0" nodeType="withEffect">
                                  <p:stCondLst>
                                    <p:cond delay="0"/>
                                  </p:stCondLst>
                                  <p:childTnLst>
                                    <p:set>
                                      <p:cBhvr>
                                        <p:cTn id="9" dur="1" fill="hold">
                                          <p:stCondLst>
                                            <p:cond delay="0"/>
                                          </p:stCondLst>
                                        </p:cTn>
                                        <p:tgtEl>
                                          <p:spTgt spid="25"/>
                                        </p:tgtEl>
                                        <p:attrNameLst>
                                          <p:attrName>style.visibility</p:attrName>
                                        </p:attrNameLst>
                                      </p:cBhvr>
                                      <p:to>
                                        <p:strVal val="visible"/>
                                      </p:to>
                                    </p:set>
                                    <p:animEffect transition="in" filter="slide(fromLeft)">
                                      <p:cBhvr>
                                        <p:cTn id="10" dur="500"/>
                                        <p:tgtEl>
                                          <p:spTgt spid="25"/>
                                        </p:tgtEl>
                                      </p:cBhvr>
                                    </p:animEffect>
                                  </p:childTnLst>
                                </p:cTn>
                              </p:par>
                              <p:par>
                                <p:cTn id="11" presetID="12" presetClass="entr" presetSubtype="4" fill="hold" nodeType="withEffect">
                                  <p:stCondLst>
                                    <p:cond delay="0"/>
                                  </p:stCondLst>
                                  <p:childTnLst>
                                    <p:set>
                                      <p:cBhvr>
                                        <p:cTn id="12" dur="1" fill="hold">
                                          <p:stCondLst>
                                            <p:cond delay="0"/>
                                          </p:stCondLst>
                                        </p:cTn>
                                        <p:tgtEl>
                                          <p:spTgt spid="16"/>
                                        </p:tgtEl>
                                        <p:attrNameLst>
                                          <p:attrName>style.visibility</p:attrName>
                                        </p:attrNameLst>
                                      </p:cBhvr>
                                      <p:to>
                                        <p:strVal val="visible"/>
                                      </p:to>
                                    </p:set>
                                    <p:animEffect transition="in" filter="slide(fromBottom)">
                                      <p:cBhvr>
                                        <p:cTn id="13" dur="500"/>
                                        <p:tgtEl>
                                          <p:spTgt spid="16"/>
                                        </p:tgtEl>
                                      </p:cBhvr>
                                    </p:animEffect>
                                  </p:childTnLst>
                                </p:cTn>
                              </p:par>
                            </p:childTnLst>
                          </p:cTn>
                        </p:par>
                        <p:par>
                          <p:cTn id="14" fill="hold">
                            <p:stCondLst>
                              <p:cond delay="500"/>
                            </p:stCondLst>
                            <p:childTnLst>
                              <p:par>
                                <p:cTn id="15" presetID="29" presetClass="entr" presetSubtype="0" fill="hold" nodeType="afterEffect">
                                  <p:stCondLst>
                                    <p:cond delay="0"/>
                                  </p:stCondLst>
                                  <p:childTnLst>
                                    <p:set>
                                      <p:cBhvr>
                                        <p:cTn id="16" dur="1" fill="hold">
                                          <p:stCondLst>
                                            <p:cond delay="0"/>
                                          </p:stCondLst>
                                        </p:cTn>
                                        <p:tgtEl>
                                          <p:spTgt spid="20"/>
                                        </p:tgtEl>
                                        <p:attrNameLst>
                                          <p:attrName>style.visibility</p:attrName>
                                        </p:attrNameLst>
                                      </p:cBhvr>
                                      <p:to>
                                        <p:strVal val="visible"/>
                                      </p:to>
                                    </p:set>
                                    <p:anim calcmode="lin" valueType="num">
                                      <p:cBhvr>
                                        <p:cTn id="17" dur="500" fill="hold"/>
                                        <p:tgtEl>
                                          <p:spTgt spid="20"/>
                                        </p:tgtEl>
                                        <p:attrNameLst>
                                          <p:attrName>ppt_x</p:attrName>
                                        </p:attrNameLst>
                                      </p:cBhvr>
                                      <p:tavLst>
                                        <p:tav tm="0">
                                          <p:val>
                                            <p:strVal val="#ppt_x-.2"/>
                                          </p:val>
                                        </p:tav>
                                        <p:tav tm="100000">
                                          <p:val>
                                            <p:strVal val="#ppt_x"/>
                                          </p:val>
                                        </p:tav>
                                      </p:tavLst>
                                    </p:anim>
                                    <p:anim calcmode="lin" valueType="num">
                                      <p:cBhvr>
                                        <p:cTn id="18" dur="500" fill="hold"/>
                                        <p:tgtEl>
                                          <p:spTgt spid="20"/>
                                        </p:tgtEl>
                                        <p:attrNameLst>
                                          <p:attrName>ppt_y</p:attrName>
                                        </p:attrNameLst>
                                      </p:cBhvr>
                                      <p:tavLst>
                                        <p:tav tm="0">
                                          <p:val>
                                            <p:strVal val="#ppt_y"/>
                                          </p:val>
                                        </p:tav>
                                        <p:tav tm="100000">
                                          <p:val>
                                            <p:strVal val="#ppt_y"/>
                                          </p:val>
                                        </p:tav>
                                      </p:tavLst>
                                    </p:anim>
                                    <p:animEffect transition="in" filter="wipe(right)" prLst="gradientSize: 0.1">
                                      <p:cBhvr>
                                        <p:cTn id="19" dur="500"/>
                                        <p:tgtEl>
                                          <p:spTgt spid="20"/>
                                        </p:tgtEl>
                                      </p:cBhvr>
                                    </p:animEffect>
                                  </p:childTnLst>
                                </p:cTn>
                              </p:par>
                              <p:par>
                                <p:cTn id="20" presetID="32" presetClass="emph" presetSubtype="0" fill="hold" nodeType="withEffect">
                                  <p:stCondLst>
                                    <p:cond delay="0"/>
                                  </p:stCondLst>
                                  <p:childTnLst>
                                    <p:animClr clrSpc="rgb" dir="cw">
                                      <p:cBhvr override="childStyle">
                                        <p:cTn id="21" dur="100" fill="hold"/>
                                        <p:tgtEl>
                                          <p:spTgt spid="24"/>
                                        </p:tgtEl>
                                        <p:attrNameLst>
                                          <p:attrName>style.color</p:attrName>
                                        </p:attrNameLst>
                                      </p:cBhvr>
                                      <p:to>
                                        <a:schemeClr val="bg1"/>
                                      </p:to>
                                    </p:animClr>
                                    <p:animClr clrSpc="rgb" dir="cw">
                                      <p:cBhvr>
                                        <p:cTn id="22" dur="100" fill="hold"/>
                                        <p:tgtEl>
                                          <p:spTgt spid="24"/>
                                        </p:tgtEl>
                                        <p:attrNameLst>
                                          <p:attrName>fillcolor</p:attrName>
                                        </p:attrNameLst>
                                      </p:cBhvr>
                                      <p:to>
                                        <a:schemeClr val="bg1"/>
                                      </p:to>
                                    </p:animClr>
                                    <p:set>
                                      <p:cBhvr>
                                        <p:cTn id="23" dur="100" fill="hold"/>
                                        <p:tgtEl>
                                          <p:spTgt spid="24"/>
                                        </p:tgtEl>
                                        <p:attrNameLst>
                                          <p:attrName>fill.type</p:attrName>
                                        </p:attrNameLst>
                                      </p:cBhvr>
                                      <p:to>
                                        <p:strVal val="solid"/>
                                      </p:to>
                                    </p:set>
                                    <p:set>
                                      <p:cBhvr>
                                        <p:cTn id="24" dur="100" fill="hold"/>
                                        <p:tgtEl>
                                          <p:spTgt spid="24"/>
                                        </p:tgtEl>
                                        <p:attrNameLst>
                                          <p:attrName>fill.on</p:attrName>
                                        </p:attrNameLst>
                                      </p:cBhvr>
                                      <p:to>
                                        <p:strVal val="true"/>
                                      </p:to>
                                    </p:set>
                                    <p:animRot by="120000">
                                      <p:cBhvr>
                                        <p:cTn id="25" dur="100" fill="hold">
                                          <p:stCondLst>
                                            <p:cond delay="0"/>
                                          </p:stCondLst>
                                        </p:cTn>
                                        <p:tgtEl>
                                          <p:spTgt spid="24"/>
                                        </p:tgtEl>
                                        <p:attrNameLst>
                                          <p:attrName>r</p:attrName>
                                        </p:attrNameLst>
                                      </p:cBhvr>
                                    </p:animRot>
                                    <p:animRot by="-240000">
                                      <p:cBhvr>
                                        <p:cTn id="26" dur="200" fill="hold">
                                          <p:stCondLst>
                                            <p:cond delay="200"/>
                                          </p:stCondLst>
                                        </p:cTn>
                                        <p:tgtEl>
                                          <p:spTgt spid="24"/>
                                        </p:tgtEl>
                                        <p:attrNameLst>
                                          <p:attrName>r</p:attrName>
                                        </p:attrNameLst>
                                      </p:cBhvr>
                                    </p:animRot>
                                    <p:animRot by="240000">
                                      <p:cBhvr>
                                        <p:cTn id="27" dur="200" fill="hold">
                                          <p:stCondLst>
                                            <p:cond delay="400"/>
                                          </p:stCondLst>
                                        </p:cTn>
                                        <p:tgtEl>
                                          <p:spTgt spid="24"/>
                                        </p:tgtEl>
                                        <p:attrNameLst>
                                          <p:attrName>r</p:attrName>
                                        </p:attrNameLst>
                                      </p:cBhvr>
                                    </p:animRot>
                                    <p:animRot by="-240000">
                                      <p:cBhvr>
                                        <p:cTn id="28" dur="200" fill="hold">
                                          <p:stCondLst>
                                            <p:cond delay="600"/>
                                          </p:stCondLst>
                                        </p:cTn>
                                        <p:tgtEl>
                                          <p:spTgt spid="24"/>
                                        </p:tgtEl>
                                        <p:attrNameLst>
                                          <p:attrName>r</p:attrName>
                                        </p:attrNameLst>
                                      </p:cBhvr>
                                    </p:animRot>
                                    <p:animRot by="120000">
                                      <p:cBhvr>
                                        <p:cTn id="29" dur="200" fill="hold">
                                          <p:stCondLst>
                                            <p:cond delay="800"/>
                                          </p:stCondLst>
                                        </p:cTn>
                                        <p:tgtEl>
                                          <p:spTgt spid="24"/>
                                        </p:tgtEl>
                                        <p:attrNameLst>
                                          <p:attrName>r</p:attrName>
                                        </p:attrNameLst>
                                      </p:cBhvr>
                                    </p:animRot>
                                  </p:childTnLst>
                                </p:cTn>
                              </p:par>
                            </p:childTnLst>
                          </p:cTn>
                        </p:par>
                        <p:par>
                          <p:cTn id="30" fill="hold">
                            <p:stCondLst>
                              <p:cond delay="1500"/>
                            </p:stCondLst>
                            <p:childTnLst>
                              <p:par>
                                <p:cTn id="31" presetID="12" presetClass="entr" presetSubtype="4" fill="hold" grpId="0" nodeType="afterEffect">
                                  <p:stCondLst>
                                    <p:cond delay="0"/>
                                  </p:stCondLst>
                                  <p:childTnLst>
                                    <p:set>
                                      <p:cBhvr>
                                        <p:cTn id="32" dur="1" fill="hold">
                                          <p:stCondLst>
                                            <p:cond delay="0"/>
                                          </p:stCondLst>
                                        </p:cTn>
                                        <p:tgtEl>
                                          <p:spTgt spid="14"/>
                                        </p:tgtEl>
                                        <p:attrNameLst>
                                          <p:attrName>style.visibility</p:attrName>
                                        </p:attrNameLst>
                                      </p:cBhvr>
                                      <p:to>
                                        <p:strVal val="visible"/>
                                      </p:to>
                                    </p:set>
                                    <p:animEffect transition="in" filter="slide(fromBottom)">
                                      <p:cBhvr>
                                        <p:cTn id="33"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 grpId="0"/>
      <p:bldP spid="14"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 name="图片 19" descr="画笔.jpg"/>
          <p:cNvPicPr>
            <a:picLocks noChangeAspect="1"/>
          </p:cNvPicPr>
          <p:nvPr/>
        </p:nvPicPr>
        <p:blipFill>
          <a:blip r:embed="rId2"/>
          <a:srcRect/>
          <a:stretch>
            <a:fillRect/>
          </a:stretch>
        </p:blipFill>
        <p:spPr bwMode="auto">
          <a:xfrm>
            <a:off x="8005763" y="4016375"/>
            <a:ext cx="1125537" cy="1127125"/>
          </a:xfrm>
          <a:prstGeom prst="rect">
            <a:avLst/>
          </a:prstGeom>
          <a:noFill/>
          <a:ln w="9525">
            <a:noFill/>
            <a:miter lim="800000"/>
            <a:headEnd/>
            <a:tailEnd/>
          </a:ln>
        </p:spPr>
      </p:pic>
      <p:pic>
        <p:nvPicPr>
          <p:cNvPr id="24" name="图片 23" descr="下方素材.png"/>
          <p:cNvPicPr>
            <a:picLocks noChangeAspect="1"/>
          </p:cNvPicPr>
          <p:nvPr/>
        </p:nvPicPr>
        <p:blipFill>
          <a:blip r:embed="rId3"/>
          <a:srcRect t="65517"/>
          <a:stretch>
            <a:fillRect/>
          </a:stretch>
        </p:blipFill>
        <p:spPr bwMode="auto">
          <a:xfrm>
            <a:off x="3967163" y="4652963"/>
            <a:ext cx="1895475" cy="490537"/>
          </a:xfrm>
          <a:prstGeom prst="rect">
            <a:avLst/>
          </a:prstGeom>
          <a:noFill/>
          <a:ln w="9525">
            <a:noFill/>
            <a:miter lim="800000"/>
            <a:headEnd/>
            <a:tailEnd/>
          </a:ln>
        </p:spPr>
      </p:pic>
      <p:pic>
        <p:nvPicPr>
          <p:cNvPr id="16" name="图片 15" descr="图片5.png"/>
          <p:cNvPicPr>
            <a:picLocks noChangeAspect="1"/>
          </p:cNvPicPr>
          <p:nvPr/>
        </p:nvPicPr>
        <p:blipFill>
          <a:blip r:embed="rId4"/>
          <a:srcRect/>
          <a:stretch>
            <a:fillRect/>
          </a:stretch>
        </p:blipFill>
        <p:spPr bwMode="auto">
          <a:xfrm>
            <a:off x="595313" y="1012825"/>
            <a:ext cx="928687" cy="395288"/>
          </a:xfrm>
          <a:prstGeom prst="rect">
            <a:avLst/>
          </a:prstGeom>
          <a:noFill/>
          <a:ln w="9525">
            <a:noFill/>
            <a:miter lim="800000"/>
            <a:headEnd/>
            <a:tailEnd/>
          </a:ln>
        </p:spPr>
      </p:pic>
      <p:grpSp>
        <p:nvGrpSpPr>
          <p:cNvPr id="2" name="组合 18"/>
          <p:cNvGrpSpPr>
            <a:grpSpLocks/>
          </p:cNvGrpSpPr>
          <p:nvPr/>
        </p:nvGrpSpPr>
        <p:grpSpPr bwMode="auto">
          <a:xfrm>
            <a:off x="285750" y="0"/>
            <a:ext cx="3524250" cy="819150"/>
            <a:chOff x="337457" y="0"/>
            <a:chExt cx="5751109" cy="1091406"/>
          </a:xfrm>
        </p:grpSpPr>
        <p:sp>
          <p:nvSpPr>
            <p:cNvPr id="21" name="圆角矩形 20"/>
            <p:cNvSpPr/>
            <p:nvPr/>
          </p:nvSpPr>
          <p:spPr>
            <a:xfrm>
              <a:off x="337457" y="406105"/>
              <a:ext cx="5751109" cy="685301"/>
            </a:xfrm>
            <a:prstGeom prst="roundRect">
              <a:avLst/>
            </a:prstGeom>
            <a:solidFill>
              <a:schemeClr val="accent4">
                <a:lumMod val="20000"/>
                <a:lumOff val="80000"/>
              </a:schemeClr>
            </a:solid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p>
          </p:txBody>
        </p:sp>
        <p:cxnSp>
          <p:nvCxnSpPr>
            <p:cNvPr id="22" name="直接连接符 21"/>
            <p:cNvCxnSpPr/>
            <p:nvPr/>
          </p:nvCxnSpPr>
          <p:spPr>
            <a:xfrm rot="5400000">
              <a:off x="709646" y="208103"/>
              <a:ext cx="418795" cy="2591"/>
            </a:xfrm>
            <a:prstGeom prst="line">
              <a:avLst/>
            </a:prstGeom>
            <a:solidFill>
              <a:schemeClr val="accent4">
                <a:lumMod val="20000"/>
                <a:lumOff val="80000"/>
              </a:schemeClr>
            </a:solidFill>
            <a:ln w="38100"/>
          </p:spPr>
          <p:style>
            <a:lnRef idx="1">
              <a:schemeClr val="dk1"/>
            </a:lnRef>
            <a:fillRef idx="0">
              <a:schemeClr val="dk1"/>
            </a:fillRef>
            <a:effectRef idx="0">
              <a:schemeClr val="dk1"/>
            </a:effectRef>
            <a:fontRef idx="minor">
              <a:schemeClr val="tx1"/>
            </a:fontRef>
          </p:style>
        </p:cxnSp>
        <p:cxnSp>
          <p:nvCxnSpPr>
            <p:cNvPr id="23" name="直接连接符 22"/>
            <p:cNvCxnSpPr/>
            <p:nvPr/>
          </p:nvCxnSpPr>
          <p:spPr>
            <a:xfrm rot="5400000">
              <a:off x="5112353" y="209398"/>
              <a:ext cx="418795" cy="0"/>
            </a:xfrm>
            <a:prstGeom prst="line">
              <a:avLst/>
            </a:prstGeom>
            <a:solidFill>
              <a:schemeClr val="accent4">
                <a:lumMod val="20000"/>
                <a:lumOff val="80000"/>
              </a:schemeClr>
            </a:solidFill>
            <a:ln w="38100"/>
          </p:spPr>
          <p:style>
            <a:lnRef idx="1">
              <a:schemeClr val="dk1"/>
            </a:lnRef>
            <a:fillRef idx="0">
              <a:schemeClr val="dk1"/>
            </a:fillRef>
            <a:effectRef idx="0">
              <a:schemeClr val="dk1"/>
            </a:effectRef>
            <a:fontRef idx="minor">
              <a:schemeClr val="tx1"/>
            </a:fontRef>
          </p:style>
        </p:cxnSp>
      </p:grpSp>
      <p:sp>
        <p:nvSpPr>
          <p:cNvPr id="25" name="矩形 24"/>
          <p:cNvSpPr>
            <a:spLocks noChangeArrowheads="1"/>
          </p:cNvSpPr>
          <p:nvPr/>
        </p:nvSpPr>
        <p:spPr bwMode="auto">
          <a:xfrm>
            <a:off x="306388" y="349250"/>
            <a:ext cx="3460750" cy="484188"/>
          </a:xfrm>
          <a:prstGeom prst="rect">
            <a:avLst/>
          </a:prstGeom>
          <a:noFill/>
          <a:ln w="9525">
            <a:noFill/>
            <a:miter lim="800000"/>
            <a:headEnd/>
            <a:tailEnd/>
          </a:ln>
        </p:spPr>
        <p:txBody>
          <a:bodyPr wrap="none" lIns="68580" tIns="34290" rIns="68580" bIns="34290">
            <a:spAutoFit/>
          </a:bodyPr>
          <a:lstStyle/>
          <a:p>
            <a:r>
              <a:rPr lang="zh-CN" altLang="en-US" sz="2700">
                <a:latin typeface="微软雅黑" pitchFamily="34" charset="-122"/>
                <a:ea typeface="微软雅黑" pitchFamily="34" charset="-122"/>
              </a:rPr>
              <a:t>知识点  匀速直线运动</a:t>
            </a:r>
          </a:p>
        </p:txBody>
      </p:sp>
      <p:sp>
        <p:nvSpPr>
          <p:cNvPr id="14" name="矩形 13"/>
          <p:cNvSpPr>
            <a:spLocks noChangeArrowheads="1"/>
          </p:cNvSpPr>
          <p:nvPr/>
        </p:nvSpPr>
        <p:spPr bwMode="auto">
          <a:xfrm>
            <a:off x="403225" y="1390650"/>
            <a:ext cx="7704138" cy="939800"/>
          </a:xfrm>
          <a:prstGeom prst="rect">
            <a:avLst/>
          </a:prstGeom>
          <a:noFill/>
          <a:ln w="9525">
            <a:noFill/>
            <a:miter lim="800000"/>
            <a:headEnd/>
            <a:tailEnd/>
          </a:ln>
        </p:spPr>
        <p:txBody>
          <a:bodyPr lIns="68580" tIns="34290" rIns="68580" bIns="34290">
            <a:spAutoFit/>
          </a:bodyPr>
          <a:lstStyle/>
          <a:p>
            <a:pPr>
              <a:lnSpc>
                <a:spcPct val="150000"/>
              </a:lnSpc>
            </a:pPr>
            <a:r>
              <a:rPr lang="zh-CN" altLang="en-US" sz="2000">
                <a:latin typeface="微软雅黑" pitchFamily="34" charset="-122"/>
                <a:ea typeface="微软雅黑" pitchFamily="34" charset="-122"/>
              </a:rPr>
              <a:t>解答与速度相关的计算类题目时</a:t>
            </a:r>
            <a:r>
              <a:rPr lang="en-US" altLang="zh-CN" sz="2000">
                <a:latin typeface="微软雅黑" pitchFamily="34" charset="-122"/>
                <a:ea typeface="微软雅黑" pitchFamily="34" charset="-122"/>
              </a:rPr>
              <a:t>,</a:t>
            </a:r>
            <a:r>
              <a:rPr lang="zh-CN" altLang="en-US" sz="2000">
                <a:latin typeface="微软雅黑" pitchFamily="34" charset="-122"/>
                <a:ea typeface="微软雅黑" pitchFamily="34" charset="-122"/>
              </a:rPr>
              <a:t>一定要注意单位是否统一</a:t>
            </a:r>
            <a:r>
              <a:rPr lang="en-US" altLang="zh-CN" sz="2000">
                <a:latin typeface="微软雅黑" pitchFamily="34" charset="-122"/>
                <a:ea typeface="微软雅黑" pitchFamily="34" charset="-122"/>
              </a:rPr>
              <a:t>,</a:t>
            </a:r>
            <a:r>
              <a:rPr lang="zh-CN" altLang="en-US" sz="2000">
                <a:latin typeface="微软雅黑" pitchFamily="34" charset="-122"/>
                <a:ea typeface="微软雅黑" pitchFamily="34" charset="-122"/>
              </a:rPr>
              <a:t>若不统一要先进行单位换算</a:t>
            </a:r>
            <a:r>
              <a:rPr lang="en-US" altLang="zh-CN" sz="2000">
                <a:latin typeface="微软雅黑" pitchFamily="34" charset="-122"/>
                <a:ea typeface="微软雅黑" pitchFamily="34" charset="-122"/>
              </a:rPr>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1" fill="hold"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slide(fromTop)">
                                      <p:cBhvr>
                                        <p:cTn id="7" dur="500"/>
                                        <p:tgtEl>
                                          <p:spTgt spid="2"/>
                                        </p:tgtEl>
                                      </p:cBhvr>
                                    </p:animEffect>
                                  </p:childTnLst>
                                </p:cTn>
                              </p:par>
                              <p:par>
                                <p:cTn id="8" presetID="12" presetClass="entr" presetSubtype="8" fill="hold" grpId="0" nodeType="withEffect">
                                  <p:stCondLst>
                                    <p:cond delay="0"/>
                                  </p:stCondLst>
                                  <p:childTnLst>
                                    <p:set>
                                      <p:cBhvr>
                                        <p:cTn id="9" dur="1" fill="hold">
                                          <p:stCondLst>
                                            <p:cond delay="0"/>
                                          </p:stCondLst>
                                        </p:cTn>
                                        <p:tgtEl>
                                          <p:spTgt spid="25"/>
                                        </p:tgtEl>
                                        <p:attrNameLst>
                                          <p:attrName>style.visibility</p:attrName>
                                        </p:attrNameLst>
                                      </p:cBhvr>
                                      <p:to>
                                        <p:strVal val="visible"/>
                                      </p:to>
                                    </p:set>
                                    <p:animEffect transition="in" filter="slide(fromLeft)">
                                      <p:cBhvr>
                                        <p:cTn id="10" dur="500"/>
                                        <p:tgtEl>
                                          <p:spTgt spid="25"/>
                                        </p:tgtEl>
                                      </p:cBhvr>
                                    </p:animEffect>
                                  </p:childTnLst>
                                </p:cTn>
                              </p:par>
                              <p:par>
                                <p:cTn id="11" presetID="12" presetClass="entr" presetSubtype="4" fill="hold" nodeType="withEffect">
                                  <p:stCondLst>
                                    <p:cond delay="0"/>
                                  </p:stCondLst>
                                  <p:childTnLst>
                                    <p:set>
                                      <p:cBhvr>
                                        <p:cTn id="12" dur="1" fill="hold">
                                          <p:stCondLst>
                                            <p:cond delay="0"/>
                                          </p:stCondLst>
                                        </p:cTn>
                                        <p:tgtEl>
                                          <p:spTgt spid="16"/>
                                        </p:tgtEl>
                                        <p:attrNameLst>
                                          <p:attrName>style.visibility</p:attrName>
                                        </p:attrNameLst>
                                      </p:cBhvr>
                                      <p:to>
                                        <p:strVal val="visible"/>
                                      </p:to>
                                    </p:set>
                                    <p:animEffect transition="in" filter="slide(fromBottom)">
                                      <p:cBhvr>
                                        <p:cTn id="13" dur="500"/>
                                        <p:tgtEl>
                                          <p:spTgt spid="16"/>
                                        </p:tgtEl>
                                      </p:cBhvr>
                                    </p:animEffect>
                                  </p:childTnLst>
                                </p:cTn>
                              </p:par>
                            </p:childTnLst>
                          </p:cTn>
                        </p:par>
                        <p:par>
                          <p:cTn id="14" fill="hold">
                            <p:stCondLst>
                              <p:cond delay="500"/>
                            </p:stCondLst>
                            <p:childTnLst>
                              <p:par>
                                <p:cTn id="15" presetID="29" presetClass="entr" presetSubtype="0" fill="hold" nodeType="afterEffect">
                                  <p:stCondLst>
                                    <p:cond delay="0"/>
                                  </p:stCondLst>
                                  <p:childTnLst>
                                    <p:set>
                                      <p:cBhvr>
                                        <p:cTn id="16" dur="1" fill="hold">
                                          <p:stCondLst>
                                            <p:cond delay="0"/>
                                          </p:stCondLst>
                                        </p:cTn>
                                        <p:tgtEl>
                                          <p:spTgt spid="20"/>
                                        </p:tgtEl>
                                        <p:attrNameLst>
                                          <p:attrName>style.visibility</p:attrName>
                                        </p:attrNameLst>
                                      </p:cBhvr>
                                      <p:to>
                                        <p:strVal val="visible"/>
                                      </p:to>
                                    </p:set>
                                    <p:anim calcmode="lin" valueType="num">
                                      <p:cBhvr>
                                        <p:cTn id="17" dur="500" fill="hold"/>
                                        <p:tgtEl>
                                          <p:spTgt spid="20"/>
                                        </p:tgtEl>
                                        <p:attrNameLst>
                                          <p:attrName>ppt_x</p:attrName>
                                        </p:attrNameLst>
                                      </p:cBhvr>
                                      <p:tavLst>
                                        <p:tav tm="0">
                                          <p:val>
                                            <p:strVal val="#ppt_x-.2"/>
                                          </p:val>
                                        </p:tav>
                                        <p:tav tm="100000">
                                          <p:val>
                                            <p:strVal val="#ppt_x"/>
                                          </p:val>
                                        </p:tav>
                                      </p:tavLst>
                                    </p:anim>
                                    <p:anim calcmode="lin" valueType="num">
                                      <p:cBhvr>
                                        <p:cTn id="18" dur="500" fill="hold"/>
                                        <p:tgtEl>
                                          <p:spTgt spid="20"/>
                                        </p:tgtEl>
                                        <p:attrNameLst>
                                          <p:attrName>ppt_y</p:attrName>
                                        </p:attrNameLst>
                                      </p:cBhvr>
                                      <p:tavLst>
                                        <p:tav tm="0">
                                          <p:val>
                                            <p:strVal val="#ppt_y"/>
                                          </p:val>
                                        </p:tav>
                                        <p:tav tm="100000">
                                          <p:val>
                                            <p:strVal val="#ppt_y"/>
                                          </p:val>
                                        </p:tav>
                                      </p:tavLst>
                                    </p:anim>
                                    <p:animEffect transition="in" filter="wipe(right)" prLst="gradientSize: 0.1">
                                      <p:cBhvr>
                                        <p:cTn id="19" dur="500"/>
                                        <p:tgtEl>
                                          <p:spTgt spid="20"/>
                                        </p:tgtEl>
                                      </p:cBhvr>
                                    </p:animEffect>
                                  </p:childTnLst>
                                </p:cTn>
                              </p:par>
                              <p:par>
                                <p:cTn id="20" presetID="32" presetClass="emph" presetSubtype="0" fill="hold" nodeType="withEffect">
                                  <p:stCondLst>
                                    <p:cond delay="0"/>
                                  </p:stCondLst>
                                  <p:childTnLst>
                                    <p:animClr clrSpc="rgb" dir="cw">
                                      <p:cBhvr override="childStyle">
                                        <p:cTn id="21" dur="100" fill="hold"/>
                                        <p:tgtEl>
                                          <p:spTgt spid="24"/>
                                        </p:tgtEl>
                                        <p:attrNameLst>
                                          <p:attrName>style.color</p:attrName>
                                        </p:attrNameLst>
                                      </p:cBhvr>
                                      <p:to>
                                        <a:schemeClr val="bg1"/>
                                      </p:to>
                                    </p:animClr>
                                    <p:animClr clrSpc="rgb" dir="cw">
                                      <p:cBhvr>
                                        <p:cTn id="22" dur="100" fill="hold"/>
                                        <p:tgtEl>
                                          <p:spTgt spid="24"/>
                                        </p:tgtEl>
                                        <p:attrNameLst>
                                          <p:attrName>fillcolor</p:attrName>
                                        </p:attrNameLst>
                                      </p:cBhvr>
                                      <p:to>
                                        <a:schemeClr val="bg1"/>
                                      </p:to>
                                    </p:animClr>
                                    <p:set>
                                      <p:cBhvr>
                                        <p:cTn id="23" dur="100" fill="hold"/>
                                        <p:tgtEl>
                                          <p:spTgt spid="24"/>
                                        </p:tgtEl>
                                        <p:attrNameLst>
                                          <p:attrName>fill.type</p:attrName>
                                        </p:attrNameLst>
                                      </p:cBhvr>
                                      <p:to>
                                        <p:strVal val="solid"/>
                                      </p:to>
                                    </p:set>
                                    <p:set>
                                      <p:cBhvr>
                                        <p:cTn id="24" dur="100" fill="hold"/>
                                        <p:tgtEl>
                                          <p:spTgt spid="24"/>
                                        </p:tgtEl>
                                        <p:attrNameLst>
                                          <p:attrName>fill.on</p:attrName>
                                        </p:attrNameLst>
                                      </p:cBhvr>
                                      <p:to>
                                        <p:strVal val="true"/>
                                      </p:to>
                                    </p:set>
                                    <p:animRot by="120000">
                                      <p:cBhvr>
                                        <p:cTn id="25" dur="100" fill="hold">
                                          <p:stCondLst>
                                            <p:cond delay="0"/>
                                          </p:stCondLst>
                                        </p:cTn>
                                        <p:tgtEl>
                                          <p:spTgt spid="24"/>
                                        </p:tgtEl>
                                        <p:attrNameLst>
                                          <p:attrName>r</p:attrName>
                                        </p:attrNameLst>
                                      </p:cBhvr>
                                    </p:animRot>
                                    <p:animRot by="-240000">
                                      <p:cBhvr>
                                        <p:cTn id="26" dur="200" fill="hold">
                                          <p:stCondLst>
                                            <p:cond delay="200"/>
                                          </p:stCondLst>
                                        </p:cTn>
                                        <p:tgtEl>
                                          <p:spTgt spid="24"/>
                                        </p:tgtEl>
                                        <p:attrNameLst>
                                          <p:attrName>r</p:attrName>
                                        </p:attrNameLst>
                                      </p:cBhvr>
                                    </p:animRot>
                                    <p:animRot by="240000">
                                      <p:cBhvr>
                                        <p:cTn id="27" dur="200" fill="hold">
                                          <p:stCondLst>
                                            <p:cond delay="400"/>
                                          </p:stCondLst>
                                        </p:cTn>
                                        <p:tgtEl>
                                          <p:spTgt spid="24"/>
                                        </p:tgtEl>
                                        <p:attrNameLst>
                                          <p:attrName>r</p:attrName>
                                        </p:attrNameLst>
                                      </p:cBhvr>
                                    </p:animRot>
                                    <p:animRot by="-240000">
                                      <p:cBhvr>
                                        <p:cTn id="28" dur="200" fill="hold">
                                          <p:stCondLst>
                                            <p:cond delay="600"/>
                                          </p:stCondLst>
                                        </p:cTn>
                                        <p:tgtEl>
                                          <p:spTgt spid="24"/>
                                        </p:tgtEl>
                                        <p:attrNameLst>
                                          <p:attrName>r</p:attrName>
                                        </p:attrNameLst>
                                      </p:cBhvr>
                                    </p:animRot>
                                    <p:animRot by="120000">
                                      <p:cBhvr>
                                        <p:cTn id="29" dur="200" fill="hold">
                                          <p:stCondLst>
                                            <p:cond delay="800"/>
                                          </p:stCondLst>
                                        </p:cTn>
                                        <p:tgtEl>
                                          <p:spTgt spid="24"/>
                                        </p:tgtEl>
                                        <p:attrNameLst>
                                          <p:attrName>r</p:attrName>
                                        </p:attrNameLst>
                                      </p:cBhvr>
                                    </p:animRot>
                                  </p:childTnLst>
                                </p:cTn>
                              </p:par>
                            </p:childTnLst>
                          </p:cTn>
                        </p:par>
                        <p:par>
                          <p:cTn id="30" fill="hold">
                            <p:stCondLst>
                              <p:cond delay="1500"/>
                            </p:stCondLst>
                            <p:childTnLst>
                              <p:par>
                                <p:cTn id="31" presetID="12" presetClass="entr" presetSubtype="4" fill="hold" grpId="0" nodeType="afterEffect">
                                  <p:stCondLst>
                                    <p:cond delay="0"/>
                                  </p:stCondLst>
                                  <p:childTnLst>
                                    <p:set>
                                      <p:cBhvr>
                                        <p:cTn id="32" dur="1" fill="hold">
                                          <p:stCondLst>
                                            <p:cond delay="0"/>
                                          </p:stCondLst>
                                        </p:cTn>
                                        <p:tgtEl>
                                          <p:spTgt spid="14"/>
                                        </p:tgtEl>
                                        <p:attrNameLst>
                                          <p:attrName>style.visibility</p:attrName>
                                        </p:attrNameLst>
                                      </p:cBhvr>
                                      <p:to>
                                        <p:strVal val="visible"/>
                                      </p:to>
                                    </p:set>
                                    <p:animEffect transition="in" filter="slide(fromBottom)">
                                      <p:cBhvr>
                                        <p:cTn id="33"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 grpId="0"/>
      <p:bldP spid="14"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 name="图片 19" descr="画笔.jpg"/>
          <p:cNvPicPr>
            <a:picLocks noChangeAspect="1"/>
          </p:cNvPicPr>
          <p:nvPr/>
        </p:nvPicPr>
        <p:blipFill>
          <a:blip r:embed="rId2"/>
          <a:srcRect/>
          <a:stretch>
            <a:fillRect/>
          </a:stretch>
        </p:blipFill>
        <p:spPr bwMode="auto">
          <a:xfrm>
            <a:off x="8005763" y="4016375"/>
            <a:ext cx="1125537" cy="1127125"/>
          </a:xfrm>
          <a:prstGeom prst="rect">
            <a:avLst/>
          </a:prstGeom>
          <a:noFill/>
          <a:ln w="9525">
            <a:noFill/>
            <a:miter lim="800000"/>
            <a:headEnd/>
            <a:tailEnd/>
          </a:ln>
        </p:spPr>
      </p:pic>
      <p:pic>
        <p:nvPicPr>
          <p:cNvPr id="24" name="图片 23" descr="下方素材.png"/>
          <p:cNvPicPr>
            <a:picLocks noChangeAspect="1"/>
          </p:cNvPicPr>
          <p:nvPr/>
        </p:nvPicPr>
        <p:blipFill>
          <a:blip r:embed="rId3"/>
          <a:srcRect t="65517"/>
          <a:stretch>
            <a:fillRect/>
          </a:stretch>
        </p:blipFill>
        <p:spPr bwMode="auto">
          <a:xfrm>
            <a:off x="3967163" y="4652963"/>
            <a:ext cx="1895475" cy="490537"/>
          </a:xfrm>
          <a:prstGeom prst="rect">
            <a:avLst/>
          </a:prstGeom>
          <a:noFill/>
          <a:ln w="9525">
            <a:noFill/>
            <a:miter lim="800000"/>
            <a:headEnd/>
            <a:tailEnd/>
          </a:ln>
        </p:spPr>
      </p:pic>
      <p:pic>
        <p:nvPicPr>
          <p:cNvPr id="16" name="图片 15" descr="图片5.png"/>
          <p:cNvPicPr>
            <a:picLocks noChangeAspect="1"/>
          </p:cNvPicPr>
          <p:nvPr/>
        </p:nvPicPr>
        <p:blipFill>
          <a:blip r:embed="rId4"/>
          <a:srcRect/>
          <a:stretch>
            <a:fillRect/>
          </a:stretch>
        </p:blipFill>
        <p:spPr bwMode="auto">
          <a:xfrm>
            <a:off x="595313" y="1012825"/>
            <a:ext cx="928687" cy="393700"/>
          </a:xfrm>
          <a:prstGeom prst="rect">
            <a:avLst/>
          </a:prstGeom>
          <a:noFill/>
          <a:ln w="9525">
            <a:noFill/>
            <a:miter lim="800000"/>
            <a:headEnd/>
            <a:tailEnd/>
          </a:ln>
        </p:spPr>
      </p:pic>
      <p:grpSp>
        <p:nvGrpSpPr>
          <p:cNvPr id="2" name="组合 18"/>
          <p:cNvGrpSpPr>
            <a:grpSpLocks/>
          </p:cNvGrpSpPr>
          <p:nvPr/>
        </p:nvGrpSpPr>
        <p:grpSpPr bwMode="auto">
          <a:xfrm>
            <a:off x="285750" y="0"/>
            <a:ext cx="4427538" cy="819150"/>
            <a:chOff x="337457" y="0"/>
            <a:chExt cx="5751109" cy="1091406"/>
          </a:xfrm>
        </p:grpSpPr>
        <p:sp>
          <p:nvSpPr>
            <p:cNvPr id="21" name="圆角矩形 20"/>
            <p:cNvSpPr/>
            <p:nvPr/>
          </p:nvSpPr>
          <p:spPr>
            <a:xfrm>
              <a:off x="337457" y="406105"/>
              <a:ext cx="5751109" cy="685301"/>
            </a:xfrm>
            <a:prstGeom prst="roundRect">
              <a:avLst/>
            </a:prstGeom>
            <a:solidFill>
              <a:schemeClr val="accent4">
                <a:lumMod val="20000"/>
                <a:lumOff val="80000"/>
              </a:schemeClr>
            </a:solid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p>
          </p:txBody>
        </p:sp>
        <p:cxnSp>
          <p:nvCxnSpPr>
            <p:cNvPr id="22" name="直接连接符 21"/>
            <p:cNvCxnSpPr/>
            <p:nvPr/>
          </p:nvCxnSpPr>
          <p:spPr>
            <a:xfrm rot="5400000">
              <a:off x="710593" y="208367"/>
              <a:ext cx="418795" cy="2063"/>
            </a:xfrm>
            <a:prstGeom prst="line">
              <a:avLst/>
            </a:prstGeom>
            <a:solidFill>
              <a:schemeClr val="accent4">
                <a:lumMod val="20000"/>
                <a:lumOff val="80000"/>
              </a:schemeClr>
            </a:solidFill>
            <a:ln w="38100"/>
          </p:spPr>
          <p:style>
            <a:lnRef idx="1">
              <a:schemeClr val="dk1"/>
            </a:lnRef>
            <a:fillRef idx="0">
              <a:schemeClr val="dk1"/>
            </a:fillRef>
            <a:effectRef idx="0">
              <a:schemeClr val="dk1"/>
            </a:effectRef>
            <a:fontRef idx="minor">
              <a:schemeClr val="tx1"/>
            </a:fontRef>
          </p:style>
        </p:cxnSp>
        <p:cxnSp>
          <p:nvCxnSpPr>
            <p:cNvPr id="23" name="直接连接符 22"/>
            <p:cNvCxnSpPr/>
            <p:nvPr/>
          </p:nvCxnSpPr>
          <p:spPr>
            <a:xfrm rot="5400000">
              <a:off x="5113110" y="208367"/>
              <a:ext cx="418795" cy="2061"/>
            </a:xfrm>
            <a:prstGeom prst="line">
              <a:avLst/>
            </a:prstGeom>
            <a:solidFill>
              <a:schemeClr val="accent4">
                <a:lumMod val="20000"/>
                <a:lumOff val="80000"/>
              </a:schemeClr>
            </a:solidFill>
            <a:ln w="38100"/>
          </p:spPr>
          <p:style>
            <a:lnRef idx="1">
              <a:schemeClr val="dk1"/>
            </a:lnRef>
            <a:fillRef idx="0">
              <a:schemeClr val="dk1"/>
            </a:fillRef>
            <a:effectRef idx="0">
              <a:schemeClr val="dk1"/>
            </a:effectRef>
            <a:fontRef idx="minor">
              <a:schemeClr val="tx1"/>
            </a:fontRef>
          </p:style>
        </p:cxnSp>
      </p:grpSp>
      <p:sp>
        <p:nvSpPr>
          <p:cNvPr id="25" name="矩形 24"/>
          <p:cNvSpPr>
            <a:spLocks noChangeArrowheads="1"/>
          </p:cNvSpPr>
          <p:nvPr/>
        </p:nvSpPr>
        <p:spPr bwMode="auto">
          <a:xfrm>
            <a:off x="306388" y="349250"/>
            <a:ext cx="4498975" cy="484188"/>
          </a:xfrm>
          <a:prstGeom prst="rect">
            <a:avLst/>
          </a:prstGeom>
          <a:noFill/>
          <a:ln w="9525">
            <a:noFill/>
            <a:miter lim="800000"/>
            <a:headEnd/>
            <a:tailEnd/>
          </a:ln>
        </p:spPr>
        <p:txBody>
          <a:bodyPr wrap="none" lIns="68580" tIns="34290" rIns="68580" bIns="34290">
            <a:spAutoFit/>
          </a:bodyPr>
          <a:lstStyle/>
          <a:p>
            <a:r>
              <a:rPr lang="zh-CN" altLang="en-US" sz="2700">
                <a:latin typeface="微软雅黑" pitchFamily="34" charset="-122"/>
                <a:ea typeface="微软雅黑" pitchFamily="34" charset="-122"/>
              </a:rPr>
              <a:t>知识点  测量物体运动的速度</a:t>
            </a:r>
          </a:p>
        </p:txBody>
      </p:sp>
      <p:sp>
        <p:nvSpPr>
          <p:cNvPr id="14" name="矩形 13"/>
          <p:cNvSpPr>
            <a:spLocks noChangeArrowheads="1"/>
          </p:cNvSpPr>
          <p:nvPr/>
        </p:nvSpPr>
        <p:spPr bwMode="auto">
          <a:xfrm>
            <a:off x="403225" y="1390650"/>
            <a:ext cx="7704138" cy="476250"/>
          </a:xfrm>
          <a:prstGeom prst="rect">
            <a:avLst/>
          </a:prstGeom>
          <a:noFill/>
          <a:ln w="9525">
            <a:noFill/>
            <a:miter lim="800000"/>
            <a:headEnd/>
            <a:tailEnd/>
          </a:ln>
        </p:spPr>
        <p:txBody>
          <a:bodyPr lIns="68580" tIns="34290" rIns="68580" bIns="34290">
            <a:spAutoFit/>
          </a:bodyPr>
          <a:lstStyle/>
          <a:p>
            <a:pPr>
              <a:lnSpc>
                <a:spcPct val="150000"/>
              </a:lnSpc>
            </a:pPr>
            <a:r>
              <a:rPr lang="zh-CN" altLang="en-US" sz="2000">
                <a:latin typeface="微软雅黑" pitchFamily="34" charset="-122"/>
                <a:ea typeface="微软雅黑" pitchFamily="34" charset="-122"/>
              </a:rPr>
              <a:t>用刻度尺测量路程时要注意估读到刻度尺分度值的下一位</a:t>
            </a:r>
            <a:r>
              <a:rPr lang="en-US" altLang="zh-CN" sz="2000">
                <a:latin typeface="微软雅黑" pitchFamily="34" charset="-122"/>
                <a:ea typeface="微软雅黑" pitchFamily="34" charset="-122"/>
              </a:rPr>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1" fill="hold"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slide(fromTop)">
                                      <p:cBhvr>
                                        <p:cTn id="7" dur="500"/>
                                        <p:tgtEl>
                                          <p:spTgt spid="2"/>
                                        </p:tgtEl>
                                      </p:cBhvr>
                                    </p:animEffect>
                                  </p:childTnLst>
                                </p:cTn>
                              </p:par>
                              <p:par>
                                <p:cTn id="8" presetID="12" presetClass="entr" presetSubtype="8" fill="hold" grpId="0" nodeType="withEffect">
                                  <p:stCondLst>
                                    <p:cond delay="0"/>
                                  </p:stCondLst>
                                  <p:childTnLst>
                                    <p:set>
                                      <p:cBhvr>
                                        <p:cTn id="9" dur="1" fill="hold">
                                          <p:stCondLst>
                                            <p:cond delay="0"/>
                                          </p:stCondLst>
                                        </p:cTn>
                                        <p:tgtEl>
                                          <p:spTgt spid="25"/>
                                        </p:tgtEl>
                                        <p:attrNameLst>
                                          <p:attrName>style.visibility</p:attrName>
                                        </p:attrNameLst>
                                      </p:cBhvr>
                                      <p:to>
                                        <p:strVal val="visible"/>
                                      </p:to>
                                    </p:set>
                                    <p:animEffect transition="in" filter="slide(fromLeft)">
                                      <p:cBhvr>
                                        <p:cTn id="10" dur="500"/>
                                        <p:tgtEl>
                                          <p:spTgt spid="25"/>
                                        </p:tgtEl>
                                      </p:cBhvr>
                                    </p:animEffect>
                                  </p:childTnLst>
                                </p:cTn>
                              </p:par>
                              <p:par>
                                <p:cTn id="11" presetID="12" presetClass="entr" presetSubtype="4" fill="hold" nodeType="withEffect">
                                  <p:stCondLst>
                                    <p:cond delay="0"/>
                                  </p:stCondLst>
                                  <p:childTnLst>
                                    <p:set>
                                      <p:cBhvr>
                                        <p:cTn id="12" dur="1" fill="hold">
                                          <p:stCondLst>
                                            <p:cond delay="0"/>
                                          </p:stCondLst>
                                        </p:cTn>
                                        <p:tgtEl>
                                          <p:spTgt spid="16"/>
                                        </p:tgtEl>
                                        <p:attrNameLst>
                                          <p:attrName>style.visibility</p:attrName>
                                        </p:attrNameLst>
                                      </p:cBhvr>
                                      <p:to>
                                        <p:strVal val="visible"/>
                                      </p:to>
                                    </p:set>
                                    <p:animEffect transition="in" filter="slide(fromBottom)">
                                      <p:cBhvr>
                                        <p:cTn id="13" dur="500"/>
                                        <p:tgtEl>
                                          <p:spTgt spid="16"/>
                                        </p:tgtEl>
                                      </p:cBhvr>
                                    </p:animEffect>
                                  </p:childTnLst>
                                </p:cTn>
                              </p:par>
                            </p:childTnLst>
                          </p:cTn>
                        </p:par>
                        <p:par>
                          <p:cTn id="14" fill="hold">
                            <p:stCondLst>
                              <p:cond delay="500"/>
                            </p:stCondLst>
                            <p:childTnLst>
                              <p:par>
                                <p:cTn id="15" presetID="29" presetClass="entr" presetSubtype="0" fill="hold" nodeType="afterEffect">
                                  <p:stCondLst>
                                    <p:cond delay="0"/>
                                  </p:stCondLst>
                                  <p:childTnLst>
                                    <p:set>
                                      <p:cBhvr>
                                        <p:cTn id="16" dur="1" fill="hold">
                                          <p:stCondLst>
                                            <p:cond delay="0"/>
                                          </p:stCondLst>
                                        </p:cTn>
                                        <p:tgtEl>
                                          <p:spTgt spid="20"/>
                                        </p:tgtEl>
                                        <p:attrNameLst>
                                          <p:attrName>style.visibility</p:attrName>
                                        </p:attrNameLst>
                                      </p:cBhvr>
                                      <p:to>
                                        <p:strVal val="visible"/>
                                      </p:to>
                                    </p:set>
                                    <p:anim calcmode="lin" valueType="num">
                                      <p:cBhvr>
                                        <p:cTn id="17" dur="500" fill="hold"/>
                                        <p:tgtEl>
                                          <p:spTgt spid="20"/>
                                        </p:tgtEl>
                                        <p:attrNameLst>
                                          <p:attrName>ppt_x</p:attrName>
                                        </p:attrNameLst>
                                      </p:cBhvr>
                                      <p:tavLst>
                                        <p:tav tm="0">
                                          <p:val>
                                            <p:strVal val="#ppt_x-.2"/>
                                          </p:val>
                                        </p:tav>
                                        <p:tav tm="100000">
                                          <p:val>
                                            <p:strVal val="#ppt_x"/>
                                          </p:val>
                                        </p:tav>
                                      </p:tavLst>
                                    </p:anim>
                                    <p:anim calcmode="lin" valueType="num">
                                      <p:cBhvr>
                                        <p:cTn id="18" dur="500" fill="hold"/>
                                        <p:tgtEl>
                                          <p:spTgt spid="20"/>
                                        </p:tgtEl>
                                        <p:attrNameLst>
                                          <p:attrName>ppt_y</p:attrName>
                                        </p:attrNameLst>
                                      </p:cBhvr>
                                      <p:tavLst>
                                        <p:tav tm="0">
                                          <p:val>
                                            <p:strVal val="#ppt_y"/>
                                          </p:val>
                                        </p:tav>
                                        <p:tav tm="100000">
                                          <p:val>
                                            <p:strVal val="#ppt_y"/>
                                          </p:val>
                                        </p:tav>
                                      </p:tavLst>
                                    </p:anim>
                                    <p:animEffect transition="in" filter="wipe(right)" prLst="gradientSize: 0.1">
                                      <p:cBhvr>
                                        <p:cTn id="19" dur="500"/>
                                        <p:tgtEl>
                                          <p:spTgt spid="20"/>
                                        </p:tgtEl>
                                      </p:cBhvr>
                                    </p:animEffect>
                                  </p:childTnLst>
                                </p:cTn>
                              </p:par>
                              <p:par>
                                <p:cTn id="20" presetID="32" presetClass="emph" presetSubtype="0" fill="hold" nodeType="withEffect">
                                  <p:stCondLst>
                                    <p:cond delay="0"/>
                                  </p:stCondLst>
                                  <p:childTnLst>
                                    <p:animClr clrSpc="rgb" dir="cw">
                                      <p:cBhvr override="childStyle">
                                        <p:cTn id="21" dur="100" fill="hold"/>
                                        <p:tgtEl>
                                          <p:spTgt spid="24"/>
                                        </p:tgtEl>
                                        <p:attrNameLst>
                                          <p:attrName>style.color</p:attrName>
                                        </p:attrNameLst>
                                      </p:cBhvr>
                                      <p:to>
                                        <a:schemeClr val="bg1"/>
                                      </p:to>
                                    </p:animClr>
                                    <p:animClr clrSpc="rgb" dir="cw">
                                      <p:cBhvr>
                                        <p:cTn id="22" dur="100" fill="hold"/>
                                        <p:tgtEl>
                                          <p:spTgt spid="24"/>
                                        </p:tgtEl>
                                        <p:attrNameLst>
                                          <p:attrName>fillcolor</p:attrName>
                                        </p:attrNameLst>
                                      </p:cBhvr>
                                      <p:to>
                                        <a:schemeClr val="bg1"/>
                                      </p:to>
                                    </p:animClr>
                                    <p:set>
                                      <p:cBhvr>
                                        <p:cTn id="23" dur="100" fill="hold"/>
                                        <p:tgtEl>
                                          <p:spTgt spid="24"/>
                                        </p:tgtEl>
                                        <p:attrNameLst>
                                          <p:attrName>fill.type</p:attrName>
                                        </p:attrNameLst>
                                      </p:cBhvr>
                                      <p:to>
                                        <p:strVal val="solid"/>
                                      </p:to>
                                    </p:set>
                                    <p:set>
                                      <p:cBhvr>
                                        <p:cTn id="24" dur="100" fill="hold"/>
                                        <p:tgtEl>
                                          <p:spTgt spid="24"/>
                                        </p:tgtEl>
                                        <p:attrNameLst>
                                          <p:attrName>fill.on</p:attrName>
                                        </p:attrNameLst>
                                      </p:cBhvr>
                                      <p:to>
                                        <p:strVal val="true"/>
                                      </p:to>
                                    </p:set>
                                    <p:animRot by="120000">
                                      <p:cBhvr>
                                        <p:cTn id="25" dur="100" fill="hold">
                                          <p:stCondLst>
                                            <p:cond delay="0"/>
                                          </p:stCondLst>
                                        </p:cTn>
                                        <p:tgtEl>
                                          <p:spTgt spid="24"/>
                                        </p:tgtEl>
                                        <p:attrNameLst>
                                          <p:attrName>r</p:attrName>
                                        </p:attrNameLst>
                                      </p:cBhvr>
                                    </p:animRot>
                                    <p:animRot by="-240000">
                                      <p:cBhvr>
                                        <p:cTn id="26" dur="200" fill="hold">
                                          <p:stCondLst>
                                            <p:cond delay="200"/>
                                          </p:stCondLst>
                                        </p:cTn>
                                        <p:tgtEl>
                                          <p:spTgt spid="24"/>
                                        </p:tgtEl>
                                        <p:attrNameLst>
                                          <p:attrName>r</p:attrName>
                                        </p:attrNameLst>
                                      </p:cBhvr>
                                    </p:animRot>
                                    <p:animRot by="240000">
                                      <p:cBhvr>
                                        <p:cTn id="27" dur="200" fill="hold">
                                          <p:stCondLst>
                                            <p:cond delay="400"/>
                                          </p:stCondLst>
                                        </p:cTn>
                                        <p:tgtEl>
                                          <p:spTgt spid="24"/>
                                        </p:tgtEl>
                                        <p:attrNameLst>
                                          <p:attrName>r</p:attrName>
                                        </p:attrNameLst>
                                      </p:cBhvr>
                                    </p:animRot>
                                    <p:animRot by="-240000">
                                      <p:cBhvr>
                                        <p:cTn id="28" dur="200" fill="hold">
                                          <p:stCondLst>
                                            <p:cond delay="600"/>
                                          </p:stCondLst>
                                        </p:cTn>
                                        <p:tgtEl>
                                          <p:spTgt spid="24"/>
                                        </p:tgtEl>
                                        <p:attrNameLst>
                                          <p:attrName>r</p:attrName>
                                        </p:attrNameLst>
                                      </p:cBhvr>
                                    </p:animRot>
                                    <p:animRot by="120000">
                                      <p:cBhvr>
                                        <p:cTn id="29" dur="200" fill="hold">
                                          <p:stCondLst>
                                            <p:cond delay="800"/>
                                          </p:stCondLst>
                                        </p:cTn>
                                        <p:tgtEl>
                                          <p:spTgt spid="24"/>
                                        </p:tgtEl>
                                        <p:attrNameLst>
                                          <p:attrName>r</p:attrName>
                                        </p:attrNameLst>
                                      </p:cBhvr>
                                    </p:animRot>
                                  </p:childTnLst>
                                </p:cTn>
                              </p:par>
                            </p:childTnLst>
                          </p:cTn>
                        </p:par>
                        <p:par>
                          <p:cTn id="30" fill="hold">
                            <p:stCondLst>
                              <p:cond delay="1500"/>
                            </p:stCondLst>
                            <p:childTnLst>
                              <p:par>
                                <p:cTn id="31" presetID="12" presetClass="entr" presetSubtype="4" fill="hold" grpId="0" nodeType="afterEffect">
                                  <p:stCondLst>
                                    <p:cond delay="0"/>
                                  </p:stCondLst>
                                  <p:childTnLst>
                                    <p:set>
                                      <p:cBhvr>
                                        <p:cTn id="32" dur="1" fill="hold">
                                          <p:stCondLst>
                                            <p:cond delay="0"/>
                                          </p:stCondLst>
                                        </p:cTn>
                                        <p:tgtEl>
                                          <p:spTgt spid="14"/>
                                        </p:tgtEl>
                                        <p:attrNameLst>
                                          <p:attrName>style.visibility</p:attrName>
                                        </p:attrNameLst>
                                      </p:cBhvr>
                                      <p:to>
                                        <p:strVal val="visible"/>
                                      </p:to>
                                    </p:set>
                                    <p:animEffect transition="in" filter="slide(fromBottom)">
                                      <p:cBhvr>
                                        <p:cTn id="33"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 grpId="0"/>
      <p:bldP spid="14"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 name="图片 19" descr="画笔.jpg"/>
          <p:cNvPicPr>
            <a:picLocks noChangeAspect="1"/>
          </p:cNvPicPr>
          <p:nvPr/>
        </p:nvPicPr>
        <p:blipFill>
          <a:blip r:embed="rId2"/>
          <a:srcRect/>
          <a:stretch>
            <a:fillRect/>
          </a:stretch>
        </p:blipFill>
        <p:spPr bwMode="auto">
          <a:xfrm>
            <a:off x="8005763" y="4016375"/>
            <a:ext cx="1125537" cy="1127125"/>
          </a:xfrm>
          <a:prstGeom prst="rect">
            <a:avLst/>
          </a:prstGeom>
          <a:noFill/>
          <a:ln w="9525">
            <a:noFill/>
            <a:miter lim="800000"/>
            <a:headEnd/>
            <a:tailEnd/>
          </a:ln>
        </p:spPr>
      </p:pic>
      <p:pic>
        <p:nvPicPr>
          <p:cNvPr id="24" name="图片 23" descr="下方素材.png"/>
          <p:cNvPicPr>
            <a:picLocks noChangeAspect="1"/>
          </p:cNvPicPr>
          <p:nvPr/>
        </p:nvPicPr>
        <p:blipFill>
          <a:blip r:embed="rId3"/>
          <a:srcRect t="65517"/>
          <a:stretch>
            <a:fillRect/>
          </a:stretch>
        </p:blipFill>
        <p:spPr bwMode="auto">
          <a:xfrm>
            <a:off x="3967163" y="4652963"/>
            <a:ext cx="1895475" cy="490537"/>
          </a:xfrm>
          <a:prstGeom prst="rect">
            <a:avLst/>
          </a:prstGeom>
          <a:noFill/>
          <a:ln w="9525">
            <a:noFill/>
            <a:miter lim="800000"/>
            <a:headEnd/>
            <a:tailEnd/>
          </a:ln>
        </p:spPr>
      </p:pic>
      <p:pic>
        <p:nvPicPr>
          <p:cNvPr id="16" name="图片 15" descr="图片5.png"/>
          <p:cNvPicPr>
            <a:picLocks noChangeAspect="1"/>
          </p:cNvPicPr>
          <p:nvPr/>
        </p:nvPicPr>
        <p:blipFill>
          <a:blip r:embed="rId4"/>
          <a:srcRect/>
          <a:stretch>
            <a:fillRect/>
          </a:stretch>
        </p:blipFill>
        <p:spPr bwMode="auto">
          <a:xfrm>
            <a:off x="598488" y="1012825"/>
            <a:ext cx="922337" cy="393700"/>
          </a:xfrm>
          <a:prstGeom prst="rect">
            <a:avLst/>
          </a:prstGeom>
          <a:noFill/>
          <a:ln w="9525">
            <a:noFill/>
            <a:miter lim="800000"/>
            <a:headEnd/>
            <a:tailEnd/>
          </a:ln>
        </p:spPr>
      </p:pic>
      <p:grpSp>
        <p:nvGrpSpPr>
          <p:cNvPr id="2" name="组合 18"/>
          <p:cNvGrpSpPr>
            <a:grpSpLocks/>
          </p:cNvGrpSpPr>
          <p:nvPr/>
        </p:nvGrpSpPr>
        <p:grpSpPr bwMode="auto">
          <a:xfrm>
            <a:off x="285750" y="0"/>
            <a:ext cx="4471988" cy="819150"/>
            <a:chOff x="337457" y="0"/>
            <a:chExt cx="5751109" cy="1091406"/>
          </a:xfrm>
        </p:grpSpPr>
        <p:sp>
          <p:nvSpPr>
            <p:cNvPr id="21" name="圆角矩形 20"/>
            <p:cNvSpPr/>
            <p:nvPr/>
          </p:nvSpPr>
          <p:spPr>
            <a:xfrm>
              <a:off x="337457" y="406105"/>
              <a:ext cx="5751109" cy="685301"/>
            </a:xfrm>
            <a:prstGeom prst="roundRect">
              <a:avLst/>
            </a:prstGeom>
            <a:solidFill>
              <a:schemeClr val="accent4">
                <a:lumMod val="20000"/>
                <a:lumOff val="80000"/>
              </a:schemeClr>
            </a:solid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p>
          </p:txBody>
        </p:sp>
        <p:cxnSp>
          <p:nvCxnSpPr>
            <p:cNvPr id="22" name="直接连接符 21"/>
            <p:cNvCxnSpPr/>
            <p:nvPr/>
          </p:nvCxnSpPr>
          <p:spPr>
            <a:xfrm rot="5400000">
              <a:off x="710928" y="208377"/>
              <a:ext cx="418795" cy="2041"/>
            </a:xfrm>
            <a:prstGeom prst="line">
              <a:avLst/>
            </a:prstGeom>
            <a:solidFill>
              <a:schemeClr val="accent4">
                <a:lumMod val="20000"/>
                <a:lumOff val="80000"/>
              </a:schemeClr>
            </a:solidFill>
            <a:ln w="38100"/>
          </p:spPr>
          <p:style>
            <a:lnRef idx="1">
              <a:schemeClr val="dk1"/>
            </a:lnRef>
            <a:fillRef idx="0">
              <a:schemeClr val="dk1"/>
            </a:fillRef>
            <a:effectRef idx="0">
              <a:schemeClr val="dk1"/>
            </a:effectRef>
            <a:fontRef idx="minor">
              <a:schemeClr val="tx1"/>
            </a:fontRef>
          </p:style>
        </p:cxnSp>
        <p:cxnSp>
          <p:nvCxnSpPr>
            <p:cNvPr id="23" name="直接连接符 22"/>
            <p:cNvCxnSpPr/>
            <p:nvPr/>
          </p:nvCxnSpPr>
          <p:spPr>
            <a:xfrm rot="5400000">
              <a:off x="5112558" y="208377"/>
              <a:ext cx="418795" cy="2041"/>
            </a:xfrm>
            <a:prstGeom prst="line">
              <a:avLst/>
            </a:prstGeom>
            <a:solidFill>
              <a:schemeClr val="accent4">
                <a:lumMod val="20000"/>
                <a:lumOff val="80000"/>
              </a:schemeClr>
            </a:solidFill>
            <a:ln w="38100"/>
          </p:spPr>
          <p:style>
            <a:lnRef idx="1">
              <a:schemeClr val="dk1"/>
            </a:lnRef>
            <a:fillRef idx="0">
              <a:schemeClr val="dk1"/>
            </a:fillRef>
            <a:effectRef idx="0">
              <a:schemeClr val="dk1"/>
            </a:effectRef>
            <a:fontRef idx="minor">
              <a:schemeClr val="tx1"/>
            </a:fontRef>
          </p:style>
        </p:cxnSp>
      </p:grpSp>
      <p:sp>
        <p:nvSpPr>
          <p:cNvPr id="25" name="矩形 24"/>
          <p:cNvSpPr>
            <a:spLocks noChangeArrowheads="1"/>
          </p:cNvSpPr>
          <p:nvPr/>
        </p:nvSpPr>
        <p:spPr bwMode="auto">
          <a:xfrm>
            <a:off x="306388" y="349250"/>
            <a:ext cx="4498975" cy="484188"/>
          </a:xfrm>
          <a:prstGeom prst="rect">
            <a:avLst/>
          </a:prstGeom>
          <a:noFill/>
          <a:ln w="9525">
            <a:noFill/>
            <a:miter lim="800000"/>
            <a:headEnd/>
            <a:tailEnd/>
          </a:ln>
        </p:spPr>
        <p:txBody>
          <a:bodyPr wrap="none" lIns="68580" tIns="34290" rIns="68580" bIns="34290">
            <a:spAutoFit/>
          </a:bodyPr>
          <a:lstStyle/>
          <a:p>
            <a:r>
              <a:rPr lang="zh-CN" altLang="en-US" sz="2700">
                <a:latin typeface="微软雅黑" pitchFamily="34" charset="-122"/>
                <a:ea typeface="微软雅黑" pitchFamily="34" charset="-122"/>
              </a:rPr>
              <a:t>知识点  测量物体运动的速度</a:t>
            </a:r>
          </a:p>
        </p:txBody>
      </p:sp>
      <p:sp>
        <p:nvSpPr>
          <p:cNvPr id="14" name="矩形 13"/>
          <p:cNvSpPr>
            <a:spLocks noChangeArrowheads="1"/>
          </p:cNvSpPr>
          <p:nvPr/>
        </p:nvSpPr>
        <p:spPr bwMode="auto">
          <a:xfrm>
            <a:off x="403225" y="1390650"/>
            <a:ext cx="7704138" cy="1454150"/>
          </a:xfrm>
          <a:prstGeom prst="rect">
            <a:avLst/>
          </a:prstGeom>
          <a:noFill/>
          <a:ln w="9525">
            <a:noFill/>
            <a:miter lim="800000"/>
            <a:headEnd/>
            <a:tailEnd/>
          </a:ln>
        </p:spPr>
        <p:txBody>
          <a:bodyPr lIns="68580" tIns="34290" rIns="68580" bIns="34290">
            <a:spAutoFit/>
          </a:bodyPr>
          <a:lstStyle/>
          <a:p>
            <a:pPr>
              <a:lnSpc>
                <a:spcPct val="150000"/>
              </a:lnSpc>
            </a:pPr>
            <a:r>
              <a:rPr lang="zh-CN" altLang="en-US" sz="2000">
                <a:latin typeface="Times New Roman" pitchFamily="18" charset="0"/>
                <a:ea typeface="微软雅黑" pitchFamily="34" charset="-122"/>
                <a:cs typeface="Times New Roman" pitchFamily="18" charset="0"/>
              </a:rPr>
              <a:t>下半段的路程</a:t>
            </a:r>
            <a:r>
              <a:rPr lang="en-US" altLang="zh-CN" sz="2000" i="1">
                <a:latin typeface="Times New Roman" pitchFamily="18" charset="0"/>
                <a:ea typeface="微软雅黑" pitchFamily="34" charset="-122"/>
                <a:cs typeface="Times New Roman" pitchFamily="18" charset="0"/>
              </a:rPr>
              <a:t>s</a:t>
            </a:r>
            <a:r>
              <a:rPr lang="en-US" altLang="zh-CN" sz="2000" baseline="-25000">
                <a:latin typeface="Times New Roman" pitchFamily="18" charset="0"/>
                <a:ea typeface="微软雅黑" pitchFamily="34" charset="-122"/>
                <a:cs typeface="Times New Roman" pitchFamily="18" charset="0"/>
              </a:rPr>
              <a:t>3</a:t>
            </a:r>
            <a:r>
              <a:rPr lang="en-US" altLang="zh-CN" sz="2000">
                <a:latin typeface="Times New Roman" pitchFamily="18" charset="0"/>
                <a:ea typeface="微软雅黑" pitchFamily="34" charset="-122"/>
                <a:cs typeface="Times New Roman" pitchFamily="18" charset="0"/>
              </a:rPr>
              <a:t>=</a:t>
            </a:r>
            <a:r>
              <a:rPr lang="en-US" altLang="zh-CN" sz="2000" i="1">
                <a:latin typeface="Times New Roman" pitchFamily="18" charset="0"/>
                <a:ea typeface="微软雅黑" pitchFamily="34" charset="-122"/>
                <a:cs typeface="Times New Roman" pitchFamily="18" charset="0"/>
              </a:rPr>
              <a:t>s</a:t>
            </a:r>
            <a:r>
              <a:rPr lang="en-US" altLang="zh-CN" sz="2000" baseline="-25000">
                <a:latin typeface="Times New Roman" pitchFamily="18" charset="0"/>
                <a:ea typeface="微软雅黑" pitchFamily="34" charset="-122"/>
                <a:cs typeface="Times New Roman" pitchFamily="18" charset="0"/>
              </a:rPr>
              <a:t>1</a:t>
            </a:r>
            <a:r>
              <a:rPr lang="en-US" altLang="zh-CN" sz="2000">
                <a:latin typeface="Times New Roman" pitchFamily="18" charset="0"/>
                <a:ea typeface="微软雅黑" pitchFamily="34" charset="-122"/>
                <a:cs typeface="Times New Roman" pitchFamily="18" charset="0"/>
              </a:rPr>
              <a:t>-</a:t>
            </a:r>
            <a:r>
              <a:rPr lang="en-US" altLang="zh-CN" sz="2000" i="1">
                <a:latin typeface="Times New Roman" pitchFamily="18" charset="0"/>
                <a:ea typeface="微软雅黑" pitchFamily="34" charset="-122"/>
                <a:cs typeface="Times New Roman" pitchFamily="18" charset="0"/>
              </a:rPr>
              <a:t>s</a:t>
            </a:r>
            <a:r>
              <a:rPr lang="en-US" altLang="zh-CN" sz="2000" baseline="-25000">
                <a:latin typeface="Times New Roman" pitchFamily="18" charset="0"/>
                <a:ea typeface="微软雅黑" pitchFamily="34" charset="-122"/>
                <a:cs typeface="Times New Roman" pitchFamily="18" charset="0"/>
              </a:rPr>
              <a:t>2</a:t>
            </a:r>
            <a:r>
              <a:rPr lang="en-US" altLang="zh-CN" sz="2000">
                <a:latin typeface="Times New Roman" pitchFamily="18" charset="0"/>
                <a:ea typeface="微软雅黑" pitchFamily="34" charset="-122"/>
                <a:cs typeface="Times New Roman" pitchFamily="18" charset="0"/>
              </a:rPr>
              <a:t>,</a:t>
            </a:r>
          </a:p>
          <a:p>
            <a:pPr>
              <a:lnSpc>
                <a:spcPct val="150000"/>
              </a:lnSpc>
            </a:pPr>
            <a:r>
              <a:rPr lang="zh-CN" altLang="en-US" sz="2000">
                <a:latin typeface="Times New Roman" pitchFamily="18" charset="0"/>
                <a:ea typeface="微软雅黑" pitchFamily="34" charset="-122"/>
                <a:cs typeface="Times New Roman" pitchFamily="18" charset="0"/>
              </a:rPr>
              <a:t>下半段的时间</a:t>
            </a:r>
            <a:r>
              <a:rPr lang="en-US" altLang="zh-CN" sz="2000" i="1">
                <a:latin typeface="Times New Roman" pitchFamily="18" charset="0"/>
                <a:ea typeface="微软雅黑" pitchFamily="34" charset="-122"/>
                <a:cs typeface="Times New Roman" pitchFamily="18" charset="0"/>
              </a:rPr>
              <a:t>t</a:t>
            </a:r>
            <a:r>
              <a:rPr lang="en-US" altLang="zh-CN" sz="2000" baseline="-25000">
                <a:latin typeface="Times New Roman" pitchFamily="18" charset="0"/>
                <a:ea typeface="微软雅黑" pitchFamily="34" charset="-122"/>
                <a:cs typeface="Times New Roman" pitchFamily="18" charset="0"/>
              </a:rPr>
              <a:t>3</a:t>
            </a:r>
            <a:r>
              <a:rPr lang="en-US" altLang="zh-CN" sz="2000">
                <a:latin typeface="Times New Roman" pitchFamily="18" charset="0"/>
                <a:ea typeface="微软雅黑" pitchFamily="34" charset="-122"/>
                <a:cs typeface="Times New Roman" pitchFamily="18" charset="0"/>
              </a:rPr>
              <a:t>=</a:t>
            </a:r>
            <a:r>
              <a:rPr lang="en-US" altLang="zh-CN" sz="2000" i="1">
                <a:latin typeface="Times New Roman" pitchFamily="18" charset="0"/>
                <a:ea typeface="微软雅黑" pitchFamily="34" charset="-122"/>
                <a:cs typeface="Times New Roman" pitchFamily="18" charset="0"/>
              </a:rPr>
              <a:t>t</a:t>
            </a:r>
            <a:r>
              <a:rPr lang="en-US" altLang="zh-CN" sz="2000" baseline="-25000">
                <a:latin typeface="Times New Roman" pitchFamily="18" charset="0"/>
                <a:ea typeface="微软雅黑" pitchFamily="34" charset="-122"/>
                <a:cs typeface="Times New Roman" pitchFamily="18" charset="0"/>
              </a:rPr>
              <a:t>1</a:t>
            </a:r>
            <a:r>
              <a:rPr lang="en-US" altLang="zh-CN" sz="2000">
                <a:latin typeface="Times New Roman" pitchFamily="18" charset="0"/>
                <a:ea typeface="微软雅黑" pitchFamily="34" charset="-122"/>
                <a:cs typeface="Times New Roman" pitchFamily="18" charset="0"/>
              </a:rPr>
              <a:t>-</a:t>
            </a:r>
            <a:r>
              <a:rPr lang="en-US" altLang="zh-CN" sz="2000" i="1">
                <a:latin typeface="Times New Roman" pitchFamily="18" charset="0"/>
                <a:ea typeface="微软雅黑" pitchFamily="34" charset="-122"/>
                <a:cs typeface="Times New Roman" pitchFamily="18" charset="0"/>
              </a:rPr>
              <a:t>t</a:t>
            </a:r>
            <a:r>
              <a:rPr lang="en-US" altLang="zh-CN" sz="2000" baseline="-25000">
                <a:latin typeface="Times New Roman" pitchFamily="18" charset="0"/>
                <a:ea typeface="微软雅黑" pitchFamily="34" charset="-122"/>
                <a:cs typeface="Times New Roman" pitchFamily="18" charset="0"/>
              </a:rPr>
              <a:t>2</a:t>
            </a:r>
            <a:r>
              <a:rPr lang="en-US" altLang="zh-CN" sz="2000">
                <a:latin typeface="Times New Roman" pitchFamily="18" charset="0"/>
                <a:ea typeface="微软雅黑" pitchFamily="34" charset="-122"/>
                <a:cs typeface="Times New Roman" pitchFamily="18" charset="0"/>
              </a:rPr>
              <a:t>,</a:t>
            </a:r>
          </a:p>
          <a:p>
            <a:pPr>
              <a:lnSpc>
                <a:spcPct val="150000"/>
              </a:lnSpc>
            </a:pPr>
            <a:r>
              <a:rPr lang="zh-CN" altLang="en-US" sz="2000">
                <a:latin typeface="Times New Roman" pitchFamily="18" charset="0"/>
                <a:ea typeface="微软雅黑" pitchFamily="34" charset="-122"/>
                <a:cs typeface="Times New Roman" pitchFamily="18" charset="0"/>
              </a:rPr>
              <a:t>平均速度</a:t>
            </a:r>
            <a:r>
              <a:rPr lang="en-US" altLang="zh-CN" sz="2000" i="1">
                <a:latin typeface="Times New Roman" pitchFamily="18" charset="0"/>
                <a:ea typeface="微软雅黑" pitchFamily="34" charset="-122"/>
                <a:cs typeface="Times New Roman" pitchFamily="18" charset="0"/>
              </a:rPr>
              <a:t>v</a:t>
            </a:r>
            <a:r>
              <a:rPr lang="en-US" altLang="zh-CN" sz="2000" baseline="-25000">
                <a:latin typeface="Times New Roman" pitchFamily="18" charset="0"/>
                <a:ea typeface="微软雅黑" pitchFamily="34" charset="-122"/>
                <a:cs typeface="Times New Roman" pitchFamily="18" charset="0"/>
              </a:rPr>
              <a:t>3</a:t>
            </a:r>
            <a:r>
              <a:rPr lang="en-US" altLang="zh-CN" sz="2000">
                <a:latin typeface="Times New Roman" pitchFamily="18" charset="0"/>
                <a:ea typeface="微软雅黑" pitchFamily="34" charset="-122"/>
                <a:cs typeface="Times New Roman" pitchFamily="18" charset="0"/>
              </a:rPr>
              <a:t>=        =             .</a:t>
            </a:r>
          </a:p>
        </p:txBody>
      </p:sp>
      <p:graphicFrame>
        <p:nvGraphicFramePr>
          <p:cNvPr id="29717" name="Group 21"/>
          <p:cNvGraphicFramePr>
            <a:graphicFrameLocks noGrp="1"/>
          </p:cNvGraphicFramePr>
          <p:nvPr/>
        </p:nvGraphicFramePr>
        <p:xfrm>
          <a:off x="1846263" y="2212975"/>
          <a:ext cx="390525" cy="1706880"/>
        </p:xfrm>
        <a:graphic>
          <a:graphicData uri="http://schemas.openxmlformats.org/drawingml/2006/table">
            <a:tbl>
              <a:tblPr/>
              <a:tblGrid>
                <a:gridCol w="390525"/>
              </a:tblGrid>
              <a:tr h="301625">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CN" sz="3000" b="0" i="1" u="none" strike="noStrike" cap="none" normalizeH="0" baseline="0" smtClean="0">
                          <a:ln>
                            <a:noFill/>
                          </a:ln>
                          <a:solidFill>
                            <a:schemeClr val="tx1"/>
                          </a:solidFill>
                          <a:effectLst/>
                          <a:latin typeface="Times New Roman" pitchFamily="18" charset="0"/>
                          <a:ea typeface="宋体" charset="-122"/>
                          <a:cs typeface="Times New Roman" pitchFamily="18" charset="0"/>
                        </a:rPr>
                        <a:t>s</a:t>
                      </a:r>
                      <a:r>
                        <a:rPr kumimoji="0" lang="en-US" altLang="zh-CN" sz="3000" b="0" i="0" u="none" strike="noStrike" cap="none" normalizeH="0" baseline="-25000" smtClean="0">
                          <a:ln>
                            <a:noFill/>
                          </a:ln>
                          <a:solidFill>
                            <a:schemeClr val="tx1"/>
                          </a:solidFill>
                          <a:effectLst/>
                          <a:latin typeface="Times New Roman" pitchFamily="18" charset="0"/>
                          <a:ea typeface="宋体" charset="-122"/>
                          <a:cs typeface="Times New Roman" pitchFamily="18" charset="0"/>
                        </a:rPr>
                        <a:t>3</a:t>
                      </a:r>
                      <a:endParaRPr kumimoji="0" lang="zh-CN" altLang="en-US" sz="3000" b="0" i="0" u="none" strike="noStrike" cap="none" normalizeH="0" baseline="-25000" smtClean="0">
                        <a:ln>
                          <a:noFill/>
                        </a:ln>
                        <a:solidFill>
                          <a:schemeClr val="tx1"/>
                        </a:solidFill>
                        <a:effectLst/>
                        <a:latin typeface="Times New Roman" pitchFamily="18" charset="0"/>
                        <a:ea typeface="宋体" charset="-122"/>
                        <a:cs typeface="Times New Roman" pitchFamily="18" charset="0"/>
                      </a:endParaRPr>
                    </a:p>
                  </a:txBody>
                  <a:tcPr horzOverflow="overflow">
                    <a:lnL>
                      <a:noFill/>
                    </a:lnL>
                    <a:lnR>
                      <a:noFill/>
                    </a:lnR>
                    <a:lnT>
                      <a:noFill/>
                    </a:lnT>
                    <a:lnB w="12700" cap="flat" cmpd="sng" algn="ctr">
                      <a:solidFill>
                        <a:schemeClr val="tx1"/>
                      </a:solidFill>
                      <a:prstDash val="solid"/>
                      <a:round/>
                      <a:headEnd type="none" w="med" len="med"/>
                      <a:tailEnd type="none" w="med" len="med"/>
                    </a:lnB>
                    <a:lnTlToBr>
                      <a:noFill/>
                    </a:lnTlToBr>
                    <a:lnBlToTr>
                      <a:noFill/>
                    </a:lnBlToTr>
                    <a:noFill/>
                  </a:tcPr>
                </a:tc>
              </a:tr>
              <a:tr h="301625">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CN" sz="3000" b="0" i="1" u="none" strike="noStrike" cap="none" normalizeH="0" baseline="0" smtClean="0">
                          <a:ln>
                            <a:noFill/>
                          </a:ln>
                          <a:solidFill>
                            <a:schemeClr val="tx1"/>
                          </a:solidFill>
                          <a:effectLst/>
                          <a:latin typeface="Times New Roman" pitchFamily="18" charset="0"/>
                          <a:ea typeface="宋体" charset="-122"/>
                          <a:cs typeface="Times New Roman" pitchFamily="18" charset="0"/>
                        </a:rPr>
                        <a:t>t</a:t>
                      </a:r>
                      <a:r>
                        <a:rPr kumimoji="0" lang="en-US" altLang="zh-CN" sz="3000" b="0" i="0" u="none" strike="noStrike" cap="none" normalizeH="0" baseline="-25000" smtClean="0">
                          <a:ln>
                            <a:noFill/>
                          </a:ln>
                          <a:solidFill>
                            <a:schemeClr val="tx1"/>
                          </a:solidFill>
                          <a:effectLst/>
                          <a:latin typeface="Times New Roman" pitchFamily="18" charset="0"/>
                          <a:ea typeface="宋体" charset="-122"/>
                          <a:cs typeface="Times New Roman" pitchFamily="18" charset="0"/>
                        </a:rPr>
                        <a:t>3</a:t>
                      </a:r>
                      <a:endParaRPr kumimoji="0" lang="zh-CN" altLang="en-US" sz="3000" b="0" i="0" u="none" strike="noStrike" cap="none" normalizeH="0" baseline="-25000" smtClean="0">
                        <a:ln>
                          <a:noFill/>
                        </a:ln>
                        <a:solidFill>
                          <a:schemeClr val="tx1"/>
                        </a:solidFill>
                        <a:effectLst/>
                        <a:latin typeface="Times New Roman" pitchFamily="18" charset="0"/>
                        <a:ea typeface="宋体" charset="-122"/>
                        <a:cs typeface="Times New Roman" pitchFamily="18" charset="0"/>
                      </a:endParaRPr>
                    </a:p>
                  </a:txBody>
                  <a:tcPr horzOverflow="overflow">
                    <a:lnL>
                      <a:noFill/>
                    </a:lnL>
                    <a:lnR>
                      <a:noFill/>
                    </a:lnR>
                    <a:lnT w="12700" cap="flat" cmpd="sng" algn="ctr">
                      <a:solidFill>
                        <a:schemeClr val="tx1"/>
                      </a:solidFill>
                      <a:prstDash val="solid"/>
                      <a:round/>
                      <a:headEnd type="none" w="med" len="med"/>
                      <a:tailEnd type="none" w="med" len="med"/>
                    </a:lnT>
                    <a:lnB>
                      <a:noFill/>
                    </a:lnB>
                    <a:lnTlToBr>
                      <a:noFill/>
                    </a:lnTlToBr>
                    <a:lnBlToTr>
                      <a:noFill/>
                    </a:lnBlToTr>
                    <a:noFill/>
                  </a:tcPr>
                </a:tc>
              </a:tr>
            </a:tbl>
          </a:graphicData>
        </a:graphic>
      </p:graphicFrame>
      <p:graphicFrame>
        <p:nvGraphicFramePr>
          <p:cNvPr id="29718" name="Group 22"/>
          <p:cNvGraphicFramePr>
            <a:graphicFrameLocks noGrp="1"/>
          </p:cNvGraphicFramePr>
          <p:nvPr/>
        </p:nvGraphicFramePr>
        <p:xfrm>
          <a:off x="2532063" y="2212975"/>
          <a:ext cx="674687" cy="2011680"/>
        </p:xfrm>
        <a:graphic>
          <a:graphicData uri="http://schemas.openxmlformats.org/drawingml/2006/table">
            <a:tbl>
              <a:tblPr/>
              <a:tblGrid>
                <a:gridCol w="674687"/>
              </a:tblGrid>
              <a:tr h="371475">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CN" sz="3000" b="0" i="1" u="none" strike="noStrike" cap="none" normalizeH="0" baseline="0" smtClean="0">
                          <a:ln>
                            <a:noFill/>
                          </a:ln>
                          <a:solidFill>
                            <a:schemeClr val="tx1"/>
                          </a:solidFill>
                          <a:effectLst/>
                          <a:latin typeface="Times New Roman" pitchFamily="18" charset="0"/>
                          <a:ea typeface="宋体" charset="-122"/>
                          <a:cs typeface="Times New Roman" pitchFamily="18" charset="0"/>
                        </a:rPr>
                        <a:t>s</a:t>
                      </a:r>
                      <a:r>
                        <a:rPr kumimoji="0" lang="en-US" altLang="zh-CN" sz="3000" b="0" i="0" u="none" strike="noStrike" cap="none" normalizeH="0" baseline="-25000" smtClean="0">
                          <a:ln>
                            <a:noFill/>
                          </a:ln>
                          <a:solidFill>
                            <a:schemeClr val="tx1"/>
                          </a:solidFill>
                          <a:effectLst/>
                          <a:latin typeface="Times New Roman" pitchFamily="18" charset="0"/>
                          <a:ea typeface="宋体" charset="-122"/>
                          <a:cs typeface="Times New Roman" pitchFamily="18" charset="0"/>
                        </a:rPr>
                        <a:t>1</a:t>
                      </a:r>
                      <a:r>
                        <a:rPr kumimoji="0" lang="en-US" altLang="zh-CN" sz="3000" b="1" i="0" u="none" strike="noStrike" cap="none" normalizeH="0" baseline="0" smtClean="0">
                          <a:ln>
                            <a:noFill/>
                          </a:ln>
                          <a:solidFill>
                            <a:schemeClr val="tx1"/>
                          </a:solidFill>
                          <a:effectLst/>
                          <a:latin typeface="Times New Roman" pitchFamily="18" charset="0"/>
                          <a:ea typeface="宋体" charset="-122"/>
                          <a:cs typeface="Times New Roman" pitchFamily="18" charset="0"/>
                        </a:rPr>
                        <a:t>-</a:t>
                      </a:r>
                      <a:r>
                        <a:rPr kumimoji="0" lang="en-US" altLang="zh-CN" sz="3000" b="0" i="1" u="none" strike="noStrike" cap="none" normalizeH="0" baseline="0" smtClean="0">
                          <a:ln>
                            <a:noFill/>
                          </a:ln>
                          <a:solidFill>
                            <a:schemeClr val="tx1"/>
                          </a:solidFill>
                          <a:effectLst/>
                          <a:latin typeface="Times New Roman" pitchFamily="18" charset="0"/>
                          <a:ea typeface="宋体" charset="-122"/>
                          <a:cs typeface="Times New Roman" pitchFamily="18" charset="0"/>
                        </a:rPr>
                        <a:t>s</a:t>
                      </a:r>
                      <a:r>
                        <a:rPr kumimoji="0" lang="en-US" altLang="zh-CN" sz="3000" b="0" i="0" u="none" strike="noStrike" cap="none" normalizeH="0" baseline="-25000" smtClean="0">
                          <a:ln>
                            <a:noFill/>
                          </a:ln>
                          <a:solidFill>
                            <a:schemeClr val="tx1"/>
                          </a:solidFill>
                          <a:effectLst/>
                          <a:latin typeface="Times New Roman" pitchFamily="18" charset="0"/>
                          <a:ea typeface="宋体" charset="-122"/>
                          <a:cs typeface="Times New Roman" pitchFamily="18" charset="0"/>
                        </a:rPr>
                        <a:t>2</a:t>
                      </a:r>
                      <a:endParaRPr kumimoji="0" lang="zh-CN" altLang="en-US" sz="3000" b="0" i="0" u="none" strike="noStrike" cap="none" normalizeH="0" baseline="-25000" smtClean="0">
                        <a:ln>
                          <a:noFill/>
                        </a:ln>
                        <a:solidFill>
                          <a:schemeClr val="tx1"/>
                        </a:solidFill>
                        <a:effectLst/>
                        <a:latin typeface="Times New Roman" pitchFamily="18" charset="0"/>
                        <a:ea typeface="宋体" charset="-122"/>
                        <a:cs typeface="Times New Roman" pitchFamily="18" charset="0"/>
                      </a:endParaRPr>
                    </a:p>
                  </a:txBody>
                  <a:tcPr horzOverflow="overflow">
                    <a:lnL>
                      <a:noFill/>
                    </a:lnL>
                    <a:lnR>
                      <a:noFill/>
                    </a:lnR>
                    <a:lnT>
                      <a:noFill/>
                    </a:lnT>
                    <a:lnB w="12700" cap="flat" cmpd="sng" algn="ctr">
                      <a:solidFill>
                        <a:schemeClr val="tx1"/>
                      </a:solidFill>
                      <a:prstDash val="solid"/>
                      <a:round/>
                      <a:headEnd type="none" w="med" len="med"/>
                      <a:tailEnd type="none" w="med" len="med"/>
                    </a:lnB>
                    <a:lnTlToBr>
                      <a:noFill/>
                    </a:lnTlToBr>
                    <a:lnBlToTr>
                      <a:noFill/>
                    </a:lnBlToTr>
                    <a:noFill/>
                  </a:tcPr>
                </a:tc>
              </a:tr>
              <a:tr h="371475">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CN" sz="3000" b="0" i="1" u="none" strike="noStrike" cap="none" normalizeH="0" baseline="0" smtClean="0">
                          <a:ln>
                            <a:noFill/>
                          </a:ln>
                          <a:solidFill>
                            <a:schemeClr val="tx1"/>
                          </a:solidFill>
                          <a:effectLst/>
                          <a:latin typeface="Times New Roman" pitchFamily="18" charset="0"/>
                          <a:ea typeface="宋体" charset="-122"/>
                          <a:cs typeface="Times New Roman" pitchFamily="18" charset="0"/>
                        </a:rPr>
                        <a:t>t</a:t>
                      </a:r>
                      <a:r>
                        <a:rPr kumimoji="0" lang="en-US" altLang="zh-CN" sz="3000" b="0" i="0" u="none" strike="noStrike" cap="none" normalizeH="0" baseline="-25000" smtClean="0">
                          <a:ln>
                            <a:noFill/>
                          </a:ln>
                          <a:solidFill>
                            <a:schemeClr val="tx1"/>
                          </a:solidFill>
                          <a:effectLst/>
                          <a:latin typeface="Times New Roman" pitchFamily="18" charset="0"/>
                          <a:ea typeface="宋体" charset="-122"/>
                          <a:cs typeface="Times New Roman" pitchFamily="18" charset="0"/>
                        </a:rPr>
                        <a:t>1</a:t>
                      </a:r>
                      <a:r>
                        <a:rPr kumimoji="0" lang="en-US" altLang="zh-CN" sz="3000" b="0" i="0" u="none" strike="noStrike" cap="none" normalizeH="0" baseline="0" smtClean="0">
                          <a:ln>
                            <a:noFill/>
                          </a:ln>
                          <a:solidFill>
                            <a:srgbClr val="000000"/>
                          </a:solidFill>
                          <a:effectLst/>
                          <a:latin typeface="Times New Roman" pitchFamily="18" charset="0"/>
                          <a:ea typeface="宋体" charset="-122"/>
                          <a:cs typeface="Times New Roman" pitchFamily="18" charset="0"/>
                        </a:rPr>
                        <a:t>-</a:t>
                      </a:r>
                      <a:r>
                        <a:rPr kumimoji="0" lang="en-US" altLang="zh-CN" sz="3000" b="0" i="1" u="none" strike="noStrike" cap="none" normalizeH="0" baseline="0" smtClean="0">
                          <a:ln>
                            <a:noFill/>
                          </a:ln>
                          <a:solidFill>
                            <a:schemeClr val="tx1"/>
                          </a:solidFill>
                          <a:effectLst/>
                          <a:latin typeface="Times New Roman" pitchFamily="18" charset="0"/>
                          <a:ea typeface="宋体" charset="-122"/>
                          <a:cs typeface="Times New Roman" pitchFamily="18" charset="0"/>
                        </a:rPr>
                        <a:t>t</a:t>
                      </a:r>
                      <a:r>
                        <a:rPr kumimoji="0" lang="en-US" altLang="zh-CN" sz="3000" b="0" i="0" u="none" strike="noStrike" cap="none" normalizeH="0" baseline="-25000" smtClean="0">
                          <a:ln>
                            <a:noFill/>
                          </a:ln>
                          <a:solidFill>
                            <a:schemeClr val="tx1"/>
                          </a:solidFill>
                          <a:effectLst/>
                          <a:latin typeface="Times New Roman" pitchFamily="18" charset="0"/>
                          <a:ea typeface="宋体" charset="-122"/>
                          <a:cs typeface="Times New Roman" pitchFamily="18" charset="0"/>
                        </a:rPr>
                        <a:t>2</a:t>
                      </a:r>
                      <a:endParaRPr kumimoji="0" lang="zh-CN" altLang="en-US" sz="3000" b="0" i="0" u="none" strike="noStrike" cap="none" normalizeH="0" baseline="-25000" smtClean="0">
                        <a:ln>
                          <a:noFill/>
                        </a:ln>
                        <a:solidFill>
                          <a:schemeClr val="tx1"/>
                        </a:solidFill>
                        <a:effectLst/>
                        <a:latin typeface="Times New Roman" pitchFamily="18" charset="0"/>
                        <a:ea typeface="宋体" charset="-122"/>
                        <a:cs typeface="Times New Roman" pitchFamily="18" charset="0"/>
                      </a:endParaRPr>
                    </a:p>
                  </a:txBody>
                  <a:tcPr horzOverflow="overflow">
                    <a:lnL>
                      <a:noFill/>
                    </a:lnL>
                    <a:lnR>
                      <a:noFill/>
                    </a:lnR>
                    <a:lnT w="12700" cap="flat" cmpd="sng" algn="ctr">
                      <a:solidFill>
                        <a:schemeClr val="tx1"/>
                      </a:solidFill>
                      <a:prstDash val="solid"/>
                      <a:round/>
                      <a:headEnd type="none" w="med" len="med"/>
                      <a:tailEnd type="none" w="med" len="med"/>
                    </a:lnT>
                    <a:lnB>
                      <a:noFill/>
                    </a:lnB>
                    <a:lnTlToBr>
                      <a:noFill/>
                    </a:lnTlToBr>
                    <a:lnBlToTr>
                      <a:noFill/>
                    </a:lnBlToTr>
                    <a:noFill/>
                  </a:tcPr>
                </a:tc>
              </a:tr>
            </a:tbl>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1" fill="hold"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slide(fromTop)">
                                      <p:cBhvr>
                                        <p:cTn id="7" dur="500"/>
                                        <p:tgtEl>
                                          <p:spTgt spid="2"/>
                                        </p:tgtEl>
                                      </p:cBhvr>
                                    </p:animEffect>
                                  </p:childTnLst>
                                </p:cTn>
                              </p:par>
                              <p:par>
                                <p:cTn id="8" presetID="12" presetClass="entr" presetSubtype="8" fill="hold" grpId="0" nodeType="withEffect">
                                  <p:stCondLst>
                                    <p:cond delay="0"/>
                                  </p:stCondLst>
                                  <p:childTnLst>
                                    <p:set>
                                      <p:cBhvr>
                                        <p:cTn id="9" dur="1" fill="hold">
                                          <p:stCondLst>
                                            <p:cond delay="0"/>
                                          </p:stCondLst>
                                        </p:cTn>
                                        <p:tgtEl>
                                          <p:spTgt spid="25"/>
                                        </p:tgtEl>
                                        <p:attrNameLst>
                                          <p:attrName>style.visibility</p:attrName>
                                        </p:attrNameLst>
                                      </p:cBhvr>
                                      <p:to>
                                        <p:strVal val="visible"/>
                                      </p:to>
                                    </p:set>
                                    <p:animEffect transition="in" filter="slide(fromLeft)">
                                      <p:cBhvr>
                                        <p:cTn id="10" dur="500"/>
                                        <p:tgtEl>
                                          <p:spTgt spid="25"/>
                                        </p:tgtEl>
                                      </p:cBhvr>
                                    </p:animEffect>
                                  </p:childTnLst>
                                </p:cTn>
                              </p:par>
                              <p:par>
                                <p:cTn id="11" presetID="12" presetClass="entr" presetSubtype="4" fill="hold" nodeType="withEffect">
                                  <p:stCondLst>
                                    <p:cond delay="0"/>
                                  </p:stCondLst>
                                  <p:childTnLst>
                                    <p:set>
                                      <p:cBhvr>
                                        <p:cTn id="12" dur="1" fill="hold">
                                          <p:stCondLst>
                                            <p:cond delay="0"/>
                                          </p:stCondLst>
                                        </p:cTn>
                                        <p:tgtEl>
                                          <p:spTgt spid="16"/>
                                        </p:tgtEl>
                                        <p:attrNameLst>
                                          <p:attrName>style.visibility</p:attrName>
                                        </p:attrNameLst>
                                      </p:cBhvr>
                                      <p:to>
                                        <p:strVal val="visible"/>
                                      </p:to>
                                    </p:set>
                                    <p:animEffect transition="in" filter="slide(fromBottom)">
                                      <p:cBhvr>
                                        <p:cTn id="13" dur="500"/>
                                        <p:tgtEl>
                                          <p:spTgt spid="16"/>
                                        </p:tgtEl>
                                      </p:cBhvr>
                                    </p:animEffect>
                                  </p:childTnLst>
                                </p:cTn>
                              </p:par>
                            </p:childTnLst>
                          </p:cTn>
                        </p:par>
                        <p:par>
                          <p:cTn id="14" fill="hold">
                            <p:stCondLst>
                              <p:cond delay="500"/>
                            </p:stCondLst>
                            <p:childTnLst>
                              <p:par>
                                <p:cTn id="15" presetID="29" presetClass="entr" presetSubtype="0" fill="hold" nodeType="afterEffect">
                                  <p:stCondLst>
                                    <p:cond delay="0"/>
                                  </p:stCondLst>
                                  <p:childTnLst>
                                    <p:set>
                                      <p:cBhvr>
                                        <p:cTn id="16" dur="1" fill="hold">
                                          <p:stCondLst>
                                            <p:cond delay="0"/>
                                          </p:stCondLst>
                                        </p:cTn>
                                        <p:tgtEl>
                                          <p:spTgt spid="20"/>
                                        </p:tgtEl>
                                        <p:attrNameLst>
                                          <p:attrName>style.visibility</p:attrName>
                                        </p:attrNameLst>
                                      </p:cBhvr>
                                      <p:to>
                                        <p:strVal val="visible"/>
                                      </p:to>
                                    </p:set>
                                    <p:anim calcmode="lin" valueType="num">
                                      <p:cBhvr>
                                        <p:cTn id="17" dur="500" fill="hold"/>
                                        <p:tgtEl>
                                          <p:spTgt spid="20"/>
                                        </p:tgtEl>
                                        <p:attrNameLst>
                                          <p:attrName>ppt_x</p:attrName>
                                        </p:attrNameLst>
                                      </p:cBhvr>
                                      <p:tavLst>
                                        <p:tav tm="0">
                                          <p:val>
                                            <p:strVal val="#ppt_x-.2"/>
                                          </p:val>
                                        </p:tav>
                                        <p:tav tm="100000">
                                          <p:val>
                                            <p:strVal val="#ppt_x"/>
                                          </p:val>
                                        </p:tav>
                                      </p:tavLst>
                                    </p:anim>
                                    <p:anim calcmode="lin" valueType="num">
                                      <p:cBhvr>
                                        <p:cTn id="18" dur="500" fill="hold"/>
                                        <p:tgtEl>
                                          <p:spTgt spid="20"/>
                                        </p:tgtEl>
                                        <p:attrNameLst>
                                          <p:attrName>ppt_y</p:attrName>
                                        </p:attrNameLst>
                                      </p:cBhvr>
                                      <p:tavLst>
                                        <p:tav tm="0">
                                          <p:val>
                                            <p:strVal val="#ppt_y"/>
                                          </p:val>
                                        </p:tav>
                                        <p:tav tm="100000">
                                          <p:val>
                                            <p:strVal val="#ppt_y"/>
                                          </p:val>
                                        </p:tav>
                                      </p:tavLst>
                                    </p:anim>
                                    <p:animEffect transition="in" filter="wipe(right)" prLst="gradientSize: 0.1">
                                      <p:cBhvr>
                                        <p:cTn id="19" dur="500"/>
                                        <p:tgtEl>
                                          <p:spTgt spid="20"/>
                                        </p:tgtEl>
                                      </p:cBhvr>
                                    </p:animEffect>
                                  </p:childTnLst>
                                </p:cTn>
                              </p:par>
                              <p:par>
                                <p:cTn id="20" presetID="32" presetClass="emph" presetSubtype="0" fill="hold" nodeType="withEffect">
                                  <p:stCondLst>
                                    <p:cond delay="0"/>
                                  </p:stCondLst>
                                  <p:childTnLst>
                                    <p:animClr clrSpc="rgb" dir="cw">
                                      <p:cBhvr override="childStyle">
                                        <p:cTn id="21" dur="100" fill="hold"/>
                                        <p:tgtEl>
                                          <p:spTgt spid="24"/>
                                        </p:tgtEl>
                                        <p:attrNameLst>
                                          <p:attrName>style.color</p:attrName>
                                        </p:attrNameLst>
                                      </p:cBhvr>
                                      <p:to>
                                        <a:schemeClr val="bg1"/>
                                      </p:to>
                                    </p:animClr>
                                    <p:animClr clrSpc="rgb" dir="cw">
                                      <p:cBhvr>
                                        <p:cTn id="22" dur="100" fill="hold"/>
                                        <p:tgtEl>
                                          <p:spTgt spid="24"/>
                                        </p:tgtEl>
                                        <p:attrNameLst>
                                          <p:attrName>fillcolor</p:attrName>
                                        </p:attrNameLst>
                                      </p:cBhvr>
                                      <p:to>
                                        <a:schemeClr val="bg1"/>
                                      </p:to>
                                    </p:animClr>
                                    <p:set>
                                      <p:cBhvr>
                                        <p:cTn id="23" dur="100" fill="hold"/>
                                        <p:tgtEl>
                                          <p:spTgt spid="24"/>
                                        </p:tgtEl>
                                        <p:attrNameLst>
                                          <p:attrName>fill.type</p:attrName>
                                        </p:attrNameLst>
                                      </p:cBhvr>
                                      <p:to>
                                        <p:strVal val="solid"/>
                                      </p:to>
                                    </p:set>
                                    <p:set>
                                      <p:cBhvr>
                                        <p:cTn id="24" dur="100" fill="hold"/>
                                        <p:tgtEl>
                                          <p:spTgt spid="24"/>
                                        </p:tgtEl>
                                        <p:attrNameLst>
                                          <p:attrName>fill.on</p:attrName>
                                        </p:attrNameLst>
                                      </p:cBhvr>
                                      <p:to>
                                        <p:strVal val="true"/>
                                      </p:to>
                                    </p:set>
                                    <p:animRot by="120000">
                                      <p:cBhvr>
                                        <p:cTn id="25" dur="100" fill="hold">
                                          <p:stCondLst>
                                            <p:cond delay="0"/>
                                          </p:stCondLst>
                                        </p:cTn>
                                        <p:tgtEl>
                                          <p:spTgt spid="24"/>
                                        </p:tgtEl>
                                        <p:attrNameLst>
                                          <p:attrName>r</p:attrName>
                                        </p:attrNameLst>
                                      </p:cBhvr>
                                    </p:animRot>
                                    <p:animRot by="-240000">
                                      <p:cBhvr>
                                        <p:cTn id="26" dur="200" fill="hold">
                                          <p:stCondLst>
                                            <p:cond delay="200"/>
                                          </p:stCondLst>
                                        </p:cTn>
                                        <p:tgtEl>
                                          <p:spTgt spid="24"/>
                                        </p:tgtEl>
                                        <p:attrNameLst>
                                          <p:attrName>r</p:attrName>
                                        </p:attrNameLst>
                                      </p:cBhvr>
                                    </p:animRot>
                                    <p:animRot by="240000">
                                      <p:cBhvr>
                                        <p:cTn id="27" dur="200" fill="hold">
                                          <p:stCondLst>
                                            <p:cond delay="400"/>
                                          </p:stCondLst>
                                        </p:cTn>
                                        <p:tgtEl>
                                          <p:spTgt spid="24"/>
                                        </p:tgtEl>
                                        <p:attrNameLst>
                                          <p:attrName>r</p:attrName>
                                        </p:attrNameLst>
                                      </p:cBhvr>
                                    </p:animRot>
                                    <p:animRot by="-240000">
                                      <p:cBhvr>
                                        <p:cTn id="28" dur="200" fill="hold">
                                          <p:stCondLst>
                                            <p:cond delay="600"/>
                                          </p:stCondLst>
                                        </p:cTn>
                                        <p:tgtEl>
                                          <p:spTgt spid="24"/>
                                        </p:tgtEl>
                                        <p:attrNameLst>
                                          <p:attrName>r</p:attrName>
                                        </p:attrNameLst>
                                      </p:cBhvr>
                                    </p:animRot>
                                    <p:animRot by="120000">
                                      <p:cBhvr>
                                        <p:cTn id="29" dur="200" fill="hold">
                                          <p:stCondLst>
                                            <p:cond delay="800"/>
                                          </p:stCondLst>
                                        </p:cTn>
                                        <p:tgtEl>
                                          <p:spTgt spid="24"/>
                                        </p:tgtEl>
                                        <p:attrNameLst>
                                          <p:attrName>r</p:attrName>
                                        </p:attrNameLst>
                                      </p:cBhvr>
                                    </p:animRot>
                                  </p:childTnLst>
                                </p:cTn>
                              </p:par>
                            </p:childTnLst>
                          </p:cTn>
                        </p:par>
                        <p:par>
                          <p:cTn id="30" fill="hold">
                            <p:stCondLst>
                              <p:cond delay="1500"/>
                            </p:stCondLst>
                            <p:childTnLst>
                              <p:par>
                                <p:cTn id="31" presetID="12" presetClass="entr" presetSubtype="4" fill="hold" grpId="0" nodeType="afterEffect">
                                  <p:stCondLst>
                                    <p:cond delay="0"/>
                                  </p:stCondLst>
                                  <p:childTnLst>
                                    <p:set>
                                      <p:cBhvr>
                                        <p:cTn id="32" dur="1" fill="hold">
                                          <p:stCondLst>
                                            <p:cond delay="0"/>
                                          </p:stCondLst>
                                        </p:cTn>
                                        <p:tgtEl>
                                          <p:spTgt spid="14"/>
                                        </p:tgtEl>
                                        <p:attrNameLst>
                                          <p:attrName>style.visibility</p:attrName>
                                        </p:attrNameLst>
                                      </p:cBhvr>
                                      <p:to>
                                        <p:strVal val="visible"/>
                                      </p:to>
                                    </p:set>
                                    <p:animEffect transition="in" filter="slide(fromBottom)">
                                      <p:cBhvr>
                                        <p:cTn id="33" dur="500"/>
                                        <p:tgtEl>
                                          <p:spTgt spid="14"/>
                                        </p:tgtEl>
                                      </p:cBhvr>
                                    </p:animEffect>
                                  </p:childTnLst>
                                </p:cTn>
                              </p:par>
                              <p:par>
                                <p:cTn id="34" presetID="12" presetClass="entr" presetSubtype="4" fill="hold" nodeType="withEffect">
                                  <p:stCondLst>
                                    <p:cond delay="0"/>
                                  </p:stCondLst>
                                  <p:childTnLst>
                                    <p:set>
                                      <p:cBhvr>
                                        <p:cTn id="35" dur="1" fill="hold">
                                          <p:stCondLst>
                                            <p:cond delay="0"/>
                                          </p:stCondLst>
                                        </p:cTn>
                                        <p:tgtEl>
                                          <p:spTgt spid="29717"/>
                                        </p:tgtEl>
                                        <p:attrNameLst>
                                          <p:attrName>style.visibility</p:attrName>
                                        </p:attrNameLst>
                                      </p:cBhvr>
                                      <p:to>
                                        <p:strVal val="visible"/>
                                      </p:to>
                                    </p:set>
                                    <p:animEffect transition="in" filter="slide(fromBottom)">
                                      <p:cBhvr>
                                        <p:cTn id="36" dur="500"/>
                                        <p:tgtEl>
                                          <p:spTgt spid="29717"/>
                                        </p:tgtEl>
                                      </p:cBhvr>
                                    </p:animEffect>
                                  </p:childTnLst>
                                </p:cTn>
                              </p:par>
                              <p:par>
                                <p:cTn id="37" presetID="12" presetClass="entr" presetSubtype="4" fill="hold" nodeType="withEffect">
                                  <p:stCondLst>
                                    <p:cond delay="0"/>
                                  </p:stCondLst>
                                  <p:childTnLst>
                                    <p:set>
                                      <p:cBhvr>
                                        <p:cTn id="38" dur="1" fill="hold">
                                          <p:stCondLst>
                                            <p:cond delay="0"/>
                                          </p:stCondLst>
                                        </p:cTn>
                                        <p:tgtEl>
                                          <p:spTgt spid="29718"/>
                                        </p:tgtEl>
                                        <p:attrNameLst>
                                          <p:attrName>style.visibility</p:attrName>
                                        </p:attrNameLst>
                                      </p:cBhvr>
                                      <p:to>
                                        <p:strVal val="visible"/>
                                      </p:to>
                                    </p:set>
                                    <p:animEffect transition="in" filter="slide(fromBottom)">
                                      <p:cBhvr>
                                        <p:cTn id="39" dur="500"/>
                                        <p:tgtEl>
                                          <p:spTgt spid="297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 grpId="0"/>
      <p:bldP spid="14"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 name="图片 19" descr="画笔.jpg"/>
          <p:cNvPicPr>
            <a:picLocks noChangeAspect="1"/>
          </p:cNvPicPr>
          <p:nvPr/>
        </p:nvPicPr>
        <p:blipFill>
          <a:blip r:embed="rId2"/>
          <a:srcRect/>
          <a:stretch>
            <a:fillRect/>
          </a:stretch>
        </p:blipFill>
        <p:spPr bwMode="auto">
          <a:xfrm>
            <a:off x="8005763" y="4016375"/>
            <a:ext cx="1125537" cy="1127125"/>
          </a:xfrm>
          <a:prstGeom prst="rect">
            <a:avLst/>
          </a:prstGeom>
          <a:noFill/>
          <a:ln w="9525">
            <a:noFill/>
            <a:miter lim="800000"/>
            <a:headEnd/>
            <a:tailEnd/>
          </a:ln>
        </p:spPr>
      </p:pic>
      <p:pic>
        <p:nvPicPr>
          <p:cNvPr id="24" name="图片 23" descr="下方素材.png"/>
          <p:cNvPicPr>
            <a:picLocks noChangeAspect="1"/>
          </p:cNvPicPr>
          <p:nvPr/>
        </p:nvPicPr>
        <p:blipFill>
          <a:blip r:embed="rId3"/>
          <a:srcRect t="65517"/>
          <a:stretch>
            <a:fillRect/>
          </a:stretch>
        </p:blipFill>
        <p:spPr bwMode="auto">
          <a:xfrm>
            <a:off x="3967163" y="4652963"/>
            <a:ext cx="1895475" cy="490537"/>
          </a:xfrm>
          <a:prstGeom prst="rect">
            <a:avLst/>
          </a:prstGeom>
          <a:noFill/>
          <a:ln w="9525">
            <a:noFill/>
            <a:miter lim="800000"/>
            <a:headEnd/>
            <a:tailEnd/>
          </a:ln>
        </p:spPr>
      </p:pic>
      <p:pic>
        <p:nvPicPr>
          <p:cNvPr id="16" name="图片 15" descr="图片5.png"/>
          <p:cNvPicPr>
            <a:picLocks noChangeAspect="1"/>
          </p:cNvPicPr>
          <p:nvPr/>
        </p:nvPicPr>
        <p:blipFill>
          <a:blip r:embed="rId4"/>
          <a:srcRect/>
          <a:stretch>
            <a:fillRect/>
          </a:stretch>
        </p:blipFill>
        <p:spPr bwMode="auto">
          <a:xfrm>
            <a:off x="504825" y="974725"/>
            <a:ext cx="1111250" cy="471488"/>
          </a:xfrm>
          <a:prstGeom prst="rect">
            <a:avLst/>
          </a:prstGeom>
          <a:noFill/>
          <a:ln w="9525">
            <a:noFill/>
            <a:miter lim="800000"/>
            <a:headEnd/>
            <a:tailEnd/>
          </a:ln>
        </p:spPr>
      </p:pic>
      <p:grpSp>
        <p:nvGrpSpPr>
          <p:cNvPr id="2" name="组合 18"/>
          <p:cNvGrpSpPr>
            <a:grpSpLocks/>
          </p:cNvGrpSpPr>
          <p:nvPr/>
        </p:nvGrpSpPr>
        <p:grpSpPr bwMode="auto">
          <a:xfrm>
            <a:off x="252413" y="0"/>
            <a:ext cx="4449762" cy="819150"/>
            <a:chOff x="337457" y="0"/>
            <a:chExt cx="5751109" cy="1091406"/>
          </a:xfrm>
        </p:grpSpPr>
        <p:sp>
          <p:nvSpPr>
            <p:cNvPr id="21" name="圆角矩形 20"/>
            <p:cNvSpPr/>
            <p:nvPr/>
          </p:nvSpPr>
          <p:spPr>
            <a:xfrm>
              <a:off x="337457" y="406105"/>
              <a:ext cx="5751109" cy="685301"/>
            </a:xfrm>
            <a:prstGeom prst="roundRect">
              <a:avLst/>
            </a:prstGeom>
            <a:solidFill>
              <a:schemeClr val="accent4">
                <a:lumMod val="20000"/>
                <a:lumOff val="80000"/>
              </a:schemeClr>
            </a:solid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p>
          </p:txBody>
        </p:sp>
        <p:cxnSp>
          <p:nvCxnSpPr>
            <p:cNvPr id="22" name="直接连接符 21"/>
            <p:cNvCxnSpPr/>
            <p:nvPr/>
          </p:nvCxnSpPr>
          <p:spPr>
            <a:xfrm rot="5400000">
              <a:off x="709735" y="208372"/>
              <a:ext cx="418795" cy="2052"/>
            </a:xfrm>
            <a:prstGeom prst="line">
              <a:avLst/>
            </a:prstGeom>
            <a:solidFill>
              <a:schemeClr val="accent4">
                <a:lumMod val="20000"/>
                <a:lumOff val="80000"/>
              </a:schemeClr>
            </a:solidFill>
            <a:ln w="38100"/>
          </p:spPr>
          <p:style>
            <a:lnRef idx="1">
              <a:schemeClr val="dk1"/>
            </a:lnRef>
            <a:fillRef idx="0">
              <a:schemeClr val="dk1"/>
            </a:fillRef>
            <a:effectRef idx="0">
              <a:schemeClr val="dk1"/>
            </a:effectRef>
            <a:fontRef idx="minor">
              <a:schemeClr val="tx1"/>
            </a:fontRef>
          </p:style>
        </p:cxnSp>
        <p:cxnSp>
          <p:nvCxnSpPr>
            <p:cNvPr id="23" name="直接连接符 22"/>
            <p:cNvCxnSpPr/>
            <p:nvPr/>
          </p:nvCxnSpPr>
          <p:spPr>
            <a:xfrm rot="5400000">
              <a:off x="5112832" y="208372"/>
              <a:ext cx="418795" cy="2052"/>
            </a:xfrm>
            <a:prstGeom prst="line">
              <a:avLst/>
            </a:prstGeom>
            <a:solidFill>
              <a:schemeClr val="accent4">
                <a:lumMod val="20000"/>
                <a:lumOff val="80000"/>
              </a:schemeClr>
            </a:solidFill>
            <a:ln w="38100"/>
          </p:spPr>
          <p:style>
            <a:lnRef idx="1">
              <a:schemeClr val="dk1"/>
            </a:lnRef>
            <a:fillRef idx="0">
              <a:schemeClr val="dk1"/>
            </a:fillRef>
            <a:effectRef idx="0">
              <a:schemeClr val="dk1"/>
            </a:effectRef>
            <a:fontRef idx="minor">
              <a:schemeClr val="tx1"/>
            </a:fontRef>
          </p:style>
        </p:cxnSp>
      </p:grpSp>
      <p:sp>
        <p:nvSpPr>
          <p:cNvPr id="25" name="矩形 24"/>
          <p:cNvSpPr>
            <a:spLocks noChangeArrowheads="1"/>
          </p:cNvSpPr>
          <p:nvPr/>
        </p:nvSpPr>
        <p:spPr bwMode="auto">
          <a:xfrm>
            <a:off x="306388" y="349250"/>
            <a:ext cx="4498975" cy="900113"/>
          </a:xfrm>
          <a:prstGeom prst="rect">
            <a:avLst/>
          </a:prstGeom>
          <a:noFill/>
          <a:ln w="9525">
            <a:noFill/>
            <a:miter lim="800000"/>
            <a:headEnd/>
            <a:tailEnd/>
          </a:ln>
        </p:spPr>
        <p:txBody>
          <a:bodyPr wrap="none" lIns="68580" tIns="34290" rIns="68580" bIns="34290">
            <a:spAutoFit/>
          </a:bodyPr>
          <a:lstStyle/>
          <a:p>
            <a:r>
              <a:rPr lang="zh-CN" altLang="en-US" sz="2700">
                <a:latin typeface="微软雅黑" pitchFamily="34" charset="-122"/>
                <a:ea typeface="微软雅黑" pitchFamily="34" charset="-122"/>
              </a:rPr>
              <a:t>知识点  测量物体运动的速度</a:t>
            </a:r>
          </a:p>
          <a:p>
            <a:endParaRPr lang="zh-CN" altLang="en-US" sz="2700">
              <a:latin typeface="微软雅黑" pitchFamily="34" charset="-122"/>
              <a:ea typeface="微软雅黑" pitchFamily="34" charset="-122"/>
            </a:endParaRPr>
          </a:p>
        </p:txBody>
      </p:sp>
      <p:sp>
        <p:nvSpPr>
          <p:cNvPr id="14" name="矩形 13"/>
          <p:cNvSpPr>
            <a:spLocks noChangeArrowheads="1"/>
          </p:cNvSpPr>
          <p:nvPr/>
        </p:nvSpPr>
        <p:spPr bwMode="auto">
          <a:xfrm>
            <a:off x="403225" y="1390650"/>
            <a:ext cx="7704138" cy="476250"/>
          </a:xfrm>
          <a:prstGeom prst="rect">
            <a:avLst/>
          </a:prstGeom>
          <a:noFill/>
          <a:ln w="9525">
            <a:noFill/>
            <a:miter lim="800000"/>
            <a:headEnd/>
            <a:tailEnd/>
          </a:ln>
        </p:spPr>
        <p:txBody>
          <a:bodyPr lIns="68580" tIns="34290" rIns="68580" bIns="34290">
            <a:spAutoFit/>
          </a:bodyPr>
          <a:lstStyle/>
          <a:p>
            <a:pPr>
              <a:lnSpc>
                <a:spcPct val="150000"/>
              </a:lnSpc>
            </a:pPr>
            <a:r>
              <a:rPr lang="zh-CN" altLang="en-US" sz="2000">
                <a:latin typeface="微软雅黑" pitchFamily="34" charset="-122"/>
                <a:ea typeface="微软雅黑" pitchFamily="34" charset="-122"/>
              </a:rPr>
              <a:t>平均速度不是速度的平均值</a:t>
            </a:r>
            <a:r>
              <a:rPr lang="en-US" altLang="zh-CN" sz="2000">
                <a:latin typeface="微软雅黑" pitchFamily="34" charset="-122"/>
                <a:ea typeface="微软雅黑" pitchFamily="34" charset="-122"/>
              </a:rPr>
              <a:t>,</a:t>
            </a:r>
            <a:r>
              <a:rPr lang="zh-CN" altLang="en-US" sz="2000">
                <a:latin typeface="微软雅黑" pitchFamily="34" charset="-122"/>
                <a:ea typeface="微软雅黑" pitchFamily="34" charset="-122"/>
              </a:rPr>
              <a:t>平均速度应该用总路程除以总时间</a:t>
            </a:r>
            <a:r>
              <a:rPr lang="en-US" altLang="zh-CN" sz="2000">
                <a:latin typeface="微软雅黑" pitchFamily="34" charset="-122"/>
                <a:ea typeface="微软雅黑" pitchFamily="34" charset="-122"/>
              </a:rPr>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1" fill="hold"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slide(fromTop)">
                                      <p:cBhvr>
                                        <p:cTn id="7" dur="500"/>
                                        <p:tgtEl>
                                          <p:spTgt spid="2"/>
                                        </p:tgtEl>
                                      </p:cBhvr>
                                    </p:animEffect>
                                  </p:childTnLst>
                                </p:cTn>
                              </p:par>
                              <p:par>
                                <p:cTn id="8" presetID="12" presetClass="entr" presetSubtype="8" fill="hold" grpId="0" nodeType="withEffect">
                                  <p:stCondLst>
                                    <p:cond delay="0"/>
                                  </p:stCondLst>
                                  <p:childTnLst>
                                    <p:set>
                                      <p:cBhvr>
                                        <p:cTn id="9" dur="1" fill="hold">
                                          <p:stCondLst>
                                            <p:cond delay="0"/>
                                          </p:stCondLst>
                                        </p:cTn>
                                        <p:tgtEl>
                                          <p:spTgt spid="25"/>
                                        </p:tgtEl>
                                        <p:attrNameLst>
                                          <p:attrName>style.visibility</p:attrName>
                                        </p:attrNameLst>
                                      </p:cBhvr>
                                      <p:to>
                                        <p:strVal val="visible"/>
                                      </p:to>
                                    </p:set>
                                    <p:animEffect transition="in" filter="slide(fromLeft)">
                                      <p:cBhvr>
                                        <p:cTn id="10" dur="500"/>
                                        <p:tgtEl>
                                          <p:spTgt spid="25"/>
                                        </p:tgtEl>
                                      </p:cBhvr>
                                    </p:animEffect>
                                  </p:childTnLst>
                                </p:cTn>
                              </p:par>
                              <p:par>
                                <p:cTn id="11" presetID="12" presetClass="entr" presetSubtype="4" fill="hold" nodeType="withEffect">
                                  <p:stCondLst>
                                    <p:cond delay="0"/>
                                  </p:stCondLst>
                                  <p:childTnLst>
                                    <p:set>
                                      <p:cBhvr>
                                        <p:cTn id="12" dur="1" fill="hold">
                                          <p:stCondLst>
                                            <p:cond delay="0"/>
                                          </p:stCondLst>
                                        </p:cTn>
                                        <p:tgtEl>
                                          <p:spTgt spid="16"/>
                                        </p:tgtEl>
                                        <p:attrNameLst>
                                          <p:attrName>style.visibility</p:attrName>
                                        </p:attrNameLst>
                                      </p:cBhvr>
                                      <p:to>
                                        <p:strVal val="visible"/>
                                      </p:to>
                                    </p:set>
                                    <p:animEffect transition="in" filter="slide(fromBottom)">
                                      <p:cBhvr>
                                        <p:cTn id="13" dur="500"/>
                                        <p:tgtEl>
                                          <p:spTgt spid="16"/>
                                        </p:tgtEl>
                                      </p:cBhvr>
                                    </p:animEffect>
                                  </p:childTnLst>
                                </p:cTn>
                              </p:par>
                            </p:childTnLst>
                          </p:cTn>
                        </p:par>
                        <p:par>
                          <p:cTn id="14" fill="hold">
                            <p:stCondLst>
                              <p:cond delay="500"/>
                            </p:stCondLst>
                            <p:childTnLst>
                              <p:par>
                                <p:cTn id="15" presetID="29" presetClass="entr" presetSubtype="0" fill="hold" nodeType="afterEffect">
                                  <p:stCondLst>
                                    <p:cond delay="0"/>
                                  </p:stCondLst>
                                  <p:childTnLst>
                                    <p:set>
                                      <p:cBhvr>
                                        <p:cTn id="16" dur="1" fill="hold">
                                          <p:stCondLst>
                                            <p:cond delay="0"/>
                                          </p:stCondLst>
                                        </p:cTn>
                                        <p:tgtEl>
                                          <p:spTgt spid="20"/>
                                        </p:tgtEl>
                                        <p:attrNameLst>
                                          <p:attrName>style.visibility</p:attrName>
                                        </p:attrNameLst>
                                      </p:cBhvr>
                                      <p:to>
                                        <p:strVal val="visible"/>
                                      </p:to>
                                    </p:set>
                                    <p:anim calcmode="lin" valueType="num">
                                      <p:cBhvr>
                                        <p:cTn id="17" dur="500" fill="hold"/>
                                        <p:tgtEl>
                                          <p:spTgt spid="20"/>
                                        </p:tgtEl>
                                        <p:attrNameLst>
                                          <p:attrName>ppt_x</p:attrName>
                                        </p:attrNameLst>
                                      </p:cBhvr>
                                      <p:tavLst>
                                        <p:tav tm="0">
                                          <p:val>
                                            <p:strVal val="#ppt_x-.2"/>
                                          </p:val>
                                        </p:tav>
                                        <p:tav tm="100000">
                                          <p:val>
                                            <p:strVal val="#ppt_x"/>
                                          </p:val>
                                        </p:tav>
                                      </p:tavLst>
                                    </p:anim>
                                    <p:anim calcmode="lin" valueType="num">
                                      <p:cBhvr>
                                        <p:cTn id="18" dur="500" fill="hold"/>
                                        <p:tgtEl>
                                          <p:spTgt spid="20"/>
                                        </p:tgtEl>
                                        <p:attrNameLst>
                                          <p:attrName>ppt_y</p:attrName>
                                        </p:attrNameLst>
                                      </p:cBhvr>
                                      <p:tavLst>
                                        <p:tav tm="0">
                                          <p:val>
                                            <p:strVal val="#ppt_y"/>
                                          </p:val>
                                        </p:tav>
                                        <p:tav tm="100000">
                                          <p:val>
                                            <p:strVal val="#ppt_y"/>
                                          </p:val>
                                        </p:tav>
                                      </p:tavLst>
                                    </p:anim>
                                    <p:animEffect transition="in" filter="wipe(right)" prLst="gradientSize: 0.1">
                                      <p:cBhvr>
                                        <p:cTn id="19" dur="500"/>
                                        <p:tgtEl>
                                          <p:spTgt spid="20"/>
                                        </p:tgtEl>
                                      </p:cBhvr>
                                    </p:animEffect>
                                  </p:childTnLst>
                                </p:cTn>
                              </p:par>
                              <p:par>
                                <p:cTn id="20" presetID="32" presetClass="emph" presetSubtype="0" fill="hold" nodeType="withEffect">
                                  <p:stCondLst>
                                    <p:cond delay="0"/>
                                  </p:stCondLst>
                                  <p:childTnLst>
                                    <p:animClr clrSpc="rgb" dir="cw">
                                      <p:cBhvr override="childStyle">
                                        <p:cTn id="21" dur="100" fill="hold"/>
                                        <p:tgtEl>
                                          <p:spTgt spid="24"/>
                                        </p:tgtEl>
                                        <p:attrNameLst>
                                          <p:attrName>style.color</p:attrName>
                                        </p:attrNameLst>
                                      </p:cBhvr>
                                      <p:to>
                                        <a:schemeClr val="bg1"/>
                                      </p:to>
                                    </p:animClr>
                                    <p:animClr clrSpc="rgb" dir="cw">
                                      <p:cBhvr>
                                        <p:cTn id="22" dur="100" fill="hold"/>
                                        <p:tgtEl>
                                          <p:spTgt spid="24"/>
                                        </p:tgtEl>
                                        <p:attrNameLst>
                                          <p:attrName>fillcolor</p:attrName>
                                        </p:attrNameLst>
                                      </p:cBhvr>
                                      <p:to>
                                        <a:schemeClr val="bg1"/>
                                      </p:to>
                                    </p:animClr>
                                    <p:set>
                                      <p:cBhvr>
                                        <p:cTn id="23" dur="100" fill="hold"/>
                                        <p:tgtEl>
                                          <p:spTgt spid="24"/>
                                        </p:tgtEl>
                                        <p:attrNameLst>
                                          <p:attrName>fill.type</p:attrName>
                                        </p:attrNameLst>
                                      </p:cBhvr>
                                      <p:to>
                                        <p:strVal val="solid"/>
                                      </p:to>
                                    </p:set>
                                    <p:set>
                                      <p:cBhvr>
                                        <p:cTn id="24" dur="100" fill="hold"/>
                                        <p:tgtEl>
                                          <p:spTgt spid="24"/>
                                        </p:tgtEl>
                                        <p:attrNameLst>
                                          <p:attrName>fill.on</p:attrName>
                                        </p:attrNameLst>
                                      </p:cBhvr>
                                      <p:to>
                                        <p:strVal val="true"/>
                                      </p:to>
                                    </p:set>
                                    <p:animRot by="120000">
                                      <p:cBhvr>
                                        <p:cTn id="25" dur="100" fill="hold">
                                          <p:stCondLst>
                                            <p:cond delay="0"/>
                                          </p:stCondLst>
                                        </p:cTn>
                                        <p:tgtEl>
                                          <p:spTgt spid="24"/>
                                        </p:tgtEl>
                                        <p:attrNameLst>
                                          <p:attrName>r</p:attrName>
                                        </p:attrNameLst>
                                      </p:cBhvr>
                                    </p:animRot>
                                    <p:animRot by="-240000">
                                      <p:cBhvr>
                                        <p:cTn id="26" dur="200" fill="hold">
                                          <p:stCondLst>
                                            <p:cond delay="200"/>
                                          </p:stCondLst>
                                        </p:cTn>
                                        <p:tgtEl>
                                          <p:spTgt spid="24"/>
                                        </p:tgtEl>
                                        <p:attrNameLst>
                                          <p:attrName>r</p:attrName>
                                        </p:attrNameLst>
                                      </p:cBhvr>
                                    </p:animRot>
                                    <p:animRot by="240000">
                                      <p:cBhvr>
                                        <p:cTn id="27" dur="200" fill="hold">
                                          <p:stCondLst>
                                            <p:cond delay="400"/>
                                          </p:stCondLst>
                                        </p:cTn>
                                        <p:tgtEl>
                                          <p:spTgt spid="24"/>
                                        </p:tgtEl>
                                        <p:attrNameLst>
                                          <p:attrName>r</p:attrName>
                                        </p:attrNameLst>
                                      </p:cBhvr>
                                    </p:animRot>
                                    <p:animRot by="-240000">
                                      <p:cBhvr>
                                        <p:cTn id="28" dur="200" fill="hold">
                                          <p:stCondLst>
                                            <p:cond delay="600"/>
                                          </p:stCondLst>
                                        </p:cTn>
                                        <p:tgtEl>
                                          <p:spTgt spid="24"/>
                                        </p:tgtEl>
                                        <p:attrNameLst>
                                          <p:attrName>r</p:attrName>
                                        </p:attrNameLst>
                                      </p:cBhvr>
                                    </p:animRot>
                                    <p:animRot by="120000">
                                      <p:cBhvr>
                                        <p:cTn id="29" dur="200" fill="hold">
                                          <p:stCondLst>
                                            <p:cond delay="800"/>
                                          </p:stCondLst>
                                        </p:cTn>
                                        <p:tgtEl>
                                          <p:spTgt spid="24"/>
                                        </p:tgtEl>
                                        <p:attrNameLst>
                                          <p:attrName>r</p:attrName>
                                        </p:attrNameLst>
                                      </p:cBhvr>
                                    </p:animRot>
                                  </p:childTnLst>
                                </p:cTn>
                              </p:par>
                            </p:childTnLst>
                          </p:cTn>
                        </p:par>
                        <p:par>
                          <p:cTn id="30" fill="hold">
                            <p:stCondLst>
                              <p:cond delay="1500"/>
                            </p:stCondLst>
                            <p:childTnLst>
                              <p:par>
                                <p:cTn id="31" presetID="12" presetClass="entr" presetSubtype="4" fill="hold" grpId="0" nodeType="afterEffect">
                                  <p:stCondLst>
                                    <p:cond delay="0"/>
                                  </p:stCondLst>
                                  <p:childTnLst>
                                    <p:set>
                                      <p:cBhvr>
                                        <p:cTn id="32" dur="1" fill="hold">
                                          <p:stCondLst>
                                            <p:cond delay="0"/>
                                          </p:stCondLst>
                                        </p:cTn>
                                        <p:tgtEl>
                                          <p:spTgt spid="14"/>
                                        </p:tgtEl>
                                        <p:attrNameLst>
                                          <p:attrName>style.visibility</p:attrName>
                                        </p:attrNameLst>
                                      </p:cBhvr>
                                      <p:to>
                                        <p:strVal val="visible"/>
                                      </p:to>
                                    </p:set>
                                    <p:animEffect transition="in" filter="slide(fromBottom)">
                                      <p:cBhvr>
                                        <p:cTn id="33"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 grpId="0"/>
      <p:bldP spid="14"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 name="TextBox 61"/>
          <p:cNvSpPr txBox="1">
            <a:spLocks noChangeArrowheads="1"/>
          </p:cNvSpPr>
          <p:nvPr/>
        </p:nvSpPr>
        <p:spPr bwMode="auto">
          <a:xfrm>
            <a:off x="1349375" y="525463"/>
            <a:ext cx="5708650" cy="900112"/>
          </a:xfrm>
          <a:prstGeom prst="rect">
            <a:avLst/>
          </a:prstGeom>
          <a:noFill/>
          <a:ln w="9525">
            <a:noFill/>
            <a:miter lim="800000"/>
            <a:headEnd/>
            <a:tailEnd/>
          </a:ln>
        </p:spPr>
        <p:txBody>
          <a:bodyPr wrap="none" lIns="68580" tIns="34290" rIns="68580" bIns="34290">
            <a:spAutoFit/>
          </a:bodyPr>
          <a:lstStyle/>
          <a:p>
            <a:r>
              <a:rPr lang="zh-CN" altLang="en-US" sz="5400" b="1" dirty="0">
                <a:solidFill>
                  <a:srgbClr val="FF0000"/>
                </a:solidFill>
                <a:latin typeface="隶书"/>
                <a:ea typeface="隶书"/>
                <a:cs typeface="隶书"/>
              </a:rPr>
              <a:t>第七章  运动和力</a:t>
            </a:r>
          </a:p>
        </p:txBody>
      </p:sp>
      <p:sp>
        <p:nvSpPr>
          <p:cNvPr id="64" name="文本框 78"/>
          <p:cNvSpPr txBox="1">
            <a:spLocks noChangeArrowheads="1"/>
          </p:cNvSpPr>
          <p:nvPr/>
        </p:nvSpPr>
        <p:spPr bwMode="auto">
          <a:xfrm>
            <a:off x="2162175" y="1725613"/>
            <a:ext cx="4208463" cy="576262"/>
          </a:xfrm>
          <a:prstGeom prst="rect">
            <a:avLst/>
          </a:prstGeom>
          <a:noFill/>
          <a:ln w="9525">
            <a:noFill/>
            <a:miter lim="800000"/>
            <a:headEnd/>
            <a:tailEnd/>
          </a:ln>
        </p:spPr>
        <p:txBody>
          <a:bodyPr wrap="none" lIns="68580" tIns="34290" rIns="68580" bIns="34290">
            <a:spAutoFit/>
          </a:bodyPr>
          <a:lstStyle/>
          <a:p>
            <a:pPr algn="ctr"/>
            <a:r>
              <a:rPr lang="zh-CN" altLang="en-US" sz="3300" b="1">
                <a:solidFill>
                  <a:schemeClr val="accent1"/>
                </a:solidFill>
                <a:latin typeface="微软雅黑" pitchFamily="34" charset="-122"/>
                <a:ea typeface="微软雅黑" pitchFamily="34" charset="-122"/>
              </a:rPr>
              <a:t>第</a:t>
            </a:r>
            <a:r>
              <a:rPr lang="en-US" altLang="zh-CN" sz="3300" b="1">
                <a:solidFill>
                  <a:schemeClr val="accent1"/>
                </a:solidFill>
                <a:latin typeface="微软雅黑" pitchFamily="34" charset="-122"/>
                <a:ea typeface="微软雅黑" pitchFamily="34" charset="-122"/>
              </a:rPr>
              <a:t>1</a:t>
            </a:r>
            <a:r>
              <a:rPr lang="zh-CN" altLang="en-US" sz="3300" b="1">
                <a:solidFill>
                  <a:schemeClr val="accent1"/>
                </a:solidFill>
                <a:latin typeface="微软雅黑" pitchFamily="34" charset="-122"/>
                <a:ea typeface="微软雅黑" pitchFamily="34" charset="-122"/>
              </a:rPr>
              <a:t>节　怎样描述运动</a:t>
            </a:r>
          </a:p>
        </p:txBody>
      </p:sp>
      <p:pic>
        <p:nvPicPr>
          <p:cNvPr id="25" name="Picture 12" descr="clouds1.png"/>
          <p:cNvPicPr>
            <a:picLocks noChangeAspect="1"/>
          </p:cNvPicPr>
          <p:nvPr/>
        </p:nvPicPr>
        <p:blipFill>
          <a:blip r:embed="rId3"/>
          <a:srcRect/>
          <a:stretch>
            <a:fillRect/>
          </a:stretch>
        </p:blipFill>
        <p:spPr bwMode="auto">
          <a:xfrm>
            <a:off x="1822450" y="3101975"/>
            <a:ext cx="4770438" cy="828675"/>
          </a:xfrm>
          <a:prstGeom prst="rect">
            <a:avLst/>
          </a:prstGeom>
          <a:noFill/>
          <a:ln w="9525">
            <a:noFill/>
            <a:miter lim="800000"/>
            <a:headEnd/>
            <a:tailEnd/>
          </a:ln>
        </p:spPr>
      </p:pic>
      <p:pic>
        <p:nvPicPr>
          <p:cNvPr id="26" name="Picture 10" descr="field1.png"/>
          <p:cNvPicPr>
            <a:picLocks noChangeAspect="1"/>
          </p:cNvPicPr>
          <p:nvPr/>
        </p:nvPicPr>
        <p:blipFill>
          <a:blip r:embed="rId4"/>
          <a:srcRect/>
          <a:stretch>
            <a:fillRect/>
          </a:stretch>
        </p:blipFill>
        <p:spPr bwMode="auto">
          <a:xfrm>
            <a:off x="88900" y="3838575"/>
            <a:ext cx="8916988" cy="1354138"/>
          </a:xfrm>
          <a:prstGeom prst="rect">
            <a:avLst/>
          </a:prstGeom>
          <a:noFill/>
          <a:ln w="9525">
            <a:noFill/>
            <a:miter lim="800000"/>
            <a:headEnd/>
            <a:tailEnd/>
          </a:ln>
        </p:spPr>
      </p:pic>
      <p:pic>
        <p:nvPicPr>
          <p:cNvPr id="27" name="Picture 11" descr="server.png"/>
          <p:cNvPicPr>
            <a:picLocks noChangeAspect="1"/>
          </p:cNvPicPr>
          <p:nvPr/>
        </p:nvPicPr>
        <p:blipFill>
          <a:blip r:embed="rId5"/>
          <a:srcRect/>
          <a:stretch>
            <a:fillRect/>
          </a:stretch>
        </p:blipFill>
        <p:spPr bwMode="auto">
          <a:xfrm>
            <a:off x="2759075" y="3294063"/>
            <a:ext cx="3560763" cy="1955800"/>
          </a:xfrm>
          <a:prstGeom prst="rect">
            <a:avLst/>
          </a:prstGeom>
          <a:noFill/>
          <a:ln w="9525">
            <a:noFill/>
            <a:miter lim="800000"/>
            <a:headEnd/>
            <a:tailEnd/>
          </a:ln>
        </p:spPr>
      </p:pic>
    </p:spTree>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afterEffect">
                                  <p:stCondLst>
                                    <p:cond delay="0"/>
                                  </p:stCondLst>
                                  <p:childTnLst>
                                    <p:set>
                                      <p:cBhvr>
                                        <p:cTn id="6" dur="1" fill="hold">
                                          <p:stCondLst>
                                            <p:cond delay="0"/>
                                          </p:stCondLst>
                                        </p:cTn>
                                        <p:tgtEl>
                                          <p:spTgt spid="27"/>
                                        </p:tgtEl>
                                        <p:attrNameLst>
                                          <p:attrName>style.visibility</p:attrName>
                                        </p:attrNameLst>
                                      </p:cBhvr>
                                      <p:to>
                                        <p:strVal val="visible"/>
                                      </p:to>
                                    </p:set>
                                    <p:anim calcmode="lin" valueType="num">
                                      <p:cBhvr additive="base">
                                        <p:cTn id="7" dur="500" fill="hold"/>
                                        <p:tgtEl>
                                          <p:spTgt spid="27"/>
                                        </p:tgtEl>
                                        <p:attrNameLst>
                                          <p:attrName>ppt_x</p:attrName>
                                        </p:attrNameLst>
                                      </p:cBhvr>
                                      <p:tavLst>
                                        <p:tav tm="0">
                                          <p:val>
                                            <p:strVal val="#ppt_x"/>
                                          </p:val>
                                        </p:tav>
                                        <p:tav tm="100000">
                                          <p:val>
                                            <p:strVal val="#ppt_x"/>
                                          </p:val>
                                        </p:tav>
                                      </p:tavLst>
                                    </p:anim>
                                    <p:anim calcmode="lin" valueType="num">
                                      <p:cBhvr additive="base">
                                        <p:cTn id="8" dur="500" fill="hold"/>
                                        <p:tgtEl>
                                          <p:spTgt spid="27"/>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25"/>
                                        </p:tgtEl>
                                        <p:attrNameLst>
                                          <p:attrName>style.visibility</p:attrName>
                                        </p:attrNameLst>
                                      </p:cBhvr>
                                      <p:to>
                                        <p:strVal val="visible"/>
                                      </p:to>
                                    </p:set>
                                    <p:anim calcmode="lin" valueType="num">
                                      <p:cBhvr additive="base">
                                        <p:cTn id="11" dur="500" fill="hold"/>
                                        <p:tgtEl>
                                          <p:spTgt spid="25"/>
                                        </p:tgtEl>
                                        <p:attrNameLst>
                                          <p:attrName>ppt_x</p:attrName>
                                        </p:attrNameLst>
                                      </p:cBhvr>
                                      <p:tavLst>
                                        <p:tav tm="0">
                                          <p:val>
                                            <p:strVal val="#ppt_x"/>
                                          </p:val>
                                        </p:tav>
                                        <p:tav tm="100000">
                                          <p:val>
                                            <p:strVal val="#ppt_x"/>
                                          </p:val>
                                        </p:tav>
                                      </p:tavLst>
                                    </p:anim>
                                    <p:anim calcmode="lin" valueType="num">
                                      <p:cBhvr additive="base">
                                        <p:cTn id="12" dur="500" fill="hold"/>
                                        <p:tgtEl>
                                          <p:spTgt spid="25"/>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26"/>
                                        </p:tgtEl>
                                        <p:attrNameLst>
                                          <p:attrName>style.visibility</p:attrName>
                                        </p:attrNameLst>
                                      </p:cBhvr>
                                      <p:to>
                                        <p:strVal val="visible"/>
                                      </p:to>
                                    </p:set>
                                    <p:anim calcmode="lin" valueType="num">
                                      <p:cBhvr additive="base">
                                        <p:cTn id="15" dur="500" fill="hold"/>
                                        <p:tgtEl>
                                          <p:spTgt spid="26"/>
                                        </p:tgtEl>
                                        <p:attrNameLst>
                                          <p:attrName>ppt_x</p:attrName>
                                        </p:attrNameLst>
                                      </p:cBhvr>
                                      <p:tavLst>
                                        <p:tav tm="0">
                                          <p:val>
                                            <p:strVal val="#ppt_x"/>
                                          </p:val>
                                        </p:tav>
                                        <p:tav tm="100000">
                                          <p:val>
                                            <p:strVal val="#ppt_x"/>
                                          </p:val>
                                        </p:tav>
                                      </p:tavLst>
                                    </p:anim>
                                    <p:anim calcmode="lin" valueType="num">
                                      <p:cBhvr additive="base">
                                        <p:cTn id="16" dur="500" fill="hold"/>
                                        <p:tgtEl>
                                          <p:spTgt spid="26"/>
                                        </p:tgtEl>
                                        <p:attrNameLst>
                                          <p:attrName>ppt_y</p:attrName>
                                        </p:attrNameLst>
                                      </p:cBhvr>
                                      <p:tavLst>
                                        <p:tav tm="0">
                                          <p:val>
                                            <p:strVal val="1+#ppt_h/2"/>
                                          </p:val>
                                        </p:tav>
                                        <p:tav tm="100000">
                                          <p:val>
                                            <p:strVal val="#ppt_y"/>
                                          </p:val>
                                        </p:tav>
                                      </p:tavLst>
                                    </p:anim>
                                  </p:childTnLst>
                                </p:cTn>
                              </p:par>
                            </p:childTnLst>
                          </p:cTn>
                        </p:par>
                        <p:par>
                          <p:cTn id="17" fill="hold">
                            <p:stCondLst>
                              <p:cond delay="500"/>
                            </p:stCondLst>
                            <p:childTnLst>
                              <p:par>
                                <p:cTn id="18" presetID="29" presetClass="entr" presetSubtype="0" fill="hold" grpId="0" nodeType="afterEffect">
                                  <p:stCondLst>
                                    <p:cond delay="0"/>
                                  </p:stCondLst>
                                  <p:iterate type="lt">
                                    <p:tmPct val="0"/>
                                  </p:iterate>
                                  <p:childTnLst>
                                    <p:set>
                                      <p:cBhvr>
                                        <p:cTn id="19" dur="1" fill="hold">
                                          <p:stCondLst>
                                            <p:cond delay="0"/>
                                          </p:stCondLst>
                                        </p:cTn>
                                        <p:tgtEl>
                                          <p:spTgt spid="62"/>
                                        </p:tgtEl>
                                        <p:attrNameLst>
                                          <p:attrName>style.visibility</p:attrName>
                                        </p:attrNameLst>
                                      </p:cBhvr>
                                      <p:to>
                                        <p:strVal val="visible"/>
                                      </p:to>
                                    </p:set>
                                    <p:anim calcmode="lin" valueType="num">
                                      <p:cBhvr>
                                        <p:cTn id="20" dur="1000" fill="hold"/>
                                        <p:tgtEl>
                                          <p:spTgt spid="62"/>
                                        </p:tgtEl>
                                        <p:attrNameLst>
                                          <p:attrName>ppt_x</p:attrName>
                                        </p:attrNameLst>
                                      </p:cBhvr>
                                      <p:tavLst>
                                        <p:tav tm="0">
                                          <p:val>
                                            <p:strVal val="#ppt_x-.2"/>
                                          </p:val>
                                        </p:tav>
                                        <p:tav tm="100000">
                                          <p:val>
                                            <p:strVal val="#ppt_x"/>
                                          </p:val>
                                        </p:tav>
                                      </p:tavLst>
                                    </p:anim>
                                    <p:anim calcmode="lin" valueType="num">
                                      <p:cBhvr>
                                        <p:cTn id="21" dur="1000" fill="hold"/>
                                        <p:tgtEl>
                                          <p:spTgt spid="62"/>
                                        </p:tgtEl>
                                        <p:attrNameLst>
                                          <p:attrName>ppt_y</p:attrName>
                                        </p:attrNameLst>
                                      </p:cBhvr>
                                      <p:tavLst>
                                        <p:tav tm="0">
                                          <p:val>
                                            <p:strVal val="#ppt_y"/>
                                          </p:val>
                                        </p:tav>
                                        <p:tav tm="100000">
                                          <p:val>
                                            <p:strVal val="#ppt_y"/>
                                          </p:val>
                                        </p:tav>
                                      </p:tavLst>
                                    </p:anim>
                                    <p:animEffect transition="in" filter="wipe(right)" prLst="gradientSize: 0.1">
                                      <p:cBhvr>
                                        <p:cTn id="22" dur="1000"/>
                                        <p:tgtEl>
                                          <p:spTgt spid="62"/>
                                        </p:tgtEl>
                                      </p:cBhvr>
                                    </p:animEffect>
                                  </p:childTnLst>
                                </p:cTn>
                              </p:par>
                              <p:par>
                                <p:cTn id="23" presetID="29" presetClass="entr" presetSubtype="0" fill="hold" grpId="0" nodeType="withEffect">
                                  <p:stCondLst>
                                    <p:cond delay="0"/>
                                  </p:stCondLst>
                                  <p:iterate type="lt">
                                    <p:tmPct val="0"/>
                                  </p:iterate>
                                  <p:childTnLst>
                                    <p:set>
                                      <p:cBhvr>
                                        <p:cTn id="24" dur="1" fill="hold">
                                          <p:stCondLst>
                                            <p:cond delay="0"/>
                                          </p:stCondLst>
                                        </p:cTn>
                                        <p:tgtEl>
                                          <p:spTgt spid="64"/>
                                        </p:tgtEl>
                                        <p:attrNameLst>
                                          <p:attrName>style.visibility</p:attrName>
                                        </p:attrNameLst>
                                      </p:cBhvr>
                                      <p:to>
                                        <p:strVal val="visible"/>
                                      </p:to>
                                    </p:set>
                                    <p:anim calcmode="lin" valueType="num">
                                      <p:cBhvr>
                                        <p:cTn id="25" dur="1000" fill="hold"/>
                                        <p:tgtEl>
                                          <p:spTgt spid="64"/>
                                        </p:tgtEl>
                                        <p:attrNameLst>
                                          <p:attrName>ppt_x</p:attrName>
                                        </p:attrNameLst>
                                      </p:cBhvr>
                                      <p:tavLst>
                                        <p:tav tm="0">
                                          <p:val>
                                            <p:strVal val="#ppt_x-.2"/>
                                          </p:val>
                                        </p:tav>
                                        <p:tav tm="100000">
                                          <p:val>
                                            <p:strVal val="#ppt_x"/>
                                          </p:val>
                                        </p:tav>
                                      </p:tavLst>
                                    </p:anim>
                                    <p:anim calcmode="lin" valueType="num">
                                      <p:cBhvr>
                                        <p:cTn id="26" dur="1000" fill="hold"/>
                                        <p:tgtEl>
                                          <p:spTgt spid="64"/>
                                        </p:tgtEl>
                                        <p:attrNameLst>
                                          <p:attrName>ppt_y</p:attrName>
                                        </p:attrNameLst>
                                      </p:cBhvr>
                                      <p:tavLst>
                                        <p:tav tm="0">
                                          <p:val>
                                            <p:strVal val="#ppt_y"/>
                                          </p:val>
                                        </p:tav>
                                        <p:tav tm="100000">
                                          <p:val>
                                            <p:strVal val="#ppt_y"/>
                                          </p:val>
                                        </p:tav>
                                      </p:tavLst>
                                    </p:anim>
                                    <p:animEffect transition="in" filter="wipe(right)" prLst="gradientSize: 0.1">
                                      <p:cBhvr>
                                        <p:cTn id="27" dur="1000"/>
                                        <p:tgtEl>
                                          <p:spTgt spid="6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2" grpId="0"/>
      <p:bldP spid="64"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 name="图片 19" descr="画笔.jpg"/>
          <p:cNvPicPr>
            <a:picLocks noChangeAspect="1"/>
          </p:cNvPicPr>
          <p:nvPr/>
        </p:nvPicPr>
        <p:blipFill>
          <a:blip r:embed="rId2"/>
          <a:srcRect/>
          <a:stretch>
            <a:fillRect/>
          </a:stretch>
        </p:blipFill>
        <p:spPr bwMode="auto">
          <a:xfrm>
            <a:off x="8005763" y="4016375"/>
            <a:ext cx="1125537" cy="1127125"/>
          </a:xfrm>
          <a:prstGeom prst="rect">
            <a:avLst/>
          </a:prstGeom>
          <a:noFill/>
          <a:ln w="9525">
            <a:noFill/>
            <a:miter lim="800000"/>
            <a:headEnd/>
            <a:tailEnd/>
          </a:ln>
        </p:spPr>
      </p:pic>
      <p:pic>
        <p:nvPicPr>
          <p:cNvPr id="24" name="图片 23" descr="下方素材.png"/>
          <p:cNvPicPr>
            <a:picLocks noChangeAspect="1"/>
          </p:cNvPicPr>
          <p:nvPr/>
        </p:nvPicPr>
        <p:blipFill>
          <a:blip r:embed="rId3"/>
          <a:srcRect t="65517"/>
          <a:stretch>
            <a:fillRect/>
          </a:stretch>
        </p:blipFill>
        <p:spPr bwMode="auto">
          <a:xfrm>
            <a:off x="3989388" y="4652963"/>
            <a:ext cx="1893887" cy="490537"/>
          </a:xfrm>
          <a:prstGeom prst="rect">
            <a:avLst/>
          </a:prstGeom>
          <a:noFill/>
          <a:ln w="9525">
            <a:noFill/>
            <a:miter lim="800000"/>
            <a:headEnd/>
            <a:tailEnd/>
          </a:ln>
        </p:spPr>
      </p:pic>
      <p:pic>
        <p:nvPicPr>
          <p:cNvPr id="16" name="图片 15" descr="图片5.png"/>
          <p:cNvPicPr>
            <a:picLocks noChangeAspect="1"/>
          </p:cNvPicPr>
          <p:nvPr/>
        </p:nvPicPr>
        <p:blipFill>
          <a:blip r:embed="rId4"/>
          <a:srcRect/>
          <a:stretch>
            <a:fillRect/>
          </a:stretch>
        </p:blipFill>
        <p:spPr bwMode="auto">
          <a:xfrm>
            <a:off x="598488" y="1014413"/>
            <a:ext cx="922337" cy="392112"/>
          </a:xfrm>
          <a:prstGeom prst="rect">
            <a:avLst/>
          </a:prstGeom>
          <a:noFill/>
          <a:ln w="9525">
            <a:noFill/>
            <a:miter lim="800000"/>
            <a:headEnd/>
            <a:tailEnd/>
          </a:ln>
        </p:spPr>
      </p:pic>
      <p:grpSp>
        <p:nvGrpSpPr>
          <p:cNvPr id="2" name="组合 18"/>
          <p:cNvGrpSpPr>
            <a:grpSpLocks/>
          </p:cNvGrpSpPr>
          <p:nvPr/>
        </p:nvGrpSpPr>
        <p:grpSpPr bwMode="auto">
          <a:xfrm>
            <a:off x="285750" y="0"/>
            <a:ext cx="3524250" cy="819150"/>
            <a:chOff x="337457" y="0"/>
            <a:chExt cx="5751109" cy="1091406"/>
          </a:xfrm>
        </p:grpSpPr>
        <p:sp>
          <p:nvSpPr>
            <p:cNvPr id="21" name="圆角矩形 20"/>
            <p:cNvSpPr/>
            <p:nvPr/>
          </p:nvSpPr>
          <p:spPr>
            <a:xfrm>
              <a:off x="337457" y="406105"/>
              <a:ext cx="5751109" cy="685301"/>
            </a:xfrm>
            <a:prstGeom prst="roundRect">
              <a:avLst/>
            </a:prstGeom>
            <a:solidFill>
              <a:schemeClr val="accent4">
                <a:lumMod val="20000"/>
                <a:lumOff val="80000"/>
              </a:schemeClr>
            </a:solid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p>
          </p:txBody>
        </p:sp>
        <p:cxnSp>
          <p:nvCxnSpPr>
            <p:cNvPr id="22" name="直接连接符 21"/>
            <p:cNvCxnSpPr/>
            <p:nvPr/>
          </p:nvCxnSpPr>
          <p:spPr>
            <a:xfrm rot="5400000">
              <a:off x="709646" y="208103"/>
              <a:ext cx="418795" cy="2591"/>
            </a:xfrm>
            <a:prstGeom prst="line">
              <a:avLst/>
            </a:prstGeom>
            <a:solidFill>
              <a:schemeClr val="accent4">
                <a:lumMod val="20000"/>
                <a:lumOff val="80000"/>
              </a:schemeClr>
            </a:solidFill>
            <a:ln w="38100"/>
          </p:spPr>
          <p:style>
            <a:lnRef idx="1">
              <a:schemeClr val="dk1"/>
            </a:lnRef>
            <a:fillRef idx="0">
              <a:schemeClr val="dk1"/>
            </a:fillRef>
            <a:effectRef idx="0">
              <a:schemeClr val="dk1"/>
            </a:effectRef>
            <a:fontRef idx="minor">
              <a:schemeClr val="tx1"/>
            </a:fontRef>
          </p:style>
        </p:cxnSp>
        <p:cxnSp>
          <p:nvCxnSpPr>
            <p:cNvPr id="23" name="直接连接符 22"/>
            <p:cNvCxnSpPr/>
            <p:nvPr/>
          </p:nvCxnSpPr>
          <p:spPr>
            <a:xfrm rot="5400000">
              <a:off x="5112353" y="209398"/>
              <a:ext cx="418795" cy="0"/>
            </a:xfrm>
            <a:prstGeom prst="line">
              <a:avLst/>
            </a:prstGeom>
            <a:solidFill>
              <a:schemeClr val="accent4">
                <a:lumMod val="20000"/>
                <a:lumOff val="80000"/>
              </a:schemeClr>
            </a:solidFill>
            <a:ln w="38100"/>
          </p:spPr>
          <p:style>
            <a:lnRef idx="1">
              <a:schemeClr val="dk1"/>
            </a:lnRef>
            <a:fillRef idx="0">
              <a:schemeClr val="dk1"/>
            </a:fillRef>
            <a:effectRef idx="0">
              <a:schemeClr val="dk1"/>
            </a:effectRef>
            <a:fontRef idx="minor">
              <a:schemeClr val="tx1"/>
            </a:fontRef>
          </p:style>
        </p:cxnSp>
      </p:grpSp>
      <p:sp>
        <p:nvSpPr>
          <p:cNvPr id="25" name="矩形 24"/>
          <p:cNvSpPr>
            <a:spLocks noChangeArrowheads="1"/>
          </p:cNvSpPr>
          <p:nvPr/>
        </p:nvSpPr>
        <p:spPr bwMode="auto">
          <a:xfrm>
            <a:off x="306388" y="349250"/>
            <a:ext cx="3460750" cy="484188"/>
          </a:xfrm>
          <a:prstGeom prst="rect">
            <a:avLst/>
          </a:prstGeom>
          <a:noFill/>
          <a:ln w="9525">
            <a:noFill/>
            <a:miter lim="800000"/>
            <a:headEnd/>
            <a:tailEnd/>
          </a:ln>
        </p:spPr>
        <p:txBody>
          <a:bodyPr wrap="none" lIns="68580" tIns="34290" rIns="68580" bIns="34290">
            <a:spAutoFit/>
          </a:bodyPr>
          <a:lstStyle/>
          <a:p>
            <a:r>
              <a:rPr lang="zh-CN" altLang="en-US" sz="2700">
                <a:latin typeface="微软雅黑" pitchFamily="34" charset="-122"/>
                <a:ea typeface="微软雅黑" pitchFamily="34" charset="-122"/>
              </a:rPr>
              <a:t>知识点  匀速直线运动</a:t>
            </a:r>
          </a:p>
        </p:txBody>
      </p:sp>
      <p:sp>
        <p:nvSpPr>
          <p:cNvPr id="14" name="矩形 13"/>
          <p:cNvSpPr>
            <a:spLocks noChangeArrowheads="1"/>
          </p:cNvSpPr>
          <p:nvPr/>
        </p:nvSpPr>
        <p:spPr bwMode="auto">
          <a:xfrm>
            <a:off x="403225" y="1390650"/>
            <a:ext cx="7704138" cy="476250"/>
          </a:xfrm>
          <a:prstGeom prst="rect">
            <a:avLst/>
          </a:prstGeom>
          <a:noFill/>
          <a:ln w="9525">
            <a:noFill/>
            <a:miter lim="800000"/>
            <a:headEnd/>
            <a:tailEnd/>
          </a:ln>
        </p:spPr>
        <p:txBody>
          <a:bodyPr lIns="68580" tIns="34290" rIns="68580" bIns="34290">
            <a:spAutoFit/>
          </a:bodyPr>
          <a:lstStyle/>
          <a:p>
            <a:pPr>
              <a:lnSpc>
                <a:spcPct val="150000"/>
              </a:lnSpc>
            </a:pPr>
            <a:r>
              <a:rPr lang="zh-CN" altLang="en-US" sz="2000">
                <a:latin typeface="微软雅黑" pitchFamily="34" charset="-122"/>
                <a:ea typeface="微软雅黑" pitchFamily="34" charset="-122"/>
              </a:rPr>
              <a:t>平稳上升的扶梯可以近似看作匀速直线运动</a:t>
            </a:r>
            <a:r>
              <a:rPr lang="en-US" altLang="zh-CN" sz="2000">
                <a:latin typeface="微软雅黑" pitchFamily="34" charset="-122"/>
                <a:ea typeface="微软雅黑" pitchFamily="34" charset="-122"/>
              </a:rPr>
              <a:t>.</a:t>
            </a:r>
          </a:p>
        </p:txBody>
      </p:sp>
      <p:pic>
        <p:nvPicPr>
          <p:cNvPr id="13" name="yhb297.jpg" descr="id:2147506242;FounderCES"/>
          <p:cNvPicPr>
            <a:picLocks noChangeAspect="1" noChangeArrowheads="1"/>
          </p:cNvPicPr>
          <p:nvPr/>
        </p:nvPicPr>
        <p:blipFill>
          <a:blip r:embed="rId5"/>
          <a:srcRect/>
          <a:stretch>
            <a:fillRect/>
          </a:stretch>
        </p:blipFill>
        <p:spPr bwMode="auto">
          <a:xfrm>
            <a:off x="2790825" y="2035175"/>
            <a:ext cx="2043113" cy="1512888"/>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1" fill="hold"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slide(fromTop)">
                                      <p:cBhvr>
                                        <p:cTn id="7" dur="500"/>
                                        <p:tgtEl>
                                          <p:spTgt spid="2"/>
                                        </p:tgtEl>
                                      </p:cBhvr>
                                    </p:animEffect>
                                  </p:childTnLst>
                                </p:cTn>
                              </p:par>
                              <p:par>
                                <p:cTn id="8" presetID="12" presetClass="entr" presetSubtype="8" fill="hold" grpId="0" nodeType="withEffect">
                                  <p:stCondLst>
                                    <p:cond delay="0"/>
                                  </p:stCondLst>
                                  <p:childTnLst>
                                    <p:set>
                                      <p:cBhvr>
                                        <p:cTn id="9" dur="1" fill="hold">
                                          <p:stCondLst>
                                            <p:cond delay="0"/>
                                          </p:stCondLst>
                                        </p:cTn>
                                        <p:tgtEl>
                                          <p:spTgt spid="25"/>
                                        </p:tgtEl>
                                        <p:attrNameLst>
                                          <p:attrName>style.visibility</p:attrName>
                                        </p:attrNameLst>
                                      </p:cBhvr>
                                      <p:to>
                                        <p:strVal val="visible"/>
                                      </p:to>
                                    </p:set>
                                    <p:animEffect transition="in" filter="slide(fromLeft)">
                                      <p:cBhvr>
                                        <p:cTn id="10" dur="500"/>
                                        <p:tgtEl>
                                          <p:spTgt spid="25"/>
                                        </p:tgtEl>
                                      </p:cBhvr>
                                    </p:animEffect>
                                  </p:childTnLst>
                                </p:cTn>
                              </p:par>
                              <p:par>
                                <p:cTn id="11" presetID="12" presetClass="entr" presetSubtype="4" fill="hold" nodeType="withEffect">
                                  <p:stCondLst>
                                    <p:cond delay="0"/>
                                  </p:stCondLst>
                                  <p:childTnLst>
                                    <p:set>
                                      <p:cBhvr>
                                        <p:cTn id="12" dur="1" fill="hold">
                                          <p:stCondLst>
                                            <p:cond delay="0"/>
                                          </p:stCondLst>
                                        </p:cTn>
                                        <p:tgtEl>
                                          <p:spTgt spid="16"/>
                                        </p:tgtEl>
                                        <p:attrNameLst>
                                          <p:attrName>style.visibility</p:attrName>
                                        </p:attrNameLst>
                                      </p:cBhvr>
                                      <p:to>
                                        <p:strVal val="visible"/>
                                      </p:to>
                                    </p:set>
                                    <p:animEffect transition="in" filter="slide(fromBottom)">
                                      <p:cBhvr>
                                        <p:cTn id="13" dur="500"/>
                                        <p:tgtEl>
                                          <p:spTgt spid="16"/>
                                        </p:tgtEl>
                                      </p:cBhvr>
                                    </p:animEffect>
                                  </p:childTnLst>
                                </p:cTn>
                              </p:par>
                            </p:childTnLst>
                          </p:cTn>
                        </p:par>
                        <p:par>
                          <p:cTn id="14" fill="hold">
                            <p:stCondLst>
                              <p:cond delay="500"/>
                            </p:stCondLst>
                            <p:childTnLst>
                              <p:par>
                                <p:cTn id="15" presetID="29" presetClass="entr" presetSubtype="0" fill="hold" nodeType="afterEffect">
                                  <p:stCondLst>
                                    <p:cond delay="0"/>
                                  </p:stCondLst>
                                  <p:childTnLst>
                                    <p:set>
                                      <p:cBhvr>
                                        <p:cTn id="16" dur="1" fill="hold">
                                          <p:stCondLst>
                                            <p:cond delay="0"/>
                                          </p:stCondLst>
                                        </p:cTn>
                                        <p:tgtEl>
                                          <p:spTgt spid="20"/>
                                        </p:tgtEl>
                                        <p:attrNameLst>
                                          <p:attrName>style.visibility</p:attrName>
                                        </p:attrNameLst>
                                      </p:cBhvr>
                                      <p:to>
                                        <p:strVal val="visible"/>
                                      </p:to>
                                    </p:set>
                                    <p:anim calcmode="lin" valueType="num">
                                      <p:cBhvr>
                                        <p:cTn id="17" dur="500" fill="hold"/>
                                        <p:tgtEl>
                                          <p:spTgt spid="20"/>
                                        </p:tgtEl>
                                        <p:attrNameLst>
                                          <p:attrName>ppt_x</p:attrName>
                                        </p:attrNameLst>
                                      </p:cBhvr>
                                      <p:tavLst>
                                        <p:tav tm="0">
                                          <p:val>
                                            <p:strVal val="#ppt_x-.2"/>
                                          </p:val>
                                        </p:tav>
                                        <p:tav tm="100000">
                                          <p:val>
                                            <p:strVal val="#ppt_x"/>
                                          </p:val>
                                        </p:tav>
                                      </p:tavLst>
                                    </p:anim>
                                    <p:anim calcmode="lin" valueType="num">
                                      <p:cBhvr>
                                        <p:cTn id="18" dur="500" fill="hold"/>
                                        <p:tgtEl>
                                          <p:spTgt spid="20"/>
                                        </p:tgtEl>
                                        <p:attrNameLst>
                                          <p:attrName>ppt_y</p:attrName>
                                        </p:attrNameLst>
                                      </p:cBhvr>
                                      <p:tavLst>
                                        <p:tav tm="0">
                                          <p:val>
                                            <p:strVal val="#ppt_y"/>
                                          </p:val>
                                        </p:tav>
                                        <p:tav tm="100000">
                                          <p:val>
                                            <p:strVal val="#ppt_y"/>
                                          </p:val>
                                        </p:tav>
                                      </p:tavLst>
                                    </p:anim>
                                    <p:animEffect transition="in" filter="wipe(right)" prLst="gradientSize: 0.1">
                                      <p:cBhvr>
                                        <p:cTn id="19" dur="500"/>
                                        <p:tgtEl>
                                          <p:spTgt spid="20"/>
                                        </p:tgtEl>
                                      </p:cBhvr>
                                    </p:animEffect>
                                  </p:childTnLst>
                                </p:cTn>
                              </p:par>
                              <p:par>
                                <p:cTn id="20" presetID="32" presetClass="emph" presetSubtype="0" fill="hold" nodeType="withEffect">
                                  <p:stCondLst>
                                    <p:cond delay="0"/>
                                  </p:stCondLst>
                                  <p:childTnLst>
                                    <p:animClr clrSpc="rgb" dir="cw">
                                      <p:cBhvr override="childStyle">
                                        <p:cTn id="21" dur="100" fill="hold"/>
                                        <p:tgtEl>
                                          <p:spTgt spid="24"/>
                                        </p:tgtEl>
                                        <p:attrNameLst>
                                          <p:attrName>style.color</p:attrName>
                                        </p:attrNameLst>
                                      </p:cBhvr>
                                      <p:to>
                                        <a:schemeClr val="bg1"/>
                                      </p:to>
                                    </p:animClr>
                                    <p:animClr clrSpc="rgb" dir="cw">
                                      <p:cBhvr>
                                        <p:cTn id="22" dur="100" fill="hold"/>
                                        <p:tgtEl>
                                          <p:spTgt spid="24"/>
                                        </p:tgtEl>
                                        <p:attrNameLst>
                                          <p:attrName>fillcolor</p:attrName>
                                        </p:attrNameLst>
                                      </p:cBhvr>
                                      <p:to>
                                        <a:schemeClr val="bg1"/>
                                      </p:to>
                                    </p:animClr>
                                    <p:set>
                                      <p:cBhvr>
                                        <p:cTn id="23" dur="100" fill="hold"/>
                                        <p:tgtEl>
                                          <p:spTgt spid="24"/>
                                        </p:tgtEl>
                                        <p:attrNameLst>
                                          <p:attrName>fill.type</p:attrName>
                                        </p:attrNameLst>
                                      </p:cBhvr>
                                      <p:to>
                                        <p:strVal val="solid"/>
                                      </p:to>
                                    </p:set>
                                    <p:set>
                                      <p:cBhvr>
                                        <p:cTn id="24" dur="100" fill="hold"/>
                                        <p:tgtEl>
                                          <p:spTgt spid="24"/>
                                        </p:tgtEl>
                                        <p:attrNameLst>
                                          <p:attrName>fill.on</p:attrName>
                                        </p:attrNameLst>
                                      </p:cBhvr>
                                      <p:to>
                                        <p:strVal val="true"/>
                                      </p:to>
                                    </p:set>
                                    <p:animRot by="120000">
                                      <p:cBhvr>
                                        <p:cTn id="25" dur="100" fill="hold">
                                          <p:stCondLst>
                                            <p:cond delay="0"/>
                                          </p:stCondLst>
                                        </p:cTn>
                                        <p:tgtEl>
                                          <p:spTgt spid="24"/>
                                        </p:tgtEl>
                                        <p:attrNameLst>
                                          <p:attrName>r</p:attrName>
                                        </p:attrNameLst>
                                      </p:cBhvr>
                                    </p:animRot>
                                    <p:animRot by="-240000">
                                      <p:cBhvr>
                                        <p:cTn id="26" dur="200" fill="hold">
                                          <p:stCondLst>
                                            <p:cond delay="200"/>
                                          </p:stCondLst>
                                        </p:cTn>
                                        <p:tgtEl>
                                          <p:spTgt spid="24"/>
                                        </p:tgtEl>
                                        <p:attrNameLst>
                                          <p:attrName>r</p:attrName>
                                        </p:attrNameLst>
                                      </p:cBhvr>
                                    </p:animRot>
                                    <p:animRot by="240000">
                                      <p:cBhvr>
                                        <p:cTn id="27" dur="200" fill="hold">
                                          <p:stCondLst>
                                            <p:cond delay="400"/>
                                          </p:stCondLst>
                                        </p:cTn>
                                        <p:tgtEl>
                                          <p:spTgt spid="24"/>
                                        </p:tgtEl>
                                        <p:attrNameLst>
                                          <p:attrName>r</p:attrName>
                                        </p:attrNameLst>
                                      </p:cBhvr>
                                    </p:animRot>
                                    <p:animRot by="-240000">
                                      <p:cBhvr>
                                        <p:cTn id="28" dur="200" fill="hold">
                                          <p:stCondLst>
                                            <p:cond delay="600"/>
                                          </p:stCondLst>
                                        </p:cTn>
                                        <p:tgtEl>
                                          <p:spTgt spid="24"/>
                                        </p:tgtEl>
                                        <p:attrNameLst>
                                          <p:attrName>r</p:attrName>
                                        </p:attrNameLst>
                                      </p:cBhvr>
                                    </p:animRot>
                                    <p:animRot by="120000">
                                      <p:cBhvr>
                                        <p:cTn id="29" dur="200" fill="hold">
                                          <p:stCondLst>
                                            <p:cond delay="800"/>
                                          </p:stCondLst>
                                        </p:cTn>
                                        <p:tgtEl>
                                          <p:spTgt spid="24"/>
                                        </p:tgtEl>
                                        <p:attrNameLst>
                                          <p:attrName>r</p:attrName>
                                        </p:attrNameLst>
                                      </p:cBhvr>
                                    </p:animRot>
                                  </p:childTnLst>
                                </p:cTn>
                              </p:par>
                            </p:childTnLst>
                          </p:cTn>
                        </p:par>
                        <p:par>
                          <p:cTn id="30" fill="hold">
                            <p:stCondLst>
                              <p:cond delay="1500"/>
                            </p:stCondLst>
                            <p:childTnLst>
                              <p:par>
                                <p:cTn id="31" presetID="12" presetClass="entr" presetSubtype="4" fill="hold" grpId="0" nodeType="afterEffect">
                                  <p:stCondLst>
                                    <p:cond delay="0"/>
                                  </p:stCondLst>
                                  <p:childTnLst>
                                    <p:set>
                                      <p:cBhvr>
                                        <p:cTn id="32" dur="1" fill="hold">
                                          <p:stCondLst>
                                            <p:cond delay="0"/>
                                          </p:stCondLst>
                                        </p:cTn>
                                        <p:tgtEl>
                                          <p:spTgt spid="14"/>
                                        </p:tgtEl>
                                        <p:attrNameLst>
                                          <p:attrName>style.visibility</p:attrName>
                                        </p:attrNameLst>
                                      </p:cBhvr>
                                      <p:to>
                                        <p:strVal val="visible"/>
                                      </p:to>
                                    </p:set>
                                    <p:animEffect transition="in" filter="slide(fromBottom)">
                                      <p:cBhvr>
                                        <p:cTn id="33" dur="500"/>
                                        <p:tgtEl>
                                          <p:spTgt spid="14"/>
                                        </p:tgtEl>
                                      </p:cBhvr>
                                    </p:animEffect>
                                  </p:childTnLst>
                                </p:cTn>
                              </p:par>
                              <p:par>
                                <p:cTn id="34" presetID="12" presetClass="entr" presetSubtype="4" fill="hold" nodeType="withEffect">
                                  <p:stCondLst>
                                    <p:cond delay="0"/>
                                  </p:stCondLst>
                                  <p:childTnLst>
                                    <p:set>
                                      <p:cBhvr>
                                        <p:cTn id="35" dur="1" fill="hold">
                                          <p:stCondLst>
                                            <p:cond delay="0"/>
                                          </p:stCondLst>
                                        </p:cTn>
                                        <p:tgtEl>
                                          <p:spTgt spid="13"/>
                                        </p:tgtEl>
                                        <p:attrNameLst>
                                          <p:attrName>style.visibility</p:attrName>
                                        </p:attrNameLst>
                                      </p:cBhvr>
                                      <p:to>
                                        <p:strVal val="visible"/>
                                      </p:to>
                                    </p:set>
                                    <p:animEffect transition="in" filter="slide(fromBottom)">
                                      <p:cBhvr>
                                        <p:cTn id="36"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 grpId="0"/>
      <p:bldP spid="14"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 name="图片 19" descr="画笔.jpg"/>
          <p:cNvPicPr>
            <a:picLocks noChangeAspect="1"/>
          </p:cNvPicPr>
          <p:nvPr/>
        </p:nvPicPr>
        <p:blipFill>
          <a:blip r:embed="rId2"/>
          <a:srcRect/>
          <a:stretch>
            <a:fillRect/>
          </a:stretch>
        </p:blipFill>
        <p:spPr bwMode="auto">
          <a:xfrm>
            <a:off x="8005763" y="4016375"/>
            <a:ext cx="1125537" cy="1127125"/>
          </a:xfrm>
          <a:prstGeom prst="rect">
            <a:avLst/>
          </a:prstGeom>
          <a:noFill/>
          <a:ln w="9525">
            <a:noFill/>
            <a:miter lim="800000"/>
            <a:headEnd/>
            <a:tailEnd/>
          </a:ln>
        </p:spPr>
      </p:pic>
      <p:pic>
        <p:nvPicPr>
          <p:cNvPr id="24" name="图片 23" descr="下方素材.png"/>
          <p:cNvPicPr>
            <a:picLocks noChangeAspect="1"/>
          </p:cNvPicPr>
          <p:nvPr/>
        </p:nvPicPr>
        <p:blipFill>
          <a:blip r:embed="rId3"/>
          <a:srcRect t="65517"/>
          <a:stretch>
            <a:fillRect/>
          </a:stretch>
        </p:blipFill>
        <p:spPr bwMode="auto">
          <a:xfrm>
            <a:off x="3989388" y="4652963"/>
            <a:ext cx="1893887" cy="490537"/>
          </a:xfrm>
          <a:prstGeom prst="rect">
            <a:avLst/>
          </a:prstGeom>
          <a:noFill/>
          <a:ln w="9525">
            <a:noFill/>
            <a:miter lim="800000"/>
            <a:headEnd/>
            <a:tailEnd/>
          </a:ln>
        </p:spPr>
      </p:pic>
      <p:pic>
        <p:nvPicPr>
          <p:cNvPr id="16" name="图片 15" descr="图片5.png"/>
          <p:cNvPicPr>
            <a:picLocks noChangeAspect="1"/>
          </p:cNvPicPr>
          <p:nvPr/>
        </p:nvPicPr>
        <p:blipFill>
          <a:blip r:embed="rId4"/>
          <a:srcRect/>
          <a:stretch>
            <a:fillRect/>
          </a:stretch>
        </p:blipFill>
        <p:spPr bwMode="auto">
          <a:xfrm>
            <a:off x="598488" y="1014413"/>
            <a:ext cx="922337" cy="392112"/>
          </a:xfrm>
          <a:prstGeom prst="rect">
            <a:avLst/>
          </a:prstGeom>
          <a:noFill/>
          <a:ln w="9525">
            <a:noFill/>
            <a:miter lim="800000"/>
            <a:headEnd/>
            <a:tailEnd/>
          </a:ln>
        </p:spPr>
      </p:pic>
      <p:grpSp>
        <p:nvGrpSpPr>
          <p:cNvPr id="2" name="组合 18"/>
          <p:cNvGrpSpPr>
            <a:grpSpLocks/>
          </p:cNvGrpSpPr>
          <p:nvPr/>
        </p:nvGrpSpPr>
        <p:grpSpPr bwMode="auto">
          <a:xfrm>
            <a:off x="285750" y="0"/>
            <a:ext cx="3524250" cy="819150"/>
            <a:chOff x="337457" y="0"/>
            <a:chExt cx="5751109" cy="1091406"/>
          </a:xfrm>
        </p:grpSpPr>
        <p:sp>
          <p:nvSpPr>
            <p:cNvPr id="21" name="圆角矩形 20"/>
            <p:cNvSpPr/>
            <p:nvPr/>
          </p:nvSpPr>
          <p:spPr>
            <a:xfrm>
              <a:off x="337457" y="406105"/>
              <a:ext cx="5751109" cy="685301"/>
            </a:xfrm>
            <a:prstGeom prst="roundRect">
              <a:avLst/>
            </a:prstGeom>
            <a:solidFill>
              <a:schemeClr val="accent4">
                <a:lumMod val="20000"/>
                <a:lumOff val="80000"/>
              </a:schemeClr>
            </a:solid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p>
          </p:txBody>
        </p:sp>
        <p:cxnSp>
          <p:nvCxnSpPr>
            <p:cNvPr id="22" name="直接连接符 21"/>
            <p:cNvCxnSpPr/>
            <p:nvPr/>
          </p:nvCxnSpPr>
          <p:spPr>
            <a:xfrm rot="5400000">
              <a:off x="709646" y="208103"/>
              <a:ext cx="418795" cy="2591"/>
            </a:xfrm>
            <a:prstGeom prst="line">
              <a:avLst/>
            </a:prstGeom>
            <a:solidFill>
              <a:schemeClr val="accent4">
                <a:lumMod val="20000"/>
                <a:lumOff val="80000"/>
              </a:schemeClr>
            </a:solidFill>
            <a:ln w="38100"/>
          </p:spPr>
          <p:style>
            <a:lnRef idx="1">
              <a:schemeClr val="dk1"/>
            </a:lnRef>
            <a:fillRef idx="0">
              <a:schemeClr val="dk1"/>
            </a:fillRef>
            <a:effectRef idx="0">
              <a:schemeClr val="dk1"/>
            </a:effectRef>
            <a:fontRef idx="minor">
              <a:schemeClr val="tx1"/>
            </a:fontRef>
          </p:style>
        </p:cxnSp>
        <p:cxnSp>
          <p:nvCxnSpPr>
            <p:cNvPr id="23" name="直接连接符 22"/>
            <p:cNvCxnSpPr/>
            <p:nvPr/>
          </p:nvCxnSpPr>
          <p:spPr>
            <a:xfrm rot="5400000">
              <a:off x="5112353" y="209398"/>
              <a:ext cx="418795" cy="0"/>
            </a:xfrm>
            <a:prstGeom prst="line">
              <a:avLst/>
            </a:prstGeom>
            <a:solidFill>
              <a:schemeClr val="accent4">
                <a:lumMod val="20000"/>
                <a:lumOff val="80000"/>
              </a:schemeClr>
            </a:solidFill>
            <a:ln w="38100"/>
          </p:spPr>
          <p:style>
            <a:lnRef idx="1">
              <a:schemeClr val="dk1"/>
            </a:lnRef>
            <a:fillRef idx="0">
              <a:schemeClr val="dk1"/>
            </a:fillRef>
            <a:effectRef idx="0">
              <a:schemeClr val="dk1"/>
            </a:effectRef>
            <a:fontRef idx="minor">
              <a:schemeClr val="tx1"/>
            </a:fontRef>
          </p:style>
        </p:cxnSp>
      </p:grpSp>
      <p:sp>
        <p:nvSpPr>
          <p:cNvPr id="25" name="矩形 24"/>
          <p:cNvSpPr>
            <a:spLocks noChangeArrowheads="1"/>
          </p:cNvSpPr>
          <p:nvPr/>
        </p:nvSpPr>
        <p:spPr bwMode="auto">
          <a:xfrm>
            <a:off x="306388" y="349250"/>
            <a:ext cx="3460750" cy="484188"/>
          </a:xfrm>
          <a:prstGeom prst="rect">
            <a:avLst/>
          </a:prstGeom>
          <a:noFill/>
          <a:ln w="9525">
            <a:noFill/>
            <a:miter lim="800000"/>
            <a:headEnd/>
            <a:tailEnd/>
          </a:ln>
        </p:spPr>
        <p:txBody>
          <a:bodyPr wrap="none" lIns="68580" tIns="34290" rIns="68580" bIns="34290">
            <a:spAutoFit/>
          </a:bodyPr>
          <a:lstStyle/>
          <a:p>
            <a:r>
              <a:rPr lang="zh-CN" altLang="en-US" sz="2700">
                <a:latin typeface="微软雅黑" pitchFamily="34" charset="-122"/>
                <a:ea typeface="微软雅黑" pitchFamily="34" charset="-122"/>
              </a:rPr>
              <a:t>知识点  匀速直线运动</a:t>
            </a:r>
          </a:p>
        </p:txBody>
      </p:sp>
      <p:sp>
        <p:nvSpPr>
          <p:cNvPr id="14" name="矩形 13"/>
          <p:cNvSpPr>
            <a:spLocks noChangeArrowheads="1"/>
          </p:cNvSpPr>
          <p:nvPr/>
        </p:nvSpPr>
        <p:spPr bwMode="auto">
          <a:xfrm>
            <a:off x="403225" y="1390650"/>
            <a:ext cx="7704138" cy="1400175"/>
          </a:xfrm>
          <a:prstGeom prst="rect">
            <a:avLst/>
          </a:prstGeom>
          <a:noFill/>
          <a:ln w="9525">
            <a:noFill/>
            <a:miter lim="800000"/>
            <a:headEnd/>
            <a:tailEnd/>
          </a:ln>
        </p:spPr>
        <p:txBody>
          <a:bodyPr lIns="68580" tIns="34290" rIns="68580" bIns="34290">
            <a:spAutoFit/>
          </a:bodyPr>
          <a:lstStyle/>
          <a:p>
            <a:pPr>
              <a:lnSpc>
                <a:spcPct val="150000"/>
              </a:lnSpc>
            </a:pPr>
            <a:r>
              <a:rPr lang="zh-CN" altLang="en-US" sz="2000">
                <a:latin typeface="Times New Roman" pitchFamily="18" charset="0"/>
                <a:ea typeface="微软雅黑" pitchFamily="34" charset="-122"/>
                <a:cs typeface="Times New Roman" pitchFamily="18" charset="0"/>
              </a:rPr>
              <a:t>解答物体运动图像类题目时</a:t>
            </a:r>
            <a:r>
              <a:rPr lang="en-US" altLang="zh-CN" sz="2000">
                <a:latin typeface="Times New Roman" pitchFamily="18" charset="0"/>
                <a:ea typeface="微软雅黑" pitchFamily="34" charset="-122"/>
                <a:cs typeface="Times New Roman" pitchFamily="18" charset="0"/>
              </a:rPr>
              <a:t>,</a:t>
            </a:r>
            <a:r>
              <a:rPr lang="zh-CN" altLang="en-US" sz="2000">
                <a:latin typeface="Times New Roman" pitchFamily="18" charset="0"/>
                <a:ea typeface="微软雅黑" pitchFamily="34" charset="-122"/>
                <a:cs typeface="Times New Roman" pitchFamily="18" charset="0"/>
              </a:rPr>
              <a:t>一定要先看清楚题目中所给图像是</a:t>
            </a:r>
            <a:r>
              <a:rPr lang="en-US" altLang="zh-CN" sz="2000" i="1">
                <a:latin typeface="Times New Roman" pitchFamily="18" charset="0"/>
                <a:ea typeface="微软雅黑" pitchFamily="34" charset="-122"/>
                <a:cs typeface="Times New Roman" pitchFamily="18" charset="0"/>
              </a:rPr>
              <a:t>s - t</a:t>
            </a:r>
            <a:r>
              <a:rPr lang="zh-CN" altLang="en-US" sz="2000">
                <a:latin typeface="Times New Roman" pitchFamily="18" charset="0"/>
                <a:ea typeface="微软雅黑" pitchFamily="34" charset="-122"/>
                <a:cs typeface="Times New Roman" pitchFamily="18" charset="0"/>
              </a:rPr>
              <a:t>图像还是</a:t>
            </a:r>
            <a:r>
              <a:rPr lang="en-US" altLang="zh-CN" sz="2000" i="1">
                <a:latin typeface="Times New Roman" pitchFamily="18" charset="0"/>
                <a:ea typeface="微软雅黑" pitchFamily="34" charset="-122"/>
                <a:cs typeface="Times New Roman" pitchFamily="18" charset="0"/>
              </a:rPr>
              <a:t>v - t</a:t>
            </a:r>
            <a:r>
              <a:rPr lang="zh-CN" altLang="en-US" sz="2000">
                <a:latin typeface="Times New Roman" pitchFamily="18" charset="0"/>
                <a:ea typeface="微软雅黑" pitchFamily="34" charset="-122"/>
                <a:cs typeface="Times New Roman" pitchFamily="18" charset="0"/>
              </a:rPr>
              <a:t>图像</a:t>
            </a:r>
            <a:r>
              <a:rPr lang="en-US" altLang="zh-CN" sz="2000">
                <a:latin typeface="Times New Roman" pitchFamily="18" charset="0"/>
                <a:ea typeface="微软雅黑" pitchFamily="34" charset="-122"/>
                <a:cs typeface="Times New Roman" pitchFamily="18" charset="0"/>
              </a:rPr>
              <a:t>,</a:t>
            </a:r>
            <a:r>
              <a:rPr lang="zh-CN" altLang="en-US" sz="2000">
                <a:latin typeface="Times New Roman" pitchFamily="18" charset="0"/>
                <a:ea typeface="微软雅黑" pitchFamily="34" charset="-122"/>
                <a:cs typeface="Times New Roman" pitchFamily="18" charset="0"/>
              </a:rPr>
              <a:t>形状相同的直线在不同的图像中表示的意思完全不同</a:t>
            </a:r>
            <a:r>
              <a:rPr lang="en-US" altLang="zh-CN" sz="2000">
                <a:latin typeface="Times New Roman" pitchFamily="18" charset="0"/>
                <a:ea typeface="微软雅黑" pitchFamily="34" charset="-122"/>
                <a:cs typeface="Times New Roman" pitchFamily="18" charset="0"/>
              </a:rPr>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1" fill="hold"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slide(fromTop)">
                                      <p:cBhvr>
                                        <p:cTn id="7" dur="500"/>
                                        <p:tgtEl>
                                          <p:spTgt spid="2"/>
                                        </p:tgtEl>
                                      </p:cBhvr>
                                    </p:animEffect>
                                  </p:childTnLst>
                                </p:cTn>
                              </p:par>
                              <p:par>
                                <p:cTn id="8" presetID="12" presetClass="entr" presetSubtype="8" fill="hold" grpId="0" nodeType="withEffect">
                                  <p:stCondLst>
                                    <p:cond delay="0"/>
                                  </p:stCondLst>
                                  <p:childTnLst>
                                    <p:set>
                                      <p:cBhvr>
                                        <p:cTn id="9" dur="1" fill="hold">
                                          <p:stCondLst>
                                            <p:cond delay="0"/>
                                          </p:stCondLst>
                                        </p:cTn>
                                        <p:tgtEl>
                                          <p:spTgt spid="25"/>
                                        </p:tgtEl>
                                        <p:attrNameLst>
                                          <p:attrName>style.visibility</p:attrName>
                                        </p:attrNameLst>
                                      </p:cBhvr>
                                      <p:to>
                                        <p:strVal val="visible"/>
                                      </p:to>
                                    </p:set>
                                    <p:animEffect transition="in" filter="slide(fromLeft)">
                                      <p:cBhvr>
                                        <p:cTn id="10" dur="500"/>
                                        <p:tgtEl>
                                          <p:spTgt spid="25"/>
                                        </p:tgtEl>
                                      </p:cBhvr>
                                    </p:animEffect>
                                  </p:childTnLst>
                                </p:cTn>
                              </p:par>
                              <p:par>
                                <p:cTn id="11" presetID="12" presetClass="entr" presetSubtype="4" fill="hold" nodeType="withEffect">
                                  <p:stCondLst>
                                    <p:cond delay="0"/>
                                  </p:stCondLst>
                                  <p:childTnLst>
                                    <p:set>
                                      <p:cBhvr>
                                        <p:cTn id="12" dur="1" fill="hold">
                                          <p:stCondLst>
                                            <p:cond delay="0"/>
                                          </p:stCondLst>
                                        </p:cTn>
                                        <p:tgtEl>
                                          <p:spTgt spid="16"/>
                                        </p:tgtEl>
                                        <p:attrNameLst>
                                          <p:attrName>style.visibility</p:attrName>
                                        </p:attrNameLst>
                                      </p:cBhvr>
                                      <p:to>
                                        <p:strVal val="visible"/>
                                      </p:to>
                                    </p:set>
                                    <p:animEffect transition="in" filter="slide(fromBottom)">
                                      <p:cBhvr>
                                        <p:cTn id="13" dur="500"/>
                                        <p:tgtEl>
                                          <p:spTgt spid="16"/>
                                        </p:tgtEl>
                                      </p:cBhvr>
                                    </p:animEffect>
                                  </p:childTnLst>
                                </p:cTn>
                              </p:par>
                            </p:childTnLst>
                          </p:cTn>
                        </p:par>
                        <p:par>
                          <p:cTn id="14" fill="hold">
                            <p:stCondLst>
                              <p:cond delay="500"/>
                            </p:stCondLst>
                            <p:childTnLst>
                              <p:par>
                                <p:cTn id="15" presetID="29" presetClass="entr" presetSubtype="0" fill="hold" nodeType="afterEffect">
                                  <p:stCondLst>
                                    <p:cond delay="0"/>
                                  </p:stCondLst>
                                  <p:childTnLst>
                                    <p:set>
                                      <p:cBhvr>
                                        <p:cTn id="16" dur="1" fill="hold">
                                          <p:stCondLst>
                                            <p:cond delay="0"/>
                                          </p:stCondLst>
                                        </p:cTn>
                                        <p:tgtEl>
                                          <p:spTgt spid="20"/>
                                        </p:tgtEl>
                                        <p:attrNameLst>
                                          <p:attrName>style.visibility</p:attrName>
                                        </p:attrNameLst>
                                      </p:cBhvr>
                                      <p:to>
                                        <p:strVal val="visible"/>
                                      </p:to>
                                    </p:set>
                                    <p:anim calcmode="lin" valueType="num">
                                      <p:cBhvr>
                                        <p:cTn id="17" dur="500" fill="hold"/>
                                        <p:tgtEl>
                                          <p:spTgt spid="20"/>
                                        </p:tgtEl>
                                        <p:attrNameLst>
                                          <p:attrName>ppt_x</p:attrName>
                                        </p:attrNameLst>
                                      </p:cBhvr>
                                      <p:tavLst>
                                        <p:tav tm="0">
                                          <p:val>
                                            <p:strVal val="#ppt_x-.2"/>
                                          </p:val>
                                        </p:tav>
                                        <p:tav tm="100000">
                                          <p:val>
                                            <p:strVal val="#ppt_x"/>
                                          </p:val>
                                        </p:tav>
                                      </p:tavLst>
                                    </p:anim>
                                    <p:anim calcmode="lin" valueType="num">
                                      <p:cBhvr>
                                        <p:cTn id="18" dur="500" fill="hold"/>
                                        <p:tgtEl>
                                          <p:spTgt spid="20"/>
                                        </p:tgtEl>
                                        <p:attrNameLst>
                                          <p:attrName>ppt_y</p:attrName>
                                        </p:attrNameLst>
                                      </p:cBhvr>
                                      <p:tavLst>
                                        <p:tav tm="0">
                                          <p:val>
                                            <p:strVal val="#ppt_y"/>
                                          </p:val>
                                        </p:tav>
                                        <p:tav tm="100000">
                                          <p:val>
                                            <p:strVal val="#ppt_y"/>
                                          </p:val>
                                        </p:tav>
                                      </p:tavLst>
                                    </p:anim>
                                    <p:animEffect transition="in" filter="wipe(right)" prLst="gradientSize: 0.1">
                                      <p:cBhvr>
                                        <p:cTn id="19" dur="500"/>
                                        <p:tgtEl>
                                          <p:spTgt spid="20"/>
                                        </p:tgtEl>
                                      </p:cBhvr>
                                    </p:animEffect>
                                  </p:childTnLst>
                                </p:cTn>
                              </p:par>
                              <p:par>
                                <p:cTn id="20" presetID="32" presetClass="emph" presetSubtype="0" fill="hold" nodeType="withEffect">
                                  <p:stCondLst>
                                    <p:cond delay="0"/>
                                  </p:stCondLst>
                                  <p:childTnLst>
                                    <p:animClr clrSpc="rgb" dir="cw">
                                      <p:cBhvr override="childStyle">
                                        <p:cTn id="21" dur="100" fill="hold"/>
                                        <p:tgtEl>
                                          <p:spTgt spid="24"/>
                                        </p:tgtEl>
                                        <p:attrNameLst>
                                          <p:attrName>style.color</p:attrName>
                                        </p:attrNameLst>
                                      </p:cBhvr>
                                      <p:to>
                                        <a:schemeClr val="bg1"/>
                                      </p:to>
                                    </p:animClr>
                                    <p:animClr clrSpc="rgb" dir="cw">
                                      <p:cBhvr>
                                        <p:cTn id="22" dur="100" fill="hold"/>
                                        <p:tgtEl>
                                          <p:spTgt spid="24"/>
                                        </p:tgtEl>
                                        <p:attrNameLst>
                                          <p:attrName>fillcolor</p:attrName>
                                        </p:attrNameLst>
                                      </p:cBhvr>
                                      <p:to>
                                        <a:schemeClr val="bg1"/>
                                      </p:to>
                                    </p:animClr>
                                    <p:set>
                                      <p:cBhvr>
                                        <p:cTn id="23" dur="100" fill="hold"/>
                                        <p:tgtEl>
                                          <p:spTgt spid="24"/>
                                        </p:tgtEl>
                                        <p:attrNameLst>
                                          <p:attrName>fill.type</p:attrName>
                                        </p:attrNameLst>
                                      </p:cBhvr>
                                      <p:to>
                                        <p:strVal val="solid"/>
                                      </p:to>
                                    </p:set>
                                    <p:set>
                                      <p:cBhvr>
                                        <p:cTn id="24" dur="100" fill="hold"/>
                                        <p:tgtEl>
                                          <p:spTgt spid="24"/>
                                        </p:tgtEl>
                                        <p:attrNameLst>
                                          <p:attrName>fill.on</p:attrName>
                                        </p:attrNameLst>
                                      </p:cBhvr>
                                      <p:to>
                                        <p:strVal val="true"/>
                                      </p:to>
                                    </p:set>
                                    <p:animRot by="120000">
                                      <p:cBhvr>
                                        <p:cTn id="25" dur="100" fill="hold">
                                          <p:stCondLst>
                                            <p:cond delay="0"/>
                                          </p:stCondLst>
                                        </p:cTn>
                                        <p:tgtEl>
                                          <p:spTgt spid="24"/>
                                        </p:tgtEl>
                                        <p:attrNameLst>
                                          <p:attrName>r</p:attrName>
                                        </p:attrNameLst>
                                      </p:cBhvr>
                                    </p:animRot>
                                    <p:animRot by="-240000">
                                      <p:cBhvr>
                                        <p:cTn id="26" dur="200" fill="hold">
                                          <p:stCondLst>
                                            <p:cond delay="200"/>
                                          </p:stCondLst>
                                        </p:cTn>
                                        <p:tgtEl>
                                          <p:spTgt spid="24"/>
                                        </p:tgtEl>
                                        <p:attrNameLst>
                                          <p:attrName>r</p:attrName>
                                        </p:attrNameLst>
                                      </p:cBhvr>
                                    </p:animRot>
                                    <p:animRot by="240000">
                                      <p:cBhvr>
                                        <p:cTn id="27" dur="200" fill="hold">
                                          <p:stCondLst>
                                            <p:cond delay="400"/>
                                          </p:stCondLst>
                                        </p:cTn>
                                        <p:tgtEl>
                                          <p:spTgt spid="24"/>
                                        </p:tgtEl>
                                        <p:attrNameLst>
                                          <p:attrName>r</p:attrName>
                                        </p:attrNameLst>
                                      </p:cBhvr>
                                    </p:animRot>
                                    <p:animRot by="-240000">
                                      <p:cBhvr>
                                        <p:cTn id="28" dur="200" fill="hold">
                                          <p:stCondLst>
                                            <p:cond delay="600"/>
                                          </p:stCondLst>
                                        </p:cTn>
                                        <p:tgtEl>
                                          <p:spTgt spid="24"/>
                                        </p:tgtEl>
                                        <p:attrNameLst>
                                          <p:attrName>r</p:attrName>
                                        </p:attrNameLst>
                                      </p:cBhvr>
                                    </p:animRot>
                                    <p:animRot by="120000">
                                      <p:cBhvr>
                                        <p:cTn id="29" dur="200" fill="hold">
                                          <p:stCondLst>
                                            <p:cond delay="800"/>
                                          </p:stCondLst>
                                        </p:cTn>
                                        <p:tgtEl>
                                          <p:spTgt spid="24"/>
                                        </p:tgtEl>
                                        <p:attrNameLst>
                                          <p:attrName>r</p:attrName>
                                        </p:attrNameLst>
                                      </p:cBhvr>
                                    </p:animRot>
                                  </p:childTnLst>
                                </p:cTn>
                              </p:par>
                            </p:childTnLst>
                          </p:cTn>
                        </p:par>
                        <p:par>
                          <p:cTn id="30" fill="hold">
                            <p:stCondLst>
                              <p:cond delay="1500"/>
                            </p:stCondLst>
                            <p:childTnLst>
                              <p:par>
                                <p:cTn id="31" presetID="12" presetClass="entr" presetSubtype="4" fill="hold" grpId="0" nodeType="afterEffect">
                                  <p:stCondLst>
                                    <p:cond delay="0"/>
                                  </p:stCondLst>
                                  <p:childTnLst>
                                    <p:set>
                                      <p:cBhvr>
                                        <p:cTn id="32" dur="1" fill="hold">
                                          <p:stCondLst>
                                            <p:cond delay="0"/>
                                          </p:stCondLst>
                                        </p:cTn>
                                        <p:tgtEl>
                                          <p:spTgt spid="14"/>
                                        </p:tgtEl>
                                        <p:attrNameLst>
                                          <p:attrName>style.visibility</p:attrName>
                                        </p:attrNameLst>
                                      </p:cBhvr>
                                      <p:to>
                                        <p:strVal val="visible"/>
                                      </p:to>
                                    </p:set>
                                    <p:animEffect transition="in" filter="slide(fromBottom)">
                                      <p:cBhvr>
                                        <p:cTn id="33"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 grpId="0"/>
      <p:bldP spid="14"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 name="图片 19" descr="画笔.jpg"/>
          <p:cNvPicPr>
            <a:picLocks noChangeAspect="1"/>
          </p:cNvPicPr>
          <p:nvPr/>
        </p:nvPicPr>
        <p:blipFill>
          <a:blip r:embed="rId2"/>
          <a:srcRect/>
          <a:stretch>
            <a:fillRect/>
          </a:stretch>
        </p:blipFill>
        <p:spPr bwMode="auto">
          <a:xfrm>
            <a:off x="8005763" y="4016375"/>
            <a:ext cx="1125537" cy="1127125"/>
          </a:xfrm>
          <a:prstGeom prst="rect">
            <a:avLst/>
          </a:prstGeom>
          <a:noFill/>
          <a:ln w="9525">
            <a:noFill/>
            <a:miter lim="800000"/>
            <a:headEnd/>
            <a:tailEnd/>
          </a:ln>
        </p:spPr>
      </p:pic>
      <p:pic>
        <p:nvPicPr>
          <p:cNvPr id="24" name="图片 23" descr="下方素材.png"/>
          <p:cNvPicPr>
            <a:picLocks noChangeAspect="1"/>
          </p:cNvPicPr>
          <p:nvPr/>
        </p:nvPicPr>
        <p:blipFill>
          <a:blip r:embed="rId3"/>
          <a:srcRect t="65517"/>
          <a:stretch>
            <a:fillRect/>
          </a:stretch>
        </p:blipFill>
        <p:spPr bwMode="auto">
          <a:xfrm>
            <a:off x="3989388" y="4652963"/>
            <a:ext cx="1893887" cy="490537"/>
          </a:xfrm>
          <a:prstGeom prst="rect">
            <a:avLst/>
          </a:prstGeom>
          <a:noFill/>
          <a:ln w="9525">
            <a:noFill/>
            <a:miter lim="800000"/>
            <a:headEnd/>
            <a:tailEnd/>
          </a:ln>
        </p:spPr>
      </p:pic>
      <p:pic>
        <p:nvPicPr>
          <p:cNvPr id="16" name="图片 15" descr="图片5.png"/>
          <p:cNvPicPr>
            <a:picLocks noChangeAspect="1"/>
          </p:cNvPicPr>
          <p:nvPr/>
        </p:nvPicPr>
        <p:blipFill>
          <a:blip r:embed="rId4"/>
          <a:srcRect/>
          <a:stretch>
            <a:fillRect/>
          </a:stretch>
        </p:blipFill>
        <p:spPr bwMode="auto">
          <a:xfrm>
            <a:off x="600075" y="1014413"/>
            <a:ext cx="919163" cy="392112"/>
          </a:xfrm>
          <a:prstGeom prst="rect">
            <a:avLst/>
          </a:prstGeom>
          <a:noFill/>
          <a:ln w="9525">
            <a:noFill/>
            <a:miter lim="800000"/>
            <a:headEnd/>
            <a:tailEnd/>
          </a:ln>
        </p:spPr>
      </p:pic>
      <p:grpSp>
        <p:nvGrpSpPr>
          <p:cNvPr id="2" name="组合 18"/>
          <p:cNvGrpSpPr>
            <a:grpSpLocks/>
          </p:cNvGrpSpPr>
          <p:nvPr/>
        </p:nvGrpSpPr>
        <p:grpSpPr bwMode="auto">
          <a:xfrm>
            <a:off x="285750" y="0"/>
            <a:ext cx="3524250" cy="819150"/>
            <a:chOff x="337457" y="0"/>
            <a:chExt cx="5751109" cy="1091406"/>
          </a:xfrm>
        </p:grpSpPr>
        <p:sp>
          <p:nvSpPr>
            <p:cNvPr id="21" name="圆角矩形 20"/>
            <p:cNvSpPr/>
            <p:nvPr/>
          </p:nvSpPr>
          <p:spPr>
            <a:xfrm>
              <a:off x="337457" y="406105"/>
              <a:ext cx="5751109" cy="685301"/>
            </a:xfrm>
            <a:prstGeom prst="roundRect">
              <a:avLst/>
            </a:prstGeom>
            <a:solidFill>
              <a:schemeClr val="accent4">
                <a:lumMod val="20000"/>
                <a:lumOff val="80000"/>
              </a:schemeClr>
            </a:solid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p>
          </p:txBody>
        </p:sp>
        <p:cxnSp>
          <p:nvCxnSpPr>
            <p:cNvPr id="22" name="直接连接符 21"/>
            <p:cNvCxnSpPr/>
            <p:nvPr/>
          </p:nvCxnSpPr>
          <p:spPr>
            <a:xfrm rot="5400000">
              <a:off x="709646" y="208103"/>
              <a:ext cx="418795" cy="2591"/>
            </a:xfrm>
            <a:prstGeom prst="line">
              <a:avLst/>
            </a:prstGeom>
            <a:solidFill>
              <a:schemeClr val="accent4">
                <a:lumMod val="20000"/>
                <a:lumOff val="80000"/>
              </a:schemeClr>
            </a:solidFill>
            <a:ln w="38100"/>
          </p:spPr>
          <p:style>
            <a:lnRef idx="1">
              <a:schemeClr val="dk1"/>
            </a:lnRef>
            <a:fillRef idx="0">
              <a:schemeClr val="dk1"/>
            </a:fillRef>
            <a:effectRef idx="0">
              <a:schemeClr val="dk1"/>
            </a:effectRef>
            <a:fontRef idx="minor">
              <a:schemeClr val="tx1"/>
            </a:fontRef>
          </p:style>
        </p:cxnSp>
        <p:cxnSp>
          <p:nvCxnSpPr>
            <p:cNvPr id="23" name="直接连接符 22"/>
            <p:cNvCxnSpPr/>
            <p:nvPr/>
          </p:nvCxnSpPr>
          <p:spPr>
            <a:xfrm rot="5400000">
              <a:off x="5112353" y="209398"/>
              <a:ext cx="418795" cy="0"/>
            </a:xfrm>
            <a:prstGeom prst="line">
              <a:avLst/>
            </a:prstGeom>
            <a:solidFill>
              <a:schemeClr val="accent4">
                <a:lumMod val="20000"/>
                <a:lumOff val="80000"/>
              </a:schemeClr>
            </a:solidFill>
            <a:ln w="38100"/>
          </p:spPr>
          <p:style>
            <a:lnRef idx="1">
              <a:schemeClr val="dk1"/>
            </a:lnRef>
            <a:fillRef idx="0">
              <a:schemeClr val="dk1"/>
            </a:fillRef>
            <a:effectRef idx="0">
              <a:schemeClr val="dk1"/>
            </a:effectRef>
            <a:fontRef idx="minor">
              <a:schemeClr val="tx1"/>
            </a:fontRef>
          </p:style>
        </p:cxnSp>
      </p:grpSp>
      <p:sp>
        <p:nvSpPr>
          <p:cNvPr id="25" name="矩形 24"/>
          <p:cNvSpPr>
            <a:spLocks noChangeArrowheads="1"/>
          </p:cNvSpPr>
          <p:nvPr/>
        </p:nvSpPr>
        <p:spPr bwMode="auto">
          <a:xfrm>
            <a:off x="306388" y="349250"/>
            <a:ext cx="3460750" cy="484188"/>
          </a:xfrm>
          <a:prstGeom prst="rect">
            <a:avLst/>
          </a:prstGeom>
          <a:noFill/>
          <a:ln w="9525">
            <a:noFill/>
            <a:miter lim="800000"/>
            <a:headEnd/>
            <a:tailEnd/>
          </a:ln>
        </p:spPr>
        <p:txBody>
          <a:bodyPr wrap="none" lIns="68580" tIns="34290" rIns="68580" bIns="34290">
            <a:spAutoFit/>
          </a:bodyPr>
          <a:lstStyle/>
          <a:p>
            <a:r>
              <a:rPr lang="zh-CN" altLang="en-US" sz="2700">
                <a:latin typeface="微软雅黑" pitchFamily="34" charset="-122"/>
                <a:ea typeface="微软雅黑" pitchFamily="34" charset="-122"/>
              </a:rPr>
              <a:t>知识点  匀速直线运动</a:t>
            </a:r>
          </a:p>
        </p:txBody>
      </p:sp>
      <p:sp>
        <p:nvSpPr>
          <p:cNvPr id="14" name="矩形 13"/>
          <p:cNvSpPr>
            <a:spLocks noChangeArrowheads="1"/>
          </p:cNvSpPr>
          <p:nvPr/>
        </p:nvSpPr>
        <p:spPr bwMode="auto">
          <a:xfrm>
            <a:off x="403225" y="1390650"/>
            <a:ext cx="7704138" cy="2322513"/>
          </a:xfrm>
          <a:prstGeom prst="rect">
            <a:avLst/>
          </a:prstGeom>
          <a:noFill/>
          <a:ln w="9525">
            <a:noFill/>
            <a:miter lim="800000"/>
            <a:headEnd/>
            <a:tailEnd/>
          </a:ln>
        </p:spPr>
        <p:txBody>
          <a:bodyPr lIns="68580" tIns="34290" rIns="68580" bIns="34290">
            <a:spAutoFit/>
          </a:bodyPr>
          <a:lstStyle/>
          <a:p>
            <a:pPr>
              <a:lnSpc>
                <a:spcPct val="150000"/>
              </a:lnSpc>
            </a:pPr>
            <a:r>
              <a:rPr lang="en-US" altLang="zh-CN" sz="2000">
                <a:latin typeface="Times New Roman" pitchFamily="18" charset="0"/>
                <a:ea typeface="微软雅黑" pitchFamily="34" charset="-122"/>
                <a:cs typeface="Times New Roman" pitchFamily="18" charset="0"/>
              </a:rPr>
              <a:t>1.</a:t>
            </a:r>
            <a:r>
              <a:rPr lang="zh-CN" altLang="en-US" sz="2000">
                <a:latin typeface="Times New Roman" pitchFamily="18" charset="0"/>
                <a:ea typeface="微软雅黑" pitchFamily="34" charset="-122"/>
                <a:cs typeface="Times New Roman" pitchFamily="18" charset="0"/>
              </a:rPr>
              <a:t>根据</a:t>
            </a:r>
            <a:r>
              <a:rPr lang="en-US" altLang="zh-CN" sz="2000" i="1">
                <a:latin typeface="Times New Roman" pitchFamily="18" charset="0"/>
                <a:ea typeface="微软雅黑" pitchFamily="34" charset="-122"/>
                <a:cs typeface="Times New Roman" pitchFamily="18" charset="0"/>
              </a:rPr>
              <a:t>s - t</a:t>
            </a:r>
            <a:r>
              <a:rPr lang="zh-CN" altLang="en-US" sz="2000">
                <a:latin typeface="Times New Roman" pitchFamily="18" charset="0"/>
                <a:ea typeface="微软雅黑" pitchFamily="34" charset="-122"/>
                <a:cs typeface="Times New Roman" pitchFamily="18" charset="0"/>
              </a:rPr>
              <a:t>图像可以获得的信息</a:t>
            </a:r>
            <a:r>
              <a:rPr lang="en-US" altLang="zh-CN" sz="2000">
                <a:latin typeface="Times New Roman" pitchFamily="18" charset="0"/>
                <a:ea typeface="微软雅黑" pitchFamily="34" charset="-122"/>
                <a:cs typeface="Times New Roman" pitchFamily="18" charset="0"/>
              </a:rPr>
              <a:t>:</a:t>
            </a:r>
          </a:p>
          <a:p>
            <a:pPr>
              <a:lnSpc>
                <a:spcPct val="150000"/>
              </a:lnSpc>
            </a:pPr>
            <a:r>
              <a:rPr lang="en-US" altLang="zh-CN" sz="2000">
                <a:latin typeface="Times New Roman" pitchFamily="18" charset="0"/>
                <a:ea typeface="微软雅黑" pitchFamily="34" charset="-122"/>
                <a:cs typeface="Times New Roman" pitchFamily="18" charset="0"/>
              </a:rPr>
              <a:t>(1)</a:t>
            </a:r>
            <a:r>
              <a:rPr lang="zh-CN" altLang="en-US" sz="2000">
                <a:latin typeface="Times New Roman" pitchFamily="18" charset="0"/>
                <a:ea typeface="微软雅黑" pitchFamily="34" charset="-122"/>
                <a:cs typeface="Times New Roman" pitchFamily="18" charset="0"/>
              </a:rPr>
              <a:t>可以判断出物体的运动状态</a:t>
            </a:r>
            <a:r>
              <a:rPr lang="en-US" altLang="zh-CN" sz="2000">
                <a:latin typeface="Times New Roman" pitchFamily="18" charset="0"/>
                <a:ea typeface="微软雅黑" pitchFamily="34" charset="-122"/>
                <a:cs typeface="Times New Roman" pitchFamily="18" charset="0"/>
              </a:rPr>
              <a:t>;</a:t>
            </a:r>
          </a:p>
          <a:p>
            <a:pPr>
              <a:lnSpc>
                <a:spcPct val="150000"/>
              </a:lnSpc>
            </a:pPr>
            <a:r>
              <a:rPr lang="en-US" altLang="zh-CN" sz="2000">
                <a:latin typeface="Times New Roman" pitchFamily="18" charset="0"/>
                <a:ea typeface="微软雅黑" pitchFamily="34" charset="-122"/>
                <a:cs typeface="Times New Roman" pitchFamily="18" charset="0"/>
              </a:rPr>
              <a:t>(2)</a:t>
            </a:r>
            <a:r>
              <a:rPr lang="zh-CN" altLang="en-US" sz="2000">
                <a:latin typeface="Times New Roman" pitchFamily="18" charset="0"/>
                <a:ea typeface="微软雅黑" pitchFamily="34" charset="-122"/>
                <a:cs typeface="Times New Roman" pitchFamily="18" charset="0"/>
              </a:rPr>
              <a:t>可以求出物体的运动速度大小、某段时间内的路程、某段路程所用的时间</a:t>
            </a:r>
            <a:r>
              <a:rPr lang="en-US" altLang="zh-CN" sz="2000">
                <a:latin typeface="Times New Roman" pitchFamily="18" charset="0"/>
                <a:ea typeface="微软雅黑" pitchFamily="34" charset="-122"/>
                <a:cs typeface="Times New Roman" pitchFamily="18" charset="0"/>
              </a:rPr>
              <a:t>;</a:t>
            </a:r>
          </a:p>
          <a:p>
            <a:pPr>
              <a:lnSpc>
                <a:spcPct val="150000"/>
              </a:lnSpc>
            </a:pPr>
            <a:r>
              <a:rPr lang="en-US" altLang="zh-CN" sz="2000">
                <a:latin typeface="Times New Roman" pitchFamily="18" charset="0"/>
                <a:ea typeface="微软雅黑" pitchFamily="34" charset="-122"/>
                <a:cs typeface="Times New Roman" pitchFamily="18" charset="0"/>
              </a:rPr>
              <a:t>(3)</a:t>
            </a:r>
            <a:r>
              <a:rPr lang="zh-CN" altLang="en-US" sz="2000">
                <a:latin typeface="Times New Roman" pitchFamily="18" charset="0"/>
                <a:ea typeface="微软雅黑" pitchFamily="34" charset="-122"/>
                <a:cs typeface="Times New Roman" pitchFamily="18" charset="0"/>
              </a:rPr>
              <a:t>可以比较出同一图中不同物体的运动速度</a:t>
            </a:r>
            <a:r>
              <a:rPr lang="en-US" altLang="zh-CN" sz="2000">
                <a:latin typeface="Times New Roman" pitchFamily="18" charset="0"/>
                <a:ea typeface="微软雅黑" pitchFamily="34" charset="-122"/>
                <a:cs typeface="Times New Roman" pitchFamily="18" charset="0"/>
              </a:rPr>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1" fill="hold"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slide(fromTop)">
                                      <p:cBhvr>
                                        <p:cTn id="7" dur="500"/>
                                        <p:tgtEl>
                                          <p:spTgt spid="2"/>
                                        </p:tgtEl>
                                      </p:cBhvr>
                                    </p:animEffect>
                                  </p:childTnLst>
                                </p:cTn>
                              </p:par>
                              <p:par>
                                <p:cTn id="8" presetID="12" presetClass="entr" presetSubtype="8" fill="hold" grpId="0" nodeType="withEffect">
                                  <p:stCondLst>
                                    <p:cond delay="0"/>
                                  </p:stCondLst>
                                  <p:childTnLst>
                                    <p:set>
                                      <p:cBhvr>
                                        <p:cTn id="9" dur="1" fill="hold">
                                          <p:stCondLst>
                                            <p:cond delay="0"/>
                                          </p:stCondLst>
                                        </p:cTn>
                                        <p:tgtEl>
                                          <p:spTgt spid="25"/>
                                        </p:tgtEl>
                                        <p:attrNameLst>
                                          <p:attrName>style.visibility</p:attrName>
                                        </p:attrNameLst>
                                      </p:cBhvr>
                                      <p:to>
                                        <p:strVal val="visible"/>
                                      </p:to>
                                    </p:set>
                                    <p:animEffect transition="in" filter="slide(fromLeft)">
                                      <p:cBhvr>
                                        <p:cTn id="10" dur="500"/>
                                        <p:tgtEl>
                                          <p:spTgt spid="25"/>
                                        </p:tgtEl>
                                      </p:cBhvr>
                                    </p:animEffect>
                                  </p:childTnLst>
                                </p:cTn>
                              </p:par>
                              <p:par>
                                <p:cTn id="11" presetID="12" presetClass="entr" presetSubtype="4" fill="hold" nodeType="withEffect">
                                  <p:stCondLst>
                                    <p:cond delay="0"/>
                                  </p:stCondLst>
                                  <p:childTnLst>
                                    <p:set>
                                      <p:cBhvr>
                                        <p:cTn id="12" dur="1" fill="hold">
                                          <p:stCondLst>
                                            <p:cond delay="0"/>
                                          </p:stCondLst>
                                        </p:cTn>
                                        <p:tgtEl>
                                          <p:spTgt spid="16"/>
                                        </p:tgtEl>
                                        <p:attrNameLst>
                                          <p:attrName>style.visibility</p:attrName>
                                        </p:attrNameLst>
                                      </p:cBhvr>
                                      <p:to>
                                        <p:strVal val="visible"/>
                                      </p:to>
                                    </p:set>
                                    <p:animEffect transition="in" filter="slide(fromBottom)">
                                      <p:cBhvr>
                                        <p:cTn id="13" dur="500"/>
                                        <p:tgtEl>
                                          <p:spTgt spid="16"/>
                                        </p:tgtEl>
                                      </p:cBhvr>
                                    </p:animEffect>
                                  </p:childTnLst>
                                </p:cTn>
                              </p:par>
                            </p:childTnLst>
                          </p:cTn>
                        </p:par>
                        <p:par>
                          <p:cTn id="14" fill="hold">
                            <p:stCondLst>
                              <p:cond delay="500"/>
                            </p:stCondLst>
                            <p:childTnLst>
                              <p:par>
                                <p:cTn id="15" presetID="29" presetClass="entr" presetSubtype="0" fill="hold" nodeType="afterEffect">
                                  <p:stCondLst>
                                    <p:cond delay="0"/>
                                  </p:stCondLst>
                                  <p:childTnLst>
                                    <p:set>
                                      <p:cBhvr>
                                        <p:cTn id="16" dur="1" fill="hold">
                                          <p:stCondLst>
                                            <p:cond delay="0"/>
                                          </p:stCondLst>
                                        </p:cTn>
                                        <p:tgtEl>
                                          <p:spTgt spid="20"/>
                                        </p:tgtEl>
                                        <p:attrNameLst>
                                          <p:attrName>style.visibility</p:attrName>
                                        </p:attrNameLst>
                                      </p:cBhvr>
                                      <p:to>
                                        <p:strVal val="visible"/>
                                      </p:to>
                                    </p:set>
                                    <p:anim calcmode="lin" valueType="num">
                                      <p:cBhvr>
                                        <p:cTn id="17" dur="500" fill="hold"/>
                                        <p:tgtEl>
                                          <p:spTgt spid="20"/>
                                        </p:tgtEl>
                                        <p:attrNameLst>
                                          <p:attrName>ppt_x</p:attrName>
                                        </p:attrNameLst>
                                      </p:cBhvr>
                                      <p:tavLst>
                                        <p:tav tm="0">
                                          <p:val>
                                            <p:strVal val="#ppt_x-.2"/>
                                          </p:val>
                                        </p:tav>
                                        <p:tav tm="100000">
                                          <p:val>
                                            <p:strVal val="#ppt_x"/>
                                          </p:val>
                                        </p:tav>
                                      </p:tavLst>
                                    </p:anim>
                                    <p:anim calcmode="lin" valueType="num">
                                      <p:cBhvr>
                                        <p:cTn id="18" dur="500" fill="hold"/>
                                        <p:tgtEl>
                                          <p:spTgt spid="20"/>
                                        </p:tgtEl>
                                        <p:attrNameLst>
                                          <p:attrName>ppt_y</p:attrName>
                                        </p:attrNameLst>
                                      </p:cBhvr>
                                      <p:tavLst>
                                        <p:tav tm="0">
                                          <p:val>
                                            <p:strVal val="#ppt_y"/>
                                          </p:val>
                                        </p:tav>
                                        <p:tav tm="100000">
                                          <p:val>
                                            <p:strVal val="#ppt_y"/>
                                          </p:val>
                                        </p:tav>
                                      </p:tavLst>
                                    </p:anim>
                                    <p:animEffect transition="in" filter="wipe(right)" prLst="gradientSize: 0.1">
                                      <p:cBhvr>
                                        <p:cTn id="19" dur="500"/>
                                        <p:tgtEl>
                                          <p:spTgt spid="20"/>
                                        </p:tgtEl>
                                      </p:cBhvr>
                                    </p:animEffect>
                                  </p:childTnLst>
                                </p:cTn>
                              </p:par>
                              <p:par>
                                <p:cTn id="20" presetID="32" presetClass="emph" presetSubtype="0" fill="hold" nodeType="withEffect">
                                  <p:stCondLst>
                                    <p:cond delay="0"/>
                                  </p:stCondLst>
                                  <p:childTnLst>
                                    <p:animClr clrSpc="rgb" dir="cw">
                                      <p:cBhvr override="childStyle">
                                        <p:cTn id="21" dur="100" fill="hold"/>
                                        <p:tgtEl>
                                          <p:spTgt spid="24"/>
                                        </p:tgtEl>
                                        <p:attrNameLst>
                                          <p:attrName>style.color</p:attrName>
                                        </p:attrNameLst>
                                      </p:cBhvr>
                                      <p:to>
                                        <a:schemeClr val="bg1"/>
                                      </p:to>
                                    </p:animClr>
                                    <p:animClr clrSpc="rgb" dir="cw">
                                      <p:cBhvr>
                                        <p:cTn id="22" dur="100" fill="hold"/>
                                        <p:tgtEl>
                                          <p:spTgt spid="24"/>
                                        </p:tgtEl>
                                        <p:attrNameLst>
                                          <p:attrName>fillcolor</p:attrName>
                                        </p:attrNameLst>
                                      </p:cBhvr>
                                      <p:to>
                                        <a:schemeClr val="bg1"/>
                                      </p:to>
                                    </p:animClr>
                                    <p:set>
                                      <p:cBhvr>
                                        <p:cTn id="23" dur="100" fill="hold"/>
                                        <p:tgtEl>
                                          <p:spTgt spid="24"/>
                                        </p:tgtEl>
                                        <p:attrNameLst>
                                          <p:attrName>fill.type</p:attrName>
                                        </p:attrNameLst>
                                      </p:cBhvr>
                                      <p:to>
                                        <p:strVal val="solid"/>
                                      </p:to>
                                    </p:set>
                                    <p:set>
                                      <p:cBhvr>
                                        <p:cTn id="24" dur="100" fill="hold"/>
                                        <p:tgtEl>
                                          <p:spTgt spid="24"/>
                                        </p:tgtEl>
                                        <p:attrNameLst>
                                          <p:attrName>fill.on</p:attrName>
                                        </p:attrNameLst>
                                      </p:cBhvr>
                                      <p:to>
                                        <p:strVal val="true"/>
                                      </p:to>
                                    </p:set>
                                    <p:animRot by="120000">
                                      <p:cBhvr>
                                        <p:cTn id="25" dur="100" fill="hold">
                                          <p:stCondLst>
                                            <p:cond delay="0"/>
                                          </p:stCondLst>
                                        </p:cTn>
                                        <p:tgtEl>
                                          <p:spTgt spid="24"/>
                                        </p:tgtEl>
                                        <p:attrNameLst>
                                          <p:attrName>r</p:attrName>
                                        </p:attrNameLst>
                                      </p:cBhvr>
                                    </p:animRot>
                                    <p:animRot by="-240000">
                                      <p:cBhvr>
                                        <p:cTn id="26" dur="200" fill="hold">
                                          <p:stCondLst>
                                            <p:cond delay="200"/>
                                          </p:stCondLst>
                                        </p:cTn>
                                        <p:tgtEl>
                                          <p:spTgt spid="24"/>
                                        </p:tgtEl>
                                        <p:attrNameLst>
                                          <p:attrName>r</p:attrName>
                                        </p:attrNameLst>
                                      </p:cBhvr>
                                    </p:animRot>
                                    <p:animRot by="240000">
                                      <p:cBhvr>
                                        <p:cTn id="27" dur="200" fill="hold">
                                          <p:stCondLst>
                                            <p:cond delay="400"/>
                                          </p:stCondLst>
                                        </p:cTn>
                                        <p:tgtEl>
                                          <p:spTgt spid="24"/>
                                        </p:tgtEl>
                                        <p:attrNameLst>
                                          <p:attrName>r</p:attrName>
                                        </p:attrNameLst>
                                      </p:cBhvr>
                                    </p:animRot>
                                    <p:animRot by="-240000">
                                      <p:cBhvr>
                                        <p:cTn id="28" dur="200" fill="hold">
                                          <p:stCondLst>
                                            <p:cond delay="600"/>
                                          </p:stCondLst>
                                        </p:cTn>
                                        <p:tgtEl>
                                          <p:spTgt spid="24"/>
                                        </p:tgtEl>
                                        <p:attrNameLst>
                                          <p:attrName>r</p:attrName>
                                        </p:attrNameLst>
                                      </p:cBhvr>
                                    </p:animRot>
                                    <p:animRot by="120000">
                                      <p:cBhvr>
                                        <p:cTn id="29" dur="200" fill="hold">
                                          <p:stCondLst>
                                            <p:cond delay="800"/>
                                          </p:stCondLst>
                                        </p:cTn>
                                        <p:tgtEl>
                                          <p:spTgt spid="24"/>
                                        </p:tgtEl>
                                        <p:attrNameLst>
                                          <p:attrName>r</p:attrName>
                                        </p:attrNameLst>
                                      </p:cBhvr>
                                    </p:animRot>
                                  </p:childTnLst>
                                </p:cTn>
                              </p:par>
                            </p:childTnLst>
                          </p:cTn>
                        </p:par>
                        <p:par>
                          <p:cTn id="30" fill="hold">
                            <p:stCondLst>
                              <p:cond delay="1500"/>
                            </p:stCondLst>
                            <p:childTnLst>
                              <p:par>
                                <p:cTn id="31" presetID="12" presetClass="entr" presetSubtype="4" fill="hold" grpId="0" nodeType="afterEffect">
                                  <p:stCondLst>
                                    <p:cond delay="0"/>
                                  </p:stCondLst>
                                  <p:childTnLst>
                                    <p:set>
                                      <p:cBhvr>
                                        <p:cTn id="32" dur="1" fill="hold">
                                          <p:stCondLst>
                                            <p:cond delay="0"/>
                                          </p:stCondLst>
                                        </p:cTn>
                                        <p:tgtEl>
                                          <p:spTgt spid="14"/>
                                        </p:tgtEl>
                                        <p:attrNameLst>
                                          <p:attrName>style.visibility</p:attrName>
                                        </p:attrNameLst>
                                      </p:cBhvr>
                                      <p:to>
                                        <p:strVal val="visible"/>
                                      </p:to>
                                    </p:set>
                                    <p:animEffect transition="in" filter="slide(fromBottom)">
                                      <p:cBhvr>
                                        <p:cTn id="33"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 grpId="0"/>
      <p:bldP spid="14"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 name="图片 19" descr="画笔.jpg"/>
          <p:cNvPicPr>
            <a:picLocks noChangeAspect="1"/>
          </p:cNvPicPr>
          <p:nvPr/>
        </p:nvPicPr>
        <p:blipFill>
          <a:blip r:embed="rId2"/>
          <a:srcRect/>
          <a:stretch>
            <a:fillRect/>
          </a:stretch>
        </p:blipFill>
        <p:spPr bwMode="auto">
          <a:xfrm>
            <a:off x="8005763" y="4016375"/>
            <a:ext cx="1125537" cy="1127125"/>
          </a:xfrm>
          <a:prstGeom prst="rect">
            <a:avLst/>
          </a:prstGeom>
          <a:noFill/>
          <a:ln w="9525">
            <a:noFill/>
            <a:miter lim="800000"/>
            <a:headEnd/>
            <a:tailEnd/>
          </a:ln>
        </p:spPr>
      </p:pic>
      <p:pic>
        <p:nvPicPr>
          <p:cNvPr id="24" name="图片 23" descr="下方素材.png"/>
          <p:cNvPicPr>
            <a:picLocks noChangeAspect="1"/>
          </p:cNvPicPr>
          <p:nvPr/>
        </p:nvPicPr>
        <p:blipFill>
          <a:blip r:embed="rId3"/>
          <a:srcRect t="65517"/>
          <a:stretch>
            <a:fillRect/>
          </a:stretch>
        </p:blipFill>
        <p:spPr bwMode="auto">
          <a:xfrm>
            <a:off x="3989388" y="4652963"/>
            <a:ext cx="1893887" cy="490537"/>
          </a:xfrm>
          <a:prstGeom prst="rect">
            <a:avLst/>
          </a:prstGeom>
          <a:noFill/>
          <a:ln w="9525">
            <a:noFill/>
            <a:miter lim="800000"/>
            <a:headEnd/>
            <a:tailEnd/>
          </a:ln>
        </p:spPr>
      </p:pic>
      <p:pic>
        <p:nvPicPr>
          <p:cNvPr id="16" name="图片 15" descr="图片5.png"/>
          <p:cNvPicPr>
            <a:picLocks noChangeAspect="1"/>
          </p:cNvPicPr>
          <p:nvPr/>
        </p:nvPicPr>
        <p:blipFill>
          <a:blip r:embed="rId4"/>
          <a:srcRect/>
          <a:stretch>
            <a:fillRect/>
          </a:stretch>
        </p:blipFill>
        <p:spPr bwMode="auto">
          <a:xfrm>
            <a:off x="600075" y="1014413"/>
            <a:ext cx="919163" cy="392112"/>
          </a:xfrm>
          <a:prstGeom prst="rect">
            <a:avLst/>
          </a:prstGeom>
          <a:noFill/>
          <a:ln w="9525">
            <a:noFill/>
            <a:miter lim="800000"/>
            <a:headEnd/>
            <a:tailEnd/>
          </a:ln>
        </p:spPr>
      </p:pic>
      <p:grpSp>
        <p:nvGrpSpPr>
          <p:cNvPr id="2" name="组合 18"/>
          <p:cNvGrpSpPr>
            <a:grpSpLocks/>
          </p:cNvGrpSpPr>
          <p:nvPr/>
        </p:nvGrpSpPr>
        <p:grpSpPr bwMode="auto">
          <a:xfrm>
            <a:off x="285750" y="0"/>
            <a:ext cx="3524250" cy="819150"/>
            <a:chOff x="337457" y="0"/>
            <a:chExt cx="5751109" cy="1091406"/>
          </a:xfrm>
        </p:grpSpPr>
        <p:sp>
          <p:nvSpPr>
            <p:cNvPr id="21" name="圆角矩形 20"/>
            <p:cNvSpPr/>
            <p:nvPr/>
          </p:nvSpPr>
          <p:spPr>
            <a:xfrm>
              <a:off x="337457" y="406105"/>
              <a:ext cx="5751109" cy="685301"/>
            </a:xfrm>
            <a:prstGeom prst="roundRect">
              <a:avLst/>
            </a:prstGeom>
            <a:solidFill>
              <a:schemeClr val="accent4">
                <a:lumMod val="20000"/>
                <a:lumOff val="80000"/>
              </a:schemeClr>
            </a:solid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p>
          </p:txBody>
        </p:sp>
        <p:cxnSp>
          <p:nvCxnSpPr>
            <p:cNvPr id="22" name="直接连接符 21"/>
            <p:cNvCxnSpPr/>
            <p:nvPr/>
          </p:nvCxnSpPr>
          <p:spPr>
            <a:xfrm rot="5400000">
              <a:off x="709646" y="208103"/>
              <a:ext cx="418795" cy="2591"/>
            </a:xfrm>
            <a:prstGeom prst="line">
              <a:avLst/>
            </a:prstGeom>
            <a:solidFill>
              <a:schemeClr val="accent4">
                <a:lumMod val="20000"/>
                <a:lumOff val="80000"/>
              </a:schemeClr>
            </a:solidFill>
            <a:ln w="38100"/>
          </p:spPr>
          <p:style>
            <a:lnRef idx="1">
              <a:schemeClr val="dk1"/>
            </a:lnRef>
            <a:fillRef idx="0">
              <a:schemeClr val="dk1"/>
            </a:fillRef>
            <a:effectRef idx="0">
              <a:schemeClr val="dk1"/>
            </a:effectRef>
            <a:fontRef idx="minor">
              <a:schemeClr val="tx1"/>
            </a:fontRef>
          </p:style>
        </p:cxnSp>
        <p:cxnSp>
          <p:nvCxnSpPr>
            <p:cNvPr id="23" name="直接连接符 22"/>
            <p:cNvCxnSpPr/>
            <p:nvPr/>
          </p:nvCxnSpPr>
          <p:spPr>
            <a:xfrm rot="5400000">
              <a:off x="5112353" y="209398"/>
              <a:ext cx="418795" cy="0"/>
            </a:xfrm>
            <a:prstGeom prst="line">
              <a:avLst/>
            </a:prstGeom>
            <a:solidFill>
              <a:schemeClr val="accent4">
                <a:lumMod val="20000"/>
                <a:lumOff val="80000"/>
              </a:schemeClr>
            </a:solidFill>
            <a:ln w="38100"/>
          </p:spPr>
          <p:style>
            <a:lnRef idx="1">
              <a:schemeClr val="dk1"/>
            </a:lnRef>
            <a:fillRef idx="0">
              <a:schemeClr val="dk1"/>
            </a:fillRef>
            <a:effectRef idx="0">
              <a:schemeClr val="dk1"/>
            </a:effectRef>
            <a:fontRef idx="minor">
              <a:schemeClr val="tx1"/>
            </a:fontRef>
          </p:style>
        </p:cxnSp>
      </p:grpSp>
      <p:sp>
        <p:nvSpPr>
          <p:cNvPr id="25" name="矩形 24"/>
          <p:cNvSpPr>
            <a:spLocks noChangeArrowheads="1"/>
          </p:cNvSpPr>
          <p:nvPr/>
        </p:nvSpPr>
        <p:spPr bwMode="auto">
          <a:xfrm>
            <a:off x="306388" y="349250"/>
            <a:ext cx="3460750" cy="484188"/>
          </a:xfrm>
          <a:prstGeom prst="rect">
            <a:avLst/>
          </a:prstGeom>
          <a:noFill/>
          <a:ln w="9525">
            <a:noFill/>
            <a:miter lim="800000"/>
            <a:headEnd/>
            <a:tailEnd/>
          </a:ln>
        </p:spPr>
        <p:txBody>
          <a:bodyPr wrap="none" lIns="68580" tIns="34290" rIns="68580" bIns="34290">
            <a:spAutoFit/>
          </a:bodyPr>
          <a:lstStyle/>
          <a:p>
            <a:r>
              <a:rPr lang="zh-CN" altLang="en-US" sz="2700">
                <a:latin typeface="微软雅黑" pitchFamily="34" charset="-122"/>
                <a:ea typeface="微软雅黑" pitchFamily="34" charset="-122"/>
              </a:rPr>
              <a:t>知识点  匀速直线运动</a:t>
            </a:r>
          </a:p>
        </p:txBody>
      </p:sp>
      <p:sp>
        <p:nvSpPr>
          <p:cNvPr id="14" name="矩形 13"/>
          <p:cNvSpPr>
            <a:spLocks noChangeArrowheads="1"/>
          </p:cNvSpPr>
          <p:nvPr/>
        </p:nvSpPr>
        <p:spPr bwMode="auto">
          <a:xfrm>
            <a:off x="403225" y="1390650"/>
            <a:ext cx="7704138" cy="1454150"/>
          </a:xfrm>
          <a:prstGeom prst="rect">
            <a:avLst/>
          </a:prstGeom>
          <a:noFill/>
          <a:ln w="9525">
            <a:noFill/>
            <a:miter lim="800000"/>
            <a:headEnd/>
            <a:tailEnd/>
          </a:ln>
        </p:spPr>
        <p:txBody>
          <a:bodyPr lIns="68580" tIns="34290" rIns="68580" bIns="34290">
            <a:spAutoFit/>
          </a:bodyPr>
          <a:lstStyle/>
          <a:p>
            <a:pPr>
              <a:lnSpc>
                <a:spcPct val="150000"/>
              </a:lnSpc>
            </a:pPr>
            <a:r>
              <a:rPr lang="en-US" altLang="zh-CN" sz="2000">
                <a:latin typeface="微软雅黑" pitchFamily="34" charset="-122"/>
                <a:ea typeface="微软雅黑" pitchFamily="34" charset="-122"/>
              </a:rPr>
              <a:t>2.</a:t>
            </a:r>
            <a:r>
              <a:rPr lang="zh-CN" altLang="en-US" sz="2000">
                <a:latin typeface="微软雅黑" pitchFamily="34" charset="-122"/>
                <a:ea typeface="微软雅黑" pitchFamily="34" charset="-122"/>
              </a:rPr>
              <a:t>根据</a:t>
            </a:r>
            <a:r>
              <a:rPr lang="en-US" altLang="zh-CN" sz="2000" i="1">
                <a:latin typeface="Times New Roman" pitchFamily="18" charset="0"/>
                <a:ea typeface="微软雅黑" pitchFamily="34" charset="-122"/>
                <a:cs typeface="Times New Roman" pitchFamily="18" charset="0"/>
              </a:rPr>
              <a:t>v - t</a:t>
            </a:r>
            <a:r>
              <a:rPr lang="zh-CN" altLang="en-US" sz="2000">
                <a:latin typeface="微软雅黑" pitchFamily="34" charset="-122"/>
                <a:ea typeface="微软雅黑" pitchFamily="34" charset="-122"/>
              </a:rPr>
              <a:t>图像可以获得的信息</a:t>
            </a:r>
            <a:r>
              <a:rPr lang="en-US" altLang="zh-CN" sz="2000">
                <a:latin typeface="微软雅黑" pitchFamily="34" charset="-122"/>
                <a:ea typeface="微软雅黑" pitchFamily="34" charset="-122"/>
              </a:rPr>
              <a:t>:</a:t>
            </a:r>
          </a:p>
          <a:p>
            <a:pPr>
              <a:lnSpc>
                <a:spcPct val="150000"/>
              </a:lnSpc>
            </a:pPr>
            <a:r>
              <a:rPr lang="en-US" altLang="zh-CN" sz="2000">
                <a:latin typeface="微软雅黑" pitchFamily="34" charset="-122"/>
                <a:ea typeface="微软雅黑" pitchFamily="34" charset="-122"/>
              </a:rPr>
              <a:t>(1)</a:t>
            </a:r>
            <a:r>
              <a:rPr lang="zh-CN" altLang="en-US" sz="2000">
                <a:latin typeface="微软雅黑" pitchFamily="34" charset="-122"/>
                <a:ea typeface="微软雅黑" pitchFamily="34" charset="-122"/>
              </a:rPr>
              <a:t>可以判断出物体的运动状态</a:t>
            </a:r>
            <a:r>
              <a:rPr lang="en-US" altLang="zh-CN" sz="2000">
                <a:latin typeface="微软雅黑" pitchFamily="34" charset="-122"/>
                <a:ea typeface="微软雅黑" pitchFamily="34" charset="-122"/>
              </a:rPr>
              <a:t>;</a:t>
            </a:r>
          </a:p>
          <a:p>
            <a:pPr>
              <a:lnSpc>
                <a:spcPct val="150000"/>
              </a:lnSpc>
            </a:pPr>
            <a:r>
              <a:rPr lang="en-US" altLang="zh-CN" sz="2000">
                <a:latin typeface="微软雅黑" pitchFamily="34" charset="-122"/>
                <a:ea typeface="微软雅黑" pitchFamily="34" charset="-122"/>
              </a:rPr>
              <a:t>(2)</a:t>
            </a:r>
            <a:r>
              <a:rPr lang="zh-CN" altLang="en-US" sz="2000">
                <a:latin typeface="微软雅黑" pitchFamily="34" charset="-122"/>
                <a:ea typeface="微软雅黑" pitchFamily="34" charset="-122"/>
              </a:rPr>
              <a:t>可以用求面积的方法求出物体运动的路程</a:t>
            </a:r>
            <a:r>
              <a:rPr lang="en-US" altLang="zh-CN" sz="2000">
                <a:latin typeface="微软雅黑" pitchFamily="34" charset="-122"/>
                <a:ea typeface="微软雅黑" pitchFamily="34" charset="-122"/>
              </a:rPr>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1" fill="hold"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slide(fromTop)">
                                      <p:cBhvr>
                                        <p:cTn id="7" dur="500"/>
                                        <p:tgtEl>
                                          <p:spTgt spid="2"/>
                                        </p:tgtEl>
                                      </p:cBhvr>
                                    </p:animEffect>
                                  </p:childTnLst>
                                </p:cTn>
                              </p:par>
                              <p:par>
                                <p:cTn id="8" presetID="12" presetClass="entr" presetSubtype="8" fill="hold" grpId="0" nodeType="withEffect">
                                  <p:stCondLst>
                                    <p:cond delay="0"/>
                                  </p:stCondLst>
                                  <p:childTnLst>
                                    <p:set>
                                      <p:cBhvr>
                                        <p:cTn id="9" dur="1" fill="hold">
                                          <p:stCondLst>
                                            <p:cond delay="0"/>
                                          </p:stCondLst>
                                        </p:cTn>
                                        <p:tgtEl>
                                          <p:spTgt spid="25"/>
                                        </p:tgtEl>
                                        <p:attrNameLst>
                                          <p:attrName>style.visibility</p:attrName>
                                        </p:attrNameLst>
                                      </p:cBhvr>
                                      <p:to>
                                        <p:strVal val="visible"/>
                                      </p:to>
                                    </p:set>
                                    <p:animEffect transition="in" filter="slide(fromLeft)">
                                      <p:cBhvr>
                                        <p:cTn id="10" dur="500"/>
                                        <p:tgtEl>
                                          <p:spTgt spid="25"/>
                                        </p:tgtEl>
                                      </p:cBhvr>
                                    </p:animEffect>
                                  </p:childTnLst>
                                </p:cTn>
                              </p:par>
                              <p:par>
                                <p:cTn id="11" presetID="12" presetClass="entr" presetSubtype="4" fill="hold" nodeType="withEffect">
                                  <p:stCondLst>
                                    <p:cond delay="0"/>
                                  </p:stCondLst>
                                  <p:childTnLst>
                                    <p:set>
                                      <p:cBhvr>
                                        <p:cTn id="12" dur="1" fill="hold">
                                          <p:stCondLst>
                                            <p:cond delay="0"/>
                                          </p:stCondLst>
                                        </p:cTn>
                                        <p:tgtEl>
                                          <p:spTgt spid="16"/>
                                        </p:tgtEl>
                                        <p:attrNameLst>
                                          <p:attrName>style.visibility</p:attrName>
                                        </p:attrNameLst>
                                      </p:cBhvr>
                                      <p:to>
                                        <p:strVal val="visible"/>
                                      </p:to>
                                    </p:set>
                                    <p:animEffect transition="in" filter="slide(fromBottom)">
                                      <p:cBhvr>
                                        <p:cTn id="13" dur="500"/>
                                        <p:tgtEl>
                                          <p:spTgt spid="16"/>
                                        </p:tgtEl>
                                      </p:cBhvr>
                                    </p:animEffect>
                                  </p:childTnLst>
                                </p:cTn>
                              </p:par>
                            </p:childTnLst>
                          </p:cTn>
                        </p:par>
                        <p:par>
                          <p:cTn id="14" fill="hold">
                            <p:stCondLst>
                              <p:cond delay="500"/>
                            </p:stCondLst>
                            <p:childTnLst>
                              <p:par>
                                <p:cTn id="15" presetID="29" presetClass="entr" presetSubtype="0" fill="hold" nodeType="afterEffect">
                                  <p:stCondLst>
                                    <p:cond delay="0"/>
                                  </p:stCondLst>
                                  <p:childTnLst>
                                    <p:set>
                                      <p:cBhvr>
                                        <p:cTn id="16" dur="1" fill="hold">
                                          <p:stCondLst>
                                            <p:cond delay="0"/>
                                          </p:stCondLst>
                                        </p:cTn>
                                        <p:tgtEl>
                                          <p:spTgt spid="20"/>
                                        </p:tgtEl>
                                        <p:attrNameLst>
                                          <p:attrName>style.visibility</p:attrName>
                                        </p:attrNameLst>
                                      </p:cBhvr>
                                      <p:to>
                                        <p:strVal val="visible"/>
                                      </p:to>
                                    </p:set>
                                    <p:anim calcmode="lin" valueType="num">
                                      <p:cBhvr>
                                        <p:cTn id="17" dur="500" fill="hold"/>
                                        <p:tgtEl>
                                          <p:spTgt spid="20"/>
                                        </p:tgtEl>
                                        <p:attrNameLst>
                                          <p:attrName>ppt_x</p:attrName>
                                        </p:attrNameLst>
                                      </p:cBhvr>
                                      <p:tavLst>
                                        <p:tav tm="0">
                                          <p:val>
                                            <p:strVal val="#ppt_x-.2"/>
                                          </p:val>
                                        </p:tav>
                                        <p:tav tm="100000">
                                          <p:val>
                                            <p:strVal val="#ppt_x"/>
                                          </p:val>
                                        </p:tav>
                                      </p:tavLst>
                                    </p:anim>
                                    <p:anim calcmode="lin" valueType="num">
                                      <p:cBhvr>
                                        <p:cTn id="18" dur="500" fill="hold"/>
                                        <p:tgtEl>
                                          <p:spTgt spid="20"/>
                                        </p:tgtEl>
                                        <p:attrNameLst>
                                          <p:attrName>ppt_y</p:attrName>
                                        </p:attrNameLst>
                                      </p:cBhvr>
                                      <p:tavLst>
                                        <p:tav tm="0">
                                          <p:val>
                                            <p:strVal val="#ppt_y"/>
                                          </p:val>
                                        </p:tav>
                                        <p:tav tm="100000">
                                          <p:val>
                                            <p:strVal val="#ppt_y"/>
                                          </p:val>
                                        </p:tav>
                                      </p:tavLst>
                                    </p:anim>
                                    <p:animEffect transition="in" filter="wipe(right)" prLst="gradientSize: 0.1">
                                      <p:cBhvr>
                                        <p:cTn id="19" dur="500"/>
                                        <p:tgtEl>
                                          <p:spTgt spid="20"/>
                                        </p:tgtEl>
                                      </p:cBhvr>
                                    </p:animEffect>
                                  </p:childTnLst>
                                </p:cTn>
                              </p:par>
                              <p:par>
                                <p:cTn id="20" presetID="32" presetClass="emph" presetSubtype="0" fill="hold" nodeType="withEffect">
                                  <p:stCondLst>
                                    <p:cond delay="0"/>
                                  </p:stCondLst>
                                  <p:childTnLst>
                                    <p:animClr clrSpc="rgb" dir="cw">
                                      <p:cBhvr override="childStyle">
                                        <p:cTn id="21" dur="100" fill="hold"/>
                                        <p:tgtEl>
                                          <p:spTgt spid="24"/>
                                        </p:tgtEl>
                                        <p:attrNameLst>
                                          <p:attrName>style.color</p:attrName>
                                        </p:attrNameLst>
                                      </p:cBhvr>
                                      <p:to>
                                        <a:schemeClr val="bg1"/>
                                      </p:to>
                                    </p:animClr>
                                    <p:animClr clrSpc="rgb" dir="cw">
                                      <p:cBhvr>
                                        <p:cTn id="22" dur="100" fill="hold"/>
                                        <p:tgtEl>
                                          <p:spTgt spid="24"/>
                                        </p:tgtEl>
                                        <p:attrNameLst>
                                          <p:attrName>fillcolor</p:attrName>
                                        </p:attrNameLst>
                                      </p:cBhvr>
                                      <p:to>
                                        <a:schemeClr val="bg1"/>
                                      </p:to>
                                    </p:animClr>
                                    <p:set>
                                      <p:cBhvr>
                                        <p:cTn id="23" dur="100" fill="hold"/>
                                        <p:tgtEl>
                                          <p:spTgt spid="24"/>
                                        </p:tgtEl>
                                        <p:attrNameLst>
                                          <p:attrName>fill.type</p:attrName>
                                        </p:attrNameLst>
                                      </p:cBhvr>
                                      <p:to>
                                        <p:strVal val="solid"/>
                                      </p:to>
                                    </p:set>
                                    <p:set>
                                      <p:cBhvr>
                                        <p:cTn id="24" dur="100" fill="hold"/>
                                        <p:tgtEl>
                                          <p:spTgt spid="24"/>
                                        </p:tgtEl>
                                        <p:attrNameLst>
                                          <p:attrName>fill.on</p:attrName>
                                        </p:attrNameLst>
                                      </p:cBhvr>
                                      <p:to>
                                        <p:strVal val="true"/>
                                      </p:to>
                                    </p:set>
                                    <p:animRot by="120000">
                                      <p:cBhvr>
                                        <p:cTn id="25" dur="100" fill="hold">
                                          <p:stCondLst>
                                            <p:cond delay="0"/>
                                          </p:stCondLst>
                                        </p:cTn>
                                        <p:tgtEl>
                                          <p:spTgt spid="24"/>
                                        </p:tgtEl>
                                        <p:attrNameLst>
                                          <p:attrName>r</p:attrName>
                                        </p:attrNameLst>
                                      </p:cBhvr>
                                    </p:animRot>
                                    <p:animRot by="-240000">
                                      <p:cBhvr>
                                        <p:cTn id="26" dur="200" fill="hold">
                                          <p:stCondLst>
                                            <p:cond delay="200"/>
                                          </p:stCondLst>
                                        </p:cTn>
                                        <p:tgtEl>
                                          <p:spTgt spid="24"/>
                                        </p:tgtEl>
                                        <p:attrNameLst>
                                          <p:attrName>r</p:attrName>
                                        </p:attrNameLst>
                                      </p:cBhvr>
                                    </p:animRot>
                                    <p:animRot by="240000">
                                      <p:cBhvr>
                                        <p:cTn id="27" dur="200" fill="hold">
                                          <p:stCondLst>
                                            <p:cond delay="400"/>
                                          </p:stCondLst>
                                        </p:cTn>
                                        <p:tgtEl>
                                          <p:spTgt spid="24"/>
                                        </p:tgtEl>
                                        <p:attrNameLst>
                                          <p:attrName>r</p:attrName>
                                        </p:attrNameLst>
                                      </p:cBhvr>
                                    </p:animRot>
                                    <p:animRot by="-240000">
                                      <p:cBhvr>
                                        <p:cTn id="28" dur="200" fill="hold">
                                          <p:stCondLst>
                                            <p:cond delay="600"/>
                                          </p:stCondLst>
                                        </p:cTn>
                                        <p:tgtEl>
                                          <p:spTgt spid="24"/>
                                        </p:tgtEl>
                                        <p:attrNameLst>
                                          <p:attrName>r</p:attrName>
                                        </p:attrNameLst>
                                      </p:cBhvr>
                                    </p:animRot>
                                    <p:animRot by="120000">
                                      <p:cBhvr>
                                        <p:cTn id="29" dur="200" fill="hold">
                                          <p:stCondLst>
                                            <p:cond delay="800"/>
                                          </p:stCondLst>
                                        </p:cTn>
                                        <p:tgtEl>
                                          <p:spTgt spid="24"/>
                                        </p:tgtEl>
                                        <p:attrNameLst>
                                          <p:attrName>r</p:attrName>
                                        </p:attrNameLst>
                                      </p:cBhvr>
                                    </p:animRot>
                                  </p:childTnLst>
                                </p:cTn>
                              </p:par>
                            </p:childTnLst>
                          </p:cTn>
                        </p:par>
                        <p:par>
                          <p:cTn id="30" fill="hold">
                            <p:stCondLst>
                              <p:cond delay="1500"/>
                            </p:stCondLst>
                            <p:childTnLst>
                              <p:par>
                                <p:cTn id="31" presetID="12" presetClass="entr" presetSubtype="4" fill="hold" grpId="0" nodeType="afterEffect">
                                  <p:stCondLst>
                                    <p:cond delay="0"/>
                                  </p:stCondLst>
                                  <p:childTnLst>
                                    <p:set>
                                      <p:cBhvr>
                                        <p:cTn id="32" dur="1" fill="hold">
                                          <p:stCondLst>
                                            <p:cond delay="0"/>
                                          </p:stCondLst>
                                        </p:cTn>
                                        <p:tgtEl>
                                          <p:spTgt spid="14"/>
                                        </p:tgtEl>
                                        <p:attrNameLst>
                                          <p:attrName>style.visibility</p:attrName>
                                        </p:attrNameLst>
                                      </p:cBhvr>
                                      <p:to>
                                        <p:strVal val="visible"/>
                                      </p:to>
                                    </p:set>
                                    <p:animEffect transition="in" filter="slide(fromBottom)">
                                      <p:cBhvr>
                                        <p:cTn id="33"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 grpId="0"/>
      <p:bldP spid="14"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 name="图片 19" descr="画笔.jpg"/>
          <p:cNvPicPr>
            <a:picLocks noChangeAspect="1"/>
          </p:cNvPicPr>
          <p:nvPr/>
        </p:nvPicPr>
        <p:blipFill>
          <a:blip r:embed="rId2"/>
          <a:srcRect/>
          <a:stretch>
            <a:fillRect/>
          </a:stretch>
        </p:blipFill>
        <p:spPr bwMode="auto">
          <a:xfrm>
            <a:off x="8005763" y="4016375"/>
            <a:ext cx="1125537" cy="1127125"/>
          </a:xfrm>
          <a:prstGeom prst="rect">
            <a:avLst/>
          </a:prstGeom>
          <a:noFill/>
          <a:ln w="9525">
            <a:noFill/>
            <a:miter lim="800000"/>
            <a:headEnd/>
            <a:tailEnd/>
          </a:ln>
        </p:spPr>
      </p:pic>
      <p:pic>
        <p:nvPicPr>
          <p:cNvPr id="24" name="图片 23" descr="下方素材.png"/>
          <p:cNvPicPr>
            <a:picLocks noChangeAspect="1"/>
          </p:cNvPicPr>
          <p:nvPr/>
        </p:nvPicPr>
        <p:blipFill>
          <a:blip r:embed="rId3"/>
          <a:srcRect t="65517"/>
          <a:stretch>
            <a:fillRect/>
          </a:stretch>
        </p:blipFill>
        <p:spPr bwMode="auto">
          <a:xfrm>
            <a:off x="3989388" y="4652963"/>
            <a:ext cx="1893887" cy="490537"/>
          </a:xfrm>
          <a:prstGeom prst="rect">
            <a:avLst/>
          </a:prstGeom>
          <a:noFill/>
          <a:ln w="9525">
            <a:noFill/>
            <a:miter lim="800000"/>
            <a:headEnd/>
            <a:tailEnd/>
          </a:ln>
        </p:spPr>
      </p:pic>
      <p:pic>
        <p:nvPicPr>
          <p:cNvPr id="16" name="图片 15" descr="图片5.png"/>
          <p:cNvPicPr>
            <a:picLocks noChangeAspect="1"/>
          </p:cNvPicPr>
          <p:nvPr/>
        </p:nvPicPr>
        <p:blipFill>
          <a:blip r:embed="rId4"/>
          <a:srcRect/>
          <a:stretch>
            <a:fillRect/>
          </a:stretch>
        </p:blipFill>
        <p:spPr bwMode="auto">
          <a:xfrm>
            <a:off x="600075" y="1016000"/>
            <a:ext cx="919163" cy="388938"/>
          </a:xfrm>
          <a:prstGeom prst="rect">
            <a:avLst/>
          </a:prstGeom>
          <a:noFill/>
          <a:ln w="9525">
            <a:noFill/>
            <a:miter lim="800000"/>
            <a:headEnd/>
            <a:tailEnd/>
          </a:ln>
        </p:spPr>
      </p:pic>
      <p:grpSp>
        <p:nvGrpSpPr>
          <p:cNvPr id="2" name="组合 18"/>
          <p:cNvGrpSpPr>
            <a:grpSpLocks/>
          </p:cNvGrpSpPr>
          <p:nvPr/>
        </p:nvGrpSpPr>
        <p:grpSpPr bwMode="auto">
          <a:xfrm>
            <a:off x="285750" y="0"/>
            <a:ext cx="3524250" cy="819150"/>
            <a:chOff x="337457" y="0"/>
            <a:chExt cx="5751109" cy="1091406"/>
          </a:xfrm>
        </p:grpSpPr>
        <p:sp>
          <p:nvSpPr>
            <p:cNvPr id="21" name="圆角矩形 20"/>
            <p:cNvSpPr/>
            <p:nvPr/>
          </p:nvSpPr>
          <p:spPr>
            <a:xfrm>
              <a:off x="337457" y="406105"/>
              <a:ext cx="5751109" cy="685301"/>
            </a:xfrm>
            <a:prstGeom prst="roundRect">
              <a:avLst/>
            </a:prstGeom>
            <a:solidFill>
              <a:schemeClr val="accent4">
                <a:lumMod val="20000"/>
                <a:lumOff val="80000"/>
              </a:schemeClr>
            </a:solid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p>
          </p:txBody>
        </p:sp>
        <p:cxnSp>
          <p:nvCxnSpPr>
            <p:cNvPr id="22" name="直接连接符 21"/>
            <p:cNvCxnSpPr/>
            <p:nvPr/>
          </p:nvCxnSpPr>
          <p:spPr>
            <a:xfrm rot="5400000">
              <a:off x="709646" y="208103"/>
              <a:ext cx="418795" cy="2591"/>
            </a:xfrm>
            <a:prstGeom prst="line">
              <a:avLst/>
            </a:prstGeom>
            <a:solidFill>
              <a:schemeClr val="accent4">
                <a:lumMod val="20000"/>
                <a:lumOff val="80000"/>
              </a:schemeClr>
            </a:solidFill>
            <a:ln w="38100"/>
          </p:spPr>
          <p:style>
            <a:lnRef idx="1">
              <a:schemeClr val="dk1"/>
            </a:lnRef>
            <a:fillRef idx="0">
              <a:schemeClr val="dk1"/>
            </a:fillRef>
            <a:effectRef idx="0">
              <a:schemeClr val="dk1"/>
            </a:effectRef>
            <a:fontRef idx="minor">
              <a:schemeClr val="tx1"/>
            </a:fontRef>
          </p:style>
        </p:cxnSp>
        <p:cxnSp>
          <p:nvCxnSpPr>
            <p:cNvPr id="23" name="直接连接符 22"/>
            <p:cNvCxnSpPr/>
            <p:nvPr/>
          </p:nvCxnSpPr>
          <p:spPr>
            <a:xfrm rot="5400000">
              <a:off x="5112353" y="209398"/>
              <a:ext cx="418795" cy="0"/>
            </a:xfrm>
            <a:prstGeom prst="line">
              <a:avLst/>
            </a:prstGeom>
            <a:solidFill>
              <a:schemeClr val="accent4">
                <a:lumMod val="20000"/>
                <a:lumOff val="80000"/>
              </a:schemeClr>
            </a:solidFill>
            <a:ln w="38100"/>
          </p:spPr>
          <p:style>
            <a:lnRef idx="1">
              <a:schemeClr val="dk1"/>
            </a:lnRef>
            <a:fillRef idx="0">
              <a:schemeClr val="dk1"/>
            </a:fillRef>
            <a:effectRef idx="0">
              <a:schemeClr val="dk1"/>
            </a:effectRef>
            <a:fontRef idx="minor">
              <a:schemeClr val="tx1"/>
            </a:fontRef>
          </p:style>
        </p:cxnSp>
      </p:grpSp>
      <p:sp>
        <p:nvSpPr>
          <p:cNvPr id="25" name="矩形 24"/>
          <p:cNvSpPr>
            <a:spLocks noChangeArrowheads="1"/>
          </p:cNvSpPr>
          <p:nvPr/>
        </p:nvSpPr>
        <p:spPr bwMode="auto">
          <a:xfrm>
            <a:off x="306388" y="349250"/>
            <a:ext cx="3460750" cy="484188"/>
          </a:xfrm>
          <a:prstGeom prst="rect">
            <a:avLst/>
          </a:prstGeom>
          <a:noFill/>
          <a:ln w="9525">
            <a:noFill/>
            <a:miter lim="800000"/>
            <a:headEnd/>
            <a:tailEnd/>
          </a:ln>
        </p:spPr>
        <p:txBody>
          <a:bodyPr wrap="none" lIns="68580" tIns="34290" rIns="68580" bIns="34290">
            <a:spAutoFit/>
          </a:bodyPr>
          <a:lstStyle/>
          <a:p>
            <a:r>
              <a:rPr lang="zh-CN" altLang="en-US" sz="2700">
                <a:latin typeface="微软雅黑" pitchFamily="34" charset="-122"/>
                <a:ea typeface="微软雅黑" pitchFamily="34" charset="-122"/>
              </a:rPr>
              <a:t>知识点  匀速直线运动</a:t>
            </a:r>
          </a:p>
        </p:txBody>
      </p:sp>
      <p:sp>
        <p:nvSpPr>
          <p:cNvPr id="14" name="矩形 13"/>
          <p:cNvSpPr>
            <a:spLocks noChangeArrowheads="1"/>
          </p:cNvSpPr>
          <p:nvPr/>
        </p:nvSpPr>
        <p:spPr bwMode="auto">
          <a:xfrm>
            <a:off x="403225" y="1390650"/>
            <a:ext cx="7704138" cy="1401763"/>
          </a:xfrm>
          <a:prstGeom prst="rect">
            <a:avLst/>
          </a:prstGeom>
          <a:noFill/>
          <a:ln w="9525">
            <a:noFill/>
            <a:miter lim="800000"/>
            <a:headEnd/>
            <a:tailEnd/>
          </a:ln>
        </p:spPr>
        <p:txBody>
          <a:bodyPr lIns="68580" tIns="34290" rIns="68580" bIns="34290">
            <a:spAutoFit/>
          </a:bodyPr>
          <a:lstStyle/>
          <a:p>
            <a:pPr>
              <a:lnSpc>
                <a:spcPct val="150000"/>
              </a:lnSpc>
            </a:pPr>
            <a:r>
              <a:rPr lang="zh-CN" altLang="en-US" sz="2000">
                <a:latin typeface="微软雅黑" pitchFamily="34" charset="-122"/>
                <a:ea typeface="微软雅黑" pitchFamily="34" charset="-122"/>
              </a:rPr>
              <a:t>苹果自由下落的过程中</a:t>
            </a:r>
            <a:r>
              <a:rPr lang="en-US" altLang="zh-CN" sz="2000">
                <a:latin typeface="微软雅黑" pitchFamily="34" charset="-122"/>
                <a:ea typeface="微软雅黑" pitchFamily="34" charset="-122"/>
              </a:rPr>
              <a:t>,</a:t>
            </a:r>
            <a:r>
              <a:rPr lang="zh-CN" altLang="en-US" sz="2000">
                <a:latin typeface="微软雅黑" pitchFamily="34" charset="-122"/>
                <a:ea typeface="微软雅黑" pitchFamily="34" charset="-122"/>
              </a:rPr>
              <a:t>每隔相等的时间曝光一次</a:t>
            </a:r>
            <a:r>
              <a:rPr lang="en-US" altLang="zh-CN" sz="2000">
                <a:latin typeface="微软雅黑" pitchFamily="34" charset="-122"/>
                <a:ea typeface="微软雅黑" pitchFamily="34" charset="-122"/>
              </a:rPr>
              <a:t>,</a:t>
            </a:r>
            <a:r>
              <a:rPr lang="zh-CN" altLang="en-US" sz="2000">
                <a:latin typeface="微软雅黑" pitchFamily="34" charset="-122"/>
                <a:ea typeface="微软雅黑" pitchFamily="34" charset="-122"/>
              </a:rPr>
              <a:t>由此可以看出苹果在相同的时间内</a:t>
            </a:r>
            <a:r>
              <a:rPr lang="en-US" altLang="zh-CN" sz="2000">
                <a:latin typeface="微软雅黑" pitchFamily="34" charset="-122"/>
                <a:ea typeface="微软雅黑" pitchFamily="34" charset="-122"/>
              </a:rPr>
              <a:t>,</a:t>
            </a:r>
            <a:r>
              <a:rPr lang="zh-CN" altLang="en-US" sz="2000">
                <a:latin typeface="微软雅黑" pitchFamily="34" charset="-122"/>
                <a:ea typeface="微软雅黑" pitchFamily="34" charset="-122"/>
              </a:rPr>
              <a:t>通过的路程越来越长</a:t>
            </a:r>
            <a:r>
              <a:rPr lang="en-US" altLang="zh-CN" sz="2000">
                <a:latin typeface="微软雅黑" pitchFamily="34" charset="-122"/>
                <a:ea typeface="微软雅黑" pitchFamily="34" charset="-122"/>
              </a:rPr>
              <a:t>,</a:t>
            </a:r>
            <a:r>
              <a:rPr lang="zh-CN" altLang="en-US" sz="2000">
                <a:latin typeface="微软雅黑" pitchFamily="34" charset="-122"/>
                <a:ea typeface="微软雅黑" pitchFamily="34" charset="-122"/>
              </a:rPr>
              <a:t>因此苹果下落的过程是一个加速运动的过程</a:t>
            </a:r>
            <a:r>
              <a:rPr lang="en-US" altLang="zh-CN" sz="2000">
                <a:latin typeface="微软雅黑" pitchFamily="34" charset="-122"/>
                <a:ea typeface="微软雅黑" pitchFamily="34" charset="-122"/>
              </a:rPr>
              <a:t>.</a:t>
            </a:r>
          </a:p>
        </p:txBody>
      </p:sp>
      <p:pic>
        <p:nvPicPr>
          <p:cNvPr id="11" name="yhb302.jpg" descr="id:2147506270;FounderCES"/>
          <p:cNvPicPr>
            <a:picLocks noChangeAspect="1" noChangeArrowheads="1"/>
          </p:cNvPicPr>
          <p:nvPr/>
        </p:nvPicPr>
        <p:blipFill>
          <a:blip r:embed="rId5"/>
          <a:srcRect/>
          <a:stretch>
            <a:fillRect/>
          </a:stretch>
        </p:blipFill>
        <p:spPr bwMode="auto">
          <a:xfrm>
            <a:off x="4227513" y="2493963"/>
            <a:ext cx="1312862" cy="201295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1" fill="hold"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slide(fromTop)">
                                      <p:cBhvr>
                                        <p:cTn id="7" dur="500"/>
                                        <p:tgtEl>
                                          <p:spTgt spid="2"/>
                                        </p:tgtEl>
                                      </p:cBhvr>
                                    </p:animEffect>
                                  </p:childTnLst>
                                </p:cTn>
                              </p:par>
                              <p:par>
                                <p:cTn id="8" presetID="12" presetClass="entr" presetSubtype="8" fill="hold" grpId="0" nodeType="withEffect">
                                  <p:stCondLst>
                                    <p:cond delay="0"/>
                                  </p:stCondLst>
                                  <p:childTnLst>
                                    <p:set>
                                      <p:cBhvr>
                                        <p:cTn id="9" dur="1" fill="hold">
                                          <p:stCondLst>
                                            <p:cond delay="0"/>
                                          </p:stCondLst>
                                        </p:cTn>
                                        <p:tgtEl>
                                          <p:spTgt spid="25"/>
                                        </p:tgtEl>
                                        <p:attrNameLst>
                                          <p:attrName>style.visibility</p:attrName>
                                        </p:attrNameLst>
                                      </p:cBhvr>
                                      <p:to>
                                        <p:strVal val="visible"/>
                                      </p:to>
                                    </p:set>
                                    <p:animEffect transition="in" filter="slide(fromLeft)">
                                      <p:cBhvr>
                                        <p:cTn id="10" dur="500"/>
                                        <p:tgtEl>
                                          <p:spTgt spid="25"/>
                                        </p:tgtEl>
                                      </p:cBhvr>
                                    </p:animEffect>
                                  </p:childTnLst>
                                </p:cTn>
                              </p:par>
                              <p:par>
                                <p:cTn id="11" presetID="12" presetClass="entr" presetSubtype="4" fill="hold" nodeType="withEffect">
                                  <p:stCondLst>
                                    <p:cond delay="0"/>
                                  </p:stCondLst>
                                  <p:childTnLst>
                                    <p:set>
                                      <p:cBhvr>
                                        <p:cTn id="12" dur="1" fill="hold">
                                          <p:stCondLst>
                                            <p:cond delay="0"/>
                                          </p:stCondLst>
                                        </p:cTn>
                                        <p:tgtEl>
                                          <p:spTgt spid="16"/>
                                        </p:tgtEl>
                                        <p:attrNameLst>
                                          <p:attrName>style.visibility</p:attrName>
                                        </p:attrNameLst>
                                      </p:cBhvr>
                                      <p:to>
                                        <p:strVal val="visible"/>
                                      </p:to>
                                    </p:set>
                                    <p:animEffect transition="in" filter="slide(fromBottom)">
                                      <p:cBhvr>
                                        <p:cTn id="13" dur="500"/>
                                        <p:tgtEl>
                                          <p:spTgt spid="16"/>
                                        </p:tgtEl>
                                      </p:cBhvr>
                                    </p:animEffect>
                                  </p:childTnLst>
                                </p:cTn>
                              </p:par>
                            </p:childTnLst>
                          </p:cTn>
                        </p:par>
                        <p:par>
                          <p:cTn id="14" fill="hold">
                            <p:stCondLst>
                              <p:cond delay="500"/>
                            </p:stCondLst>
                            <p:childTnLst>
                              <p:par>
                                <p:cTn id="15" presetID="29" presetClass="entr" presetSubtype="0" fill="hold" nodeType="afterEffect">
                                  <p:stCondLst>
                                    <p:cond delay="0"/>
                                  </p:stCondLst>
                                  <p:childTnLst>
                                    <p:set>
                                      <p:cBhvr>
                                        <p:cTn id="16" dur="1" fill="hold">
                                          <p:stCondLst>
                                            <p:cond delay="0"/>
                                          </p:stCondLst>
                                        </p:cTn>
                                        <p:tgtEl>
                                          <p:spTgt spid="20"/>
                                        </p:tgtEl>
                                        <p:attrNameLst>
                                          <p:attrName>style.visibility</p:attrName>
                                        </p:attrNameLst>
                                      </p:cBhvr>
                                      <p:to>
                                        <p:strVal val="visible"/>
                                      </p:to>
                                    </p:set>
                                    <p:anim calcmode="lin" valueType="num">
                                      <p:cBhvr>
                                        <p:cTn id="17" dur="500" fill="hold"/>
                                        <p:tgtEl>
                                          <p:spTgt spid="20"/>
                                        </p:tgtEl>
                                        <p:attrNameLst>
                                          <p:attrName>ppt_x</p:attrName>
                                        </p:attrNameLst>
                                      </p:cBhvr>
                                      <p:tavLst>
                                        <p:tav tm="0">
                                          <p:val>
                                            <p:strVal val="#ppt_x-.2"/>
                                          </p:val>
                                        </p:tav>
                                        <p:tav tm="100000">
                                          <p:val>
                                            <p:strVal val="#ppt_x"/>
                                          </p:val>
                                        </p:tav>
                                      </p:tavLst>
                                    </p:anim>
                                    <p:anim calcmode="lin" valueType="num">
                                      <p:cBhvr>
                                        <p:cTn id="18" dur="500" fill="hold"/>
                                        <p:tgtEl>
                                          <p:spTgt spid="20"/>
                                        </p:tgtEl>
                                        <p:attrNameLst>
                                          <p:attrName>ppt_y</p:attrName>
                                        </p:attrNameLst>
                                      </p:cBhvr>
                                      <p:tavLst>
                                        <p:tav tm="0">
                                          <p:val>
                                            <p:strVal val="#ppt_y"/>
                                          </p:val>
                                        </p:tav>
                                        <p:tav tm="100000">
                                          <p:val>
                                            <p:strVal val="#ppt_y"/>
                                          </p:val>
                                        </p:tav>
                                      </p:tavLst>
                                    </p:anim>
                                    <p:animEffect transition="in" filter="wipe(right)" prLst="gradientSize: 0.1">
                                      <p:cBhvr>
                                        <p:cTn id="19" dur="500"/>
                                        <p:tgtEl>
                                          <p:spTgt spid="20"/>
                                        </p:tgtEl>
                                      </p:cBhvr>
                                    </p:animEffect>
                                  </p:childTnLst>
                                </p:cTn>
                              </p:par>
                              <p:par>
                                <p:cTn id="20" presetID="32" presetClass="emph" presetSubtype="0" fill="hold" nodeType="withEffect">
                                  <p:stCondLst>
                                    <p:cond delay="0"/>
                                  </p:stCondLst>
                                  <p:childTnLst>
                                    <p:animClr clrSpc="rgb" dir="cw">
                                      <p:cBhvr override="childStyle">
                                        <p:cTn id="21" dur="100" fill="hold"/>
                                        <p:tgtEl>
                                          <p:spTgt spid="24"/>
                                        </p:tgtEl>
                                        <p:attrNameLst>
                                          <p:attrName>style.color</p:attrName>
                                        </p:attrNameLst>
                                      </p:cBhvr>
                                      <p:to>
                                        <a:schemeClr val="bg1"/>
                                      </p:to>
                                    </p:animClr>
                                    <p:animClr clrSpc="rgb" dir="cw">
                                      <p:cBhvr>
                                        <p:cTn id="22" dur="100" fill="hold"/>
                                        <p:tgtEl>
                                          <p:spTgt spid="24"/>
                                        </p:tgtEl>
                                        <p:attrNameLst>
                                          <p:attrName>fillcolor</p:attrName>
                                        </p:attrNameLst>
                                      </p:cBhvr>
                                      <p:to>
                                        <a:schemeClr val="bg1"/>
                                      </p:to>
                                    </p:animClr>
                                    <p:set>
                                      <p:cBhvr>
                                        <p:cTn id="23" dur="100" fill="hold"/>
                                        <p:tgtEl>
                                          <p:spTgt spid="24"/>
                                        </p:tgtEl>
                                        <p:attrNameLst>
                                          <p:attrName>fill.type</p:attrName>
                                        </p:attrNameLst>
                                      </p:cBhvr>
                                      <p:to>
                                        <p:strVal val="solid"/>
                                      </p:to>
                                    </p:set>
                                    <p:set>
                                      <p:cBhvr>
                                        <p:cTn id="24" dur="100" fill="hold"/>
                                        <p:tgtEl>
                                          <p:spTgt spid="24"/>
                                        </p:tgtEl>
                                        <p:attrNameLst>
                                          <p:attrName>fill.on</p:attrName>
                                        </p:attrNameLst>
                                      </p:cBhvr>
                                      <p:to>
                                        <p:strVal val="true"/>
                                      </p:to>
                                    </p:set>
                                    <p:animRot by="120000">
                                      <p:cBhvr>
                                        <p:cTn id="25" dur="100" fill="hold">
                                          <p:stCondLst>
                                            <p:cond delay="0"/>
                                          </p:stCondLst>
                                        </p:cTn>
                                        <p:tgtEl>
                                          <p:spTgt spid="24"/>
                                        </p:tgtEl>
                                        <p:attrNameLst>
                                          <p:attrName>r</p:attrName>
                                        </p:attrNameLst>
                                      </p:cBhvr>
                                    </p:animRot>
                                    <p:animRot by="-240000">
                                      <p:cBhvr>
                                        <p:cTn id="26" dur="200" fill="hold">
                                          <p:stCondLst>
                                            <p:cond delay="200"/>
                                          </p:stCondLst>
                                        </p:cTn>
                                        <p:tgtEl>
                                          <p:spTgt spid="24"/>
                                        </p:tgtEl>
                                        <p:attrNameLst>
                                          <p:attrName>r</p:attrName>
                                        </p:attrNameLst>
                                      </p:cBhvr>
                                    </p:animRot>
                                    <p:animRot by="240000">
                                      <p:cBhvr>
                                        <p:cTn id="27" dur="200" fill="hold">
                                          <p:stCondLst>
                                            <p:cond delay="400"/>
                                          </p:stCondLst>
                                        </p:cTn>
                                        <p:tgtEl>
                                          <p:spTgt spid="24"/>
                                        </p:tgtEl>
                                        <p:attrNameLst>
                                          <p:attrName>r</p:attrName>
                                        </p:attrNameLst>
                                      </p:cBhvr>
                                    </p:animRot>
                                    <p:animRot by="-240000">
                                      <p:cBhvr>
                                        <p:cTn id="28" dur="200" fill="hold">
                                          <p:stCondLst>
                                            <p:cond delay="600"/>
                                          </p:stCondLst>
                                        </p:cTn>
                                        <p:tgtEl>
                                          <p:spTgt spid="24"/>
                                        </p:tgtEl>
                                        <p:attrNameLst>
                                          <p:attrName>r</p:attrName>
                                        </p:attrNameLst>
                                      </p:cBhvr>
                                    </p:animRot>
                                    <p:animRot by="120000">
                                      <p:cBhvr>
                                        <p:cTn id="29" dur="200" fill="hold">
                                          <p:stCondLst>
                                            <p:cond delay="800"/>
                                          </p:stCondLst>
                                        </p:cTn>
                                        <p:tgtEl>
                                          <p:spTgt spid="24"/>
                                        </p:tgtEl>
                                        <p:attrNameLst>
                                          <p:attrName>r</p:attrName>
                                        </p:attrNameLst>
                                      </p:cBhvr>
                                    </p:animRot>
                                  </p:childTnLst>
                                </p:cTn>
                              </p:par>
                            </p:childTnLst>
                          </p:cTn>
                        </p:par>
                        <p:par>
                          <p:cTn id="30" fill="hold">
                            <p:stCondLst>
                              <p:cond delay="1500"/>
                            </p:stCondLst>
                            <p:childTnLst>
                              <p:par>
                                <p:cTn id="31" presetID="12" presetClass="entr" presetSubtype="4" fill="hold" grpId="0" nodeType="afterEffect">
                                  <p:stCondLst>
                                    <p:cond delay="0"/>
                                  </p:stCondLst>
                                  <p:childTnLst>
                                    <p:set>
                                      <p:cBhvr>
                                        <p:cTn id="32" dur="1" fill="hold">
                                          <p:stCondLst>
                                            <p:cond delay="0"/>
                                          </p:stCondLst>
                                        </p:cTn>
                                        <p:tgtEl>
                                          <p:spTgt spid="14"/>
                                        </p:tgtEl>
                                        <p:attrNameLst>
                                          <p:attrName>style.visibility</p:attrName>
                                        </p:attrNameLst>
                                      </p:cBhvr>
                                      <p:to>
                                        <p:strVal val="visible"/>
                                      </p:to>
                                    </p:set>
                                    <p:animEffect transition="in" filter="slide(fromBottom)">
                                      <p:cBhvr>
                                        <p:cTn id="33" dur="500"/>
                                        <p:tgtEl>
                                          <p:spTgt spid="14"/>
                                        </p:tgtEl>
                                      </p:cBhvr>
                                    </p:animEffect>
                                  </p:childTnLst>
                                </p:cTn>
                              </p:par>
                              <p:par>
                                <p:cTn id="34" presetID="12" presetClass="entr" presetSubtype="4" fill="hold" nodeType="withEffect">
                                  <p:stCondLst>
                                    <p:cond delay="0"/>
                                  </p:stCondLst>
                                  <p:childTnLst>
                                    <p:set>
                                      <p:cBhvr>
                                        <p:cTn id="35" dur="1" fill="hold">
                                          <p:stCondLst>
                                            <p:cond delay="0"/>
                                          </p:stCondLst>
                                        </p:cTn>
                                        <p:tgtEl>
                                          <p:spTgt spid="11"/>
                                        </p:tgtEl>
                                        <p:attrNameLst>
                                          <p:attrName>style.visibility</p:attrName>
                                        </p:attrNameLst>
                                      </p:cBhvr>
                                      <p:to>
                                        <p:strVal val="visible"/>
                                      </p:to>
                                    </p:set>
                                    <p:animEffect transition="in" filter="slide(fromBottom)">
                                      <p:cBhvr>
                                        <p:cTn id="36"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 grpId="0"/>
      <p:bldP spid="14" grpId="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 name="TextBox 61"/>
          <p:cNvSpPr txBox="1">
            <a:spLocks noChangeArrowheads="1"/>
          </p:cNvSpPr>
          <p:nvPr/>
        </p:nvSpPr>
        <p:spPr bwMode="auto">
          <a:xfrm>
            <a:off x="1349375" y="525463"/>
            <a:ext cx="5708650" cy="900112"/>
          </a:xfrm>
          <a:prstGeom prst="rect">
            <a:avLst/>
          </a:prstGeom>
          <a:noFill/>
          <a:ln w="9525">
            <a:noFill/>
            <a:miter lim="800000"/>
            <a:headEnd/>
            <a:tailEnd/>
          </a:ln>
        </p:spPr>
        <p:txBody>
          <a:bodyPr wrap="none" lIns="68580" tIns="34290" rIns="68580" bIns="34290">
            <a:spAutoFit/>
          </a:bodyPr>
          <a:lstStyle/>
          <a:p>
            <a:r>
              <a:rPr lang="zh-CN" altLang="en-US" sz="5400" b="1">
                <a:solidFill>
                  <a:schemeClr val="accent1"/>
                </a:solidFill>
                <a:latin typeface="隶书"/>
                <a:ea typeface="隶书"/>
                <a:cs typeface="隶书"/>
              </a:rPr>
              <a:t>第七章  运动和力</a:t>
            </a:r>
          </a:p>
        </p:txBody>
      </p:sp>
      <p:sp>
        <p:nvSpPr>
          <p:cNvPr id="64" name="文本框 78"/>
          <p:cNvSpPr txBox="1">
            <a:spLocks noChangeArrowheads="1"/>
          </p:cNvSpPr>
          <p:nvPr/>
        </p:nvSpPr>
        <p:spPr bwMode="auto">
          <a:xfrm>
            <a:off x="996950" y="1757363"/>
            <a:ext cx="6748463" cy="577850"/>
          </a:xfrm>
          <a:prstGeom prst="rect">
            <a:avLst/>
          </a:prstGeom>
          <a:noFill/>
          <a:ln w="9525">
            <a:noFill/>
            <a:miter lim="800000"/>
            <a:headEnd/>
            <a:tailEnd/>
          </a:ln>
        </p:spPr>
        <p:txBody>
          <a:bodyPr wrap="none" lIns="68580" tIns="34290" rIns="68580" bIns="34290">
            <a:spAutoFit/>
          </a:bodyPr>
          <a:lstStyle/>
          <a:p>
            <a:pPr algn="ctr"/>
            <a:r>
              <a:rPr lang="zh-CN" altLang="en-US" sz="3300" b="1">
                <a:solidFill>
                  <a:schemeClr val="accent1"/>
                </a:solidFill>
                <a:latin typeface="微软雅黑" pitchFamily="34" charset="-122"/>
                <a:ea typeface="微软雅黑" pitchFamily="34" charset="-122"/>
              </a:rPr>
              <a:t>第</a:t>
            </a:r>
            <a:r>
              <a:rPr lang="en-US" altLang="zh-CN" sz="3300" b="1">
                <a:solidFill>
                  <a:schemeClr val="accent1"/>
                </a:solidFill>
                <a:latin typeface="微软雅黑" pitchFamily="34" charset="-122"/>
                <a:ea typeface="微软雅黑" pitchFamily="34" charset="-122"/>
              </a:rPr>
              <a:t>3</a:t>
            </a:r>
            <a:r>
              <a:rPr lang="zh-CN" altLang="en-US" sz="3300" b="1">
                <a:solidFill>
                  <a:schemeClr val="accent1"/>
                </a:solidFill>
                <a:latin typeface="微软雅黑" pitchFamily="34" charset="-122"/>
                <a:ea typeface="微软雅黑" pitchFamily="34" charset="-122"/>
              </a:rPr>
              <a:t>节　探究物体不受力时怎样运动</a:t>
            </a:r>
          </a:p>
        </p:txBody>
      </p:sp>
      <p:pic>
        <p:nvPicPr>
          <p:cNvPr id="25" name="Picture 12" descr="clouds1.png"/>
          <p:cNvPicPr>
            <a:picLocks noChangeAspect="1"/>
          </p:cNvPicPr>
          <p:nvPr/>
        </p:nvPicPr>
        <p:blipFill>
          <a:blip r:embed="rId3"/>
          <a:srcRect/>
          <a:stretch>
            <a:fillRect/>
          </a:stretch>
        </p:blipFill>
        <p:spPr bwMode="auto">
          <a:xfrm>
            <a:off x="1822450" y="3101975"/>
            <a:ext cx="4770438" cy="828675"/>
          </a:xfrm>
          <a:prstGeom prst="rect">
            <a:avLst/>
          </a:prstGeom>
          <a:noFill/>
          <a:ln w="9525">
            <a:noFill/>
            <a:miter lim="800000"/>
            <a:headEnd/>
            <a:tailEnd/>
          </a:ln>
        </p:spPr>
      </p:pic>
      <p:pic>
        <p:nvPicPr>
          <p:cNvPr id="26" name="Picture 10" descr="field1.png"/>
          <p:cNvPicPr>
            <a:picLocks noChangeAspect="1"/>
          </p:cNvPicPr>
          <p:nvPr/>
        </p:nvPicPr>
        <p:blipFill>
          <a:blip r:embed="rId4"/>
          <a:srcRect/>
          <a:stretch>
            <a:fillRect/>
          </a:stretch>
        </p:blipFill>
        <p:spPr bwMode="auto">
          <a:xfrm>
            <a:off x="88900" y="3838575"/>
            <a:ext cx="8916988" cy="1354138"/>
          </a:xfrm>
          <a:prstGeom prst="rect">
            <a:avLst/>
          </a:prstGeom>
          <a:noFill/>
          <a:ln w="9525">
            <a:noFill/>
            <a:miter lim="800000"/>
            <a:headEnd/>
            <a:tailEnd/>
          </a:ln>
        </p:spPr>
      </p:pic>
      <p:pic>
        <p:nvPicPr>
          <p:cNvPr id="27" name="Picture 11" descr="server.png"/>
          <p:cNvPicPr>
            <a:picLocks noChangeAspect="1"/>
          </p:cNvPicPr>
          <p:nvPr/>
        </p:nvPicPr>
        <p:blipFill>
          <a:blip r:embed="rId5"/>
          <a:srcRect/>
          <a:stretch>
            <a:fillRect/>
          </a:stretch>
        </p:blipFill>
        <p:spPr bwMode="auto">
          <a:xfrm>
            <a:off x="2759075" y="3294063"/>
            <a:ext cx="3560763" cy="1955800"/>
          </a:xfrm>
          <a:prstGeom prst="rect">
            <a:avLst/>
          </a:prstGeom>
          <a:noFill/>
          <a:ln w="9525">
            <a:noFill/>
            <a:miter lim="800000"/>
            <a:headEnd/>
            <a:tailEnd/>
          </a:ln>
        </p:spPr>
      </p:pic>
    </p:spTree>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afterEffect">
                                  <p:stCondLst>
                                    <p:cond delay="0"/>
                                  </p:stCondLst>
                                  <p:childTnLst>
                                    <p:set>
                                      <p:cBhvr>
                                        <p:cTn id="6" dur="1" fill="hold">
                                          <p:stCondLst>
                                            <p:cond delay="0"/>
                                          </p:stCondLst>
                                        </p:cTn>
                                        <p:tgtEl>
                                          <p:spTgt spid="27"/>
                                        </p:tgtEl>
                                        <p:attrNameLst>
                                          <p:attrName>style.visibility</p:attrName>
                                        </p:attrNameLst>
                                      </p:cBhvr>
                                      <p:to>
                                        <p:strVal val="visible"/>
                                      </p:to>
                                    </p:set>
                                    <p:anim calcmode="lin" valueType="num">
                                      <p:cBhvr additive="base">
                                        <p:cTn id="7" dur="500" fill="hold"/>
                                        <p:tgtEl>
                                          <p:spTgt spid="27"/>
                                        </p:tgtEl>
                                        <p:attrNameLst>
                                          <p:attrName>ppt_x</p:attrName>
                                        </p:attrNameLst>
                                      </p:cBhvr>
                                      <p:tavLst>
                                        <p:tav tm="0">
                                          <p:val>
                                            <p:strVal val="#ppt_x"/>
                                          </p:val>
                                        </p:tav>
                                        <p:tav tm="100000">
                                          <p:val>
                                            <p:strVal val="#ppt_x"/>
                                          </p:val>
                                        </p:tav>
                                      </p:tavLst>
                                    </p:anim>
                                    <p:anim calcmode="lin" valueType="num">
                                      <p:cBhvr additive="base">
                                        <p:cTn id="8" dur="500" fill="hold"/>
                                        <p:tgtEl>
                                          <p:spTgt spid="27"/>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25"/>
                                        </p:tgtEl>
                                        <p:attrNameLst>
                                          <p:attrName>style.visibility</p:attrName>
                                        </p:attrNameLst>
                                      </p:cBhvr>
                                      <p:to>
                                        <p:strVal val="visible"/>
                                      </p:to>
                                    </p:set>
                                    <p:anim calcmode="lin" valueType="num">
                                      <p:cBhvr additive="base">
                                        <p:cTn id="11" dur="500" fill="hold"/>
                                        <p:tgtEl>
                                          <p:spTgt spid="25"/>
                                        </p:tgtEl>
                                        <p:attrNameLst>
                                          <p:attrName>ppt_x</p:attrName>
                                        </p:attrNameLst>
                                      </p:cBhvr>
                                      <p:tavLst>
                                        <p:tav tm="0">
                                          <p:val>
                                            <p:strVal val="#ppt_x"/>
                                          </p:val>
                                        </p:tav>
                                        <p:tav tm="100000">
                                          <p:val>
                                            <p:strVal val="#ppt_x"/>
                                          </p:val>
                                        </p:tav>
                                      </p:tavLst>
                                    </p:anim>
                                    <p:anim calcmode="lin" valueType="num">
                                      <p:cBhvr additive="base">
                                        <p:cTn id="12" dur="500" fill="hold"/>
                                        <p:tgtEl>
                                          <p:spTgt spid="25"/>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26"/>
                                        </p:tgtEl>
                                        <p:attrNameLst>
                                          <p:attrName>style.visibility</p:attrName>
                                        </p:attrNameLst>
                                      </p:cBhvr>
                                      <p:to>
                                        <p:strVal val="visible"/>
                                      </p:to>
                                    </p:set>
                                    <p:anim calcmode="lin" valueType="num">
                                      <p:cBhvr additive="base">
                                        <p:cTn id="15" dur="500" fill="hold"/>
                                        <p:tgtEl>
                                          <p:spTgt spid="26"/>
                                        </p:tgtEl>
                                        <p:attrNameLst>
                                          <p:attrName>ppt_x</p:attrName>
                                        </p:attrNameLst>
                                      </p:cBhvr>
                                      <p:tavLst>
                                        <p:tav tm="0">
                                          <p:val>
                                            <p:strVal val="#ppt_x"/>
                                          </p:val>
                                        </p:tav>
                                        <p:tav tm="100000">
                                          <p:val>
                                            <p:strVal val="#ppt_x"/>
                                          </p:val>
                                        </p:tav>
                                      </p:tavLst>
                                    </p:anim>
                                    <p:anim calcmode="lin" valueType="num">
                                      <p:cBhvr additive="base">
                                        <p:cTn id="16" dur="500" fill="hold"/>
                                        <p:tgtEl>
                                          <p:spTgt spid="26"/>
                                        </p:tgtEl>
                                        <p:attrNameLst>
                                          <p:attrName>ppt_y</p:attrName>
                                        </p:attrNameLst>
                                      </p:cBhvr>
                                      <p:tavLst>
                                        <p:tav tm="0">
                                          <p:val>
                                            <p:strVal val="1+#ppt_h/2"/>
                                          </p:val>
                                        </p:tav>
                                        <p:tav tm="100000">
                                          <p:val>
                                            <p:strVal val="#ppt_y"/>
                                          </p:val>
                                        </p:tav>
                                      </p:tavLst>
                                    </p:anim>
                                  </p:childTnLst>
                                </p:cTn>
                              </p:par>
                            </p:childTnLst>
                          </p:cTn>
                        </p:par>
                        <p:par>
                          <p:cTn id="17" fill="hold">
                            <p:stCondLst>
                              <p:cond delay="500"/>
                            </p:stCondLst>
                            <p:childTnLst>
                              <p:par>
                                <p:cTn id="18" presetID="29" presetClass="entr" presetSubtype="0" fill="hold" grpId="0" nodeType="afterEffect">
                                  <p:stCondLst>
                                    <p:cond delay="0"/>
                                  </p:stCondLst>
                                  <p:iterate type="lt">
                                    <p:tmPct val="0"/>
                                  </p:iterate>
                                  <p:childTnLst>
                                    <p:set>
                                      <p:cBhvr>
                                        <p:cTn id="19" dur="1" fill="hold">
                                          <p:stCondLst>
                                            <p:cond delay="0"/>
                                          </p:stCondLst>
                                        </p:cTn>
                                        <p:tgtEl>
                                          <p:spTgt spid="62"/>
                                        </p:tgtEl>
                                        <p:attrNameLst>
                                          <p:attrName>style.visibility</p:attrName>
                                        </p:attrNameLst>
                                      </p:cBhvr>
                                      <p:to>
                                        <p:strVal val="visible"/>
                                      </p:to>
                                    </p:set>
                                    <p:anim calcmode="lin" valueType="num">
                                      <p:cBhvr>
                                        <p:cTn id="20" dur="1000" fill="hold"/>
                                        <p:tgtEl>
                                          <p:spTgt spid="62"/>
                                        </p:tgtEl>
                                        <p:attrNameLst>
                                          <p:attrName>ppt_x</p:attrName>
                                        </p:attrNameLst>
                                      </p:cBhvr>
                                      <p:tavLst>
                                        <p:tav tm="0">
                                          <p:val>
                                            <p:strVal val="#ppt_x-.2"/>
                                          </p:val>
                                        </p:tav>
                                        <p:tav tm="100000">
                                          <p:val>
                                            <p:strVal val="#ppt_x"/>
                                          </p:val>
                                        </p:tav>
                                      </p:tavLst>
                                    </p:anim>
                                    <p:anim calcmode="lin" valueType="num">
                                      <p:cBhvr>
                                        <p:cTn id="21" dur="1000" fill="hold"/>
                                        <p:tgtEl>
                                          <p:spTgt spid="62"/>
                                        </p:tgtEl>
                                        <p:attrNameLst>
                                          <p:attrName>ppt_y</p:attrName>
                                        </p:attrNameLst>
                                      </p:cBhvr>
                                      <p:tavLst>
                                        <p:tav tm="0">
                                          <p:val>
                                            <p:strVal val="#ppt_y"/>
                                          </p:val>
                                        </p:tav>
                                        <p:tav tm="100000">
                                          <p:val>
                                            <p:strVal val="#ppt_y"/>
                                          </p:val>
                                        </p:tav>
                                      </p:tavLst>
                                    </p:anim>
                                    <p:animEffect transition="in" filter="wipe(right)" prLst="gradientSize: 0.1">
                                      <p:cBhvr>
                                        <p:cTn id="22" dur="1000"/>
                                        <p:tgtEl>
                                          <p:spTgt spid="62"/>
                                        </p:tgtEl>
                                      </p:cBhvr>
                                    </p:animEffect>
                                  </p:childTnLst>
                                </p:cTn>
                              </p:par>
                              <p:par>
                                <p:cTn id="23" presetID="29" presetClass="entr" presetSubtype="0" fill="hold" grpId="0" nodeType="withEffect">
                                  <p:stCondLst>
                                    <p:cond delay="0"/>
                                  </p:stCondLst>
                                  <p:iterate type="lt">
                                    <p:tmPct val="0"/>
                                  </p:iterate>
                                  <p:childTnLst>
                                    <p:set>
                                      <p:cBhvr>
                                        <p:cTn id="24" dur="1" fill="hold">
                                          <p:stCondLst>
                                            <p:cond delay="0"/>
                                          </p:stCondLst>
                                        </p:cTn>
                                        <p:tgtEl>
                                          <p:spTgt spid="64"/>
                                        </p:tgtEl>
                                        <p:attrNameLst>
                                          <p:attrName>style.visibility</p:attrName>
                                        </p:attrNameLst>
                                      </p:cBhvr>
                                      <p:to>
                                        <p:strVal val="visible"/>
                                      </p:to>
                                    </p:set>
                                    <p:anim calcmode="lin" valueType="num">
                                      <p:cBhvr>
                                        <p:cTn id="25" dur="1000" fill="hold"/>
                                        <p:tgtEl>
                                          <p:spTgt spid="64"/>
                                        </p:tgtEl>
                                        <p:attrNameLst>
                                          <p:attrName>ppt_x</p:attrName>
                                        </p:attrNameLst>
                                      </p:cBhvr>
                                      <p:tavLst>
                                        <p:tav tm="0">
                                          <p:val>
                                            <p:strVal val="#ppt_x-.2"/>
                                          </p:val>
                                        </p:tav>
                                        <p:tav tm="100000">
                                          <p:val>
                                            <p:strVal val="#ppt_x"/>
                                          </p:val>
                                        </p:tav>
                                      </p:tavLst>
                                    </p:anim>
                                    <p:anim calcmode="lin" valueType="num">
                                      <p:cBhvr>
                                        <p:cTn id="26" dur="1000" fill="hold"/>
                                        <p:tgtEl>
                                          <p:spTgt spid="64"/>
                                        </p:tgtEl>
                                        <p:attrNameLst>
                                          <p:attrName>ppt_y</p:attrName>
                                        </p:attrNameLst>
                                      </p:cBhvr>
                                      <p:tavLst>
                                        <p:tav tm="0">
                                          <p:val>
                                            <p:strVal val="#ppt_y"/>
                                          </p:val>
                                        </p:tav>
                                        <p:tav tm="100000">
                                          <p:val>
                                            <p:strVal val="#ppt_y"/>
                                          </p:val>
                                        </p:tav>
                                      </p:tavLst>
                                    </p:anim>
                                    <p:animEffect transition="in" filter="wipe(right)" prLst="gradientSize: 0.1">
                                      <p:cBhvr>
                                        <p:cTn id="27" dur="1000"/>
                                        <p:tgtEl>
                                          <p:spTgt spid="6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2" grpId="0"/>
      <p:bldP spid="64" grpId="0"/>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 name="图片 19" descr="画笔.jpg"/>
          <p:cNvPicPr>
            <a:picLocks noChangeAspect="1"/>
          </p:cNvPicPr>
          <p:nvPr/>
        </p:nvPicPr>
        <p:blipFill>
          <a:blip r:embed="rId2"/>
          <a:srcRect/>
          <a:stretch>
            <a:fillRect/>
          </a:stretch>
        </p:blipFill>
        <p:spPr bwMode="auto">
          <a:xfrm>
            <a:off x="8005763" y="4016375"/>
            <a:ext cx="1125537" cy="1127125"/>
          </a:xfrm>
          <a:prstGeom prst="rect">
            <a:avLst/>
          </a:prstGeom>
          <a:noFill/>
          <a:ln w="9525">
            <a:noFill/>
            <a:miter lim="800000"/>
            <a:headEnd/>
            <a:tailEnd/>
          </a:ln>
        </p:spPr>
      </p:pic>
      <p:pic>
        <p:nvPicPr>
          <p:cNvPr id="24" name="图片 23" descr="下方素材.png"/>
          <p:cNvPicPr>
            <a:picLocks noChangeAspect="1"/>
          </p:cNvPicPr>
          <p:nvPr/>
        </p:nvPicPr>
        <p:blipFill>
          <a:blip r:embed="rId3"/>
          <a:srcRect t="65517"/>
          <a:stretch>
            <a:fillRect/>
          </a:stretch>
        </p:blipFill>
        <p:spPr bwMode="auto">
          <a:xfrm>
            <a:off x="3967163" y="4652963"/>
            <a:ext cx="1895475" cy="490537"/>
          </a:xfrm>
          <a:prstGeom prst="rect">
            <a:avLst/>
          </a:prstGeom>
          <a:noFill/>
          <a:ln w="9525">
            <a:noFill/>
            <a:miter lim="800000"/>
            <a:headEnd/>
            <a:tailEnd/>
          </a:ln>
        </p:spPr>
      </p:pic>
      <p:pic>
        <p:nvPicPr>
          <p:cNvPr id="16" name="图片 15" descr="图片5.png"/>
          <p:cNvPicPr>
            <a:picLocks noChangeAspect="1"/>
          </p:cNvPicPr>
          <p:nvPr/>
        </p:nvPicPr>
        <p:blipFill>
          <a:blip r:embed="rId4"/>
          <a:srcRect/>
          <a:stretch>
            <a:fillRect/>
          </a:stretch>
        </p:blipFill>
        <p:spPr bwMode="auto">
          <a:xfrm>
            <a:off x="595313" y="1012825"/>
            <a:ext cx="928687" cy="393700"/>
          </a:xfrm>
          <a:prstGeom prst="rect">
            <a:avLst/>
          </a:prstGeom>
          <a:noFill/>
          <a:ln w="9525">
            <a:noFill/>
            <a:miter lim="800000"/>
            <a:headEnd/>
            <a:tailEnd/>
          </a:ln>
        </p:spPr>
      </p:pic>
      <p:grpSp>
        <p:nvGrpSpPr>
          <p:cNvPr id="2" name="组合 18"/>
          <p:cNvGrpSpPr>
            <a:grpSpLocks/>
          </p:cNvGrpSpPr>
          <p:nvPr/>
        </p:nvGrpSpPr>
        <p:grpSpPr bwMode="auto">
          <a:xfrm>
            <a:off x="252413" y="0"/>
            <a:ext cx="4537075" cy="819150"/>
            <a:chOff x="337457" y="0"/>
            <a:chExt cx="5751109" cy="1091406"/>
          </a:xfrm>
        </p:grpSpPr>
        <p:sp>
          <p:nvSpPr>
            <p:cNvPr id="21" name="圆角矩形 20"/>
            <p:cNvSpPr/>
            <p:nvPr/>
          </p:nvSpPr>
          <p:spPr>
            <a:xfrm>
              <a:off x="337457" y="406105"/>
              <a:ext cx="5751109" cy="685301"/>
            </a:xfrm>
            <a:prstGeom prst="roundRect">
              <a:avLst/>
            </a:prstGeom>
            <a:solidFill>
              <a:schemeClr val="accent4">
                <a:lumMod val="20000"/>
                <a:lumOff val="80000"/>
              </a:schemeClr>
            </a:solid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p>
          </p:txBody>
        </p:sp>
        <p:cxnSp>
          <p:nvCxnSpPr>
            <p:cNvPr id="22" name="直接连接符 21"/>
            <p:cNvCxnSpPr/>
            <p:nvPr/>
          </p:nvCxnSpPr>
          <p:spPr>
            <a:xfrm rot="5400000">
              <a:off x="710615" y="208392"/>
              <a:ext cx="418795" cy="2013"/>
            </a:xfrm>
            <a:prstGeom prst="line">
              <a:avLst/>
            </a:prstGeom>
            <a:solidFill>
              <a:schemeClr val="accent4">
                <a:lumMod val="20000"/>
                <a:lumOff val="80000"/>
              </a:schemeClr>
            </a:solidFill>
            <a:ln w="38100"/>
          </p:spPr>
          <p:style>
            <a:lnRef idx="1">
              <a:schemeClr val="dk1"/>
            </a:lnRef>
            <a:fillRef idx="0">
              <a:schemeClr val="dk1"/>
            </a:fillRef>
            <a:effectRef idx="0">
              <a:schemeClr val="dk1"/>
            </a:effectRef>
            <a:fontRef idx="minor">
              <a:schemeClr val="tx1"/>
            </a:fontRef>
          </p:style>
        </p:cxnSp>
        <p:cxnSp>
          <p:nvCxnSpPr>
            <p:cNvPr id="23" name="直接连接符 22"/>
            <p:cNvCxnSpPr/>
            <p:nvPr/>
          </p:nvCxnSpPr>
          <p:spPr>
            <a:xfrm rot="5400000">
              <a:off x="5113493" y="208392"/>
              <a:ext cx="418795" cy="2013"/>
            </a:xfrm>
            <a:prstGeom prst="line">
              <a:avLst/>
            </a:prstGeom>
            <a:solidFill>
              <a:schemeClr val="accent4">
                <a:lumMod val="20000"/>
                <a:lumOff val="80000"/>
              </a:schemeClr>
            </a:solidFill>
            <a:ln w="38100"/>
          </p:spPr>
          <p:style>
            <a:lnRef idx="1">
              <a:schemeClr val="dk1"/>
            </a:lnRef>
            <a:fillRef idx="0">
              <a:schemeClr val="dk1"/>
            </a:fillRef>
            <a:effectRef idx="0">
              <a:schemeClr val="dk1"/>
            </a:effectRef>
            <a:fontRef idx="minor">
              <a:schemeClr val="tx1"/>
            </a:fontRef>
          </p:style>
        </p:cxnSp>
      </p:grpSp>
      <p:sp>
        <p:nvSpPr>
          <p:cNvPr id="25" name="矩形 24"/>
          <p:cNvSpPr>
            <a:spLocks noChangeArrowheads="1"/>
          </p:cNvSpPr>
          <p:nvPr/>
        </p:nvSpPr>
        <p:spPr bwMode="auto">
          <a:xfrm>
            <a:off x="306388" y="349250"/>
            <a:ext cx="4498975" cy="484188"/>
          </a:xfrm>
          <a:prstGeom prst="rect">
            <a:avLst/>
          </a:prstGeom>
          <a:noFill/>
          <a:ln w="9525">
            <a:noFill/>
            <a:miter lim="800000"/>
            <a:headEnd/>
            <a:tailEnd/>
          </a:ln>
        </p:spPr>
        <p:txBody>
          <a:bodyPr wrap="none" lIns="68580" tIns="34290" rIns="68580" bIns="34290">
            <a:spAutoFit/>
          </a:bodyPr>
          <a:lstStyle/>
          <a:p>
            <a:r>
              <a:rPr lang="zh-CN" altLang="en-US" sz="2700">
                <a:latin typeface="微软雅黑" pitchFamily="34" charset="-122"/>
                <a:ea typeface="微软雅黑" pitchFamily="34" charset="-122"/>
              </a:rPr>
              <a:t>知识点  探究运动和力的关系</a:t>
            </a:r>
          </a:p>
        </p:txBody>
      </p:sp>
      <p:sp>
        <p:nvSpPr>
          <p:cNvPr id="14" name="矩形 13"/>
          <p:cNvSpPr>
            <a:spLocks noChangeArrowheads="1"/>
          </p:cNvSpPr>
          <p:nvPr/>
        </p:nvSpPr>
        <p:spPr bwMode="auto">
          <a:xfrm>
            <a:off x="403225" y="1390650"/>
            <a:ext cx="7704138" cy="476250"/>
          </a:xfrm>
          <a:prstGeom prst="rect">
            <a:avLst/>
          </a:prstGeom>
          <a:noFill/>
          <a:ln w="9525">
            <a:noFill/>
            <a:miter lim="800000"/>
            <a:headEnd/>
            <a:tailEnd/>
          </a:ln>
        </p:spPr>
        <p:txBody>
          <a:bodyPr lIns="68580" tIns="34290" rIns="68580" bIns="34290">
            <a:spAutoFit/>
          </a:bodyPr>
          <a:lstStyle/>
          <a:p>
            <a:pPr>
              <a:lnSpc>
                <a:spcPct val="150000"/>
              </a:lnSpc>
            </a:pPr>
            <a:r>
              <a:rPr lang="zh-CN" altLang="en-US" sz="2000">
                <a:latin typeface="微软雅黑" pitchFamily="34" charset="-122"/>
                <a:ea typeface="微软雅黑" pitchFamily="34" charset="-122"/>
              </a:rPr>
              <a:t>树欲静而风不止</a:t>
            </a:r>
            <a:r>
              <a:rPr lang="en-US" altLang="zh-CN" sz="2000">
                <a:latin typeface="微软雅黑" pitchFamily="34" charset="-122"/>
                <a:ea typeface="微软雅黑" pitchFamily="34" charset="-122"/>
              </a:rPr>
              <a:t>,</a:t>
            </a:r>
            <a:r>
              <a:rPr lang="zh-CN" altLang="en-US" sz="2000">
                <a:latin typeface="微软雅黑" pitchFamily="34" charset="-122"/>
                <a:ea typeface="微软雅黑" pitchFamily="34" charset="-122"/>
              </a:rPr>
              <a:t>说明力是改变物体运动状态的原因</a:t>
            </a:r>
            <a:r>
              <a:rPr lang="en-US" altLang="zh-CN" sz="2000">
                <a:latin typeface="微软雅黑" pitchFamily="34" charset="-122"/>
                <a:ea typeface="微软雅黑" pitchFamily="34" charset="-122"/>
              </a:rPr>
              <a:t>.</a:t>
            </a:r>
          </a:p>
        </p:txBody>
      </p:sp>
      <p:pic>
        <p:nvPicPr>
          <p:cNvPr id="13" name="yhb318.jpg" descr="id:2147506644;FounderCES"/>
          <p:cNvPicPr>
            <a:picLocks noChangeAspect="1" noChangeArrowheads="1"/>
          </p:cNvPicPr>
          <p:nvPr/>
        </p:nvPicPr>
        <p:blipFill>
          <a:blip r:embed="rId5"/>
          <a:srcRect/>
          <a:stretch>
            <a:fillRect/>
          </a:stretch>
        </p:blipFill>
        <p:spPr bwMode="auto">
          <a:xfrm>
            <a:off x="3521075" y="2103438"/>
            <a:ext cx="1931988" cy="1379537"/>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1" fill="hold"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slide(fromTop)">
                                      <p:cBhvr>
                                        <p:cTn id="7" dur="500"/>
                                        <p:tgtEl>
                                          <p:spTgt spid="2"/>
                                        </p:tgtEl>
                                      </p:cBhvr>
                                    </p:animEffect>
                                  </p:childTnLst>
                                </p:cTn>
                              </p:par>
                              <p:par>
                                <p:cTn id="8" presetID="12" presetClass="entr" presetSubtype="8" fill="hold" grpId="0" nodeType="withEffect">
                                  <p:stCondLst>
                                    <p:cond delay="0"/>
                                  </p:stCondLst>
                                  <p:childTnLst>
                                    <p:set>
                                      <p:cBhvr>
                                        <p:cTn id="9" dur="1" fill="hold">
                                          <p:stCondLst>
                                            <p:cond delay="0"/>
                                          </p:stCondLst>
                                        </p:cTn>
                                        <p:tgtEl>
                                          <p:spTgt spid="25"/>
                                        </p:tgtEl>
                                        <p:attrNameLst>
                                          <p:attrName>style.visibility</p:attrName>
                                        </p:attrNameLst>
                                      </p:cBhvr>
                                      <p:to>
                                        <p:strVal val="visible"/>
                                      </p:to>
                                    </p:set>
                                    <p:animEffect transition="in" filter="slide(fromLeft)">
                                      <p:cBhvr>
                                        <p:cTn id="10" dur="500"/>
                                        <p:tgtEl>
                                          <p:spTgt spid="25"/>
                                        </p:tgtEl>
                                      </p:cBhvr>
                                    </p:animEffect>
                                  </p:childTnLst>
                                </p:cTn>
                              </p:par>
                              <p:par>
                                <p:cTn id="11" presetID="12" presetClass="entr" presetSubtype="4" fill="hold" nodeType="withEffect">
                                  <p:stCondLst>
                                    <p:cond delay="0"/>
                                  </p:stCondLst>
                                  <p:childTnLst>
                                    <p:set>
                                      <p:cBhvr>
                                        <p:cTn id="12" dur="1" fill="hold">
                                          <p:stCondLst>
                                            <p:cond delay="0"/>
                                          </p:stCondLst>
                                        </p:cTn>
                                        <p:tgtEl>
                                          <p:spTgt spid="16"/>
                                        </p:tgtEl>
                                        <p:attrNameLst>
                                          <p:attrName>style.visibility</p:attrName>
                                        </p:attrNameLst>
                                      </p:cBhvr>
                                      <p:to>
                                        <p:strVal val="visible"/>
                                      </p:to>
                                    </p:set>
                                    <p:animEffect transition="in" filter="slide(fromBottom)">
                                      <p:cBhvr>
                                        <p:cTn id="13" dur="500"/>
                                        <p:tgtEl>
                                          <p:spTgt spid="16"/>
                                        </p:tgtEl>
                                      </p:cBhvr>
                                    </p:animEffect>
                                  </p:childTnLst>
                                </p:cTn>
                              </p:par>
                            </p:childTnLst>
                          </p:cTn>
                        </p:par>
                        <p:par>
                          <p:cTn id="14" fill="hold">
                            <p:stCondLst>
                              <p:cond delay="500"/>
                            </p:stCondLst>
                            <p:childTnLst>
                              <p:par>
                                <p:cTn id="15" presetID="29" presetClass="entr" presetSubtype="0" fill="hold" nodeType="afterEffect">
                                  <p:stCondLst>
                                    <p:cond delay="0"/>
                                  </p:stCondLst>
                                  <p:childTnLst>
                                    <p:set>
                                      <p:cBhvr>
                                        <p:cTn id="16" dur="1" fill="hold">
                                          <p:stCondLst>
                                            <p:cond delay="0"/>
                                          </p:stCondLst>
                                        </p:cTn>
                                        <p:tgtEl>
                                          <p:spTgt spid="20"/>
                                        </p:tgtEl>
                                        <p:attrNameLst>
                                          <p:attrName>style.visibility</p:attrName>
                                        </p:attrNameLst>
                                      </p:cBhvr>
                                      <p:to>
                                        <p:strVal val="visible"/>
                                      </p:to>
                                    </p:set>
                                    <p:anim calcmode="lin" valueType="num">
                                      <p:cBhvr>
                                        <p:cTn id="17" dur="500" fill="hold"/>
                                        <p:tgtEl>
                                          <p:spTgt spid="20"/>
                                        </p:tgtEl>
                                        <p:attrNameLst>
                                          <p:attrName>ppt_x</p:attrName>
                                        </p:attrNameLst>
                                      </p:cBhvr>
                                      <p:tavLst>
                                        <p:tav tm="0">
                                          <p:val>
                                            <p:strVal val="#ppt_x-.2"/>
                                          </p:val>
                                        </p:tav>
                                        <p:tav tm="100000">
                                          <p:val>
                                            <p:strVal val="#ppt_x"/>
                                          </p:val>
                                        </p:tav>
                                      </p:tavLst>
                                    </p:anim>
                                    <p:anim calcmode="lin" valueType="num">
                                      <p:cBhvr>
                                        <p:cTn id="18" dur="500" fill="hold"/>
                                        <p:tgtEl>
                                          <p:spTgt spid="20"/>
                                        </p:tgtEl>
                                        <p:attrNameLst>
                                          <p:attrName>ppt_y</p:attrName>
                                        </p:attrNameLst>
                                      </p:cBhvr>
                                      <p:tavLst>
                                        <p:tav tm="0">
                                          <p:val>
                                            <p:strVal val="#ppt_y"/>
                                          </p:val>
                                        </p:tav>
                                        <p:tav tm="100000">
                                          <p:val>
                                            <p:strVal val="#ppt_y"/>
                                          </p:val>
                                        </p:tav>
                                      </p:tavLst>
                                    </p:anim>
                                    <p:animEffect transition="in" filter="wipe(right)" prLst="gradientSize: 0.1">
                                      <p:cBhvr>
                                        <p:cTn id="19" dur="500"/>
                                        <p:tgtEl>
                                          <p:spTgt spid="20"/>
                                        </p:tgtEl>
                                      </p:cBhvr>
                                    </p:animEffect>
                                  </p:childTnLst>
                                </p:cTn>
                              </p:par>
                              <p:par>
                                <p:cTn id="20" presetID="32" presetClass="emph" presetSubtype="0" fill="hold" nodeType="withEffect">
                                  <p:stCondLst>
                                    <p:cond delay="0"/>
                                  </p:stCondLst>
                                  <p:childTnLst>
                                    <p:animClr clrSpc="rgb" dir="cw">
                                      <p:cBhvr override="childStyle">
                                        <p:cTn id="21" dur="100" fill="hold"/>
                                        <p:tgtEl>
                                          <p:spTgt spid="24"/>
                                        </p:tgtEl>
                                        <p:attrNameLst>
                                          <p:attrName>style.color</p:attrName>
                                        </p:attrNameLst>
                                      </p:cBhvr>
                                      <p:to>
                                        <a:schemeClr val="bg1"/>
                                      </p:to>
                                    </p:animClr>
                                    <p:animClr clrSpc="rgb" dir="cw">
                                      <p:cBhvr>
                                        <p:cTn id="22" dur="100" fill="hold"/>
                                        <p:tgtEl>
                                          <p:spTgt spid="24"/>
                                        </p:tgtEl>
                                        <p:attrNameLst>
                                          <p:attrName>fillcolor</p:attrName>
                                        </p:attrNameLst>
                                      </p:cBhvr>
                                      <p:to>
                                        <a:schemeClr val="bg1"/>
                                      </p:to>
                                    </p:animClr>
                                    <p:set>
                                      <p:cBhvr>
                                        <p:cTn id="23" dur="100" fill="hold"/>
                                        <p:tgtEl>
                                          <p:spTgt spid="24"/>
                                        </p:tgtEl>
                                        <p:attrNameLst>
                                          <p:attrName>fill.type</p:attrName>
                                        </p:attrNameLst>
                                      </p:cBhvr>
                                      <p:to>
                                        <p:strVal val="solid"/>
                                      </p:to>
                                    </p:set>
                                    <p:set>
                                      <p:cBhvr>
                                        <p:cTn id="24" dur="100" fill="hold"/>
                                        <p:tgtEl>
                                          <p:spTgt spid="24"/>
                                        </p:tgtEl>
                                        <p:attrNameLst>
                                          <p:attrName>fill.on</p:attrName>
                                        </p:attrNameLst>
                                      </p:cBhvr>
                                      <p:to>
                                        <p:strVal val="true"/>
                                      </p:to>
                                    </p:set>
                                    <p:animRot by="120000">
                                      <p:cBhvr>
                                        <p:cTn id="25" dur="100" fill="hold">
                                          <p:stCondLst>
                                            <p:cond delay="0"/>
                                          </p:stCondLst>
                                        </p:cTn>
                                        <p:tgtEl>
                                          <p:spTgt spid="24"/>
                                        </p:tgtEl>
                                        <p:attrNameLst>
                                          <p:attrName>r</p:attrName>
                                        </p:attrNameLst>
                                      </p:cBhvr>
                                    </p:animRot>
                                    <p:animRot by="-240000">
                                      <p:cBhvr>
                                        <p:cTn id="26" dur="200" fill="hold">
                                          <p:stCondLst>
                                            <p:cond delay="200"/>
                                          </p:stCondLst>
                                        </p:cTn>
                                        <p:tgtEl>
                                          <p:spTgt spid="24"/>
                                        </p:tgtEl>
                                        <p:attrNameLst>
                                          <p:attrName>r</p:attrName>
                                        </p:attrNameLst>
                                      </p:cBhvr>
                                    </p:animRot>
                                    <p:animRot by="240000">
                                      <p:cBhvr>
                                        <p:cTn id="27" dur="200" fill="hold">
                                          <p:stCondLst>
                                            <p:cond delay="400"/>
                                          </p:stCondLst>
                                        </p:cTn>
                                        <p:tgtEl>
                                          <p:spTgt spid="24"/>
                                        </p:tgtEl>
                                        <p:attrNameLst>
                                          <p:attrName>r</p:attrName>
                                        </p:attrNameLst>
                                      </p:cBhvr>
                                    </p:animRot>
                                    <p:animRot by="-240000">
                                      <p:cBhvr>
                                        <p:cTn id="28" dur="200" fill="hold">
                                          <p:stCondLst>
                                            <p:cond delay="600"/>
                                          </p:stCondLst>
                                        </p:cTn>
                                        <p:tgtEl>
                                          <p:spTgt spid="24"/>
                                        </p:tgtEl>
                                        <p:attrNameLst>
                                          <p:attrName>r</p:attrName>
                                        </p:attrNameLst>
                                      </p:cBhvr>
                                    </p:animRot>
                                    <p:animRot by="120000">
                                      <p:cBhvr>
                                        <p:cTn id="29" dur="200" fill="hold">
                                          <p:stCondLst>
                                            <p:cond delay="800"/>
                                          </p:stCondLst>
                                        </p:cTn>
                                        <p:tgtEl>
                                          <p:spTgt spid="24"/>
                                        </p:tgtEl>
                                        <p:attrNameLst>
                                          <p:attrName>r</p:attrName>
                                        </p:attrNameLst>
                                      </p:cBhvr>
                                    </p:animRot>
                                  </p:childTnLst>
                                </p:cTn>
                              </p:par>
                            </p:childTnLst>
                          </p:cTn>
                        </p:par>
                        <p:par>
                          <p:cTn id="30" fill="hold">
                            <p:stCondLst>
                              <p:cond delay="1500"/>
                            </p:stCondLst>
                            <p:childTnLst>
                              <p:par>
                                <p:cTn id="31" presetID="12" presetClass="entr" presetSubtype="4" fill="hold" grpId="0" nodeType="afterEffect">
                                  <p:stCondLst>
                                    <p:cond delay="0"/>
                                  </p:stCondLst>
                                  <p:childTnLst>
                                    <p:set>
                                      <p:cBhvr>
                                        <p:cTn id="32" dur="1" fill="hold">
                                          <p:stCondLst>
                                            <p:cond delay="0"/>
                                          </p:stCondLst>
                                        </p:cTn>
                                        <p:tgtEl>
                                          <p:spTgt spid="14"/>
                                        </p:tgtEl>
                                        <p:attrNameLst>
                                          <p:attrName>style.visibility</p:attrName>
                                        </p:attrNameLst>
                                      </p:cBhvr>
                                      <p:to>
                                        <p:strVal val="visible"/>
                                      </p:to>
                                    </p:set>
                                    <p:animEffect transition="in" filter="slide(fromBottom)">
                                      <p:cBhvr>
                                        <p:cTn id="33" dur="500"/>
                                        <p:tgtEl>
                                          <p:spTgt spid="14"/>
                                        </p:tgtEl>
                                      </p:cBhvr>
                                    </p:animEffect>
                                  </p:childTnLst>
                                </p:cTn>
                              </p:par>
                              <p:par>
                                <p:cTn id="34" presetID="12" presetClass="entr" presetSubtype="4" fill="hold" nodeType="withEffect">
                                  <p:stCondLst>
                                    <p:cond delay="0"/>
                                  </p:stCondLst>
                                  <p:childTnLst>
                                    <p:set>
                                      <p:cBhvr>
                                        <p:cTn id="35" dur="1" fill="hold">
                                          <p:stCondLst>
                                            <p:cond delay="0"/>
                                          </p:stCondLst>
                                        </p:cTn>
                                        <p:tgtEl>
                                          <p:spTgt spid="13"/>
                                        </p:tgtEl>
                                        <p:attrNameLst>
                                          <p:attrName>style.visibility</p:attrName>
                                        </p:attrNameLst>
                                      </p:cBhvr>
                                      <p:to>
                                        <p:strVal val="visible"/>
                                      </p:to>
                                    </p:set>
                                    <p:animEffect transition="in" filter="slide(fromBottom)">
                                      <p:cBhvr>
                                        <p:cTn id="36"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 grpId="0"/>
      <p:bldP spid="14" grpId="0"/>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 name="图片 19" descr="画笔.jpg"/>
          <p:cNvPicPr>
            <a:picLocks noChangeAspect="1"/>
          </p:cNvPicPr>
          <p:nvPr/>
        </p:nvPicPr>
        <p:blipFill>
          <a:blip r:embed="rId2"/>
          <a:srcRect/>
          <a:stretch>
            <a:fillRect/>
          </a:stretch>
        </p:blipFill>
        <p:spPr bwMode="auto">
          <a:xfrm>
            <a:off x="8005763" y="4016375"/>
            <a:ext cx="1125537" cy="1127125"/>
          </a:xfrm>
          <a:prstGeom prst="rect">
            <a:avLst/>
          </a:prstGeom>
          <a:noFill/>
          <a:ln w="9525">
            <a:noFill/>
            <a:miter lim="800000"/>
            <a:headEnd/>
            <a:tailEnd/>
          </a:ln>
        </p:spPr>
      </p:pic>
      <p:pic>
        <p:nvPicPr>
          <p:cNvPr id="24" name="图片 23" descr="下方素材.png"/>
          <p:cNvPicPr>
            <a:picLocks noChangeAspect="1"/>
          </p:cNvPicPr>
          <p:nvPr/>
        </p:nvPicPr>
        <p:blipFill>
          <a:blip r:embed="rId3"/>
          <a:srcRect t="65517"/>
          <a:stretch>
            <a:fillRect/>
          </a:stretch>
        </p:blipFill>
        <p:spPr bwMode="auto">
          <a:xfrm>
            <a:off x="3967163" y="4652963"/>
            <a:ext cx="1895475" cy="490537"/>
          </a:xfrm>
          <a:prstGeom prst="rect">
            <a:avLst/>
          </a:prstGeom>
          <a:noFill/>
          <a:ln w="9525">
            <a:noFill/>
            <a:miter lim="800000"/>
            <a:headEnd/>
            <a:tailEnd/>
          </a:ln>
        </p:spPr>
      </p:pic>
      <p:pic>
        <p:nvPicPr>
          <p:cNvPr id="16" name="图片 15" descr="图片5.png"/>
          <p:cNvPicPr>
            <a:picLocks noChangeAspect="1"/>
          </p:cNvPicPr>
          <p:nvPr/>
        </p:nvPicPr>
        <p:blipFill>
          <a:blip r:embed="rId4"/>
          <a:srcRect/>
          <a:stretch>
            <a:fillRect/>
          </a:stretch>
        </p:blipFill>
        <p:spPr bwMode="auto">
          <a:xfrm>
            <a:off x="598488" y="1012825"/>
            <a:ext cx="922337" cy="393700"/>
          </a:xfrm>
          <a:prstGeom prst="rect">
            <a:avLst/>
          </a:prstGeom>
          <a:noFill/>
          <a:ln w="9525">
            <a:noFill/>
            <a:miter lim="800000"/>
            <a:headEnd/>
            <a:tailEnd/>
          </a:ln>
        </p:spPr>
      </p:pic>
      <p:grpSp>
        <p:nvGrpSpPr>
          <p:cNvPr id="2" name="组合 18"/>
          <p:cNvGrpSpPr>
            <a:grpSpLocks/>
          </p:cNvGrpSpPr>
          <p:nvPr/>
        </p:nvGrpSpPr>
        <p:grpSpPr bwMode="auto">
          <a:xfrm>
            <a:off x="252413" y="0"/>
            <a:ext cx="4537075" cy="819150"/>
            <a:chOff x="337457" y="0"/>
            <a:chExt cx="5751109" cy="1091406"/>
          </a:xfrm>
        </p:grpSpPr>
        <p:sp>
          <p:nvSpPr>
            <p:cNvPr id="21" name="圆角矩形 20"/>
            <p:cNvSpPr/>
            <p:nvPr/>
          </p:nvSpPr>
          <p:spPr>
            <a:xfrm>
              <a:off x="337457" y="406105"/>
              <a:ext cx="5751109" cy="685301"/>
            </a:xfrm>
            <a:prstGeom prst="roundRect">
              <a:avLst/>
            </a:prstGeom>
            <a:solidFill>
              <a:schemeClr val="accent4">
                <a:lumMod val="20000"/>
                <a:lumOff val="80000"/>
              </a:schemeClr>
            </a:solid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p>
          </p:txBody>
        </p:sp>
        <p:cxnSp>
          <p:nvCxnSpPr>
            <p:cNvPr id="22" name="直接连接符 21"/>
            <p:cNvCxnSpPr/>
            <p:nvPr/>
          </p:nvCxnSpPr>
          <p:spPr>
            <a:xfrm rot="5400000">
              <a:off x="710615" y="208392"/>
              <a:ext cx="418795" cy="2013"/>
            </a:xfrm>
            <a:prstGeom prst="line">
              <a:avLst/>
            </a:prstGeom>
            <a:solidFill>
              <a:schemeClr val="accent4">
                <a:lumMod val="20000"/>
                <a:lumOff val="80000"/>
              </a:schemeClr>
            </a:solidFill>
            <a:ln w="38100"/>
          </p:spPr>
          <p:style>
            <a:lnRef idx="1">
              <a:schemeClr val="dk1"/>
            </a:lnRef>
            <a:fillRef idx="0">
              <a:schemeClr val="dk1"/>
            </a:fillRef>
            <a:effectRef idx="0">
              <a:schemeClr val="dk1"/>
            </a:effectRef>
            <a:fontRef idx="minor">
              <a:schemeClr val="tx1"/>
            </a:fontRef>
          </p:style>
        </p:cxnSp>
        <p:cxnSp>
          <p:nvCxnSpPr>
            <p:cNvPr id="23" name="直接连接符 22"/>
            <p:cNvCxnSpPr/>
            <p:nvPr/>
          </p:nvCxnSpPr>
          <p:spPr>
            <a:xfrm rot="5400000">
              <a:off x="5113493" y="208392"/>
              <a:ext cx="418795" cy="2013"/>
            </a:xfrm>
            <a:prstGeom prst="line">
              <a:avLst/>
            </a:prstGeom>
            <a:solidFill>
              <a:schemeClr val="accent4">
                <a:lumMod val="20000"/>
                <a:lumOff val="80000"/>
              </a:schemeClr>
            </a:solidFill>
            <a:ln w="38100"/>
          </p:spPr>
          <p:style>
            <a:lnRef idx="1">
              <a:schemeClr val="dk1"/>
            </a:lnRef>
            <a:fillRef idx="0">
              <a:schemeClr val="dk1"/>
            </a:fillRef>
            <a:effectRef idx="0">
              <a:schemeClr val="dk1"/>
            </a:effectRef>
            <a:fontRef idx="minor">
              <a:schemeClr val="tx1"/>
            </a:fontRef>
          </p:style>
        </p:cxnSp>
      </p:grpSp>
      <p:sp>
        <p:nvSpPr>
          <p:cNvPr id="25" name="矩形 24"/>
          <p:cNvSpPr>
            <a:spLocks noChangeArrowheads="1"/>
          </p:cNvSpPr>
          <p:nvPr/>
        </p:nvSpPr>
        <p:spPr bwMode="auto">
          <a:xfrm>
            <a:off x="306388" y="349250"/>
            <a:ext cx="4498975" cy="484188"/>
          </a:xfrm>
          <a:prstGeom prst="rect">
            <a:avLst/>
          </a:prstGeom>
          <a:noFill/>
          <a:ln w="9525">
            <a:noFill/>
            <a:miter lim="800000"/>
            <a:headEnd/>
            <a:tailEnd/>
          </a:ln>
        </p:spPr>
        <p:txBody>
          <a:bodyPr wrap="none" lIns="68580" tIns="34290" rIns="68580" bIns="34290">
            <a:spAutoFit/>
          </a:bodyPr>
          <a:lstStyle/>
          <a:p>
            <a:r>
              <a:rPr lang="zh-CN" altLang="en-US" sz="2700">
                <a:latin typeface="微软雅黑" pitchFamily="34" charset="-122"/>
                <a:ea typeface="微软雅黑" pitchFamily="34" charset="-122"/>
              </a:rPr>
              <a:t>知识点  探究运动和力的关系</a:t>
            </a:r>
          </a:p>
        </p:txBody>
      </p:sp>
      <p:sp>
        <p:nvSpPr>
          <p:cNvPr id="14" name="矩形 13"/>
          <p:cNvSpPr>
            <a:spLocks noChangeArrowheads="1"/>
          </p:cNvSpPr>
          <p:nvPr/>
        </p:nvSpPr>
        <p:spPr bwMode="auto">
          <a:xfrm>
            <a:off x="403225" y="1390650"/>
            <a:ext cx="7704138" cy="1400175"/>
          </a:xfrm>
          <a:prstGeom prst="rect">
            <a:avLst/>
          </a:prstGeom>
          <a:noFill/>
          <a:ln w="9525">
            <a:noFill/>
            <a:miter lim="800000"/>
            <a:headEnd/>
            <a:tailEnd/>
          </a:ln>
        </p:spPr>
        <p:txBody>
          <a:bodyPr lIns="68580" tIns="34290" rIns="68580" bIns="34290">
            <a:spAutoFit/>
          </a:bodyPr>
          <a:lstStyle/>
          <a:p>
            <a:pPr>
              <a:lnSpc>
                <a:spcPct val="150000"/>
              </a:lnSpc>
            </a:pPr>
            <a:r>
              <a:rPr lang="zh-CN" altLang="en-US" sz="2000">
                <a:latin typeface="微软雅黑" pitchFamily="34" charset="-122"/>
                <a:ea typeface="微软雅黑" pitchFamily="34" charset="-122"/>
              </a:rPr>
              <a:t>控制变量法</a:t>
            </a:r>
            <a:r>
              <a:rPr lang="en-US" altLang="zh-CN" sz="2000">
                <a:latin typeface="微软雅黑" pitchFamily="34" charset="-122"/>
                <a:ea typeface="微软雅黑" pitchFamily="34" charset="-122"/>
              </a:rPr>
              <a:t>:</a:t>
            </a:r>
            <a:r>
              <a:rPr lang="zh-CN" altLang="en-US" sz="2000">
                <a:latin typeface="微软雅黑" pitchFamily="34" charset="-122"/>
                <a:ea typeface="微软雅黑" pitchFamily="34" charset="-122"/>
              </a:rPr>
              <a:t>保证小车到达水平面的初速度相同</a:t>
            </a:r>
            <a:r>
              <a:rPr lang="en-US" altLang="zh-CN" sz="2000">
                <a:latin typeface="微软雅黑" pitchFamily="34" charset="-122"/>
                <a:ea typeface="微软雅黑" pitchFamily="34" charset="-122"/>
              </a:rPr>
              <a:t>;</a:t>
            </a:r>
          </a:p>
          <a:p>
            <a:pPr>
              <a:lnSpc>
                <a:spcPct val="150000"/>
              </a:lnSpc>
            </a:pPr>
            <a:r>
              <a:rPr lang="zh-CN" altLang="en-US" sz="2000">
                <a:latin typeface="微软雅黑" pitchFamily="34" charset="-122"/>
                <a:ea typeface="微软雅黑" pitchFamily="34" charset="-122"/>
              </a:rPr>
              <a:t>转换法</a:t>
            </a:r>
            <a:r>
              <a:rPr lang="en-US" altLang="zh-CN" sz="2000">
                <a:latin typeface="微软雅黑" pitchFamily="34" charset="-122"/>
                <a:ea typeface="微软雅黑" pitchFamily="34" charset="-122"/>
              </a:rPr>
              <a:t>:</a:t>
            </a:r>
            <a:r>
              <a:rPr lang="zh-CN" altLang="en-US" sz="2000">
                <a:latin typeface="微软雅黑" pitchFamily="34" charset="-122"/>
                <a:ea typeface="微软雅黑" pitchFamily="34" charset="-122"/>
              </a:rPr>
              <a:t>小车在水平面的移动距离可以反映阻力的影响效果</a:t>
            </a:r>
            <a:r>
              <a:rPr lang="en-US" altLang="zh-CN" sz="2000">
                <a:latin typeface="微软雅黑" pitchFamily="34" charset="-122"/>
                <a:ea typeface="微软雅黑" pitchFamily="34" charset="-122"/>
              </a:rPr>
              <a:t>;</a:t>
            </a:r>
          </a:p>
          <a:p>
            <a:pPr>
              <a:lnSpc>
                <a:spcPct val="150000"/>
              </a:lnSpc>
            </a:pPr>
            <a:r>
              <a:rPr lang="zh-CN" altLang="en-US" sz="2000">
                <a:latin typeface="微软雅黑" pitchFamily="34" charset="-122"/>
                <a:ea typeface="微软雅黑" pitchFamily="34" charset="-122"/>
              </a:rPr>
              <a:t>理想实验法</a:t>
            </a:r>
            <a:r>
              <a:rPr lang="en-US" altLang="zh-CN" sz="2000">
                <a:latin typeface="微软雅黑" pitchFamily="34" charset="-122"/>
                <a:ea typeface="微软雅黑" pitchFamily="34" charset="-122"/>
              </a:rPr>
              <a:t>:</a:t>
            </a:r>
            <a:r>
              <a:rPr lang="zh-CN" altLang="en-US" sz="2000">
                <a:latin typeface="微软雅黑" pitchFamily="34" charset="-122"/>
                <a:ea typeface="微软雅黑" pitchFamily="34" charset="-122"/>
              </a:rPr>
              <a:t>科学推理</a:t>
            </a:r>
            <a:r>
              <a:rPr lang="en-US" altLang="zh-CN" sz="2000">
                <a:latin typeface="微软雅黑" pitchFamily="34" charset="-122"/>
                <a:ea typeface="微软雅黑" pitchFamily="34" charset="-122"/>
              </a:rPr>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1" fill="hold"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slide(fromTop)">
                                      <p:cBhvr>
                                        <p:cTn id="7" dur="500"/>
                                        <p:tgtEl>
                                          <p:spTgt spid="2"/>
                                        </p:tgtEl>
                                      </p:cBhvr>
                                    </p:animEffect>
                                  </p:childTnLst>
                                </p:cTn>
                              </p:par>
                              <p:par>
                                <p:cTn id="8" presetID="12" presetClass="entr" presetSubtype="8" fill="hold" grpId="0" nodeType="withEffect">
                                  <p:stCondLst>
                                    <p:cond delay="0"/>
                                  </p:stCondLst>
                                  <p:childTnLst>
                                    <p:set>
                                      <p:cBhvr>
                                        <p:cTn id="9" dur="1" fill="hold">
                                          <p:stCondLst>
                                            <p:cond delay="0"/>
                                          </p:stCondLst>
                                        </p:cTn>
                                        <p:tgtEl>
                                          <p:spTgt spid="25"/>
                                        </p:tgtEl>
                                        <p:attrNameLst>
                                          <p:attrName>style.visibility</p:attrName>
                                        </p:attrNameLst>
                                      </p:cBhvr>
                                      <p:to>
                                        <p:strVal val="visible"/>
                                      </p:to>
                                    </p:set>
                                    <p:animEffect transition="in" filter="slide(fromLeft)">
                                      <p:cBhvr>
                                        <p:cTn id="10" dur="500"/>
                                        <p:tgtEl>
                                          <p:spTgt spid="25"/>
                                        </p:tgtEl>
                                      </p:cBhvr>
                                    </p:animEffect>
                                  </p:childTnLst>
                                </p:cTn>
                              </p:par>
                              <p:par>
                                <p:cTn id="11" presetID="12" presetClass="entr" presetSubtype="4" fill="hold" nodeType="withEffect">
                                  <p:stCondLst>
                                    <p:cond delay="0"/>
                                  </p:stCondLst>
                                  <p:childTnLst>
                                    <p:set>
                                      <p:cBhvr>
                                        <p:cTn id="12" dur="1" fill="hold">
                                          <p:stCondLst>
                                            <p:cond delay="0"/>
                                          </p:stCondLst>
                                        </p:cTn>
                                        <p:tgtEl>
                                          <p:spTgt spid="16"/>
                                        </p:tgtEl>
                                        <p:attrNameLst>
                                          <p:attrName>style.visibility</p:attrName>
                                        </p:attrNameLst>
                                      </p:cBhvr>
                                      <p:to>
                                        <p:strVal val="visible"/>
                                      </p:to>
                                    </p:set>
                                    <p:animEffect transition="in" filter="slide(fromBottom)">
                                      <p:cBhvr>
                                        <p:cTn id="13" dur="500"/>
                                        <p:tgtEl>
                                          <p:spTgt spid="16"/>
                                        </p:tgtEl>
                                      </p:cBhvr>
                                    </p:animEffect>
                                  </p:childTnLst>
                                </p:cTn>
                              </p:par>
                            </p:childTnLst>
                          </p:cTn>
                        </p:par>
                        <p:par>
                          <p:cTn id="14" fill="hold">
                            <p:stCondLst>
                              <p:cond delay="500"/>
                            </p:stCondLst>
                            <p:childTnLst>
                              <p:par>
                                <p:cTn id="15" presetID="29" presetClass="entr" presetSubtype="0" fill="hold" nodeType="afterEffect">
                                  <p:stCondLst>
                                    <p:cond delay="0"/>
                                  </p:stCondLst>
                                  <p:childTnLst>
                                    <p:set>
                                      <p:cBhvr>
                                        <p:cTn id="16" dur="1" fill="hold">
                                          <p:stCondLst>
                                            <p:cond delay="0"/>
                                          </p:stCondLst>
                                        </p:cTn>
                                        <p:tgtEl>
                                          <p:spTgt spid="20"/>
                                        </p:tgtEl>
                                        <p:attrNameLst>
                                          <p:attrName>style.visibility</p:attrName>
                                        </p:attrNameLst>
                                      </p:cBhvr>
                                      <p:to>
                                        <p:strVal val="visible"/>
                                      </p:to>
                                    </p:set>
                                    <p:anim calcmode="lin" valueType="num">
                                      <p:cBhvr>
                                        <p:cTn id="17" dur="500" fill="hold"/>
                                        <p:tgtEl>
                                          <p:spTgt spid="20"/>
                                        </p:tgtEl>
                                        <p:attrNameLst>
                                          <p:attrName>ppt_x</p:attrName>
                                        </p:attrNameLst>
                                      </p:cBhvr>
                                      <p:tavLst>
                                        <p:tav tm="0">
                                          <p:val>
                                            <p:strVal val="#ppt_x-.2"/>
                                          </p:val>
                                        </p:tav>
                                        <p:tav tm="100000">
                                          <p:val>
                                            <p:strVal val="#ppt_x"/>
                                          </p:val>
                                        </p:tav>
                                      </p:tavLst>
                                    </p:anim>
                                    <p:anim calcmode="lin" valueType="num">
                                      <p:cBhvr>
                                        <p:cTn id="18" dur="500" fill="hold"/>
                                        <p:tgtEl>
                                          <p:spTgt spid="20"/>
                                        </p:tgtEl>
                                        <p:attrNameLst>
                                          <p:attrName>ppt_y</p:attrName>
                                        </p:attrNameLst>
                                      </p:cBhvr>
                                      <p:tavLst>
                                        <p:tav tm="0">
                                          <p:val>
                                            <p:strVal val="#ppt_y"/>
                                          </p:val>
                                        </p:tav>
                                        <p:tav tm="100000">
                                          <p:val>
                                            <p:strVal val="#ppt_y"/>
                                          </p:val>
                                        </p:tav>
                                      </p:tavLst>
                                    </p:anim>
                                    <p:animEffect transition="in" filter="wipe(right)" prLst="gradientSize: 0.1">
                                      <p:cBhvr>
                                        <p:cTn id="19" dur="500"/>
                                        <p:tgtEl>
                                          <p:spTgt spid="20"/>
                                        </p:tgtEl>
                                      </p:cBhvr>
                                    </p:animEffect>
                                  </p:childTnLst>
                                </p:cTn>
                              </p:par>
                              <p:par>
                                <p:cTn id="20" presetID="32" presetClass="emph" presetSubtype="0" fill="hold" nodeType="withEffect">
                                  <p:stCondLst>
                                    <p:cond delay="0"/>
                                  </p:stCondLst>
                                  <p:childTnLst>
                                    <p:animClr clrSpc="rgb" dir="cw">
                                      <p:cBhvr override="childStyle">
                                        <p:cTn id="21" dur="100" fill="hold"/>
                                        <p:tgtEl>
                                          <p:spTgt spid="24"/>
                                        </p:tgtEl>
                                        <p:attrNameLst>
                                          <p:attrName>style.color</p:attrName>
                                        </p:attrNameLst>
                                      </p:cBhvr>
                                      <p:to>
                                        <a:schemeClr val="bg1"/>
                                      </p:to>
                                    </p:animClr>
                                    <p:animClr clrSpc="rgb" dir="cw">
                                      <p:cBhvr>
                                        <p:cTn id="22" dur="100" fill="hold"/>
                                        <p:tgtEl>
                                          <p:spTgt spid="24"/>
                                        </p:tgtEl>
                                        <p:attrNameLst>
                                          <p:attrName>fillcolor</p:attrName>
                                        </p:attrNameLst>
                                      </p:cBhvr>
                                      <p:to>
                                        <a:schemeClr val="bg1"/>
                                      </p:to>
                                    </p:animClr>
                                    <p:set>
                                      <p:cBhvr>
                                        <p:cTn id="23" dur="100" fill="hold"/>
                                        <p:tgtEl>
                                          <p:spTgt spid="24"/>
                                        </p:tgtEl>
                                        <p:attrNameLst>
                                          <p:attrName>fill.type</p:attrName>
                                        </p:attrNameLst>
                                      </p:cBhvr>
                                      <p:to>
                                        <p:strVal val="solid"/>
                                      </p:to>
                                    </p:set>
                                    <p:set>
                                      <p:cBhvr>
                                        <p:cTn id="24" dur="100" fill="hold"/>
                                        <p:tgtEl>
                                          <p:spTgt spid="24"/>
                                        </p:tgtEl>
                                        <p:attrNameLst>
                                          <p:attrName>fill.on</p:attrName>
                                        </p:attrNameLst>
                                      </p:cBhvr>
                                      <p:to>
                                        <p:strVal val="true"/>
                                      </p:to>
                                    </p:set>
                                    <p:animRot by="120000">
                                      <p:cBhvr>
                                        <p:cTn id="25" dur="100" fill="hold">
                                          <p:stCondLst>
                                            <p:cond delay="0"/>
                                          </p:stCondLst>
                                        </p:cTn>
                                        <p:tgtEl>
                                          <p:spTgt spid="24"/>
                                        </p:tgtEl>
                                        <p:attrNameLst>
                                          <p:attrName>r</p:attrName>
                                        </p:attrNameLst>
                                      </p:cBhvr>
                                    </p:animRot>
                                    <p:animRot by="-240000">
                                      <p:cBhvr>
                                        <p:cTn id="26" dur="200" fill="hold">
                                          <p:stCondLst>
                                            <p:cond delay="200"/>
                                          </p:stCondLst>
                                        </p:cTn>
                                        <p:tgtEl>
                                          <p:spTgt spid="24"/>
                                        </p:tgtEl>
                                        <p:attrNameLst>
                                          <p:attrName>r</p:attrName>
                                        </p:attrNameLst>
                                      </p:cBhvr>
                                    </p:animRot>
                                    <p:animRot by="240000">
                                      <p:cBhvr>
                                        <p:cTn id="27" dur="200" fill="hold">
                                          <p:stCondLst>
                                            <p:cond delay="400"/>
                                          </p:stCondLst>
                                        </p:cTn>
                                        <p:tgtEl>
                                          <p:spTgt spid="24"/>
                                        </p:tgtEl>
                                        <p:attrNameLst>
                                          <p:attrName>r</p:attrName>
                                        </p:attrNameLst>
                                      </p:cBhvr>
                                    </p:animRot>
                                    <p:animRot by="-240000">
                                      <p:cBhvr>
                                        <p:cTn id="28" dur="200" fill="hold">
                                          <p:stCondLst>
                                            <p:cond delay="600"/>
                                          </p:stCondLst>
                                        </p:cTn>
                                        <p:tgtEl>
                                          <p:spTgt spid="24"/>
                                        </p:tgtEl>
                                        <p:attrNameLst>
                                          <p:attrName>r</p:attrName>
                                        </p:attrNameLst>
                                      </p:cBhvr>
                                    </p:animRot>
                                    <p:animRot by="120000">
                                      <p:cBhvr>
                                        <p:cTn id="29" dur="200" fill="hold">
                                          <p:stCondLst>
                                            <p:cond delay="800"/>
                                          </p:stCondLst>
                                        </p:cTn>
                                        <p:tgtEl>
                                          <p:spTgt spid="24"/>
                                        </p:tgtEl>
                                        <p:attrNameLst>
                                          <p:attrName>r</p:attrName>
                                        </p:attrNameLst>
                                      </p:cBhvr>
                                    </p:animRot>
                                  </p:childTnLst>
                                </p:cTn>
                              </p:par>
                            </p:childTnLst>
                          </p:cTn>
                        </p:par>
                        <p:par>
                          <p:cTn id="30" fill="hold">
                            <p:stCondLst>
                              <p:cond delay="1500"/>
                            </p:stCondLst>
                            <p:childTnLst>
                              <p:par>
                                <p:cTn id="31" presetID="12" presetClass="entr" presetSubtype="4" fill="hold" grpId="0" nodeType="afterEffect">
                                  <p:stCondLst>
                                    <p:cond delay="0"/>
                                  </p:stCondLst>
                                  <p:childTnLst>
                                    <p:set>
                                      <p:cBhvr>
                                        <p:cTn id="32" dur="1" fill="hold">
                                          <p:stCondLst>
                                            <p:cond delay="0"/>
                                          </p:stCondLst>
                                        </p:cTn>
                                        <p:tgtEl>
                                          <p:spTgt spid="14"/>
                                        </p:tgtEl>
                                        <p:attrNameLst>
                                          <p:attrName>style.visibility</p:attrName>
                                        </p:attrNameLst>
                                      </p:cBhvr>
                                      <p:to>
                                        <p:strVal val="visible"/>
                                      </p:to>
                                    </p:set>
                                    <p:animEffect transition="in" filter="slide(fromBottom)">
                                      <p:cBhvr>
                                        <p:cTn id="33"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 grpId="0"/>
      <p:bldP spid="14" grpId="0"/>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 name="图片 19" descr="画笔.jpg"/>
          <p:cNvPicPr>
            <a:picLocks noChangeAspect="1"/>
          </p:cNvPicPr>
          <p:nvPr/>
        </p:nvPicPr>
        <p:blipFill>
          <a:blip r:embed="rId2"/>
          <a:srcRect/>
          <a:stretch>
            <a:fillRect/>
          </a:stretch>
        </p:blipFill>
        <p:spPr bwMode="auto">
          <a:xfrm>
            <a:off x="8005763" y="4016375"/>
            <a:ext cx="1125537" cy="1127125"/>
          </a:xfrm>
          <a:prstGeom prst="rect">
            <a:avLst/>
          </a:prstGeom>
          <a:noFill/>
          <a:ln w="9525">
            <a:noFill/>
            <a:miter lim="800000"/>
            <a:headEnd/>
            <a:tailEnd/>
          </a:ln>
        </p:spPr>
      </p:pic>
      <p:pic>
        <p:nvPicPr>
          <p:cNvPr id="24" name="图片 23" descr="下方素材.png"/>
          <p:cNvPicPr>
            <a:picLocks noChangeAspect="1"/>
          </p:cNvPicPr>
          <p:nvPr/>
        </p:nvPicPr>
        <p:blipFill>
          <a:blip r:embed="rId3"/>
          <a:srcRect t="65517"/>
          <a:stretch>
            <a:fillRect/>
          </a:stretch>
        </p:blipFill>
        <p:spPr bwMode="auto">
          <a:xfrm>
            <a:off x="3967163" y="4652963"/>
            <a:ext cx="1895475" cy="490537"/>
          </a:xfrm>
          <a:prstGeom prst="rect">
            <a:avLst/>
          </a:prstGeom>
          <a:noFill/>
          <a:ln w="9525">
            <a:noFill/>
            <a:miter lim="800000"/>
            <a:headEnd/>
            <a:tailEnd/>
          </a:ln>
        </p:spPr>
      </p:pic>
      <p:pic>
        <p:nvPicPr>
          <p:cNvPr id="16" name="图片 15" descr="图片5.png"/>
          <p:cNvPicPr>
            <a:picLocks noChangeAspect="1"/>
          </p:cNvPicPr>
          <p:nvPr/>
        </p:nvPicPr>
        <p:blipFill>
          <a:blip r:embed="rId4"/>
          <a:srcRect/>
          <a:stretch>
            <a:fillRect/>
          </a:stretch>
        </p:blipFill>
        <p:spPr bwMode="auto">
          <a:xfrm>
            <a:off x="598488" y="1014413"/>
            <a:ext cx="922337" cy="392112"/>
          </a:xfrm>
          <a:prstGeom prst="rect">
            <a:avLst/>
          </a:prstGeom>
          <a:noFill/>
          <a:ln w="9525">
            <a:noFill/>
            <a:miter lim="800000"/>
            <a:headEnd/>
            <a:tailEnd/>
          </a:ln>
        </p:spPr>
      </p:pic>
      <p:grpSp>
        <p:nvGrpSpPr>
          <p:cNvPr id="2" name="组合 18"/>
          <p:cNvGrpSpPr>
            <a:grpSpLocks/>
          </p:cNvGrpSpPr>
          <p:nvPr/>
        </p:nvGrpSpPr>
        <p:grpSpPr bwMode="auto">
          <a:xfrm>
            <a:off x="252413" y="0"/>
            <a:ext cx="4537075" cy="819150"/>
            <a:chOff x="337457" y="0"/>
            <a:chExt cx="5751109" cy="1091406"/>
          </a:xfrm>
        </p:grpSpPr>
        <p:sp>
          <p:nvSpPr>
            <p:cNvPr id="21" name="圆角矩形 20"/>
            <p:cNvSpPr/>
            <p:nvPr/>
          </p:nvSpPr>
          <p:spPr>
            <a:xfrm>
              <a:off x="337457" y="406105"/>
              <a:ext cx="5751109" cy="685301"/>
            </a:xfrm>
            <a:prstGeom prst="roundRect">
              <a:avLst/>
            </a:prstGeom>
            <a:solidFill>
              <a:schemeClr val="accent4">
                <a:lumMod val="20000"/>
                <a:lumOff val="80000"/>
              </a:schemeClr>
            </a:solid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p>
          </p:txBody>
        </p:sp>
        <p:cxnSp>
          <p:nvCxnSpPr>
            <p:cNvPr id="22" name="直接连接符 21"/>
            <p:cNvCxnSpPr/>
            <p:nvPr/>
          </p:nvCxnSpPr>
          <p:spPr>
            <a:xfrm rot="5400000">
              <a:off x="710615" y="208392"/>
              <a:ext cx="418795" cy="2013"/>
            </a:xfrm>
            <a:prstGeom prst="line">
              <a:avLst/>
            </a:prstGeom>
            <a:solidFill>
              <a:schemeClr val="accent4">
                <a:lumMod val="20000"/>
                <a:lumOff val="80000"/>
              </a:schemeClr>
            </a:solidFill>
            <a:ln w="38100"/>
          </p:spPr>
          <p:style>
            <a:lnRef idx="1">
              <a:schemeClr val="dk1"/>
            </a:lnRef>
            <a:fillRef idx="0">
              <a:schemeClr val="dk1"/>
            </a:fillRef>
            <a:effectRef idx="0">
              <a:schemeClr val="dk1"/>
            </a:effectRef>
            <a:fontRef idx="minor">
              <a:schemeClr val="tx1"/>
            </a:fontRef>
          </p:style>
        </p:cxnSp>
        <p:cxnSp>
          <p:nvCxnSpPr>
            <p:cNvPr id="23" name="直接连接符 22"/>
            <p:cNvCxnSpPr/>
            <p:nvPr/>
          </p:nvCxnSpPr>
          <p:spPr>
            <a:xfrm rot="5400000">
              <a:off x="5113493" y="208392"/>
              <a:ext cx="418795" cy="2013"/>
            </a:xfrm>
            <a:prstGeom prst="line">
              <a:avLst/>
            </a:prstGeom>
            <a:solidFill>
              <a:schemeClr val="accent4">
                <a:lumMod val="20000"/>
                <a:lumOff val="80000"/>
              </a:schemeClr>
            </a:solidFill>
            <a:ln w="38100"/>
          </p:spPr>
          <p:style>
            <a:lnRef idx="1">
              <a:schemeClr val="dk1"/>
            </a:lnRef>
            <a:fillRef idx="0">
              <a:schemeClr val="dk1"/>
            </a:fillRef>
            <a:effectRef idx="0">
              <a:schemeClr val="dk1"/>
            </a:effectRef>
            <a:fontRef idx="minor">
              <a:schemeClr val="tx1"/>
            </a:fontRef>
          </p:style>
        </p:cxnSp>
      </p:grpSp>
      <p:sp>
        <p:nvSpPr>
          <p:cNvPr id="25" name="矩形 24"/>
          <p:cNvSpPr>
            <a:spLocks noChangeArrowheads="1"/>
          </p:cNvSpPr>
          <p:nvPr/>
        </p:nvSpPr>
        <p:spPr bwMode="auto">
          <a:xfrm>
            <a:off x="306388" y="349250"/>
            <a:ext cx="4498975" cy="484188"/>
          </a:xfrm>
          <a:prstGeom prst="rect">
            <a:avLst/>
          </a:prstGeom>
          <a:noFill/>
          <a:ln w="9525">
            <a:noFill/>
            <a:miter lim="800000"/>
            <a:headEnd/>
            <a:tailEnd/>
          </a:ln>
        </p:spPr>
        <p:txBody>
          <a:bodyPr wrap="none" lIns="68580" tIns="34290" rIns="68580" bIns="34290">
            <a:spAutoFit/>
          </a:bodyPr>
          <a:lstStyle/>
          <a:p>
            <a:r>
              <a:rPr lang="zh-CN" altLang="en-US" sz="2700">
                <a:latin typeface="微软雅黑" pitchFamily="34" charset="-122"/>
                <a:ea typeface="微软雅黑" pitchFamily="34" charset="-122"/>
              </a:rPr>
              <a:t>知识点  探究运动和力的关系</a:t>
            </a:r>
          </a:p>
        </p:txBody>
      </p:sp>
      <p:sp>
        <p:nvSpPr>
          <p:cNvPr id="14" name="矩形 13"/>
          <p:cNvSpPr>
            <a:spLocks noChangeArrowheads="1"/>
          </p:cNvSpPr>
          <p:nvPr/>
        </p:nvSpPr>
        <p:spPr bwMode="auto">
          <a:xfrm>
            <a:off x="403225" y="1390650"/>
            <a:ext cx="7704138" cy="476250"/>
          </a:xfrm>
          <a:prstGeom prst="rect">
            <a:avLst/>
          </a:prstGeom>
          <a:noFill/>
          <a:ln w="9525">
            <a:noFill/>
            <a:miter lim="800000"/>
            <a:headEnd/>
            <a:tailEnd/>
          </a:ln>
        </p:spPr>
        <p:txBody>
          <a:bodyPr lIns="68580" tIns="34290" rIns="68580" bIns="34290">
            <a:spAutoFit/>
          </a:bodyPr>
          <a:lstStyle/>
          <a:p>
            <a:pPr>
              <a:lnSpc>
                <a:spcPct val="150000"/>
              </a:lnSpc>
            </a:pPr>
            <a:r>
              <a:rPr lang="zh-CN" altLang="en-US" sz="2000">
                <a:latin typeface="微软雅黑" pitchFamily="34" charset="-122"/>
                <a:ea typeface="微软雅黑" pitchFamily="34" charset="-122"/>
              </a:rPr>
              <a:t>实验时必须保证小车从同一斜面的同一高度静止释放</a:t>
            </a:r>
            <a:r>
              <a:rPr lang="en-US" altLang="zh-CN" sz="2000">
                <a:latin typeface="微软雅黑" pitchFamily="34" charset="-122"/>
                <a:ea typeface="微软雅黑" pitchFamily="34" charset="-122"/>
              </a:rPr>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1" fill="hold"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slide(fromTop)">
                                      <p:cBhvr>
                                        <p:cTn id="7" dur="500"/>
                                        <p:tgtEl>
                                          <p:spTgt spid="2"/>
                                        </p:tgtEl>
                                      </p:cBhvr>
                                    </p:animEffect>
                                  </p:childTnLst>
                                </p:cTn>
                              </p:par>
                              <p:par>
                                <p:cTn id="8" presetID="12" presetClass="entr" presetSubtype="8" fill="hold" grpId="0" nodeType="withEffect">
                                  <p:stCondLst>
                                    <p:cond delay="0"/>
                                  </p:stCondLst>
                                  <p:childTnLst>
                                    <p:set>
                                      <p:cBhvr>
                                        <p:cTn id="9" dur="1" fill="hold">
                                          <p:stCondLst>
                                            <p:cond delay="0"/>
                                          </p:stCondLst>
                                        </p:cTn>
                                        <p:tgtEl>
                                          <p:spTgt spid="25"/>
                                        </p:tgtEl>
                                        <p:attrNameLst>
                                          <p:attrName>style.visibility</p:attrName>
                                        </p:attrNameLst>
                                      </p:cBhvr>
                                      <p:to>
                                        <p:strVal val="visible"/>
                                      </p:to>
                                    </p:set>
                                    <p:animEffect transition="in" filter="slide(fromLeft)">
                                      <p:cBhvr>
                                        <p:cTn id="10" dur="500"/>
                                        <p:tgtEl>
                                          <p:spTgt spid="25"/>
                                        </p:tgtEl>
                                      </p:cBhvr>
                                    </p:animEffect>
                                  </p:childTnLst>
                                </p:cTn>
                              </p:par>
                              <p:par>
                                <p:cTn id="11" presetID="12" presetClass="entr" presetSubtype="4" fill="hold" nodeType="withEffect">
                                  <p:stCondLst>
                                    <p:cond delay="0"/>
                                  </p:stCondLst>
                                  <p:childTnLst>
                                    <p:set>
                                      <p:cBhvr>
                                        <p:cTn id="12" dur="1" fill="hold">
                                          <p:stCondLst>
                                            <p:cond delay="0"/>
                                          </p:stCondLst>
                                        </p:cTn>
                                        <p:tgtEl>
                                          <p:spTgt spid="16"/>
                                        </p:tgtEl>
                                        <p:attrNameLst>
                                          <p:attrName>style.visibility</p:attrName>
                                        </p:attrNameLst>
                                      </p:cBhvr>
                                      <p:to>
                                        <p:strVal val="visible"/>
                                      </p:to>
                                    </p:set>
                                    <p:animEffect transition="in" filter="slide(fromBottom)">
                                      <p:cBhvr>
                                        <p:cTn id="13" dur="500"/>
                                        <p:tgtEl>
                                          <p:spTgt spid="16"/>
                                        </p:tgtEl>
                                      </p:cBhvr>
                                    </p:animEffect>
                                  </p:childTnLst>
                                </p:cTn>
                              </p:par>
                            </p:childTnLst>
                          </p:cTn>
                        </p:par>
                        <p:par>
                          <p:cTn id="14" fill="hold">
                            <p:stCondLst>
                              <p:cond delay="500"/>
                            </p:stCondLst>
                            <p:childTnLst>
                              <p:par>
                                <p:cTn id="15" presetID="29" presetClass="entr" presetSubtype="0" fill="hold" nodeType="afterEffect">
                                  <p:stCondLst>
                                    <p:cond delay="0"/>
                                  </p:stCondLst>
                                  <p:childTnLst>
                                    <p:set>
                                      <p:cBhvr>
                                        <p:cTn id="16" dur="1" fill="hold">
                                          <p:stCondLst>
                                            <p:cond delay="0"/>
                                          </p:stCondLst>
                                        </p:cTn>
                                        <p:tgtEl>
                                          <p:spTgt spid="20"/>
                                        </p:tgtEl>
                                        <p:attrNameLst>
                                          <p:attrName>style.visibility</p:attrName>
                                        </p:attrNameLst>
                                      </p:cBhvr>
                                      <p:to>
                                        <p:strVal val="visible"/>
                                      </p:to>
                                    </p:set>
                                    <p:anim calcmode="lin" valueType="num">
                                      <p:cBhvr>
                                        <p:cTn id="17" dur="500" fill="hold"/>
                                        <p:tgtEl>
                                          <p:spTgt spid="20"/>
                                        </p:tgtEl>
                                        <p:attrNameLst>
                                          <p:attrName>ppt_x</p:attrName>
                                        </p:attrNameLst>
                                      </p:cBhvr>
                                      <p:tavLst>
                                        <p:tav tm="0">
                                          <p:val>
                                            <p:strVal val="#ppt_x-.2"/>
                                          </p:val>
                                        </p:tav>
                                        <p:tav tm="100000">
                                          <p:val>
                                            <p:strVal val="#ppt_x"/>
                                          </p:val>
                                        </p:tav>
                                      </p:tavLst>
                                    </p:anim>
                                    <p:anim calcmode="lin" valueType="num">
                                      <p:cBhvr>
                                        <p:cTn id="18" dur="500" fill="hold"/>
                                        <p:tgtEl>
                                          <p:spTgt spid="20"/>
                                        </p:tgtEl>
                                        <p:attrNameLst>
                                          <p:attrName>ppt_y</p:attrName>
                                        </p:attrNameLst>
                                      </p:cBhvr>
                                      <p:tavLst>
                                        <p:tav tm="0">
                                          <p:val>
                                            <p:strVal val="#ppt_y"/>
                                          </p:val>
                                        </p:tav>
                                        <p:tav tm="100000">
                                          <p:val>
                                            <p:strVal val="#ppt_y"/>
                                          </p:val>
                                        </p:tav>
                                      </p:tavLst>
                                    </p:anim>
                                    <p:animEffect transition="in" filter="wipe(right)" prLst="gradientSize: 0.1">
                                      <p:cBhvr>
                                        <p:cTn id="19" dur="500"/>
                                        <p:tgtEl>
                                          <p:spTgt spid="20"/>
                                        </p:tgtEl>
                                      </p:cBhvr>
                                    </p:animEffect>
                                  </p:childTnLst>
                                </p:cTn>
                              </p:par>
                              <p:par>
                                <p:cTn id="20" presetID="32" presetClass="emph" presetSubtype="0" fill="hold" nodeType="withEffect">
                                  <p:stCondLst>
                                    <p:cond delay="0"/>
                                  </p:stCondLst>
                                  <p:childTnLst>
                                    <p:animClr clrSpc="rgb" dir="cw">
                                      <p:cBhvr override="childStyle">
                                        <p:cTn id="21" dur="100" fill="hold"/>
                                        <p:tgtEl>
                                          <p:spTgt spid="24"/>
                                        </p:tgtEl>
                                        <p:attrNameLst>
                                          <p:attrName>style.color</p:attrName>
                                        </p:attrNameLst>
                                      </p:cBhvr>
                                      <p:to>
                                        <a:schemeClr val="bg1"/>
                                      </p:to>
                                    </p:animClr>
                                    <p:animClr clrSpc="rgb" dir="cw">
                                      <p:cBhvr>
                                        <p:cTn id="22" dur="100" fill="hold"/>
                                        <p:tgtEl>
                                          <p:spTgt spid="24"/>
                                        </p:tgtEl>
                                        <p:attrNameLst>
                                          <p:attrName>fillcolor</p:attrName>
                                        </p:attrNameLst>
                                      </p:cBhvr>
                                      <p:to>
                                        <a:schemeClr val="bg1"/>
                                      </p:to>
                                    </p:animClr>
                                    <p:set>
                                      <p:cBhvr>
                                        <p:cTn id="23" dur="100" fill="hold"/>
                                        <p:tgtEl>
                                          <p:spTgt spid="24"/>
                                        </p:tgtEl>
                                        <p:attrNameLst>
                                          <p:attrName>fill.type</p:attrName>
                                        </p:attrNameLst>
                                      </p:cBhvr>
                                      <p:to>
                                        <p:strVal val="solid"/>
                                      </p:to>
                                    </p:set>
                                    <p:set>
                                      <p:cBhvr>
                                        <p:cTn id="24" dur="100" fill="hold"/>
                                        <p:tgtEl>
                                          <p:spTgt spid="24"/>
                                        </p:tgtEl>
                                        <p:attrNameLst>
                                          <p:attrName>fill.on</p:attrName>
                                        </p:attrNameLst>
                                      </p:cBhvr>
                                      <p:to>
                                        <p:strVal val="true"/>
                                      </p:to>
                                    </p:set>
                                    <p:animRot by="120000">
                                      <p:cBhvr>
                                        <p:cTn id="25" dur="100" fill="hold">
                                          <p:stCondLst>
                                            <p:cond delay="0"/>
                                          </p:stCondLst>
                                        </p:cTn>
                                        <p:tgtEl>
                                          <p:spTgt spid="24"/>
                                        </p:tgtEl>
                                        <p:attrNameLst>
                                          <p:attrName>r</p:attrName>
                                        </p:attrNameLst>
                                      </p:cBhvr>
                                    </p:animRot>
                                    <p:animRot by="-240000">
                                      <p:cBhvr>
                                        <p:cTn id="26" dur="200" fill="hold">
                                          <p:stCondLst>
                                            <p:cond delay="200"/>
                                          </p:stCondLst>
                                        </p:cTn>
                                        <p:tgtEl>
                                          <p:spTgt spid="24"/>
                                        </p:tgtEl>
                                        <p:attrNameLst>
                                          <p:attrName>r</p:attrName>
                                        </p:attrNameLst>
                                      </p:cBhvr>
                                    </p:animRot>
                                    <p:animRot by="240000">
                                      <p:cBhvr>
                                        <p:cTn id="27" dur="200" fill="hold">
                                          <p:stCondLst>
                                            <p:cond delay="400"/>
                                          </p:stCondLst>
                                        </p:cTn>
                                        <p:tgtEl>
                                          <p:spTgt spid="24"/>
                                        </p:tgtEl>
                                        <p:attrNameLst>
                                          <p:attrName>r</p:attrName>
                                        </p:attrNameLst>
                                      </p:cBhvr>
                                    </p:animRot>
                                    <p:animRot by="-240000">
                                      <p:cBhvr>
                                        <p:cTn id="28" dur="200" fill="hold">
                                          <p:stCondLst>
                                            <p:cond delay="600"/>
                                          </p:stCondLst>
                                        </p:cTn>
                                        <p:tgtEl>
                                          <p:spTgt spid="24"/>
                                        </p:tgtEl>
                                        <p:attrNameLst>
                                          <p:attrName>r</p:attrName>
                                        </p:attrNameLst>
                                      </p:cBhvr>
                                    </p:animRot>
                                    <p:animRot by="120000">
                                      <p:cBhvr>
                                        <p:cTn id="29" dur="200" fill="hold">
                                          <p:stCondLst>
                                            <p:cond delay="800"/>
                                          </p:stCondLst>
                                        </p:cTn>
                                        <p:tgtEl>
                                          <p:spTgt spid="24"/>
                                        </p:tgtEl>
                                        <p:attrNameLst>
                                          <p:attrName>r</p:attrName>
                                        </p:attrNameLst>
                                      </p:cBhvr>
                                    </p:animRot>
                                  </p:childTnLst>
                                </p:cTn>
                              </p:par>
                            </p:childTnLst>
                          </p:cTn>
                        </p:par>
                        <p:par>
                          <p:cTn id="30" fill="hold">
                            <p:stCondLst>
                              <p:cond delay="1500"/>
                            </p:stCondLst>
                            <p:childTnLst>
                              <p:par>
                                <p:cTn id="31" presetID="12" presetClass="entr" presetSubtype="4" fill="hold" grpId="0" nodeType="afterEffect">
                                  <p:stCondLst>
                                    <p:cond delay="0"/>
                                  </p:stCondLst>
                                  <p:childTnLst>
                                    <p:set>
                                      <p:cBhvr>
                                        <p:cTn id="32" dur="1" fill="hold">
                                          <p:stCondLst>
                                            <p:cond delay="0"/>
                                          </p:stCondLst>
                                        </p:cTn>
                                        <p:tgtEl>
                                          <p:spTgt spid="14"/>
                                        </p:tgtEl>
                                        <p:attrNameLst>
                                          <p:attrName>style.visibility</p:attrName>
                                        </p:attrNameLst>
                                      </p:cBhvr>
                                      <p:to>
                                        <p:strVal val="visible"/>
                                      </p:to>
                                    </p:set>
                                    <p:animEffect transition="in" filter="slide(fromBottom)">
                                      <p:cBhvr>
                                        <p:cTn id="33"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 grpId="0"/>
      <p:bldP spid="14" grpId="0"/>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 name="图片 19" descr="画笔.jpg"/>
          <p:cNvPicPr>
            <a:picLocks noChangeAspect="1"/>
          </p:cNvPicPr>
          <p:nvPr/>
        </p:nvPicPr>
        <p:blipFill>
          <a:blip r:embed="rId2"/>
          <a:srcRect/>
          <a:stretch>
            <a:fillRect/>
          </a:stretch>
        </p:blipFill>
        <p:spPr bwMode="auto">
          <a:xfrm>
            <a:off x="8005763" y="4016375"/>
            <a:ext cx="1125537" cy="1127125"/>
          </a:xfrm>
          <a:prstGeom prst="rect">
            <a:avLst/>
          </a:prstGeom>
          <a:noFill/>
          <a:ln w="9525">
            <a:noFill/>
            <a:miter lim="800000"/>
            <a:headEnd/>
            <a:tailEnd/>
          </a:ln>
        </p:spPr>
      </p:pic>
      <p:pic>
        <p:nvPicPr>
          <p:cNvPr id="24" name="图片 23" descr="下方素材.png"/>
          <p:cNvPicPr>
            <a:picLocks noChangeAspect="1"/>
          </p:cNvPicPr>
          <p:nvPr/>
        </p:nvPicPr>
        <p:blipFill>
          <a:blip r:embed="rId3"/>
          <a:srcRect t="65517"/>
          <a:stretch>
            <a:fillRect/>
          </a:stretch>
        </p:blipFill>
        <p:spPr bwMode="auto">
          <a:xfrm>
            <a:off x="3967163" y="4652963"/>
            <a:ext cx="1895475" cy="490537"/>
          </a:xfrm>
          <a:prstGeom prst="rect">
            <a:avLst/>
          </a:prstGeom>
          <a:noFill/>
          <a:ln w="9525">
            <a:noFill/>
            <a:miter lim="800000"/>
            <a:headEnd/>
            <a:tailEnd/>
          </a:ln>
        </p:spPr>
      </p:pic>
      <p:pic>
        <p:nvPicPr>
          <p:cNvPr id="16" name="图片 15" descr="图片5.png"/>
          <p:cNvPicPr>
            <a:picLocks noChangeAspect="1"/>
          </p:cNvPicPr>
          <p:nvPr/>
        </p:nvPicPr>
        <p:blipFill>
          <a:blip r:embed="rId4"/>
          <a:srcRect/>
          <a:stretch>
            <a:fillRect/>
          </a:stretch>
        </p:blipFill>
        <p:spPr bwMode="auto">
          <a:xfrm>
            <a:off x="612775" y="1014413"/>
            <a:ext cx="895350" cy="392112"/>
          </a:xfrm>
          <a:prstGeom prst="rect">
            <a:avLst/>
          </a:prstGeom>
          <a:noFill/>
          <a:ln w="9525">
            <a:noFill/>
            <a:miter lim="800000"/>
            <a:headEnd/>
            <a:tailEnd/>
          </a:ln>
        </p:spPr>
      </p:pic>
      <p:grpSp>
        <p:nvGrpSpPr>
          <p:cNvPr id="2" name="组合 18"/>
          <p:cNvGrpSpPr>
            <a:grpSpLocks/>
          </p:cNvGrpSpPr>
          <p:nvPr/>
        </p:nvGrpSpPr>
        <p:grpSpPr bwMode="auto">
          <a:xfrm>
            <a:off x="252413" y="0"/>
            <a:ext cx="4537075" cy="819150"/>
            <a:chOff x="337457" y="0"/>
            <a:chExt cx="5751109" cy="1091406"/>
          </a:xfrm>
        </p:grpSpPr>
        <p:sp>
          <p:nvSpPr>
            <p:cNvPr id="21" name="圆角矩形 20"/>
            <p:cNvSpPr/>
            <p:nvPr/>
          </p:nvSpPr>
          <p:spPr>
            <a:xfrm>
              <a:off x="337457" y="406105"/>
              <a:ext cx="5751109" cy="685301"/>
            </a:xfrm>
            <a:prstGeom prst="roundRect">
              <a:avLst/>
            </a:prstGeom>
            <a:solidFill>
              <a:schemeClr val="accent4">
                <a:lumMod val="20000"/>
                <a:lumOff val="80000"/>
              </a:schemeClr>
            </a:solid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p>
          </p:txBody>
        </p:sp>
        <p:cxnSp>
          <p:nvCxnSpPr>
            <p:cNvPr id="22" name="直接连接符 21"/>
            <p:cNvCxnSpPr/>
            <p:nvPr/>
          </p:nvCxnSpPr>
          <p:spPr>
            <a:xfrm rot="5400000">
              <a:off x="710615" y="208392"/>
              <a:ext cx="418795" cy="2013"/>
            </a:xfrm>
            <a:prstGeom prst="line">
              <a:avLst/>
            </a:prstGeom>
            <a:solidFill>
              <a:schemeClr val="accent4">
                <a:lumMod val="20000"/>
                <a:lumOff val="80000"/>
              </a:schemeClr>
            </a:solidFill>
            <a:ln w="38100"/>
          </p:spPr>
          <p:style>
            <a:lnRef idx="1">
              <a:schemeClr val="dk1"/>
            </a:lnRef>
            <a:fillRef idx="0">
              <a:schemeClr val="dk1"/>
            </a:fillRef>
            <a:effectRef idx="0">
              <a:schemeClr val="dk1"/>
            </a:effectRef>
            <a:fontRef idx="minor">
              <a:schemeClr val="tx1"/>
            </a:fontRef>
          </p:style>
        </p:cxnSp>
        <p:cxnSp>
          <p:nvCxnSpPr>
            <p:cNvPr id="23" name="直接连接符 22"/>
            <p:cNvCxnSpPr/>
            <p:nvPr/>
          </p:nvCxnSpPr>
          <p:spPr>
            <a:xfrm rot="5400000">
              <a:off x="5113493" y="208392"/>
              <a:ext cx="418795" cy="2013"/>
            </a:xfrm>
            <a:prstGeom prst="line">
              <a:avLst/>
            </a:prstGeom>
            <a:solidFill>
              <a:schemeClr val="accent4">
                <a:lumMod val="20000"/>
                <a:lumOff val="80000"/>
              </a:schemeClr>
            </a:solidFill>
            <a:ln w="38100"/>
          </p:spPr>
          <p:style>
            <a:lnRef idx="1">
              <a:schemeClr val="dk1"/>
            </a:lnRef>
            <a:fillRef idx="0">
              <a:schemeClr val="dk1"/>
            </a:fillRef>
            <a:effectRef idx="0">
              <a:schemeClr val="dk1"/>
            </a:effectRef>
            <a:fontRef idx="minor">
              <a:schemeClr val="tx1"/>
            </a:fontRef>
          </p:style>
        </p:cxnSp>
      </p:grpSp>
      <p:sp>
        <p:nvSpPr>
          <p:cNvPr id="25" name="矩形 24"/>
          <p:cNvSpPr>
            <a:spLocks noChangeArrowheads="1"/>
          </p:cNvSpPr>
          <p:nvPr/>
        </p:nvSpPr>
        <p:spPr bwMode="auto">
          <a:xfrm>
            <a:off x="306388" y="349250"/>
            <a:ext cx="4498975" cy="484188"/>
          </a:xfrm>
          <a:prstGeom prst="rect">
            <a:avLst/>
          </a:prstGeom>
          <a:noFill/>
          <a:ln w="9525">
            <a:noFill/>
            <a:miter lim="800000"/>
            <a:headEnd/>
            <a:tailEnd/>
          </a:ln>
        </p:spPr>
        <p:txBody>
          <a:bodyPr wrap="none" lIns="68580" tIns="34290" rIns="68580" bIns="34290">
            <a:spAutoFit/>
          </a:bodyPr>
          <a:lstStyle/>
          <a:p>
            <a:r>
              <a:rPr lang="zh-CN" altLang="en-US" sz="2700">
                <a:latin typeface="微软雅黑" pitchFamily="34" charset="-122"/>
                <a:ea typeface="微软雅黑" pitchFamily="34" charset="-122"/>
              </a:rPr>
              <a:t>知识点  探究运动和力的关系</a:t>
            </a:r>
          </a:p>
        </p:txBody>
      </p:sp>
      <p:sp>
        <p:nvSpPr>
          <p:cNvPr id="14" name="矩形 13"/>
          <p:cNvSpPr>
            <a:spLocks noChangeArrowheads="1"/>
          </p:cNvSpPr>
          <p:nvPr/>
        </p:nvSpPr>
        <p:spPr bwMode="auto">
          <a:xfrm>
            <a:off x="403225" y="1390650"/>
            <a:ext cx="7704138" cy="938213"/>
          </a:xfrm>
          <a:prstGeom prst="rect">
            <a:avLst/>
          </a:prstGeom>
          <a:noFill/>
          <a:ln w="9525">
            <a:noFill/>
            <a:miter lim="800000"/>
            <a:headEnd/>
            <a:tailEnd/>
          </a:ln>
        </p:spPr>
        <p:txBody>
          <a:bodyPr lIns="68580" tIns="34290" rIns="68580" bIns="34290">
            <a:spAutoFit/>
          </a:bodyPr>
          <a:lstStyle/>
          <a:p>
            <a:pPr>
              <a:lnSpc>
                <a:spcPct val="150000"/>
              </a:lnSpc>
            </a:pPr>
            <a:r>
              <a:rPr lang="zh-CN" altLang="en-US" sz="2000">
                <a:latin typeface="微软雅黑" pitchFamily="34" charset="-122"/>
                <a:ea typeface="微软雅黑" pitchFamily="34" charset="-122"/>
              </a:rPr>
              <a:t>人类发射的探测器已飞出了太阳系</a:t>
            </a:r>
            <a:r>
              <a:rPr lang="en-US" altLang="zh-CN" sz="2000">
                <a:latin typeface="微软雅黑" pitchFamily="34" charset="-122"/>
                <a:ea typeface="微软雅黑" pitchFamily="34" charset="-122"/>
              </a:rPr>
              <a:t>,</a:t>
            </a:r>
            <a:r>
              <a:rPr lang="zh-CN" altLang="en-US" sz="2000">
                <a:latin typeface="微软雅黑" pitchFamily="34" charset="-122"/>
                <a:ea typeface="微软雅黑" pitchFamily="34" charset="-122"/>
              </a:rPr>
              <a:t>如果探测器所受外力全部消失</a:t>
            </a:r>
            <a:r>
              <a:rPr lang="en-US" altLang="zh-CN" sz="2000">
                <a:latin typeface="微软雅黑" pitchFamily="34" charset="-122"/>
                <a:ea typeface="微软雅黑" pitchFamily="34" charset="-122"/>
              </a:rPr>
              <a:t>,</a:t>
            </a:r>
            <a:r>
              <a:rPr lang="zh-CN" altLang="en-US" sz="2000">
                <a:latin typeface="微软雅黑" pitchFamily="34" charset="-122"/>
                <a:ea typeface="微软雅黑" pitchFamily="34" charset="-122"/>
              </a:rPr>
              <a:t>那么探测器将做匀速直线运动</a:t>
            </a:r>
            <a:r>
              <a:rPr lang="en-US" altLang="zh-CN" sz="2000">
                <a:latin typeface="微软雅黑" pitchFamily="34" charset="-122"/>
                <a:ea typeface="微软雅黑" pitchFamily="34" charset="-122"/>
              </a:rPr>
              <a:t>.</a:t>
            </a:r>
          </a:p>
        </p:txBody>
      </p:sp>
      <p:pic>
        <p:nvPicPr>
          <p:cNvPr id="11" name="yhb320.jpg" descr="id:2147506672;FounderCES"/>
          <p:cNvPicPr>
            <a:picLocks noChangeAspect="1" noChangeArrowheads="1"/>
          </p:cNvPicPr>
          <p:nvPr/>
        </p:nvPicPr>
        <p:blipFill>
          <a:blip r:embed="rId5"/>
          <a:srcRect/>
          <a:stretch>
            <a:fillRect/>
          </a:stretch>
        </p:blipFill>
        <p:spPr bwMode="auto">
          <a:xfrm>
            <a:off x="3779838" y="2636838"/>
            <a:ext cx="2109787" cy="143510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1" fill="hold"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slide(fromTop)">
                                      <p:cBhvr>
                                        <p:cTn id="7" dur="500"/>
                                        <p:tgtEl>
                                          <p:spTgt spid="2"/>
                                        </p:tgtEl>
                                      </p:cBhvr>
                                    </p:animEffect>
                                  </p:childTnLst>
                                </p:cTn>
                              </p:par>
                              <p:par>
                                <p:cTn id="8" presetID="12" presetClass="entr" presetSubtype="8" fill="hold" grpId="0" nodeType="withEffect">
                                  <p:stCondLst>
                                    <p:cond delay="0"/>
                                  </p:stCondLst>
                                  <p:childTnLst>
                                    <p:set>
                                      <p:cBhvr>
                                        <p:cTn id="9" dur="1" fill="hold">
                                          <p:stCondLst>
                                            <p:cond delay="0"/>
                                          </p:stCondLst>
                                        </p:cTn>
                                        <p:tgtEl>
                                          <p:spTgt spid="25"/>
                                        </p:tgtEl>
                                        <p:attrNameLst>
                                          <p:attrName>style.visibility</p:attrName>
                                        </p:attrNameLst>
                                      </p:cBhvr>
                                      <p:to>
                                        <p:strVal val="visible"/>
                                      </p:to>
                                    </p:set>
                                    <p:animEffect transition="in" filter="slide(fromLeft)">
                                      <p:cBhvr>
                                        <p:cTn id="10" dur="500"/>
                                        <p:tgtEl>
                                          <p:spTgt spid="25"/>
                                        </p:tgtEl>
                                      </p:cBhvr>
                                    </p:animEffect>
                                  </p:childTnLst>
                                </p:cTn>
                              </p:par>
                              <p:par>
                                <p:cTn id="11" presetID="12" presetClass="entr" presetSubtype="4" fill="hold" nodeType="withEffect">
                                  <p:stCondLst>
                                    <p:cond delay="0"/>
                                  </p:stCondLst>
                                  <p:childTnLst>
                                    <p:set>
                                      <p:cBhvr>
                                        <p:cTn id="12" dur="1" fill="hold">
                                          <p:stCondLst>
                                            <p:cond delay="0"/>
                                          </p:stCondLst>
                                        </p:cTn>
                                        <p:tgtEl>
                                          <p:spTgt spid="16"/>
                                        </p:tgtEl>
                                        <p:attrNameLst>
                                          <p:attrName>style.visibility</p:attrName>
                                        </p:attrNameLst>
                                      </p:cBhvr>
                                      <p:to>
                                        <p:strVal val="visible"/>
                                      </p:to>
                                    </p:set>
                                    <p:animEffect transition="in" filter="slide(fromBottom)">
                                      <p:cBhvr>
                                        <p:cTn id="13" dur="500"/>
                                        <p:tgtEl>
                                          <p:spTgt spid="16"/>
                                        </p:tgtEl>
                                      </p:cBhvr>
                                    </p:animEffect>
                                  </p:childTnLst>
                                </p:cTn>
                              </p:par>
                            </p:childTnLst>
                          </p:cTn>
                        </p:par>
                        <p:par>
                          <p:cTn id="14" fill="hold">
                            <p:stCondLst>
                              <p:cond delay="500"/>
                            </p:stCondLst>
                            <p:childTnLst>
                              <p:par>
                                <p:cTn id="15" presetID="29" presetClass="entr" presetSubtype="0" fill="hold" nodeType="afterEffect">
                                  <p:stCondLst>
                                    <p:cond delay="0"/>
                                  </p:stCondLst>
                                  <p:childTnLst>
                                    <p:set>
                                      <p:cBhvr>
                                        <p:cTn id="16" dur="1" fill="hold">
                                          <p:stCondLst>
                                            <p:cond delay="0"/>
                                          </p:stCondLst>
                                        </p:cTn>
                                        <p:tgtEl>
                                          <p:spTgt spid="20"/>
                                        </p:tgtEl>
                                        <p:attrNameLst>
                                          <p:attrName>style.visibility</p:attrName>
                                        </p:attrNameLst>
                                      </p:cBhvr>
                                      <p:to>
                                        <p:strVal val="visible"/>
                                      </p:to>
                                    </p:set>
                                    <p:anim calcmode="lin" valueType="num">
                                      <p:cBhvr>
                                        <p:cTn id="17" dur="500" fill="hold"/>
                                        <p:tgtEl>
                                          <p:spTgt spid="20"/>
                                        </p:tgtEl>
                                        <p:attrNameLst>
                                          <p:attrName>ppt_x</p:attrName>
                                        </p:attrNameLst>
                                      </p:cBhvr>
                                      <p:tavLst>
                                        <p:tav tm="0">
                                          <p:val>
                                            <p:strVal val="#ppt_x-.2"/>
                                          </p:val>
                                        </p:tav>
                                        <p:tav tm="100000">
                                          <p:val>
                                            <p:strVal val="#ppt_x"/>
                                          </p:val>
                                        </p:tav>
                                      </p:tavLst>
                                    </p:anim>
                                    <p:anim calcmode="lin" valueType="num">
                                      <p:cBhvr>
                                        <p:cTn id="18" dur="500" fill="hold"/>
                                        <p:tgtEl>
                                          <p:spTgt spid="20"/>
                                        </p:tgtEl>
                                        <p:attrNameLst>
                                          <p:attrName>ppt_y</p:attrName>
                                        </p:attrNameLst>
                                      </p:cBhvr>
                                      <p:tavLst>
                                        <p:tav tm="0">
                                          <p:val>
                                            <p:strVal val="#ppt_y"/>
                                          </p:val>
                                        </p:tav>
                                        <p:tav tm="100000">
                                          <p:val>
                                            <p:strVal val="#ppt_y"/>
                                          </p:val>
                                        </p:tav>
                                      </p:tavLst>
                                    </p:anim>
                                    <p:animEffect transition="in" filter="wipe(right)" prLst="gradientSize: 0.1">
                                      <p:cBhvr>
                                        <p:cTn id="19" dur="500"/>
                                        <p:tgtEl>
                                          <p:spTgt spid="20"/>
                                        </p:tgtEl>
                                      </p:cBhvr>
                                    </p:animEffect>
                                  </p:childTnLst>
                                </p:cTn>
                              </p:par>
                              <p:par>
                                <p:cTn id="20" presetID="32" presetClass="emph" presetSubtype="0" fill="hold" nodeType="withEffect">
                                  <p:stCondLst>
                                    <p:cond delay="0"/>
                                  </p:stCondLst>
                                  <p:childTnLst>
                                    <p:animClr clrSpc="rgb" dir="cw">
                                      <p:cBhvr override="childStyle">
                                        <p:cTn id="21" dur="100" fill="hold"/>
                                        <p:tgtEl>
                                          <p:spTgt spid="24"/>
                                        </p:tgtEl>
                                        <p:attrNameLst>
                                          <p:attrName>style.color</p:attrName>
                                        </p:attrNameLst>
                                      </p:cBhvr>
                                      <p:to>
                                        <a:schemeClr val="bg1"/>
                                      </p:to>
                                    </p:animClr>
                                    <p:animClr clrSpc="rgb" dir="cw">
                                      <p:cBhvr>
                                        <p:cTn id="22" dur="100" fill="hold"/>
                                        <p:tgtEl>
                                          <p:spTgt spid="24"/>
                                        </p:tgtEl>
                                        <p:attrNameLst>
                                          <p:attrName>fillcolor</p:attrName>
                                        </p:attrNameLst>
                                      </p:cBhvr>
                                      <p:to>
                                        <a:schemeClr val="bg1"/>
                                      </p:to>
                                    </p:animClr>
                                    <p:set>
                                      <p:cBhvr>
                                        <p:cTn id="23" dur="100" fill="hold"/>
                                        <p:tgtEl>
                                          <p:spTgt spid="24"/>
                                        </p:tgtEl>
                                        <p:attrNameLst>
                                          <p:attrName>fill.type</p:attrName>
                                        </p:attrNameLst>
                                      </p:cBhvr>
                                      <p:to>
                                        <p:strVal val="solid"/>
                                      </p:to>
                                    </p:set>
                                    <p:set>
                                      <p:cBhvr>
                                        <p:cTn id="24" dur="100" fill="hold"/>
                                        <p:tgtEl>
                                          <p:spTgt spid="24"/>
                                        </p:tgtEl>
                                        <p:attrNameLst>
                                          <p:attrName>fill.on</p:attrName>
                                        </p:attrNameLst>
                                      </p:cBhvr>
                                      <p:to>
                                        <p:strVal val="true"/>
                                      </p:to>
                                    </p:set>
                                    <p:animRot by="120000">
                                      <p:cBhvr>
                                        <p:cTn id="25" dur="100" fill="hold">
                                          <p:stCondLst>
                                            <p:cond delay="0"/>
                                          </p:stCondLst>
                                        </p:cTn>
                                        <p:tgtEl>
                                          <p:spTgt spid="24"/>
                                        </p:tgtEl>
                                        <p:attrNameLst>
                                          <p:attrName>r</p:attrName>
                                        </p:attrNameLst>
                                      </p:cBhvr>
                                    </p:animRot>
                                    <p:animRot by="-240000">
                                      <p:cBhvr>
                                        <p:cTn id="26" dur="200" fill="hold">
                                          <p:stCondLst>
                                            <p:cond delay="200"/>
                                          </p:stCondLst>
                                        </p:cTn>
                                        <p:tgtEl>
                                          <p:spTgt spid="24"/>
                                        </p:tgtEl>
                                        <p:attrNameLst>
                                          <p:attrName>r</p:attrName>
                                        </p:attrNameLst>
                                      </p:cBhvr>
                                    </p:animRot>
                                    <p:animRot by="240000">
                                      <p:cBhvr>
                                        <p:cTn id="27" dur="200" fill="hold">
                                          <p:stCondLst>
                                            <p:cond delay="400"/>
                                          </p:stCondLst>
                                        </p:cTn>
                                        <p:tgtEl>
                                          <p:spTgt spid="24"/>
                                        </p:tgtEl>
                                        <p:attrNameLst>
                                          <p:attrName>r</p:attrName>
                                        </p:attrNameLst>
                                      </p:cBhvr>
                                    </p:animRot>
                                    <p:animRot by="-240000">
                                      <p:cBhvr>
                                        <p:cTn id="28" dur="200" fill="hold">
                                          <p:stCondLst>
                                            <p:cond delay="600"/>
                                          </p:stCondLst>
                                        </p:cTn>
                                        <p:tgtEl>
                                          <p:spTgt spid="24"/>
                                        </p:tgtEl>
                                        <p:attrNameLst>
                                          <p:attrName>r</p:attrName>
                                        </p:attrNameLst>
                                      </p:cBhvr>
                                    </p:animRot>
                                    <p:animRot by="120000">
                                      <p:cBhvr>
                                        <p:cTn id="29" dur="200" fill="hold">
                                          <p:stCondLst>
                                            <p:cond delay="800"/>
                                          </p:stCondLst>
                                        </p:cTn>
                                        <p:tgtEl>
                                          <p:spTgt spid="24"/>
                                        </p:tgtEl>
                                        <p:attrNameLst>
                                          <p:attrName>r</p:attrName>
                                        </p:attrNameLst>
                                      </p:cBhvr>
                                    </p:animRot>
                                  </p:childTnLst>
                                </p:cTn>
                              </p:par>
                            </p:childTnLst>
                          </p:cTn>
                        </p:par>
                        <p:par>
                          <p:cTn id="30" fill="hold">
                            <p:stCondLst>
                              <p:cond delay="1500"/>
                            </p:stCondLst>
                            <p:childTnLst>
                              <p:par>
                                <p:cTn id="31" presetID="12" presetClass="entr" presetSubtype="4" fill="hold" grpId="0" nodeType="afterEffect">
                                  <p:stCondLst>
                                    <p:cond delay="0"/>
                                  </p:stCondLst>
                                  <p:childTnLst>
                                    <p:set>
                                      <p:cBhvr>
                                        <p:cTn id="32" dur="1" fill="hold">
                                          <p:stCondLst>
                                            <p:cond delay="0"/>
                                          </p:stCondLst>
                                        </p:cTn>
                                        <p:tgtEl>
                                          <p:spTgt spid="14"/>
                                        </p:tgtEl>
                                        <p:attrNameLst>
                                          <p:attrName>style.visibility</p:attrName>
                                        </p:attrNameLst>
                                      </p:cBhvr>
                                      <p:to>
                                        <p:strVal val="visible"/>
                                      </p:to>
                                    </p:set>
                                    <p:animEffect transition="in" filter="slide(fromBottom)">
                                      <p:cBhvr>
                                        <p:cTn id="33" dur="500"/>
                                        <p:tgtEl>
                                          <p:spTgt spid="14"/>
                                        </p:tgtEl>
                                      </p:cBhvr>
                                    </p:animEffect>
                                  </p:childTnLst>
                                </p:cTn>
                              </p:par>
                              <p:par>
                                <p:cTn id="34" presetID="12" presetClass="entr" presetSubtype="4" fill="hold" nodeType="withEffect">
                                  <p:stCondLst>
                                    <p:cond delay="0"/>
                                  </p:stCondLst>
                                  <p:childTnLst>
                                    <p:set>
                                      <p:cBhvr>
                                        <p:cTn id="35" dur="1" fill="hold">
                                          <p:stCondLst>
                                            <p:cond delay="0"/>
                                          </p:stCondLst>
                                        </p:cTn>
                                        <p:tgtEl>
                                          <p:spTgt spid="11"/>
                                        </p:tgtEl>
                                        <p:attrNameLst>
                                          <p:attrName>style.visibility</p:attrName>
                                        </p:attrNameLst>
                                      </p:cBhvr>
                                      <p:to>
                                        <p:strVal val="visible"/>
                                      </p:to>
                                    </p:set>
                                    <p:animEffect transition="in" filter="slide(fromBottom)">
                                      <p:cBhvr>
                                        <p:cTn id="36"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 grpId="0"/>
      <p:bldP spid="14"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 name="图片 19" descr="画笔.jpg"/>
          <p:cNvPicPr>
            <a:picLocks noChangeAspect="1"/>
          </p:cNvPicPr>
          <p:nvPr/>
        </p:nvPicPr>
        <p:blipFill>
          <a:blip r:embed="rId2"/>
          <a:srcRect/>
          <a:stretch>
            <a:fillRect/>
          </a:stretch>
        </p:blipFill>
        <p:spPr bwMode="auto">
          <a:xfrm>
            <a:off x="8005763" y="4016375"/>
            <a:ext cx="1125537" cy="1127125"/>
          </a:xfrm>
          <a:prstGeom prst="rect">
            <a:avLst/>
          </a:prstGeom>
          <a:noFill/>
          <a:ln w="9525">
            <a:noFill/>
            <a:miter lim="800000"/>
            <a:headEnd/>
            <a:tailEnd/>
          </a:ln>
        </p:spPr>
      </p:pic>
      <p:pic>
        <p:nvPicPr>
          <p:cNvPr id="24" name="图片 23" descr="下方素材.png"/>
          <p:cNvPicPr>
            <a:picLocks noChangeAspect="1"/>
          </p:cNvPicPr>
          <p:nvPr/>
        </p:nvPicPr>
        <p:blipFill>
          <a:blip r:embed="rId3"/>
          <a:srcRect t="65517"/>
          <a:stretch>
            <a:fillRect/>
          </a:stretch>
        </p:blipFill>
        <p:spPr bwMode="auto">
          <a:xfrm>
            <a:off x="3967163" y="4652963"/>
            <a:ext cx="1895475" cy="490537"/>
          </a:xfrm>
          <a:prstGeom prst="rect">
            <a:avLst/>
          </a:prstGeom>
          <a:noFill/>
          <a:ln w="9525">
            <a:noFill/>
            <a:miter lim="800000"/>
            <a:headEnd/>
            <a:tailEnd/>
          </a:ln>
        </p:spPr>
      </p:pic>
      <p:pic>
        <p:nvPicPr>
          <p:cNvPr id="16" name="图片 15" descr="图片5.png"/>
          <p:cNvPicPr>
            <a:picLocks noChangeAspect="1"/>
          </p:cNvPicPr>
          <p:nvPr/>
        </p:nvPicPr>
        <p:blipFill>
          <a:blip r:embed="rId4"/>
          <a:srcRect/>
          <a:stretch>
            <a:fillRect/>
          </a:stretch>
        </p:blipFill>
        <p:spPr bwMode="auto">
          <a:xfrm>
            <a:off x="504825" y="973138"/>
            <a:ext cx="1111250" cy="474662"/>
          </a:xfrm>
          <a:prstGeom prst="rect">
            <a:avLst/>
          </a:prstGeom>
          <a:noFill/>
          <a:ln w="9525">
            <a:noFill/>
            <a:miter lim="800000"/>
            <a:headEnd/>
            <a:tailEnd/>
          </a:ln>
        </p:spPr>
      </p:pic>
      <p:grpSp>
        <p:nvGrpSpPr>
          <p:cNvPr id="2" name="组合 18"/>
          <p:cNvGrpSpPr>
            <a:grpSpLocks/>
          </p:cNvGrpSpPr>
          <p:nvPr/>
        </p:nvGrpSpPr>
        <p:grpSpPr bwMode="auto">
          <a:xfrm>
            <a:off x="252413" y="0"/>
            <a:ext cx="2795587" cy="819150"/>
            <a:chOff x="337457" y="0"/>
            <a:chExt cx="5751109" cy="1091406"/>
          </a:xfrm>
        </p:grpSpPr>
        <p:sp>
          <p:nvSpPr>
            <p:cNvPr id="21" name="圆角矩形 20"/>
            <p:cNvSpPr/>
            <p:nvPr/>
          </p:nvSpPr>
          <p:spPr>
            <a:xfrm>
              <a:off x="337457" y="406105"/>
              <a:ext cx="5751109" cy="685301"/>
            </a:xfrm>
            <a:prstGeom prst="roundRect">
              <a:avLst/>
            </a:prstGeom>
            <a:solidFill>
              <a:schemeClr val="accent4">
                <a:lumMod val="20000"/>
                <a:lumOff val="80000"/>
              </a:schemeClr>
            </a:solid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p>
          </p:txBody>
        </p:sp>
        <p:cxnSp>
          <p:nvCxnSpPr>
            <p:cNvPr id="22" name="直接连接符 21"/>
            <p:cNvCxnSpPr/>
            <p:nvPr/>
          </p:nvCxnSpPr>
          <p:spPr>
            <a:xfrm rot="5400000">
              <a:off x="711008" y="207765"/>
              <a:ext cx="418795" cy="3265"/>
            </a:xfrm>
            <a:prstGeom prst="line">
              <a:avLst/>
            </a:prstGeom>
            <a:solidFill>
              <a:schemeClr val="accent4">
                <a:lumMod val="20000"/>
                <a:lumOff val="80000"/>
              </a:schemeClr>
            </a:solidFill>
            <a:ln w="38100"/>
          </p:spPr>
          <p:style>
            <a:lnRef idx="1">
              <a:schemeClr val="dk1"/>
            </a:lnRef>
            <a:fillRef idx="0">
              <a:schemeClr val="dk1"/>
            </a:fillRef>
            <a:effectRef idx="0">
              <a:schemeClr val="dk1"/>
            </a:effectRef>
            <a:fontRef idx="minor">
              <a:schemeClr val="tx1"/>
            </a:fontRef>
          </p:style>
        </p:cxnSp>
        <p:cxnSp>
          <p:nvCxnSpPr>
            <p:cNvPr id="23" name="直接连接符 22"/>
            <p:cNvCxnSpPr/>
            <p:nvPr/>
          </p:nvCxnSpPr>
          <p:spPr>
            <a:xfrm rot="5400000">
              <a:off x="5113334" y="207765"/>
              <a:ext cx="418795" cy="3265"/>
            </a:xfrm>
            <a:prstGeom prst="line">
              <a:avLst/>
            </a:prstGeom>
            <a:solidFill>
              <a:schemeClr val="accent4">
                <a:lumMod val="20000"/>
                <a:lumOff val="80000"/>
              </a:schemeClr>
            </a:solidFill>
            <a:ln w="38100"/>
          </p:spPr>
          <p:style>
            <a:lnRef idx="1">
              <a:schemeClr val="dk1"/>
            </a:lnRef>
            <a:fillRef idx="0">
              <a:schemeClr val="dk1"/>
            </a:fillRef>
            <a:effectRef idx="0">
              <a:schemeClr val="dk1"/>
            </a:effectRef>
            <a:fontRef idx="minor">
              <a:schemeClr val="tx1"/>
            </a:fontRef>
          </p:style>
        </p:cxnSp>
      </p:grpSp>
      <p:sp>
        <p:nvSpPr>
          <p:cNvPr id="25" name="矩形 24"/>
          <p:cNvSpPr>
            <a:spLocks noChangeArrowheads="1"/>
          </p:cNvSpPr>
          <p:nvPr/>
        </p:nvSpPr>
        <p:spPr bwMode="auto">
          <a:xfrm>
            <a:off x="306388" y="349250"/>
            <a:ext cx="2768600" cy="484188"/>
          </a:xfrm>
          <a:prstGeom prst="rect">
            <a:avLst/>
          </a:prstGeom>
          <a:noFill/>
          <a:ln w="9525">
            <a:noFill/>
            <a:miter lim="800000"/>
            <a:headEnd/>
            <a:tailEnd/>
          </a:ln>
        </p:spPr>
        <p:txBody>
          <a:bodyPr wrap="none" lIns="68580" tIns="34290" rIns="68580" bIns="34290">
            <a:spAutoFit/>
          </a:bodyPr>
          <a:lstStyle/>
          <a:p>
            <a:r>
              <a:rPr lang="zh-CN" altLang="en-US" sz="2700">
                <a:latin typeface="微软雅黑" pitchFamily="34" charset="-122"/>
                <a:ea typeface="微软雅黑" pitchFamily="34" charset="-122"/>
              </a:rPr>
              <a:t>知识点  机械运动</a:t>
            </a:r>
          </a:p>
        </p:txBody>
      </p:sp>
      <p:sp>
        <p:nvSpPr>
          <p:cNvPr id="14" name="矩形 13"/>
          <p:cNvSpPr>
            <a:spLocks noChangeArrowheads="1"/>
          </p:cNvSpPr>
          <p:nvPr/>
        </p:nvSpPr>
        <p:spPr bwMode="auto">
          <a:xfrm>
            <a:off x="469328" y="1563638"/>
            <a:ext cx="7704138" cy="938213"/>
          </a:xfrm>
          <a:prstGeom prst="rect">
            <a:avLst/>
          </a:prstGeom>
          <a:noFill/>
          <a:ln w="9525">
            <a:noFill/>
            <a:miter lim="800000"/>
            <a:headEnd/>
            <a:tailEnd/>
          </a:ln>
        </p:spPr>
        <p:txBody>
          <a:bodyPr lIns="68580" tIns="34290" rIns="68580" bIns="34290">
            <a:spAutoFit/>
          </a:bodyPr>
          <a:lstStyle/>
          <a:p>
            <a:pPr>
              <a:lnSpc>
                <a:spcPct val="150000"/>
              </a:lnSpc>
            </a:pPr>
            <a:r>
              <a:rPr lang="zh-CN" altLang="en-US" sz="2000" dirty="0">
                <a:latin typeface="微软雅黑" pitchFamily="34" charset="-122"/>
                <a:ea typeface="微软雅黑" pitchFamily="34" charset="-122"/>
              </a:rPr>
              <a:t>区分机械运动和其他运动的方法</a:t>
            </a:r>
            <a:r>
              <a:rPr lang="en-US" altLang="zh-CN" sz="2000" dirty="0">
                <a:latin typeface="微软雅黑" pitchFamily="34" charset="-122"/>
                <a:ea typeface="微软雅黑" pitchFamily="34" charset="-122"/>
              </a:rPr>
              <a:t>:</a:t>
            </a:r>
            <a:r>
              <a:rPr lang="zh-CN" altLang="en-US" sz="2000" dirty="0">
                <a:latin typeface="微软雅黑" pitchFamily="34" charset="-122"/>
                <a:ea typeface="微软雅黑" pitchFamily="34" charset="-122"/>
              </a:rPr>
              <a:t>判断物体的位置是否发生变化</a:t>
            </a:r>
            <a:r>
              <a:rPr lang="en-US" altLang="zh-CN" sz="2000" dirty="0">
                <a:latin typeface="微软雅黑" pitchFamily="34" charset="-122"/>
                <a:ea typeface="微软雅黑" pitchFamily="34" charset="-122"/>
              </a:rPr>
              <a:t>,</a:t>
            </a:r>
            <a:r>
              <a:rPr lang="zh-CN" altLang="en-US" sz="2000" dirty="0">
                <a:latin typeface="微软雅黑" pitchFamily="34" charset="-122"/>
                <a:ea typeface="微软雅黑" pitchFamily="34" charset="-122"/>
              </a:rPr>
              <a:t>若有位置的变化则属于机械运动</a:t>
            </a:r>
            <a:r>
              <a:rPr lang="en-US" altLang="zh-CN" sz="2000" dirty="0">
                <a:latin typeface="微软雅黑" pitchFamily="34" charset="-122"/>
                <a:ea typeface="微软雅黑" pitchFamily="34" charset="-122"/>
              </a:rPr>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1" fill="hold"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slide(fromTop)">
                                      <p:cBhvr>
                                        <p:cTn id="7" dur="500"/>
                                        <p:tgtEl>
                                          <p:spTgt spid="2"/>
                                        </p:tgtEl>
                                      </p:cBhvr>
                                    </p:animEffect>
                                  </p:childTnLst>
                                </p:cTn>
                              </p:par>
                              <p:par>
                                <p:cTn id="8" presetID="12" presetClass="entr" presetSubtype="8" fill="hold" grpId="0" nodeType="withEffect">
                                  <p:stCondLst>
                                    <p:cond delay="0"/>
                                  </p:stCondLst>
                                  <p:childTnLst>
                                    <p:set>
                                      <p:cBhvr>
                                        <p:cTn id="9" dur="1" fill="hold">
                                          <p:stCondLst>
                                            <p:cond delay="0"/>
                                          </p:stCondLst>
                                        </p:cTn>
                                        <p:tgtEl>
                                          <p:spTgt spid="25"/>
                                        </p:tgtEl>
                                        <p:attrNameLst>
                                          <p:attrName>style.visibility</p:attrName>
                                        </p:attrNameLst>
                                      </p:cBhvr>
                                      <p:to>
                                        <p:strVal val="visible"/>
                                      </p:to>
                                    </p:set>
                                    <p:animEffect transition="in" filter="slide(fromLeft)">
                                      <p:cBhvr>
                                        <p:cTn id="10" dur="500"/>
                                        <p:tgtEl>
                                          <p:spTgt spid="25"/>
                                        </p:tgtEl>
                                      </p:cBhvr>
                                    </p:animEffect>
                                  </p:childTnLst>
                                </p:cTn>
                              </p:par>
                              <p:par>
                                <p:cTn id="11" presetID="12" presetClass="entr" presetSubtype="4" fill="hold" nodeType="withEffect">
                                  <p:stCondLst>
                                    <p:cond delay="0"/>
                                  </p:stCondLst>
                                  <p:childTnLst>
                                    <p:set>
                                      <p:cBhvr>
                                        <p:cTn id="12" dur="1" fill="hold">
                                          <p:stCondLst>
                                            <p:cond delay="0"/>
                                          </p:stCondLst>
                                        </p:cTn>
                                        <p:tgtEl>
                                          <p:spTgt spid="16"/>
                                        </p:tgtEl>
                                        <p:attrNameLst>
                                          <p:attrName>style.visibility</p:attrName>
                                        </p:attrNameLst>
                                      </p:cBhvr>
                                      <p:to>
                                        <p:strVal val="visible"/>
                                      </p:to>
                                    </p:set>
                                    <p:animEffect transition="in" filter="slide(fromBottom)">
                                      <p:cBhvr>
                                        <p:cTn id="13" dur="500"/>
                                        <p:tgtEl>
                                          <p:spTgt spid="16"/>
                                        </p:tgtEl>
                                      </p:cBhvr>
                                    </p:animEffect>
                                  </p:childTnLst>
                                </p:cTn>
                              </p:par>
                            </p:childTnLst>
                          </p:cTn>
                        </p:par>
                        <p:par>
                          <p:cTn id="14" fill="hold">
                            <p:stCondLst>
                              <p:cond delay="500"/>
                            </p:stCondLst>
                            <p:childTnLst>
                              <p:par>
                                <p:cTn id="15" presetID="29" presetClass="entr" presetSubtype="0" fill="hold" nodeType="afterEffect">
                                  <p:stCondLst>
                                    <p:cond delay="0"/>
                                  </p:stCondLst>
                                  <p:childTnLst>
                                    <p:set>
                                      <p:cBhvr>
                                        <p:cTn id="16" dur="1" fill="hold">
                                          <p:stCondLst>
                                            <p:cond delay="0"/>
                                          </p:stCondLst>
                                        </p:cTn>
                                        <p:tgtEl>
                                          <p:spTgt spid="20"/>
                                        </p:tgtEl>
                                        <p:attrNameLst>
                                          <p:attrName>style.visibility</p:attrName>
                                        </p:attrNameLst>
                                      </p:cBhvr>
                                      <p:to>
                                        <p:strVal val="visible"/>
                                      </p:to>
                                    </p:set>
                                    <p:anim calcmode="lin" valueType="num">
                                      <p:cBhvr>
                                        <p:cTn id="17" dur="500" fill="hold"/>
                                        <p:tgtEl>
                                          <p:spTgt spid="20"/>
                                        </p:tgtEl>
                                        <p:attrNameLst>
                                          <p:attrName>ppt_x</p:attrName>
                                        </p:attrNameLst>
                                      </p:cBhvr>
                                      <p:tavLst>
                                        <p:tav tm="0">
                                          <p:val>
                                            <p:strVal val="#ppt_x-.2"/>
                                          </p:val>
                                        </p:tav>
                                        <p:tav tm="100000">
                                          <p:val>
                                            <p:strVal val="#ppt_x"/>
                                          </p:val>
                                        </p:tav>
                                      </p:tavLst>
                                    </p:anim>
                                    <p:anim calcmode="lin" valueType="num">
                                      <p:cBhvr>
                                        <p:cTn id="18" dur="500" fill="hold"/>
                                        <p:tgtEl>
                                          <p:spTgt spid="20"/>
                                        </p:tgtEl>
                                        <p:attrNameLst>
                                          <p:attrName>ppt_y</p:attrName>
                                        </p:attrNameLst>
                                      </p:cBhvr>
                                      <p:tavLst>
                                        <p:tav tm="0">
                                          <p:val>
                                            <p:strVal val="#ppt_y"/>
                                          </p:val>
                                        </p:tav>
                                        <p:tav tm="100000">
                                          <p:val>
                                            <p:strVal val="#ppt_y"/>
                                          </p:val>
                                        </p:tav>
                                      </p:tavLst>
                                    </p:anim>
                                    <p:animEffect transition="in" filter="wipe(right)" prLst="gradientSize: 0.1">
                                      <p:cBhvr>
                                        <p:cTn id="19" dur="500"/>
                                        <p:tgtEl>
                                          <p:spTgt spid="20"/>
                                        </p:tgtEl>
                                      </p:cBhvr>
                                    </p:animEffect>
                                  </p:childTnLst>
                                </p:cTn>
                              </p:par>
                              <p:par>
                                <p:cTn id="20" presetID="32" presetClass="emph" presetSubtype="0" fill="hold" nodeType="withEffect">
                                  <p:stCondLst>
                                    <p:cond delay="0"/>
                                  </p:stCondLst>
                                  <p:childTnLst>
                                    <p:animClr clrSpc="rgb" dir="cw">
                                      <p:cBhvr override="childStyle">
                                        <p:cTn id="21" dur="100" fill="hold"/>
                                        <p:tgtEl>
                                          <p:spTgt spid="24"/>
                                        </p:tgtEl>
                                        <p:attrNameLst>
                                          <p:attrName>style.color</p:attrName>
                                        </p:attrNameLst>
                                      </p:cBhvr>
                                      <p:to>
                                        <a:schemeClr val="bg1"/>
                                      </p:to>
                                    </p:animClr>
                                    <p:animClr clrSpc="rgb" dir="cw">
                                      <p:cBhvr>
                                        <p:cTn id="22" dur="100" fill="hold"/>
                                        <p:tgtEl>
                                          <p:spTgt spid="24"/>
                                        </p:tgtEl>
                                        <p:attrNameLst>
                                          <p:attrName>fillcolor</p:attrName>
                                        </p:attrNameLst>
                                      </p:cBhvr>
                                      <p:to>
                                        <a:schemeClr val="bg1"/>
                                      </p:to>
                                    </p:animClr>
                                    <p:set>
                                      <p:cBhvr>
                                        <p:cTn id="23" dur="100" fill="hold"/>
                                        <p:tgtEl>
                                          <p:spTgt spid="24"/>
                                        </p:tgtEl>
                                        <p:attrNameLst>
                                          <p:attrName>fill.type</p:attrName>
                                        </p:attrNameLst>
                                      </p:cBhvr>
                                      <p:to>
                                        <p:strVal val="solid"/>
                                      </p:to>
                                    </p:set>
                                    <p:set>
                                      <p:cBhvr>
                                        <p:cTn id="24" dur="100" fill="hold"/>
                                        <p:tgtEl>
                                          <p:spTgt spid="24"/>
                                        </p:tgtEl>
                                        <p:attrNameLst>
                                          <p:attrName>fill.on</p:attrName>
                                        </p:attrNameLst>
                                      </p:cBhvr>
                                      <p:to>
                                        <p:strVal val="true"/>
                                      </p:to>
                                    </p:set>
                                    <p:animRot by="120000">
                                      <p:cBhvr>
                                        <p:cTn id="25" dur="100" fill="hold">
                                          <p:stCondLst>
                                            <p:cond delay="0"/>
                                          </p:stCondLst>
                                        </p:cTn>
                                        <p:tgtEl>
                                          <p:spTgt spid="24"/>
                                        </p:tgtEl>
                                        <p:attrNameLst>
                                          <p:attrName>r</p:attrName>
                                        </p:attrNameLst>
                                      </p:cBhvr>
                                    </p:animRot>
                                    <p:animRot by="-240000">
                                      <p:cBhvr>
                                        <p:cTn id="26" dur="200" fill="hold">
                                          <p:stCondLst>
                                            <p:cond delay="200"/>
                                          </p:stCondLst>
                                        </p:cTn>
                                        <p:tgtEl>
                                          <p:spTgt spid="24"/>
                                        </p:tgtEl>
                                        <p:attrNameLst>
                                          <p:attrName>r</p:attrName>
                                        </p:attrNameLst>
                                      </p:cBhvr>
                                    </p:animRot>
                                    <p:animRot by="240000">
                                      <p:cBhvr>
                                        <p:cTn id="27" dur="200" fill="hold">
                                          <p:stCondLst>
                                            <p:cond delay="400"/>
                                          </p:stCondLst>
                                        </p:cTn>
                                        <p:tgtEl>
                                          <p:spTgt spid="24"/>
                                        </p:tgtEl>
                                        <p:attrNameLst>
                                          <p:attrName>r</p:attrName>
                                        </p:attrNameLst>
                                      </p:cBhvr>
                                    </p:animRot>
                                    <p:animRot by="-240000">
                                      <p:cBhvr>
                                        <p:cTn id="28" dur="200" fill="hold">
                                          <p:stCondLst>
                                            <p:cond delay="600"/>
                                          </p:stCondLst>
                                        </p:cTn>
                                        <p:tgtEl>
                                          <p:spTgt spid="24"/>
                                        </p:tgtEl>
                                        <p:attrNameLst>
                                          <p:attrName>r</p:attrName>
                                        </p:attrNameLst>
                                      </p:cBhvr>
                                    </p:animRot>
                                    <p:animRot by="120000">
                                      <p:cBhvr>
                                        <p:cTn id="29" dur="200" fill="hold">
                                          <p:stCondLst>
                                            <p:cond delay="800"/>
                                          </p:stCondLst>
                                        </p:cTn>
                                        <p:tgtEl>
                                          <p:spTgt spid="24"/>
                                        </p:tgtEl>
                                        <p:attrNameLst>
                                          <p:attrName>r</p:attrName>
                                        </p:attrNameLst>
                                      </p:cBhvr>
                                    </p:animRot>
                                  </p:childTnLst>
                                </p:cTn>
                              </p:par>
                            </p:childTnLst>
                          </p:cTn>
                        </p:par>
                        <p:par>
                          <p:cTn id="30" fill="hold">
                            <p:stCondLst>
                              <p:cond delay="1500"/>
                            </p:stCondLst>
                            <p:childTnLst>
                              <p:par>
                                <p:cTn id="31" presetID="12" presetClass="entr" presetSubtype="4" fill="hold" grpId="0" nodeType="afterEffect">
                                  <p:stCondLst>
                                    <p:cond delay="0"/>
                                  </p:stCondLst>
                                  <p:childTnLst>
                                    <p:set>
                                      <p:cBhvr>
                                        <p:cTn id="32" dur="1" fill="hold">
                                          <p:stCondLst>
                                            <p:cond delay="0"/>
                                          </p:stCondLst>
                                        </p:cTn>
                                        <p:tgtEl>
                                          <p:spTgt spid="14"/>
                                        </p:tgtEl>
                                        <p:attrNameLst>
                                          <p:attrName>style.visibility</p:attrName>
                                        </p:attrNameLst>
                                      </p:cBhvr>
                                      <p:to>
                                        <p:strVal val="visible"/>
                                      </p:to>
                                    </p:set>
                                    <p:animEffect transition="in" filter="slide(fromBottom)">
                                      <p:cBhvr>
                                        <p:cTn id="33"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 grpId="0"/>
      <p:bldP spid="14" grpId="0"/>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 name="图片 19" descr="画笔.jpg"/>
          <p:cNvPicPr>
            <a:picLocks noChangeAspect="1"/>
          </p:cNvPicPr>
          <p:nvPr/>
        </p:nvPicPr>
        <p:blipFill>
          <a:blip r:embed="rId2"/>
          <a:srcRect/>
          <a:stretch>
            <a:fillRect/>
          </a:stretch>
        </p:blipFill>
        <p:spPr bwMode="auto">
          <a:xfrm>
            <a:off x="8005763" y="4016375"/>
            <a:ext cx="1125537" cy="1127125"/>
          </a:xfrm>
          <a:prstGeom prst="rect">
            <a:avLst/>
          </a:prstGeom>
          <a:noFill/>
          <a:ln w="9525">
            <a:noFill/>
            <a:miter lim="800000"/>
            <a:headEnd/>
            <a:tailEnd/>
          </a:ln>
        </p:spPr>
      </p:pic>
      <p:pic>
        <p:nvPicPr>
          <p:cNvPr id="24" name="图片 23" descr="下方素材.png"/>
          <p:cNvPicPr>
            <a:picLocks noChangeAspect="1"/>
          </p:cNvPicPr>
          <p:nvPr/>
        </p:nvPicPr>
        <p:blipFill>
          <a:blip r:embed="rId3"/>
          <a:srcRect t="65517"/>
          <a:stretch>
            <a:fillRect/>
          </a:stretch>
        </p:blipFill>
        <p:spPr bwMode="auto">
          <a:xfrm>
            <a:off x="3967163" y="4652963"/>
            <a:ext cx="1895475" cy="490537"/>
          </a:xfrm>
          <a:prstGeom prst="rect">
            <a:avLst/>
          </a:prstGeom>
          <a:noFill/>
          <a:ln w="9525">
            <a:noFill/>
            <a:miter lim="800000"/>
            <a:headEnd/>
            <a:tailEnd/>
          </a:ln>
        </p:spPr>
      </p:pic>
      <p:pic>
        <p:nvPicPr>
          <p:cNvPr id="16" name="图片 15" descr="图片5.png"/>
          <p:cNvPicPr>
            <a:picLocks noChangeAspect="1"/>
          </p:cNvPicPr>
          <p:nvPr/>
        </p:nvPicPr>
        <p:blipFill>
          <a:blip r:embed="rId4"/>
          <a:srcRect/>
          <a:stretch>
            <a:fillRect/>
          </a:stretch>
        </p:blipFill>
        <p:spPr bwMode="auto">
          <a:xfrm>
            <a:off x="612775" y="1019175"/>
            <a:ext cx="895350" cy="382588"/>
          </a:xfrm>
          <a:prstGeom prst="rect">
            <a:avLst/>
          </a:prstGeom>
          <a:noFill/>
          <a:ln w="9525">
            <a:noFill/>
            <a:miter lim="800000"/>
            <a:headEnd/>
            <a:tailEnd/>
          </a:ln>
        </p:spPr>
      </p:pic>
      <p:grpSp>
        <p:nvGrpSpPr>
          <p:cNvPr id="2" name="组合 18"/>
          <p:cNvGrpSpPr>
            <a:grpSpLocks/>
          </p:cNvGrpSpPr>
          <p:nvPr/>
        </p:nvGrpSpPr>
        <p:grpSpPr bwMode="auto">
          <a:xfrm>
            <a:off x="252413" y="0"/>
            <a:ext cx="4537075" cy="819150"/>
            <a:chOff x="337457" y="0"/>
            <a:chExt cx="5751109" cy="1091406"/>
          </a:xfrm>
        </p:grpSpPr>
        <p:sp>
          <p:nvSpPr>
            <p:cNvPr id="21" name="圆角矩形 20"/>
            <p:cNvSpPr/>
            <p:nvPr/>
          </p:nvSpPr>
          <p:spPr>
            <a:xfrm>
              <a:off x="337457" y="406105"/>
              <a:ext cx="5751109" cy="685301"/>
            </a:xfrm>
            <a:prstGeom prst="roundRect">
              <a:avLst/>
            </a:prstGeom>
            <a:solidFill>
              <a:schemeClr val="accent4">
                <a:lumMod val="20000"/>
                <a:lumOff val="80000"/>
              </a:schemeClr>
            </a:solid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p>
          </p:txBody>
        </p:sp>
        <p:cxnSp>
          <p:nvCxnSpPr>
            <p:cNvPr id="22" name="直接连接符 21"/>
            <p:cNvCxnSpPr/>
            <p:nvPr/>
          </p:nvCxnSpPr>
          <p:spPr>
            <a:xfrm rot="5400000">
              <a:off x="710615" y="208392"/>
              <a:ext cx="418795" cy="2013"/>
            </a:xfrm>
            <a:prstGeom prst="line">
              <a:avLst/>
            </a:prstGeom>
            <a:solidFill>
              <a:schemeClr val="accent4">
                <a:lumMod val="20000"/>
                <a:lumOff val="80000"/>
              </a:schemeClr>
            </a:solidFill>
            <a:ln w="38100"/>
          </p:spPr>
          <p:style>
            <a:lnRef idx="1">
              <a:schemeClr val="dk1"/>
            </a:lnRef>
            <a:fillRef idx="0">
              <a:schemeClr val="dk1"/>
            </a:fillRef>
            <a:effectRef idx="0">
              <a:schemeClr val="dk1"/>
            </a:effectRef>
            <a:fontRef idx="minor">
              <a:schemeClr val="tx1"/>
            </a:fontRef>
          </p:style>
        </p:cxnSp>
        <p:cxnSp>
          <p:nvCxnSpPr>
            <p:cNvPr id="23" name="直接连接符 22"/>
            <p:cNvCxnSpPr/>
            <p:nvPr/>
          </p:nvCxnSpPr>
          <p:spPr>
            <a:xfrm rot="5400000">
              <a:off x="5113493" y="208392"/>
              <a:ext cx="418795" cy="2013"/>
            </a:xfrm>
            <a:prstGeom prst="line">
              <a:avLst/>
            </a:prstGeom>
            <a:solidFill>
              <a:schemeClr val="accent4">
                <a:lumMod val="20000"/>
                <a:lumOff val="80000"/>
              </a:schemeClr>
            </a:solidFill>
            <a:ln w="38100"/>
          </p:spPr>
          <p:style>
            <a:lnRef idx="1">
              <a:schemeClr val="dk1"/>
            </a:lnRef>
            <a:fillRef idx="0">
              <a:schemeClr val="dk1"/>
            </a:fillRef>
            <a:effectRef idx="0">
              <a:schemeClr val="dk1"/>
            </a:effectRef>
            <a:fontRef idx="minor">
              <a:schemeClr val="tx1"/>
            </a:fontRef>
          </p:style>
        </p:cxnSp>
      </p:grpSp>
      <p:sp>
        <p:nvSpPr>
          <p:cNvPr id="25" name="矩形 24"/>
          <p:cNvSpPr>
            <a:spLocks noChangeArrowheads="1"/>
          </p:cNvSpPr>
          <p:nvPr/>
        </p:nvSpPr>
        <p:spPr bwMode="auto">
          <a:xfrm>
            <a:off x="306388" y="349250"/>
            <a:ext cx="4498975" cy="484188"/>
          </a:xfrm>
          <a:prstGeom prst="rect">
            <a:avLst/>
          </a:prstGeom>
          <a:noFill/>
          <a:ln w="9525">
            <a:noFill/>
            <a:miter lim="800000"/>
            <a:headEnd/>
            <a:tailEnd/>
          </a:ln>
        </p:spPr>
        <p:txBody>
          <a:bodyPr wrap="none" lIns="68580" tIns="34290" rIns="68580" bIns="34290">
            <a:spAutoFit/>
          </a:bodyPr>
          <a:lstStyle/>
          <a:p>
            <a:r>
              <a:rPr lang="zh-CN" altLang="en-US" sz="2700">
                <a:latin typeface="微软雅黑" pitchFamily="34" charset="-122"/>
                <a:ea typeface="微软雅黑" pitchFamily="34" charset="-122"/>
              </a:rPr>
              <a:t>知识点  探究运动和力的关系</a:t>
            </a:r>
          </a:p>
        </p:txBody>
      </p:sp>
      <p:sp>
        <p:nvSpPr>
          <p:cNvPr id="14" name="矩形 13"/>
          <p:cNvSpPr>
            <a:spLocks noChangeArrowheads="1"/>
          </p:cNvSpPr>
          <p:nvPr/>
        </p:nvSpPr>
        <p:spPr bwMode="auto">
          <a:xfrm>
            <a:off x="403225" y="1390650"/>
            <a:ext cx="7704138" cy="2322513"/>
          </a:xfrm>
          <a:prstGeom prst="rect">
            <a:avLst/>
          </a:prstGeom>
          <a:noFill/>
          <a:ln w="9525">
            <a:noFill/>
            <a:miter lim="800000"/>
            <a:headEnd/>
            <a:tailEnd/>
          </a:ln>
        </p:spPr>
        <p:txBody>
          <a:bodyPr lIns="68580" tIns="34290" rIns="68580" bIns="34290">
            <a:spAutoFit/>
          </a:bodyPr>
          <a:lstStyle/>
          <a:p>
            <a:pPr>
              <a:lnSpc>
                <a:spcPct val="150000"/>
              </a:lnSpc>
            </a:pPr>
            <a:r>
              <a:rPr lang="en-US" altLang="zh-CN" sz="2000">
                <a:latin typeface="微软雅黑" pitchFamily="34" charset="-122"/>
                <a:ea typeface="微软雅黑" pitchFamily="34" charset="-122"/>
              </a:rPr>
              <a:t>(1)</a:t>
            </a:r>
            <a:r>
              <a:rPr lang="zh-CN" altLang="en-US" sz="2000">
                <a:latin typeface="微软雅黑" pitchFamily="34" charset="-122"/>
                <a:ea typeface="微软雅黑" pitchFamily="34" charset="-122"/>
              </a:rPr>
              <a:t>让小车从斜面的同一高度由静止下滑的目的是使小车到达水平面的初速度相同</a:t>
            </a:r>
            <a:r>
              <a:rPr lang="en-US" altLang="zh-CN" sz="2000">
                <a:latin typeface="微软雅黑" pitchFamily="34" charset="-122"/>
                <a:ea typeface="微软雅黑" pitchFamily="34" charset="-122"/>
              </a:rPr>
              <a:t>,</a:t>
            </a:r>
            <a:r>
              <a:rPr lang="zh-CN" altLang="en-US" sz="2000">
                <a:latin typeface="微软雅黑" pitchFamily="34" charset="-122"/>
                <a:ea typeface="微软雅黑" pitchFamily="34" charset="-122"/>
              </a:rPr>
              <a:t>阻力越小</a:t>
            </a:r>
            <a:r>
              <a:rPr lang="en-US" altLang="zh-CN" sz="2000">
                <a:latin typeface="微软雅黑" pitchFamily="34" charset="-122"/>
                <a:ea typeface="微软雅黑" pitchFamily="34" charset="-122"/>
              </a:rPr>
              <a:t>,</a:t>
            </a:r>
            <a:r>
              <a:rPr lang="zh-CN" altLang="en-US" sz="2000">
                <a:latin typeface="微软雅黑" pitchFamily="34" charset="-122"/>
                <a:ea typeface="微软雅黑" pitchFamily="34" charset="-122"/>
              </a:rPr>
              <a:t>运动路程越长</a:t>
            </a:r>
            <a:r>
              <a:rPr lang="en-US" altLang="zh-CN" sz="2000">
                <a:latin typeface="微软雅黑" pitchFamily="34" charset="-122"/>
                <a:ea typeface="微软雅黑" pitchFamily="34" charset="-122"/>
              </a:rPr>
              <a:t>,</a:t>
            </a:r>
            <a:r>
              <a:rPr lang="zh-CN" altLang="en-US" sz="2000">
                <a:latin typeface="微软雅黑" pitchFamily="34" charset="-122"/>
                <a:ea typeface="微软雅黑" pitchFamily="34" charset="-122"/>
              </a:rPr>
              <a:t>如果绝对光滑</a:t>
            </a:r>
            <a:r>
              <a:rPr lang="en-US" altLang="zh-CN" sz="2000">
                <a:latin typeface="微软雅黑" pitchFamily="34" charset="-122"/>
                <a:ea typeface="微软雅黑" pitchFamily="34" charset="-122"/>
              </a:rPr>
              <a:t>,</a:t>
            </a:r>
            <a:r>
              <a:rPr lang="zh-CN" altLang="en-US" sz="2000">
                <a:latin typeface="微软雅黑" pitchFamily="34" charset="-122"/>
                <a:ea typeface="微软雅黑" pitchFamily="34" charset="-122"/>
              </a:rPr>
              <a:t>将一直匀速运动下去</a:t>
            </a:r>
            <a:r>
              <a:rPr lang="en-US" altLang="zh-CN" sz="2000">
                <a:latin typeface="微软雅黑" pitchFamily="34" charset="-122"/>
                <a:ea typeface="微软雅黑" pitchFamily="34" charset="-122"/>
              </a:rPr>
              <a:t>.</a:t>
            </a:r>
            <a:r>
              <a:rPr lang="zh-CN" altLang="en-US" sz="2000">
                <a:latin typeface="微软雅黑" pitchFamily="34" charset="-122"/>
                <a:ea typeface="微软雅黑" pitchFamily="34" charset="-122"/>
              </a:rPr>
              <a:t> </a:t>
            </a:r>
            <a:endParaRPr lang="en-US" altLang="zh-CN" sz="2000">
              <a:latin typeface="微软雅黑" pitchFamily="34" charset="-122"/>
              <a:ea typeface="微软雅黑" pitchFamily="34" charset="-122"/>
            </a:endParaRPr>
          </a:p>
          <a:p>
            <a:pPr>
              <a:lnSpc>
                <a:spcPct val="150000"/>
              </a:lnSpc>
            </a:pPr>
            <a:r>
              <a:rPr lang="en-US" altLang="zh-CN" sz="2000">
                <a:latin typeface="微软雅黑" pitchFamily="34" charset="-122"/>
                <a:ea typeface="微软雅黑" pitchFamily="34" charset="-122"/>
              </a:rPr>
              <a:t>(2)</a:t>
            </a:r>
            <a:r>
              <a:rPr lang="zh-CN" altLang="en-US" sz="2000">
                <a:latin typeface="微软雅黑" pitchFamily="34" charset="-122"/>
                <a:ea typeface="微软雅黑" pitchFamily="34" charset="-122"/>
              </a:rPr>
              <a:t>不易控制推力大小且不便于测量推力的大小</a:t>
            </a:r>
          </a:p>
          <a:p>
            <a:pPr>
              <a:lnSpc>
                <a:spcPct val="150000"/>
              </a:lnSpc>
            </a:pPr>
            <a:endParaRPr lang="en-US" altLang="zh-CN" sz="2000">
              <a:latin typeface="微软雅黑" pitchFamily="34" charset="-122"/>
              <a:ea typeface="微软雅黑" pitchFamily="34" charset="-122"/>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1" fill="hold"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slide(fromTop)">
                                      <p:cBhvr>
                                        <p:cTn id="7" dur="500"/>
                                        <p:tgtEl>
                                          <p:spTgt spid="2"/>
                                        </p:tgtEl>
                                      </p:cBhvr>
                                    </p:animEffect>
                                  </p:childTnLst>
                                </p:cTn>
                              </p:par>
                              <p:par>
                                <p:cTn id="8" presetID="12" presetClass="entr" presetSubtype="8" fill="hold" grpId="0" nodeType="withEffect">
                                  <p:stCondLst>
                                    <p:cond delay="0"/>
                                  </p:stCondLst>
                                  <p:childTnLst>
                                    <p:set>
                                      <p:cBhvr>
                                        <p:cTn id="9" dur="1" fill="hold">
                                          <p:stCondLst>
                                            <p:cond delay="0"/>
                                          </p:stCondLst>
                                        </p:cTn>
                                        <p:tgtEl>
                                          <p:spTgt spid="25"/>
                                        </p:tgtEl>
                                        <p:attrNameLst>
                                          <p:attrName>style.visibility</p:attrName>
                                        </p:attrNameLst>
                                      </p:cBhvr>
                                      <p:to>
                                        <p:strVal val="visible"/>
                                      </p:to>
                                    </p:set>
                                    <p:animEffect transition="in" filter="slide(fromLeft)">
                                      <p:cBhvr>
                                        <p:cTn id="10" dur="500"/>
                                        <p:tgtEl>
                                          <p:spTgt spid="25"/>
                                        </p:tgtEl>
                                      </p:cBhvr>
                                    </p:animEffect>
                                  </p:childTnLst>
                                </p:cTn>
                              </p:par>
                              <p:par>
                                <p:cTn id="11" presetID="12" presetClass="entr" presetSubtype="4" fill="hold" nodeType="withEffect">
                                  <p:stCondLst>
                                    <p:cond delay="0"/>
                                  </p:stCondLst>
                                  <p:childTnLst>
                                    <p:set>
                                      <p:cBhvr>
                                        <p:cTn id="12" dur="1" fill="hold">
                                          <p:stCondLst>
                                            <p:cond delay="0"/>
                                          </p:stCondLst>
                                        </p:cTn>
                                        <p:tgtEl>
                                          <p:spTgt spid="16"/>
                                        </p:tgtEl>
                                        <p:attrNameLst>
                                          <p:attrName>style.visibility</p:attrName>
                                        </p:attrNameLst>
                                      </p:cBhvr>
                                      <p:to>
                                        <p:strVal val="visible"/>
                                      </p:to>
                                    </p:set>
                                    <p:animEffect transition="in" filter="slide(fromBottom)">
                                      <p:cBhvr>
                                        <p:cTn id="13" dur="500"/>
                                        <p:tgtEl>
                                          <p:spTgt spid="16"/>
                                        </p:tgtEl>
                                      </p:cBhvr>
                                    </p:animEffect>
                                  </p:childTnLst>
                                </p:cTn>
                              </p:par>
                            </p:childTnLst>
                          </p:cTn>
                        </p:par>
                        <p:par>
                          <p:cTn id="14" fill="hold">
                            <p:stCondLst>
                              <p:cond delay="500"/>
                            </p:stCondLst>
                            <p:childTnLst>
                              <p:par>
                                <p:cTn id="15" presetID="29" presetClass="entr" presetSubtype="0" fill="hold" nodeType="afterEffect">
                                  <p:stCondLst>
                                    <p:cond delay="0"/>
                                  </p:stCondLst>
                                  <p:childTnLst>
                                    <p:set>
                                      <p:cBhvr>
                                        <p:cTn id="16" dur="1" fill="hold">
                                          <p:stCondLst>
                                            <p:cond delay="0"/>
                                          </p:stCondLst>
                                        </p:cTn>
                                        <p:tgtEl>
                                          <p:spTgt spid="20"/>
                                        </p:tgtEl>
                                        <p:attrNameLst>
                                          <p:attrName>style.visibility</p:attrName>
                                        </p:attrNameLst>
                                      </p:cBhvr>
                                      <p:to>
                                        <p:strVal val="visible"/>
                                      </p:to>
                                    </p:set>
                                    <p:anim calcmode="lin" valueType="num">
                                      <p:cBhvr>
                                        <p:cTn id="17" dur="500" fill="hold"/>
                                        <p:tgtEl>
                                          <p:spTgt spid="20"/>
                                        </p:tgtEl>
                                        <p:attrNameLst>
                                          <p:attrName>ppt_x</p:attrName>
                                        </p:attrNameLst>
                                      </p:cBhvr>
                                      <p:tavLst>
                                        <p:tav tm="0">
                                          <p:val>
                                            <p:strVal val="#ppt_x-.2"/>
                                          </p:val>
                                        </p:tav>
                                        <p:tav tm="100000">
                                          <p:val>
                                            <p:strVal val="#ppt_x"/>
                                          </p:val>
                                        </p:tav>
                                      </p:tavLst>
                                    </p:anim>
                                    <p:anim calcmode="lin" valueType="num">
                                      <p:cBhvr>
                                        <p:cTn id="18" dur="500" fill="hold"/>
                                        <p:tgtEl>
                                          <p:spTgt spid="20"/>
                                        </p:tgtEl>
                                        <p:attrNameLst>
                                          <p:attrName>ppt_y</p:attrName>
                                        </p:attrNameLst>
                                      </p:cBhvr>
                                      <p:tavLst>
                                        <p:tav tm="0">
                                          <p:val>
                                            <p:strVal val="#ppt_y"/>
                                          </p:val>
                                        </p:tav>
                                        <p:tav tm="100000">
                                          <p:val>
                                            <p:strVal val="#ppt_y"/>
                                          </p:val>
                                        </p:tav>
                                      </p:tavLst>
                                    </p:anim>
                                    <p:animEffect transition="in" filter="wipe(right)" prLst="gradientSize: 0.1">
                                      <p:cBhvr>
                                        <p:cTn id="19" dur="500"/>
                                        <p:tgtEl>
                                          <p:spTgt spid="20"/>
                                        </p:tgtEl>
                                      </p:cBhvr>
                                    </p:animEffect>
                                  </p:childTnLst>
                                </p:cTn>
                              </p:par>
                              <p:par>
                                <p:cTn id="20" presetID="32" presetClass="emph" presetSubtype="0" fill="hold" nodeType="withEffect">
                                  <p:stCondLst>
                                    <p:cond delay="0"/>
                                  </p:stCondLst>
                                  <p:childTnLst>
                                    <p:animClr clrSpc="rgb" dir="cw">
                                      <p:cBhvr override="childStyle">
                                        <p:cTn id="21" dur="100" fill="hold"/>
                                        <p:tgtEl>
                                          <p:spTgt spid="24"/>
                                        </p:tgtEl>
                                        <p:attrNameLst>
                                          <p:attrName>style.color</p:attrName>
                                        </p:attrNameLst>
                                      </p:cBhvr>
                                      <p:to>
                                        <a:schemeClr val="bg1"/>
                                      </p:to>
                                    </p:animClr>
                                    <p:animClr clrSpc="rgb" dir="cw">
                                      <p:cBhvr>
                                        <p:cTn id="22" dur="100" fill="hold"/>
                                        <p:tgtEl>
                                          <p:spTgt spid="24"/>
                                        </p:tgtEl>
                                        <p:attrNameLst>
                                          <p:attrName>fillcolor</p:attrName>
                                        </p:attrNameLst>
                                      </p:cBhvr>
                                      <p:to>
                                        <a:schemeClr val="bg1"/>
                                      </p:to>
                                    </p:animClr>
                                    <p:set>
                                      <p:cBhvr>
                                        <p:cTn id="23" dur="100" fill="hold"/>
                                        <p:tgtEl>
                                          <p:spTgt spid="24"/>
                                        </p:tgtEl>
                                        <p:attrNameLst>
                                          <p:attrName>fill.type</p:attrName>
                                        </p:attrNameLst>
                                      </p:cBhvr>
                                      <p:to>
                                        <p:strVal val="solid"/>
                                      </p:to>
                                    </p:set>
                                    <p:set>
                                      <p:cBhvr>
                                        <p:cTn id="24" dur="100" fill="hold"/>
                                        <p:tgtEl>
                                          <p:spTgt spid="24"/>
                                        </p:tgtEl>
                                        <p:attrNameLst>
                                          <p:attrName>fill.on</p:attrName>
                                        </p:attrNameLst>
                                      </p:cBhvr>
                                      <p:to>
                                        <p:strVal val="true"/>
                                      </p:to>
                                    </p:set>
                                    <p:animRot by="120000">
                                      <p:cBhvr>
                                        <p:cTn id="25" dur="100" fill="hold">
                                          <p:stCondLst>
                                            <p:cond delay="0"/>
                                          </p:stCondLst>
                                        </p:cTn>
                                        <p:tgtEl>
                                          <p:spTgt spid="24"/>
                                        </p:tgtEl>
                                        <p:attrNameLst>
                                          <p:attrName>r</p:attrName>
                                        </p:attrNameLst>
                                      </p:cBhvr>
                                    </p:animRot>
                                    <p:animRot by="-240000">
                                      <p:cBhvr>
                                        <p:cTn id="26" dur="200" fill="hold">
                                          <p:stCondLst>
                                            <p:cond delay="200"/>
                                          </p:stCondLst>
                                        </p:cTn>
                                        <p:tgtEl>
                                          <p:spTgt spid="24"/>
                                        </p:tgtEl>
                                        <p:attrNameLst>
                                          <p:attrName>r</p:attrName>
                                        </p:attrNameLst>
                                      </p:cBhvr>
                                    </p:animRot>
                                    <p:animRot by="240000">
                                      <p:cBhvr>
                                        <p:cTn id="27" dur="200" fill="hold">
                                          <p:stCondLst>
                                            <p:cond delay="400"/>
                                          </p:stCondLst>
                                        </p:cTn>
                                        <p:tgtEl>
                                          <p:spTgt spid="24"/>
                                        </p:tgtEl>
                                        <p:attrNameLst>
                                          <p:attrName>r</p:attrName>
                                        </p:attrNameLst>
                                      </p:cBhvr>
                                    </p:animRot>
                                    <p:animRot by="-240000">
                                      <p:cBhvr>
                                        <p:cTn id="28" dur="200" fill="hold">
                                          <p:stCondLst>
                                            <p:cond delay="600"/>
                                          </p:stCondLst>
                                        </p:cTn>
                                        <p:tgtEl>
                                          <p:spTgt spid="24"/>
                                        </p:tgtEl>
                                        <p:attrNameLst>
                                          <p:attrName>r</p:attrName>
                                        </p:attrNameLst>
                                      </p:cBhvr>
                                    </p:animRot>
                                    <p:animRot by="120000">
                                      <p:cBhvr>
                                        <p:cTn id="29" dur="200" fill="hold">
                                          <p:stCondLst>
                                            <p:cond delay="800"/>
                                          </p:stCondLst>
                                        </p:cTn>
                                        <p:tgtEl>
                                          <p:spTgt spid="24"/>
                                        </p:tgtEl>
                                        <p:attrNameLst>
                                          <p:attrName>r</p:attrName>
                                        </p:attrNameLst>
                                      </p:cBhvr>
                                    </p:animRot>
                                  </p:childTnLst>
                                </p:cTn>
                              </p:par>
                            </p:childTnLst>
                          </p:cTn>
                        </p:par>
                        <p:par>
                          <p:cTn id="30" fill="hold">
                            <p:stCondLst>
                              <p:cond delay="1500"/>
                            </p:stCondLst>
                            <p:childTnLst>
                              <p:par>
                                <p:cTn id="31" presetID="12" presetClass="entr" presetSubtype="4" fill="hold" grpId="0" nodeType="afterEffect">
                                  <p:stCondLst>
                                    <p:cond delay="0"/>
                                  </p:stCondLst>
                                  <p:childTnLst>
                                    <p:set>
                                      <p:cBhvr>
                                        <p:cTn id="32" dur="1" fill="hold">
                                          <p:stCondLst>
                                            <p:cond delay="0"/>
                                          </p:stCondLst>
                                        </p:cTn>
                                        <p:tgtEl>
                                          <p:spTgt spid="14"/>
                                        </p:tgtEl>
                                        <p:attrNameLst>
                                          <p:attrName>style.visibility</p:attrName>
                                        </p:attrNameLst>
                                      </p:cBhvr>
                                      <p:to>
                                        <p:strVal val="visible"/>
                                      </p:to>
                                    </p:set>
                                    <p:animEffect transition="in" filter="slide(fromBottom)">
                                      <p:cBhvr>
                                        <p:cTn id="33"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 grpId="0"/>
      <p:bldP spid="14" grpId="0"/>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 name="图片 19" descr="画笔.jpg"/>
          <p:cNvPicPr>
            <a:picLocks noChangeAspect="1"/>
          </p:cNvPicPr>
          <p:nvPr/>
        </p:nvPicPr>
        <p:blipFill>
          <a:blip r:embed="rId2"/>
          <a:srcRect/>
          <a:stretch>
            <a:fillRect/>
          </a:stretch>
        </p:blipFill>
        <p:spPr bwMode="auto">
          <a:xfrm>
            <a:off x="8005763" y="4016375"/>
            <a:ext cx="1125537" cy="1127125"/>
          </a:xfrm>
          <a:prstGeom prst="rect">
            <a:avLst/>
          </a:prstGeom>
          <a:noFill/>
          <a:ln w="9525">
            <a:noFill/>
            <a:miter lim="800000"/>
            <a:headEnd/>
            <a:tailEnd/>
          </a:ln>
        </p:spPr>
      </p:pic>
      <p:pic>
        <p:nvPicPr>
          <p:cNvPr id="24" name="图片 23" descr="下方素材.png"/>
          <p:cNvPicPr>
            <a:picLocks noChangeAspect="1"/>
          </p:cNvPicPr>
          <p:nvPr/>
        </p:nvPicPr>
        <p:blipFill>
          <a:blip r:embed="rId3"/>
          <a:srcRect t="65517"/>
          <a:stretch>
            <a:fillRect/>
          </a:stretch>
        </p:blipFill>
        <p:spPr bwMode="auto">
          <a:xfrm>
            <a:off x="3967163" y="4652963"/>
            <a:ext cx="1895475" cy="490537"/>
          </a:xfrm>
          <a:prstGeom prst="rect">
            <a:avLst/>
          </a:prstGeom>
          <a:noFill/>
          <a:ln w="9525">
            <a:noFill/>
            <a:miter lim="800000"/>
            <a:headEnd/>
            <a:tailEnd/>
          </a:ln>
        </p:spPr>
      </p:pic>
      <p:pic>
        <p:nvPicPr>
          <p:cNvPr id="16" name="图片 15" descr="图片5.png"/>
          <p:cNvPicPr>
            <a:picLocks noChangeAspect="1"/>
          </p:cNvPicPr>
          <p:nvPr/>
        </p:nvPicPr>
        <p:blipFill>
          <a:blip r:embed="rId4"/>
          <a:srcRect/>
          <a:stretch>
            <a:fillRect/>
          </a:stretch>
        </p:blipFill>
        <p:spPr bwMode="auto">
          <a:xfrm>
            <a:off x="609600" y="1012825"/>
            <a:ext cx="900113" cy="393700"/>
          </a:xfrm>
          <a:prstGeom prst="rect">
            <a:avLst/>
          </a:prstGeom>
          <a:noFill/>
          <a:ln w="9525">
            <a:noFill/>
            <a:miter lim="800000"/>
            <a:headEnd/>
            <a:tailEnd/>
          </a:ln>
        </p:spPr>
      </p:pic>
      <p:grpSp>
        <p:nvGrpSpPr>
          <p:cNvPr id="2" name="组合 18"/>
          <p:cNvGrpSpPr>
            <a:grpSpLocks/>
          </p:cNvGrpSpPr>
          <p:nvPr/>
        </p:nvGrpSpPr>
        <p:grpSpPr bwMode="auto">
          <a:xfrm>
            <a:off x="252413" y="0"/>
            <a:ext cx="3459162" cy="819150"/>
            <a:chOff x="337457" y="0"/>
            <a:chExt cx="5751109" cy="1091406"/>
          </a:xfrm>
        </p:grpSpPr>
        <p:sp>
          <p:nvSpPr>
            <p:cNvPr id="21" name="圆角矩形 20"/>
            <p:cNvSpPr/>
            <p:nvPr/>
          </p:nvSpPr>
          <p:spPr>
            <a:xfrm>
              <a:off x="337457" y="406105"/>
              <a:ext cx="5751109" cy="685301"/>
            </a:xfrm>
            <a:prstGeom prst="roundRect">
              <a:avLst/>
            </a:prstGeom>
            <a:solidFill>
              <a:schemeClr val="accent4">
                <a:lumMod val="20000"/>
                <a:lumOff val="80000"/>
              </a:schemeClr>
            </a:solid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p>
          </p:txBody>
        </p:sp>
        <p:cxnSp>
          <p:nvCxnSpPr>
            <p:cNvPr id="22" name="直接连接符 21"/>
            <p:cNvCxnSpPr/>
            <p:nvPr/>
          </p:nvCxnSpPr>
          <p:spPr>
            <a:xfrm rot="5400000">
              <a:off x="710032" y="208078"/>
              <a:ext cx="418795" cy="2639"/>
            </a:xfrm>
            <a:prstGeom prst="line">
              <a:avLst/>
            </a:prstGeom>
            <a:solidFill>
              <a:schemeClr val="accent4">
                <a:lumMod val="20000"/>
                <a:lumOff val="80000"/>
              </a:schemeClr>
            </a:solidFill>
            <a:ln w="38100"/>
          </p:spPr>
          <p:style>
            <a:lnRef idx="1">
              <a:schemeClr val="dk1"/>
            </a:lnRef>
            <a:fillRef idx="0">
              <a:schemeClr val="dk1"/>
            </a:fillRef>
            <a:effectRef idx="0">
              <a:schemeClr val="dk1"/>
            </a:effectRef>
            <a:fontRef idx="minor">
              <a:schemeClr val="tx1"/>
            </a:fontRef>
          </p:style>
        </p:cxnSp>
        <p:cxnSp>
          <p:nvCxnSpPr>
            <p:cNvPr id="23" name="直接连接符 22"/>
            <p:cNvCxnSpPr/>
            <p:nvPr/>
          </p:nvCxnSpPr>
          <p:spPr>
            <a:xfrm rot="5400000">
              <a:off x="5112442" y="208078"/>
              <a:ext cx="418795" cy="2639"/>
            </a:xfrm>
            <a:prstGeom prst="line">
              <a:avLst/>
            </a:prstGeom>
            <a:solidFill>
              <a:schemeClr val="accent4">
                <a:lumMod val="20000"/>
                <a:lumOff val="80000"/>
              </a:schemeClr>
            </a:solidFill>
            <a:ln w="38100"/>
          </p:spPr>
          <p:style>
            <a:lnRef idx="1">
              <a:schemeClr val="dk1"/>
            </a:lnRef>
            <a:fillRef idx="0">
              <a:schemeClr val="dk1"/>
            </a:fillRef>
            <a:effectRef idx="0">
              <a:schemeClr val="dk1"/>
            </a:effectRef>
            <a:fontRef idx="minor">
              <a:schemeClr val="tx1"/>
            </a:fontRef>
          </p:style>
        </p:cxnSp>
      </p:grpSp>
      <p:sp>
        <p:nvSpPr>
          <p:cNvPr id="25" name="矩形 24"/>
          <p:cNvSpPr>
            <a:spLocks noChangeArrowheads="1"/>
          </p:cNvSpPr>
          <p:nvPr/>
        </p:nvSpPr>
        <p:spPr bwMode="auto">
          <a:xfrm>
            <a:off x="306388" y="349250"/>
            <a:ext cx="3460750" cy="484188"/>
          </a:xfrm>
          <a:prstGeom prst="rect">
            <a:avLst/>
          </a:prstGeom>
          <a:noFill/>
          <a:ln w="9525">
            <a:noFill/>
            <a:miter lim="800000"/>
            <a:headEnd/>
            <a:tailEnd/>
          </a:ln>
        </p:spPr>
        <p:txBody>
          <a:bodyPr wrap="none" lIns="68580" tIns="34290" rIns="68580" bIns="34290">
            <a:spAutoFit/>
          </a:bodyPr>
          <a:lstStyle/>
          <a:p>
            <a:r>
              <a:rPr lang="zh-CN" altLang="en-US" sz="2700">
                <a:latin typeface="微软雅黑" pitchFamily="34" charset="-122"/>
                <a:ea typeface="微软雅黑" pitchFamily="34" charset="-122"/>
              </a:rPr>
              <a:t>知识点  牛顿第一定律</a:t>
            </a:r>
          </a:p>
        </p:txBody>
      </p:sp>
      <p:sp>
        <p:nvSpPr>
          <p:cNvPr id="14" name="矩形 13"/>
          <p:cNvSpPr>
            <a:spLocks noChangeArrowheads="1"/>
          </p:cNvSpPr>
          <p:nvPr/>
        </p:nvSpPr>
        <p:spPr bwMode="auto">
          <a:xfrm>
            <a:off x="403225" y="1390650"/>
            <a:ext cx="7704138" cy="1400175"/>
          </a:xfrm>
          <a:prstGeom prst="rect">
            <a:avLst/>
          </a:prstGeom>
          <a:noFill/>
          <a:ln w="9525">
            <a:noFill/>
            <a:miter lim="800000"/>
            <a:headEnd/>
            <a:tailEnd/>
          </a:ln>
        </p:spPr>
        <p:txBody>
          <a:bodyPr lIns="68580" tIns="34290" rIns="68580" bIns="34290">
            <a:spAutoFit/>
          </a:bodyPr>
          <a:lstStyle/>
          <a:p>
            <a:pPr>
              <a:lnSpc>
                <a:spcPct val="150000"/>
              </a:lnSpc>
            </a:pPr>
            <a:r>
              <a:rPr lang="zh-CN" altLang="en-US" sz="2000">
                <a:latin typeface="微软雅黑" pitchFamily="34" charset="-122"/>
                <a:ea typeface="微软雅黑" pitchFamily="34" charset="-122"/>
              </a:rPr>
              <a:t>牛顿第一定律是在大量实验基础上</a:t>
            </a:r>
            <a:r>
              <a:rPr lang="en-US" altLang="zh-CN" sz="2000">
                <a:latin typeface="微软雅黑" pitchFamily="34" charset="-122"/>
                <a:ea typeface="微软雅黑" pitchFamily="34" charset="-122"/>
              </a:rPr>
              <a:t>,</a:t>
            </a:r>
            <a:r>
              <a:rPr lang="zh-CN" altLang="en-US" sz="2000">
                <a:latin typeface="微软雅黑" pitchFamily="34" charset="-122"/>
                <a:ea typeface="微软雅黑" pitchFamily="34" charset="-122"/>
              </a:rPr>
              <a:t>进一步推理而概括出来的</a:t>
            </a:r>
            <a:r>
              <a:rPr lang="en-US" altLang="zh-CN" sz="2000">
                <a:latin typeface="微软雅黑" pitchFamily="34" charset="-122"/>
                <a:ea typeface="微软雅黑" pitchFamily="34" charset="-122"/>
              </a:rPr>
              <a:t>,</a:t>
            </a:r>
            <a:r>
              <a:rPr lang="zh-CN" altLang="en-US" sz="2000">
                <a:latin typeface="微软雅黑" pitchFamily="34" charset="-122"/>
                <a:ea typeface="微软雅黑" pitchFamily="34" charset="-122"/>
              </a:rPr>
              <a:t>因此不可能用实验来直接验证</a:t>
            </a:r>
            <a:r>
              <a:rPr lang="en-US" altLang="zh-CN" sz="2000">
                <a:latin typeface="微软雅黑" pitchFamily="34" charset="-122"/>
                <a:ea typeface="微软雅黑" pitchFamily="34" charset="-122"/>
              </a:rPr>
              <a:t>,</a:t>
            </a:r>
            <a:r>
              <a:rPr lang="zh-CN" altLang="en-US" sz="2000">
                <a:latin typeface="微软雅黑" pitchFamily="34" charset="-122"/>
                <a:ea typeface="微软雅黑" pitchFamily="34" charset="-122"/>
              </a:rPr>
              <a:t>但是此定律得出的一切推论</a:t>
            </a:r>
            <a:r>
              <a:rPr lang="en-US" altLang="zh-CN" sz="2000">
                <a:latin typeface="微软雅黑" pitchFamily="34" charset="-122"/>
                <a:ea typeface="微软雅黑" pitchFamily="34" charset="-122"/>
              </a:rPr>
              <a:t>,</a:t>
            </a:r>
            <a:r>
              <a:rPr lang="zh-CN" altLang="en-US" sz="2000">
                <a:latin typeface="微软雅黑" pitchFamily="34" charset="-122"/>
                <a:ea typeface="微软雅黑" pitchFamily="34" charset="-122"/>
              </a:rPr>
              <a:t>都经受住了实践的检验</a:t>
            </a:r>
            <a:r>
              <a:rPr lang="en-US" altLang="zh-CN" sz="2000">
                <a:latin typeface="微软雅黑" pitchFamily="34" charset="-122"/>
                <a:ea typeface="微软雅黑" pitchFamily="34" charset="-122"/>
              </a:rPr>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1" fill="hold"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slide(fromTop)">
                                      <p:cBhvr>
                                        <p:cTn id="7" dur="500"/>
                                        <p:tgtEl>
                                          <p:spTgt spid="2"/>
                                        </p:tgtEl>
                                      </p:cBhvr>
                                    </p:animEffect>
                                  </p:childTnLst>
                                </p:cTn>
                              </p:par>
                              <p:par>
                                <p:cTn id="8" presetID="12" presetClass="entr" presetSubtype="8" fill="hold" grpId="0" nodeType="withEffect">
                                  <p:stCondLst>
                                    <p:cond delay="0"/>
                                  </p:stCondLst>
                                  <p:childTnLst>
                                    <p:set>
                                      <p:cBhvr>
                                        <p:cTn id="9" dur="1" fill="hold">
                                          <p:stCondLst>
                                            <p:cond delay="0"/>
                                          </p:stCondLst>
                                        </p:cTn>
                                        <p:tgtEl>
                                          <p:spTgt spid="25"/>
                                        </p:tgtEl>
                                        <p:attrNameLst>
                                          <p:attrName>style.visibility</p:attrName>
                                        </p:attrNameLst>
                                      </p:cBhvr>
                                      <p:to>
                                        <p:strVal val="visible"/>
                                      </p:to>
                                    </p:set>
                                    <p:animEffect transition="in" filter="slide(fromLeft)">
                                      <p:cBhvr>
                                        <p:cTn id="10" dur="500"/>
                                        <p:tgtEl>
                                          <p:spTgt spid="25"/>
                                        </p:tgtEl>
                                      </p:cBhvr>
                                    </p:animEffect>
                                  </p:childTnLst>
                                </p:cTn>
                              </p:par>
                              <p:par>
                                <p:cTn id="11" presetID="12" presetClass="entr" presetSubtype="4" fill="hold" nodeType="withEffect">
                                  <p:stCondLst>
                                    <p:cond delay="0"/>
                                  </p:stCondLst>
                                  <p:childTnLst>
                                    <p:set>
                                      <p:cBhvr>
                                        <p:cTn id="12" dur="1" fill="hold">
                                          <p:stCondLst>
                                            <p:cond delay="0"/>
                                          </p:stCondLst>
                                        </p:cTn>
                                        <p:tgtEl>
                                          <p:spTgt spid="16"/>
                                        </p:tgtEl>
                                        <p:attrNameLst>
                                          <p:attrName>style.visibility</p:attrName>
                                        </p:attrNameLst>
                                      </p:cBhvr>
                                      <p:to>
                                        <p:strVal val="visible"/>
                                      </p:to>
                                    </p:set>
                                    <p:animEffect transition="in" filter="slide(fromBottom)">
                                      <p:cBhvr>
                                        <p:cTn id="13" dur="500"/>
                                        <p:tgtEl>
                                          <p:spTgt spid="16"/>
                                        </p:tgtEl>
                                      </p:cBhvr>
                                    </p:animEffect>
                                  </p:childTnLst>
                                </p:cTn>
                              </p:par>
                            </p:childTnLst>
                          </p:cTn>
                        </p:par>
                        <p:par>
                          <p:cTn id="14" fill="hold">
                            <p:stCondLst>
                              <p:cond delay="500"/>
                            </p:stCondLst>
                            <p:childTnLst>
                              <p:par>
                                <p:cTn id="15" presetID="29" presetClass="entr" presetSubtype="0" fill="hold" nodeType="afterEffect">
                                  <p:stCondLst>
                                    <p:cond delay="0"/>
                                  </p:stCondLst>
                                  <p:childTnLst>
                                    <p:set>
                                      <p:cBhvr>
                                        <p:cTn id="16" dur="1" fill="hold">
                                          <p:stCondLst>
                                            <p:cond delay="0"/>
                                          </p:stCondLst>
                                        </p:cTn>
                                        <p:tgtEl>
                                          <p:spTgt spid="20"/>
                                        </p:tgtEl>
                                        <p:attrNameLst>
                                          <p:attrName>style.visibility</p:attrName>
                                        </p:attrNameLst>
                                      </p:cBhvr>
                                      <p:to>
                                        <p:strVal val="visible"/>
                                      </p:to>
                                    </p:set>
                                    <p:anim calcmode="lin" valueType="num">
                                      <p:cBhvr>
                                        <p:cTn id="17" dur="500" fill="hold"/>
                                        <p:tgtEl>
                                          <p:spTgt spid="20"/>
                                        </p:tgtEl>
                                        <p:attrNameLst>
                                          <p:attrName>ppt_x</p:attrName>
                                        </p:attrNameLst>
                                      </p:cBhvr>
                                      <p:tavLst>
                                        <p:tav tm="0">
                                          <p:val>
                                            <p:strVal val="#ppt_x-.2"/>
                                          </p:val>
                                        </p:tav>
                                        <p:tav tm="100000">
                                          <p:val>
                                            <p:strVal val="#ppt_x"/>
                                          </p:val>
                                        </p:tav>
                                      </p:tavLst>
                                    </p:anim>
                                    <p:anim calcmode="lin" valueType="num">
                                      <p:cBhvr>
                                        <p:cTn id="18" dur="500" fill="hold"/>
                                        <p:tgtEl>
                                          <p:spTgt spid="20"/>
                                        </p:tgtEl>
                                        <p:attrNameLst>
                                          <p:attrName>ppt_y</p:attrName>
                                        </p:attrNameLst>
                                      </p:cBhvr>
                                      <p:tavLst>
                                        <p:tav tm="0">
                                          <p:val>
                                            <p:strVal val="#ppt_y"/>
                                          </p:val>
                                        </p:tav>
                                        <p:tav tm="100000">
                                          <p:val>
                                            <p:strVal val="#ppt_y"/>
                                          </p:val>
                                        </p:tav>
                                      </p:tavLst>
                                    </p:anim>
                                    <p:animEffect transition="in" filter="wipe(right)" prLst="gradientSize: 0.1">
                                      <p:cBhvr>
                                        <p:cTn id="19" dur="500"/>
                                        <p:tgtEl>
                                          <p:spTgt spid="20"/>
                                        </p:tgtEl>
                                      </p:cBhvr>
                                    </p:animEffect>
                                  </p:childTnLst>
                                </p:cTn>
                              </p:par>
                              <p:par>
                                <p:cTn id="20" presetID="32" presetClass="emph" presetSubtype="0" fill="hold" nodeType="withEffect">
                                  <p:stCondLst>
                                    <p:cond delay="0"/>
                                  </p:stCondLst>
                                  <p:childTnLst>
                                    <p:animClr clrSpc="rgb" dir="cw">
                                      <p:cBhvr override="childStyle">
                                        <p:cTn id="21" dur="100" fill="hold"/>
                                        <p:tgtEl>
                                          <p:spTgt spid="24"/>
                                        </p:tgtEl>
                                        <p:attrNameLst>
                                          <p:attrName>style.color</p:attrName>
                                        </p:attrNameLst>
                                      </p:cBhvr>
                                      <p:to>
                                        <a:schemeClr val="bg1"/>
                                      </p:to>
                                    </p:animClr>
                                    <p:animClr clrSpc="rgb" dir="cw">
                                      <p:cBhvr>
                                        <p:cTn id="22" dur="100" fill="hold"/>
                                        <p:tgtEl>
                                          <p:spTgt spid="24"/>
                                        </p:tgtEl>
                                        <p:attrNameLst>
                                          <p:attrName>fillcolor</p:attrName>
                                        </p:attrNameLst>
                                      </p:cBhvr>
                                      <p:to>
                                        <a:schemeClr val="bg1"/>
                                      </p:to>
                                    </p:animClr>
                                    <p:set>
                                      <p:cBhvr>
                                        <p:cTn id="23" dur="100" fill="hold"/>
                                        <p:tgtEl>
                                          <p:spTgt spid="24"/>
                                        </p:tgtEl>
                                        <p:attrNameLst>
                                          <p:attrName>fill.type</p:attrName>
                                        </p:attrNameLst>
                                      </p:cBhvr>
                                      <p:to>
                                        <p:strVal val="solid"/>
                                      </p:to>
                                    </p:set>
                                    <p:set>
                                      <p:cBhvr>
                                        <p:cTn id="24" dur="100" fill="hold"/>
                                        <p:tgtEl>
                                          <p:spTgt spid="24"/>
                                        </p:tgtEl>
                                        <p:attrNameLst>
                                          <p:attrName>fill.on</p:attrName>
                                        </p:attrNameLst>
                                      </p:cBhvr>
                                      <p:to>
                                        <p:strVal val="true"/>
                                      </p:to>
                                    </p:set>
                                    <p:animRot by="120000">
                                      <p:cBhvr>
                                        <p:cTn id="25" dur="100" fill="hold">
                                          <p:stCondLst>
                                            <p:cond delay="0"/>
                                          </p:stCondLst>
                                        </p:cTn>
                                        <p:tgtEl>
                                          <p:spTgt spid="24"/>
                                        </p:tgtEl>
                                        <p:attrNameLst>
                                          <p:attrName>r</p:attrName>
                                        </p:attrNameLst>
                                      </p:cBhvr>
                                    </p:animRot>
                                    <p:animRot by="-240000">
                                      <p:cBhvr>
                                        <p:cTn id="26" dur="200" fill="hold">
                                          <p:stCondLst>
                                            <p:cond delay="200"/>
                                          </p:stCondLst>
                                        </p:cTn>
                                        <p:tgtEl>
                                          <p:spTgt spid="24"/>
                                        </p:tgtEl>
                                        <p:attrNameLst>
                                          <p:attrName>r</p:attrName>
                                        </p:attrNameLst>
                                      </p:cBhvr>
                                    </p:animRot>
                                    <p:animRot by="240000">
                                      <p:cBhvr>
                                        <p:cTn id="27" dur="200" fill="hold">
                                          <p:stCondLst>
                                            <p:cond delay="400"/>
                                          </p:stCondLst>
                                        </p:cTn>
                                        <p:tgtEl>
                                          <p:spTgt spid="24"/>
                                        </p:tgtEl>
                                        <p:attrNameLst>
                                          <p:attrName>r</p:attrName>
                                        </p:attrNameLst>
                                      </p:cBhvr>
                                    </p:animRot>
                                    <p:animRot by="-240000">
                                      <p:cBhvr>
                                        <p:cTn id="28" dur="200" fill="hold">
                                          <p:stCondLst>
                                            <p:cond delay="600"/>
                                          </p:stCondLst>
                                        </p:cTn>
                                        <p:tgtEl>
                                          <p:spTgt spid="24"/>
                                        </p:tgtEl>
                                        <p:attrNameLst>
                                          <p:attrName>r</p:attrName>
                                        </p:attrNameLst>
                                      </p:cBhvr>
                                    </p:animRot>
                                    <p:animRot by="120000">
                                      <p:cBhvr>
                                        <p:cTn id="29" dur="200" fill="hold">
                                          <p:stCondLst>
                                            <p:cond delay="800"/>
                                          </p:stCondLst>
                                        </p:cTn>
                                        <p:tgtEl>
                                          <p:spTgt spid="24"/>
                                        </p:tgtEl>
                                        <p:attrNameLst>
                                          <p:attrName>r</p:attrName>
                                        </p:attrNameLst>
                                      </p:cBhvr>
                                    </p:animRot>
                                  </p:childTnLst>
                                </p:cTn>
                              </p:par>
                            </p:childTnLst>
                          </p:cTn>
                        </p:par>
                        <p:par>
                          <p:cTn id="30" fill="hold">
                            <p:stCondLst>
                              <p:cond delay="1500"/>
                            </p:stCondLst>
                            <p:childTnLst>
                              <p:par>
                                <p:cTn id="31" presetID="12" presetClass="entr" presetSubtype="4" fill="hold" grpId="0" nodeType="afterEffect">
                                  <p:stCondLst>
                                    <p:cond delay="0"/>
                                  </p:stCondLst>
                                  <p:childTnLst>
                                    <p:set>
                                      <p:cBhvr>
                                        <p:cTn id="32" dur="1" fill="hold">
                                          <p:stCondLst>
                                            <p:cond delay="0"/>
                                          </p:stCondLst>
                                        </p:cTn>
                                        <p:tgtEl>
                                          <p:spTgt spid="14"/>
                                        </p:tgtEl>
                                        <p:attrNameLst>
                                          <p:attrName>style.visibility</p:attrName>
                                        </p:attrNameLst>
                                      </p:cBhvr>
                                      <p:to>
                                        <p:strVal val="visible"/>
                                      </p:to>
                                    </p:set>
                                    <p:animEffect transition="in" filter="slide(fromBottom)">
                                      <p:cBhvr>
                                        <p:cTn id="33"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 grpId="0"/>
      <p:bldP spid="14" grpId="0"/>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 name="图片 19" descr="画笔.jpg"/>
          <p:cNvPicPr>
            <a:picLocks noChangeAspect="1"/>
          </p:cNvPicPr>
          <p:nvPr/>
        </p:nvPicPr>
        <p:blipFill>
          <a:blip r:embed="rId2"/>
          <a:srcRect/>
          <a:stretch>
            <a:fillRect/>
          </a:stretch>
        </p:blipFill>
        <p:spPr bwMode="auto">
          <a:xfrm>
            <a:off x="8005763" y="4016375"/>
            <a:ext cx="1125537" cy="1127125"/>
          </a:xfrm>
          <a:prstGeom prst="rect">
            <a:avLst/>
          </a:prstGeom>
          <a:noFill/>
          <a:ln w="9525">
            <a:noFill/>
            <a:miter lim="800000"/>
            <a:headEnd/>
            <a:tailEnd/>
          </a:ln>
        </p:spPr>
      </p:pic>
      <p:pic>
        <p:nvPicPr>
          <p:cNvPr id="24" name="图片 23" descr="下方素材.png"/>
          <p:cNvPicPr>
            <a:picLocks noChangeAspect="1"/>
          </p:cNvPicPr>
          <p:nvPr/>
        </p:nvPicPr>
        <p:blipFill>
          <a:blip r:embed="rId3"/>
          <a:srcRect t="65517"/>
          <a:stretch>
            <a:fillRect/>
          </a:stretch>
        </p:blipFill>
        <p:spPr bwMode="auto">
          <a:xfrm>
            <a:off x="3967163" y="4652963"/>
            <a:ext cx="1895475" cy="490537"/>
          </a:xfrm>
          <a:prstGeom prst="rect">
            <a:avLst/>
          </a:prstGeom>
          <a:noFill/>
          <a:ln w="9525">
            <a:noFill/>
            <a:miter lim="800000"/>
            <a:headEnd/>
            <a:tailEnd/>
          </a:ln>
        </p:spPr>
      </p:pic>
      <p:pic>
        <p:nvPicPr>
          <p:cNvPr id="16" name="图片 15" descr="图片5.png"/>
          <p:cNvPicPr>
            <a:picLocks noChangeAspect="1"/>
          </p:cNvPicPr>
          <p:nvPr/>
        </p:nvPicPr>
        <p:blipFill>
          <a:blip r:embed="rId4"/>
          <a:srcRect/>
          <a:stretch>
            <a:fillRect/>
          </a:stretch>
        </p:blipFill>
        <p:spPr bwMode="auto">
          <a:xfrm>
            <a:off x="609600" y="1019175"/>
            <a:ext cx="900113" cy="382588"/>
          </a:xfrm>
          <a:prstGeom prst="rect">
            <a:avLst/>
          </a:prstGeom>
          <a:noFill/>
          <a:ln w="9525">
            <a:noFill/>
            <a:miter lim="800000"/>
            <a:headEnd/>
            <a:tailEnd/>
          </a:ln>
        </p:spPr>
      </p:pic>
      <p:grpSp>
        <p:nvGrpSpPr>
          <p:cNvPr id="2" name="组合 18"/>
          <p:cNvGrpSpPr>
            <a:grpSpLocks/>
          </p:cNvGrpSpPr>
          <p:nvPr/>
        </p:nvGrpSpPr>
        <p:grpSpPr bwMode="auto">
          <a:xfrm>
            <a:off x="252413" y="0"/>
            <a:ext cx="3459162" cy="819150"/>
            <a:chOff x="337457" y="0"/>
            <a:chExt cx="5751109" cy="1091406"/>
          </a:xfrm>
        </p:grpSpPr>
        <p:sp>
          <p:nvSpPr>
            <p:cNvPr id="21" name="圆角矩形 20"/>
            <p:cNvSpPr/>
            <p:nvPr/>
          </p:nvSpPr>
          <p:spPr>
            <a:xfrm>
              <a:off x="337457" y="406105"/>
              <a:ext cx="5751109" cy="685301"/>
            </a:xfrm>
            <a:prstGeom prst="roundRect">
              <a:avLst/>
            </a:prstGeom>
            <a:solidFill>
              <a:schemeClr val="accent4">
                <a:lumMod val="20000"/>
                <a:lumOff val="80000"/>
              </a:schemeClr>
            </a:solid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p>
          </p:txBody>
        </p:sp>
        <p:cxnSp>
          <p:nvCxnSpPr>
            <p:cNvPr id="22" name="直接连接符 21"/>
            <p:cNvCxnSpPr/>
            <p:nvPr/>
          </p:nvCxnSpPr>
          <p:spPr>
            <a:xfrm rot="5400000">
              <a:off x="710032" y="208078"/>
              <a:ext cx="418795" cy="2639"/>
            </a:xfrm>
            <a:prstGeom prst="line">
              <a:avLst/>
            </a:prstGeom>
            <a:solidFill>
              <a:schemeClr val="accent4">
                <a:lumMod val="20000"/>
                <a:lumOff val="80000"/>
              </a:schemeClr>
            </a:solidFill>
            <a:ln w="38100"/>
          </p:spPr>
          <p:style>
            <a:lnRef idx="1">
              <a:schemeClr val="dk1"/>
            </a:lnRef>
            <a:fillRef idx="0">
              <a:schemeClr val="dk1"/>
            </a:fillRef>
            <a:effectRef idx="0">
              <a:schemeClr val="dk1"/>
            </a:effectRef>
            <a:fontRef idx="minor">
              <a:schemeClr val="tx1"/>
            </a:fontRef>
          </p:style>
        </p:cxnSp>
        <p:cxnSp>
          <p:nvCxnSpPr>
            <p:cNvPr id="23" name="直接连接符 22"/>
            <p:cNvCxnSpPr/>
            <p:nvPr/>
          </p:nvCxnSpPr>
          <p:spPr>
            <a:xfrm rot="5400000">
              <a:off x="5112442" y="208078"/>
              <a:ext cx="418795" cy="2639"/>
            </a:xfrm>
            <a:prstGeom prst="line">
              <a:avLst/>
            </a:prstGeom>
            <a:solidFill>
              <a:schemeClr val="accent4">
                <a:lumMod val="20000"/>
                <a:lumOff val="80000"/>
              </a:schemeClr>
            </a:solidFill>
            <a:ln w="38100"/>
          </p:spPr>
          <p:style>
            <a:lnRef idx="1">
              <a:schemeClr val="dk1"/>
            </a:lnRef>
            <a:fillRef idx="0">
              <a:schemeClr val="dk1"/>
            </a:fillRef>
            <a:effectRef idx="0">
              <a:schemeClr val="dk1"/>
            </a:effectRef>
            <a:fontRef idx="minor">
              <a:schemeClr val="tx1"/>
            </a:fontRef>
          </p:style>
        </p:cxnSp>
      </p:grpSp>
      <p:sp>
        <p:nvSpPr>
          <p:cNvPr id="25" name="矩形 24"/>
          <p:cNvSpPr>
            <a:spLocks noChangeArrowheads="1"/>
          </p:cNvSpPr>
          <p:nvPr/>
        </p:nvSpPr>
        <p:spPr bwMode="auto">
          <a:xfrm>
            <a:off x="306388" y="349250"/>
            <a:ext cx="3460750" cy="484188"/>
          </a:xfrm>
          <a:prstGeom prst="rect">
            <a:avLst/>
          </a:prstGeom>
          <a:noFill/>
          <a:ln w="9525">
            <a:noFill/>
            <a:miter lim="800000"/>
            <a:headEnd/>
            <a:tailEnd/>
          </a:ln>
        </p:spPr>
        <p:txBody>
          <a:bodyPr wrap="none" lIns="68580" tIns="34290" rIns="68580" bIns="34290">
            <a:spAutoFit/>
          </a:bodyPr>
          <a:lstStyle/>
          <a:p>
            <a:r>
              <a:rPr lang="zh-CN" altLang="en-US" sz="2700">
                <a:latin typeface="微软雅黑" pitchFamily="34" charset="-122"/>
                <a:ea typeface="微软雅黑" pitchFamily="34" charset="-122"/>
              </a:rPr>
              <a:t>知识点  牛顿第一定律</a:t>
            </a:r>
          </a:p>
        </p:txBody>
      </p:sp>
      <p:sp>
        <p:nvSpPr>
          <p:cNvPr id="14" name="矩形 13"/>
          <p:cNvSpPr>
            <a:spLocks noChangeArrowheads="1"/>
          </p:cNvSpPr>
          <p:nvPr/>
        </p:nvSpPr>
        <p:spPr bwMode="auto">
          <a:xfrm>
            <a:off x="403225" y="1390650"/>
            <a:ext cx="7704138" cy="1862138"/>
          </a:xfrm>
          <a:prstGeom prst="rect">
            <a:avLst/>
          </a:prstGeom>
          <a:noFill/>
          <a:ln w="9525">
            <a:noFill/>
            <a:miter lim="800000"/>
            <a:headEnd/>
            <a:tailEnd/>
          </a:ln>
        </p:spPr>
        <p:txBody>
          <a:bodyPr lIns="68580" tIns="34290" rIns="68580" bIns="34290">
            <a:spAutoFit/>
          </a:bodyPr>
          <a:lstStyle/>
          <a:p>
            <a:pPr>
              <a:lnSpc>
                <a:spcPct val="150000"/>
              </a:lnSpc>
            </a:pPr>
            <a:r>
              <a:rPr lang="en-US" altLang="zh-CN" sz="2000">
                <a:latin typeface="微软雅黑" pitchFamily="34" charset="-122"/>
                <a:ea typeface="微软雅黑" pitchFamily="34" charset="-122"/>
              </a:rPr>
              <a:t>2018</a:t>
            </a:r>
            <a:r>
              <a:rPr lang="zh-CN" altLang="en-US" sz="2000">
                <a:latin typeface="微软雅黑" pitchFamily="34" charset="-122"/>
                <a:ea typeface="微软雅黑" pitchFamily="34" charset="-122"/>
              </a:rPr>
              <a:t>年</a:t>
            </a:r>
            <a:r>
              <a:rPr lang="en-US" altLang="zh-CN" sz="2000">
                <a:latin typeface="微软雅黑" pitchFamily="34" charset="-122"/>
                <a:ea typeface="微软雅黑" pitchFamily="34" charset="-122"/>
              </a:rPr>
              <a:t>6</a:t>
            </a:r>
            <a:r>
              <a:rPr lang="zh-CN" altLang="en-US" sz="2000">
                <a:latin typeface="微软雅黑" pitchFamily="34" charset="-122"/>
                <a:ea typeface="微软雅黑" pitchFamily="34" charset="-122"/>
              </a:rPr>
              <a:t>月</a:t>
            </a:r>
            <a:r>
              <a:rPr lang="en-US" altLang="zh-CN" sz="2000">
                <a:latin typeface="微软雅黑" pitchFamily="34" charset="-122"/>
                <a:ea typeface="微软雅黑" pitchFamily="34" charset="-122"/>
              </a:rPr>
              <a:t>14</a:t>
            </a:r>
            <a:r>
              <a:rPr lang="zh-CN" altLang="en-US" sz="2000">
                <a:latin typeface="微软雅黑" pitchFamily="34" charset="-122"/>
                <a:ea typeface="微软雅黑" pitchFamily="34" charset="-122"/>
              </a:rPr>
              <a:t>日</a:t>
            </a:r>
            <a:r>
              <a:rPr lang="en-US" altLang="zh-CN" sz="2000">
                <a:latin typeface="微软雅黑" pitchFamily="34" charset="-122"/>
                <a:ea typeface="微软雅黑" pitchFamily="34" charset="-122"/>
              </a:rPr>
              <a:t>,</a:t>
            </a:r>
            <a:r>
              <a:rPr lang="zh-CN" altLang="en-US" sz="2000">
                <a:latin typeface="微软雅黑" pitchFamily="34" charset="-122"/>
                <a:ea typeface="微软雅黑" pitchFamily="34" charset="-122"/>
              </a:rPr>
              <a:t>第</a:t>
            </a:r>
            <a:r>
              <a:rPr lang="en-US" altLang="zh-CN" sz="2000">
                <a:latin typeface="微软雅黑" pitchFamily="34" charset="-122"/>
                <a:ea typeface="微软雅黑" pitchFamily="34" charset="-122"/>
              </a:rPr>
              <a:t>21</a:t>
            </a:r>
            <a:r>
              <a:rPr lang="zh-CN" altLang="en-US" sz="2000">
                <a:latin typeface="微软雅黑" pitchFamily="34" charset="-122"/>
                <a:ea typeface="微软雅黑" pitchFamily="34" charset="-122"/>
              </a:rPr>
              <a:t>届世界杯足球赛在莫斯科卢日尼基体育场开幕</a:t>
            </a:r>
            <a:r>
              <a:rPr lang="en-US" altLang="zh-CN" sz="2000">
                <a:latin typeface="微软雅黑" pitchFamily="34" charset="-122"/>
                <a:ea typeface="微软雅黑" pitchFamily="34" charset="-122"/>
              </a:rPr>
              <a:t>.</a:t>
            </a:r>
            <a:r>
              <a:rPr lang="zh-CN" altLang="en-US" sz="2000">
                <a:latin typeface="微软雅黑" pitchFamily="34" charset="-122"/>
                <a:ea typeface="微软雅黑" pitchFamily="34" charset="-122"/>
              </a:rPr>
              <a:t>踢出去的球在空中飞行时</a:t>
            </a:r>
            <a:r>
              <a:rPr lang="en-US" altLang="zh-CN" sz="2000">
                <a:latin typeface="微软雅黑" pitchFamily="34" charset="-122"/>
                <a:ea typeface="微软雅黑" pitchFamily="34" charset="-122"/>
              </a:rPr>
              <a:t>,</a:t>
            </a:r>
            <a:r>
              <a:rPr lang="zh-CN" altLang="en-US" sz="2000">
                <a:latin typeface="微软雅黑" pitchFamily="34" charset="-122"/>
                <a:ea typeface="微软雅黑" pitchFamily="34" charset="-122"/>
              </a:rPr>
              <a:t>如果在空中飞行的足球所受的一切外力突然消失</a:t>
            </a:r>
            <a:r>
              <a:rPr lang="en-US" altLang="zh-CN" sz="2000">
                <a:latin typeface="微软雅黑" pitchFamily="34" charset="-122"/>
                <a:ea typeface="微软雅黑" pitchFamily="34" charset="-122"/>
              </a:rPr>
              <a:t>,</a:t>
            </a:r>
            <a:r>
              <a:rPr lang="zh-CN" altLang="en-US" sz="2000">
                <a:latin typeface="微软雅黑" pitchFamily="34" charset="-122"/>
                <a:ea typeface="微软雅黑" pitchFamily="34" charset="-122"/>
              </a:rPr>
              <a:t>那么足球的运动情况会如何</a:t>
            </a:r>
            <a:r>
              <a:rPr lang="en-US" altLang="zh-CN" sz="2000">
                <a:latin typeface="微软雅黑" pitchFamily="34" charset="-122"/>
                <a:ea typeface="微软雅黑" pitchFamily="34" charset="-122"/>
              </a:rPr>
              <a:t>?</a:t>
            </a:r>
          </a:p>
          <a:p>
            <a:pPr>
              <a:lnSpc>
                <a:spcPct val="150000"/>
              </a:lnSpc>
            </a:pPr>
            <a:endParaRPr lang="en-US" altLang="zh-CN" sz="2000">
              <a:latin typeface="微软雅黑" pitchFamily="34" charset="-122"/>
              <a:ea typeface="微软雅黑" pitchFamily="34" charset="-122"/>
            </a:endParaRPr>
          </a:p>
        </p:txBody>
      </p:sp>
      <p:pic>
        <p:nvPicPr>
          <p:cNvPr id="11" name="yhb324.jpg" descr="id:2147506750;FounderCES"/>
          <p:cNvPicPr>
            <a:picLocks noChangeAspect="1" noChangeArrowheads="1"/>
          </p:cNvPicPr>
          <p:nvPr/>
        </p:nvPicPr>
        <p:blipFill>
          <a:blip r:embed="rId5"/>
          <a:srcRect/>
          <a:stretch>
            <a:fillRect/>
          </a:stretch>
        </p:blipFill>
        <p:spPr bwMode="auto">
          <a:xfrm>
            <a:off x="3662363" y="2878138"/>
            <a:ext cx="2193925" cy="1476375"/>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1" fill="hold"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slide(fromTop)">
                                      <p:cBhvr>
                                        <p:cTn id="7" dur="500"/>
                                        <p:tgtEl>
                                          <p:spTgt spid="2"/>
                                        </p:tgtEl>
                                      </p:cBhvr>
                                    </p:animEffect>
                                  </p:childTnLst>
                                </p:cTn>
                              </p:par>
                              <p:par>
                                <p:cTn id="8" presetID="12" presetClass="entr" presetSubtype="8" fill="hold" grpId="0" nodeType="withEffect">
                                  <p:stCondLst>
                                    <p:cond delay="0"/>
                                  </p:stCondLst>
                                  <p:childTnLst>
                                    <p:set>
                                      <p:cBhvr>
                                        <p:cTn id="9" dur="1" fill="hold">
                                          <p:stCondLst>
                                            <p:cond delay="0"/>
                                          </p:stCondLst>
                                        </p:cTn>
                                        <p:tgtEl>
                                          <p:spTgt spid="25"/>
                                        </p:tgtEl>
                                        <p:attrNameLst>
                                          <p:attrName>style.visibility</p:attrName>
                                        </p:attrNameLst>
                                      </p:cBhvr>
                                      <p:to>
                                        <p:strVal val="visible"/>
                                      </p:to>
                                    </p:set>
                                    <p:animEffect transition="in" filter="slide(fromLeft)">
                                      <p:cBhvr>
                                        <p:cTn id="10" dur="500"/>
                                        <p:tgtEl>
                                          <p:spTgt spid="25"/>
                                        </p:tgtEl>
                                      </p:cBhvr>
                                    </p:animEffect>
                                  </p:childTnLst>
                                </p:cTn>
                              </p:par>
                              <p:par>
                                <p:cTn id="11" presetID="12" presetClass="entr" presetSubtype="4" fill="hold" nodeType="withEffect">
                                  <p:stCondLst>
                                    <p:cond delay="0"/>
                                  </p:stCondLst>
                                  <p:childTnLst>
                                    <p:set>
                                      <p:cBhvr>
                                        <p:cTn id="12" dur="1" fill="hold">
                                          <p:stCondLst>
                                            <p:cond delay="0"/>
                                          </p:stCondLst>
                                        </p:cTn>
                                        <p:tgtEl>
                                          <p:spTgt spid="16"/>
                                        </p:tgtEl>
                                        <p:attrNameLst>
                                          <p:attrName>style.visibility</p:attrName>
                                        </p:attrNameLst>
                                      </p:cBhvr>
                                      <p:to>
                                        <p:strVal val="visible"/>
                                      </p:to>
                                    </p:set>
                                    <p:animEffect transition="in" filter="slide(fromBottom)">
                                      <p:cBhvr>
                                        <p:cTn id="13" dur="500"/>
                                        <p:tgtEl>
                                          <p:spTgt spid="16"/>
                                        </p:tgtEl>
                                      </p:cBhvr>
                                    </p:animEffect>
                                  </p:childTnLst>
                                </p:cTn>
                              </p:par>
                            </p:childTnLst>
                          </p:cTn>
                        </p:par>
                        <p:par>
                          <p:cTn id="14" fill="hold">
                            <p:stCondLst>
                              <p:cond delay="500"/>
                            </p:stCondLst>
                            <p:childTnLst>
                              <p:par>
                                <p:cTn id="15" presetID="29" presetClass="entr" presetSubtype="0" fill="hold" nodeType="afterEffect">
                                  <p:stCondLst>
                                    <p:cond delay="0"/>
                                  </p:stCondLst>
                                  <p:childTnLst>
                                    <p:set>
                                      <p:cBhvr>
                                        <p:cTn id="16" dur="1" fill="hold">
                                          <p:stCondLst>
                                            <p:cond delay="0"/>
                                          </p:stCondLst>
                                        </p:cTn>
                                        <p:tgtEl>
                                          <p:spTgt spid="20"/>
                                        </p:tgtEl>
                                        <p:attrNameLst>
                                          <p:attrName>style.visibility</p:attrName>
                                        </p:attrNameLst>
                                      </p:cBhvr>
                                      <p:to>
                                        <p:strVal val="visible"/>
                                      </p:to>
                                    </p:set>
                                    <p:anim calcmode="lin" valueType="num">
                                      <p:cBhvr>
                                        <p:cTn id="17" dur="500" fill="hold"/>
                                        <p:tgtEl>
                                          <p:spTgt spid="20"/>
                                        </p:tgtEl>
                                        <p:attrNameLst>
                                          <p:attrName>ppt_x</p:attrName>
                                        </p:attrNameLst>
                                      </p:cBhvr>
                                      <p:tavLst>
                                        <p:tav tm="0">
                                          <p:val>
                                            <p:strVal val="#ppt_x-.2"/>
                                          </p:val>
                                        </p:tav>
                                        <p:tav tm="100000">
                                          <p:val>
                                            <p:strVal val="#ppt_x"/>
                                          </p:val>
                                        </p:tav>
                                      </p:tavLst>
                                    </p:anim>
                                    <p:anim calcmode="lin" valueType="num">
                                      <p:cBhvr>
                                        <p:cTn id="18" dur="500" fill="hold"/>
                                        <p:tgtEl>
                                          <p:spTgt spid="20"/>
                                        </p:tgtEl>
                                        <p:attrNameLst>
                                          <p:attrName>ppt_y</p:attrName>
                                        </p:attrNameLst>
                                      </p:cBhvr>
                                      <p:tavLst>
                                        <p:tav tm="0">
                                          <p:val>
                                            <p:strVal val="#ppt_y"/>
                                          </p:val>
                                        </p:tav>
                                        <p:tav tm="100000">
                                          <p:val>
                                            <p:strVal val="#ppt_y"/>
                                          </p:val>
                                        </p:tav>
                                      </p:tavLst>
                                    </p:anim>
                                    <p:animEffect transition="in" filter="wipe(right)" prLst="gradientSize: 0.1">
                                      <p:cBhvr>
                                        <p:cTn id="19" dur="500"/>
                                        <p:tgtEl>
                                          <p:spTgt spid="20"/>
                                        </p:tgtEl>
                                      </p:cBhvr>
                                    </p:animEffect>
                                  </p:childTnLst>
                                </p:cTn>
                              </p:par>
                              <p:par>
                                <p:cTn id="20" presetID="32" presetClass="emph" presetSubtype="0" fill="hold" nodeType="withEffect">
                                  <p:stCondLst>
                                    <p:cond delay="0"/>
                                  </p:stCondLst>
                                  <p:childTnLst>
                                    <p:animClr clrSpc="rgb" dir="cw">
                                      <p:cBhvr override="childStyle">
                                        <p:cTn id="21" dur="100" fill="hold"/>
                                        <p:tgtEl>
                                          <p:spTgt spid="24"/>
                                        </p:tgtEl>
                                        <p:attrNameLst>
                                          <p:attrName>style.color</p:attrName>
                                        </p:attrNameLst>
                                      </p:cBhvr>
                                      <p:to>
                                        <a:schemeClr val="bg1"/>
                                      </p:to>
                                    </p:animClr>
                                    <p:animClr clrSpc="rgb" dir="cw">
                                      <p:cBhvr>
                                        <p:cTn id="22" dur="100" fill="hold"/>
                                        <p:tgtEl>
                                          <p:spTgt spid="24"/>
                                        </p:tgtEl>
                                        <p:attrNameLst>
                                          <p:attrName>fillcolor</p:attrName>
                                        </p:attrNameLst>
                                      </p:cBhvr>
                                      <p:to>
                                        <a:schemeClr val="bg1"/>
                                      </p:to>
                                    </p:animClr>
                                    <p:set>
                                      <p:cBhvr>
                                        <p:cTn id="23" dur="100" fill="hold"/>
                                        <p:tgtEl>
                                          <p:spTgt spid="24"/>
                                        </p:tgtEl>
                                        <p:attrNameLst>
                                          <p:attrName>fill.type</p:attrName>
                                        </p:attrNameLst>
                                      </p:cBhvr>
                                      <p:to>
                                        <p:strVal val="solid"/>
                                      </p:to>
                                    </p:set>
                                    <p:set>
                                      <p:cBhvr>
                                        <p:cTn id="24" dur="100" fill="hold"/>
                                        <p:tgtEl>
                                          <p:spTgt spid="24"/>
                                        </p:tgtEl>
                                        <p:attrNameLst>
                                          <p:attrName>fill.on</p:attrName>
                                        </p:attrNameLst>
                                      </p:cBhvr>
                                      <p:to>
                                        <p:strVal val="true"/>
                                      </p:to>
                                    </p:set>
                                    <p:animRot by="120000">
                                      <p:cBhvr>
                                        <p:cTn id="25" dur="100" fill="hold">
                                          <p:stCondLst>
                                            <p:cond delay="0"/>
                                          </p:stCondLst>
                                        </p:cTn>
                                        <p:tgtEl>
                                          <p:spTgt spid="24"/>
                                        </p:tgtEl>
                                        <p:attrNameLst>
                                          <p:attrName>r</p:attrName>
                                        </p:attrNameLst>
                                      </p:cBhvr>
                                    </p:animRot>
                                    <p:animRot by="-240000">
                                      <p:cBhvr>
                                        <p:cTn id="26" dur="200" fill="hold">
                                          <p:stCondLst>
                                            <p:cond delay="200"/>
                                          </p:stCondLst>
                                        </p:cTn>
                                        <p:tgtEl>
                                          <p:spTgt spid="24"/>
                                        </p:tgtEl>
                                        <p:attrNameLst>
                                          <p:attrName>r</p:attrName>
                                        </p:attrNameLst>
                                      </p:cBhvr>
                                    </p:animRot>
                                    <p:animRot by="240000">
                                      <p:cBhvr>
                                        <p:cTn id="27" dur="200" fill="hold">
                                          <p:stCondLst>
                                            <p:cond delay="400"/>
                                          </p:stCondLst>
                                        </p:cTn>
                                        <p:tgtEl>
                                          <p:spTgt spid="24"/>
                                        </p:tgtEl>
                                        <p:attrNameLst>
                                          <p:attrName>r</p:attrName>
                                        </p:attrNameLst>
                                      </p:cBhvr>
                                    </p:animRot>
                                    <p:animRot by="-240000">
                                      <p:cBhvr>
                                        <p:cTn id="28" dur="200" fill="hold">
                                          <p:stCondLst>
                                            <p:cond delay="600"/>
                                          </p:stCondLst>
                                        </p:cTn>
                                        <p:tgtEl>
                                          <p:spTgt spid="24"/>
                                        </p:tgtEl>
                                        <p:attrNameLst>
                                          <p:attrName>r</p:attrName>
                                        </p:attrNameLst>
                                      </p:cBhvr>
                                    </p:animRot>
                                    <p:animRot by="120000">
                                      <p:cBhvr>
                                        <p:cTn id="29" dur="200" fill="hold">
                                          <p:stCondLst>
                                            <p:cond delay="800"/>
                                          </p:stCondLst>
                                        </p:cTn>
                                        <p:tgtEl>
                                          <p:spTgt spid="24"/>
                                        </p:tgtEl>
                                        <p:attrNameLst>
                                          <p:attrName>r</p:attrName>
                                        </p:attrNameLst>
                                      </p:cBhvr>
                                    </p:animRot>
                                  </p:childTnLst>
                                </p:cTn>
                              </p:par>
                            </p:childTnLst>
                          </p:cTn>
                        </p:par>
                        <p:par>
                          <p:cTn id="30" fill="hold">
                            <p:stCondLst>
                              <p:cond delay="1500"/>
                            </p:stCondLst>
                            <p:childTnLst>
                              <p:par>
                                <p:cTn id="31" presetID="12" presetClass="entr" presetSubtype="4" fill="hold" grpId="0" nodeType="afterEffect">
                                  <p:stCondLst>
                                    <p:cond delay="0"/>
                                  </p:stCondLst>
                                  <p:childTnLst>
                                    <p:set>
                                      <p:cBhvr>
                                        <p:cTn id="32" dur="1" fill="hold">
                                          <p:stCondLst>
                                            <p:cond delay="0"/>
                                          </p:stCondLst>
                                        </p:cTn>
                                        <p:tgtEl>
                                          <p:spTgt spid="14"/>
                                        </p:tgtEl>
                                        <p:attrNameLst>
                                          <p:attrName>style.visibility</p:attrName>
                                        </p:attrNameLst>
                                      </p:cBhvr>
                                      <p:to>
                                        <p:strVal val="visible"/>
                                      </p:to>
                                    </p:set>
                                    <p:animEffect transition="in" filter="slide(fromBottom)">
                                      <p:cBhvr>
                                        <p:cTn id="33" dur="500"/>
                                        <p:tgtEl>
                                          <p:spTgt spid="14"/>
                                        </p:tgtEl>
                                      </p:cBhvr>
                                    </p:animEffect>
                                  </p:childTnLst>
                                </p:cTn>
                              </p:par>
                              <p:par>
                                <p:cTn id="34" presetID="12" presetClass="entr" presetSubtype="4" fill="hold" nodeType="withEffect">
                                  <p:stCondLst>
                                    <p:cond delay="0"/>
                                  </p:stCondLst>
                                  <p:childTnLst>
                                    <p:set>
                                      <p:cBhvr>
                                        <p:cTn id="35" dur="1" fill="hold">
                                          <p:stCondLst>
                                            <p:cond delay="0"/>
                                          </p:stCondLst>
                                        </p:cTn>
                                        <p:tgtEl>
                                          <p:spTgt spid="11"/>
                                        </p:tgtEl>
                                        <p:attrNameLst>
                                          <p:attrName>style.visibility</p:attrName>
                                        </p:attrNameLst>
                                      </p:cBhvr>
                                      <p:to>
                                        <p:strVal val="visible"/>
                                      </p:to>
                                    </p:set>
                                    <p:animEffect transition="in" filter="slide(fromBottom)">
                                      <p:cBhvr>
                                        <p:cTn id="36"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 grpId="0"/>
      <p:bldP spid="14" grpId="0"/>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 name="图片 19" descr="画笔.jpg"/>
          <p:cNvPicPr>
            <a:picLocks noChangeAspect="1"/>
          </p:cNvPicPr>
          <p:nvPr/>
        </p:nvPicPr>
        <p:blipFill>
          <a:blip r:embed="rId2"/>
          <a:srcRect/>
          <a:stretch>
            <a:fillRect/>
          </a:stretch>
        </p:blipFill>
        <p:spPr bwMode="auto">
          <a:xfrm>
            <a:off x="8005763" y="4016375"/>
            <a:ext cx="1125537" cy="1127125"/>
          </a:xfrm>
          <a:prstGeom prst="rect">
            <a:avLst/>
          </a:prstGeom>
          <a:noFill/>
          <a:ln w="9525">
            <a:noFill/>
            <a:miter lim="800000"/>
            <a:headEnd/>
            <a:tailEnd/>
          </a:ln>
        </p:spPr>
      </p:pic>
      <p:pic>
        <p:nvPicPr>
          <p:cNvPr id="24" name="图片 23" descr="下方素材.png"/>
          <p:cNvPicPr>
            <a:picLocks noChangeAspect="1"/>
          </p:cNvPicPr>
          <p:nvPr/>
        </p:nvPicPr>
        <p:blipFill>
          <a:blip r:embed="rId3"/>
          <a:srcRect t="65517"/>
          <a:stretch>
            <a:fillRect/>
          </a:stretch>
        </p:blipFill>
        <p:spPr bwMode="auto">
          <a:xfrm>
            <a:off x="3967163" y="4652963"/>
            <a:ext cx="1895475" cy="490537"/>
          </a:xfrm>
          <a:prstGeom prst="rect">
            <a:avLst/>
          </a:prstGeom>
          <a:noFill/>
          <a:ln w="9525">
            <a:noFill/>
            <a:miter lim="800000"/>
            <a:headEnd/>
            <a:tailEnd/>
          </a:ln>
        </p:spPr>
      </p:pic>
      <p:pic>
        <p:nvPicPr>
          <p:cNvPr id="16" name="图片 15" descr="图片5.png"/>
          <p:cNvPicPr>
            <a:picLocks noChangeAspect="1"/>
          </p:cNvPicPr>
          <p:nvPr/>
        </p:nvPicPr>
        <p:blipFill>
          <a:blip r:embed="rId4"/>
          <a:srcRect/>
          <a:stretch>
            <a:fillRect/>
          </a:stretch>
        </p:blipFill>
        <p:spPr bwMode="auto">
          <a:xfrm>
            <a:off x="674688" y="1012825"/>
            <a:ext cx="769937" cy="393700"/>
          </a:xfrm>
          <a:prstGeom prst="rect">
            <a:avLst/>
          </a:prstGeom>
          <a:noFill/>
          <a:ln w="9525">
            <a:noFill/>
            <a:miter lim="800000"/>
            <a:headEnd/>
            <a:tailEnd/>
          </a:ln>
        </p:spPr>
      </p:pic>
      <p:grpSp>
        <p:nvGrpSpPr>
          <p:cNvPr id="2" name="组合 18"/>
          <p:cNvGrpSpPr>
            <a:grpSpLocks/>
          </p:cNvGrpSpPr>
          <p:nvPr/>
        </p:nvGrpSpPr>
        <p:grpSpPr bwMode="auto">
          <a:xfrm>
            <a:off x="252413" y="0"/>
            <a:ext cx="3459162" cy="819150"/>
            <a:chOff x="337457" y="0"/>
            <a:chExt cx="5751109" cy="1091406"/>
          </a:xfrm>
        </p:grpSpPr>
        <p:sp>
          <p:nvSpPr>
            <p:cNvPr id="21" name="圆角矩形 20"/>
            <p:cNvSpPr/>
            <p:nvPr/>
          </p:nvSpPr>
          <p:spPr>
            <a:xfrm>
              <a:off x="337457" y="406105"/>
              <a:ext cx="5751109" cy="685301"/>
            </a:xfrm>
            <a:prstGeom prst="roundRect">
              <a:avLst/>
            </a:prstGeom>
            <a:solidFill>
              <a:schemeClr val="accent4">
                <a:lumMod val="20000"/>
                <a:lumOff val="80000"/>
              </a:schemeClr>
            </a:solid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p>
          </p:txBody>
        </p:sp>
        <p:cxnSp>
          <p:nvCxnSpPr>
            <p:cNvPr id="22" name="直接连接符 21"/>
            <p:cNvCxnSpPr/>
            <p:nvPr/>
          </p:nvCxnSpPr>
          <p:spPr>
            <a:xfrm rot="5400000">
              <a:off x="710032" y="208078"/>
              <a:ext cx="418795" cy="2639"/>
            </a:xfrm>
            <a:prstGeom prst="line">
              <a:avLst/>
            </a:prstGeom>
            <a:solidFill>
              <a:schemeClr val="accent4">
                <a:lumMod val="20000"/>
                <a:lumOff val="80000"/>
              </a:schemeClr>
            </a:solidFill>
            <a:ln w="38100"/>
          </p:spPr>
          <p:style>
            <a:lnRef idx="1">
              <a:schemeClr val="dk1"/>
            </a:lnRef>
            <a:fillRef idx="0">
              <a:schemeClr val="dk1"/>
            </a:fillRef>
            <a:effectRef idx="0">
              <a:schemeClr val="dk1"/>
            </a:effectRef>
            <a:fontRef idx="minor">
              <a:schemeClr val="tx1"/>
            </a:fontRef>
          </p:style>
        </p:cxnSp>
        <p:cxnSp>
          <p:nvCxnSpPr>
            <p:cNvPr id="23" name="直接连接符 22"/>
            <p:cNvCxnSpPr/>
            <p:nvPr/>
          </p:nvCxnSpPr>
          <p:spPr>
            <a:xfrm rot="5400000">
              <a:off x="5112442" y="208078"/>
              <a:ext cx="418795" cy="2639"/>
            </a:xfrm>
            <a:prstGeom prst="line">
              <a:avLst/>
            </a:prstGeom>
            <a:solidFill>
              <a:schemeClr val="accent4">
                <a:lumMod val="20000"/>
                <a:lumOff val="80000"/>
              </a:schemeClr>
            </a:solidFill>
            <a:ln w="38100"/>
          </p:spPr>
          <p:style>
            <a:lnRef idx="1">
              <a:schemeClr val="dk1"/>
            </a:lnRef>
            <a:fillRef idx="0">
              <a:schemeClr val="dk1"/>
            </a:fillRef>
            <a:effectRef idx="0">
              <a:schemeClr val="dk1"/>
            </a:effectRef>
            <a:fontRef idx="minor">
              <a:schemeClr val="tx1"/>
            </a:fontRef>
          </p:style>
        </p:cxnSp>
      </p:grpSp>
      <p:sp>
        <p:nvSpPr>
          <p:cNvPr id="25" name="矩形 24"/>
          <p:cNvSpPr>
            <a:spLocks noChangeArrowheads="1"/>
          </p:cNvSpPr>
          <p:nvPr/>
        </p:nvSpPr>
        <p:spPr bwMode="auto">
          <a:xfrm>
            <a:off x="306388" y="349250"/>
            <a:ext cx="3460750" cy="484188"/>
          </a:xfrm>
          <a:prstGeom prst="rect">
            <a:avLst/>
          </a:prstGeom>
          <a:noFill/>
          <a:ln w="9525">
            <a:noFill/>
            <a:miter lim="800000"/>
            <a:headEnd/>
            <a:tailEnd/>
          </a:ln>
        </p:spPr>
        <p:txBody>
          <a:bodyPr wrap="none" lIns="68580" tIns="34290" rIns="68580" bIns="34290">
            <a:spAutoFit/>
          </a:bodyPr>
          <a:lstStyle/>
          <a:p>
            <a:r>
              <a:rPr lang="zh-CN" altLang="en-US" sz="2700">
                <a:latin typeface="微软雅黑" pitchFamily="34" charset="-122"/>
                <a:ea typeface="微软雅黑" pitchFamily="34" charset="-122"/>
              </a:rPr>
              <a:t>知识点  牛顿第一定律</a:t>
            </a:r>
          </a:p>
        </p:txBody>
      </p:sp>
      <p:sp>
        <p:nvSpPr>
          <p:cNvPr id="14" name="矩形 13"/>
          <p:cNvSpPr>
            <a:spLocks noChangeArrowheads="1"/>
          </p:cNvSpPr>
          <p:nvPr/>
        </p:nvSpPr>
        <p:spPr bwMode="auto">
          <a:xfrm>
            <a:off x="403225" y="1390650"/>
            <a:ext cx="7704138" cy="476250"/>
          </a:xfrm>
          <a:prstGeom prst="rect">
            <a:avLst/>
          </a:prstGeom>
          <a:noFill/>
          <a:ln w="9525">
            <a:noFill/>
            <a:miter lim="800000"/>
            <a:headEnd/>
            <a:tailEnd/>
          </a:ln>
        </p:spPr>
        <p:txBody>
          <a:bodyPr lIns="68580" tIns="34290" rIns="68580" bIns="34290">
            <a:spAutoFit/>
          </a:bodyPr>
          <a:lstStyle/>
          <a:p>
            <a:pPr>
              <a:lnSpc>
                <a:spcPct val="150000"/>
              </a:lnSpc>
            </a:pPr>
            <a:r>
              <a:rPr lang="zh-CN" altLang="en-US" sz="2000">
                <a:latin typeface="微软雅黑" pitchFamily="34" charset="-122"/>
                <a:ea typeface="微软雅黑" pitchFamily="34" charset="-122"/>
              </a:rPr>
              <a:t>根据牛顿第一定律</a:t>
            </a:r>
            <a:r>
              <a:rPr lang="en-US" altLang="zh-CN" sz="2000">
                <a:latin typeface="微软雅黑" pitchFamily="34" charset="-122"/>
                <a:ea typeface="微软雅黑" pitchFamily="34" charset="-122"/>
              </a:rPr>
              <a:t>,</a:t>
            </a:r>
            <a:r>
              <a:rPr lang="zh-CN" altLang="en-US" sz="2000">
                <a:latin typeface="微软雅黑" pitchFamily="34" charset="-122"/>
                <a:ea typeface="微软雅黑" pitchFamily="34" charset="-122"/>
              </a:rPr>
              <a:t>运动的物体不受力时会保持匀速直线运动状态</a:t>
            </a:r>
            <a:r>
              <a:rPr lang="en-US" altLang="zh-CN" sz="2000">
                <a:latin typeface="微软雅黑" pitchFamily="34" charset="-122"/>
                <a:ea typeface="微软雅黑" pitchFamily="34" charset="-122"/>
              </a:rPr>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1" fill="hold"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slide(fromTop)">
                                      <p:cBhvr>
                                        <p:cTn id="7" dur="500"/>
                                        <p:tgtEl>
                                          <p:spTgt spid="2"/>
                                        </p:tgtEl>
                                      </p:cBhvr>
                                    </p:animEffect>
                                  </p:childTnLst>
                                </p:cTn>
                              </p:par>
                              <p:par>
                                <p:cTn id="8" presetID="12" presetClass="entr" presetSubtype="8" fill="hold" grpId="0" nodeType="withEffect">
                                  <p:stCondLst>
                                    <p:cond delay="0"/>
                                  </p:stCondLst>
                                  <p:childTnLst>
                                    <p:set>
                                      <p:cBhvr>
                                        <p:cTn id="9" dur="1" fill="hold">
                                          <p:stCondLst>
                                            <p:cond delay="0"/>
                                          </p:stCondLst>
                                        </p:cTn>
                                        <p:tgtEl>
                                          <p:spTgt spid="25"/>
                                        </p:tgtEl>
                                        <p:attrNameLst>
                                          <p:attrName>style.visibility</p:attrName>
                                        </p:attrNameLst>
                                      </p:cBhvr>
                                      <p:to>
                                        <p:strVal val="visible"/>
                                      </p:to>
                                    </p:set>
                                    <p:animEffect transition="in" filter="slide(fromLeft)">
                                      <p:cBhvr>
                                        <p:cTn id="10" dur="500"/>
                                        <p:tgtEl>
                                          <p:spTgt spid="25"/>
                                        </p:tgtEl>
                                      </p:cBhvr>
                                    </p:animEffect>
                                  </p:childTnLst>
                                </p:cTn>
                              </p:par>
                              <p:par>
                                <p:cTn id="11" presetID="12" presetClass="entr" presetSubtype="4" fill="hold" nodeType="withEffect">
                                  <p:stCondLst>
                                    <p:cond delay="0"/>
                                  </p:stCondLst>
                                  <p:childTnLst>
                                    <p:set>
                                      <p:cBhvr>
                                        <p:cTn id="12" dur="1" fill="hold">
                                          <p:stCondLst>
                                            <p:cond delay="0"/>
                                          </p:stCondLst>
                                        </p:cTn>
                                        <p:tgtEl>
                                          <p:spTgt spid="16"/>
                                        </p:tgtEl>
                                        <p:attrNameLst>
                                          <p:attrName>style.visibility</p:attrName>
                                        </p:attrNameLst>
                                      </p:cBhvr>
                                      <p:to>
                                        <p:strVal val="visible"/>
                                      </p:to>
                                    </p:set>
                                    <p:animEffect transition="in" filter="slide(fromBottom)">
                                      <p:cBhvr>
                                        <p:cTn id="13" dur="500"/>
                                        <p:tgtEl>
                                          <p:spTgt spid="16"/>
                                        </p:tgtEl>
                                      </p:cBhvr>
                                    </p:animEffect>
                                  </p:childTnLst>
                                </p:cTn>
                              </p:par>
                            </p:childTnLst>
                          </p:cTn>
                        </p:par>
                        <p:par>
                          <p:cTn id="14" fill="hold">
                            <p:stCondLst>
                              <p:cond delay="500"/>
                            </p:stCondLst>
                            <p:childTnLst>
                              <p:par>
                                <p:cTn id="15" presetID="29" presetClass="entr" presetSubtype="0" fill="hold" nodeType="afterEffect">
                                  <p:stCondLst>
                                    <p:cond delay="0"/>
                                  </p:stCondLst>
                                  <p:childTnLst>
                                    <p:set>
                                      <p:cBhvr>
                                        <p:cTn id="16" dur="1" fill="hold">
                                          <p:stCondLst>
                                            <p:cond delay="0"/>
                                          </p:stCondLst>
                                        </p:cTn>
                                        <p:tgtEl>
                                          <p:spTgt spid="20"/>
                                        </p:tgtEl>
                                        <p:attrNameLst>
                                          <p:attrName>style.visibility</p:attrName>
                                        </p:attrNameLst>
                                      </p:cBhvr>
                                      <p:to>
                                        <p:strVal val="visible"/>
                                      </p:to>
                                    </p:set>
                                    <p:anim calcmode="lin" valueType="num">
                                      <p:cBhvr>
                                        <p:cTn id="17" dur="500" fill="hold"/>
                                        <p:tgtEl>
                                          <p:spTgt spid="20"/>
                                        </p:tgtEl>
                                        <p:attrNameLst>
                                          <p:attrName>ppt_x</p:attrName>
                                        </p:attrNameLst>
                                      </p:cBhvr>
                                      <p:tavLst>
                                        <p:tav tm="0">
                                          <p:val>
                                            <p:strVal val="#ppt_x-.2"/>
                                          </p:val>
                                        </p:tav>
                                        <p:tav tm="100000">
                                          <p:val>
                                            <p:strVal val="#ppt_x"/>
                                          </p:val>
                                        </p:tav>
                                      </p:tavLst>
                                    </p:anim>
                                    <p:anim calcmode="lin" valueType="num">
                                      <p:cBhvr>
                                        <p:cTn id="18" dur="500" fill="hold"/>
                                        <p:tgtEl>
                                          <p:spTgt spid="20"/>
                                        </p:tgtEl>
                                        <p:attrNameLst>
                                          <p:attrName>ppt_y</p:attrName>
                                        </p:attrNameLst>
                                      </p:cBhvr>
                                      <p:tavLst>
                                        <p:tav tm="0">
                                          <p:val>
                                            <p:strVal val="#ppt_y"/>
                                          </p:val>
                                        </p:tav>
                                        <p:tav tm="100000">
                                          <p:val>
                                            <p:strVal val="#ppt_y"/>
                                          </p:val>
                                        </p:tav>
                                      </p:tavLst>
                                    </p:anim>
                                    <p:animEffect transition="in" filter="wipe(right)" prLst="gradientSize: 0.1">
                                      <p:cBhvr>
                                        <p:cTn id="19" dur="500"/>
                                        <p:tgtEl>
                                          <p:spTgt spid="20"/>
                                        </p:tgtEl>
                                      </p:cBhvr>
                                    </p:animEffect>
                                  </p:childTnLst>
                                </p:cTn>
                              </p:par>
                              <p:par>
                                <p:cTn id="20" presetID="32" presetClass="emph" presetSubtype="0" fill="hold" nodeType="withEffect">
                                  <p:stCondLst>
                                    <p:cond delay="0"/>
                                  </p:stCondLst>
                                  <p:childTnLst>
                                    <p:animClr clrSpc="rgb" dir="cw">
                                      <p:cBhvr override="childStyle">
                                        <p:cTn id="21" dur="100" fill="hold"/>
                                        <p:tgtEl>
                                          <p:spTgt spid="24"/>
                                        </p:tgtEl>
                                        <p:attrNameLst>
                                          <p:attrName>style.color</p:attrName>
                                        </p:attrNameLst>
                                      </p:cBhvr>
                                      <p:to>
                                        <a:schemeClr val="bg1"/>
                                      </p:to>
                                    </p:animClr>
                                    <p:animClr clrSpc="rgb" dir="cw">
                                      <p:cBhvr>
                                        <p:cTn id="22" dur="100" fill="hold"/>
                                        <p:tgtEl>
                                          <p:spTgt spid="24"/>
                                        </p:tgtEl>
                                        <p:attrNameLst>
                                          <p:attrName>fillcolor</p:attrName>
                                        </p:attrNameLst>
                                      </p:cBhvr>
                                      <p:to>
                                        <a:schemeClr val="bg1"/>
                                      </p:to>
                                    </p:animClr>
                                    <p:set>
                                      <p:cBhvr>
                                        <p:cTn id="23" dur="100" fill="hold"/>
                                        <p:tgtEl>
                                          <p:spTgt spid="24"/>
                                        </p:tgtEl>
                                        <p:attrNameLst>
                                          <p:attrName>fill.type</p:attrName>
                                        </p:attrNameLst>
                                      </p:cBhvr>
                                      <p:to>
                                        <p:strVal val="solid"/>
                                      </p:to>
                                    </p:set>
                                    <p:set>
                                      <p:cBhvr>
                                        <p:cTn id="24" dur="100" fill="hold"/>
                                        <p:tgtEl>
                                          <p:spTgt spid="24"/>
                                        </p:tgtEl>
                                        <p:attrNameLst>
                                          <p:attrName>fill.on</p:attrName>
                                        </p:attrNameLst>
                                      </p:cBhvr>
                                      <p:to>
                                        <p:strVal val="true"/>
                                      </p:to>
                                    </p:set>
                                    <p:animRot by="120000">
                                      <p:cBhvr>
                                        <p:cTn id="25" dur="100" fill="hold">
                                          <p:stCondLst>
                                            <p:cond delay="0"/>
                                          </p:stCondLst>
                                        </p:cTn>
                                        <p:tgtEl>
                                          <p:spTgt spid="24"/>
                                        </p:tgtEl>
                                        <p:attrNameLst>
                                          <p:attrName>r</p:attrName>
                                        </p:attrNameLst>
                                      </p:cBhvr>
                                    </p:animRot>
                                    <p:animRot by="-240000">
                                      <p:cBhvr>
                                        <p:cTn id="26" dur="200" fill="hold">
                                          <p:stCondLst>
                                            <p:cond delay="200"/>
                                          </p:stCondLst>
                                        </p:cTn>
                                        <p:tgtEl>
                                          <p:spTgt spid="24"/>
                                        </p:tgtEl>
                                        <p:attrNameLst>
                                          <p:attrName>r</p:attrName>
                                        </p:attrNameLst>
                                      </p:cBhvr>
                                    </p:animRot>
                                    <p:animRot by="240000">
                                      <p:cBhvr>
                                        <p:cTn id="27" dur="200" fill="hold">
                                          <p:stCondLst>
                                            <p:cond delay="400"/>
                                          </p:stCondLst>
                                        </p:cTn>
                                        <p:tgtEl>
                                          <p:spTgt spid="24"/>
                                        </p:tgtEl>
                                        <p:attrNameLst>
                                          <p:attrName>r</p:attrName>
                                        </p:attrNameLst>
                                      </p:cBhvr>
                                    </p:animRot>
                                    <p:animRot by="-240000">
                                      <p:cBhvr>
                                        <p:cTn id="28" dur="200" fill="hold">
                                          <p:stCondLst>
                                            <p:cond delay="600"/>
                                          </p:stCondLst>
                                        </p:cTn>
                                        <p:tgtEl>
                                          <p:spTgt spid="24"/>
                                        </p:tgtEl>
                                        <p:attrNameLst>
                                          <p:attrName>r</p:attrName>
                                        </p:attrNameLst>
                                      </p:cBhvr>
                                    </p:animRot>
                                    <p:animRot by="120000">
                                      <p:cBhvr>
                                        <p:cTn id="29" dur="200" fill="hold">
                                          <p:stCondLst>
                                            <p:cond delay="800"/>
                                          </p:stCondLst>
                                        </p:cTn>
                                        <p:tgtEl>
                                          <p:spTgt spid="24"/>
                                        </p:tgtEl>
                                        <p:attrNameLst>
                                          <p:attrName>r</p:attrName>
                                        </p:attrNameLst>
                                      </p:cBhvr>
                                    </p:animRot>
                                  </p:childTnLst>
                                </p:cTn>
                              </p:par>
                            </p:childTnLst>
                          </p:cTn>
                        </p:par>
                        <p:par>
                          <p:cTn id="30" fill="hold">
                            <p:stCondLst>
                              <p:cond delay="1500"/>
                            </p:stCondLst>
                            <p:childTnLst>
                              <p:par>
                                <p:cTn id="31" presetID="12" presetClass="entr" presetSubtype="4" fill="hold" grpId="0" nodeType="afterEffect">
                                  <p:stCondLst>
                                    <p:cond delay="0"/>
                                  </p:stCondLst>
                                  <p:childTnLst>
                                    <p:set>
                                      <p:cBhvr>
                                        <p:cTn id="32" dur="1" fill="hold">
                                          <p:stCondLst>
                                            <p:cond delay="0"/>
                                          </p:stCondLst>
                                        </p:cTn>
                                        <p:tgtEl>
                                          <p:spTgt spid="14"/>
                                        </p:tgtEl>
                                        <p:attrNameLst>
                                          <p:attrName>style.visibility</p:attrName>
                                        </p:attrNameLst>
                                      </p:cBhvr>
                                      <p:to>
                                        <p:strVal val="visible"/>
                                      </p:to>
                                    </p:set>
                                    <p:animEffect transition="in" filter="slide(fromBottom)">
                                      <p:cBhvr>
                                        <p:cTn id="33"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 grpId="0"/>
      <p:bldP spid="14" grpId="0"/>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 name="图片 19" descr="画笔.jpg"/>
          <p:cNvPicPr>
            <a:picLocks noChangeAspect="1"/>
          </p:cNvPicPr>
          <p:nvPr/>
        </p:nvPicPr>
        <p:blipFill>
          <a:blip r:embed="rId2"/>
          <a:srcRect/>
          <a:stretch>
            <a:fillRect/>
          </a:stretch>
        </p:blipFill>
        <p:spPr bwMode="auto">
          <a:xfrm>
            <a:off x="8005763" y="4016375"/>
            <a:ext cx="1125537" cy="1127125"/>
          </a:xfrm>
          <a:prstGeom prst="rect">
            <a:avLst/>
          </a:prstGeom>
          <a:noFill/>
          <a:ln w="9525">
            <a:noFill/>
            <a:miter lim="800000"/>
            <a:headEnd/>
            <a:tailEnd/>
          </a:ln>
        </p:spPr>
      </p:pic>
      <p:pic>
        <p:nvPicPr>
          <p:cNvPr id="24" name="图片 23" descr="下方素材.png"/>
          <p:cNvPicPr>
            <a:picLocks noChangeAspect="1"/>
          </p:cNvPicPr>
          <p:nvPr/>
        </p:nvPicPr>
        <p:blipFill>
          <a:blip r:embed="rId3"/>
          <a:srcRect t="65517"/>
          <a:stretch>
            <a:fillRect/>
          </a:stretch>
        </p:blipFill>
        <p:spPr bwMode="auto">
          <a:xfrm>
            <a:off x="3967163" y="4652963"/>
            <a:ext cx="1895475" cy="490537"/>
          </a:xfrm>
          <a:prstGeom prst="rect">
            <a:avLst/>
          </a:prstGeom>
          <a:noFill/>
          <a:ln w="9525">
            <a:noFill/>
            <a:miter lim="800000"/>
            <a:headEnd/>
            <a:tailEnd/>
          </a:ln>
        </p:spPr>
      </p:pic>
      <p:pic>
        <p:nvPicPr>
          <p:cNvPr id="16" name="图片 15" descr="图片5.png"/>
          <p:cNvPicPr>
            <a:picLocks noChangeAspect="1"/>
          </p:cNvPicPr>
          <p:nvPr/>
        </p:nvPicPr>
        <p:blipFill>
          <a:blip r:embed="rId4"/>
          <a:srcRect/>
          <a:stretch>
            <a:fillRect/>
          </a:stretch>
        </p:blipFill>
        <p:spPr bwMode="auto">
          <a:xfrm>
            <a:off x="609600" y="1019175"/>
            <a:ext cx="900113" cy="382588"/>
          </a:xfrm>
          <a:prstGeom prst="rect">
            <a:avLst/>
          </a:prstGeom>
          <a:noFill/>
          <a:ln w="9525">
            <a:noFill/>
            <a:miter lim="800000"/>
            <a:headEnd/>
            <a:tailEnd/>
          </a:ln>
        </p:spPr>
      </p:pic>
      <p:grpSp>
        <p:nvGrpSpPr>
          <p:cNvPr id="2" name="组合 18"/>
          <p:cNvGrpSpPr>
            <a:grpSpLocks/>
          </p:cNvGrpSpPr>
          <p:nvPr/>
        </p:nvGrpSpPr>
        <p:grpSpPr bwMode="auto">
          <a:xfrm>
            <a:off x="285750" y="0"/>
            <a:ext cx="2109788" cy="819150"/>
            <a:chOff x="337457" y="0"/>
            <a:chExt cx="5751109" cy="1091406"/>
          </a:xfrm>
        </p:grpSpPr>
        <p:sp>
          <p:nvSpPr>
            <p:cNvPr id="21" name="圆角矩形 20"/>
            <p:cNvSpPr/>
            <p:nvPr/>
          </p:nvSpPr>
          <p:spPr>
            <a:xfrm>
              <a:off x="337457" y="406105"/>
              <a:ext cx="5751109" cy="685301"/>
            </a:xfrm>
            <a:prstGeom prst="roundRect">
              <a:avLst/>
            </a:prstGeom>
            <a:solidFill>
              <a:schemeClr val="accent4">
                <a:lumMod val="20000"/>
                <a:lumOff val="80000"/>
              </a:schemeClr>
            </a:solid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p>
          </p:txBody>
        </p:sp>
        <p:cxnSp>
          <p:nvCxnSpPr>
            <p:cNvPr id="22" name="直接连接符 21"/>
            <p:cNvCxnSpPr/>
            <p:nvPr/>
          </p:nvCxnSpPr>
          <p:spPr>
            <a:xfrm rot="5400000">
              <a:off x="710093" y="207234"/>
              <a:ext cx="418795" cy="4329"/>
            </a:xfrm>
            <a:prstGeom prst="line">
              <a:avLst/>
            </a:prstGeom>
            <a:solidFill>
              <a:schemeClr val="accent4">
                <a:lumMod val="20000"/>
                <a:lumOff val="80000"/>
              </a:schemeClr>
            </a:solidFill>
            <a:ln w="38100"/>
          </p:spPr>
          <p:style>
            <a:lnRef idx="1">
              <a:schemeClr val="dk1"/>
            </a:lnRef>
            <a:fillRef idx="0">
              <a:schemeClr val="dk1"/>
            </a:fillRef>
            <a:effectRef idx="0">
              <a:schemeClr val="dk1"/>
            </a:effectRef>
            <a:fontRef idx="minor">
              <a:schemeClr val="tx1"/>
            </a:fontRef>
          </p:style>
        </p:cxnSp>
        <p:cxnSp>
          <p:nvCxnSpPr>
            <p:cNvPr id="23" name="直接连接符 22"/>
            <p:cNvCxnSpPr/>
            <p:nvPr/>
          </p:nvCxnSpPr>
          <p:spPr>
            <a:xfrm rot="5400000">
              <a:off x="5113217" y="209398"/>
              <a:ext cx="418795" cy="0"/>
            </a:xfrm>
            <a:prstGeom prst="line">
              <a:avLst/>
            </a:prstGeom>
            <a:solidFill>
              <a:schemeClr val="accent4">
                <a:lumMod val="20000"/>
                <a:lumOff val="80000"/>
              </a:schemeClr>
            </a:solidFill>
            <a:ln w="38100"/>
          </p:spPr>
          <p:style>
            <a:lnRef idx="1">
              <a:schemeClr val="dk1"/>
            </a:lnRef>
            <a:fillRef idx="0">
              <a:schemeClr val="dk1"/>
            </a:fillRef>
            <a:effectRef idx="0">
              <a:schemeClr val="dk1"/>
            </a:effectRef>
            <a:fontRef idx="minor">
              <a:schemeClr val="tx1"/>
            </a:fontRef>
          </p:style>
        </p:cxnSp>
      </p:grpSp>
      <p:sp>
        <p:nvSpPr>
          <p:cNvPr id="25" name="矩形 24"/>
          <p:cNvSpPr>
            <a:spLocks noChangeArrowheads="1"/>
          </p:cNvSpPr>
          <p:nvPr/>
        </p:nvSpPr>
        <p:spPr bwMode="auto">
          <a:xfrm>
            <a:off x="306388" y="349250"/>
            <a:ext cx="2074862" cy="484188"/>
          </a:xfrm>
          <a:prstGeom prst="rect">
            <a:avLst/>
          </a:prstGeom>
          <a:noFill/>
          <a:ln w="9525">
            <a:noFill/>
            <a:miter lim="800000"/>
            <a:headEnd/>
            <a:tailEnd/>
          </a:ln>
        </p:spPr>
        <p:txBody>
          <a:bodyPr wrap="none" lIns="68580" tIns="34290" rIns="68580" bIns="34290">
            <a:spAutoFit/>
          </a:bodyPr>
          <a:lstStyle/>
          <a:p>
            <a:r>
              <a:rPr lang="zh-CN" altLang="en-US" sz="2700">
                <a:latin typeface="微软雅黑" pitchFamily="34" charset="-122"/>
                <a:ea typeface="微软雅黑" pitchFamily="34" charset="-122"/>
              </a:rPr>
              <a:t>知识点  惯性</a:t>
            </a:r>
          </a:p>
        </p:txBody>
      </p:sp>
      <p:sp>
        <p:nvSpPr>
          <p:cNvPr id="14" name="矩形 13"/>
          <p:cNvSpPr>
            <a:spLocks noChangeArrowheads="1"/>
          </p:cNvSpPr>
          <p:nvPr/>
        </p:nvSpPr>
        <p:spPr bwMode="auto">
          <a:xfrm>
            <a:off x="403225" y="1390650"/>
            <a:ext cx="7704138" cy="938213"/>
          </a:xfrm>
          <a:prstGeom prst="rect">
            <a:avLst/>
          </a:prstGeom>
          <a:noFill/>
          <a:ln w="9525">
            <a:noFill/>
            <a:miter lim="800000"/>
            <a:headEnd/>
            <a:tailEnd/>
          </a:ln>
        </p:spPr>
        <p:txBody>
          <a:bodyPr lIns="68580" tIns="34290" rIns="68580" bIns="34290">
            <a:spAutoFit/>
          </a:bodyPr>
          <a:lstStyle/>
          <a:p>
            <a:pPr>
              <a:lnSpc>
                <a:spcPct val="150000"/>
              </a:lnSpc>
            </a:pPr>
            <a:r>
              <a:rPr lang="zh-CN" altLang="en-US" sz="2000">
                <a:latin typeface="微软雅黑" pitchFamily="34" charset="-122"/>
                <a:ea typeface="微软雅黑" pitchFamily="34" charset="-122"/>
              </a:rPr>
              <a:t>惯性是一种性质</a:t>
            </a:r>
            <a:r>
              <a:rPr lang="en-US" altLang="zh-CN" sz="2000">
                <a:latin typeface="微软雅黑" pitchFamily="34" charset="-122"/>
                <a:ea typeface="微软雅黑" pitchFamily="34" charset="-122"/>
              </a:rPr>
              <a:t>,</a:t>
            </a:r>
            <a:r>
              <a:rPr lang="zh-CN" altLang="en-US" sz="2000">
                <a:latin typeface="微软雅黑" pitchFamily="34" charset="-122"/>
                <a:ea typeface="微软雅黑" pitchFamily="34" charset="-122"/>
              </a:rPr>
              <a:t>不是力</a:t>
            </a:r>
            <a:r>
              <a:rPr lang="en-US" altLang="zh-CN" sz="2000">
                <a:latin typeface="微软雅黑" pitchFamily="34" charset="-122"/>
                <a:ea typeface="微软雅黑" pitchFamily="34" charset="-122"/>
              </a:rPr>
              <a:t>.</a:t>
            </a:r>
            <a:r>
              <a:rPr lang="zh-CN" altLang="en-US" sz="2000">
                <a:latin typeface="微软雅黑" pitchFamily="34" charset="-122"/>
                <a:ea typeface="微软雅黑" pitchFamily="34" charset="-122"/>
              </a:rPr>
              <a:t>可以说具有惯性、由于惯性</a:t>
            </a:r>
            <a:r>
              <a:rPr lang="en-US" altLang="zh-CN" sz="2000">
                <a:latin typeface="微软雅黑" pitchFamily="34" charset="-122"/>
                <a:ea typeface="微软雅黑" pitchFamily="34" charset="-122"/>
              </a:rPr>
              <a:t>,</a:t>
            </a:r>
            <a:r>
              <a:rPr lang="zh-CN" altLang="en-US" sz="2000">
                <a:latin typeface="微软雅黑" pitchFamily="34" charset="-122"/>
                <a:ea typeface="微软雅黑" pitchFamily="34" charset="-122"/>
              </a:rPr>
              <a:t>但是不能说受到惯性、惯性力、由于惯性作用</a:t>
            </a:r>
            <a:r>
              <a:rPr lang="en-US" altLang="zh-CN" sz="2000">
                <a:latin typeface="微软雅黑" pitchFamily="34" charset="-122"/>
                <a:ea typeface="微软雅黑" pitchFamily="34" charset="-122"/>
              </a:rPr>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1" fill="hold"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slide(fromTop)">
                                      <p:cBhvr>
                                        <p:cTn id="7" dur="500"/>
                                        <p:tgtEl>
                                          <p:spTgt spid="2"/>
                                        </p:tgtEl>
                                      </p:cBhvr>
                                    </p:animEffect>
                                  </p:childTnLst>
                                </p:cTn>
                              </p:par>
                              <p:par>
                                <p:cTn id="8" presetID="12" presetClass="entr" presetSubtype="8" fill="hold" grpId="0" nodeType="withEffect">
                                  <p:stCondLst>
                                    <p:cond delay="0"/>
                                  </p:stCondLst>
                                  <p:childTnLst>
                                    <p:set>
                                      <p:cBhvr>
                                        <p:cTn id="9" dur="1" fill="hold">
                                          <p:stCondLst>
                                            <p:cond delay="0"/>
                                          </p:stCondLst>
                                        </p:cTn>
                                        <p:tgtEl>
                                          <p:spTgt spid="25"/>
                                        </p:tgtEl>
                                        <p:attrNameLst>
                                          <p:attrName>style.visibility</p:attrName>
                                        </p:attrNameLst>
                                      </p:cBhvr>
                                      <p:to>
                                        <p:strVal val="visible"/>
                                      </p:to>
                                    </p:set>
                                    <p:animEffect transition="in" filter="slide(fromLeft)">
                                      <p:cBhvr>
                                        <p:cTn id="10" dur="500"/>
                                        <p:tgtEl>
                                          <p:spTgt spid="25"/>
                                        </p:tgtEl>
                                      </p:cBhvr>
                                    </p:animEffect>
                                  </p:childTnLst>
                                </p:cTn>
                              </p:par>
                              <p:par>
                                <p:cTn id="11" presetID="12" presetClass="entr" presetSubtype="4" fill="hold" nodeType="withEffect">
                                  <p:stCondLst>
                                    <p:cond delay="0"/>
                                  </p:stCondLst>
                                  <p:childTnLst>
                                    <p:set>
                                      <p:cBhvr>
                                        <p:cTn id="12" dur="1" fill="hold">
                                          <p:stCondLst>
                                            <p:cond delay="0"/>
                                          </p:stCondLst>
                                        </p:cTn>
                                        <p:tgtEl>
                                          <p:spTgt spid="16"/>
                                        </p:tgtEl>
                                        <p:attrNameLst>
                                          <p:attrName>style.visibility</p:attrName>
                                        </p:attrNameLst>
                                      </p:cBhvr>
                                      <p:to>
                                        <p:strVal val="visible"/>
                                      </p:to>
                                    </p:set>
                                    <p:animEffect transition="in" filter="slide(fromBottom)">
                                      <p:cBhvr>
                                        <p:cTn id="13" dur="500"/>
                                        <p:tgtEl>
                                          <p:spTgt spid="16"/>
                                        </p:tgtEl>
                                      </p:cBhvr>
                                    </p:animEffect>
                                  </p:childTnLst>
                                </p:cTn>
                              </p:par>
                            </p:childTnLst>
                          </p:cTn>
                        </p:par>
                        <p:par>
                          <p:cTn id="14" fill="hold">
                            <p:stCondLst>
                              <p:cond delay="500"/>
                            </p:stCondLst>
                            <p:childTnLst>
                              <p:par>
                                <p:cTn id="15" presetID="29" presetClass="entr" presetSubtype="0" fill="hold" nodeType="afterEffect">
                                  <p:stCondLst>
                                    <p:cond delay="0"/>
                                  </p:stCondLst>
                                  <p:childTnLst>
                                    <p:set>
                                      <p:cBhvr>
                                        <p:cTn id="16" dur="1" fill="hold">
                                          <p:stCondLst>
                                            <p:cond delay="0"/>
                                          </p:stCondLst>
                                        </p:cTn>
                                        <p:tgtEl>
                                          <p:spTgt spid="20"/>
                                        </p:tgtEl>
                                        <p:attrNameLst>
                                          <p:attrName>style.visibility</p:attrName>
                                        </p:attrNameLst>
                                      </p:cBhvr>
                                      <p:to>
                                        <p:strVal val="visible"/>
                                      </p:to>
                                    </p:set>
                                    <p:anim calcmode="lin" valueType="num">
                                      <p:cBhvr>
                                        <p:cTn id="17" dur="500" fill="hold"/>
                                        <p:tgtEl>
                                          <p:spTgt spid="20"/>
                                        </p:tgtEl>
                                        <p:attrNameLst>
                                          <p:attrName>ppt_x</p:attrName>
                                        </p:attrNameLst>
                                      </p:cBhvr>
                                      <p:tavLst>
                                        <p:tav tm="0">
                                          <p:val>
                                            <p:strVal val="#ppt_x-.2"/>
                                          </p:val>
                                        </p:tav>
                                        <p:tav tm="100000">
                                          <p:val>
                                            <p:strVal val="#ppt_x"/>
                                          </p:val>
                                        </p:tav>
                                      </p:tavLst>
                                    </p:anim>
                                    <p:anim calcmode="lin" valueType="num">
                                      <p:cBhvr>
                                        <p:cTn id="18" dur="500" fill="hold"/>
                                        <p:tgtEl>
                                          <p:spTgt spid="20"/>
                                        </p:tgtEl>
                                        <p:attrNameLst>
                                          <p:attrName>ppt_y</p:attrName>
                                        </p:attrNameLst>
                                      </p:cBhvr>
                                      <p:tavLst>
                                        <p:tav tm="0">
                                          <p:val>
                                            <p:strVal val="#ppt_y"/>
                                          </p:val>
                                        </p:tav>
                                        <p:tav tm="100000">
                                          <p:val>
                                            <p:strVal val="#ppt_y"/>
                                          </p:val>
                                        </p:tav>
                                      </p:tavLst>
                                    </p:anim>
                                    <p:animEffect transition="in" filter="wipe(right)" prLst="gradientSize: 0.1">
                                      <p:cBhvr>
                                        <p:cTn id="19" dur="500"/>
                                        <p:tgtEl>
                                          <p:spTgt spid="20"/>
                                        </p:tgtEl>
                                      </p:cBhvr>
                                    </p:animEffect>
                                  </p:childTnLst>
                                </p:cTn>
                              </p:par>
                              <p:par>
                                <p:cTn id="20" presetID="32" presetClass="emph" presetSubtype="0" fill="hold" nodeType="withEffect">
                                  <p:stCondLst>
                                    <p:cond delay="0"/>
                                  </p:stCondLst>
                                  <p:childTnLst>
                                    <p:animClr clrSpc="rgb" dir="cw">
                                      <p:cBhvr override="childStyle">
                                        <p:cTn id="21" dur="100" fill="hold"/>
                                        <p:tgtEl>
                                          <p:spTgt spid="24"/>
                                        </p:tgtEl>
                                        <p:attrNameLst>
                                          <p:attrName>style.color</p:attrName>
                                        </p:attrNameLst>
                                      </p:cBhvr>
                                      <p:to>
                                        <a:schemeClr val="bg1"/>
                                      </p:to>
                                    </p:animClr>
                                    <p:animClr clrSpc="rgb" dir="cw">
                                      <p:cBhvr>
                                        <p:cTn id="22" dur="100" fill="hold"/>
                                        <p:tgtEl>
                                          <p:spTgt spid="24"/>
                                        </p:tgtEl>
                                        <p:attrNameLst>
                                          <p:attrName>fillcolor</p:attrName>
                                        </p:attrNameLst>
                                      </p:cBhvr>
                                      <p:to>
                                        <a:schemeClr val="bg1"/>
                                      </p:to>
                                    </p:animClr>
                                    <p:set>
                                      <p:cBhvr>
                                        <p:cTn id="23" dur="100" fill="hold"/>
                                        <p:tgtEl>
                                          <p:spTgt spid="24"/>
                                        </p:tgtEl>
                                        <p:attrNameLst>
                                          <p:attrName>fill.type</p:attrName>
                                        </p:attrNameLst>
                                      </p:cBhvr>
                                      <p:to>
                                        <p:strVal val="solid"/>
                                      </p:to>
                                    </p:set>
                                    <p:set>
                                      <p:cBhvr>
                                        <p:cTn id="24" dur="100" fill="hold"/>
                                        <p:tgtEl>
                                          <p:spTgt spid="24"/>
                                        </p:tgtEl>
                                        <p:attrNameLst>
                                          <p:attrName>fill.on</p:attrName>
                                        </p:attrNameLst>
                                      </p:cBhvr>
                                      <p:to>
                                        <p:strVal val="true"/>
                                      </p:to>
                                    </p:set>
                                    <p:animRot by="120000">
                                      <p:cBhvr>
                                        <p:cTn id="25" dur="100" fill="hold">
                                          <p:stCondLst>
                                            <p:cond delay="0"/>
                                          </p:stCondLst>
                                        </p:cTn>
                                        <p:tgtEl>
                                          <p:spTgt spid="24"/>
                                        </p:tgtEl>
                                        <p:attrNameLst>
                                          <p:attrName>r</p:attrName>
                                        </p:attrNameLst>
                                      </p:cBhvr>
                                    </p:animRot>
                                    <p:animRot by="-240000">
                                      <p:cBhvr>
                                        <p:cTn id="26" dur="200" fill="hold">
                                          <p:stCondLst>
                                            <p:cond delay="200"/>
                                          </p:stCondLst>
                                        </p:cTn>
                                        <p:tgtEl>
                                          <p:spTgt spid="24"/>
                                        </p:tgtEl>
                                        <p:attrNameLst>
                                          <p:attrName>r</p:attrName>
                                        </p:attrNameLst>
                                      </p:cBhvr>
                                    </p:animRot>
                                    <p:animRot by="240000">
                                      <p:cBhvr>
                                        <p:cTn id="27" dur="200" fill="hold">
                                          <p:stCondLst>
                                            <p:cond delay="400"/>
                                          </p:stCondLst>
                                        </p:cTn>
                                        <p:tgtEl>
                                          <p:spTgt spid="24"/>
                                        </p:tgtEl>
                                        <p:attrNameLst>
                                          <p:attrName>r</p:attrName>
                                        </p:attrNameLst>
                                      </p:cBhvr>
                                    </p:animRot>
                                    <p:animRot by="-240000">
                                      <p:cBhvr>
                                        <p:cTn id="28" dur="200" fill="hold">
                                          <p:stCondLst>
                                            <p:cond delay="600"/>
                                          </p:stCondLst>
                                        </p:cTn>
                                        <p:tgtEl>
                                          <p:spTgt spid="24"/>
                                        </p:tgtEl>
                                        <p:attrNameLst>
                                          <p:attrName>r</p:attrName>
                                        </p:attrNameLst>
                                      </p:cBhvr>
                                    </p:animRot>
                                    <p:animRot by="120000">
                                      <p:cBhvr>
                                        <p:cTn id="29" dur="200" fill="hold">
                                          <p:stCondLst>
                                            <p:cond delay="800"/>
                                          </p:stCondLst>
                                        </p:cTn>
                                        <p:tgtEl>
                                          <p:spTgt spid="24"/>
                                        </p:tgtEl>
                                        <p:attrNameLst>
                                          <p:attrName>r</p:attrName>
                                        </p:attrNameLst>
                                      </p:cBhvr>
                                    </p:animRot>
                                  </p:childTnLst>
                                </p:cTn>
                              </p:par>
                            </p:childTnLst>
                          </p:cTn>
                        </p:par>
                        <p:par>
                          <p:cTn id="30" fill="hold">
                            <p:stCondLst>
                              <p:cond delay="1500"/>
                            </p:stCondLst>
                            <p:childTnLst>
                              <p:par>
                                <p:cTn id="31" presetID="12" presetClass="entr" presetSubtype="4" fill="hold" grpId="0" nodeType="afterEffect">
                                  <p:stCondLst>
                                    <p:cond delay="0"/>
                                  </p:stCondLst>
                                  <p:childTnLst>
                                    <p:set>
                                      <p:cBhvr>
                                        <p:cTn id="32" dur="1" fill="hold">
                                          <p:stCondLst>
                                            <p:cond delay="0"/>
                                          </p:stCondLst>
                                        </p:cTn>
                                        <p:tgtEl>
                                          <p:spTgt spid="14"/>
                                        </p:tgtEl>
                                        <p:attrNameLst>
                                          <p:attrName>style.visibility</p:attrName>
                                        </p:attrNameLst>
                                      </p:cBhvr>
                                      <p:to>
                                        <p:strVal val="visible"/>
                                      </p:to>
                                    </p:set>
                                    <p:animEffect transition="in" filter="slide(fromBottom)">
                                      <p:cBhvr>
                                        <p:cTn id="33"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 grpId="0"/>
      <p:bldP spid="14" grpId="0"/>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 name="图片 19" descr="画笔.jpg"/>
          <p:cNvPicPr>
            <a:picLocks noChangeAspect="1"/>
          </p:cNvPicPr>
          <p:nvPr/>
        </p:nvPicPr>
        <p:blipFill>
          <a:blip r:embed="rId2"/>
          <a:srcRect/>
          <a:stretch>
            <a:fillRect/>
          </a:stretch>
        </p:blipFill>
        <p:spPr bwMode="auto">
          <a:xfrm>
            <a:off x="8005763" y="4016375"/>
            <a:ext cx="1125537" cy="1127125"/>
          </a:xfrm>
          <a:prstGeom prst="rect">
            <a:avLst/>
          </a:prstGeom>
          <a:noFill/>
          <a:ln w="9525">
            <a:noFill/>
            <a:miter lim="800000"/>
            <a:headEnd/>
            <a:tailEnd/>
          </a:ln>
        </p:spPr>
      </p:pic>
      <p:pic>
        <p:nvPicPr>
          <p:cNvPr id="24" name="图片 23" descr="下方素材.png"/>
          <p:cNvPicPr>
            <a:picLocks noChangeAspect="1"/>
          </p:cNvPicPr>
          <p:nvPr/>
        </p:nvPicPr>
        <p:blipFill>
          <a:blip r:embed="rId3"/>
          <a:srcRect t="65517"/>
          <a:stretch>
            <a:fillRect/>
          </a:stretch>
        </p:blipFill>
        <p:spPr bwMode="auto">
          <a:xfrm>
            <a:off x="3967163" y="4652963"/>
            <a:ext cx="1895475" cy="490537"/>
          </a:xfrm>
          <a:prstGeom prst="rect">
            <a:avLst/>
          </a:prstGeom>
          <a:noFill/>
          <a:ln w="9525">
            <a:noFill/>
            <a:miter lim="800000"/>
            <a:headEnd/>
            <a:tailEnd/>
          </a:ln>
        </p:spPr>
      </p:pic>
      <p:pic>
        <p:nvPicPr>
          <p:cNvPr id="16" name="图片 15" descr="图片5.png"/>
          <p:cNvPicPr>
            <a:picLocks noChangeAspect="1"/>
          </p:cNvPicPr>
          <p:nvPr/>
        </p:nvPicPr>
        <p:blipFill>
          <a:blip r:embed="rId4"/>
          <a:srcRect/>
          <a:stretch>
            <a:fillRect/>
          </a:stretch>
        </p:blipFill>
        <p:spPr bwMode="auto">
          <a:xfrm>
            <a:off x="623888" y="1019175"/>
            <a:ext cx="871537" cy="382588"/>
          </a:xfrm>
          <a:prstGeom prst="rect">
            <a:avLst/>
          </a:prstGeom>
          <a:noFill/>
          <a:ln w="9525">
            <a:noFill/>
            <a:miter lim="800000"/>
            <a:headEnd/>
            <a:tailEnd/>
          </a:ln>
        </p:spPr>
      </p:pic>
      <p:grpSp>
        <p:nvGrpSpPr>
          <p:cNvPr id="2" name="组合 18"/>
          <p:cNvGrpSpPr>
            <a:grpSpLocks/>
          </p:cNvGrpSpPr>
          <p:nvPr/>
        </p:nvGrpSpPr>
        <p:grpSpPr bwMode="auto">
          <a:xfrm>
            <a:off x="285750" y="0"/>
            <a:ext cx="2109788" cy="819150"/>
            <a:chOff x="337457" y="0"/>
            <a:chExt cx="5751109" cy="1091406"/>
          </a:xfrm>
        </p:grpSpPr>
        <p:sp>
          <p:nvSpPr>
            <p:cNvPr id="21" name="圆角矩形 20"/>
            <p:cNvSpPr/>
            <p:nvPr/>
          </p:nvSpPr>
          <p:spPr>
            <a:xfrm>
              <a:off x="337457" y="406105"/>
              <a:ext cx="5751109" cy="685301"/>
            </a:xfrm>
            <a:prstGeom prst="roundRect">
              <a:avLst/>
            </a:prstGeom>
            <a:solidFill>
              <a:schemeClr val="accent4">
                <a:lumMod val="20000"/>
                <a:lumOff val="80000"/>
              </a:schemeClr>
            </a:solid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p>
          </p:txBody>
        </p:sp>
        <p:cxnSp>
          <p:nvCxnSpPr>
            <p:cNvPr id="22" name="直接连接符 21"/>
            <p:cNvCxnSpPr/>
            <p:nvPr/>
          </p:nvCxnSpPr>
          <p:spPr>
            <a:xfrm rot="5400000">
              <a:off x="710093" y="207234"/>
              <a:ext cx="418795" cy="4329"/>
            </a:xfrm>
            <a:prstGeom prst="line">
              <a:avLst/>
            </a:prstGeom>
            <a:solidFill>
              <a:schemeClr val="accent4">
                <a:lumMod val="20000"/>
                <a:lumOff val="80000"/>
              </a:schemeClr>
            </a:solidFill>
            <a:ln w="38100"/>
          </p:spPr>
          <p:style>
            <a:lnRef idx="1">
              <a:schemeClr val="dk1"/>
            </a:lnRef>
            <a:fillRef idx="0">
              <a:schemeClr val="dk1"/>
            </a:fillRef>
            <a:effectRef idx="0">
              <a:schemeClr val="dk1"/>
            </a:effectRef>
            <a:fontRef idx="minor">
              <a:schemeClr val="tx1"/>
            </a:fontRef>
          </p:style>
        </p:cxnSp>
        <p:cxnSp>
          <p:nvCxnSpPr>
            <p:cNvPr id="23" name="直接连接符 22"/>
            <p:cNvCxnSpPr/>
            <p:nvPr/>
          </p:nvCxnSpPr>
          <p:spPr>
            <a:xfrm rot="5400000">
              <a:off x="5113217" y="209398"/>
              <a:ext cx="418795" cy="0"/>
            </a:xfrm>
            <a:prstGeom prst="line">
              <a:avLst/>
            </a:prstGeom>
            <a:solidFill>
              <a:schemeClr val="accent4">
                <a:lumMod val="20000"/>
                <a:lumOff val="80000"/>
              </a:schemeClr>
            </a:solidFill>
            <a:ln w="38100"/>
          </p:spPr>
          <p:style>
            <a:lnRef idx="1">
              <a:schemeClr val="dk1"/>
            </a:lnRef>
            <a:fillRef idx="0">
              <a:schemeClr val="dk1"/>
            </a:fillRef>
            <a:effectRef idx="0">
              <a:schemeClr val="dk1"/>
            </a:effectRef>
            <a:fontRef idx="minor">
              <a:schemeClr val="tx1"/>
            </a:fontRef>
          </p:style>
        </p:cxnSp>
      </p:grpSp>
      <p:sp>
        <p:nvSpPr>
          <p:cNvPr id="25" name="矩形 24"/>
          <p:cNvSpPr>
            <a:spLocks noChangeArrowheads="1"/>
          </p:cNvSpPr>
          <p:nvPr/>
        </p:nvSpPr>
        <p:spPr bwMode="auto">
          <a:xfrm>
            <a:off x="306388" y="349250"/>
            <a:ext cx="2074862" cy="484188"/>
          </a:xfrm>
          <a:prstGeom prst="rect">
            <a:avLst/>
          </a:prstGeom>
          <a:noFill/>
          <a:ln w="9525">
            <a:noFill/>
            <a:miter lim="800000"/>
            <a:headEnd/>
            <a:tailEnd/>
          </a:ln>
        </p:spPr>
        <p:txBody>
          <a:bodyPr wrap="none" lIns="68580" tIns="34290" rIns="68580" bIns="34290">
            <a:spAutoFit/>
          </a:bodyPr>
          <a:lstStyle/>
          <a:p>
            <a:r>
              <a:rPr lang="zh-CN" altLang="en-US" sz="2700">
                <a:latin typeface="微软雅黑" pitchFamily="34" charset="-122"/>
                <a:ea typeface="微软雅黑" pitchFamily="34" charset="-122"/>
              </a:rPr>
              <a:t>知识点  惯性</a:t>
            </a:r>
          </a:p>
        </p:txBody>
      </p:sp>
      <p:sp>
        <p:nvSpPr>
          <p:cNvPr id="14" name="矩形 13"/>
          <p:cNvSpPr>
            <a:spLocks noChangeArrowheads="1"/>
          </p:cNvSpPr>
          <p:nvPr/>
        </p:nvSpPr>
        <p:spPr bwMode="auto">
          <a:xfrm>
            <a:off x="403225" y="1390650"/>
            <a:ext cx="7704138" cy="939800"/>
          </a:xfrm>
          <a:prstGeom prst="rect">
            <a:avLst/>
          </a:prstGeom>
          <a:noFill/>
          <a:ln w="9525">
            <a:noFill/>
            <a:miter lim="800000"/>
            <a:headEnd/>
            <a:tailEnd/>
          </a:ln>
        </p:spPr>
        <p:txBody>
          <a:bodyPr lIns="68580" tIns="34290" rIns="68580" bIns="34290">
            <a:spAutoFit/>
          </a:bodyPr>
          <a:lstStyle/>
          <a:p>
            <a:pPr>
              <a:lnSpc>
                <a:spcPct val="150000"/>
              </a:lnSpc>
            </a:pPr>
            <a:r>
              <a:rPr lang="zh-CN" altLang="en-US" sz="2000">
                <a:latin typeface="微软雅黑" pitchFamily="34" charset="-122"/>
                <a:ea typeface="微软雅黑" pitchFamily="34" charset="-122"/>
              </a:rPr>
              <a:t>惯性大小与速度无关</a:t>
            </a:r>
            <a:r>
              <a:rPr lang="en-US" altLang="zh-CN" sz="2000">
                <a:latin typeface="微软雅黑" pitchFamily="34" charset="-122"/>
                <a:ea typeface="微软雅黑" pitchFamily="34" charset="-122"/>
              </a:rPr>
              <a:t>.</a:t>
            </a:r>
            <a:r>
              <a:rPr lang="zh-CN" altLang="en-US" sz="2000">
                <a:latin typeface="微软雅黑" pitchFamily="34" charset="-122"/>
                <a:ea typeface="微软雅黑" pitchFamily="34" charset="-122"/>
              </a:rPr>
              <a:t>假如与速度有关</a:t>
            </a:r>
            <a:r>
              <a:rPr lang="en-US" altLang="zh-CN" sz="2000">
                <a:latin typeface="微软雅黑" pitchFamily="34" charset="-122"/>
                <a:ea typeface="微软雅黑" pitchFamily="34" charset="-122"/>
              </a:rPr>
              <a:t>,</a:t>
            </a:r>
            <a:r>
              <a:rPr lang="zh-CN" altLang="en-US" sz="2000">
                <a:latin typeface="微软雅黑" pitchFamily="34" charset="-122"/>
                <a:ea typeface="微软雅黑" pitchFamily="34" charset="-122"/>
              </a:rPr>
              <a:t>当速度为零时</a:t>
            </a:r>
            <a:r>
              <a:rPr lang="en-US" altLang="zh-CN" sz="2000">
                <a:latin typeface="微软雅黑" pitchFamily="34" charset="-122"/>
                <a:ea typeface="微软雅黑" pitchFamily="34" charset="-122"/>
              </a:rPr>
              <a:t>,</a:t>
            </a:r>
            <a:r>
              <a:rPr lang="zh-CN" altLang="en-US" sz="2000">
                <a:latin typeface="微软雅黑" pitchFamily="34" charset="-122"/>
                <a:ea typeface="微软雅黑" pitchFamily="34" charset="-122"/>
              </a:rPr>
              <a:t>物体就没有惯性了</a:t>
            </a:r>
            <a:r>
              <a:rPr lang="en-US" altLang="zh-CN" sz="2000">
                <a:latin typeface="微软雅黑" pitchFamily="34" charset="-122"/>
                <a:ea typeface="微软雅黑" pitchFamily="34" charset="-122"/>
              </a:rPr>
              <a:t>,</a:t>
            </a:r>
            <a:r>
              <a:rPr lang="zh-CN" altLang="en-US" sz="2000">
                <a:latin typeface="微软雅黑" pitchFamily="34" charset="-122"/>
                <a:ea typeface="微软雅黑" pitchFamily="34" charset="-122"/>
              </a:rPr>
              <a:t>但是一切物体都有惯性</a:t>
            </a:r>
            <a:r>
              <a:rPr lang="en-US" altLang="zh-CN" sz="2000">
                <a:latin typeface="微软雅黑" pitchFamily="34" charset="-122"/>
                <a:ea typeface="微软雅黑" pitchFamily="34" charset="-122"/>
              </a:rPr>
              <a:t>,</a:t>
            </a:r>
            <a:r>
              <a:rPr lang="zh-CN" altLang="en-US" sz="2000">
                <a:latin typeface="微软雅黑" pitchFamily="34" charset="-122"/>
                <a:ea typeface="微软雅黑" pitchFamily="34" charset="-122"/>
              </a:rPr>
              <a:t>所以惯性与速度无关</a:t>
            </a:r>
            <a:r>
              <a:rPr lang="en-US" altLang="zh-CN" sz="2000">
                <a:latin typeface="微软雅黑" pitchFamily="34" charset="-122"/>
                <a:ea typeface="微软雅黑" pitchFamily="34" charset="-122"/>
              </a:rPr>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1" fill="hold"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slide(fromTop)">
                                      <p:cBhvr>
                                        <p:cTn id="7" dur="500"/>
                                        <p:tgtEl>
                                          <p:spTgt spid="2"/>
                                        </p:tgtEl>
                                      </p:cBhvr>
                                    </p:animEffect>
                                  </p:childTnLst>
                                </p:cTn>
                              </p:par>
                              <p:par>
                                <p:cTn id="8" presetID="12" presetClass="entr" presetSubtype="8" fill="hold" grpId="0" nodeType="withEffect">
                                  <p:stCondLst>
                                    <p:cond delay="0"/>
                                  </p:stCondLst>
                                  <p:childTnLst>
                                    <p:set>
                                      <p:cBhvr>
                                        <p:cTn id="9" dur="1" fill="hold">
                                          <p:stCondLst>
                                            <p:cond delay="0"/>
                                          </p:stCondLst>
                                        </p:cTn>
                                        <p:tgtEl>
                                          <p:spTgt spid="25"/>
                                        </p:tgtEl>
                                        <p:attrNameLst>
                                          <p:attrName>style.visibility</p:attrName>
                                        </p:attrNameLst>
                                      </p:cBhvr>
                                      <p:to>
                                        <p:strVal val="visible"/>
                                      </p:to>
                                    </p:set>
                                    <p:animEffect transition="in" filter="slide(fromLeft)">
                                      <p:cBhvr>
                                        <p:cTn id="10" dur="500"/>
                                        <p:tgtEl>
                                          <p:spTgt spid="25"/>
                                        </p:tgtEl>
                                      </p:cBhvr>
                                    </p:animEffect>
                                  </p:childTnLst>
                                </p:cTn>
                              </p:par>
                              <p:par>
                                <p:cTn id="11" presetID="12" presetClass="entr" presetSubtype="4" fill="hold" nodeType="withEffect">
                                  <p:stCondLst>
                                    <p:cond delay="0"/>
                                  </p:stCondLst>
                                  <p:childTnLst>
                                    <p:set>
                                      <p:cBhvr>
                                        <p:cTn id="12" dur="1" fill="hold">
                                          <p:stCondLst>
                                            <p:cond delay="0"/>
                                          </p:stCondLst>
                                        </p:cTn>
                                        <p:tgtEl>
                                          <p:spTgt spid="16"/>
                                        </p:tgtEl>
                                        <p:attrNameLst>
                                          <p:attrName>style.visibility</p:attrName>
                                        </p:attrNameLst>
                                      </p:cBhvr>
                                      <p:to>
                                        <p:strVal val="visible"/>
                                      </p:to>
                                    </p:set>
                                    <p:animEffect transition="in" filter="slide(fromBottom)">
                                      <p:cBhvr>
                                        <p:cTn id="13" dur="500"/>
                                        <p:tgtEl>
                                          <p:spTgt spid="16"/>
                                        </p:tgtEl>
                                      </p:cBhvr>
                                    </p:animEffect>
                                  </p:childTnLst>
                                </p:cTn>
                              </p:par>
                            </p:childTnLst>
                          </p:cTn>
                        </p:par>
                        <p:par>
                          <p:cTn id="14" fill="hold">
                            <p:stCondLst>
                              <p:cond delay="500"/>
                            </p:stCondLst>
                            <p:childTnLst>
                              <p:par>
                                <p:cTn id="15" presetID="29" presetClass="entr" presetSubtype="0" fill="hold" nodeType="afterEffect">
                                  <p:stCondLst>
                                    <p:cond delay="0"/>
                                  </p:stCondLst>
                                  <p:childTnLst>
                                    <p:set>
                                      <p:cBhvr>
                                        <p:cTn id="16" dur="1" fill="hold">
                                          <p:stCondLst>
                                            <p:cond delay="0"/>
                                          </p:stCondLst>
                                        </p:cTn>
                                        <p:tgtEl>
                                          <p:spTgt spid="20"/>
                                        </p:tgtEl>
                                        <p:attrNameLst>
                                          <p:attrName>style.visibility</p:attrName>
                                        </p:attrNameLst>
                                      </p:cBhvr>
                                      <p:to>
                                        <p:strVal val="visible"/>
                                      </p:to>
                                    </p:set>
                                    <p:anim calcmode="lin" valueType="num">
                                      <p:cBhvr>
                                        <p:cTn id="17" dur="500" fill="hold"/>
                                        <p:tgtEl>
                                          <p:spTgt spid="20"/>
                                        </p:tgtEl>
                                        <p:attrNameLst>
                                          <p:attrName>ppt_x</p:attrName>
                                        </p:attrNameLst>
                                      </p:cBhvr>
                                      <p:tavLst>
                                        <p:tav tm="0">
                                          <p:val>
                                            <p:strVal val="#ppt_x-.2"/>
                                          </p:val>
                                        </p:tav>
                                        <p:tav tm="100000">
                                          <p:val>
                                            <p:strVal val="#ppt_x"/>
                                          </p:val>
                                        </p:tav>
                                      </p:tavLst>
                                    </p:anim>
                                    <p:anim calcmode="lin" valueType="num">
                                      <p:cBhvr>
                                        <p:cTn id="18" dur="500" fill="hold"/>
                                        <p:tgtEl>
                                          <p:spTgt spid="20"/>
                                        </p:tgtEl>
                                        <p:attrNameLst>
                                          <p:attrName>ppt_y</p:attrName>
                                        </p:attrNameLst>
                                      </p:cBhvr>
                                      <p:tavLst>
                                        <p:tav tm="0">
                                          <p:val>
                                            <p:strVal val="#ppt_y"/>
                                          </p:val>
                                        </p:tav>
                                        <p:tav tm="100000">
                                          <p:val>
                                            <p:strVal val="#ppt_y"/>
                                          </p:val>
                                        </p:tav>
                                      </p:tavLst>
                                    </p:anim>
                                    <p:animEffect transition="in" filter="wipe(right)" prLst="gradientSize: 0.1">
                                      <p:cBhvr>
                                        <p:cTn id="19" dur="500"/>
                                        <p:tgtEl>
                                          <p:spTgt spid="20"/>
                                        </p:tgtEl>
                                      </p:cBhvr>
                                    </p:animEffect>
                                  </p:childTnLst>
                                </p:cTn>
                              </p:par>
                              <p:par>
                                <p:cTn id="20" presetID="32" presetClass="emph" presetSubtype="0" fill="hold" nodeType="withEffect">
                                  <p:stCondLst>
                                    <p:cond delay="0"/>
                                  </p:stCondLst>
                                  <p:childTnLst>
                                    <p:animClr clrSpc="rgb" dir="cw">
                                      <p:cBhvr override="childStyle">
                                        <p:cTn id="21" dur="100" fill="hold"/>
                                        <p:tgtEl>
                                          <p:spTgt spid="24"/>
                                        </p:tgtEl>
                                        <p:attrNameLst>
                                          <p:attrName>style.color</p:attrName>
                                        </p:attrNameLst>
                                      </p:cBhvr>
                                      <p:to>
                                        <a:schemeClr val="bg1"/>
                                      </p:to>
                                    </p:animClr>
                                    <p:animClr clrSpc="rgb" dir="cw">
                                      <p:cBhvr>
                                        <p:cTn id="22" dur="100" fill="hold"/>
                                        <p:tgtEl>
                                          <p:spTgt spid="24"/>
                                        </p:tgtEl>
                                        <p:attrNameLst>
                                          <p:attrName>fillcolor</p:attrName>
                                        </p:attrNameLst>
                                      </p:cBhvr>
                                      <p:to>
                                        <a:schemeClr val="bg1"/>
                                      </p:to>
                                    </p:animClr>
                                    <p:set>
                                      <p:cBhvr>
                                        <p:cTn id="23" dur="100" fill="hold"/>
                                        <p:tgtEl>
                                          <p:spTgt spid="24"/>
                                        </p:tgtEl>
                                        <p:attrNameLst>
                                          <p:attrName>fill.type</p:attrName>
                                        </p:attrNameLst>
                                      </p:cBhvr>
                                      <p:to>
                                        <p:strVal val="solid"/>
                                      </p:to>
                                    </p:set>
                                    <p:set>
                                      <p:cBhvr>
                                        <p:cTn id="24" dur="100" fill="hold"/>
                                        <p:tgtEl>
                                          <p:spTgt spid="24"/>
                                        </p:tgtEl>
                                        <p:attrNameLst>
                                          <p:attrName>fill.on</p:attrName>
                                        </p:attrNameLst>
                                      </p:cBhvr>
                                      <p:to>
                                        <p:strVal val="true"/>
                                      </p:to>
                                    </p:set>
                                    <p:animRot by="120000">
                                      <p:cBhvr>
                                        <p:cTn id="25" dur="100" fill="hold">
                                          <p:stCondLst>
                                            <p:cond delay="0"/>
                                          </p:stCondLst>
                                        </p:cTn>
                                        <p:tgtEl>
                                          <p:spTgt spid="24"/>
                                        </p:tgtEl>
                                        <p:attrNameLst>
                                          <p:attrName>r</p:attrName>
                                        </p:attrNameLst>
                                      </p:cBhvr>
                                    </p:animRot>
                                    <p:animRot by="-240000">
                                      <p:cBhvr>
                                        <p:cTn id="26" dur="200" fill="hold">
                                          <p:stCondLst>
                                            <p:cond delay="200"/>
                                          </p:stCondLst>
                                        </p:cTn>
                                        <p:tgtEl>
                                          <p:spTgt spid="24"/>
                                        </p:tgtEl>
                                        <p:attrNameLst>
                                          <p:attrName>r</p:attrName>
                                        </p:attrNameLst>
                                      </p:cBhvr>
                                    </p:animRot>
                                    <p:animRot by="240000">
                                      <p:cBhvr>
                                        <p:cTn id="27" dur="200" fill="hold">
                                          <p:stCondLst>
                                            <p:cond delay="400"/>
                                          </p:stCondLst>
                                        </p:cTn>
                                        <p:tgtEl>
                                          <p:spTgt spid="24"/>
                                        </p:tgtEl>
                                        <p:attrNameLst>
                                          <p:attrName>r</p:attrName>
                                        </p:attrNameLst>
                                      </p:cBhvr>
                                    </p:animRot>
                                    <p:animRot by="-240000">
                                      <p:cBhvr>
                                        <p:cTn id="28" dur="200" fill="hold">
                                          <p:stCondLst>
                                            <p:cond delay="600"/>
                                          </p:stCondLst>
                                        </p:cTn>
                                        <p:tgtEl>
                                          <p:spTgt spid="24"/>
                                        </p:tgtEl>
                                        <p:attrNameLst>
                                          <p:attrName>r</p:attrName>
                                        </p:attrNameLst>
                                      </p:cBhvr>
                                    </p:animRot>
                                    <p:animRot by="120000">
                                      <p:cBhvr>
                                        <p:cTn id="29" dur="200" fill="hold">
                                          <p:stCondLst>
                                            <p:cond delay="800"/>
                                          </p:stCondLst>
                                        </p:cTn>
                                        <p:tgtEl>
                                          <p:spTgt spid="24"/>
                                        </p:tgtEl>
                                        <p:attrNameLst>
                                          <p:attrName>r</p:attrName>
                                        </p:attrNameLst>
                                      </p:cBhvr>
                                    </p:animRot>
                                  </p:childTnLst>
                                </p:cTn>
                              </p:par>
                            </p:childTnLst>
                          </p:cTn>
                        </p:par>
                        <p:par>
                          <p:cTn id="30" fill="hold">
                            <p:stCondLst>
                              <p:cond delay="1500"/>
                            </p:stCondLst>
                            <p:childTnLst>
                              <p:par>
                                <p:cTn id="31" presetID="12" presetClass="entr" presetSubtype="4" fill="hold" grpId="0" nodeType="afterEffect">
                                  <p:stCondLst>
                                    <p:cond delay="0"/>
                                  </p:stCondLst>
                                  <p:childTnLst>
                                    <p:set>
                                      <p:cBhvr>
                                        <p:cTn id="32" dur="1" fill="hold">
                                          <p:stCondLst>
                                            <p:cond delay="0"/>
                                          </p:stCondLst>
                                        </p:cTn>
                                        <p:tgtEl>
                                          <p:spTgt spid="14"/>
                                        </p:tgtEl>
                                        <p:attrNameLst>
                                          <p:attrName>style.visibility</p:attrName>
                                        </p:attrNameLst>
                                      </p:cBhvr>
                                      <p:to>
                                        <p:strVal val="visible"/>
                                      </p:to>
                                    </p:set>
                                    <p:animEffect transition="in" filter="slide(fromBottom)">
                                      <p:cBhvr>
                                        <p:cTn id="33"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 grpId="0"/>
      <p:bldP spid="14" grpId="0"/>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 name="图片 19" descr="画笔.jpg"/>
          <p:cNvPicPr>
            <a:picLocks noChangeAspect="1"/>
          </p:cNvPicPr>
          <p:nvPr/>
        </p:nvPicPr>
        <p:blipFill>
          <a:blip r:embed="rId2"/>
          <a:srcRect/>
          <a:stretch>
            <a:fillRect/>
          </a:stretch>
        </p:blipFill>
        <p:spPr bwMode="auto">
          <a:xfrm>
            <a:off x="8005763" y="4016375"/>
            <a:ext cx="1125537" cy="1127125"/>
          </a:xfrm>
          <a:prstGeom prst="rect">
            <a:avLst/>
          </a:prstGeom>
          <a:noFill/>
          <a:ln w="9525">
            <a:noFill/>
            <a:miter lim="800000"/>
            <a:headEnd/>
            <a:tailEnd/>
          </a:ln>
        </p:spPr>
      </p:pic>
      <p:pic>
        <p:nvPicPr>
          <p:cNvPr id="24" name="图片 23" descr="下方素材.png"/>
          <p:cNvPicPr>
            <a:picLocks noChangeAspect="1"/>
          </p:cNvPicPr>
          <p:nvPr/>
        </p:nvPicPr>
        <p:blipFill>
          <a:blip r:embed="rId3"/>
          <a:srcRect t="65517"/>
          <a:stretch>
            <a:fillRect/>
          </a:stretch>
        </p:blipFill>
        <p:spPr bwMode="auto">
          <a:xfrm>
            <a:off x="3967163" y="4652963"/>
            <a:ext cx="1895475" cy="490537"/>
          </a:xfrm>
          <a:prstGeom prst="rect">
            <a:avLst/>
          </a:prstGeom>
          <a:noFill/>
          <a:ln w="9525">
            <a:noFill/>
            <a:miter lim="800000"/>
            <a:headEnd/>
            <a:tailEnd/>
          </a:ln>
        </p:spPr>
      </p:pic>
      <p:pic>
        <p:nvPicPr>
          <p:cNvPr id="16" name="图片 15" descr="图片5.png"/>
          <p:cNvPicPr>
            <a:picLocks noChangeAspect="1"/>
          </p:cNvPicPr>
          <p:nvPr/>
        </p:nvPicPr>
        <p:blipFill>
          <a:blip r:embed="rId4"/>
          <a:srcRect/>
          <a:stretch>
            <a:fillRect/>
          </a:stretch>
        </p:blipFill>
        <p:spPr bwMode="auto">
          <a:xfrm>
            <a:off x="623888" y="1025525"/>
            <a:ext cx="871537" cy="369888"/>
          </a:xfrm>
          <a:prstGeom prst="rect">
            <a:avLst/>
          </a:prstGeom>
          <a:noFill/>
          <a:ln w="9525">
            <a:noFill/>
            <a:miter lim="800000"/>
            <a:headEnd/>
            <a:tailEnd/>
          </a:ln>
        </p:spPr>
      </p:pic>
      <p:grpSp>
        <p:nvGrpSpPr>
          <p:cNvPr id="2" name="组合 18"/>
          <p:cNvGrpSpPr>
            <a:grpSpLocks/>
          </p:cNvGrpSpPr>
          <p:nvPr/>
        </p:nvGrpSpPr>
        <p:grpSpPr bwMode="auto">
          <a:xfrm>
            <a:off x="285750" y="0"/>
            <a:ext cx="2109788" cy="819150"/>
            <a:chOff x="337457" y="0"/>
            <a:chExt cx="5751109" cy="1091406"/>
          </a:xfrm>
        </p:grpSpPr>
        <p:sp>
          <p:nvSpPr>
            <p:cNvPr id="21" name="圆角矩形 20"/>
            <p:cNvSpPr/>
            <p:nvPr/>
          </p:nvSpPr>
          <p:spPr>
            <a:xfrm>
              <a:off x="337457" y="406105"/>
              <a:ext cx="5751109" cy="685301"/>
            </a:xfrm>
            <a:prstGeom prst="roundRect">
              <a:avLst/>
            </a:prstGeom>
            <a:solidFill>
              <a:schemeClr val="accent4">
                <a:lumMod val="20000"/>
                <a:lumOff val="80000"/>
              </a:schemeClr>
            </a:solid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p>
          </p:txBody>
        </p:sp>
        <p:cxnSp>
          <p:nvCxnSpPr>
            <p:cNvPr id="22" name="直接连接符 21"/>
            <p:cNvCxnSpPr/>
            <p:nvPr/>
          </p:nvCxnSpPr>
          <p:spPr>
            <a:xfrm rot="5400000">
              <a:off x="710093" y="207234"/>
              <a:ext cx="418795" cy="4329"/>
            </a:xfrm>
            <a:prstGeom prst="line">
              <a:avLst/>
            </a:prstGeom>
            <a:solidFill>
              <a:schemeClr val="accent4">
                <a:lumMod val="20000"/>
                <a:lumOff val="80000"/>
              </a:schemeClr>
            </a:solidFill>
            <a:ln w="38100"/>
          </p:spPr>
          <p:style>
            <a:lnRef idx="1">
              <a:schemeClr val="dk1"/>
            </a:lnRef>
            <a:fillRef idx="0">
              <a:schemeClr val="dk1"/>
            </a:fillRef>
            <a:effectRef idx="0">
              <a:schemeClr val="dk1"/>
            </a:effectRef>
            <a:fontRef idx="minor">
              <a:schemeClr val="tx1"/>
            </a:fontRef>
          </p:style>
        </p:cxnSp>
        <p:cxnSp>
          <p:nvCxnSpPr>
            <p:cNvPr id="23" name="直接连接符 22"/>
            <p:cNvCxnSpPr/>
            <p:nvPr/>
          </p:nvCxnSpPr>
          <p:spPr>
            <a:xfrm rot="5400000">
              <a:off x="5113217" y="209398"/>
              <a:ext cx="418795" cy="0"/>
            </a:xfrm>
            <a:prstGeom prst="line">
              <a:avLst/>
            </a:prstGeom>
            <a:solidFill>
              <a:schemeClr val="accent4">
                <a:lumMod val="20000"/>
                <a:lumOff val="80000"/>
              </a:schemeClr>
            </a:solidFill>
            <a:ln w="38100"/>
          </p:spPr>
          <p:style>
            <a:lnRef idx="1">
              <a:schemeClr val="dk1"/>
            </a:lnRef>
            <a:fillRef idx="0">
              <a:schemeClr val="dk1"/>
            </a:fillRef>
            <a:effectRef idx="0">
              <a:schemeClr val="dk1"/>
            </a:effectRef>
            <a:fontRef idx="minor">
              <a:schemeClr val="tx1"/>
            </a:fontRef>
          </p:style>
        </p:cxnSp>
      </p:grpSp>
      <p:sp>
        <p:nvSpPr>
          <p:cNvPr id="25" name="矩形 24"/>
          <p:cNvSpPr>
            <a:spLocks noChangeArrowheads="1"/>
          </p:cNvSpPr>
          <p:nvPr/>
        </p:nvSpPr>
        <p:spPr bwMode="auto">
          <a:xfrm>
            <a:off x="306388" y="349250"/>
            <a:ext cx="2074862" cy="484188"/>
          </a:xfrm>
          <a:prstGeom prst="rect">
            <a:avLst/>
          </a:prstGeom>
          <a:noFill/>
          <a:ln w="9525">
            <a:noFill/>
            <a:miter lim="800000"/>
            <a:headEnd/>
            <a:tailEnd/>
          </a:ln>
        </p:spPr>
        <p:txBody>
          <a:bodyPr wrap="none" lIns="68580" tIns="34290" rIns="68580" bIns="34290">
            <a:spAutoFit/>
          </a:bodyPr>
          <a:lstStyle/>
          <a:p>
            <a:r>
              <a:rPr lang="zh-CN" altLang="en-US" sz="2700">
                <a:latin typeface="微软雅黑" pitchFamily="34" charset="-122"/>
                <a:ea typeface="微软雅黑" pitchFamily="34" charset="-122"/>
              </a:rPr>
              <a:t>知识点  惯性</a:t>
            </a:r>
          </a:p>
        </p:txBody>
      </p:sp>
      <p:sp>
        <p:nvSpPr>
          <p:cNvPr id="14" name="矩形 13"/>
          <p:cNvSpPr>
            <a:spLocks noChangeArrowheads="1"/>
          </p:cNvSpPr>
          <p:nvPr/>
        </p:nvSpPr>
        <p:spPr bwMode="auto">
          <a:xfrm>
            <a:off x="403225" y="1390650"/>
            <a:ext cx="7704138" cy="939800"/>
          </a:xfrm>
          <a:prstGeom prst="rect">
            <a:avLst/>
          </a:prstGeom>
          <a:noFill/>
          <a:ln w="9525">
            <a:noFill/>
            <a:miter lim="800000"/>
            <a:headEnd/>
            <a:tailEnd/>
          </a:ln>
        </p:spPr>
        <p:txBody>
          <a:bodyPr lIns="68580" tIns="34290" rIns="68580" bIns="34290">
            <a:spAutoFit/>
          </a:bodyPr>
          <a:lstStyle/>
          <a:p>
            <a:pPr>
              <a:lnSpc>
                <a:spcPct val="150000"/>
              </a:lnSpc>
            </a:pPr>
            <a:r>
              <a:rPr lang="zh-CN" altLang="en-US" sz="2000">
                <a:latin typeface="微软雅黑" pitchFamily="34" charset="-122"/>
                <a:ea typeface="微软雅黑" pitchFamily="34" charset="-122"/>
              </a:rPr>
              <a:t>要明确哪个物体因为受力而使运动状态发生改变</a:t>
            </a:r>
            <a:r>
              <a:rPr lang="en-US" altLang="zh-CN" sz="2000">
                <a:latin typeface="微软雅黑" pitchFamily="34" charset="-122"/>
                <a:ea typeface="微软雅黑" pitchFamily="34" charset="-122"/>
              </a:rPr>
              <a:t>,</a:t>
            </a:r>
            <a:r>
              <a:rPr lang="zh-CN" altLang="en-US" sz="2000">
                <a:latin typeface="微软雅黑" pitchFamily="34" charset="-122"/>
                <a:ea typeface="微软雅黑" pitchFamily="34" charset="-122"/>
              </a:rPr>
              <a:t>哪个物体由于惯性保持了运动状态</a:t>
            </a:r>
            <a:r>
              <a:rPr lang="en-US" altLang="zh-CN" sz="2000">
                <a:latin typeface="微软雅黑" pitchFamily="34" charset="-122"/>
                <a:ea typeface="微软雅黑" pitchFamily="34" charset="-122"/>
              </a:rPr>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1" fill="hold"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slide(fromTop)">
                                      <p:cBhvr>
                                        <p:cTn id="7" dur="500"/>
                                        <p:tgtEl>
                                          <p:spTgt spid="2"/>
                                        </p:tgtEl>
                                      </p:cBhvr>
                                    </p:animEffect>
                                  </p:childTnLst>
                                </p:cTn>
                              </p:par>
                              <p:par>
                                <p:cTn id="8" presetID="12" presetClass="entr" presetSubtype="8" fill="hold" grpId="0" nodeType="withEffect">
                                  <p:stCondLst>
                                    <p:cond delay="0"/>
                                  </p:stCondLst>
                                  <p:childTnLst>
                                    <p:set>
                                      <p:cBhvr>
                                        <p:cTn id="9" dur="1" fill="hold">
                                          <p:stCondLst>
                                            <p:cond delay="0"/>
                                          </p:stCondLst>
                                        </p:cTn>
                                        <p:tgtEl>
                                          <p:spTgt spid="25"/>
                                        </p:tgtEl>
                                        <p:attrNameLst>
                                          <p:attrName>style.visibility</p:attrName>
                                        </p:attrNameLst>
                                      </p:cBhvr>
                                      <p:to>
                                        <p:strVal val="visible"/>
                                      </p:to>
                                    </p:set>
                                    <p:animEffect transition="in" filter="slide(fromLeft)">
                                      <p:cBhvr>
                                        <p:cTn id="10" dur="500"/>
                                        <p:tgtEl>
                                          <p:spTgt spid="25"/>
                                        </p:tgtEl>
                                      </p:cBhvr>
                                    </p:animEffect>
                                  </p:childTnLst>
                                </p:cTn>
                              </p:par>
                              <p:par>
                                <p:cTn id="11" presetID="12" presetClass="entr" presetSubtype="4" fill="hold" nodeType="withEffect">
                                  <p:stCondLst>
                                    <p:cond delay="0"/>
                                  </p:stCondLst>
                                  <p:childTnLst>
                                    <p:set>
                                      <p:cBhvr>
                                        <p:cTn id="12" dur="1" fill="hold">
                                          <p:stCondLst>
                                            <p:cond delay="0"/>
                                          </p:stCondLst>
                                        </p:cTn>
                                        <p:tgtEl>
                                          <p:spTgt spid="16"/>
                                        </p:tgtEl>
                                        <p:attrNameLst>
                                          <p:attrName>style.visibility</p:attrName>
                                        </p:attrNameLst>
                                      </p:cBhvr>
                                      <p:to>
                                        <p:strVal val="visible"/>
                                      </p:to>
                                    </p:set>
                                    <p:animEffect transition="in" filter="slide(fromBottom)">
                                      <p:cBhvr>
                                        <p:cTn id="13" dur="500"/>
                                        <p:tgtEl>
                                          <p:spTgt spid="16"/>
                                        </p:tgtEl>
                                      </p:cBhvr>
                                    </p:animEffect>
                                  </p:childTnLst>
                                </p:cTn>
                              </p:par>
                            </p:childTnLst>
                          </p:cTn>
                        </p:par>
                        <p:par>
                          <p:cTn id="14" fill="hold">
                            <p:stCondLst>
                              <p:cond delay="500"/>
                            </p:stCondLst>
                            <p:childTnLst>
                              <p:par>
                                <p:cTn id="15" presetID="29" presetClass="entr" presetSubtype="0" fill="hold" nodeType="afterEffect">
                                  <p:stCondLst>
                                    <p:cond delay="0"/>
                                  </p:stCondLst>
                                  <p:childTnLst>
                                    <p:set>
                                      <p:cBhvr>
                                        <p:cTn id="16" dur="1" fill="hold">
                                          <p:stCondLst>
                                            <p:cond delay="0"/>
                                          </p:stCondLst>
                                        </p:cTn>
                                        <p:tgtEl>
                                          <p:spTgt spid="20"/>
                                        </p:tgtEl>
                                        <p:attrNameLst>
                                          <p:attrName>style.visibility</p:attrName>
                                        </p:attrNameLst>
                                      </p:cBhvr>
                                      <p:to>
                                        <p:strVal val="visible"/>
                                      </p:to>
                                    </p:set>
                                    <p:anim calcmode="lin" valueType="num">
                                      <p:cBhvr>
                                        <p:cTn id="17" dur="500" fill="hold"/>
                                        <p:tgtEl>
                                          <p:spTgt spid="20"/>
                                        </p:tgtEl>
                                        <p:attrNameLst>
                                          <p:attrName>ppt_x</p:attrName>
                                        </p:attrNameLst>
                                      </p:cBhvr>
                                      <p:tavLst>
                                        <p:tav tm="0">
                                          <p:val>
                                            <p:strVal val="#ppt_x-.2"/>
                                          </p:val>
                                        </p:tav>
                                        <p:tav tm="100000">
                                          <p:val>
                                            <p:strVal val="#ppt_x"/>
                                          </p:val>
                                        </p:tav>
                                      </p:tavLst>
                                    </p:anim>
                                    <p:anim calcmode="lin" valueType="num">
                                      <p:cBhvr>
                                        <p:cTn id="18" dur="500" fill="hold"/>
                                        <p:tgtEl>
                                          <p:spTgt spid="20"/>
                                        </p:tgtEl>
                                        <p:attrNameLst>
                                          <p:attrName>ppt_y</p:attrName>
                                        </p:attrNameLst>
                                      </p:cBhvr>
                                      <p:tavLst>
                                        <p:tav tm="0">
                                          <p:val>
                                            <p:strVal val="#ppt_y"/>
                                          </p:val>
                                        </p:tav>
                                        <p:tav tm="100000">
                                          <p:val>
                                            <p:strVal val="#ppt_y"/>
                                          </p:val>
                                        </p:tav>
                                      </p:tavLst>
                                    </p:anim>
                                    <p:animEffect transition="in" filter="wipe(right)" prLst="gradientSize: 0.1">
                                      <p:cBhvr>
                                        <p:cTn id="19" dur="500"/>
                                        <p:tgtEl>
                                          <p:spTgt spid="20"/>
                                        </p:tgtEl>
                                      </p:cBhvr>
                                    </p:animEffect>
                                  </p:childTnLst>
                                </p:cTn>
                              </p:par>
                              <p:par>
                                <p:cTn id="20" presetID="32" presetClass="emph" presetSubtype="0" fill="hold" nodeType="withEffect">
                                  <p:stCondLst>
                                    <p:cond delay="0"/>
                                  </p:stCondLst>
                                  <p:childTnLst>
                                    <p:animClr clrSpc="rgb" dir="cw">
                                      <p:cBhvr override="childStyle">
                                        <p:cTn id="21" dur="100" fill="hold"/>
                                        <p:tgtEl>
                                          <p:spTgt spid="24"/>
                                        </p:tgtEl>
                                        <p:attrNameLst>
                                          <p:attrName>style.color</p:attrName>
                                        </p:attrNameLst>
                                      </p:cBhvr>
                                      <p:to>
                                        <a:schemeClr val="bg1"/>
                                      </p:to>
                                    </p:animClr>
                                    <p:animClr clrSpc="rgb" dir="cw">
                                      <p:cBhvr>
                                        <p:cTn id="22" dur="100" fill="hold"/>
                                        <p:tgtEl>
                                          <p:spTgt spid="24"/>
                                        </p:tgtEl>
                                        <p:attrNameLst>
                                          <p:attrName>fillcolor</p:attrName>
                                        </p:attrNameLst>
                                      </p:cBhvr>
                                      <p:to>
                                        <a:schemeClr val="bg1"/>
                                      </p:to>
                                    </p:animClr>
                                    <p:set>
                                      <p:cBhvr>
                                        <p:cTn id="23" dur="100" fill="hold"/>
                                        <p:tgtEl>
                                          <p:spTgt spid="24"/>
                                        </p:tgtEl>
                                        <p:attrNameLst>
                                          <p:attrName>fill.type</p:attrName>
                                        </p:attrNameLst>
                                      </p:cBhvr>
                                      <p:to>
                                        <p:strVal val="solid"/>
                                      </p:to>
                                    </p:set>
                                    <p:set>
                                      <p:cBhvr>
                                        <p:cTn id="24" dur="100" fill="hold"/>
                                        <p:tgtEl>
                                          <p:spTgt spid="24"/>
                                        </p:tgtEl>
                                        <p:attrNameLst>
                                          <p:attrName>fill.on</p:attrName>
                                        </p:attrNameLst>
                                      </p:cBhvr>
                                      <p:to>
                                        <p:strVal val="true"/>
                                      </p:to>
                                    </p:set>
                                    <p:animRot by="120000">
                                      <p:cBhvr>
                                        <p:cTn id="25" dur="100" fill="hold">
                                          <p:stCondLst>
                                            <p:cond delay="0"/>
                                          </p:stCondLst>
                                        </p:cTn>
                                        <p:tgtEl>
                                          <p:spTgt spid="24"/>
                                        </p:tgtEl>
                                        <p:attrNameLst>
                                          <p:attrName>r</p:attrName>
                                        </p:attrNameLst>
                                      </p:cBhvr>
                                    </p:animRot>
                                    <p:animRot by="-240000">
                                      <p:cBhvr>
                                        <p:cTn id="26" dur="200" fill="hold">
                                          <p:stCondLst>
                                            <p:cond delay="200"/>
                                          </p:stCondLst>
                                        </p:cTn>
                                        <p:tgtEl>
                                          <p:spTgt spid="24"/>
                                        </p:tgtEl>
                                        <p:attrNameLst>
                                          <p:attrName>r</p:attrName>
                                        </p:attrNameLst>
                                      </p:cBhvr>
                                    </p:animRot>
                                    <p:animRot by="240000">
                                      <p:cBhvr>
                                        <p:cTn id="27" dur="200" fill="hold">
                                          <p:stCondLst>
                                            <p:cond delay="400"/>
                                          </p:stCondLst>
                                        </p:cTn>
                                        <p:tgtEl>
                                          <p:spTgt spid="24"/>
                                        </p:tgtEl>
                                        <p:attrNameLst>
                                          <p:attrName>r</p:attrName>
                                        </p:attrNameLst>
                                      </p:cBhvr>
                                    </p:animRot>
                                    <p:animRot by="-240000">
                                      <p:cBhvr>
                                        <p:cTn id="28" dur="200" fill="hold">
                                          <p:stCondLst>
                                            <p:cond delay="600"/>
                                          </p:stCondLst>
                                        </p:cTn>
                                        <p:tgtEl>
                                          <p:spTgt spid="24"/>
                                        </p:tgtEl>
                                        <p:attrNameLst>
                                          <p:attrName>r</p:attrName>
                                        </p:attrNameLst>
                                      </p:cBhvr>
                                    </p:animRot>
                                    <p:animRot by="120000">
                                      <p:cBhvr>
                                        <p:cTn id="29" dur="200" fill="hold">
                                          <p:stCondLst>
                                            <p:cond delay="800"/>
                                          </p:stCondLst>
                                        </p:cTn>
                                        <p:tgtEl>
                                          <p:spTgt spid="24"/>
                                        </p:tgtEl>
                                        <p:attrNameLst>
                                          <p:attrName>r</p:attrName>
                                        </p:attrNameLst>
                                      </p:cBhvr>
                                    </p:animRot>
                                  </p:childTnLst>
                                </p:cTn>
                              </p:par>
                            </p:childTnLst>
                          </p:cTn>
                        </p:par>
                        <p:par>
                          <p:cTn id="30" fill="hold">
                            <p:stCondLst>
                              <p:cond delay="1500"/>
                            </p:stCondLst>
                            <p:childTnLst>
                              <p:par>
                                <p:cTn id="31" presetID="12" presetClass="entr" presetSubtype="4" fill="hold" grpId="0" nodeType="afterEffect">
                                  <p:stCondLst>
                                    <p:cond delay="0"/>
                                  </p:stCondLst>
                                  <p:childTnLst>
                                    <p:set>
                                      <p:cBhvr>
                                        <p:cTn id="32" dur="1" fill="hold">
                                          <p:stCondLst>
                                            <p:cond delay="0"/>
                                          </p:stCondLst>
                                        </p:cTn>
                                        <p:tgtEl>
                                          <p:spTgt spid="14"/>
                                        </p:tgtEl>
                                        <p:attrNameLst>
                                          <p:attrName>style.visibility</p:attrName>
                                        </p:attrNameLst>
                                      </p:cBhvr>
                                      <p:to>
                                        <p:strVal val="visible"/>
                                      </p:to>
                                    </p:set>
                                    <p:animEffect transition="in" filter="slide(fromBottom)">
                                      <p:cBhvr>
                                        <p:cTn id="33"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 grpId="0"/>
      <p:bldP spid="14" grpId="0"/>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 name="图片 19" descr="画笔.jpg"/>
          <p:cNvPicPr>
            <a:picLocks noChangeAspect="1"/>
          </p:cNvPicPr>
          <p:nvPr/>
        </p:nvPicPr>
        <p:blipFill>
          <a:blip r:embed="rId2"/>
          <a:srcRect/>
          <a:stretch>
            <a:fillRect/>
          </a:stretch>
        </p:blipFill>
        <p:spPr bwMode="auto">
          <a:xfrm>
            <a:off x="8005763" y="4016375"/>
            <a:ext cx="1125537" cy="1127125"/>
          </a:xfrm>
          <a:prstGeom prst="rect">
            <a:avLst/>
          </a:prstGeom>
          <a:noFill/>
          <a:ln w="9525">
            <a:noFill/>
            <a:miter lim="800000"/>
            <a:headEnd/>
            <a:tailEnd/>
          </a:ln>
        </p:spPr>
      </p:pic>
      <p:pic>
        <p:nvPicPr>
          <p:cNvPr id="24" name="图片 23" descr="下方素材.png"/>
          <p:cNvPicPr>
            <a:picLocks noChangeAspect="1"/>
          </p:cNvPicPr>
          <p:nvPr/>
        </p:nvPicPr>
        <p:blipFill>
          <a:blip r:embed="rId3"/>
          <a:srcRect t="65517"/>
          <a:stretch>
            <a:fillRect/>
          </a:stretch>
        </p:blipFill>
        <p:spPr bwMode="auto">
          <a:xfrm>
            <a:off x="3967163" y="4652963"/>
            <a:ext cx="1895475" cy="490537"/>
          </a:xfrm>
          <a:prstGeom prst="rect">
            <a:avLst/>
          </a:prstGeom>
          <a:noFill/>
          <a:ln w="9525">
            <a:noFill/>
            <a:miter lim="800000"/>
            <a:headEnd/>
            <a:tailEnd/>
          </a:ln>
        </p:spPr>
      </p:pic>
      <p:pic>
        <p:nvPicPr>
          <p:cNvPr id="16" name="图片 15" descr="图片5.png"/>
          <p:cNvPicPr>
            <a:picLocks noChangeAspect="1"/>
          </p:cNvPicPr>
          <p:nvPr/>
        </p:nvPicPr>
        <p:blipFill>
          <a:blip r:embed="rId4"/>
          <a:srcRect/>
          <a:stretch>
            <a:fillRect/>
          </a:stretch>
        </p:blipFill>
        <p:spPr bwMode="auto">
          <a:xfrm>
            <a:off x="623888" y="1025525"/>
            <a:ext cx="871537" cy="369888"/>
          </a:xfrm>
          <a:prstGeom prst="rect">
            <a:avLst/>
          </a:prstGeom>
          <a:noFill/>
          <a:ln w="9525">
            <a:noFill/>
            <a:miter lim="800000"/>
            <a:headEnd/>
            <a:tailEnd/>
          </a:ln>
        </p:spPr>
      </p:pic>
      <p:grpSp>
        <p:nvGrpSpPr>
          <p:cNvPr id="2" name="组合 18"/>
          <p:cNvGrpSpPr>
            <a:grpSpLocks/>
          </p:cNvGrpSpPr>
          <p:nvPr/>
        </p:nvGrpSpPr>
        <p:grpSpPr bwMode="auto">
          <a:xfrm>
            <a:off x="285750" y="0"/>
            <a:ext cx="2109788" cy="819150"/>
            <a:chOff x="337457" y="0"/>
            <a:chExt cx="5751109" cy="1091406"/>
          </a:xfrm>
        </p:grpSpPr>
        <p:sp>
          <p:nvSpPr>
            <p:cNvPr id="21" name="圆角矩形 20"/>
            <p:cNvSpPr/>
            <p:nvPr/>
          </p:nvSpPr>
          <p:spPr>
            <a:xfrm>
              <a:off x="337457" y="406105"/>
              <a:ext cx="5751109" cy="685301"/>
            </a:xfrm>
            <a:prstGeom prst="roundRect">
              <a:avLst/>
            </a:prstGeom>
            <a:solidFill>
              <a:schemeClr val="accent4">
                <a:lumMod val="20000"/>
                <a:lumOff val="80000"/>
              </a:schemeClr>
            </a:solid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p>
          </p:txBody>
        </p:sp>
        <p:cxnSp>
          <p:nvCxnSpPr>
            <p:cNvPr id="22" name="直接连接符 21"/>
            <p:cNvCxnSpPr/>
            <p:nvPr/>
          </p:nvCxnSpPr>
          <p:spPr>
            <a:xfrm rot="5400000">
              <a:off x="710093" y="207234"/>
              <a:ext cx="418795" cy="4329"/>
            </a:xfrm>
            <a:prstGeom prst="line">
              <a:avLst/>
            </a:prstGeom>
            <a:solidFill>
              <a:schemeClr val="accent4">
                <a:lumMod val="20000"/>
                <a:lumOff val="80000"/>
              </a:schemeClr>
            </a:solidFill>
            <a:ln w="38100"/>
          </p:spPr>
          <p:style>
            <a:lnRef idx="1">
              <a:schemeClr val="dk1"/>
            </a:lnRef>
            <a:fillRef idx="0">
              <a:schemeClr val="dk1"/>
            </a:fillRef>
            <a:effectRef idx="0">
              <a:schemeClr val="dk1"/>
            </a:effectRef>
            <a:fontRef idx="minor">
              <a:schemeClr val="tx1"/>
            </a:fontRef>
          </p:style>
        </p:cxnSp>
        <p:cxnSp>
          <p:nvCxnSpPr>
            <p:cNvPr id="23" name="直接连接符 22"/>
            <p:cNvCxnSpPr/>
            <p:nvPr/>
          </p:nvCxnSpPr>
          <p:spPr>
            <a:xfrm rot="5400000">
              <a:off x="5113217" y="209398"/>
              <a:ext cx="418795" cy="0"/>
            </a:xfrm>
            <a:prstGeom prst="line">
              <a:avLst/>
            </a:prstGeom>
            <a:solidFill>
              <a:schemeClr val="accent4">
                <a:lumMod val="20000"/>
                <a:lumOff val="80000"/>
              </a:schemeClr>
            </a:solidFill>
            <a:ln w="38100"/>
          </p:spPr>
          <p:style>
            <a:lnRef idx="1">
              <a:schemeClr val="dk1"/>
            </a:lnRef>
            <a:fillRef idx="0">
              <a:schemeClr val="dk1"/>
            </a:fillRef>
            <a:effectRef idx="0">
              <a:schemeClr val="dk1"/>
            </a:effectRef>
            <a:fontRef idx="minor">
              <a:schemeClr val="tx1"/>
            </a:fontRef>
          </p:style>
        </p:cxnSp>
      </p:grpSp>
      <p:sp>
        <p:nvSpPr>
          <p:cNvPr id="25" name="矩形 24"/>
          <p:cNvSpPr>
            <a:spLocks noChangeArrowheads="1"/>
          </p:cNvSpPr>
          <p:nvPr/>
        </p:nvSpPr>
        <p:spPr bwMode="auto">
          <a:xfrm>
            <a:off x="306388" y="349250"/>
            <a:ext cx="2074862" cy="484188"/>
          </a:xfrm>
          <a:prstGeom prst="rect">
            <a:avLst/>
          </a:prstGeom>
          <a:noFill/>
          <a:ln w="9525">
            <a:noFill/>
            <a:miter lim="800000"/>
            <a:headEnd/>
            <a:tailEnd/>
          </a:ln>
        </p:spPr>
        <p:txBody>
          <a:bodyPr wrap="none" lIns="68580" tIns="34290" rIns="68580" bIns="34290">
            <a:spAutoFit/>
          </a:bodyPr>
          <a:lstStyle/>
          <a:p>
            <a:r>
              <a:rPr lang="zh-CN" altLang="en-US" sz="2700">
                <a:latin typeface="微软雅黑" pitchFamily="34" charset="-122"/>
                <a:ea typeface="微软雅黑" pitchFamily="34" charset="-122"/>
              </a:rPr>
              <a:t>知识点  惯性</a:t>
            </a:r>
          </a:p>
        </p:txBody>
      </p:sp>
      <p:sp>
        <p:nvSpPr>
          <p:cNvPr id="14" name="矩形 13"/>
          <p:cNvSpPr>
            <a:spLocks noChangeArrowheads="1"/>
          </p:cNvSpPr>
          <p:nvPr/>
        </p:nvSpPr>
        <p:spPr bwMode="auto">
          <a:xfrm>
            <a:off x="403225" y="1390650"/>
            <a:ext cx="7704138" cy="939800"/>
          </a:xfrm>
          <a:prstGeom prst="rect">
            <a:avLst/>
          </a:prstGeom>
          <a:noFill/>
          <a:ln w="9525">
            <a:noFill/>
            <a:miter lim="800000"/>
            <a:headEnd/>
            <a:tailEnd/>
          </a:ln>
        </p:spPr>
        <p:txBody>
          <a:bodyPr lIns="68580" tIns="34290" rIns="68580" bIns="34290">
            <a:spAutoFit/>
          </a:bodyPr>
          <a:lstStyle/>
          <a:p>
            <a:pPr>
              <a:lnSpc>
                <a:spcPct val="150000"/>
              </a:lnSpc>
            </a:pPr>
            <a:r>
              <a:rPr lang="zh-CN" altLang="en-US" sz="2000">
                <a:latin typeface="微软雅黑" pitchFamily="34" charset="-122"/>
                <a:ea typeface="微软雅黑" pitchFamily="34" charset="-122"/>
              </a:rPr>
              <a:t>有人设想</a:t>
            </a:r>
            <a:r>
              <a:rPr lang="en-US" altLang="zh-CN" sz="2000">
                <a:latin typeface="微软雅黑" pitchFamily="34" charset="-122"/>
                <a:ea typeface="微软雅黑" pitchFamily="34" charset="-122"/>
              </a:rPr>
              <a:t>,</a:t>
            </a:r>
            <a:r>
              <a:rPr lang="zh-CN" altLang="en-US" sz="2000">
                <a:latin typeface="微软雅黑" pitchFamily="34" charset="-122"/>
                <a:ea typeface="微软雅黑" pitchFamily="34" charset="-122"/>
              </a:rPr>
              <a:t>乘坐气球飘在空中</a:t>
            </a:r>
            <a:r>
              <a:rPr lang="en-US" altLang="zh-CN" sz="2000">
                <a:latin typeface="微软雅黑" pitchFamily="34" charset="-122"/>
                <a:ea typeface="微软雅黑" pitchFamily="34" charset="-122"/>
              </a:rPr>
              <a:t>,</a:t>
            </a:r>
            <a:r>
              <a:rPr lang="zh-CN" altLang="en-US" sz="2000">
                <a:latin typeface="微软雅黑" pitchFamily="34" charset="-122"/>
                <a:ea typeface="微软雅黑" pitchFamily="34" charset="-122"/>
              </a:rPr>
              <a:t>由于地球自转</a:t>
            </a:r>
            <a:r>
              <a:rPr lang="en-US" altLang="zh-CN" sz="2000">
                <a:latin typeface="微软雅黑" pitchFamily="34" charset="-122"/>
                <a:ea typeface="微软雅黑" pitchFamily="34" charset="-122"/>
              </a:rPr>
              <a:t>,</a:t>
            </a:r>
            <a:r>
              <a:rPr lang="zh-CN" altLang="en-US" sz="2000">
                <a:latin typeface="微软雅黑" pitchFamily="34" charset="-122"/>
                <a:ea typeface="微软雅黑" pitchFamily="34" charset="-122"/>
              </a:rPr>
              <a:t>一昼夜就能环游世界</a:t>
            </a:r>
            <a:r>
              <a:rPr lang="en-US" altLang="zh-CN" sz="2000">
                <a:latin typeface="微软雅黑" pitchFamily="34" charset="-122"/>
                <a:ea typeface="微软雅黑" pitchFamily="34" charset="-122"/>
              </a:rPr>
              <a:t>,</a:t>
            </a:r>
            <a:r>
              <a:rPr lang="zh-CN" altLang="en-US" sz="2000">
                <a:latin typeface="微软雅黑" pitchFamily="34" charset="-122"/>
                <a:ea typeface="微软雅黑" pitchFamily="34" charset="-122"/>
              </a:rPr>
              <a:t>这个设想可行吗</a:t>
            </a:r>
            <a:r>
              <a:rPr lang="en-US" altLang="zh-CN" sz="2000">
                <a:latin typeface="微软雅黑" pitchFamily="34" charset="-122"/>
                <a:ea typeface="微软雅黑" pitchFamily="34" charset="-122"/>
              </a:rPr>
              <a:t>?</a:t>
            </a:r>
          </a:p>
        </p:txBody>
      </p:sp>
      <p:pic>
        <p:nvPicPr>
          <p:cNvPr id="11" name="yhb334.jpg" descr="id:2147506863;FounderCES"/>
          <p:cNvPicPr>
            <a:picLocks noChangeAspect="1" noChangeArrowheads="1"/>
          </p:cNvPicPr>
          <p:nvPr/>
        </p:nvPicPr>
        <p:blipFill>
          <a:blip r:embed="rId5"/>
          <a:srcRect/>
          <a:stretch>
            <a:fillRect/>
          </a:stretch>
        </p:blipFill>
        <p:spPr bwMode="auto">
          <a:xfrm>
            <a:off x="3798888" y="2230438"/>
            <a:ext cx="2101850" cy="1285875"/>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1" fill="hold"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slide(fromTop)">
                                      <p:cBhvr>
                                        <p:cTn id="7" dur="500"/>
                                        <p:tgtEl>
                                          <p:spTgt spid="2"/>
                                        </p:tgtEl>
                                      </p:cBhvr>
                                    </p:animEffect>
                                  </p:childTnLst>
                                </p:cTn>
                              </p:par>
                              <p:par>
                                <p:cTn id="8" presetID="12" presetClass="entr" presetSubtype="8" fill="hold" grpId="0" nodeType="withEffect">
                                  <p:stCondLst>
                                    <p:cond delay="0"/>
                                  </p:stCondLst>
                                  <p:childTnLst>
                                    <p:set>
                                      <p:cBhvr>
                                        <p:cTn id="9" dur="1" fill="hold">
                                          <p:stCondLst>
                                            <p:cond delay="0"/>
                                          </p:stCondLst>
                                        </p:cTn>
                                        <p:tgtEl>
                                          <p:spTgt spid="25"/>
                                        </p:tgtEl>
                                        <p:attrNameLst>
                                          <p:attrName>style.visibility</p:attrName>
                                        </p:attrNameLst>
                                      </p:cBhvr>
                                      <p:to>
                                        <p:strVal val="visible"/>
                                      </p:to>
                                    </p:set>
                                    <p:animEffect transition="in" filter="slide(fromLeft)">
                                      <p:cBhvr>
                                        <p:cTn id="10" dur="500"/>
                                        <p:tgtEl>
                                          <p:spTgt spid="25"/>
                                        </p:tgtEl>
                                      </p:cBhvr>
                                    </p:animEffect>
                                  </p:childTnLst>
                                </p:cTn>
                              </p:par>
                              <p:par>
                                <p:cTn id="11" presetID="12" presetClass="entr" presetSubtype="4" fill="hold" nodeType="withEffect">
                                  <p:stCondLst>
                                    <p:cond delay="0"/>
                                  </p:stCondLst>
                                  <p:childTnLst>
                                    <p:set>
                                      <p:cBhvr>
                                        <p:cTn id="12" dur="1" fill="hold">
                                          <p:stCondLst>
                                            <p:cond delay="0"/>
                                          </p:stCondLst>
                                        </p:cTn>
                                        <p:tgtEl>
                                          <p:spTgt spid="16"/>
                                        </p:tgtEl>
                                        <p:attrNameLst>
                                          <p:attrName>style.visibility</p:attrName>
                                        </p:attrNameLst>
                                      </p:cBhvr>
                                      <p:to>
                                        <p:strVal val="visible"/>
                                      </p:to>
                                    </p:set>
                                    <p:animEffect transition="in" filter="slide(fromBottom)">
                                      <p:cBhvr>
                                        <p:cTn id="13" dur="500"/>
                                        <p:tgtEl>
                                          <p:spTgt spid="16"/>
                                        </p:tgtEl>
                                      </p:cBhvr>
                                    </p:animEffect>
                                  </p:childTnLst>
                                </p:cTn>
                              </p:par>
                            </p:childTnLst>
                          </p:cTn>
                        </p:par>
                        <p:par>
                          <p:cTn id="14" fill="hold">
                            <p:stCondLst>
                              <p:cond delay="500"/>
                            </p:stCondLst>
                            <p:childTnLst>
                              <p:par>
                                <p:cTn id="15" presetID="29" presetClass="entr" presetSubtype="0" fill="hold" nodeType="afterEffect">
                                  <p:stCondLst>
                                    <p:cond delay="0"/>
                                  </p:stCondLst>
                                  <p:childTnLst>
                                    <p:set>
                                      <p:cBhvr>
                                        <p:cTn id="16" dur="1" fill="hold">
                                          <p:stCondLst>
                                            <p:cond delay="0"/>
                                          </p:stCondLst>
                                        </p:cTn>
                                        <p:tgtEl>
                                          <p:spTgt spid="20"/>
                                        </p:tgtEl>
                                        <p:attrNameLst>
                                          <p:attrName>style.visibility</p:attrName>
                                        </p:attrNameLst>
                                      </p:cBhvr>
                                      <p:to>
                                        <p:strVal val="visible"/>
                                      </p:to>
                                    </p:set>
                                    <p:anim calcmode="lin" valueType="num">
                                      <p:cBhvr>
                                        <p:cTn id="17" dur="500" fill="hold"/>
                                        <p:tgtEl>
                                          <p:spTgt spid="20"/>
                                        </p:tgtEl>
                                        <p:attrNameLst>
                                          <p:attrName>ppt_x</p:attrName>
                                        </p:attrNameLst>
                                      </p:cBhvr>
                                      <p:tavLst>
                                        <p:tav tm="0">
                                          <p:val>
                                            <p:strVal val="#ppt_x-.2"/>
                                          </p:val>
                                        </p:tav>
                                        <p:tav tm="100000">
                                          <p:val>
                                            <p:strVal val="#ppt_x"/>
                                          </p:val>
                                        </p:tav>
                                      </p:tavLst>
                                    </p:anim>
                                    <p:anim calcmode="lin" valueType="num">
                                      <p:cBhvr>
                                        <p:cTn id="18" dur="500" fill="hold"/>
                                        <p:tgtEl>
                                          <p:spTgt spid="20"/>
                                        </p:tgtEl>
                                        <p:attrNameLst>
                                          <p:attrName>ppt_y</p:attrName>
                                        </p:attrNameLst>
                                      </p:cBhvr>
                                      <p:tavLst>
                                        <p:tav tm="0">
                                          <p:val>
                                            <p:strVal val="#ppt_y"/>
                                          </p:val>
                                        </p:tav>
                                        <p:tav tm="100000">
                                          <p:val>
                                            <p:strVal val="#ppt_y"/>
                                          </p:val>
                                        </p:tav>
                                      </p:tavLst>
                                    </p:anim>
                                    <p:animEffect transition="in" filter="wipe(right)" prLst="gradientSize: 0.1">
                                      <p:cBhvr>
                                        <p:cTn id="19" dur="500"/>
                                        <p:tgtEl>
                                          <p:spTgt spid="20"/>
                                        </p:tgtEl>
                                      </p:cBhvr>
                                    </p:animEffect>
                                  </p:childTnLst>
                                </p:cTn>
                              </p:par>
                              <p:par>
                                <p:cTn id="20" presetID="32" presetClass="emph" presetSubtype="0" fill="hold" nodeType="withEffect">
                                  <p:stCondLst>
                                    <p:cond delay="0"/>
                                  </p:stCondLst>
                                  <p:childTnLst>
                                    <p:animClr clrSpc="rgb" dir="cw">
                                      <p:cBhvr override="childStyle">
                                        <p:cTn id="21" dur="100" fill="hold"/>
                                        <p:tgtEl>
                                          <p:spTgt spid="24"/>
                                        </p:tgtEl>
                                        <p:attrNameLst>
                                          <p:attrName>style.color</p:attrName>
                                        </p:attrNameLst>
                                      </p:cBhvr>
                                      <p:to>
                                        <a:schemeClr val="bg1"/>
                                      </p:to>
                                    </p:animClr>
                                    <p:animClr clrSpc="rgb" dir="cw">
                                      <p:cBhvr>
                                        <p:cTn id="22" dur="100" fill="hold"/>
                                        <p:tgtEl>
                                          <p:spTgt spid="24"/>
                                        </p:tgtEl>
                                        <p:attrNameLst>
                                          <p:attrName>fillcolor</p:attrName>
                                        </p:attrNameLst>
                                      </p:cBhvr>
                                      <p:to>
                                        <a:schemeClr val="bg1"/>
                                      </p:to>
                                    </p:animClr>
                                    <p:set>
                                      <p:cBhvr>
                                        <p:cTn id="23" dur="100" fill="hold"/>
                                        <p:tgtEl>
                                          <p:spTgt spid="24"/>
                                        </p:tgtEl>
                                        <p:attrNameLst>
                                          <p:attrName>fill.type</p:attrName>
                                        </p:attrNameLst>
                                      </p:cBhvr>
                                      <p:to>
                                        <p:strVal val="solid"/>
                                      </p:to>
                                    </p:set>
                                    <p:set>
                                      <p:cBhvr>
                                        <p:cTn id="24" dur="100" fill="hold"/>
                                        <p:tgtEl>
                                          <p:spTgt spid="24"/>
                                        </p:tgtEl>
                                        <p:attrNameLst>
                                          <p:attrName>fill.on</p:attrName>
                                        </p:attrNameLst>
                                      </p:cBhvr>
                                      <p:to>
                                        <p:strVal val="true"/>
                                      </p:to>
                                    </p:set>
                                    <p:animRot by="120000">
                                      <p:cBhvr>
                                        <p:cTn id="25" dur="100" fill="hold">
                                          <p:stCondLst>
                                            <p:cond delay="0"/>
                                          </p:stCondLst>
                                        </p:cTn>
                                        <p:tgtEl>
                                          <p:spTgt spid="24"/>
                                        </p:tgtEl>
                                        <p:attrNameLst>
                                          <p:attrName>r</p:attrName>
                                        </p:attrNameLst>
                                      </p:cBhvr>
                                    </p:animRot>
                                    <p:animRot by="-240000">
                                      <p:cBhvr>
                                        <p:cTn id="26" dur="200" fill="hold">
                                          <p:stCondLst>
                                            <p:cond delay="200"/>
                                          </p:stCondLst>
                                        </p:cTn>
                                        <p:tgtEl>
                                          <p:spTgt spid="24"/>
                                        </p:tgtEl>
                                        <p:attrNameLst>
                                          <p:attrName>r</p:attrName>
                                        </p:attrNameLst>
                                      </p:cBhvr>
                                    </p:animRot>
                                    <p:animRot by="240000">
                                      <p:cBhvr>
                                        <p:cTn id="27" dur="200" fill="hold">
                                          <p:stCondLst>
                                            <p:cond delay="400"/>
                                          </p:stCondLst>
                                        </p:cTn>
                                        <p:tgtEl>
                                          <p:spTgt spid="24"/>
                                        </p:tgtEl>
                                        <p:attrNameLst>
                                          <p:attrName>r</p:attrName>
                                        </p:attrNameLst>
                                      </p:cBhvr>
                                    </p:animRot>
                                    <p:animRot by="-240000">
                                      <p:cBhvr>
                                        <p:cTn id="28" dur="200" fill="hold">
                                          <p:stCondLst>
                                            <p:cond delay="600"/>
                                          </p:stCondLst>
                                        </p:cTn>
                                        <p:tgtEl>
                                          <p:spTgt spid="24"/>
                                        </p:tgtEl>
                                        <p:attrNameLst>
                                          <p:attrName>r</p:attrName>
                                        </p:attrNameLst>
                                      </p:cBhvr>
                                    </p:animRot>
                                    <p:animRot by="120000">
                                      <p:cBhvr>
                                        <p:cTn id="29" dur="200" fill="hold">
                                          <p:stCondLst>
                                            <p:cond delay="800"/>
                                          </p:stCondLst>
                                        </p:cTn>
                                        <p:tgtEl>
                                          <p:spTgt spid="24"/>
                                        </p:tgtEl>
                                        <p:attrNameLst>
                                          <p:attrName>r</p:attrName>
                                        </p:attrNameLst>
                                      </p:cBhvr>
                                    </p:animRot>
                                  </p:childTnLst>
                                </p:cTn>
                              </p:par>
                            </p:childTnLst>
                          </p:cTn>
                        </p:par>
                        <p:par>
                          <p:cTn id="30" fill="hold">
                            <p:stCondLst>
                              <p:cond delay="1500"/>
                            </p:stCondLst>
                            <p:childTnLst>
                              <p:par>
                                <p:cTn id="31" presetID="12" presetClass="entr" presetSubtype="4" fill="hold" grpId="0" nodeType="afterEffect">
                                  <p:stCondLst>
                                    <p:cond delay="0"/>
                                  </p:stCondLst>
                                  <p:childTnLst>
                                    <p:set>
                                      <p:cBhvr>
                                        <p:cTn id="32" dur="1" fill="hold">
                                          <p:stCondLst>
                                            <p:cond delay="0"/>
                                          </p:stCondLst>
                                        </p:cTn>
                                        <p:tgtEl>
                                          <p:spTgt spid="14"/>
                                        </p:tgtEl>
                                        <p:attrNameLst>
                                          <p:attrName>style.visibility</p:attrName>
                                        </p:attrNameLst>
                                      </p:cBhvr>
                                      <p:to>
                                        <p:strVal val="visible"/>
                                      </p:to>
                                    </p:set>
                                    <p:animEffect transition="in" filter="slide(fromBottom)">
                                      <p:cBhvr>
                                        <p:cTn id="33" dur="500"/>
                                        <p:tgtEl>
                                          <p:spTgt spid="14"/>
                                        </p:tgtEl>
                                      </p:cBhvr>
                                    </p:animEffect>
                                  </p:childTnLst>
                                </p:cTn>
                              </p:par>
                              <p:par>
                                <p:cTn id="34" presetID="12" presetClass="entr" presetSubtype="4" fill="hold" nodeType="withEffect">
                                  <p:stCondLst>
                                    <p:cond delay="0"/>
                                  </p:stCondLst>
                                  <p:childTnLst>
                                    <p:set>
                                      <p:cBhvr>
                                        <p:cTn id="35" dur="1" fill="hold">
                                          <p:stCondLst>
                                            <p:cond delay="0"/>
                                          </p:stCondLst>
                                        </p:cTn>
                                        <p:tgtEl>
                                          <p:spTgt spid="11"/>
                                        </p:tgtEl>
                                        <p:attrNameLst>
                                          <p:attrName>style.visibility</p:attrName>
                                        </p:attrNameLst>
                                      </p:cBhvr>
                                      <p:to>
                                        <p:strVal val="visible"/>
                                      </p:to>
                                    </p:set>
                                    <p:animEffect transition="in" filter="slide(fromBottom)">
                                      <p:cBhvr>
                                        <p:cTn id="36"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 grpId="0"/>
      <p:bldP spid="14" grpId="0"/>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 name="图片 19" descr="画笔.jpg"/>
          <p:cNvPicPr>
            <a:picLocks noChangeAspect="1"/>
          </p:cNvPicPr>
          <p:nvPr/>
        </p:nvPicPr>
        <p:blipFill>
          <a:blip r:embed="rId2"/>
          <a:srcRect/>
          <a:stretch>
            <a:fillRect/>
          </a:stretch>
        </p:blipFill>
        <p:spPr bwMode="auto">
          <a:xfrm>
            <a:off x="8005763" y="4016375"/>
            <a:ext cx="1125537" cy="1127125"/>
          </a:xfrm>
          <a:prstGeom prst="rect">
            <a:avLst/>
          </a:prstGeom>
          <a:noFill/>
          <a:ln w="9525">
            <a:noFill/>
            <a:miter lim="800000"/>
            <a:headEnd/>
            <a:tailEnd/>
          </a:ln>
        </p:spPr>
      </p:pic>
      <p:pic>
        <p:nvPicPr>
          <p:cNvPr id="24" name="图片 23" descr="下方素材.png"/>
          <p:cNvPicPr>
            <a:picLocks noChangeAspect="1"/>
          </p:cNvPicPr>
          <p:nvPr/>
        </p:nvPicPr>
        <p:blipFill>
          <a:blip r:embed="rId3"/>
          <a:srcRect t="65517"/>
          <a:stretch>
            <a:fillRect/>
          </a:stretch>
        </p:blipFill>
        <p:spPr bwMode="auto">
          <a:xfrm>
            <a:off x="3967163" y="4652963"/>
            <a:ext cx="1895475" cy="490537"/>
          </a:xfrm>
          <a:prstGeom prst="rect">
            <a:avLst/>
          </a:prstGeom>
          <a:noFill/>
          <a:ln w="9525">
            <a:noFill/>
            <a:miter lim="800000"/>
            <a:headEnd/>
            <a:tailEnd/>
          </a:ln>
        </p:spPr>
      </p:pic>
      <p:pic>
        <p:nvPicPr>
          <p:cNvPr id="16" name="图片 15" descr="图片5.png"/>
          <p:cNvPicPr>
            <a:picLocks noChangeAspect="1"/>
          </p:cNvPicPr>
          <p:nvPr/>
        </p:nvPicPr>
        <p:blipFill>
          <a:blip r:embed="rId4"/>
          <a:srcRect/>
          <a:stretch>
            <a:fillRect/>
          </a:stretch>
        </p:blipFill>
        <p:spPr bwMode="auto">
          <a:xfrm>
            <a:off x="696913" y="1025525"/>
            <a:ext cx="725487" cy="369888"/>
          </a:xfrm>
          <a:prstGeom prst="rect">
            <a:avLst/>
          </a:prstGeom>
          <a:noFill/>
          <a:ln w="9525">
            <a:noFill/>
            <a:miter lim="800000"/>
            <a:headEnd/>
            <a:tailEnd/>
          </a:ln>
        </p:spPr>
      </p:pic>
      <p:grpSp>
        <p:nvGrpSpPr>
          <p:cNvPr id="2" name="组合 18"/>
          <p:cNvGrpSpPr>
            <a:grpSpLocks/>
          </p:cNvGrpSpPr>
          <p:nvPr/>
        </p:nvGrpSpPr>
        <p:grpSpPr bwMode="auto">
          <a:xfrm>
            <a:off x="285750" y="0"/>
            <a:ext cx="2109788" cy="819150"/>
            <a:chOff x="337457" y="0"/>
            <a:chExt cx="5751109" cy="1091406"/>
          </a:xfrm>
        </p:grpSpPr>
        <p:sp>
          <p:nvSpPr>
            <p:cNvPr id="21" name="圆角矩形 20"/>
            <p:cNvSpPr/>
            <p:nvPr/>
          </p:nvSpPr>
          <p:spPr>
            <a:xfrm>
              <a:off x="337457" y="406105"/>
              <a:ext cx="5751109" cy="685301"/>
            </a:xfrm>
            <a:prstGeom prst="roundRect">
              <a:avLst/>
            </a:prstGeom>
            <a:solidFill>
              <a:schemeClr val="accent4">
                <a:lumMod val="20000"/>
                <a:lumOff val="80000"/>
              </a:schemeClr>
            </a:solid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p>
          </p:txBody>
        </p:sp>
        <p:cxnSp>
          <p:nvCxnSpPr>
            <p:cNvPr id="22" name="直接连接符 21"/>
            <p:cNvCxnSpPr/>
            <p:nvPr/>
          </p:nvCxnSpPr>
          <p:spPr>
            <a:xfrm rot="5400000">
              <a:off x="710093" y="207234"/>
              <a:ext cx="418795" cy="4329"/>
            </a:xfrm>
            <a:prstGeom prst="line">
              <a:avLst/>
            </a:prstGeom>
            <a:solidFill>
              <a:schemeClr val="accent4">
                <a:lumMod val="20000"/>
                <a:lumOff val="80000"/>
              </a:schemeClr>
            </a:solidFill>
            <a:ln w="38100"/>
          </p:spPr>
          <p:style>
            <a:lnRef idx="1">
              <a:schemeClr val="dk1"/>
            </a:lnRef>
            <a:fillRef idx="0">
              <a:schemeClr val="dk1"/>
            </a:fillRef>
            <a:effectRef idx="0">
              <a:schemeClr val="dk1"/>
            </a:effectRef>
            <a:fontRef idx="minor">
              <a:schemeClr val="tx1"/>
            </a:fontRef>
          </p:style>
        </p:cxnSp>
        <p:cxnSp>
          <p:nvCxnSpPr>
            <p:cNvPr id="23" name="直接连接符 22"/>
            <p:cNvCxnSpPr/>
            <p:nvPr/>
          </p:nvCxnSpPr>
          <p:spPr>
            <a:xfrm rot="5400000">
              <a:off x="5113217" y="209398"/>
              <a:ext cx="418795" cy="0"/>
            </a:xfrm>
            <a:prstGeom prst="line">
              <a:avLst/>
            </a:prstGeom>
            <a:solidFill>
              <a:schemeClr val="accent4">
                <a:lumMod val="20000"/>
                <a:lumOff val="80000"/>
              </a:schemeClr>
            </a:solidFill>
            <a:ln w="38100"/>
          </p:spPr>
          <p:style>
            <a:lnRef idx="1">
              <a:schemeClr val="dk1"/>
            </a:lnRef>
            <a:fillRef idx="0">
              <a:schemeClr val="dk1"/>
            </a:fillRef>
            <a:effectRef idx="0">
              <a:schemeClr val="dk1"/>
            </a:effectRef>
            <a:fontRef idx="minor">
              <a:schemeClr val="tx1"/>
            </a:fontRef>
          </p:style>
        </p:cxnSp>
      </p:grpSp>
      <p:sp>
        <p:nvSpPr>
          <p:cNvPr id="25" name="矩形 24"/>
          <p:cNvSpPr>
            <a:spLocks noChangeArrowheads="1"/>
          </p:cNvSpPr>
          <p:nvPr/>
        </p:nvSpPr>
        <p:spPr bwMode="auto">
          <a:xfrm>
            <a:off x="306388" y="349250"/>
            <a:ext cx="2074862" cy="484188"/>
          </a:xfrm>
          <a:prstGeom prst="rect">
            <a:avLst/>
          </a:prstGeom>
          <a:noFill/>
          <a:ln w="9525">
            <a:noFill/>
            <a:miter lim="800000"/>
            <a:headEnd/>
            <a:tailEnd/>
          </a:ln>
        </p:spPr>
        <p:txBody>
          <a:bodyPr wrap="none" lIns="68580" tIns="34290" rIns="68580" bIns="34290">
            <a:spAutoFit/>
          </a:bodyPr>
          <a:lstStyle/>
          <a:p>
            <a:r>
              <a:rPr lang="zh-CN" altLang="en-US" sz="2700">
                <a:latin typeface="微软雅黑" pitchFamily="34" charset="-122"/>
                <a:ea typeface="微软雅黑" pitchFamily="34" charset="-122"/>
              </a:rPr>
              <a:t>知识点  惯性</a:t>
            </a:r>
          </a:p>
        </p:txBody>
      </p:sp>
      <p:sp>
        <p:nvSpPr>
          <p:cNvPr id="14" name="矩形 13"/>
          <p:cNvSpPr>
            <a:spLocks noChangeArrowheads="1"/>
          </p:cNvSpPr>
          <p:nvPr/>
        </p:nvSpPr>
        <p:spPr bwMode="auto">
          <a:xfrm>
            <a:off x="403225" y="1390650"/>
            <a:ext cx="7704138" cy="939800"/>
          </a:xfrm>
          <a:prstGeom prst="rect">
            <a:avLst/>
          </a:prstGeom>
          <a:noFill/>
          <a:ln w="9525">
            <a:noFill/>
            <a:miter lim="800000"/>
            <a:headEnd/>
            <a:tailEnd/>
          </a:ln>
        </p:spPr>
        <p:txBody>
          <a:bodyPr lIns="68580" tIns="34290" rIns="68580" bIns="34290">
            <a:spAutoFit/>
          </a:bodyPr>
          <a:lstStyle/>
          <a:p>
            <a:pPr>
              <a:lnSpc>
                <a:spcPct val="150000"/>
              </a:lnSpc>
            </a:pPr>
            <a:r>
              <a:rPr lang="zh-CN" altLang="en-US" sz="2000">
                <a:latin typeface="微软雅黑" pitchFamily="34" charset="-122"/>
                <a:ea typeface="微软雅黑" pitchFamily="34" charset="-122"/>
              </a:rPr>
              <a:t>地球上一切物体都会随着地球一起运动</a:t>
            </a:r>
            <a:r>
              <a:rPr lang="en-US" altLang="zh-CN" sz="2000">
                <a:latin typeface="微软雅黑" pitchFamily="34" charset="-122"/>
                <a:ea typeface="微软雅黑" pitchFamily="34" charset="-122"/>
              </a:rPr>
              <a:t>,</a:t>
            </a:r>
            <a:r>
              <a:rPr lang="zh-CN" altLang="en-US" sz="2000">
                <a:latin typeface="微软雅黑" pitchFamily="34" charset="-122"/>
                <a:ea typeface="微软雅黑" pitchFamily="34" charset="-122"/>
              </a:rPr>
              <a:t>气球升空后</a:t>
            </a:r>
            <a:r>
              <a:rPr lang="en-US" altLang="zh-CN" sz="2000">
                <a:latin typeface="微软雅黑" pitchFamily="34" charset="-122"/>
                <a:ea typeface="微软雅黑" pitchFamily="34" charset="-122"/>
              </a:rPr>
              <a:t>,</a:t>
            </a:r>
            <a:r>
              <a:rPr lang="zh-CN" altLang="en-US" sz="2000">
                <a:latin typeface="微软雅黑" pitchFamily="34" charset="-122"/>
                <a:ea typeface="微软雅黑" pitchFamily="34" charset="-122"/>
              </a:rPr>
              <a:t>由于惯性</a:t>
            </a:r>
            <a:r>
              <a:rPr lang="en-US" altLang="zh-CN" sz="2000">
                <a:latin typeface="微软雅黑" pitchFamily="34" charset="-122"/>
                <a:ea typeface="微软雅黑" pitchFamily="34" charset="-122"/>
              </a:rPr>
              <a:t>,</a:t>
            </a:r>
            <a:r>
              <a:rPr lang="zh-CN" altLang="en-US" sz="2000">
                <a:latin typeface="微软雅黑" pitchFamily="34" charset="-122"/>
                <a:ea typeface="微软雅黑" pitchFamily="34" charset="-122"/>
              </a:rPr>
              <a:t>它仍保持随地球自转的速度</a:t>
            </a:r>
            <a:r>
              <a:rPr lang="en-US" altLang="zh-CN" sz="2000">
                <a:latin typeface="微软雅黑" pitchFamily="34" charset="-122"/>
                <a:ea typeface="微软雅黑" pitchFamily="34" charset="-122"/>
              </a:rPr>
              <a:t>,</a:t>
            </a:r>
            <a:r>
              <a:rPr lang="zh-CN" altLang="en-US" sz="2000">
                <a:latin typeface="微软雅黑" pitchFamily="34" charset="-122"/>
                <a:ea typeface="微软雅黑" pitchFamily="34" charset="-122"/>
              </a:rPr>
              <a:t>因此不可能相对于地球环绕一周</a:t>
            </a:r>
            <a:r>
              <a:rPr lang="en-US" altLang="zh-CN" sz="2000">
                <a:latin typeface="微软雅黑" pitchFamily="34" charset="-122"/>
                <a:ea typeface="微软雅黑" pitchFamily="34" charset="-122"/>
              </a:rPr>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1" fill="hold"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slide(fromTop)">
                                      <p:cBhvr>
                                        <p:cTn id="7" dur="500"/>
                                        <p:tgtEl>
                                          <p:spTgt spid="2"/>
                                        </p:tgtEl>
                                      </p:cBhvr>
                                    </p:animEffect>
                                  </p:childTnLst>
                                </p:cTn>
                              </p:par>
                              <p:par>
                                <p:cTn id="8" presetID="12" presetClass="entr" presetSubtype="8" fill="hold" grpId="0" nodeType="withEffect">
                                  <p:stCondLst>
                                    <p:cond delay="0"/>
                                  </p:stCondLst>
                                  <p:childTnLst>
                                    <p:set>
                                      <p:cBhvr>
                                        <p:cTn id="9" dur="1" fill="hold">
                                          <p:stCondLst>
                                            <p:cond delay="0"/>
                                          </p:stCondLst>
                                        </p:cTn>
                                        <p:tgtEl>
                                          <p:spTgt spid="25"/>
                                        </p:tgtEl>
                                        <p:attrNameLst>
                                          <p:attrName>style.visibility</p:attrName>
                                        </p:attrNameLst>
                                      </p:cBhvr>
                                      <p:to>
                                        <p:strVal val="visible"/>
                                      </p:to>
                                    </p:set>
                                    <p:animEffect transition="in" filter="slide(fromLeft)">
                                      <p:cBhvr>
                                        <p:cTn id="10" dur="500"/>
                                        <p:tgtEl>
                                          <p:spTgt spid="25"/>
                                        </p:tgtEl>
                                      </p:cBhvr>
                                    </p:animEffect>
                                  </p:childTnLst>
                                </p:cTn>
                              </p:par>
                              <p:par>
                                <p:cTn id="11" presetID="12" presetClass="entr" presetSubtype="4" fill="hold" nodeType="withEffect">
                                  <p:stCondLst>
                                    <p:cond delay="0"/>
                                  </p:stCondLst>
                                  <p:childTnLst>
                                    <p:set>
                                      <p:cBhvr>
                                        <p:cTn id="12" dur="1" fill="hold">
                                          <p:stCondLst>
                                            <p:cond delay="0"/>
                                          </p:stCondLst>
                                        </p:cTn>
                                        <p:tgtEl>
                                          <p:spTgt spid="16"/>
                                        </p:tgtEl>
                                        <p:attrNameLst>
                                          <p:attrName>style.visibility</p:attrName>
                                        </p:attrNameLst>
                                      </p:cBhvr>
                                      <p:to>
                                        <p:strVal val="visible"/>
                                      </p:to>
                                    </p:set>
                                    <p:animEffect transition="in" filter="slide(fromBottom)">
                                      <p:cBhvr>
                                        <p:cTn id="13" dur="500"/>
                                        <p:tgtEl>
                                          <p:spTgt spid="16"/>
                                        </p:tgtEl>
                                      </p:cBhvr>
                                    </p:animEffect>
                                  </p:childTnLst>
                                </p:cTn>
                              </p:par>
                            </p:childTnLst>
                          </p:cTn>
                        </p:par>
                        <p:par>
                          <p:cTn id="14" fill="hold">
                            <p:stCondLst>
                              <p:cond delay="500"/>
                            </p:stCondLst>
                            <p:childTnLst>
                              <p:par>
                                <p:cTn id="15" presetID="29" presetClass="entr" presetSubtype="0" fill="hold" nodeType="afterEffect">
                                  <p:stCondLst>
                                    <p:cond delay="0"/>
                                  </p:stCondLst>
                                  <p:childTnLst>
                                    <p:set>
                                      <p:cBhvr>
                                        <p:cTn id="16" dur="1" fill="hold">
                                          <p:stCondLst>
                                            <p:cond delay="0"/>
                                          </p:stCondLst>
                                        </p:cTn>
                                        <p:tgtEl>
                                          <p:spTgt spid="20"/>
                                        </p:tgtEl>
                                        <p:attrNameLst>
                                          <p:attrName>style.visibility</p:attrName>
                                        </p:attrNameLst>
                                      </p:cBhvr>
                                      <p:to>
                                        <p:strVal val="visible"/>
                                      </p:to>
                                    </p:set>
                                    <p:anim calcmode="lin" valueType="num">
                                      <p:cBhvr>
                                        <p:cTn id="17" dur="500" fill="hold"/>
                                        <p:tgtEl>
                                          <p:spTgt spid="20"/>
                                        </p:tgtEl>
                                        <p:attrNameLst>
                                          <p:attrName>ppt_x</p:attrName>
                                        </p:attrNameLst>
                                      </p:cBhvr>
                                      <p:tavLst>
                                        <p:tav tm="0">
                                          <p:val>
                                            <p:strVal val="#ppt_x-.2"/>
                                          </p:val>
                                        </p:tav>
                                        <p:tav tm="100000">
                                          <p:val>
                                            <p:strVal val="#ppt_x"/>
                                          </p:val>
                                        </p:tav>
                                      </p:tavLst>
                                    </p:anim>
                                    <p:anim calcmode="lin" valueType="num">
                                      <p:cBhvr>
                                        <p:cTn id="18" dur="500" fill="hold"/>
                                        <p:tgtEl>
                                          <p:spTgt spid="20"/>
                                        </p:tgtEl>
                                        <p:attrNameLst>
                                          <p:attrName>ppt_y</p:attrName>
                                        </p:attrNameLst>
                                      </p:cBhvr>
                                      <p:tavLst>
                                        <p:tav tm="0">
                                          <p:val>
                                            <p:strVal val="#ppt_y"/>
                                          </p:val>
                                        </p:tav>
                                        <p:tav tm="100000">
                                          <p:val>
                                            <p:strVal val="#ppt_y"/>
                                          </p:val>
                                        </p:tav>
                                      </p:tavLst>
                                    </p:anim>
                                    <p:animEffect transition="in" filter="wipe(right)" prLst="gradientSize: 0.1">
                                      <p:cBhvr>
                                        <p:cTn id="19" dur="500"/>
                                        <p:tgtEl>
                                          <p:spTgt spid="20"/>
                                        </p:tgtEl>
                                      </p:cBhvr>
                                    </p:animEffect>
                                  </p:childTnLst>
                                </p:cTn>
                              </p:par>
                              <p:par>
                                <p:cTn id="20" presetID="32" presetClass="emph" presetSubtype="0" fill="hold" nodeType="withEffect">
                                  <p:stCondLst>
                                    <p:cond delay="0"/>
                                  </p:stCondLst>
                                  <p:childTnLst>
                                    <p:animClr clrSpc="rgb" dir="cw">
                                      <p:cBhvr override="childStyle">
                                        <p:cTn id="21" dur="100" fill="hold"/>
                                        <p:tgtEl>
                                          <p:spTgt spid="24"/>
                                        </p:tgtEl>
                                        <p:attrNameLst>
                                          <p:attrName>style.color</p:attrName>
                                        </p:attrNameLst>
                                      </p:cBhvr>
                                      <p:to>
                                        <a:schemeClr val="bg1"/>
                                      </p:to>
                                    </p:animClr>
                                    <p:animClr clrSpc="rgb" dir="cw">
                                      <p:cBhvr>
                                        <p:cTn id="22" dur="100" fill="hold"/>
                                        <p:tgtEl>
                                          <p:spTgt spid="24"/>
                                        </p:tgtEl>
                                        <p:attrNameLst>
                                          <p:attrName>fillcolor</p:attrName>
                                        </p:attrNameLst>
                                      </p:cBhvr>
                                      <p:to>
                                        <a:schemeClr val="bg1"/>
                                      </p:to>
                                    </p:animClr>
                                    <p:set>
                                      <p:cBhvr>
                                        <p:cTn id="23" dur="100" fill="hold"/>
                                        <p:tgtEl>
                                          <p:spTgt spid="24"/>
                                        </p:tgtEl>
                                        <p:attrNameLst>
                                          <p:attrName>fill.type</p:attrName>
                                        </p:attrNameLst>
                                      </p:cBhvr>
                                      <p:to>
                                        <p:strVal val="solid"/>
                                      </p:to>
                                    </p:set>
                                    <p:set>
                                      <p:cBhvr>
                                        <p:cTn id="24" dur="100" fill="hold"/>
                                        <p:tgtEl>
                                          <p:spTgt spid="24"/>
                                        </p:tgtEl>
                                        <p:attrNameLst>
                                          <p:attrName>fill.on</p:attrName>
                                        </p:attrNameLst>
                                      </p:cBhvr>
                                      <p:to>
                                        <p:strVal val="true"/>
                                      </p:to>
                                    </p:set>
                                    <p:animRot by="120000">
                                      <p:cBhvr>
                                        <p:cTn id="25" dur="100" fill="hold">
                                          <p:stCondLst>
                                            <p:cond delay="0"/>
                                          </p:stCondLst>
                                        </p:cTn>
                                        <p:tgtEl>
                                          <p:spTgt spid="24"/>
                                        </p:tgtEl>
                                        <p:attrNameLst>
                                          <p:attrName>r</p:attrName>
                                        </p:attrNameLst>
                                      </p:cBhvr>
                                    </p:animRot>
                                    <p:animRot by="-240000">
                                      <p:cBhvr>
                                        <p:cTn id="26" dur="200" fill="hold">
                                          <p:stCondLst>
                                            <p:cond delay="200"/>
                                          </p:stCondLst>
                                        </p:cTn>
                                        <p:tgtEl>
                                          <p:spTgt spid="24"/>
                                        </p:tgtEl>
                                        <p:attrNameLst>
                                          <p:attrName>r</p:attrName>
                                        </p:attrNameLst>
                                      </p:cBhvr>
                                    </p:animRot>
                                    <p:animRot by="240000">
                                      <p:cBhvr>
                                        <p:cTn id="27" dur="200" fill="hold">
                                          <p:stCondLst>
                                            <p:cond delay="400"/>
                                          </p:stCondLst>
                                        </p:cTn>
                                        <p:tgtEl>
                                          <p:spTgt spid="24"/>
                                        </p:tgtEl>
                                        <p:attrNameLst>
                                          <p:attrName>r</p:attrName>
                                        </p:attrNameLst>
                                      </p:cBhvr>
                                    </p:animRot>
                                    <p:animRot by="-240000">
                                      <p:cBhvr>
                                        <p:cTn id="28" dur="200" fill="hold">
                                          <p:stCondLst>
                                            <p:cond delay="600"/>
                                          </p:stCondLst>
                                        </p:cTn>
                                        <p:tgtEl>
                                          <p:spTgt spid="24"/>
                                        </p:tgtEl>
                                        <p:attrNameLst>
                                          <p:attrName>r</p:attrName>
                                        </p:attrNameLst>
                                      </p:cBhvr>
                                    </p:animRot>
                                    <p:animRot by="120000">
                                      <p:cBhvr>
                                        <p:cTn id="29" dur="200" fill="hold">
                                          <p:stCondLst>
                                            <p:cond delay="800"/>
                                          </p:stCondLst>
                                        </p:cTn>
                                        <p:tgtEl>
                                          <p:spTgt spid="24"/>
                                        </p:tgtEl>
                                        <p:attrNameLst>
                                          <p:attrName>r</p:attrName>
                                        </p:attrNameLst>
                                      </p:cBhvr>
                                    </p:animRot>
                                  </p:childTnLst>
                                </p:cTn>
                              </p:par>
                            </p:childTnLst>
                          </p:cTn>
                        </p:par>
                        <p:par>
                          <p:cTn id="30" fill="hold">
                            <p:stCondLst>
                              <p:cond delay="1500"/>
                            </p:stCondLst>
                            <p:childTnLst>
                              <p:par>
                                <p:cTn id="31" presetID="12" presetClass="entr" presetSubtype="4" fill="hold" grpId="0" nodeType="afterEffect">
                                  <p:stCondLst>
                                    <p:cond delay="0"/>
                                  </p:stCondLst>
                                  <p:childTnLst>
                                    <p:set>
                                      <p:cBhvr>
                                        <p:cTn id="32" dur="1" fill="hold">
                                          <p:stCondLst>
                                            <p:cond delay="0"/>
                                          </p:stCondLst>
                                        </p:cTn>
                                        <p:tgtEl>
                                          <p:spTgt spid="14"/>
                                        </p:tgtEl>
                                        <p:attrNameLst>
                                          <p:attrName>style.visibility</p:attrName>
                                        </p:attrNameLst>
                                      </p:cBhvr>
                                      <p:to>
                                        <p:strVal val="visible"/>
                                      </p:to>
                                    </p:set>
                                    <p:animEffect transition="in" filter="slide(fromBottom)">
                                      <p:cBhvr>
                                        <p:cTn id="33"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 grpId="0"/>
      <p:bldP spid="14" grpId="0"/>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 name="TextBox 61"/>
          <p:cNvSpPr txBox="1">
            <a:spLocks noChangeArrowheads="1"/>
          </p:cNvSpPr>
          <p:nvPr/>
        </p:nvSpPr>
        <p:spPr bwMode="auto">
          <a:xfrm>
            <a:off x="1349375" y="525463"/>
            <a:ext cx="5708650" cy="900112"/>
          </a:xfrm>
          <a:prstGeom prst="rect">
            <a:avLst/>
          </a:prstGeom>
          <a:noFill/>
          <a:ln w="9525">
            <a:noFill/>
            <a:miter lim="800000"/>
            <a:headEnd/>
            <a:tailEnd/>
          </a:ln>
        </p:spPr>
        <p:txBody>
          <a:bodyPr wrap="none" lIns="68580" tIns="34290" rIns="68580" bIns="34290">
            <a:spAutoFit/>
          </a:bodyPr>
          <a:lstStyle/>
          <a:p>
            <a:r>
              <a:rPr lang="zh-CN" altLang="en-US" sz="5400" b="1">
                <a:solidFill>
                  <a:schemeClr val="accent1"/>
                </a:solidFill>
                <a:latin typeface="隶书"/>
                <a:ea typeface="隶书"/>
                <a:cs typeface="隶书"/>
              </a:rPr>
              <a:t>第七章  运动和力</a:t>
            </a:r>
          </a:p>
        </p:txBody>
      </p:sp>
      <p:sp>
        <p:nvSpPr>
          <p:cNvPr id="64" name="文本框 78"/>
          <p:cNvSpPr txBox="1">
            <a:spLocks noChangeArrowheads="1"/>
          </p:cNvSpPr>
          <p:nvPr/>
        </p:nvSpPr>
        <p:spPr bwMode="auto">
          <a:xfrm>
            <a:off x="996950" y="1757363"/>
            <a:ext cx="6324600" cy="577850"/>
          </a:xfrm>
          <a:prstGeom prst="rect">
            <a:avLst/>
          </a:prstGeom>
          <a:noFill/>
          <a:ln w="9525">
            <a:noFill/>
            <a:miter lim="800000"/>
            <a:headEnd/>
            <a:tailEnd/>
          </a:ln>
        </p:spPr>
        <p:txBody>
          <a:bodyPr wrap="none" lIns="68580" tIns="34290" rIns="68580" bIns="34290">
            <a:spAutoFit/>
          </a:bodyPr>
          <a:lstStyle/>
          <a:p>
            <a:pPr algn="ctr"/>
            <a:r>
              <a:rPr lang="zh-CN" altLang="en-US" sz="3300" b="1">
                <a:solidFill>
                  <a:schemeClr val="accent1"/>
                </a:solidFill>
                <a:latin typeface="微软雅黑" pitchFamily="34" charset="-122"/>
                <a:ea typeface="微软雅黑" pitchFamily="34" charset="-122"/>
              </a:rPr>
              <a:t>第</a:t>
            </a:r>
            <a:r>
              <a:rPr lang="en-US" altLang="zh-CN" sz="3300" b="1">
                <a:solidFill>
                  <a:schemeClr val="accent1"/>
                </a:solidFill>
                <a:latin typeface="微软雅黑" pitchFamily="34" charset="-122"/>
                <a:ea typeface="微软雅黑" pitchFamily="34" charset="-122"/>
              </a:rPr>
              <a:t>4</a:t>
            </a:r>
            <a:r>
              <a:rPr lang="zh-CN" altLang="en-US" sz="3300" b="1">
                <a:solidFill>
                  <a:schemeClr val="accent1"/>
                </a:solidFill>
                <a:latin typeface="微软雅黑" pitchFamily="34" charset="-122"/>
                <a:ea typeface="微软雅黑" pitchFamily="34" charset="-122"/>
              </a:rPr>
              <a:t>节　探究物体受力时怎样运动</a:t>
            </a:r>
          </a:p>
        </p:txBody>
      </p:sp>
      <p:pic>
        <p:nvPicPr>
          <p:cNvPr id="25" name="Picture 12" descr="clouds1.png"/>
          <p:cNvPicPr>
            <a:picLocks noChangeAspect="1"/>
          </p:cNvPicPr>
          <p:nvPr/>
        </p:nvPicPr>
        <p:blipFill>
          <a:blip r:embed="rId3"/>
          <a:srcRect/>
          <a:stretch>
            <a:fillRect/>
          </a:stretch>
        </p:blipFill>
        <p:spPr bwMode="auto">
          <a:xfrm>
            <a:off x="1822450" y="3101975"/>
            <a:ext cx="4770438" cy="828675"/>
          </a:xfrm>
          <a:prstGeom prst="rect">
            <a:avLst/>
          </a:prstGeom>
          <a:noFill/>
          <a:ln w="9525">
            <a:noFill/>
            <a:miter lim="800000"/>
            <a:headEnd/>
            <a:tailEnd/>
          </a:ln>
        </p:spPr>
      </p:pic>
      <p:pic>
        <p:nvPicPr>
          <p:cNvPr id="26" name="Picture 10" descr="field1.png"/>
          <p:cNvPicPr>
            <a:picLocks noChangeAspect="1"/>
          </p:cNvPicPr>
          <p:nvPr/>
        </p:nvPicPr>
        <p:blipFill>
          <a:blip r:embed="rId4"/>
          <a:srcRect/>
          <a:stretch>
            <a:fillRect/>
          </a:stretch>
        </p:blipFill>
        <p:spPr bwMode="auto">
          <a:xfrm>
            <a:off x="88900" y="3838575"/>
            <a:ext cx="8916988" cy="1354138"/>
          </a:xfrm>
          <a:prstGeom prst="rect">
            <a:avLst/>
          </a:prstGeom>
          <a:noFill/>
          <a:ln w="9525">
            <a:noFill/>
            <a:miter lim="800000"/>
            <a:headEnd/>
            <a:tailEnd/>
          </a:ln>
        </p:spPr>
      </p:pic>
      <p:pic>
        <p:nvPicPr>
          <p:cNvPr id="27" name="Picture 11" descr="server.png"/>
          <p:cNvPicPr>
            <a:picLocks noChangeAspect="1"/>
          </p:cNvPicPr>
          <p:nvPr/>
        </p:nvPicPr>
        <p:blipFill>
          <a:blip r:embed="rId5"/>
          <a:srcRect/>
          <a:stretch>
            <a:fillRect/>
          </a:stretch>
        </p:blipFill>
        <p:spPr bwMode="auto">
          <a:xfrm>
            <a:off x="2759075" y="3294063"/>
            <a:ext cx="3560763" cy="1955800"/>
          </a:xfrm>
          <a:prstGeom prst="rect">
            <a:avLst/>
          </a:prstGeom>
          <a:noFill/>
          <a:ln w="9525">
            <a:noFill/>
            <a:miter lim="800000"/>
            <a:headEnd/>
            <a:tailEnd/>
          </a:ln>
        </p:spPr>
      </p:pic>
    </p:spTree>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afterEffect">
                                  <p:stCondLst>
                                    <p:cond delay="0"/>
                                  </p:stCondLst>
                                  <p:childTnLst>
                                    <p:set>
                                      <p:cBhvr>
                                        <p:cTn id="6" dur="1" fill="hold">
                                          <p:stCondLst>
                                            <p:cond delay="0"/>
                                          </p:stCondLst>
                                        </p:cTn>
                                        <p:tgtEl>
                                          <p:spTgt spid="27"/>
                                        </p:tgtEl>
                                        <p:attrNameLst>
                                          <p:attrName>style.visibility</p:attrName>
                                        </p:attrNameLst>
                                      </p:cBhvr>
                                      <p:to>
                                        <p:strVal val="visible"/>
                                      </p:to>
                                    </p:set>
                                    <p:anim calcmode="lin" valueType="num">
                                      <p:cBhvr additive="base">
                                        <p:cTn id="7" dur="500" fill="hold"/>
                                        <p:tgtEl>
                                          <p:spTgt spid="27"/>
                                        </p:tgtEl>
                                        <p:attrNameLst>
                                          <p:attrName>ppt_x</p:attrName>
                                        </p:attrNameLst>
                                      </p:cBhvr>
                                      <p:tavLst>
                                        <p:tav tm="0">
                                          <p:val>
                                            <p:strVal val="#ppt_x"/>
                                          </p:val>
                                        </p:tav>
                                        <p:tav tm="100000">
                                          <p:val>
                                            <p:strVal val="#ppt_x"/>
                                          </p:val>
                                        </p:tav>
                                      </p:tavLst>
                                    </p:anim>
                                    <p:anim calcmode="lin" valueType="num">
                                      <p:cBhvr additive="base">
                                        <p:cTn id="8" dur="500" fill="hold"/>
                                        <p:tgtEl>
                                          <p:spTgt spid="27"/>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25"/>
                                        </p:tgtEl>
                                        <p:attrNameLst>
                                          <p:attrName>style.visibility</p:attrName>
                                        </p:attrNameLst>
                                      </p:cBhvr>
                                      <p:to>
                                        <p:strVal val="visible"/>
                                      </p:to>
                                    </p:set>
                                    <p:anim calcmode="lin" valueType="num">
                                      <p:cBhvr additive="base">
                                        <p:cTn id="11" dur="500" fill="hold"/>
                                        <p:tgtEl>
                                          <p:spTgt spid="25"/>
                                        </p:tgtEl>
                                        <p:attrNameLst>
                                          <p:attrName>ppt_x</p:attrName>
                                        </p:attrNameLst>
                                      </p:cBhvr>
                                      <p:tavLst>
                                        <p:tav tm="0">
                                          <p:val>
                                            <p:strVal val="#ppt_x"/>
                                          </p:val>
                                        </p:tav>
                                        <p:tav tm="100000">
                                          <p:val>
                                            <p:strVal val="#ppt_x"/>
                                          </p:val>
                                        </p:tav>
                                      </p:tavLst>
                                    </p:anim>
                                    <p:anim calcmode="lin" valueType="num">
                                      <p:cBhvr additive="base">
                                        <p:cTn id="12" dur="500" fill="hold"/>
                                        <p:tgtEl>
                                          <p:spTgt spid="25"/>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26"/>
                                        </p:tgtEl>
                                        <p:attrNameLst>
                                          <p:attrName>style.visibility</p:attrName>
                                        </p:attrNameLst>
                                      </p:cBhvr>
                                      <p:to>
                                        <p:strVal val="visible"/>
                                      </p:to>
                                    </p:set>
                                    <p:anim calcmode="lin" valueType="num">
                                      <p:cBhvr additive="base">
                                        <p:cTn id="15" dur="500" fill="hold"/>
                                        <p:tgtEl>
                                          <p:spTgt spid="26"/>
                                        </p:tgtEl>
                                        <p:attrNameLst>
                                          <p:attrName>ppt_x</p:attrName>
                                        </p:attrNameLst>
                                      </p:cBhvr>
                                      <p:tavLst>
                                        <p:tav tm="0">
                                          <p:val>
                                            <p:strVal val="#ppt_x"/>
                                          </p:val>
                                        </p:tav>
                                        <p:tav tm="100000">
                                          <p:val>
                                            <p:strVal val="#ppt_x"/>
                                          </p:val>
                                        </p:tav>
                                      </p:tavLst>
                                    </p:anim>
                                    <p:anim calcmode="lin" valueType="num">
                                      <p:cBhvr additive="base">
                                        <p:cTn id="16" dur="500" fill="hold"/>
                                        <p:tgtEl>
                                          <p:spTgt spid="26"/>
                                        </p:tgtEl>
                                        <p:attrNameLst>
                                          <p:attrName>ppt_y</p:attrName>
                                        </p:attrNameLst>
                                      </p:cBhvr>
                                      <p:tavLst>
                                        <p:tav tm="0">
                                          <p:val>
                                            <p:strVal val="1+#ppt_h/2"/>
                                          </p:val>
                                        </p:tav>
                                        <p:tav tm="100000">
                                          <p:val>
                                            <p:strVal val="#ppt_y"/>
                                          </p:val>
                                        </p:tav>
                                      </p:tavLst>
                                    </p:anim>
                                  </p:childTnLst>
                                </p:cTn>
                              </p:par>
                            </p:childTnLst>
                          </p:cTn>
                        </p:par>
                        <p:par>
                          <p:cTn id="17" fill="hold">
                            <p:stCondLst>
                              <p:cond delay="500"/>
                            </p:stCondLst>
                            <p:childTnLst>
                              <p:par>
                                <p:cTn id="18" presetID="29" presetClass="entr" presetSubtype="0" fill="hold" grpId="0" nodeType="afterEffect">
                                  <p:stCondLst>
                                    <p:cond delay="0"/>
                                  </p:stCondLst>
                                  <p:iterate type="lt">
                                    <p:tmPct val="0"/>
                                  </p:iterate>
                                  <p:childTnLst>
                                    <p:set>
                                      <p:cBhvr>
                                        <p:cTn id="19" dur="1" fill="hold">
                                          <p:stCondLst>
                                            <p:cond delay="0"/>
                                          </p:stCondLst>
                                        </p:cTn>
                                        <p:tgtEl>
                                          <p:spTgt spid="62"/>
                                        </p:tgtEl>
                                        <p:attrNameLst>
                                          <p:attrName>style.visibility</p:attrName>
                                        </p:attrNameLst>
                                      </p:cBhvr>
                                      <p:to>
                                        <p:strVal val="visible"/>
                                      </p:to>
                                    </p:set>
                                    <p:anim calcmode="lin" valueType="num">
                                      <p:cBhvr>
                                        <p:cTn id="20" dur="1000" fill="hold"/>
                                        <p:tgtEl>
                                          <p:spTgt spid="62"/>
                                        </p:tgtEl>
                                        <p:attrNameLst>
                                          <p:attrName>ppt_x</p:attrName>
                                        </p:attrNameLst>
                                      </p:cBhvr>
                                      <p:tavLst>
                                        <p:tav tm="0">
                                          <p:val>
                                            <p:strVal val="#ppt_x-.2"/>
                                          </p:val>
                                        </p:tav>
                                        <p:tav tm="100000">
                                          <p:val>
                                            <p:strVal val="#ppt_x"/>
                                          </p:val>
                                        </p:tav>
                                      </p:tavLst>
                                    </p:anim>
                                    <p:anim calcmode="lin" valueType="num">
                                      <p:cBhvr>
                                        <p:cTn id="21" dur="1000" fill="hold"/>
                                        <p:tgtEl>
                                          <p:spTgt spid="62"/>
                                        </p:tgtEl>
                                        <p:attrNameLst>
                                          <p:attrName>ppt_y</p:attrName>
                                        </p:attrNameLst>
                                      </p:cBhvr>
                                      <p:tavLst>
                                        <p:tav tm="0">
                                          <p:val>
                                            <p:strVal val="#ppt_y"/>
                                          </p:val>
                                        </p:tav>
                                        <p:tav tm="100000">
                                          <p:val>
                                            <p:strVal val="#ppt_y"/>
                                          </p:val>
                                        </p:tav>
                                      </p:tavLst>
                                    </p:anim>
                                    <p:animEffect transition="in" filter="wipe(right)" prLst="gradientSize: 0.1">
                                      <p:cBhvr>
                                        <p:cTn id="22" dur="1000"/>
                                        <p:tgtEl>
                                          <p:spTgt spid="62"/>
                                        </p:tgtEl>
                                      </p:cBhvr>
                                    </p:animEffect>
                                  </p:childTnLst>
                                </p:cTn>
                              </p:par>
                              <p:par>
                                <p:cTn id="23" presetID="29" presetClass="entr" presetSubtype="0" fill="hold" grpId="0" nodeType="withEffect">
                                  <p:stCondLst>
                                    <p:cond delay="0"/>
                                  </p:stCondLst>
                                  <p:iterate type="lt">
                                    <p:tmPct val="0"/>
                                  </p:iterate>
                                  <p:childTnLst>
                                    <p:set>
                                      <p:cBhvr>
                                        <p:cTn id="24" dur="1" fill="hold">
                                          <p:stCondLst>
                                            <p:cond delay="0"/>
                                          </p:stCondLst>
                                        </p:cTn>
                                        <p:tgtEl>
                                          <p:spTgt spid="64"/>
                                        </p:tgtEl>
                                        <p:attrNameLst>
                                          <p:attrName>style.visibility</p:attrName>
                                        </p:attrNameLst>
                                      </p:cBhvr>
                                      <p:to>
                                        <p:strVal val="visible"/>
                                      </p:to>
                                    </p:set>
                                    <p:anim calcmode="lin" valueType="num">
                                      <p:cBhvr>
                                        <p:cTn id="25" dur="1000" fill="hold"/>
                                        <p:tgtEl>
                                          <p:spTgt spid="64"/>
                                        </p:tgtEl>
                                        <p:attrNameLst>
                                          <p:attrName>ppt_x</p:attrName>
                                        </p:attrNameLst>
                                      </p:cBhvr>
                                      <p:tavLst>
                                        <p:tav tm="0">
                                          <p:val>
                                            <p:strVal val="#ppt_x-.2"/>
                                          </p:val>
                                        </p:tav>
                                        <p:tav tm="100000">
                                          <p:val>
                                            <p:strVal val="#ppt_x"/>
                                          </p:val>
                                        </p:tav>
                                      </p:tavLst>
                                    </p:anim>
                                    <p:anim calcmode="lin" valueType="num">
                                      <p:cBhvr>
                                        <p:cTn id="26" dur="1000" fill="hold"/>
                                        <p:tgtEl>
                                          <p:spTgt spid="64"/>
                                        </p:tgtEl>
                                        <p:attrNameLst>
                                          <p:attrName>ppt_y</p:attrName>
                                        </p:attrNameLst>
                                      </p:cBhvr>
                                      <p:tavLst>
                                        <p:tav tm="0">
                                          <p:val>
                                            <p:strVal val="#ppt_y"/>
                                          </p:val>
                                        </p:tav>
                                        <p:tav tm="100000">
                                          <p:val>
                                            <p:strVal val="#ppt_y"/>
                                          </p:val>
                                        </p:tav>
                                      </p:tavLst>
                                    </p:anim>
                                    <p:animEffect transition="in" filter="wipe(right)" prLst="gradientSize: 0.1">
                                      <p:cBhvr>
                                        <p:cTn id="27" dur="1000"/>
                                        <p:tgtEl>
                                          <p:spTgt spid="6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2" grpId="0"/>
      <p:bldP spid="64"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 name="图片 19" descr="画笔.jpg"/>
          <p:cNvPicPr>
            <a:picLocks noChangeAspect="1"/>
          </p:cNvPicPr>
          <p:nvPr/>
        </p:nvPicPr>
        <p:blipFill>
          <a:blip r:embed="rId2"/>
          <a:srcRect/>
          <a:stretch>
            <a:fillRect/>
          </a:stretch>
        </p:blipFill>
        <p:spPr bwMode="auto">
          <a:xfrm>
            <a:off x="8005763" y="4016375"/>
            <a:ext cx="1125537" cy="1127125"/>
          </a:xfrm>
          <a:prstGeom prst="rect">
            <a:avLst/>
          </a:prstGeom>
          <a:noFill/>
          <a:ln w="9525">
            <a:noFill/>
            <a:miter lim="800000"/>
            <a:headEnd/>
            <a:tailEnd/>
          </a:ln>
        </p:spPr>
      </p:pic>
      <p:pic>
        <p:nvPicPr>
          <p:cNvPr id="24" name="图片 23" descr="下方素材.png"/>
          <p:cNvPicPr>
            <a:picLocks noChangeAspect="1"/>
          </p:cNvPicPr>
          <p:nvPr/>
        </p:nvPicPr>
        <p:blipFill>
          <a:blip r:embed="rId3"/>
          <a:srcRect t="65517"/>
          <a:stretch>
            <a:fillRect/>
          </a:stretch>
        </p:blipFill>
        <p:spPr bwMode="auto">
          <a:xfrm>
            <a:off x="3967163" y="4652963"/>
            <a:ext cx="1895475" cy="490537"/>
          </a:xfrm>
          <a:prstGeom prst="rect">
            <a:avLst/>
          </a:prstGeom>
          <a:noFill/>
          <a:ln w="9525">
            <a:noFill/>
            <a:miter lim="800000"/>
            <a:headEnd/>
            <a:tailEnd/>
          </a:ln>
        </p:spPr>
      </p:pic>
      <p:pic>
        <p:nvPicPr>
          <p:cNvPr id="16" name="图片 15" descr="图片5.png"/>
          <p:cNvPicPr>
            <a:picLocks noChangeAspect="1"/>
          </p:cNvPicPr>
          <p:nvPr/>
        </p:nvPicPr>
        <p:blipFill>
          <a:blip r:embed="rId4"/>
          <a:srcRect/>
          <a:stretch>
            <a:fillRect/>
          </a:stretch>
        </p:blipFill>
        <p:spPr bwMode="auto">
          <a:xfrm>
            <a:off x="504825" y="974725"/>
            <a:ext cx="1111250" cy="471488"/>
          </a:xfrm>
          <a:prstGeom prst="rect">
            <a:avLst/>
          </a:prstGeom>
          <a:noFill/>
          <a:ln w="9525">
            <a:noFill/>
            <a:miter lim="800000"/>
            <a:headEnd/>
            <a:tailEnd/>
          </a:ln>
        </p:spPr>
      </p:pic>
      <p:grpSp>
        <p:nvGrpSpPr>
          <p:cNvPr id="2" name="组合 18"/>
          <p:cNvGrpSpPr>
            <a:grpSpLocks/>
          </p:cNvGrpSpPr>
          <p:nvPr/>
        </p:nvGrpSpPr>
        <p:grpSpPr bwMode="auto">
          <a:xfrm>
            <a:off x="252413" y="0"/>
            <a:ext cx="2795587" cy="819150"/>
            <a:chOff x="337457" y="0"/>
            <a:chExt cx="5751109" cy="1091406"/>
          </a:xfrm>
        </p:grpSpPr>
        <p:sp>
          <p:nvSpPr>
            <p:cNvPr id="21" name="圆角矩形 20"/>
            <p:cNvSpPr/>
            <p:nvPr/>
          </p:nvSpPr>
          <p:spPr>
            <a:xfrm>
              <a:off x="337457" y="406105"/>
              <a:ext cx="5751109" cy="685301"/>
            </a:xfrm>
            <a:prstGeom prst="roundRect">
              <a:avLst/>
            </a:prstGeom>
            <a:solidFill>
              <a:schemeClr val="accent4">
                <a:lumMod val="20000"/>
                <a:lumOff val="80000"/>
              </a:schemeClr>
            </a:solid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p>
          </p:txBody>
        </p:sp>
        <p:cxnSp>
          <p:nvCxnSpPr>
            <p:cNvPr id="22" name="直接连接符 21"/>
            <p:cNvCxnSpPr/>
            <p:nvPr/>
          </p:nvCxnSpPr>
          <p:spPr>
            <a:xfrm rot="5400000">
              <a:off x="711008" y="207765"/>
              <a:ext cx="418795" cy="3265"/>
            </a:xfrm>
            <a:prstGeom prst="line">
              <a:avLst/>
            </a:prstGeom>
            <a:solidFill>
              <a:schemeClr val="accent4">
                <a:lumMod val="20000"/>
                <a:lumOff val="80000"/>
              </a:schemeClr>
            </a:solidFill>
            <a:ln w="38100"/>
          </p:spPr>
          <p:style>
            <a:lnRef idx="1">
              <a:schemeClr val="dk1"/>
            </a:lnRef>
            <a:fillRef idx="0">
              <a:schemeClr val="dk1"/>
            </a:fillRef>
            <a:effectRef idx="0">
              <a:schemeClr val="dk1"/>
            </a:effectRef>
            <a:fontRef idx="minor">
              <a:schemeClr val="tx1"/>
            </a:fontRef>
          </p:style>
        </p:cxnSp>
        <p:cxnSp>
          <p:nvCxnSpPr>
            <p:cNvPr id="23" name="直接连接符 22"/>
            <p:cNvCxnSpPr/>
            <p:nvPr/>
          </p:nvCxnSpPr>
          <p:spPr>
            <a:xfrm rot="5400000">
              <a:off x="5113334" y="207765"/>
              <a:ext cx="418795" cy="3265"/>
            </a:xfrm>
            <a:prstGeom prst="line">
              <a:avLst/>
            </a:prstGeom>
            <a:solidFill>
              <a:schemeClr val="accent4">
                <a:lumMod val="20000"/>
                <a:lumOff val="80000"/>
              </a:schemeClr>
            </a:solidFill>
            <a:ln w="38100"/>
          </p:spPr>
          <p:style>
            <a:lnRef idx="1">
              <a:schemeClr val="dk1"/>
            </a:lnRef>
            <a:fillRef idx="0">
              <a:schemeClr val="dk1"/>
            </a:fillRef>
            <a:effectRef idx="0">
              <a:schemeClr val="dk1"/>
            </a:effectRef>
            <a:fontRef idx="minor">
              <a:schemeClr val="tx1"/>
            </a:fontRef>
          </p:style>
        </p:cxnSp>
      </p:grpSp>
      <p:sp>
        <p:nvSpPr>
          <p:cNvPr id="25" name="矩形 24"/>
          <p:cNvSpPr>
            <a:spLocks noChangeArrowheads="1"/>
          </p:cNvSpPr>
          <p:nvPr/>
        </p:nvSpPr>
        <p:spPr bwMode="auto">
          <a:xfrm>
            <a:off x="306388" y="349250"/>
            <a:ext cx="2768600" cy="484188"/>
          </a:xfrm>
          <a:prstGeom prst="rect">
            <a:avLst/>
          </a:prstGeom>
          <a:noFill/>
          <a:ln w="9525">
            <a:noFill/>
            <a:miter lim="800000"/>
            <a:headEnd/>
            <a:tailEnd/>
          </a:ln>
        </p:spPr>
        <p:txBody>
          <a:bodyPr wrap="none" lIns="68580" tIns="34290" rIns="68580" bIns="34290">
            <a:spAutoFit/>
          </a:bodyPr>
          <a:lstStyle/>
          <a:p>
            <a:r>
              <a:rPr lang="zh-CN" altLang="en-US" sz="2700">
                <a:latin typeface="微软雅黑" pitchFamily="34" charset="-122"/>
                <a:ea typeface="微软雅黑" pitchFamily="34" charset="-122"/>
              </a:rPr>
              <a:t>知识点  机械运动</a:t>
            </a:r>
          </a:p>
        </p:txBody>
      </p:sp>
      <p:sp>
        <p:nvSpPr>
          <p:cNvPr id="14" name="矩形 13"/>
          <p:cNvSpPr>
            <a:spLocks noChangeArrowheads="1"/>
          </p:cNvSpPr>
          <p:nvPr/>
        </p:nvSpPr>
        <p:spPr bwMode="auto">
          <a:xfrm>
            <a:off x="3203848" y="3265661"/>
            <a:ext cx="4176464" cy="530225"/>
          </a:xfrm>
          <a:prstGeom prst="rect">
            <a:avLst/>
          </a:prstGeom>
          <a:noFill/>
          <a:ln w="9525">
            <a:noFill/>
            <a:miter lim="800000"/>
            <a:headEnd/>
            <a:tailEnd/>
          </a:ln>
        </p:spPr>
        <p:txBody>
          <a:bodyPr wrap="square" lIns="68580" tIns="34290" rIns="68580" bIns="34290">
            <a:spAutoFit/>
          </a:bodyPr>
          <a:lstStyle/>
          <a:p>
            <a:pPr>
              <a:lnSpc>
                <a:spcPct val="150000"/>
              </a:lnSpc>
            </a:pPr>
            <a:r>
              <a:rPr lang="zh-CN" altLang="en-US" sz="2000" dirty="0">
                <a:latin typeface="微软雅黑" pitchFamily="34" charset="-122"/>
                <a:ea typeface="微软雅黑" pitchFamily="34" charset="-122"/>
              </a:rPr>
              <a:t>国产</a:t>
            </a:r>
            <a:r>
              <a:rPr lang="en-US" altLang="zh-CN" sz="2000" dirty="0">
                <a:latin typeface="Times New Roman" pitchFamily="18" charset="0"/>
                <a:ea typeface="微软雅黑" pitchFamily="34" charset="-122"/>
                <a:cs typeface="Times New Roman" pitchFamily="18" charset="0"/>
              </a:rPr>
              <a:t>C919</a:t>
            </a:r>
            <a:r>
              <a:rPr lang="zh-CN" altLang="en-US" sz="2000" dirty="0">
                <a:latin typeface="微软雅黑" pitchFamily="34" charset="-122"/>
                <a:ea typeface="微软雅黑" pitchFamily="34" charset="-122"/>
              </a:rPr>
              <a:t>客机起飞是机械运动</a:t>
            </a:r>
            <a:r>
              <a:rPr lang="en-US" altLang="zh-CN" sz="2000" dirty="0">
                <a:latin typeface="微软雅黑" pitchFamily="34" charset="-122"/>
                <a:ea typeface="微软雅黑" pitchFamily="34" charset="-122"/>
              </a:rPr>
              <a:t>.</a:t>
            </a:r>
          </a:p>
        </p:txBody>
      </p:sp>
      <p:pic>
        <p:nvPicPr>
          <p:cNvPr id="11" name="yhb273.jpg" descr="id:2147505583;FounderCES"/>
          <p:cNvPicPr>
            <a:picLocks noChangeAspect="1" noChangeArrowheads="1"/>
          </p:cNvPicPr>
          <p:nvPr/>
        </p:nvPicPr>
        <p:blipFill>
          <a:blip r:embed="rId5"/>
          <a:srcRect/>
          <a:stretch>
            <a:fillRect/>
          </a:stretch>
        </p:blipFill>
        <p:spPr bwMode="auto">
          <a:xfrm>
            <a:off x="3048000" y="915566"/>
            <a:ext cx="3541042" cy="2243183"/>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1" fill="hold"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slide(fromTop)">
                                      <p:cBhvr>
                                        <p:cTn id="7" dur="500"/>
                                        <p:tgtEl>
                                          <p:spTgt spid="2"/>
                                        </p:tgtEl>
                                      </p:cBhvr>
                                    </p:animEffect>
                                  </p:childTnLst>
                                </p:cTn>
                              </p:par>
                              <p:par>
                                <p:cTn id="8" presetID="12" presetClass="entr" presetSubtype="8" fill="hold" grpId="0" nodeType="withEffect">
                                  <p:stCondLst>
                                    <p:cond delay="0"/>
                                  </p:stCondLst>
                                  <p:childTnLst>
                                    <p:set>
                                      <p:cBhvr>
                                        <p:cTn id="9" dur="1" fill="hold">
                                          <p:stCondLst>
                                            <p:cond delay="0"/>
                                          </p:stCondLst>
                                        </p:cTn>
                                        <p:tgtEl>
                                          <p:spTgt spid="25"/>
                                        </p:tgtEl>
                                        <p:attrNameLst>
                                          <p:attrName>style.visibility</p:attrName>
                                        </p:attrNameLst>
                                      </p:cBhvr>
                                      <p:to>
                                        <p:strVal val="visible"/>
                                      </p:to>
                                    </p:set>
                                    <p:animEffect transition="in" filter="slide(fromLeft)">
                                      <p:cBhvr>
                                        <p:cTn id="10" dur="500"/>
                                        <p:tgtEl>
                                          <p:spTgt spid="25"/>
                                        </p:tgtEl>
                                      </p:cBhvr>
                                    </p:animEffect>
                                  </p:childTnLst>
                                </p:cTn>
                              </p:par>
                              <p:par>
                                <p:cTn id="11" presetID="12" presetClass="entr" presetSubtype="4" fill="hold" nodeType="withEffect">
                                  <p:stCondLst>
                                    <p:cond delay="0"/>
                                  </p:stCondLst>
                                  <p:childTnLst>
                                    <p:set>
                                      <p:cBhvr>
                                        <p:cTn id="12" dur="1" fill="hold">
                                          <p:stCondLst>
                                            <p:cond delay="0"/>
                                          </p:stCondLst>
                                        </p:cTn>
                                        <p:tgtEl>
                                          <p:spTgt spid="16"/>
                                        </p:tgtEl>
                                        <p:attrNameLst>
                                          <p:attrName>style.visibility</p:attrName>
                                        </p:attrNameLst>
                                      </p:cBhvr>
                                      <p:to>
                                        <p:strVal val="visible"/>
                                      </p:to>
                                    </p:set>
                                    <p:animEffect transition="in" filter="slide(fromBottom)">
                                      <p:cBhvr>
                                        <p:cTn id="13" dur="500"/>
                                        <p:tgtEl>
                                          <p:spTgt spid="16"/>
                                        </p:tgtEl>
                                      </p:cBhvr>
                                    </p:animEffect>
                                  </p:childTnLst>
                                </p:cTn>
                              </p:par>
                            </p:childTnLst>
                          </p:cTn>
                        </p:par>
                        <p:par>
                          <p:cTn id="14" fill="hold">
                            <p:stCondLst>
                              <p:cond delay="500"/>
                            </p:stCondLst>
                            <p:childTnLst>
                              <p:par>
                                <p:cTn id="15" presetID="29" presetClass="entr" presetSubtype="0" fill="hold" nodeType="afterEffect">
                                  <p:stCondLst>
                                    <p:cond delay="0"/>
                                  </p:stCondLst>
                                  <p:childTnLst>
                                    <p:set>
                                      <p:cBhvr>
                                        <p:cTn id="16" dur="1" fill="hold">
                                          <p:stCondLst>
                                            <p:cond delay="0"/>
                                          </p:stCondLst>
                                        </p:cTn>
                                        <p:tgtEl>
                                          <p:spTgt spid="20"/>
                                        </p:tgtEl>
                                        <p:attrNameLst>
                                          <p:attrName>style.visibility</p:attrName>
                                        </p:attrNameLst>
                                      </p:cBhvr>
                                      <p:to>
                                        <p:strVal val="visible"/>
                                      </p:to>
                                    </p:set>
                                    <p:anim calcmode="lin" valueType="num">
                                      <p:cBhvr>
                                        <p:cTn id="17" dur="500" fill="hold"/>
                                        <p:tgtEl>
                                          <p:spTgt spid="20"/>
                                        </p:tgtEl>
                                        <p:attrNameLst>
                                          <p:attrName>ppt_x</p:attrName>
                                        </p:attrNameLst>
                                      </p:cBhvr>
                                      <p:tavLst>
                                        <p:tav tm="0">
                                          <p:val>
                                            <p:strVal val="#ppt_x-.2"/>
                                          </p:val>
                                        </p:tav>
                                        <p:tav tm="100000">
                                          <p:val>
                                            <p:strVal val="#ppt_x"/>
                                          </p:val>
                                        </p:tav>
                                      </p:tavLst>
                                    </p:anim>
                                    <p:anim calcmode="lin" valueType="num">
                                      <p:cBhvr>
                                        <p:cTn id="18" dur="500" fill="hold"/>
                                        <p:tgtEl>
                                          <p:spTgt spid="20"/>
                                        </p:tgtEl>
                                        <p:attrNameLst>
                                          <p:attrName>ppt_y</p:attrName>
                                        </p:attrNameLst>
                                      </p:cBhvr>
                                      <p:tavLst>
                                        <p:tav tm="0">
                                          <p:val>
                                            <p:strVal val="#ppt_y"/>
                                          </p:val>
                                        </p:tav>
                                        <p:tav tm="100000">
                                          <p:val>
                                            <p:strVal val="#ppt_y"/>
                                          </p:val>
                                        </p:tav>
                                      </p:tavLst>
                                    </p:anim>
                                    <p:animEffect transition="in" filter="wipe(right)" prLst="gradientSize: 0.1">
                                      <p:cBhvr>
                                        <p:cTn id="19" dur="500"/>
                                        <p:tgtEl>
                                          <p:spTgt spid="20"/>
                                        </p:tgtEl>
                                      </p:cBhvr>
                                    </p:animEffect>
                                  </p:childTnLst>
                                </p:cTn>
                              </p:par>
                              <p:par>
                                <p:cTn id="20" presetID="32" presetClass="emph" presetSubtype="0" fill="hold" nodeType="withEffect">
                                  <p:stCondLst>
                                    <p:cond delay="0"/>
                                  </p:stCondLst>
                                  <p:childTnLst>
                                    <p:animClr clrSpc="rgb" dir="cw">
                                      <p:cBhvr override="childStyle">
                                        <p:cTn id="21" dur="100" fill="hold"/>
                                        <p:tgtEl>
                                          <p:spTgt spid="24"/>
                                        </p:tgtEl>
                                        <p:attrNameLst>
                                          <p:attrName>style.color</p:attrName>
                                        </p:attrNameLst>
                                      </p:cBhvr>
                                      <p:to>
                                        <a:schemeClr val="bg1"/>
                                      </p:to>
                                    </p:animClr>
                                    <p:animClr clrSpc="rgb" dir="cw">
                                      <p:cBhvr>
                                        <p:cTn id="22" dur="100" fill="hold"/>
                                        <p:tgtEl>
                                          <p:spTgt spid="24"/>
                                        </p:tgtEl>
                                        <p:attrNameLst>
                                          <p:attrName>fillcolor</p:attrName>
                                        </p:attrNameLst>
                                      </p:cBhvr>
                                      <p:to>
                                        <a:schemeClr val="bg1"/>
                                      </p:to>
                                    </p:animClr>
                                    <p:set>
                                      <p:cBhvr>
                                        <p:cTn id="23" dur="100" fill="hold"/>
                                        <p:tgtEl>
                                          <p:spTgt spid="24"/>
                                        </p:tgtEl>
                                        <p:attrNameLst>
                                          <p:attrName>fill.type</p:attrName>
                                        </p:attrNameLst>
                                      </p:cBhvr>
                                      <p:to>
                                        <p:strVal val="solid"/>
                                      </p:to>
                                    </p:set>
                                    <p:set>
                                      <p:cBhvr>
                                        <p:cTn id="24" dur="100" fill="hold"/>
                                        <p:tgtEl>
                                          <p:spTgt spid="24"/>
                                        </p:tgtEl>
                                        <p:attrNameLst>
                                          <p:attrName>fill.on</p:attrName>
                                        </p:attrNameLst>
                                      </p:cBhvr>
                                      <p:to>
                                        <p:strVal val="true"/>
                                      </p:to>
                                    </p:set>
                                    <p:animRot by="120000">
                                      <p:cBhvr>
                                        <p:cTn id="25" dur="100" fill="hold">
                                          <p:stCondLst>
                                            <p:cond delay="0"/>
                                          </p:stCondLst>
                                        </p:cTn>
                                        <p:tgtEl>
                                          <p:spTgt spid="24"/>
                                        </p:tgtEl>
                                        <p:attrNameLst>
                                          <p:attrName>r</p:attrName>
                                        </p:attrNameLst>
                                      </p:cBhvr>
                                    </p:animRot>
                                    <p:animRot by="-240000">
                                      <p:cBhvr>
                                        <p:cTn id="26" dur="200" fill="hold">
                                          <p:stCondLst>
                                            <p:cond delay="200"/>
                                          </p:stCondLst>
                                        </p:cTn>
                                        <p:tgtEl>
                                          <p:spTgt spid="24"/>
                                        </p:tgtEl>
                                        <p:attrNameLst>
                                          <p:attrName>r</p:attrName>
                                        </p:attrNameLst>
                                      </p:cBhvr>
                                    </p:animRot>
                                    <p:animRot by="240000">
                                      <p:cBhvr>
                                        <p:cTn id="27" dur="200" fill="hold">
                                          <p:stCondLst>
                                            <p:cond delay="400"/>
                                          </p:stCondLst>
                                        </p:cTn>
                                        <p:tgtEl>
                                          <p:spTgt spid="24"/>
                                        </p:tgtEl>
                                        <p:attrNameLst>
                                          <p:attrName>r</p:attrName>
                                        </p:attrNameLst>
                                      </p:cBhvr>
                                    </p:animRot>
                                    <p:animRot by="-240000">
                                      <p:cBhvr>
                                        <p:cTn id="28" dur="200" fill="hold">
                                          <p:stCondLst>
                                            <p:cond delay="600"/>
                                          </p:stCondLst>
                                        </p:cTn>
                                        <p:tgtEl>
                                          <p:spTgt spid="24"/>
                                        </p:tgtEl>
                                        <p:attrNameLst>
                                          <p:attrName>r</p:attrName>
                                        </p:attrNameLst>
                                      </p:cBhvr>
                                    </p:animRot>
                                    <p:animRot by="120000">
                                      <p:cBhvr>
                                        <p:cTn id="29" dur="200" fill="hold">
                                          <p:stCondLst>
                                            <p:cond delay="800"/>
                                          </p:stCondLst>
                                        </p:cTn>
                                        <p:tgtEl>
                                          <p:spTgt spid="24"/>
                                        </p:tgtEl>
                                        <p:attrNameLst>
                                          <p:attrName>r</p:attrName>
                                        </p:attrNameLst>
                                      </p:cBhvr>
                                    </p:animRot>
                                  </p:childTnLst>
                                </p:cTn>
                              </p:par>
                            </p:childTnLst>
                          </p:cTn>
                        </p:par>
                        <p:par>
                          <p:cTn id="30" fill="hold">
                            <p:stCondLst>
                              <p:cond delay="1500"/>
                            </p:stCondLst>
                            <p:childTnLst>
                              <p:par>
                                <p:cTn id="31" presetID="12" presetClass="entr" presetSubtype="4" fill="hold" grpId="0" nodeType="afterEffect">
                                  <p:stCondLst>
                                    <p:cond delay="0"/>
                                  </p:stCondLst>
                                  <p:childTnLst>
                                    <p:set>
                                      <p:cBhvr>
                                        <p:cTn id="32" dur="1" fill="hold">
                                          <p:stCondLst>
                                            <p:cond delay="0"/>
                                          </p:stCondLst>
                                        </p:cTn>
                                        <p:tgtEl>
                                          <p:spTgt spid="14"/>
                                        </p:tgtEl>
                                        <p:attrNameLst>
                                          <p:attrName>style.visibility</p:attrName>
                                        </p:attrNameLst>
                                      </p:cBhvr>
                                      <p:to>
                                        <p:strVal val="visible"/>
                                      </p:to>
                                    </p:set>
                                    <p:animEffect transition="in" filter="slide(fromBottom)">
                                      <p:cBhvr>
                                        <p:cTn id="33" dur="500"/>
                                        <p:tgtEl>
                                          <p:spTgt spid="14"/>
                                        </p:tgtEl>
                                      </p:cBhvr>
                                    </p:animEffect>
                                  </p:childTnLst>
                                </p:cTn>
                              </p:par>
                              <p:par>
                                <p:cTn id="34" presetID="12" presetClass="entr" presetSubtype="4" fill="hold" nodeType="withEffect">
                                  <p:stCondLst>
                                    <p:cond delay="0"/>
                                  </p:stCondLst>
                                  <p:childTnLst>
                                    <p:set>
                                      <p:cBhvr>
                                        <p:cTn id="35" dur="1" fill="hold">
                                          <p:stCondLst>
                                            <p:cond delay="0"/>
                                          </p:stCondLst>
                                        </p:cTn>
                                        <p:tgtEl>
                                          <p:spTgt spid="11"/>
                                        </p:tgtEl>
                                        <p:attrNameLst>
                                          <p:attrName>style.visibility</p:attrName>
                                        </p:attrNameLst>
                                      </p:cBhvr>
                                      <p:to>
                                        <p:strVal val="visible"/>
                                      </p:to>
                                    </p:set>
                                    <p:animEffect transition="in" filter="slide(fromBottom)">
                                      <p:cBhvr>
                                        <p:cTn id="36"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 grpId="0"/>
      <p:bldP spid="14" grpId="0"/>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 name="图片 19" descr="画笔.jpg"/>
          <p:cNvPicPr>
            <a:picLocks noChangeAspect="1"/>
          </p:cNvPicPr>
          <p:nvPr/>
        </p:nvPicPr>
        <p:blipFill>
          <a:blip r:embed="rId2"/>
          <a:srcRect/>
          <a:stretch>
            <a:fillRect/>
          </a:stretch>
        </p:blipFill>
        <p:spPr bwMode="auto">
          <a:xfrm>
            <a:off x="8005763" y="4016375"/>
            <a:ext cx="1125537" cy="1127125"/>
          </a:xfrm>
          <a:prstGeom prst="rect">
            <a:avLst/>
          </a:prstGeom>
          <a:noFill/>
          <a:ln w="9525">
            <a:noFill/>
            <a:miter lim="800000"/>
            <a:headEnd/>
            <a:tailEnd/>
          </a:ln>
        </p:spPr>
      </p:pic>
      <p:pic>
        <p:nvPicPr>
          <p:cNvPr id="24" name="图片 23" descr="下方素材.png"/>
          <p:cNvPicPr>
            <a:picLocks noChangeAspect="1"/>
          </p:cNvPicPr>
          <p:nvPr/>
        </p:nvPicPr>
        <p:blipFill>
          <a:blip r:embed="rId3"/>
          <a:srcRect t="65517"/>
          <a:stretch>
            <a:fillRect/>
          </a:stretch>
        </p:blipFill>
        <p:spPr bwMode="auto">
          <a:xfrm>
            <a:off x="3967163" y="4652963"/>
            <a:ext cx="1895475" cy="490537"/>
          </a:xfrm>
          <a:prstGeom prst="rect">
            <a:avLst/>
          </a:prstGeom>
          <a:noFill/>
          <a:ln w="9525">
            <a:noFill/>
            <a:miter lim="800000"/>
            <a:headEnd/>
            <a:tailEnd/>
          </a:ln>
        </p:spPr>
      </p:pic>
      <p:pic>
        <p:nvPicPr>
          <p:cNvPr id="16" name="图片 15" descr="图片5.png"/>
          <p:cNvPicPr>
            <a:picLocks noChangeAspect="1"/>
          </p:cNvPicPr>
          <p:nvPr/>
        </p:nvPicPr>
        <p:blipFill>
          <a:blip r:embed="rId4"/>
          <a:srcRect/>
          <a:stretch>
            <a:fillRect/>
          </a:stretch>
        </p:blipFill>
        <p:spPr bwMode="auto">
          <a:xfrm>
            <a:off x="609600" y="1012825"/>
            <a:ext cx="900113" cy="393700"/>
          </a:xfrm>
          <a:prstGeom prst="rect">
            <a:avLst/>
          </a:prstGeom>
          <a:noFill/>
          <a:ln w="9525">
            <a:noFill/>
            <a:miter lim="800000"/>
            <a:headEnd/>
            <a:tailEnd/>
          </a:ln>
        </p:spPr>
      </p:pic>
      <p:grpSp>
        <p:nvGrpSpPr>
          <p:cNvPr id="2" name="组合 18"/>
          <p:cNvGrpSpPr>
            <a:grpSpLocks/>
          </p:cNvGrpSpPr>
          <p:nvPr/>
        </p:nvGrpSpPr>
        <p:grpSpPr bwMode="auto">
          <a:xfrm>
            <a:off x="296863" y="0"/>
            <a:ext cx="4068762" cy="819150"/>
            <a:chOff x="337457" y="0"/>
            <a:chExt cx="5751109" cy="1091406"/>
          </a:xfrm>
        </p:grpSpPr>
        <p:sp>
          <p:nvSpPr>
            <p:cNvPr id="21" name="圆角矩形 20"/>
            <p:cNvSpPr/>
            <p:nvPr/>
          </p:nvSpPr>
          <p:spPr>
            <a:xfrm>
              <a:off x="337457" y="406105"/>
              <a:ext cx="5751109" cy="685301"/>
            </a:xfrm>
            <a:prstGeom prst="roundRect">
              <a:avLst/>
            </a:prstGeom>
            <a:solidFill>
              <a:schemeClr val="accent4">
                <a:lumMod val="20000"/>
                <a:lumOff val="80000"/>
              </a:schemeClr>
            </a:solid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p>
          </p:txBody>
        </p:sp>
        <p:cxnSp>
          <p:nvCxnSpPr>
            <p:cNvPr id="22" name="直接连接符 21"/>
            <p:cNvCxnSpPr/>
            <p:nvPr/>
          </p:nvCxnSpPr>
          <p:spPr>
            <a:xfrm rot="5400000">
              <a:off x="710350" y="208276"/>
              <a:ext cx="418795" cy="2245"/>
            </a:xfrm>
            <a:prstGeom prst="line">
              <a:avLst/>
            </a:prstGeom>
            <a:solidFill>
              <a:schemeClr val="accent4">
                <a:lumMod val="20000"/>
                <a:lumOff val="80000"/>
              </a:schemeClr>
            </a:solidFill>
            <a:ln w="38100"/>
          </p:spPr>
          <p:style>
            <a:lnRef idx="1">
              <a:schemeClr val="dk1"/>
            </a:lnRef>
            <a:fillRef idx="0">
              <a:schemeClr val="dk1"/>
            </a:fillRef>
            <a:effectRef idx="0">
              <a:schemeClr val="dk1"/>
            </a:effectRef>
            <a:fontRef idx="minor">
              <a:schemeClr val="tx1"/>
            </a:fontRef>
          </p:style>
        </p:cxnSp>
        <p:cxnSp>
          <p:nvCxnSpPr>
            <p:cNvPr id="23" name="直接连接符 22"/>
            <p:cNvCxnSpPr/>
            <p:nvPr/>
          </p:nvCxnSpPr>
          <p:spPr>
            <a:xfrm rot="5400000">
              <a:off x="5112877" y="208276"/>
              <a:ext cx="418795" cy="2245"/>
            </a:xfrm>
            <a:prstGeom prst="line">
              <a:avLst/>
            </a:prstGeom>
            <a:solidFill>
              <a:schemeClr val="accent4">
                <a:lumMod val="20000"/>
                <a:lumOff val="80000"/>
              </a:schemeClr>
            </a:solidFill>
            <a:ln w="38100"/>
          </p:spPr>
          <p:style>
            <a:lnRef idx="1">
              <a:schemeClr val="dk1"/>
            </a:lnRef>
            <a:fillRef idx="0">
              <a:schemeClr val="dk1"/>
            </a:fillRef>
            <a:effectRef idx="0">
              <a:schemeClr val="dk1"/>
            </a:effectRef>
            <a:fontRef idx="minor">
              <a:schemeClr val="tx1"/>
            </a:fontRef>
          </p:style>
        </p:cxnSp>
      </p:grpSp>
      <p:sp>
        <p:nvSpPr>
          <p:cNvPr id="25" name="矩形 24"/>
          <p:cNvSpPr>
            <a:spLocks noChangeArrowheads="1"/>
          </p:cNvSpPr>
          <p:nvPr/>
        </p:nvSpPr>
        <p:spPr bwMode="auto">
          <a:xfrm>
            <a:off x="306388" y="349250"/>
            <a:ext cx="4152900" cy="484188"/>
          </a:xfrm>
          <a:prstGeom prst="rect">
            <a:avLst/>
          </a:prstGeom>
          <a:noFill/>
          <a:ln w="9525">
            <a:noFill/>
            <a:miter lim="800000"/>
            <a:headEnd/>
            <a:tailEnd/>
          </a:ln>
        </p:spPr>
        <p:txBody>
          <a:bodyPr wrap="none" lIns="68580" tIns="34290" rIns="68580" bIns="34290">
            <a:spAutoFit/>
          </a:bodyPr>
          <a:lstStyle/>
          <a:p>
            <a:r>
              <a:rPr lang="zh-CN" altLang="en-US" sz="2700">
                <a:latin typeface="微软雅黑" pitchFamily="34" charset="-122"/>
                <a:ea typeface="微软雅黑" pitchFamily="34" charset="-122"/>
              </a:rPr>
              <a:t>知识点  平衡力和平衡状态</a:t>
            </a:r>
          </a:p>
        </p:txBody>
      </p:sp>
      <p:sp>
        <p:nvSpPr>
          <p:cNvPr id="14" name="矩形 13"/>
          <p:cNvSpPr>
            <a:spLocks noChangeArrowheads="1"/>
          </p:cNvSpPr>
          <p:nvPr/>
        </p:nvSpPr>
        <p:spPr bwMode="auto">
          <a:xfrm>
            <a:off x="403225" y="1390650"/>
            <a:ext cx="7704138" cy="938213"/>
          </a:xfrm>
          <a:prstGeom prst="rect">
            <a:avLst/>
          </a:prstGeom>
          <a:noFill/>
          <a:ln w="9525">
            <a:noFill/>
            <a:miter lim="800000"/>
            <a:headEnd/>
            <a:tailEnd/>
          </a:ln>
        </p:spPr>
        <p:txBody>
          <a:bodyPr lIns="68580" tIns="34290" rIns="68580" bIns="34290">
            <a:spAutoFit/>
          </a:bodyPr>
          <a:lstStyle/>
          <a:p>
            <a:pPr>
              <a:lnSpc>
                <a:spcPct val="150000"/>
              </a:lnSpc>
            </a:pPr>
            <a:r>
              <a:rPr lang="zh-CN" altLang="en-US" sz="2000">
                <a:latin typeface="微软雅黑" pitchFamily="34" charset="-122"/>
                <a:ea typeface="微软雅黑" pitchFamily="34" charset="-122"/>
              </a:rPr>
              <a:t>若物体处于静止或匀速直线运动状态</a:t>
            </a:r>
            <a:r>
              <a:rPr lang="en-US" altLang="zh-CN" sz="2000">
                <a:latin typeface="微软雅黑" pitchFamily="34" charset="-122"/>
                <a:ea typeface="微软雅黑" pitchFamily="34" charset="-122"/>
              </a:rPr>
              <a:t>,</a:t>
            </a:r>
            <a:r>
              <a:rPr lang="zh-CN" altLang="en-US" sz="2000">
                <a:latin typeface="微软雅黑" pitchFamily="34" charset="-122"/>
                <a:ea typeface="微软雅黑" pitchFamily="34" charset="-122"/>
              </a:rPr>
              <a:t>一定受平衡力的作用</a:t>
            </a:r>
            <a:r>
              <a:rPr lang="en-US" altLang="zh-CN" sz="2000">
                <a:latin typeface="微软雅黑" pitchFamily="34" charset="-122"/>
                <a:ea typeface="微软雅黑" pitchFamily="34" charset="-122"/>
              </a:rPr>
              <a:t>.</a:t>
            </a:r>
            <a:r>
              <a:rPr lang="zh-CN" altLang="en-US" sz="2000">
                <a:latin typeface="微软雅黑" pitchFamily="34" charset="-122"/>
                <a:ea typeface="微软雅黑" pitchFamily="34" charset="-122"/>
              </a:rPr>
              <a:t>如搬而未起、推而不动</a:t>
            </a:r>
            <a:r>
              <a:rPr lang="en-US" altLang="zh-CN" sz="2000">
                <a:latin typeface="微软雅黑" pitchFamily="34" charset="-122"/>
                <a:ea typeface="微软雅黑" pitchFamily="34" charset="-122"/>
              </a:rPr>
              <a:t>,</a:t>
            </a:r>
            <a:r>
              <a:rPr lang="zh-CN" altLang="en-US" sz="2000">
                <a:latin typeface="微软雅黑" pitchFamily="34" charset="-122"/>
                <a:ea typeface="微软雅黑" pitchFamily="34" charset="-122"/>
              </a:rPr>
              <a:t>实际隐含的就是静止的物体受平衡力的作用</a:t>
            </a:r>
            <a:r>
              <a:rPr lang="en-US" altLang="zh-CN" sz="2000">
                <a:latin typeface="微软雅黑" pitchFamily="34" charset="-122"/>
                <a:ea typeface="微软雅黑" pitchFamily="34" charset="-122"/>
              </a:rPr>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1" fill="hold"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slide(fromTop)">
                                      <p:cBhvr>
                                        <p:cTn id="7" dur="500"/>
                                        <p:tgtEl>
                                          <p:spTgt spid="2"/>
                                        </p:tgtEl>
                                      </p:cBhvr>
                                    </p:animEffect>
                                  </p:childTnLst>
                                </p:cTn>
                              </p:par>
                              <p:par>
                                <p:cTn id="8" presetID="12" presetClass="entr" presetSubtype="8" fill="hold" grpId="0" nodeType="withEffect">
                                  <p:stCondLst>
                                    <p:cond delay="0"/>
                                  </p:stCondLst>
                                  <p:childTnLst>
                                    <p:set>
                                      <p:cBhvr>
                                        <p:cTn id="9" dur="1" fill="hold">
                                          <p:stCondLst>
                                            <p:cond delay="0"/>
                                          </p:stCondLst>
                                        </p:cTn>
                                        <p:tgtEl>
                                          <p:spTgt spid="25"/>
                                        </p:tgtEl>
                                        <p:attrNameLst>
                                          <p:attrName>style.visibility</p:attrName>
                                        </p:attrNameLst>
                                      </p:cBhvr>
                                      <p:to>
                                        <p:strVal val="visible"/>
                                      </p:to>
                                    </p:set>
                                    <p:animEffect transition="in" filter="slide(fromLeft)">
                                      <p:cBhvr>
                                        <p:cTn id="10" dur="500"/>
                                        <p:tgtEl>
                                          <p:spTgt spid="25"/>
                                        </p:tgtEl>
                                      </p:cBhvr>
                                    </p:animEffect>
                                  </p:childTnLst>
                                </p:cTn>
                              </p:par>
                              <p:par>
                                <p:cTn id="11" presetID="12" presetClass="entr" presetSubtype="4" fill="hold" nodeType="withEffect">
                                  <p:stCondLst>
                                    <p:cond delay="0"/>
                                  </p:stCondLst>
                                  <p:childTnLst>
                                    <p:set>
                                      <p:cBhvr>
                                        <p:cTn id="12" dur="1" fill="hold">
                                          <p:stCondLst>
                                            <p:cond delay="0"/>
                                          </p:stCondLst>
                                        </p:cTn>
                                        <p:tgtEl>
                                          <p:spTgt spid="16"/>
                                        </p:tgtEl>
                                        <p:attrNameLst>
                                          <p:attrName>style.visibility</p:attrName>
                                        </p:attrNameLst>
                                      </p:cBhvr>
                                      <p:to>
                                        <p:strVal val="visible"/>
                                      </p:to>
                                    </p:set>
                                    <p:animEffect transition="in" filter="slide(fromBottom)">
                                      <p:cBhvr>
                                        <p:cTn id="13" dur="500"/>
                                        <p:tgtEl>
                                          <p:spTgt spid="16"/>
                                        </p:tgtEl>
                                      </p:cBhvr>
                                    </p:animEffect>
                                  </p:childTnLst>
                                </p:cTn>
                              </p:par>
                            </p:childTnLst>
                          </p:cTn>
                        </p:par>
                        <p:par>
                          <p:cTn id="14" fill="hold">
                            <p:stCondLst>
                              <p:cond delay="500"/>
                            </p:stCondLst>
                            <p:childTnLst>
                              <p:par>
                                <p:cTn id="15" presetID="29" presetClass="entr" presetSubtype="0" fill="hold" nodeType="afterEffect">
                                  <p:stCondLst>
                                    <p:cond delay="0"/>
                                  </p:stCondLst>
                                  <p:childTnLst>
                                    <p:set>
                                      <p:cBhvr>
                                        <p:cTn id="16" dur="1" fill="hold">
                                          <p:stCondLst>
                                            <p:cond delay="0"/>
                                          </p:stCondLst>
                                        </p:cTn>
                                        <p:tgtEl>
                                          <p:spTgt spid="20"/>
                                        </p:tgtEl>
                                        <p:attrNameLst>
                                          <p:attrName>style.visibility</p:attrName>
                                        </p:attrNameLst>
                                      </p:cBhvr>
                                      <p:to>
                                        <p:strVal val="visible"/>
                                      </p:to>
                                    </p:set>
                                    <p:anim calcmode="lin" valueType="num">
                                      <p:cBhvr>
                                        <p:cTn id="17" dur="500" fill="hold"/>
                                        <p:tgtEl>
                                          <p:spTgt spid="20"/>
                                        </p:tgtEl>
                                        <p:attrNameLst>
                                          <p:attrName>ppt_x</p:attrName>
                                        </p:attrNameLst>
                                      </p:cBhvr>
                                      <p:tavLst>
                                        <p:tav tm="0">
                                          <p:val>
                                            <p:strVal val="#ppt_x-.2"/>
                                          </p:val>
                                        </p:tav>
                                        <p:tav tm="100000">
                                          <p:val>
                                            <p:strVal val="#ppt_x"/>
                                          </p:val>
                                        </p:tav>
                                      </p:tavLst>
                                    </p:anim>
                                    <p:anim calcmode="lin" valueType="num">
                                      <p:cBhvr>
                                        <p:cTn id="18" dur="500" fill="hold"/>
                                        <p:tgtEl>
                                          <p:spTgt spid="20"/>
                                        </p:tgtEl>
                                        <p:attrNameLst>
                                          <p:attrName>ppt_y</p:attrName>
                                        </p:attrNameLst>
                                      </p:cBhvr>
                                      <p:tavLst>
                                        <p:tav tm="0">
                                          <p:val>
                                            <p:strVal val="#ppt_y"/>
                                          </p:val>
                                        </p:tav>
                                        <p:tav tm="100000">
                                          <p:val>
                                            <p:strVal val="#ppt_y"/>
                                          </p:val>
                                        </p:tav>
                                      </p:tavLst>
                                    </p:anim>
                                    <p:animEffect transition="in" filter="wipe(right)" prLst="gradientSize: 0.1">
                                      <p:cBhvr>
                                        <p:cTn id="19" dur="500"/>
                                        <p:tgtEl>
                                          <p:spTgt spid="20"/>
                                        </p:tgtEl>
                                      </p:cBhvr>
                                    </p:animEffect>
                                  </p:childTnLst>
                                </p:cTn>
                              </p:par>
                              <p:par>
                                <p:cTn id="20" presetID="32" presetClass="emph" presetSubtype="0" fill="hold" nodeType="withEffect">
                                  <p:stCondLst>
                                    <p:cond delay="0"/>
                                  </p:stCondLst>
                                  <p:childTnLst>
                                    <p:animClr clrSpc="rgb" dir="cw">
                                      <p:cBhvr override="childStyle">
                                        <p:cTn id="21" dur="100" fill="hold"/>
                                        <p:tgtEl>
                                          <p:spTgt spid="24"/>
                                        </p:tgtEl>
                                        <p:attrNameLst>
                                          <p:attrName>style.color</p:attrName>
                                        </p:attrNameLst>
                                      </p:cBhvr>
                                      <p:to>
                                        <a:schemeClr val="bg1"/>
                                      </p:to>
                                    </p:animClr>
                                    <p:animClr clrSpc="rgb" dir="cw">
                                      <p:cBhvr>
                                        <p:cTn id="22" dur="100" fill="hold"/>
                                        <p:tgtEl>
                                          <p:spTgt spid="24"/>
                                        </p:tgtEl>
                                        <p:attrNameLst>
                                          <p:attrName>fillcolor</p:attrName>
                                        </p:attrNameLst>
                                      </p:cBhvr>
                                      <p:to>
                                        <a:schemeClr val="bg1"/>
                                      </p:to>
                                    </p:animClr>
                                    <p:set>
                                      <p:cBhvr>
                                        <p:cTn id="23" dur="100" fill="hold"/>
                                        <p:tgtEl>
                                          <p:spTgt spid="24"/>
                                        </p:tgtEl>
                                        <p:attrNameLst>
                                          <p:attrName>fill.type</p:attrName>
                                        </p:attrNameLst>
                                      </p:cBhvr>
                                      <p:to>
                                        <p:strVal val="solid"/>
                                      </p:to>
                                    </p:set>
                                    <p:set>
                                      <p:cBhvr>
                                        <p:cTn id="24" dur="100" fill="hold"/>
                                        <p:tgtEl>
                                          <p:spTgt spid="24"/>
                                        </p:tgtEl>
                                        <p:attrNameLst>
                                          <p:attrName>fill.on</p:attrName>
                                        </p:attrNameLst>
                                      </p:cBhvr>
                                      <p:to>
                                        <p:strVal val="true"/>
                                      </p:to>
                                    </p:set>
                                    <p:animRot by="120000">
                                      <p:cBhvr>
                                        <p:cTn id="25" dur="100" fill="hold">
                                          <p:stCondLst>
                                            <p:cond delay="0"/>
                                          </p:stCondLst>
                                        </p:cTn>
                                        <p:tgtEl>
                                          <p:spTgt spid="24"/>
                                        </p:tgtEl>
                                        <p:attrNameLst>
                                          <p:attrName>r</p:attrName>
                                        </p:attrNameLst>
                                      </p:cBhvr>
                                    </p:animRot>
                                    <p:animRot by="-240000">
                                      <p:cBhvr>
                                        <p:cTn id="26" dur="200" fill="hold">
                                          <p:stCondLst>
                                            <p:cond delay="200"/>
                                          </p:stCondLst>
                                        </p:cTn>
                                        <p:tgtEl>
                                          <p:spTgt spid="24"/>
                                        </p:tgtEl>
                                        <p:attrNameLst>
                                          <p:attrName>r</p:attrName>
                                        </p:attrNameLst>
                                      </p:cBhvr>
                                    </p:animRot>
                                    <p:animRot by="240000">
                                      <p:cBhvr>
                                        <p:cTn id="27" dur="200" fill="hold">
                                          <p:stCondLst>
                                            <p:cond delay="400"/>
                                          </p:stCondLst>
                                        </p:cTn>
                                        <p:tgtEl>
                                          <p:spTgt spid="24"/>
                                        </p:tgtEl>
                                        <p:attrNameLst>
                                          <p:attrName>r</p:attrName>
                                        </p:attrNameLst>
                                      </p:cBhvr>
                                    </p:animRot>
                                    <p:animRot by="-240000">
                                      <p:cBhvr>
                                        <p:cTn id="28" dur="200" fill="hold">
                                          <p:stCondLst>
                                            <p:cond delay="600"/>
                                          </p:stCondLst>
                                        </p:cTn>
                                        <p:tgtEl>
                                          <p:spTgt spid="24"/>
                                        </p:tgtEl>
                                        <p:attrNameLst>
                                          <p:attrName>r</p:attrName>
                                        </p:attrNameLst>
                                      </p:cBhvr>
                                    </p:animRot>
                                    <p:animRot by="120000">
                                      <p:cBhvr>
                                        <p:cTn id="29" dur="200" fill="hold">
                                          <p:stCondLst>
                                            <p:cond delay="800"/>
                                          </p:stCondLst>
                                        </p:cTn>
                                        <p:tgtEl>
                                          <p:spTgt spid="24"/>
                                        </p:tgtEl>
                                        <p:attrNameLst>
                                          <p:attrName>r</p:attrName>
                                        </p:attrNameLst>
                                      </p:cBhvr>
                                    </p:animRot>
                                  </p:childTnLst>
                                </p:cTn>
                              </p:par>
                            </p:childTnLst>
                          </p:cTn>
                        </p:par>
                        <p:par>
                          <p:cTn id="30" fill="hold">
                            <p:stCondLst>
                              <p:cond delay="1500"/>
                            </p:stCondLst>
                            <p:childTnLst>
                              <p:par>
                                <p:cTn id="31" presetID="12" presetClass="entr" presetSubtype="4" fill="hold" grpId="0" nodeType="afterEffect">
                                  <p:stCondLst>
                                    <p:cond delay="0"/>
                                  </p:stCondLst>
                                  <p:childTnLst>
                                    <p:set>
                                      <p:cBhvr>
                                        <p:cTn id="32" dur="1" fill="hold">
                                          <p:stCondLst>
                                            <p:cond delay="0"/>
                                          </p:stCondLst>
                                        </p:cTn>
                                        <p:tgtEl>
                                          <p:spTgt spid="14"/>
                                        </p:tgtEl>
                                        <p:attrNameLst>
                                          <p:attrName>style.visibility</p:attrName>
                                        </p:attrNameLst>
                                      </p:cBhvr>
                                      <p:to>
                                        <p:strVal val="visible"/>
                                      </p:to>
                                    </p:set>
                                    <p:animEffect transition="in" filter="slide(fromBottom)">
                                      <p:cBhvr>
                                        <p:cTn id="33"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 grpId="0"/>
      <p:bldP spid="14" grpId="0"/>
    </p:bld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 name="图片 19" descr="画笔.jpg"/>
          <p:cNvPicPr>
            <a:picLocks noChangeAspect="1"/>
          </p:cNvPicPr>
          <p:nvPr/>
        </p:nvPicPr>
        <p:blipFill>
          <a:blip r:embed="rId2"/>
          <a:srcRect/>
          <a:stretch>
            <a:fillRect/>
          </a:stretch>
        </p:blipFill>
        <p:spPr bwMode="auto">
          <a:xfrm>
            <a:off x="8005763" y="4016375"/>
            <a:ext cx="1125537" cy="1127125"/>
          </a:xfrm>
          <a:prstGeom prst="rect">
            <a:avLst/>
          </a:prstGeom>
          <a:noFill/>
          <a:ln w="9525">
            <a:noFill/>
            <a:miter lim="800000"/>
            <a:headEnd/>
            <a:tailEnd/>
          </a:ln>
        </p:spPr>
      </p:pic>
      <p:pic>
        <p:nvPicPr>
          <p:cNvPr id="24" name="图片 23" descr="下方素材.png"/>
          <p:cNvPicPr>
            <a:picLocks noChangeAspect="1"/>
          </p:cNvPicPr>
          <p:nvPr/>
        </p:nvPicPr>
        <p:blipFill>
          <a:blip r:embed="rId3"/>
          <a:srcRect t="65517"/>
          <a:stretch>
            <a:fillRect/>
          </a:stretch>
        </p:blipFill>
        <p:spPr bwMode="auto">
          <a:xfrm>
            <a:off x="3967163" y="4652963"/>
            <a:ext cx="1895475" cy="490537"/>
          </a:xfrm>
          <a:prstGeom prst="rect">
            <a:avLst/>
          </a:prstGeom>
          <a:noFill/>
          <a:ln w="9525">
            <a:noFill/>
            <a:miter lim="800000"/>
            <a:headEnd/>
            <a:tailEnd/>
          </a:ln>
        </p:spPr>
      </p:pic>
      <p:pic>
        <p:nvPicPr>
          <p:cNvPr id="16" name="图片 15" descr="图片5.png"/>
          <p:cNvPicPr>
            <a:picLocks noChangeAspect="1"/>
          </p:cNvPicPr>
          <p:nvPr/>
        </p:nvPicPr>
        <p:blipFill>
          <a:blip r:embed="rId4"/>
          <a:srcRect/>
          <a:stretch>
            <a:fillRect/>
          </a:stretch>
        </p:blipFill>
        <p:spPr bwMode="auto">
          <a:xfrm>
            <a:off x="612775" y="1019175"/>
            <a:ext cx="895350" cy="382588"/>
          </a:xfrm>
          <a:prstGeom prst="rect">
            <a:avLst/>
          </a:prstGeom>
          <a:noFill/>
          <a:ln w="9525">
            <a:noFill/>
            <a:miter lim="800000"/>
            <a:headEnd/>
            <a:tailEnd/>
          </a:ln>
        </p:spPr>
      </p:pic>
      <p:grpSp>
        <p:nvGrpSpPr>
          <p:cNvPr id="2" name="组合 18"/>
          <p:cNvGrpSpPr>
            <a:grpSpLocks/>
          </p:cNvGrpSpPr>
          <p:nvPr/>
        </p:nvGrpSpPr>
        <p:grpSpPr bwMode="auto">
          <a:xfrm>
            <a:off x="252413" y="0"/>
            <a:ext cx="3797300" cy="819150"/>
            <a:chOff x="337457" y="0"/>
            <a:chExt cx="5751109" cy="1091406"/>
          </a:xfrm>
        </p:grpSpPr>
        <p:sp>
          <p:nvSpPr>
            <p:cNvPr id="21" name="圆角矩形 20"/>
            <p:cNvSpPr/>
            <p:nvPr/>
          </p:nvSpPr>
          <p:spPr>
            <a:xfrm>
              <a:off x="337457" y="406105"/>
              <a:ext cx="5751109" cy="685301"/>
            </a:xfrm>
            <a:prstGeom prst="roundRect">
              <a:avLst/>
            </a:prstGeom>
            <a:solidFill>
              <a:schemeClr val="accent4">
                <a:lumMod val="20000"/>
                <a:lumOff val="80000"/>
              </a:schemeClr>
            </a:solid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p>
          </p:txBody>
        </p:sp>
        <p:cxnSp>
          <p:nvCxnSpPr>
            <p:cNvPr id="22" name="直接连接符 21"/>
            <p:cNvCxnSpPr/>
            <p:nvPr/>
          </p:nvCxnSpPr>
          <p:spPr>
            <a:xfrm rot="5400000">
              <a:off x="711104" y="208196"/>
              <a:ext cx="418795" cy="2404"/>
            </a:xfrm>
            <a:prstGeom prst="line">
              <a:avLst/>
            </a:prstGeom>
            <a:solidFill>
              <a:schemeClr val="accent4">
                <a:lumMod val="20000"/>
                <a:lumOff val="80000"/>
              </a:schemeClr>
            </a:solidFill>
            <a:ln w="38100"/>
          </p:spPr>
          <p:style>
            <a:lnRef idx="1">
              <a:schemeClr val="dk1"/>
            </a:lnRef>
            <a:fillRef idx="0">
              <a:schemeClr val="dk1"/>
            </a:fillRef>
            <a:effectRef idx="0">
              <a:schemeClr val="dk1"/>
            </a:effectRef>
            <a:fontRef idx="minor">
              <a:schemeClr val="tx1"/>
            </a:fontRef>
          </p:style>
        </p:cxnSp>
        <p:cxnSp>
          <p:nvCxnSpPr>
            <p:cNvPr id="23" name="直接连接符 22"/>
            <p:cNvCxnSpPr/>
            <p:nvPr/>
          </p:nvCxnSpPr>
          <p:spPr>
            <a:xfrm rot="5400000">
              <a:off x="5113395" y="208196"/>
              <a:ext cx="418795" cy="2405"/>
            </a:xfrm>
            <a:prstGeom prst="line">
              <a:avLst/>
            </a:prstGeom>
            <a:solidFill>
              <a:schemeClr val="accent4">
                <a:lumMod val="20000"/>
                <a:lumOff val="80000"/>
              </a:schemeClr>
            </a:solidFill>
            <a:ln w="38100"/>
          </p:spPr>
          <p:style>
            <a:lnRef idx="1">
              <a:schemeClr val="dk1"/>
            </a:lnRef>
            <a:fillRef idx="0">
              <a:schemeClr val="dk1"/>
            </a:fillRef>
            <a:effectRef idx="0">
              <a:schemeClr val="dk1"/>
            </a:effectRef>
            <a:fontRef idx="minor">
              <a:schemeClr val="tx1"/>
            </a:fontRef>
          </p:style>
        </p:cxnSp>
      </p:grpSp>
      <p:sp>
        <p:nvSpPr>
          <p:cNvPr id="25" name="矩形 24"/>
          <p:cNvSpPr>
            <a:spLocks noChangeArrowheads="1"/>
          </p:cNvSpPr>
          <p:nvPr/>
        </p:nvSpPr>
        <p:spPr bwMode="auto">
          <a:xfrm>
            <a:off x="306388" y="349250"/>
            <a:ext cx="3806825" cy="484188"/>
          </a:xfrm>
          <a:prstGeom prst="rect">
            <a:avLst/>
          </a:prstGeom>
          <a:noFill/>
          <a:ln w="9525">
            <a:noFill/>
            <a:miter lim="800000"/>
            <a:headEnd/>
            <a:tailEnd/>
          </a:ln>
        </p:spPr>
        <p:txBody>
          <a:bodyPr wrap="none" lIns="68580" tIns="34290" rIns="68580" bIns="34290">
            <a:spAutoFit/>
          </a:bodyPr>
          <a:lstStyle/>
          <a:p>
            <a:r>
              <a:rPr lang="zh-CN" altLang="en-US" sz="2700">
                <a:latin typeface="微软雅黑" pitchFamily="34" charset="-122"/>
                <a:ea typeface="微软雅黑" pitchFamily="34" charset="-122"/>
              </a:rPr>
              <a:t>知识点  二力平衡的条件</a:t>
            </a:r>
          </a:p>
        </p:txBody>
      </p:sp>
      <p:sp>
        <p:nvSpPr>
          <p:cNvPr id="14" name="矩形 13"/>
          <p:cNvSpPr>
            <a:spLocks noChangeArrowheads="1"/>
          </p:cNvSpPr>
          <p:nvPr/>
        </p:nvSpPr>
        <p:spPr bwMode="auto">
          <a:xfrm>
            <a:off x="403225" y="1390650"/>
            <a:ext cx="7704138" cy="938213"/>
          </a:xfrm>
          <a:prstGeom prst="rect">
            <a:avLst/>
          </a:prstGeom>
          <a:noFill/>
          <a:ln w="9525">
            <a:noFill/>
            <a:miter lim="800000"/>
            <a:headEnd/>
            <a:tailEnd/>
          </a:ln>
        </p:spPr>
        <p:txBody>
          <a:bodyPr lIns="68580" tIns="34290" rIns="68580" bIns="34290">
            <a:spAutoFit/>
          </a:bodyPr>
          <a:lstStyle/>
          <a:p>
            <a:pPr>
              <a:lnSpc>
                <a:spcPct val="150000"/>
              </a:lnSpc>
            </a:pPr>
            <a:r>
              <a:rPr lang="zh-CN" altLang="en-US" sz="2000">
                <a:latin typeface="微软雅黑" pitchFamily="34" charset="-122"/>
                <a:ea typeface="微软雅黑" pitchFamily="34" charset="-122"/>
              </a:rPr>
              <a:t>实验中应选取质量较大的砝码</a:t>
            </a:r>
            <a:r>
              <a:rPr lang="en-US" altLang="zh-CN" sz="2000">
                <a:latin typeface="微软雅黑" pitchFamily="34" charset="-122"/>
                <a:ea typeface="微软雅黑" pitchFamily="34" charset="-122"/>
              </a:rPr>
              <a:t>,</a:t>
            </a:r>
            <a:r>
              <a:rPr lang="zh-CN" altLang="en-US" sz="2000">
                <a:latin typeface="微软雅黑" pitchFamily="34" charset="-122"/>
                <a:ea typeface="微软雅黑" pitchFamily="34" charset="-122"/>
              </a:rPr>
              <a:t>使两个拉力尽量大些</a:t>
            </a:r>
            <a:r>
              <a:rPr lang="en-US" altLang="zh-CN" sz="2000">
                <a:latin typeface="微软雅黑" pitchFamily="34" charset="-122"/>
                <a:ea typeface="微软雅黑" pitchFamily="34" charset="-122"/>
              </a:rPr>
              <a:t>,</a:t>
            </a:r>
            <a:r>
              <a:rPr lang="zh-CN" altLang="en-US" sz="2000">
                <a:latin typeface="微软雅黑" pitchFamily="34" charset="-122"/>
                <a:ea typeface="微软雅黑" pitchFamily="34" charset="-122"/>
              </a:rPr>
              <a:t>以削弱摩擦力的影响</a:t>
            </a:r>
            <a:r>
              <a:rPr lang="en-US" altLang="zh-CN" sz="2000">
                <a:latin typeface="微软雅黑" pitchFamily="34" charset="-122"/>
                <a:ea typeface="微软雅黑" pitchFamily="34" charset="-122"/>
              </a:rPr>
              <a:t>.</a:t>
            </a:r>
            <a:r>
              <a:rPr lang="zh-CN" altLang="en-US" sz="2000">
                <a:latin typeface="微软雅黑" pitchFamily="34" charset="-122"/>
                <a:ea typeface="微软雅黑" pitchFamily="34" charset="-122"/>
              </a:rPr>
              <a:t>实验中选取小车而不选木块</a:t>
            </a:r>
            <a:r>
              <a:rPr lang="en-US" altLang="zh-CN" sz="2000">
                <a:latin typeface="微软雅黑" pitchFamily="34" charset="-122"/>
                <a:ea typeface="微软雅黑" pitchFamily="34" charset="-122"/>
              </a:rPr>
              <a:t>,</a:t>
            </a:r>
            <a:r>
              <a:rPr lang="zh-CN" altLang="en-US" sz="2000">
                <a:latin typeface="微软雅黑" pitchFamily="34" charset="-122"/>
                <a:ea typeface="微软雅黑" pitchFamily="34" charset="-122"/>
              </a:rPr>
              <a:t>是为了减小与桌面间的摩擦</a:t>
            </a:r>
            <a:r>
              <a:rPr lang="en-US" altLang="zh-CN" sz="2000">
                <a:latin typeface="微软雅黑" pitchFamily="34" charset="-122"/>
                <a:ea typeface="微软雅黑" pitchFamily="34" charset="-122"/>
              </a:rPr>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1" fill="hold"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slide(fromTop)">
                                      <p:cBhvr>
                                        <p:cTn id="7" dur="500"/>
                                        <p:tgtEl>
                                          <p:spTgt spid="2"/>
                                        </p:tgtEl>
                                      </p:cBhvr>
                                    </p:animEffect>
                                  </p:childTnLst>
                                </p:cTn>
                              </p:par>
                              <p:par>
                                <p:cTn id="8" presetID="12" presetClass="entr" presetSubtype="8" fill="hold" grpId="0" nodeType="withEffect">
                                  <p:stCondLst>
                                    <p:cond delay="0"/>
                                  </p:stCondLst>
                                  <p:childTnLst>
                                    <p:set>
                                      <p:cBhvr>
                                        <p:cTn id="9" dur="1" fill="hold">
                                          <p:stCondLst>
                                            <p:cond delay="0"/>
                                          </p:stCondLst>
                                        </p:cTn>
                                        <p:tgtEl>
                                          <p:spTgt spid="25"/>
                                        </p:tgtEl>
                                        <p:attrNameLst>
                                          <p:attrName>style.visibility</p:attrName>
                                        </p:attrNameLst>
                                      </p:cBhvr>
                                      <p:to>
                                        <p:strVal val="visible"/>
                                      </p:to>
                                    </p:set>
                                    <p:animEffect transition="in" filter="slide(fromLeft)">
                                      <p:cBhvr>
                                        <p:cTn id="10" dur="500"/>
                                        <p:tgtEl>
                                          <p:spTgt spid="25"/>
                                        </p:tgtEl>
                                      </p:cBhvr>
                                    </p:animEffect>
                                  </p:childTnLst>
                                </p:cTn>
                              </p:par>
                              <p:par>
                                <p:cTn id="11" presetID="12" presetClass="entr" presetSubtype="4" fill="hold" nodeType="withEffect">
                                  <p:stCondLst>
                                    <p:cond delay="0"/>
                                  </p:stCondLst>
                                  <p:childTnLst>
                                    <p:set>
                                      <p:cBhvr>
                                        <p:cTn id="12" dur="1" fill="hold">
                                          <p:stCondLst>
                                            <p:cond delay="0"/>
                                          </p:stCondLst>
                                        </p:cTn>
                                        <p:tgtEl>
                                          <p:spTgt spid="16"/>
                                        </p:tgtEl>
                                        <p:attrNameLst>
                                          <p:attrName>style.visibility</p:attrName>
                                        </p:attrNameLst>
                                      </p:cBhvr>
                                      <p:to>
                                        <p:strVal val="visible"/>
                                      </p:to>
                                    </p:set>
                                    <p:animEffect transition="in" filter="slide(fromBottom)">
                                      <p:cBhvr>
                                        <p:cTn id="13" dur="500"/>
                                        <p:tgtEl>
                                          <p:spTgt spid="16"/>
                                        </p:tgtEl>
                                      </p:cBhvr>
                                    </p:animEffect>
                                  </p:childTnLst>
                                </p:cTn>
                              </p:par>
                            </p:childTnLst>
                          </p:cTn>
                        </p:par>
                        <p:par>
                          <p:cTn id="14" fill="hold">
                            <p:stCondLst>
                              <p:cond delay="500"/>
                            </p:stCondLst>
                            <p:childTnLst>
                              <p:par>
                                <p:cTn id="15" presetID="29" presetClass="entr" presetSubtype="0" fill="hold" nodeType="afterEffect">
                                  <p:stCondLst>
                                    <p:cond delay="0"/>
                                  </p:stCondLst>
                                  <p:childTnLst>
                                    <p:set>
                                      <p:cBhvr>
                                        <p:cTn id="16" dur="1" fill="hold">
                                          <p:stCondLst>
                                            <p:cond delay="0"/>
                                          </p:stCondLst>
                                        </p:cTn>
                                        <p:tgtEl>
                                          <p:spTgt spid="20"/>
                                        </p:tgtEl>
                                        <p:attrNameLst>
                                          <p:attrName>style.visibility</p:attrName>
                                        </p:attrNameLst>
                                      </p:cBhvr>
                                      <p:to>
                                        <p:strVal val="visible"/>
                                      </p:to>
                                    </p:set>
                                    <p:anim calcmode="lin" valueType="num">
                                      <p:cBhvr>
                                        <p:cTn id="17" dur="500" fill="hold"/>
                                        <p:tgtEl>
                                          <p:spTgt spid="20"/>
                                        </p:tgtEl>
                                        <p:attrNameLst>
                                          <p:attrName>ppt_x</p:attrName>
                                        </p:attrNameLst>
                                      </p:cBhvr>
                                      <p:tavLst>
                                        <p:tav tm="0">
                                          <p:val>
                                            <p:strVal val="#ppt_x-.2"/>
                                          </p:val>
                                        </p:tav>
                                        <p:tav tm="100000">
                                          <p:val>
                                            <p:strVal val="#ppt_x"/>
                                          </p:val>
                                        </p:tav>
                                      </p:tavLst>
                                    </p:anim>
                                    <p:anim calcmode="lin" valueType="num">
                                      <p:cBhvr>
                                        <p:cTn id="18" dur="500" fill="hold"/>
                                        <p:tgtEl>
                                          <p:spTgt spid="20"/>
                                        </p:tgtEl>
                                        <p:attrNameLst>
                                          <p:attrName>ppt_y</p:attrName>
                                        </p:attrNameLst>
                                      </p:cBhvr>
                                      <p:tavLst>
                                        <p:tav tm="0">
                                          <p:val>
                                            <p:strVal val="#ppt_y"/>
                                          </p:val>
                                        </p:tav>
                                        <p:tav tm="100000">
                                          <p:val>
                                            <p:strVal val="#ppt_y"/>
                                          </p:val>
                                        </p:tav>
                                      </p:tavLst>
                                    </p:anim>
                                    <p:animEffect transition="in" filter="wipe(right)" prLst="gradientSize: 0.1">
                                      <p:cBhvr>
                                        <p:cTn id="19" dur="500"/>
                                        <p:tgtEl>
                                          <p:spTgt spid="20"/>
                                        </p:tgtEl>
                                      </p:cBhvr>
                                    </p:animEffect>
                                  </p:childTnLst>
                                </p:cTn>
                              </p:par>
                              <p:par>
                                <p:cTn id="20" presetID="32" presetClass="emph" presetSubtype="0" fill="hold" nodeType="withEffect">
                                  <p:stCondLst>
                                    <p:cond delay="0"/>
                                  </p:stCondLst>
                                  <p:childTnLst>
                                    <p:animClr clrSpc="rgb" dir="cw">
                                      <p:cBhvr override="childStyle">
                                        <p:cTn id="21" dur="100" fill="hold"/>
                                        <p:tgtEl>
                                          <p:spTgt spid="24"/>
                                        </p:tgtEl>
                                        <p:attrNameLst>
                                          <p:attrName>style.color</p:attrName>
                                        </p:attrNameLst>
                                      </p:cBhvr>
                                      <p:to>
                                        <a:schemeClr val="bg1"/>
                                      </p:to>
                                    </p:animClr>
                                    <p:animClr clrSpc="rgb" dir="cw">
                                      <p:cBhvr>
                                        <p:cTn id="22" dur="100" fill="hold"/>
                                        <p:tgtEl>
                                          <p:spTgt spid="24"/>
                                        </p:tgtEl>
                                        <p:attrNameLst>
                                          <p:attrName>fillcolor</p:attrName>
                                        </p:attrNameLst>
                                      </p:cBhvr>
                                      <p:to>
                                        <a:schemeClr val="bg1"/>
                                      </p:to>
                                    </p:animClr>
                                    <p:set>
                                      <p:cBhvr>
                                        <p:cTn id="23" dur="100" fill="hold"/>
                                        <p:tgtEl>
                                          <p:spTgt spid="24"/>
                                        </p:tgtEl>
                                        <p:attrNameLst>
                                          <p:attrName>fill.type</p:attrName>
                                        </p:attrNameLst>
                                      </p:cBhvr>
                                      <p:to>
                                        <p:strVal val="solid"/>
                                      </p:to>
                                    </p:set>
                                    <p:set>
                                      <p:cBhvr>
                                        <p:cTn id="24" dur="100" fill="hold"/>
                                        <p:tgtEl>
                                          <p:spTgt spid="24"/>
                                        </p:tgtEl>
                                        <p:attrNameLst>
                                          <p:attrName>fill.on</p:attrName>
                                        </p:attrNameLst>
                                      </p:cBhvr>
                                      <p:to>
                                        <p:strVal val="true"/>
                                      </p:to>
                                    </p:set>
                                    <p:animRot by="120000">
                                      <p:cBhvr>
                                        <p:cTn id="25" dur="100" fill="hold">
                                          <p:stCondLst>
                                            <p:cond delay="0"/>
                                          </p:stCondLst>
                                        </p:cTn>
                                        <p:tgtEl>
                                          <p:spTgt spid="24"/>
                                        </p:tgtEl>
                                        <p:attrNameLst>
                                          <p:attrName>r</p:attrName>
                                        </p:attrNameLst>
                                      </p:cBhvr>
                                    </p:animRot>
                                    <p:animRot by="-240000">
                                      <p:cBhvr>
                                        <p:cTn id="26" dur="200" fill="hold">
                                          <p:stCondLst>
                                            <p:cond delay="200"/>
                                          </p:stCondLst>
                                        </p:cTn>
                                        <p:tgtEl>
                                          <p:spTgt spid="24"/>
                                        </p:tgtEl>
                                        <p:attrNameLst>
                                          <p:attrName>r</p:attrName>
                                        </p:attrNameLst>
                                      </p:cBhvr>
                                    </p:animRot>
                                    <p:animRot by="240000">
                                      <p:cBhvr>
                                        <p:cTn id="27" dur="200" fill="hold">
                                          <p:stCondLst>
                                            <p:cond delay="400"/>
                                          </p:stCondLst>
                                        </p:cTn>
                                        <p:tgtEl>
                                          <p:spTgt spid="24"/>
                                        </p:tgtEl>
                                        <p:attrNameLst>
                                          <p:attrName>r</p:attrName>
                                        </p:attrNameLst>
                                      </p:cBhvr>
                                    </p:animRot>
                                    <p:animRot by="-240000">
                                      <p:cBhvr>
                                        <p:cTn id="28" dur="200" fill="hold">
                                          <p:stCondLst>
                                            <p:cond delay="600"/>
                                          </p:stCondLst>
                                        </p:cTn>
                                        <p:tgtEl>
                                          <p:spTgt spid="24"/>
                                        </p:tgtEl>
                                        <p:attrNameLst>
                                          <p:attrName>r</p:attrName>
                                        </p:attrNameLst>
                                      </p:cBhvr>
                                    </p:animRot>
                                    <p:animRot by="120000">
                                      <p:cBhvr>
                                        <p:cTn id="29" dur="200" fill="hold">
                                          <p:stCondLst>
                                            <p:cond delay="800"/>
                                          </p:stCondLst>
                                        </p:cTn>
                                        <p:tgtEl>
                                          <p:spTgt spid="24"/>
                                        </p:tgtEl>
                                        <p:attrNameLst>
                                          <p:attrName>r</p:attrName>
                                        </p:attrNameLst>
                                      </p:cBhvr>
                                    </p:animRot>
                                  </p:childTnLst>
                                </p:cTn>
                              </p:par>
                            </p:childTnLst>
                          </p:cTn>
                        </p:par>
                        <p:par>
                          <p:cTn id="30" fill="hold">
                            <p:stCondLst>
                              <p:cond delay="1500"/>
                            </p:stCondLst>
                            <p:childTnLst>
                              <p:par>
                                <p:cTn id="31" presetID="12" presetClass="entr" presetSubtype="4" fill="hold" grpId="0" nodeType="afterEffect">
                                  <p:stCondLst>
                                    <p:cond delay="0"/>
                                  </p:stCondLst>
                                  <p:childTnLst>
                                    <p:set>
                                      <p:cBhvr>
                                        <p:cTn id="32" dur="1" fill="hold">
                                          <p:stCondLst>
                                            <p:cond delay="0"/>
                                          </p:stCondLst>
                                        </p:cTn>
                                        <p:tgtEl>
                                          <p:spTgt spid="14"/>
                                        </p:tgtEl>
                                        <p:attrNameLst>
                                          <p:attrName>style.visibility</p:attrName>
                                        </p:attrNameLst>
                                      </p:cBhvr>
                                      <p:to>
                                        <p:strVal val="visible"/>
                                      </p:to>
                                    </p:set>
                                    <p:animEffect transition="in" filter="slide(fromBottom)">
                                      <p:cBhvr>
                                        <p:cTn id="33"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 grpId="0"/>
      <p:bldP spid="14" grpId="0"/>
    </p:bld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 name="图片 19" descr="画笔.jpg"/>
          <p:cNvPicPr>
            <a:picLocks noChangeAspect="1"/>
          </p:cNvPicPr>
          <p:nvPr/>
        </p:nvPicPr>
        <p:blipFill>
          <a:blip r:embed="rId2"/>
          <a:srcRect/>
          <a:stretch>
            <a:fillRect/>
          </a:stretch>
        </p:blipFill>
        <p:spPr bwMode="auto">
          <a:xfrm>
            <a:off x="8005763" y="4016375"/>
            <a:ext cx="1125537" cy="1127125"/>
          </a:xfrm>
          <a:prstGeom prst="rect">
            <a:avLst/>
          </a:prstGeom>
          <a:noFill/>
          <a:ln w="9525">
            <a:noFill/>
            <a:miter lim="800000"/>
            <a:headEnd/>
            <a:tailEnd/>
          </a:ln>
        </p:spPr>
      </p:pic>
      <p:pic>
        <p:nvPicPr>
          <p:cNvPr id="24" name="图片 23" descr="下方素材.png"/>
          <p:cNvPicPr>
            <a:picLocks noChangeAspect="1"/>
          </p:cNvPicPr>
          <p:nvPr/>
        </p:nvPicPr>
        <p:blipFill>
          <a:blip r:embed="rId3"/>
          <a:srcRect t="65517"/>
          <a:stretch>
            <a:fillRect/>
          </a:stretch>
        </p:blipFill>
        <p:spPr bwMode="auto">
          <a:xfrm>
            <a:off x="3967163" y="4652963"/>
            <a:ext cx="1895475" cy="490537"/>
          </a:xfrm>
          <a:prstGeom prst="rect">
            <a:avLst/>
          </a:prstGeom>
          <a:noFill/>
          <a:ln w="9525">
            <a:noFill/>
            <a:miter lim="800000"/>
            <a:headEnd/>
            <a:tailEnd/>
          </a:ln>
        </p:spPr>
      </p:pic>
      <p:pic>
        <p:nvPicPr>
          <p:cNvPr id="16" name="图片 15" descr="图片5.png"/>
          <p:cNvPicPr>
            <a:picLocks noChangeAspect="1"/>
          </p:cNvPicPr>
          <p:nvPr/>
        </p:nvPicPr>
        <p:blipFill>
          <a:blip r:embed="rId4"/>
          <a:srcRect/>
          <a:stretch>
            <a:fillRect/>
          </a:stretch>
        </p:blipFill>
        <p:spPr bwMode="auto">
          <a:xfrm>
            <a:off x="612775" y="1020763"/>
            <a:ext cx="895350" cy="379412"/>
          </a:xfrm>
          <a:prstGeom prst="rect">
            <a:avLst/>
          </a:prstGeom>
          <a:noFill/>
          <a:ln w="9525">
            <a:noFill/>
            <a:miter lim="800000"/>
            <a:headEnd/>
            <a:tailEnd/>
          </a:ln>
        </p:spPr>
      </p:pic>
      <p:grpSp>
        <p:nvGrpSpPr>
          <p:cNvPr id="2" name="组合 18"/>
          <p:cNvGrpSpPr>
            <a:grpSpLocks/>
          </p:cNvGrpSpPr>
          <p:nvPr/>
        </p:nvGrpSpPr>
        <p:grpSpPr bwMode="auto">
          <a:xfrm>
            <a:off x="252413" y="0"/>
            <a:ext cx="3797300" cy="819150"/>
            <a:chOff x="337457" y="0"/>
            <a:chExt cx="5751109" cy="1091406"/>
          </a:xfrm>
        </p:grpSpPr>
        <p:sp>
          <p:nvSpPr>
            <p:cNvPr id="21" name="圆角矩形 20"/>
            <p:cNvSpPr/>
            <p:nvPr/>
          </p:nvSpPr>
          <p:spPr>
            <a:xfrm>
              <a:off x="337457" y="406105"/>
              <a:ext cx="5751109" cy="685301"/>
            </a:xfrm>
            <a:prstGeom prst="roundRect">
              <a:avLst/>
            </a:prstGeom>
            <a:solidFill>
              <a:schemeClr val="accent4">
                <a:lumMod val="20000"/>
                <a:lumOff val="80000"/>
              </a:schemeClr>
            </a:solid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p>
          </p:txBody>
        </p:sp>
        <p:cxnSp>
          <p:nvCxnSpPr>
            <p:cNvPr id="22" name="直接连接符 21"/>
            <p:cNvCxnSpPr/>
            <p:nvPr/>
          </p:nvCxnSpPr>
          <p:spPr>
            <a:xfrm rot="5400000">
              <a:off x="711104" y="208196"/>
              <a:ext cx="418795" cy="2404"/>
            </a:xfrm>
            <a:prstGeom prst="line">
              <a:avLst/>
            </a:prstGeom>
            <a:solidFill>
              <a:schemeClr val="accent4">
                <a:lumMod val="20000"/>
                <a:lumOff val="80000"/>
              </a:schemeClr>
            </a:solidFill>
            <a:ln w="38100"/>
          </p:spPr>
          <p:style>
            <a:lnRef idx="1">
              <a:schemeClr val="dk1"/>
            </a:lnRef>
            <a:fillRef idx="0">
              <a:schemeClr val="dk1"/>
            </a:fillRef>
            <a:effectRef idx="0">
              <a:schemeClr val="dk1"/>
            </a:effectRef>
            <a:fontRef idx="minor">
              <a:schemeClr val="tx1"/>
            </a:fontRef>
          </p:style>
        </p:cxnSp>
        <p:cxnSp>
          <p:nvCxnSpPr>
            <p:cNvPr id="23" name="直接连接符 22"/>
            <p:cNvCxnSpPr/>
            <p:nvPr/>
          </p:nvCxnSpPr>
          <p:spPr>
            <a:xfrm rot="5400000">
              <a:off x="5113395" y="208196"/>
              <a:ext cx="418795" cy="2405"/>
            </a:xfrm>
            <a:prstGeom prst="line">
              <a:avLst/>
            </a:prstGeom>
            <a:solidFill>
              <a:schemeClr val="accent4">
                <a:lumMod val="20000"/>
                <a:lumOff val="80000"/>
              </a:schemeClr>
            </a:solidFill>
            <a:ln w="38100"/>
          </p:spPr>
          <p:style>
            <a:lnRef idx="1">
              <a:schemeClr val="dk1"/>
            </a:lnRef>
            <a:fillRef idx="0">
              <a:schemeClr val="dk1"/>
            </a:fillRef>
            <a:effectRef idx="0">
              <a:schemeClr val="dk1"/>
            </a:effectRef>
            <a:fontRef idx="minor">
              <a:schemeClr val="tx1"/>
            </a:fontRef>
          </p:style>
        </p:cxnSp>
      </p:grpSp>
      <p:sp>
        <p:nvSpPr>
          <p:cNvPr id="25" name="矩形 24"/>
          <p:cNvSpPr>
            <a:spLocks noChangeArrowheads="1"/>
          </p:cNvSpPr>
          <p:nvPr/>
        </p:nvSpPr>
        <p:spPr bwMode="auto">
          <a:xfrm>
            <a:off x="306388" y="349250"/>
            <a:ext cx="3806825" cy="484188"/>
          </a:xfrm>
          <a:prstGeom prst="rect">
            <a:avLst/>
          </a:prstGeom>
          <a:noFill/>
          <a:ln w="9525">
            <a:noFill/>
            <a:miter lim="800000"/>
            <a:headEnd/>
            <a:tailEnd/>
          </a:ln>
        </p:spPr>
        <p:txBody>
          <a:bodyPr wrap="none" lIns="68580" tIns="34290" rIns="68580" bIns="34290">
            <a:spAutoFit/>
          </a:bodyPr>
          <a:lstStyle/>
          <a:p>
            <a:r>
              <a:rPr lang="zh-CN" altLang="en-US" sz="2700">
                <a:latin typeface="微软雅黑" pitchFamily="34" charset="-122"/>
                <a:ea typeface="微软雅黑" pitchFamily="34" charset="-122"/>
              </a:rPr>
              <a:t>知识点  二力平衡的条件</a:t>
            </a:r>
          </a:p>
        </p:txBody>
      </p:sp>
      <p:sp>
        <p:nvSpPr>
          <p:cNvPr id="14" name="矩形 13"/>
          <p:cNvSpPr>
            <a:spLocks noChangeArrowheads="1"/>
          </p:cNvSpPr>
          <p:nvPr/>
        </p:nvSpPr>
        <p:spPr bwMode="auto">
          <a:xfrm>
            <a:off x="403225" y="1390650"/>
            <a:ext cx="7704138" cy="476250"/>
          </a:xfrm>
          <a:prstGeom prst="rect">
            <a:avLst/>
          </a:prstGeom>
          <a:noFill/>
          <a:ln w="9525">
            <a:noFill/>
            <a:miter lim="800000"/>
            <a:headEnd/>
            <a:tailEnd/>
          </a:ln>
        </p:spPr>
        <p:txBody>
          <a:bodyPr lIns="68580" tIns="34290" rIns="68580" bIns="34290">
            <a:spAutoFit/>
          </a:bodyPr>
          <a:lstStyle/>
          <a:p>
            <a:pPr>
              <a:lnSpc>
                <a:spcPct val="150000"/>
              </a:lnSpc>
            </a:pPr>
            <a:r>
              <a:rPr lang="zh-CN" altLang="en-US" sz="2000">
                <a:latin typeface="微软雅黑" pitchFamily="34" charset="-122"/>
                <a:ea typeface="微软雅黑" pitchFamily="34" charset="-122"/>
              </a:rPr>
              <a:t>二力平衡的条件</a:t>
            </a:r>
            <a:r>
              <a:rPr lang="en-US" altLang="zh-CN" sz="2000">
                <a:latin typeface="微软雅黑" pitchFamily="34" charset="-122"/>
                <a:ea typeface="微软雅黑" pitchFamily="34" charset="-122"/>
              </a:rPr>
              <a:t>,</a:t>
            </a:r>
            <a:r>
              <a:rPr lang="zh-CN" altLang="en-US" sz="2000">
                <a:latin typeface="微软雅黑" pitchFamily="34" charset="-122"/>
                <a:ea typeface="微软雅黑" pitchFamily="34" charset="-122"/>
              </a:rPr>
              <a:t>同体、共线、等大、反向</a:t>
            </a:r>
            <a:r>
              <a:rPr lang="en-US" altLang="zh-CN" sz="2000">
                <a:latin typeface="微软雅黑" pitchFamily="34" charset="-122"/>
                <a:ea typeface="微软雅黑" pitchFamily="34" charset="-122"/>
              </a:rPr>
              <a:t>,</a:t>
            </a:r>
            <a:r>
              <a:rPr lang="zh-CN" altLang="en-US" sz="2000">
                <a:latin typeface="微软雅黑" pitchFamily="34" charset="-122"/>
                <a:ea typeface="微软雅黑" pitchFamily="34" charset="-122"/>
              </a:rPr>
              <a:t>缺一不可</a:t>
            </a:r>
            <a:r>
              <a:rPr lang="en-US" altLang="zh-CN" sz="2000">
                <a:latin typeface="微软雅黑" pitchFamily="34" charset="-122"/>
                <a:ea typeface="微软雅黑" pitchFamily="34" charset="-122"/>
              </a:rPr>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1" fill="hold"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slide(fromTop)">
                                      <p:cBhvr>
                                        <p:cTn id="7" dur="500"/>
                                        <p:tgtEl>
                                          <p:spTgt spid="2"/>
                                        </p:tgtEl>
                                      </p:cBhvr>
                                    </p:animEffect>
                                  </p:childTnLst>
                                </p:cTn>
                              </p:par>
                              <p:par>
                                <p:cTn id="8" presetID="12" presetClass="entr" presetSubtype="8" fill="hold" grpId="0" nodeType="withEffect">
                                  <p:stCondLst>
                                    <p:cond delay="0"/>
                                  </p:stCondLst>
                                  <p:childTnLst>
                                    <p:set>
                                      <p:cBhvr>
                                        <p:cTn id="9" dur="1" fill="hold">
                                          <p:stCondLst>
                                            <p:cond delay="0"/>
                                          </p:stCondLst>
                                        </p:cTn>
                                        <p:tgtEl>
                                          <p:spTgt spid="25"/>
                                        </p:tgtEl>
                                        <p:attrNameLst>
                                          <p:attrName>style.visibility</p:attrName>
                                        </p:attrNameLst>
                                      </p:cBhvr>
                                      <p:to>
                                        <p:strVal val="visible"/>
                                      </p:to>
                                    </p:set>
                                    <p:animEffect transition="in" filter="slide(fromLeft)">
                                      <p:cBhvr>
                                        <p:cTn id="10" dur="500"/>
                                        <p:tgtEl>
                                          <p:spTgt spid="25"/>
                                        </p:tgtEl>
                                      </p:cBhvr>
                                    </p:animEffect>
                                  </p:childTnLst>
                                </p:cTn>
                              </p:par>
                              <p:par>
                                <p:cTn id="11" presetID="12" presetClass="entr" presetSubtype="4" fill="hold" nodeType="withEffect">
                                  <p:stCondLst>
                                    <p:cond delay="0"/>
                                  </p:stCondLst>
                                  <p:childTnLst>
                                    <p:set>
                                      <p:cBhvr>
                                        <p:cTn id="12" dur="1" fill="hold">
                                          <p:stCondLst>
                                            <p:cond delay="0"/>
                                          </p:stCondLst>
                                        </p:cTn>
                                        <p:tgtEl>
                                          <p:spTgt spid="16"/>
                                        </p:tgtEl>
                                        <p:attrNameLst>
                                          <p:attrName>style.visibility</p:attrName>
                                        </p:attrNameLst>
                                      </p:cBhvr>
                                      <p:to>
                                        <p:strVal val="visible"/>
                                      </p:to>
                                    </p:set>
                                    <p:animEffect transition="in" filter="slide(fromBottom)">
                                      <p:cBhvr>
                                        <p:cTn id="13" dur="500"/>
                                        <p:tgtEl>
                                          <p:spTgt spid="16"/>
                                        </p:tgtEl>
                                      </p:cBhvr>
                                    </p:animEffect>
                                  </p:childTnLst>
                                </p:cTn>
                              </p:par>
                            </p:childTnLst>
                          </p:cTn>
                        </p:par>
                        <p:par>
                          <p:cTn id="14" fill="hold">
                            <p:stCondLst>
                              <p:cond delay="500"/>
                            </p:stCondLst>
                            <p:childTnLst>
                              <p:par>
                                <p:cTn id="15" presetID="29" presetClass="entr" presetSubtype="0" fill="hold" nodeType="afterEffect">
                                  <p:stCondLst>
                                    <p:cond delay="0"/>
                                  </p:stCondLst>
                                  <p:childTnLst>
                                    <p:set>
                                      <p:cBhvr>
                                        <p:cTn id="16" dur="1" fill="hold">
                                          <p:stCondLst>
                                            <p:cond delay="0"/>
                                          </p:stCondLst>
                                        </p:cTn>
                                        <p:tgtEl>
                                          <p:spTgt spid="20"/>
                                        </p:tgtEl>
                                        <p:attrNameLst>
                                          <p:attrName>style.visibility</p:attrName>
                                        </p:attrNameLst>
                                      </p:cBhvr>
                                      <p:to>
                                        <p:strVal val="visible"/>
                                      </p:to>
                                    </p:set>
                                    <p:anim calcmode="lin" valueType="num">
                                      <p:cBhvr>
                                        <p:cTn id="17" dur="500" fill="hold"/>
                                        <p:tgtEl>
                                          <p:spTgt spid="20"/>
                                        </p:tgtEl>
                                        <p:attrNameLst>
                                          <p:attrName>ppt_x</p:attrName>
                                        </p:attrNameLst>
                                      </p:cBhvr>
                                      <p:tavLst>
                                        <p:tav tm="0">
                                          <p:val>
                                            <p:strVal val="#ppt_x-.2"/>
                                          </p:val>
                                        </p:tav>
                                        <p:tav tm="100000">
                                          <p:val>
                                            <p:strVal val="#ppt_x"/>
                                          </p:val>
                                        </p:tav>
                                      </p:tavLst>
                                    </p:anim>
                                    <p:anim calcmode="lin" valueType="num">
                                      <p:cBhvr>
                                        <p:cTn id="18" dur="500" fill="hold"/>
                                        <p:tgtEl>
                                          <p:spTgt spid="20"/>
                                        </p:tgtEl>
                                        <p:attrNameLst>
                                          <p:attrName>ppt_y</p:attrName>
                                        </p:attrNameLst>
                                      </p:cBhvr>
                                      <p:tavLst>
                                        <p:tav tm="0">
                                          <p:val>
                                            <p:strVal val="#ppt_y"/>
                                          </p:val>
                                        </p:tav>
                                        <p:tav tm="100000">
                                          <p:val>
                                            <p:strVal val="#ppt_y"/>
                                          </p:val>
                                        </p:tav>
                                      </p:tavLst>
                                    </p:anim>
                                    <p:animEffect transition="in" filter="wipe(right)" prLst="gradientSize: 0.1">
                                      <p:cBhvr>
                                        <p:cTn id="19" dur="500"/>
                                        <p:tgtEl>
                                          <p:spTgt spid="20"/>
                                        </p:tgtEl>
                                      </p:cBhvr>
                                    </p:animEffect>
                                  </p:childTnLst>
                                </p:cTn>
                              </p:par>
                              <p:par>
                                <p:cTn id="20" presetID="32" presetClass="emph" presetSubtype="0" fill="hold" nodeType="withEffect">
                                  <p:stCondLst>
                                    <p:cond delay="0"/>
                                  </p:stCondLst>
                                  <p:childTnLst>
                                    <p:animClr clrSpc="rgb" dir="cw">
                                      <p:cBhvr override="childStyle">
                                        <p:cTn id="21" dur="100" fill="hold"/>
                                        <p:tgtEl>
                                          <p:spTgt spid="24"/>
                                        </p:tgtEl>
                                        <p:attrNameLst>
                                          <p:attrName>style.color</p:attrName>
                                        </p:attrNameLst>
                                      </p:cBhvr>
                                      <p:to>
                                        <a:schemeClr val="bg1"/>
                                      </p:to>
                                    </p:animClr>
                                    <p:animClr clrSpc="rgb" dir="cw">
                                      <p:cBhvr>
                                        <p:cTn id="22" dur="100" fill="hold"/>
                                        <p:tgtEl>
                                          <p:spTgt spid="24"/>
                                        </p:tgtEl>
                                        <p:attrNameLst>
                                          <p:attrName>fillcolor</p:attrName>
                                        </p:attrNameLst>
                                      </p:cBhvr>
                                      <p:to>
                                        <a:schemeClr val="bg1"/>
                                      </p:to>
                                    </p:animClr>
                                    <p:set>
                                      <p:cBhvr>
                                        <p:cTn id="23" dur="100" fill="hold"/>
                                        <p:tgtEl>
                                          <p:spTgt spid="24"/>
                                        </p:tgtEl>
                                        <p:attrNameLst>
                                          <p:attrName>fill.type</p:attrName>
                                        </p:attrNameLst>
                                      </p:cBhvr>
                                      <p:to>
                                        <p:strVal val="solid"/>
                                      </p:to>
                                    </p:set>
                                    <p:set>
                                      <p:cBhvr>
                                        <p:cTn id="24" dur="100" fill="hold"/>
                                        <p:tgtEl>
                                          <p:spTgt spid="24"/>
                                        </p:tgtEl>
                                        <p:attrNameLst>
                                          <p:attrName>fill.on</p:attrName>
                                        </p:attrNameLst>
                                      </p:cBhvr>
                                      <p:to>
                                        <p:strVal val="true"/>
                                      </p:to>
                                    </p:set>
                                    <p:animRot by="120000">
                                      <p:cBhvr>
                                        <p:cTn id="25" dur="100" fill="hold">
                                          <p:stCondLst>
                                            <p:cond delay="0"/>
                                          </p:stCondLst>
                                        </p:cTn>
                                        <p:tgtEl>
                                          <p:spTgt spid="24"/>
                                        </p:tgtEl>
                                        <p:attrNameLst>
                                          <p:attrName>r</p:attrName>
                                        </p:attrNameLst>
                                      </p:cBhvr>
                                    </p:animRot>
                                    <p:animRot by="-240000">
                                      <p:cBhvr>
                                        <p:cTn id="26" dur="200" fill="hold">
                                          <p:stCondLst>
                                            <p:cond delay="200"/>
                                          </p:stCondLst>
                                        </p:cTn>
                                        <p:tgtEl>
                                          <p:spTgt spid="24"/>
                                        </p:tgtEl>
                                        <p:attrNameLst>
                                          <p:attrName>r</p:attrName>
                                        </p:attrNameLst>
                                      </p:cBhvr>
                                    </p:animRot>
                                    <p:animRot by="240000">
                                      <p:cBhvr>
                                        <p:cTn id="27" dur="200" fill="hold">
                                          <p:stCondLst>
                                            <p:cond delay="400"/>
                                          </p:stCondLst>
                                        </p:cTn>
                                        <p:tgtEl>
                                          <p:spTgt spid="24"/>
                                        </p:tgtEl>
                                        <p:attrNameLst>
                                          <p:attrName>r</p:attrName>
                                        </p:attrNameLst>
                                      </p:cBhvr>
                                    </p:animRot>
                                    <p:animRot by="-240000">
                                      <p:cBhvr>
                                        <p:cTn id="28" dur="200" fill="hold">
                                          <p:stCondLst>
                                            <p:cond delay="600"/>
                                          </p:stCondLst>
                                        </p:cTn>
                                        <p:tgtEl>
                                          <p:spTgt spid="24"/>
                                        </p:tgtEl>
                                        <p:attrNameLst>
                                          <p:attrName>r</p:attrName>
                                        </p:attrNameLst>
                                      </p:cBhvr>
                                    </p:animRot>
                                    <p:animRot by="120000">
                                      <p:cBhvr>
                                        <p:cTn id="29" dur="200" fill="hold">
                                          <p:stCondLst>
                                            <p:cond delay="800"/>
                                          </p:stCondLst>
                                        </p:cTn>
                                        <p:tgtEl>
                                          <p:spTgt spid="24"/>
                                        </p:tgtEl>
                                        <p:attrNameLst>
                                          <p:attrName>r</p:attrName>
                                        </p:attrNameLst>
                                      </p:cBhvr>
                                    </p:animRot>
                                  </p:childTnLst>
                                </p:cTn>
                              </p:par>
                            </p:childTnLst>
                          </p:cTn>
                        </p:par>
                        <p:par>
                          <p:cTn id="30" fill="hold">
                            <p:stCondLst>
                              <p:cond delay="1500"/>
                            </p:stCondLst>
                            <p:childTnLst>
                              <p:par>
                                <p:cTn id="31" presetID="12" presetClass="entr" presetSubtype="4" fill="hold" grpId="0" nodeType="afterEffect">
                                  <p:stCondLst>
                                    <p:cond delay="0"/>
                                  </p:stCondLst>
                                  <p:childTnLst>
                                    <p:set>
                                      <p:cBhvr>
                                        <p:cTn id="32" dur="1" fill="hold">
                                          <p:stCondLst>
                                            <p:cond delay="0"/>
                                          </p:stCondLst>
                                        </p:cTn>
                                        <p:tgtEl>
                                          <p:spTgt spid="14"/>
                                        </p:tgtEl>
                                        <p:attrNameLst>
                                          <p:attrName>style.visibility</p:attrName>
                                        </p:attrNameLst>
                                      </p:cBhvr>
                                      <p:to>
                                        <p:strVal val="visible"/>
                                      </p:to>
                                    </p:set>
                                    <p:animEffect transition="in" filter="slide(fromBottom)">
                                      <p:cBhvr>
                                        <p:cTn id="33"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 grpId="0"/>
      <p:bldP spid="14" grpId="0"/>
    </p:bld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 name="图片 19" descr="画笔.jpg"/>
          <p:cNvPicPr>
            <a:picLocks noChangeAspect="1"/>
          </p:cNvPicPr>
          <p:nvPr/>
        </p:nvPicPr>
        <p:blipFill>
          <a:blip r:embed="rId2"/>
          <a:srcRect/>
          <a:stretch>
            <a:fillRect/>
          </a:stretch>
        </p:blipFill>
        <p:spPr bwMode="auto">
          <a:xfrm>
            <a:off x="8005763" y="4016375"/>
            <a:ext cx="1125537" cy="1127125"/>
          </a:xfrm>
          <a:prstGeom prst="rect">
            <a:avLst/>
          </a:prstGeom>
          <a:noFill/>
          <a:ln w="9525">
            <a:noFill/>
            <a:miter lim="800000"/>
            <a:headEnd/>
            <a:tailEnd/>
          </a:ln>
        </p:spPr>
      </p:pic>
      <p:pic>
        <p:nvPicPr>
          <p:cNvPr id="24" name="图片 23" descr="下方素材.png"/>
          <p:cNvPicPr>
            <a:picLocks noChangeAspect="1"/>
          </p:cNvPicPr>
          <p:nvPr/>
        </p:nvPicPr>
        <p:blipFill>
          <a:blip r:embed="rId3"/>
          <a:srcRect t="65517"/>
          <a:stretch>
            <a:fillRect/>
          </a:stretch>
        </p:blipFill>
        <p:spPr bwMode="auto">
          <a:xfrm>
            <a:off x="3967163" y="4652963"/>
            <a:ext cx="1895475" cy="490537"/>
          </a:xfrm>
          <a:prstGeom prst="rect">
            <a:avLst/>
          </a:prstGeom>
          <a:noFill/>
          <a:ln w="9525">
            <a:noFill/>
            <a:miter lim="800000"/>
            <a:headEnd/>
            <a:tailEnd/>
          </a:ln>
        </p:spPr>
      </p:pic>
      <p:pic>
        <p:nvPicPr>
          <p:cNvPr id="16" name="图片 15" descr="图片5.png"/>
          <p:cNvPicPr>
            <a:picLocks noChangeAspect="1"/>
          </p:cNvPicPr>
          <p:nvPr/>
        </p:nvPicPr>
        <p:blipFill>
          <a:blip r:embed="rId4"/>
          <a:srcRect/>
          <a:stretch>
            <a:fillRect/>
          </a:stretch>
        </p:blipFill>
        <p:spPr bwMode="auto">
          <a:xfrm>
            <a:off x="625475" y="1020763"/>
            <a:ext cx="868363" cy="379412"/>
          </a:xfrm>
          <a:prstGeom prst="rect">
            <a:avLst/>
          </a:prstGeom>
          <a:noFill/>
          <a:ln w="9525">
            <a:noFill/>
            <a:miter lim="800000"/>
            <a:headEnd/>
            <a:tailEnd/>
          </a:ln>
        </p:spPr>
      </p:pic>
      <p:grpSp>
        <p:nvGrpSpPr>
          <p:cNvPr id="2" name="组合 18"/>
          <p:cNvGrpSpPr>
            <a:grpSpLocks/>
          </p:cNvGrpSpPr>
          <p:nvPr/>
        </p:nvGrpSpPr>
        <p:grpSpPr bwMode="auto">
          <a:xfrm>
            <a:off x="252413" y="0"/>
            <a:ext cx="3797300" cy="819150"/>
            <a:chOff x="337457" y="0"/>
            <a:chExt cx="5751109" cy="1091406"/>
          </a:xfrm>
        </p:grpSpPr>
        <p:sp>
          <p:nvSpPr>
            <p:cNvPr id="21" name="圆角矩形 20"/>
            <p:cNvSpPr/>
            <p:nvPr/>
          </p:nvSpPr>
          <p:spPr>
            <a:xfrm>
              <a:off x="337457" y="406105"/>
              <a:ext cx="5751109" cy="685301"/>
            </a:xfrm>
            <a:prstGeom prst="roundRect">
              <a:avLst/>
            </a:prstGeom>
            <a:solidFill>
              <a:schemeClr val="accent4">
                <a:lumMod val="20000"/>
                <a:lumOff val="80000"/>
              </a:schemeClr>
            </a:solid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p>
          </p:txBody>
        </p:sp>
        <p:cxnSp>
          <p:nvCxnSpPr>
            <p:cNvPr id="22" name="直接连接符 21"/>
            <p:cNvCxnSpPr/>
            <p:nvPr/>
          </p:nvCxnSpPr>
          <p:spPr>
            <a:xfrm rot="5400000">
              <a:off x="711104" y="208196"/>
              <a:ext cx="418795" cy="2404"/>
            </a:xfrm>
            <a:prstGeom prst="line">
              <a:avLst/>
            </a:prstGeom>
            <a:solidFill>
              <a:schemeClr val="accent4">
                <a:lumMod val="20000"/>
                <a:lumOff val="80000"/>
              </a:schemeClr>
            </a:solidFill>
            <a:ln w="38100"/>
          </p:spPr>
          <p:style>
            <a:lnRef idx="1">
              <a:schemeClr val="dk1"/>
            </a:lnRef>
            <a:fillRef idx="0">
              <a:schemeClr val="dk1"/>
            </a:fillRef>
            <a:effectRef idx="0">
              <a:schemeClr val="dk1"/>
            </a:effectRef>
            <a:fontRef idx="minor">
              <a:schemeClr val="tx1"/>
            </a:fontRef>
          </p:style>
        </p:cxnSp>
        <p:cxnSp>
          <p:nvCxnSpPr>
            <p:cNvPr id="23" name="直接连接符 22"/>
            <p:cNvCxnSpPr/>
            <p:nvPr/>
          </p:nvCxnSpPr>
          <p:spPr>
            <a:xfrm rot="5400000">
              <a:off x="5113395" y="208196"/>
              <a:ext cx="418795" cy="2405"/>
            </a:xfrm>
            <a:prstGeom prst="line">
              <a:avLst/>
            </a:prstGeom>
            <a:solidFill>
              <a:schemeClr val="accent4">
                <a:lumMod val="20000"/>
                <a:lumOff val="80000"/>
              </a:schemeClr>
            </a:solidFill>
            <a:ln w="38100"/>
          </p:spPr>
          <p:style>
            <a:lnRef idx="1">
              <a:schemeClr val="dk1"/>
            </a:lnRef>
            <a:fillRef idx="0">
              <a:schemeClr val="dk1"/>
            </a:fillRef>
            <a:effectRef idx="0">
              <a:schemeClr val="dk1"/>
            </a:effectRef>
            <a:fontRef idx="minor">
              <a:schemeClr val="tx1"/>
            </a:fontRef>
          </p:style>
        </p:cxnSp>
      </p:grpSp>
      <p:sp>
        <p:nvSpPr>
          <p:cNvPr id="25" name="矩形 24"/>
          <p:cNvSpPr>
            <a:spLocks noChangeArrowheads="1"/>
          </p:cNvSpPr>
          <p:nvPr/>
        </p:nvSpPr>
        <p:spPr bwMode="auto">
          <a:xfrm>
            <a:off x="306388" y="349250"/>
            <a:ext cx="3806825" cy="484188"/>
          </a:xfrm>
          <a:prstGeom prst="rect">
            <a:avLst/>
          </a:prstGeom>
          <a:noFill/>
          <a:ln w="9525">
            <a:noFill/>
            <a:miter lim="800000"/>
            <a:headEnd/>
            <a:tailEnd/>
          </a:ln>
        </p:spPr>
        <p:txBody>
          <a:bodyPr wrap="none" lIns="68580" tIns="34290" rIns="68580" bIns="34290">
            <a:spAutoFit/>
          </a:bodyPr>
          <a:lstStyle/>
          <a:p>
            <a:r>
              <a:rPr lang="zh-CN" altLang="en-US" sz="2700">
                <a:latin typeface="微软雅黑" pitchFamily="34" charset="-122"/>
                <a:ea typeface="微软雅黑" pitchFamily="34" charset="-122"/>
              </a:rPr>
              <a:t>知识点  二力平衡的条件</a:t>
            </a:r>
          </a:p>
        </p:txBody>
      </p:sp>
      <p:sp>
        <p:nvSpPr>
          <p:cNvPr id="14" name="矩形 13"/>
          <p:cNvSpPr>
            <a:spLocks noChangeArrowheads="1"/>
          </p:cNvSpPr>
          <p:nvPr/>
        </p:nvSpPr>
        <p:spPr bwMode="auto">
          <a:xfrm>
            <a:off x="403225" y="1390650"/>
            <a:ext cx="7704138" cy="938213"/>
          </a:xfrm>
          <a:prstGeom prst="rect">
            <a:avLst/>
          </a:prstGeom>
          <a:noFill/>
          <a:ln w="9525">
            <a:noFill/>
            <a:miter lim="800000"/>
            <a:headEnd/>
            <a:tailEnd/>
          </a:ln>
        </p:spPr>
        <p:txBody>
          <a:bodyPr lIns="68580" tIns="34290" rIns="68580" bIns="34290">
            <a:spAutoFit/>
          </a:bodyPr>
          <a:lstStyle/>
          <a:p>
            <a:pPr>
              <a:lnSpc>
                <a:spcPct val="150000"/>
              </a:lnSpc>
            </a:pPr>
            <a:r>
              <a:rPr lang="zh-CN" altLang="en-US" sz="2000">
                <a:latin typeface="微软雅黑" pitchFamily="34" charset="-122"/>
                <a:ea typeface="微软雅黑" pitchFamily="34" charset="-122"/>
              </a:rPr>
              <a:t>如图所示</a:t>
            </a:r>
            <a:r>
              <a:rPr lang="en-US" altLang="zh-CN" sz="2000">
                <a:latin typeface="微软雅黑" pitchFamily="34" charset="-122"/>
                <a:ea typeface="微软雅黑" pitchFamily="34" charset="-122"/>
              </a:rPr>
              <a:t>,</a:t>
            </a:r>
            <a:r>
              <a:rPr lang="zh-CN" altLang="en-US" sz="2000">
                <a:latin typeface="微软雅黑" pitchFamily="34" charset="-122"/>
                <a:ea typeface="微软雅黑" pitchFamily="34" charset="-122"/>
              </a:rPr>
              <a:t>小孩沿水平方向用力推小汽车</a:t>
            </a:r>
            <a:r>
              <a:rPr lang="en-US" altLang="zh-CN" sz="2000">
                <a:latin typeface="微软雅黑" pitchFamily="34" charset="-122"/>
                <a:ea typeface="微软雅黑" pitchFamily="34" charset="-122"/>
              </a:rPr>
              <a:t>,</a:t>
            </a:r>
            <a:r>
              <a:rPr lang="zh-CN" altLang="en-US" sz="2000">
                <a:latin typeface="微软雅黑" pitchFamily="34" charset="-122"/>
                <a:ea typeface="微软雅黑" pitchFamily="34" charset="-122"/>
              </a:rPr>
              <a:t>但小汽车仍保持静止</a:t>
            </a:r>
            <a:r>
              <a:rPr lang="en-US" altLang="zh-CN" sz="2000">
                <a:latin typeface="微软雅黑" pitchFamily="34" charset="-122"/>
                <a:ea typeface="微软雅黑" pitchFamily="34" charset="-122"/>
              </a:rPr>
              <a:t>,</a:t>
            </a:r>
            <a:r>
              <a:rPr lang="zh-CN" altLang="en-US" sz="2000">
                <a:latin typeface="微软雅黑" pitchFamily="34" charset="-122"/>
                <a:ea typeface="微软雅黑" pitchFamily="34" charset="-122"/>
              </a:rPr>
              <a:t>小孩对小汽车的推力等于小汽车受到的阻力</a:t>
            </a:r>
            <a:r>
              <a:rPr lang="en-US" altLang="zh-CN" sz="2000">
                <a:latin typeface="微软雅黑" pitchFamily="34" charset="-122"/>
                <a:ea typeface="微软雅黑" pitchFamily="34" charset="-122"/>
              </a:rPr>
              <a:t>.</a:t>
            </a:r>
          </a:p>
        </p:txBody>
      </p:sp>
      <p:pic>
        <p:nvPicPr>
          <p:cNvPr id="11" name="yhb359.jpg" descr="id:2147507349;FounderCES"/>
          <p:cNvPicPr>
            <a:picLocks noChangeAspect="1" noChangeArrowheads="1"/>
          </p:cNvPicPr>
          <p:nvPr/>
        </p:nvPicPr>
        <p:blipFill>
          <a:blip r:embed="rId5"/>
          <a:srcRect/>
          <a:stretch>
            <a:fillRect/>
          </a:stretch>
        </p:blipFill>
        <p:spPr bwMode="auto">
          <a:xfrm>
            <a:off x="3662363" y="2478088"/>
            <a:ext cx="1954212" cy="1069975"/>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1" fill="hold"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slide(fromTop)">
                                      <p:cBhvr>
                                        <p:cTn id="7" dur="500"/>
                                        <p:tgtEl>
                                          <p:spTgt spid="2"/>
                                        </p:tgtEl>
                                      </p:cBhvr>
                                    </p:animEffect>
                                  </p:childTnLst>
                                </p:cTn>
                              </p:par>
                              <p:par>
                                <p:cTn id="8" presetID="12" presetClass="entr" presetSubtype="8" fill="hold" grpId="0" nodeType="withEffect">
                                  <p:stCondLst>
                                    <p:cond delay="0"/>
                                  </p:stCondLst>
                                  <p:childTnLst>
                                    <p:set>
                                      <p:cBhvr>
                                        <p:cTn id="9" dur="1" fill="hold">
                                          <p:stCondLst>
                                            <p:cond delay="0"/>
                                          </p:stCondLst>
                                        </p:cTn>
                                        <p:tgtEl>
                                          <p:spTgt spid="25"/>
                                        </p:tgtEl>
                                        <p:attrNameLst>
                                          <p:attrName>style.visibility</p:attrName>
                                        </p:attrNameLst>
                                      </p:cBhvr>
                                      <p:to>
                                        <p:strVal val="visible"/>
                                      </p:to>
                                    </p:set>
                                    <p:animEffect transition="in" filter="slide(fromLeft)">
                                      <p:cBhvr>
                                        <p:cTn id="10" dur="500"/>
                                        <p:tgtEl>
                                          <p:spTgt spid="25"/>
                                        </p:tgtEl>
                                      </p:cBhvr>
                                    </p:animEffect>
                                  </p:childTnLst>
                                </p:cTn>
                              </p:par>
                              <p:par>
                                <p:cTn id="11" presetID="12" presetClass="entr" presetSubtype="4" fill="hold" nodeType="withEffect">
                                  <p:stCondLst>
                                    <p:cond delay="0"/>
                                  </p:stCondLst>
                                  <p:childTnLst>
                                    <p:set>
                                      <p:cBhvr>
                                        <p:cTn id="12" dur="1" fill="hold">
                                          <p:stCondLst>
                                            <p:cond delay="0"/>
                                          </p:stCondLst>
                                        </p:cTn>
                                        <p:tgtEl>
                                          <p:spTgt spid="16"/>
                                        </p:tgtEl>
                                        <p:attrNameLst>
                                          <p:attrName>style.visibility</p:attrName>
                                        </p:attrNameLst>
                                      </p:cBhvr>
                                      <p:to>
                                        <p:strVal val="visible"/>
                                      </p:to>
                                    </p:set>
                                    <p:animEffect transition="in" filter="slide(fromBottom)">
                                      <p:cBhvr>
                                        <p:cTn id="13" dur="500"/>
                                        <p:tgtEl>
                                          <p:spTgt spid="16"/>
                                        </p:tgtEl>
                                      </p:cBhvr>
                                    </p:animEffect>
                                  </p:childTnLst>
                                </p:cTn>
                              </p:par>
                            </p:childTnLst>
                          </p:cTn>
                        </p:par>
                        <p:par>
                          <p:cTn id="14" fill="hold">
                            <p:stCondLst>
                              <p:cond delay="500"/>
                            </p:stCondLst>
                            <p:childTnLst>
                              <p:par>
                                <p:cTn id="15" presetID="29" presetClass="entr" presetSubtype="0" fill="hold" nodeType="afterEffect">
                                  <p:stCondLst>
                                    <p:cond delay="0"/>
                                  </p:stCondLst>
                                  <p:childTnLst>
                                    <p:set>
                                      <p:cBhvr>
                                        <p:cTn id="16" dur="1" fill="hold">
                                          <p:stCondLst>
                                            <p:cond delay="0"/>
                                          </p:stCondLst>
                                        </p:cTn>
                                        <p:tgtEl>
                                          <p:spTgt spid="20"/>
                                        </p:tgtEl>
                                        <p:attrNameLst>
                                          <p:attrName>style.visibility</p:attrName>
                                        </p:attrNameLst>
                                      </p:cBhvr>
                                      <p:to>
                                        <p:strVal val="visible"/>
                                      </p:to>
                                    </p:set>
                                    <p:anim calcmode="lin" valueType="num">
                                      <p:cBhvr>
                                        <p:cTn id="17" dur="500" fill="hold"/>
                                        <p:tgtEl>
                                          <p:spTgt spid="20"/>
                                        </p:tgtEl>
                                        <p:attrNameLst>
                                          <p:attrName>ppt_x</p:attrName>
                                        </p:attrNameLst>
                                      </p:cBhvr>
                                      <p:tavLst>
                                        <p:tav tm="0">
                                          <p:val>
                                            <p:strVal val="#ppt_x-.2"/>
                                          </p:val>
                                        </p:tav>
                                        <p:tav tm="100000">
                                          <p:val>
                                            <p:strVal val="#ppt_x"/>
                                          </p:val>
                                        </p:tav>
                                      </p:tavLst>
                                    </p:anim>
                                    <p:anim calcmode="lin" valueType="num">
                                      <p:cBhvr>
                                        <p:cTn id="18" dur="500" fill="hold"/>
                                        <p:tgtEl>
                                          <p:spTgt spid="20"/>
                                        </p:tgtEl>
                                        <p:attrNameLst>
                                          <p:attrName>ppt_y</p:attrName>
                                        </p:attrNameLst>
                                      </p:cBhvr>
                                      <p:tavLst>
                                        <p:tav tm="0">
                                          <p:val>
                                            <p:strVal val="#ppt_y"/>
                                          </p:val>
                                        </p:tav>
                                        <p:tav tm="100000">
                                          <p:val>
                                            <p:strVal val="#ppt_y"/>
                                          </p:val>
                                        </p:tav>
                                      </p:tavLst>
                                    </p:anim>
                                    <p:animEffect transition="in" filter="wipe(right)" prLst="gradientSize: 0.1">
                                      <p:cBhvr>
                                        <p:cTn id="19" dur="500"/>
                                        <p:tgtEl>
                                          <p:spTgt spid="20"/>
                                        </p:tgtEl>
                                      </p:cBhvr>
                                    </p:animEffect>
                                  </p:childTnLst>
                                </p:cTn>
                              </p:par>
                              <p:par>
                                <p:cTn id="20" presetID="32" presetClass="emph" presetSubtype="0" fill="hold" nodeType="withEffect">
                                  <p:stCondLst>
                                    <p:cond delay="0"/>
                                  </p:stCondLst>
                                  <p:childTnLst>
                                    <p:animClr clrSpc="rgb" dir="cw">
                                      <p:cBhvr override="childStyle">
                                        <p:cTn id="21" dur="100" fill="hold"/>
                                        <p:tgtEl>
                                          <p:spTgt spid="24"/>
                                        </p:tgtEl>
                                        <p:attrNameLst>
                                          <p:attrName>style.color</p:attrName>
                                        </p:attrNameLst>
                                      </p:cBhvr>
                                      <p:to>
                                        <a:schemeClr val="bg1"/>
                                      </p:to>
                                    </p:animClr>
                                    <p:animClr clrSpc="rgb" dir="cw">
                                      <p:cBhvr>
                                        <p:cTn id="22" dur="100" fill="hold"/>
                                        <p:tgtEl>
                                          <p:spTgt spid="24"/>
                                        </p:tgtEl>
                                        <p:attrNameLst>
                                          <p:attrName>fillcolor</p:attrName>
                                        </p:attrNameLst>
                                      </p:cBhvr>
                                      <p:to>
                                        <a:schemeClr val="bg1"/>
                                      </p:to>
                                    </p:animClr>
                                    <p:set>
                                      <p:cBhvr>
                                        <p:cTn id="23" dur="100" fill="hold"/>
                                        <p:tgtEl>
                                          <p:spTgt spid="24"/>
                                        </p:tgtEl>
                                        <p:attrNameLst>
                                          <p:attrName>fill.type</p:attrName>
                                        </p:attrNameLst>
                                      </p:cBhvr>
                                      <p:to>
                                        <p:strVal val="solid"/>
                                      </p:to>
                                    </p:set>
                                    <p:set>
                                      <p:cBhvr>
                                        <p:cTn id="24" dur="100" fill="hold"/>
                                        <p:tgtEl>
                                          <p:spTgt spid="24"/>
                                        </p:tgtEl>
                                        <p:attrNameLst>
                                          <p:attrName>fill.on</p:attrName>
                                        </p:attrNameLst>
                                      </p:cBhvr>
                                      <p:to>
                                        <p:strVal val="true"/>
                                      </p:to>
                                    </p:set>
                                    <p:animRot by="120000">
                                      <p:cBhvr>
                                        <p:cTn id="25" dur="100" fill="hold">
                                          <p:stCondLst>
                                            <p:cond delay="0"/>
                                          </p:stCondLst>
                                        </p:cTn>
                                        <p:tgtEl>
                                          <p:spTgt spid="24"/>
                                        </p:tgtEl>
                                        <p:attrNameLst>
                                          <p:attrName>r</p:attrName>
                                        </p:attrNameLst>
                                      </p:cBhvr>
                                    </p:animRot>
                                    <p:animRot by="-240000">
                                      <p:cBhvr>
                                        <p:cTn id="26" dur="200" fill="hold">
                                          <p:stCondLst>
                                            <p:cond delay="200"/>
                                          </p:stCondLst>
                                        </p:cTn>
                                        <p:tgtEl>
                                          <p:spTgt spid="24"/>
                                        </p:tgtEl>
                                        <p:attrNameLst>
                                          <p:attrName>r</p:attrName>
                                        </p:attrNameLst>
                                      </p:cBhvr>
                                    </p:animRot>
                                    <p:animRot by="240000">
                                      <p:cBhvr>
                                        <p:cTn id="27" dur="200" fill="hold">
                                          <p:stCondLst>
                                            <p:cond delay="400"/>
                                          </p:stCondLst>
                                        </p:cTn>
                                        <p:tgtEl>
                                          <p:spTgt spid="24"/>
                                        </p:tgtEl>
                                        <p:attrNameLst>
                                          <p:attrName>r</p:attrName>
                                        </p:attrNameLst>
                                      </p:cBhvr>
                                    </p:animRot>
                                    <p:animRot by="-240000">
                                      <p:cBhvr>
                                        <p:cTn id="28" dur="200" fill="hold">
                                          <p:stCondLst>
                                            <p:cond delay="600"/>
                                          </p:stCondLst>
                                        </p:cTn>
                                        <p:tgtEl>
                                          <p:spTgt spid="24"/>
                                        </p:tgtEl>
                                        <p:attrNameLst>
                                          <p:attrName>r</p:attrName>
                                        </p:attrNameLst>
                                      </p:cBhvr>
                                    </p:animRot>
                                    <p:animRot by="120000">
                                      <p:cBhvr>
                                        <p:cTn id="29" dur="200" fill="hold">
                                          <p:stCondLst>
                                            <p:cond delay="800"/>
                                          </p:stCondLst>
                                        </p:cTn>
                                        <p:tgtEl>
                                          <p:spTgt spid="24"/>
                                        </p:tgtEl>
                                        <p:attrNameLst>
                                          <p:attrName>r</p:attrName>
                                        </p:attrNameLst>
                                      </p:cBhvr>
                                    </p:animRot>
                                  </p:childTnLst>
                                </p:cTn>
                              </p:par>
                            </p:childTnLst>
                          </p:cTn>
                        </p:par>
                        <p:par>
                          <p:cTn id="30" fill="hold">
                            <p:stCondLst>
                              <p:cond delay="1500"/>
                            </p:stCondLst>
                            <p:childTnLst>
                              <p:par>
                                <p:cTn id="31" presetID="12" presetClass="entr" presetSubtype="4" fill="hold" grpId="0" nodeType="afterEffect">
                                  <p:stCondLst>
                                    <p:cond delay="0"/>
                                  </p:stCondLst>
                                  <p:childTnLst>
                                    <p:set>
                                      <p:cBhvr>
                                        <p:cTn id="32" dur="1" fill="hold">
                                          <p:stCondLst>
                                            <p:cond delay="0"/>
                                          </p:stCondLst>
                                        </p:cTn>
                                        <p:tgtEl>
                                          <p:spTgt spid="14"/>
                                        </p:tgtEl>
                                        <p:attrNameLst>
                                          <p:attrName>style.visibility</p:attrName>
                                        </p:attrNameLst>
                                      </p:cBhvr>
                                      <p:to>
                                        <p:strVal val="visible"/>
                                      </p:to>
                                    </p:set>
                                    <p:animEffect transition="in" filter="slide(fromBottom)">
                                      <p:cBhvr>
                                        <p:cTn id="33" dur="500"/>
                                        <p:tgtEl>
                                          <p:spTgt spid="14"/>
                                        </p:tgtEl>
                                      </p:cBhvr>
                                    </p:animEffect>
                                  </p:childTnLst>
                                </p:cTn>
                              </p:par>
                              <p:par>
                                <p:cTn id="34" presetID="12" presetClass="entr" presetSubtype="4" fill="hold" nodeType="withEffect">
                                  <p:stCondLst>
                                    <p:cond delay="0"/>
                                  </p:stCondLst>
                                  <p:childTnLst>
                                    <p:set>
                                      <p:cBhvr>
                                        <p:cTn id="35" dur="1" fill="hold">
                                          <p:stCondLst>
                                            <p:cond delay="0"/>
                                          </p:stCondLst>
                                        </p:cTn>
                                        <p:tgtEl>
                                          <p:spTgt spid="11"/>
                                        </p:tgtEl>
                                        <p:attrNameLst>
                                          <p:attrName>style.visibility</p:attrName>
                                        </p:attrNameLst>
                                      </p:cBhvr>
                                      <p:to>
                                        <p:strVal val="visible"/>
                                      </p:to>
                                    </p:set>
                                    <p:animEffect transition="in" filter="slide(fromBottom)">
                                      <p:cBhvr>
                                        <p:cTn id="36"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 grpId="0"/>
      <p:bldP spid="14" grpId="0"/>
    </p:bld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 name="图片 19" descr="画笔.jpg"/>
          <p:cNvPicPr>
            <a:picLocks noChangeAspect="1"/>
          </p:cNvPicPr>
          <p:nvPr/>
        </p:nvPicPr>
        <p:blipFill>
          <a:blip r:embed="rId2"/>
          <a:srcRect/>
          <a:stretch>
            <a:fillRect/>
          </a:stretch>
        </p:blipFill>
        <p:spPr bwMode="auto">
          <a:xfrm>
            <a:off x="8005763" y="4016375"/>
            <a:ext cx="1125537" cy="1127125"/>
          </a:xfrm>
          <a:prstGeom prst="rect">
            <a:avLst/>
          </a:prstGeom>
          <a:noFill/>
          <a:ln w="9525">
            <a:noFill/>
            <a:miter lim="800000"/>
            <a:headEnd/>
            <a:tailEnd/>
          </a:ln>
        </p:spPr>
      </p:pic>
      <p:pic>
        <p:nvPicPr>
          <p:cNvPr id="24" name="图片 23" descr="下方素材.png"/>
          <p:cNvPicPr>
            <a:picLocks noChangeAspect="1"/>
          </p:cNvPicPr>
          <p:nvPr/>
        </p:nvPicPr>
        <p:blipFill>
          <a:blip r:embed="rId3"/>
          <a:srcRect t="65517"/>
          <a:stretch>
            <a:fillRect/>
          </a:stretch>
        </p:blipFill>
        <p:spPr bwMode="auto">
          <a:xfrm>
            <a:off x="3967163" y="4652963"/>
            <a:ext cx="1895475" cy="490537"/>
          </a:xfrm>
          <a:prstGeom prst="rect">
            <a:avLst/>
          </a:prstGeom>
          <a:noFill/>
          <a:ln w="9525">
            <a:noFill/>
            <a:miter lim="800000"/>
            <a:headEnd/>
            <a:tailEnd/>
          </a:ln>
        </p:spPr>
      </p:pic>
      <p:pic>
        <p:nvPicPr>
          <p:cNvPr id="16" name="图片 15" descr="图片5.png"/>
          <p:cNvPicPr>
            <a:picLocks noChangeAspect="1"/>
          </p:cNvPicPr>
          <p:nvPr/>
        </p:nvPicPr>
        <p:blipFill>
          <a:blip r:embed="rId4"/>
          <a:srcRect/>
          <a:stretch>
            <a:fillRect/>
          </a:stretch>
        </p:blipFill>
        <p:spPr bwMode="auto">
          <a:xfrm>
            <a:off x="625475" y="1020763"/>
            <a:ext cx="868363" cy="379412"/>
          </a:xfrm>
          <a:prstGeom prst="rect">
            <a:avLst/>
          </a:prstGeom>
          <a:noFill/>
          <a:ln w="9525">
            <a:noFill/>
            <a:miter lim="800000"/>
            <a:headEnd/>
            <a:tailEnd/>
          </a:ln>
        </p:spPr>
      </p:pic>
      <p:grpSp>
        <p:nvGrpSpPr>
          <p:cNvPr id="2" name="组合 18"/>
          <p:cNvGrpSpPr>
            <a:grpSpLocks/>
          </p:cNvGrpSpPr>
          <p:nvPr/>
        </p:nvGrpSpPr>
        <p:grpSpPr bwMode="auto">
          <a:xfrm>
            <a:off x="252413" y="0"/>
            <a:ext cx="6191250" cy="819150"/>
            <a:chOff x="337457" y="0"/>
            <a:chExt cx="5751109" cy="1091406"/>
          </a:xfrm>
        </p:grpSpPr>
        <p:sp>
          <p:nvSpPr>
            <p:cNvPr id="21" name="圆角矩形 20"/>
            <p:cNvSpPr/>
            <p:nvPr/>
          </p:nvSpPr>
          <p:spPr>
            <a:xfrm>
              <a:off x="337457" y="406105"/>
              <a:ext cx="5751109" cy="685301"/>
            </a:xfrm>
            <a:prstGeom prst="roundRect">
              <a:avLst/>
            </a:prstGeom>
            <a:solidFill>
              <a:schemeClr val="accent4">
                <a:lumMod val="20000"/>
                <a:lumOff val="80000"/>
              </a:schemeClr>
            </a:solid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p>
          </p:txBody>
        </p:sp>
        <p:cxnSp>
          <p:nvCxnSpPr>
            <p:cNvPr id="22" name="直接连接符 21"/>
            <p:cNvCxnSpPr/>
            <p:nvPr/>
          </p:nvCxnSpPr>
          <p:spPr>
            <a:xfrm rot="5400000">
              <a:off x="709806" y="208661"/>
              <a:ext cx="418795" cy="1474"/>
            </a:xfrm>
            <a:prstGeom prst="line">
              <a:avLst/>
            </a:prstGeom>
            <a:solidFill>
              <a:schemeClr val="accent4">
                <a:lumMod val="20000"/>
                <a:lumOff val="80000"/>
              </a:schemeClr>
            </a:solidFill>
            <a:ln w="38100"/>
          </p:spPr>
          <p:style>
            <a:lnRef idx="1">
              <a:schemeClr val="dk1"/>
            </a:lnRef>
            <a:fillRef idx="0">
              <a:schemeClr val="dk1"/>
            </a:fillRef>
            <a:effectRef idx="0">
              <a:schemeClr val="dk1"/>
            </a:effectRef>
            <a:fontRef idx="minor">
              <a:schemeClr val="tx1"/>
            </a:fontRef>
          </p:style>
        </p:cxnSp>
        <p:cxnSp>
          <p:nvCxnSpPr>
            <p:cNvPr id="23" name="直接连接符 22"/>
            <p:cNvCxnSpPr/>
            <p:nvPr/>
          </p:nvCxnSpPr>
          <p:spPr>
            <a:xfrm rot="5400000">
              <a:off x="5113091" y="208661"/>
              <a:ext cx="418795" cy="1474"/>
            </a:xfrm>
            <a:prstGeom prst="line">
              <a:avLst/>
            </a:prstGeom>
            <a:solidFill>
              <a:schemeClr val="accent4">
                <a:lumMod val="20000"/>
                <a:lumOff val="80000"/>
              </a:schemeClr>
            </a:solidFill>
            <a:ln w="38100"/>
          </p:spPr>
          <p:style>
            <a:lnRef idx="1">
              <a:schemeClr val="dk1"/>
            </a:lnRef>
            <a:fillRef idx="0">
              <a:schemeClr val="dk1"/>
            </a:fillRef>
            <a:effectRef idx="0">
              <a:schemeClr val="dk1"/>
            </a:effectRef>
            <a:fontRef idx="minor">
              <a:schemeClr val="tx1"/>
            </a:fontRef>
          </p:style>
        </p:cxnSp>
      </p:grpSp>
      <p:sp>
        <p:nvSpPr>
          <p:cNvPr id="25" name="矩形 24"/>
          <p:cNvSpPr>
            <a:spLocks noChangeArrowheads="1"/>
          </p:cNvSpPr>
          <p:nvPr/>
        </p:nvSpPr>
        <p:spPr bwMode="auto">
          <a:xfrm>
            <a:off x="306388" y="349250"/>
            <a:ext cx="6230937" cy="484188"/>
          </a:xfrm>
          <a:prstGeom prst="rect">
            <a:avLst/>
          </a:prstGeom>
          <a:noFill/>
          <a:ln w="9525">
            <a:noFill/>
            <a:miter lim="800000"/>
            <a:headEnd/>
            <a:tailEnd/>
          </a:ln>
        </p:spPr>
        <p:txBody>
          <a:bodyPr wrap="none" lIns="68580" tIns="34290" rIns="68580" bIns="34290">
            <a:spAutoFit/>
          </a:bodyPr>
          <a:lstStyle/>
          <a:p>
            <a:r>
              <a:rPr lang="zh-CN" altLang="en-US" sz="2700">
                <a:latin typeface="微软雅黑" pitchFamily="34" charset="-122"/>
                <a:ea typeface="微软雅黑" pitchFamily="34" charset="-122"/>
              </a:rPr>
              <a:t>知识点  非平衡力和物体运动状态的变化</a:t>
            </a:r>
          </a:p>
        </p:txBody>
      </p:sp>
      <p:sp>
        <p:nvSpPr>
          <p:cNvPr id="14" name="矩形 13"/>
          <p:cNvSpPr>
            <a:spLocks noChangeArrowheads="1"/>
          </p:cNvSpPr>
          <p:nvPr/>
        </p:nvSpPr>
        <p:spPr bwMode="auto">
          <a:xfrm>
            <a:off x="403225" y="1390650"/>
            <a:ext cx="7704138" cy="1862138"/>
          </a:xfrm>
          <a:prstGeom prst="rect">
            <a:avLst/>
          </a:prstGeom>
          <a:noFill/>
          <a:ln w="9525">
            <a:noFill/>
            <a:miter lim="800000"/>
            <a:headEnd/>
            <a:tailEnd/>
          </a:ln>
        </p:spPr>
        <p:txBody>
          <a:bodyPr lIns="68580" tIns="34290" rIns="68580" bIns="34290">
            <a:spAutoFit/>
          </a:bodyPr>
          <a:lstStyle/>
          <a:p>
            <a:pPr>
              <a:lnSpc>
                <a:spcPct val="150000"/>
              </a:lnSpc>
            </a:pPr>
            <a:r>
              <a:rPr lang="en-US" altLang="zh-CN" sz="2000">
                <a:latin typeface="微软雅黑" pitchFamily="34" charset="-122"/>
                <a:ea typeface="微软雅黑" pitchFamily="34" charset="-122"/>
              </a:rPr>
              <a:t>1.</a:t>
            </a:r>
            <a:r>
              <a:rPr lang="zh-CN" altLang="en-US" sz="2000">
                <a:latin typeface="微软雅黑" pitchFamily="34" charset="-122"/>
                <a:ea typeface="微软雅黑" pitchFamily="34" charset="-122"/>
              </a:rPr>
              <a:t>当一个力的作用效果与几个力共同作用产生的效果相同时</a:t>
            </a:r>
            <a:r>
              <a:rPr lang="en-US" altLang="zh-CN" sz="2000">
                <a:latin typeface="微软雅黑" pitchFamily="34" charset="-122"/>
                <a:ea typeface="微软雅黑" pitchFamily="34" charset="-122"/>
              </a:rPr>
              <a:t>,</a:t>
            </a:r>
            <a:r>
              <a:rPr lang="zh-CN" altLang="en-US" sz="2000">
                <a:latin typeface="微软雅黑" pitchFamily="34" charset="-122"/>
                <a:ea typeface="微软雅黑" pitchFamily="34" charset="-122"/>
              </a:rPr>
              <a:t>这个力就叫做那几个力的合力</a:t>
            </a:r>
            <a:r>
              <a:rPr lang="en-US" altLang="zh-CN" sz="2000">
                <a:latin typeface="微软雅黑" pitchFamily="34" charset="-122"/>
                <a:ea typeface="微软雅黑" pitchFamily="34" charset="-122"/>
              </a:rPr>
              <a:t>.</a:t>
            </a:r>
          </a:p>
          <a:p>
            <a:pPr>
              <a:lnSpc>
                <a:spcPct val="150000"/>
              </a:lnSpc>
            </a:pPr>
            <a:r>
              <a:rPr lang="en-US" altLang="zh-CN" sz="2000">
                <a:latin typeface="微软雅黑" pitchFamily="34" charset="-122"/>
                <a:ea typeface="微软雅黑" pitchFamily="34" charset="-122"/>
              </a:rPr>
              <a:t>2.</a:t>
            </a:r>
            <a:r>
              <a:rPr lang="zh-CN" altLang="en-US" sz="2000">
                <a:latin typeface="微软雅黑" pitchFamily="34" charset="-122"/>
                <a:ea typeface="微软雅黑" pitchFamily="34" charset="-122"/>
              </a:rPr>
              <a:t>同一直线上方向相同的两个力的合力</a:t>
            </a:r>
            <a:r>
              <a:rPr lang="en-US" altLang="zh-CN" sz="2000">
                <a:latin typeface="微软雅黑" pitchFamily="34" charset="-122"/>
                <a:ea typeface="微软雅黑" pitchFamily="34" charset="-122"/>
              </a:rPr>
              <a:t>,</a:t>
            </a:r>
            <a:r>
              <a:rPr lang="zh-CN" altLang="en-US" sz="2000">
                <a:latin typeface="微软雅黑" pitchFamily="34" charset="-122"/>
                <a:ea typeface="微软雅黑" pitchFamily="34" charset="-122"/>
              </a:rPr>
              <a:t>大小等于两力之和</a:t>
            </a:r>
            <a:r>
              <a:rPr lang="en-US" altLang="zh-CN" sz="2000">
                <a:latin typeface="微软雅黑" pitchFamily="34" charset="-122"/>
                <a:ea typeface="微软雅黑" pitchFamily="34" charset="-122"/>
              </a:rPr>
              <a:t>.</a:t>
            </a:r>
            <a:r>
              <a:rPr lang="zh-CN" altLang="en-US" sz="2000">
                <a:latin typeface="微软雅黑" pitchFamily="34" charset="-122"/>
                <a:ea typeface="微软雅黑" pitchFamily="34" charset="-122"/>
              </a:rPr>
              <a:t>同一直线上方向相反的两个力的合力</a:t>
            </a:r>
            <a:r>
              <a:rPr lang="en-US" altLang="zh-CN" sz="2000">
                <a:latin typeface="微软雅黑" pitchFamily="34" charset="-122"/>
                <a:ea typeface="微软雅黑" pitchFamily="34" charset="-122"/>
              </a:rPr>
              <a:t>,</a:t>
            </a:r>
            <a:r>
              <a:rPr lang="zh-CN" altLang="en-US" sz="2000">
                <a:latin typeface="微软雅黑" pitchFamily="34" charset="-122"/>
                <a:ea typeface="微软雅黑" pitchFamily="34" charset="-122"/>
              </a:rPr>
              <a:t>大小等于两力之差</a:t>
            </a:r>
            <a:r>
              <a:rPr lang="en-US" altLang="zh-CN" sz="2000">
                <a:latin typeface="微软雅黑" pitchFamily="34" charset="-122"/>
                <a:ea typeface="微软雅黑" pitchFamily="34" charset="-122"/>
              </a:rPr>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1" fill="hold"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slide(fromTop)">
                                      <p:cBhvr>
                                        <p:cTn id="7" dur="500"/>
                                        <p:tgtEl>
                                          <p:spTgt spid="2"/>
                                        </p:tgtEl>
                                      </p:cBhvr>
                                    </p:animEffect>
                                  </p:childTnLst>
                                </p:cTn>
                              </p:par>
                              <p:par>
                                <p:cTn id="8" presetID="12" presetClass="entr" presetSubtype="8" fill="hold" grpId="0" nodeType="withEffect">
                                  <p:stCondLst>
                                    <p:cond delay="0"/>
                                  </p:stCondLst>
                                  <p:childTnLst>
                                    <p:set>
                                      <p:cBhvr>
                                        <p:cTn id="9" dur="1" fill="hold">
                                          <p:stCondLst>
                                            <p:cond delay="0"/>
                                          </p:stCondLst>
                                        </p:cTn>
                                        <p:tgtEl>
                                          <p:spTgt spid="25"/>
                                        </p:tgtEl>
                                        <p:attrNameLst>
                                          <p:attrName>style.visibility</p:attrName>
                                        </p:attrNameLst>
                                      </p:cBhvr>
                                      <p:to>
                                        <p:strVal val="visible"/>
                                      </p:to>
                                    </p:set>
                                    <p:animEffect transition="in" filter="slide(fromLeft)">
                                      <p:cBhvr>
                                        <p:cTn id="10" dur="500"/>
                                        <p:tgtEl>
                                          <p:spTgt spid="25"/>
                                        </p:tgtEl>
                                      </p:cBhvr>
                                    </p:animEffect>
                                  </p:childTnLst>
                                </p:cTn>
                              </p:par>
                              <p:par>
                                <p:cTn id="11" presetID="12" presetClass="entr" presetSubtype="4" fill="hold" nodeType="withEffect">
                                  <p:stCondLst>
                                    <p:cond delay="0"/>
                                  </p:stCondLst>
                                  <p:childTnLst>
                                    <p:set>
                                      <p:cBhvr>
                                        <p:cTn id="12" dur="1" fill="hold">
                                          <p:stCondLst>
                                            <p:cond delay="0"/>
                                          </p:stCondLst>
                                        </p:cTn>
                                        <p:tgtEl>
                                          <p:spTgt spid="16"/>
                                        </p:tgtEl>
                                        <p:attrNameLst>
                                          <p:attrName>style.visibility</p:attrName>
                                        </p:attrNameLst>
                                      </p:cBhvr>
                                      <p:to>
                                        <p:strVal val="visible"/>
                                      </p:to>
                                    </p:set>
                                    <p:animEffect transition="in" filter="slide(fromBottom)">
                                      <p:cBhvr>
                                        <p:cTn id="13" dur="500"/>
                                        <p:tgtEl>
                                          <p:spTgt spid="16"/>
                                        </p:tgtEl>
                                      </p:cBhvr>
                                    </p:animEffect>
                                  </p:childTnLst>
                                </p:cTn>
                              </p:par>
                            </p:childTnLst>
                          </p:cTn>
                        </p:par>
                        <p:par>
                          <p:cTn id="14" fill="hold">
                            <p:stCondLst>
                              <p:cond delay="500"/>
                            </p:stCondLst>
                            <p:childTnLst>
                              <p:par>
                                <p:cTn id="15" presetID="29" presetClass="entr" presetSubtype="0" fill="hold" nodeType="afterEffect">
                                  <p:stCondLst>
                                    <p:cond delay="0"/>
                                  </p:stCondLst>
                                  <p:childTnLst>
                                    <p:set>
                                      <p:cBhvr>
                                        <p:cTn id="16" dur="1" fill="hold">
                                          <p:stCondLst>
                                            <p:cond delay="0"/>
                                          </p:stCondLst>
                                        </p:cTn>
                                        <p:tgtEl>
                                          <p:spTgt spid="20"/>
                                        </p:tgtEl>
                                        <p:attrNameLst>
                                          <p:attrName>style.visibility</p:attrName>
                                        </p:attrNameLst>
                                      </p:cBhvr>
                                      <p:to>
                                        <p:strVal val="visible"/>
                                      </p:to>
                                    </p:set>
                                    <p:anim calcmode="lin" valueType="num">
                                      <p:cBhvr>
                                        <p:cTn id="17" dur="500" fill="hold"/>
                                        <p:tgtEl>
                                          <p:spTgt spid="20"/>
                                        </p:tgtEl>
                                        <p:attrNameLst>
                                          <p:attrName>ppt_x</p:attrName>
                                        </p:attrNameLst>
                                      </p:cBhvr>
                                      <p:tavLst>
                                        <p:tav tm="0">
                                          <p:val>
                                            <p:strVal val="#ppt_x-.2"/>
                                          </p:val>
                                        </p:tav>
                                        <p:tav tm="100000">
                                          <p:val>
                                            <p:strVal val="#ppt_x"/>
                                          </p:val>
                                        </p:tav>
                                      </p:tavLst>
                                    </p:anim>
                                    <p:anim calcmode="lin" valueType="num">
                                      <p:cBhvr>
                                        <p:cTn id="18" dur="500" fill="hold"/>
                                        <p:tgtEl>
                                          <p:spTgt spid="20"/>
                                        </p:tgtEl>
                                        <p:attrNameLst>
                                          <p:attrName>ppt_y</p:attrName>
                                        </p:attrNameLst>
                                      </p:cBhvr>
                                      <p:tavLst>
                                        <p:tav tm="0">
                                          <p:val>
                                            <p:strVal val="#ppt_y"/>
                                          </p:val>
                                        </p:tav>
                                        <p:tav tm="100000">
                                          <p:val>
                                            <p:strVal val="#ppt_y"/>
                                          </p:val>
                                        </p:tav>
                                      </p:tavLst>
                                    </p:anim>
                                    <p:animEffect transition="in" filter="wipe(right)" prLst="gradientSize: 0.1">
                                      <p:cBhvr>
                                        <p:cTn id="19" dur="500"/>
                                        <p:tgtEl>
                                          <p:spTgt spid="20"/>
                                        </p:tgtEl>
                                      </p:cBhvr>
                                    </p:animEffect>
                                  </p:childTnLst>
                                </p:cTn>
                              </p:par>
                              <p:par>
                                <p:cTn id="20" presetID="32" presetClass="emph" presetSubtype="0" fill="hold" nodeType="withEffect">
                                  <p:stCondLst>
                                    <p:cond delay="0"/>
                                  </p:stCondLst>
                                  <p:childTnLst>
                                    <p:animClr clrSpc="rgb" dir="cw">
                                      <p:cBhvr override="childStyle">
                                        <p:cTn id="21" dur="100" fill="hold"/>
                                        <p:tgtEl>
                                          <p:spTgt spid="24"/>
                                        </p:tgtEl>
                                        <p:attrNameLst>
                                          <p:attrName>style.color</p:attrName>
                                        </p:attrNameLst>
                                      </p:cBhvr>
                                      <p:to>
                                        <a:schemeClr val="bg1"/>
                                      </p:to>
                                    </p:animClr>
                                    <p:animClr clrSpc="rgb" dir="cw">
                                      <p:cBhvr>
                                        <p:cTn id="22" dur="100" fill="hold"/>
                                        <p:tgtEl>
                                          <p:spTgt spid="24"/>
                                        </p:tgtEl>
                                        <p:attrNameLst>
                                          <p:attrName>fillcolor</p:attrName>
                                        </p:attrNameLst>
                                      </p:cBhvr>
                                      <p:to>
                                        <a:schemeClr val="bg1"/>
                                      </p:to>
                                    </p:animClr>
                                    <p:set>
                                      <p:cBhvr>
                                        <p:cTn id="23" dur="100" fill="hold"/>
                                        <p:tgtEl>
                                          <p:spTgt spid="24"/>
                                        </p:tgtEl>
                                        <p:attrNameLst>
                                          <p:attrName>fill.type</p:attrName>
                                        </p:attrNameLst>
                                      </p:cBhvr>
                                      <p:to>
                                        <p:strVal val="solid"/>
                                      </p:to>
                                    </p:set>
                                    <p:set>
                                      <p:cBhvr>
                                        <p:cTn id="24" dur="100" fill="hold"/>
                                        <p:tgtEl>
                                          <p:spTgt spid="24"/>
                                        </p:tgtEl>
                                        <p:attrNameLst>
                                          <p:attrName>fill.on</p:attrName>
                                        </p:attrNameLst>
                                      </p:cBhvr>
                                      <p:to>
                                        <p:strVal val="true"/>
                                      </p:to>
                                    </p:set>
                                    <p:animRot by="120000">
                                      <p:cBhvr>
                                        <p:cTn id="25" dur="100" fill="hold">
                                          <p:stCondLst>
                                            <p:cond delay="0"/>
                                          </p:stCondLst>
                                        </p:cTn>
                                        <p:tgtEl>
                                          <p:spTgt spid="24"/>
                                        </p:tgtEl>
                                        <p:attrNameLst>
                                          <p:attrName>r</p:attrName>
                                        </p:attrNameLst>
                                      </p:cBhvr>
                                    </p:animRot>
                                    <p:animRot by="-240000">
                                      <p:cBhvr>
                                        <p:cTn id="26" dur="200" fill="hold">
                                          <p:stCondLst>
                                            <p:cond delay="200"/>
                                          </p:stCondLst>
                                        </p:cTn>
                                        <p:tgtEl>
                                          <p:spTgt spid="24"/>
                                        </p:tgtEl>
                                        <p:attrNameLst>
                                          <p:attrName>r</p:attrName>
                                        </p:attrNameLst>
                                      </p:cBhvr>
                                    </p:animRot>
                                    <p:animRot by="240000">
                                      <p:cBhvr>
                                        <p:cTn id="27" dur="200" fill="hold">
                                          <p:stCondLst>
                                            <p:cond delay="400"/>
                                          </p:stCondLst>
                                        </p:cTn>
                                        <p:tgtEl>
                                          <p:spTgt spid="24"/>
                                        </p:tgtEl>
                                        <p:attrNameLst>
                                          <p:attrName>r</p:attrName>
                                        </p:attrNameLst>
                                      </p:cBhvr>
                                    </p:animRot>
                                    <p:animRot by="-240000">
                                      <p:cBhvr>
                                        <p:cTn id="28" dur="200" fill="hold">
                                          <p:stCondLst>
                                            <p:cond delay="600"/>
                                          </p:stCondLst>
                                        </p:cTn>
                                        <p:tgtEl>
                                          <p:spTgt spid="24"/>
                                        </p:tgtEl>
                                        <p:attrNameLst>
                                          <p:attrName>r</p:attrName>
                                        </p:attrNameLst>
                                      </p:cBhvr>
                                    </p:animRot>
                                    <p:animRot by="120000">
                                      <p:cBhvr>
                                        <p:cTn id="29" dur="200" fill="hold">
                                          <p:stCondLst>
                                            <p:cond delay="800"/>
                                          </p:stCondLst>
                                        </p:cTn>
                                        <p:tgtEl>
                                          <p:spTgt spid="24"/>
                                        </p:tgtEl>
                                        <p:attrNameLst>
                                          <p:attrName>r</p:attrName>
                                        </p:attrNameLst>
                                      </p:cBhvr>
                                    </p:animRot>
                                  </p:childTnLst>
                                </p:cTn>
                              </p:par>
                            </p:childTnLst>
                          </p:cTn>
                        </p:par>
                        <p:par>
                          <p:cTn id="30" fill="hold">
                            <p:stCondLst>
                              <p:cond delay="1500"/>
                            </p:stCondLst>
                            <p:childTnLst>
                              <p:par>
                                <p:cTn id="31" presetID="12" presetClass="entr" presetSubtype="4" fill="hold" grpId="0" nodeType="afterEffect">
                                  <p:stCondLst>
                                    <p:cond delay="0"/>
                                  </p:stCondLst>
                                  <p:childTnLst>
                                    <p:set>
                                      <p:cBhvr>
                                        <p:cTn id="32" dur="1" fill="hold">
                                          <p:stCondLst>
                                            <p:cond delay="0"/>
                                          </p:stCondLst>
                                        </p:cTn>
                                        <p:tgtEl>
                                          <p:spTgt spid="14"/>
                                        </p:tgtEl>
                                        <p:attrNameLst>
                                          <p:attrName>style.visibility</p:attrName>
                                        </p:attrNameLst>
                                      </p:cBhvr>
                                      <p:to>
                                        <p:strVal val="visible"/>
                                      </p:to>
                                    </p:set>
                                    <p:animEffect transition="in" filter="slide(fromBottom)">
                                      <p:cBhvr>
                                        <p:cTn id="33"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 grpId="0"/>
      <p:bldP spid="14" grpId="0"/>
    </p:bld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 name="图片 19" descr="画笔.jpg"/>
          <p:cNvPicPr>
            <a:picLocks noChangeAspect="1"/>
          </p:cNvPicPr>
          <p:nvPr/>
        </p:nvPicPr>
        <p:blipFill>
          <a:blip r:embed="rId2"/>
          <a:srcRect/>
          <a:stretch>
            <a:fillRect/>
          </a:stretch>
        </p:blipFill>
        <p:spPr bwMode="auto">
          <a:xfrm>
            <a:off x="8005763" y="4016375"/>
            <a:ext cx="1125537" cy="1127125"/>
          </a:xfrm>
          <a:prstGeom prst="rect">
            <a:avLst/>
          </a:prstGeom>
          <a:noFill/>
          <a:ln w="9525">
            <a:noFill/>
            <a:miter lim="800000"/>
            <a:headEnd/>
            <a:tailEnd/>
          </a:ln>
        </p:spPr>
      </p:pic>
      <p:pic>
        <p:nvPicPr>
          <p:cNvPr id="24" name="图片 23" descr="下方素材.png"/>
          <p:cNvPicPr>
            <a:picLocks noChangeAspect="1"/>
          </p:cNvPicPr>
          <p:nvPr/>
        </p:nvPicPr>
        <p:blipFill>
          <a:blip r:embed="rId3"/>
          <a:srcRect t="65517"/>
          <a:stretch>
            <a:fillRect/>
          </a:stretch>
        </p:blipFill>
        <p:spPr bwMode="auto">
          <a:xfrm>
            <a:off x="3967163" y="4652963"/>
            <a:ext cx="1895475" cy="490537"/>
          </a:xfrm>
          <a:prstGeom prst="rect">
            <a:avLst/>
          </a:prstGeom>
          <a:noFill/>
          <a:ln w="9525">
            <a:noFill/>
            <a:miter lim="800000"/>
            <a:headEnd/>
            <a:tailEnd/>
          </a:ln>
        </p:spPr>
      </p:pic>
      <p:pic>
        <p:nvPicPr>
          <p:cNvPr id="16" name="图片 15" descr="图片5.png"/>
          <p:cNvPicPr>
            <a:picLocks noChangeAspect="1"/>
          </p:cNvPicPr>
          <p:nvPr/>
        </p:nvPicPr>
        <p:blipFill>
          <a:blip r:embed="rId4"/>
          <a:srcRect/>
          <a:stretch>
            <a:fillRect/>
          </a:stretch>
        </p:blipFill>
        <p:spPr bwMode="auto">
          <a:xfrm>
            <a:off x="625475" y="1025525"/>
            <a:ext cx="868363" cy="368300"/>
          </a:xfrm>
          <a:prstGeom prst="rect">
            <a:avLst/>
          </a:prstGeom>
          <a:noFill/>
          <a:ln w="9525">
            <a:noFill/>
            <a:miter lim="800000"/>
            <a:headEnd/>
            <a:tailEnd/>
          </a:ln>
        </p:spPr>
      </p:pic>
      <p:grpSp>
        <p:nvGrpSpPr>
          <p:cNvPr id="2" name="组合 18"/>
          <p:cNvGrpSpPr>
            <a:grpSpLocks/>
          </p:cNvGrpSpPr>
          <p:nvPr/>
        </p:nvGrpSpPr>
        <p:grpSpPr bwMode="auto">
          <a:xfrm>
            <a:off x="252413" y="0"/>
            <a:ext cx="6191250" cy="819150"/>
            <a:chOff x="337457" y="0"/>
            <a:chExt cx="5751109" cy="1091406"/>
          </a:xfrm>
        </p:grpSpPr>
        <p:sp>
          <p:nvSpPr>
            <p:cNvPr id="21" name="圆角矩形 20"/>
            <p:cNvSpPr/>
            <p:nvPr/>
          </p:nvSpPr>
          <p:spPr>
            <a:xfrm>
              <a:off x="337457" y="406105"/>
              <a:ext cx="5751109" cy="685301"/>
            </a:xfrm>
            <a:prstGeom prst="roundRect">
              <a:avLst/>
            </a:prstGeom>
            <a:solidFill>
              <a:schemeClr val="accent4">
                <a:lumMod val="20000"/>
                <a:lumOff val="80000"/>
              </a:schemeClr>
            </a:solid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p>
          </p:txBody>
        </p:sp>
        <p:cxnSp>
          <p:nvCxnSpPr>
            <p:cNvPr id="22" name="直接连接符 21"/>
            <p:cNvCxnSpPr/>
            <p:nvPr/>
          </p:nvCxnSpPr>
          <p:spPr>
            <a:xfrm rot="5400000">
              <a:off x="709806" y="208661"/>
              <a:ext cx="418795" cy="1474"/>
            </a:xfrm>
            <a:prstGeom prst="line">
              <a:avLst/>
            </a:prstGeom>
            <a:solidFill>
              <a:schemeClr val="accent4">
                <a:lumMod val="20000"/>
                <a:lumOff val="80000"/>
              </a:schemeClr>
            </a:solidFill>
            <a:ln w="38100"/>
          </p:spPr>
          <p:style>
            <a:lnRef idx="1">
              <a:schemeClr val="dk1"/>
            </a:lnRef>
            <a:fillRef idx="0">
              <a:schemeClr val="dk1"/>
            </a:fillRef>
            <a:effectRef idx="0">
              <a:schemeClr val="dk1"/>
            </a:effectRef>
            <a:fontRef idx="minor">
              <a:schemeClr val="tx1"/>
            </a:fontRef>
          </p:style>
        </p:cxnSp>
        <p:cxnSp>
          <p:nvCxnSpPr>
            <p:cNvPr id="23" name="直接连接符 22"/>
            <p:cNvCxnSpPr/>
            <p:nvPr/>
          </p:nvCxnSpPr>
          <p:spPr>
            <a:xfrm rot="5400000">
              <a:off x="5113091" y="208661"/>
              <a:ext cx="418795" cy="1474"/>
            </a:xfrm>
            <a:prstGeom prst="line">
              <a:avLst/>
            </a:prstGeom>
            <a:solidFill>
              <a:schemeClr val="accent4">
                <a:lumMod val="20000"/>
                <a:lumOff val="80000"/>
              </a:schemeClr>
            </a:solidFill>
            <a:ln w="38100"/>
          </p:spPr>
          <p:style>
            <a:lnRef idx="1">
              <a:schemeClr val="dk1"/>
            </a:lnRef>
            <a:fillRef idx="0">
              <a:schemeClr val="dk1"/>
            </a:fillRef>
            <a:effectRef idx="0">
              <a:schemeClr val="dk1"/>
            </a:effectRef>
            <a:fontRef idx="minor">
              <a:schemeClr val="tx1"/>
            </a:fontRef>
          </p:style>
        </p:cxnSp>
      </p:grpSp>
      <p:sp>
        <p:nvSpPr>
          <p:cNvPr id="25" name="矩形 24"/>
          <p:cNvSpPr>
            <a:spLocks noChangeArrowheads="1"/>
          </p:cNvSpPr>
          <p:nvPr/>
        </p:nvSpPr>
        <p:spPr bwMode="auto">
          <a:xfrm>
            <a:off x="306388" y="349250"/>
            <a:ext cx="6230937" cy="484188"/>
          </a:xfrm>
          <a:prstGeom prst="rect">
            <a:avLst/>
          </a:prstGeom>
          <a:noFill/>
          <a:ln w="9525">
            <a:noFill/>
            <a:miter lim="800000"/>
            <a:headEnd/>
            <a:tailEnd/>
          </a:ln>
        </p:spPr>
        <p:txBody>
          <a:bodyPr wrap="none" lIns="68580" tIns="34290" rIns="68580" bIns="34290">
            <a:spAutoFit/>
          </a:bodyPr>
          <a:lstStyle/>
          <a:p>
            <a:r>
              <a:rPr lang="zh-CN" altLang="en-US" sz="2700">
                <a:latin typeface="微软雅黑" pitchFamily="34" charset="-122"/>
                <a:ea typeface="微软雅黑" pitchFamily="34" charset="-122"/>
              </a:rPr>
              <a:t>知识点  非平衡力和物体运动状态的变化</a:t>
            </a:r>
          </a:p>
        </p:txBody>
      </p:sp>
      <p:sp>
        <p:nvSpPr>
          <p:cNvPr id="14" name="矩形 13"/>
          <p:cNvSpPr>
            <a:spLocks noChangeArrowheads="1"/>
          </p:cNvSpPr>
          <p:nvPr/>
        </p:nvSpPr>
        <p:spPr bwMode="auto">
          <a:xfrm>
            <a:off x="403225" y="1390650"/>
            <a:ext cx="7704138" cy="938213"/>
          </a:xfrm>
          <a:prstGeom prst="rect">
            <a:avLst/>
          </a:prstGeom>
          <a:noFill/>
          <a:ln w="9525">
            <a:noFill/>
            <a:miter lim="800000"/>
            <a:headEnd/>
            <a:tailEnd/>
          </a:ln>
        </p:spPr>
        <p:txBody>
          <a:bodyPr lIns="68580" tIns="34290" rIns="68580" bIns="34290">
            <a:spAutoFit/>
          </a:bodyPr>
          <a:lstStyle/>
          <a:p>
            <a:pPr>
              <a:lnSpc>
                <a:spcPct val="150000"/>
              </a:lnSpc>
            </a:pPr>
            <a:r>
              <a:rPr lang="zh-CN" altLang="en-US" sz="2000">
                <a:latin typeface="微软雅黑" pitchFamily="34" charset="-122"/>
                <a:ea typeface="微软雅黑" pitchFamily="34" charset="-122"/>
              </a:rPr>
              <a:t>起重机的钢丝绳吊着一个重物</a:t>
            </a:r>
            <a:r>
              <a:rPr lang="en-US" altLang="zh-CN" sz="2000">
                <a:latin typeface="微软雅黑" pitchFamily="34" charset="-122"/>
                <a:ea typeface="微软雅黑" pitchFamily="34" charset="-122"/>
              </a:rPr>
              <a:t>,</a:t>
            </a:r>
            <a:r>
              <a:rPr lang="zh-CN" altLang="en-US" sz="2000">
                <a:latin typeface="微软雅黑" pitchFamily="34" charset="-122"/>
                <a:ea typeface="微软雅黑" pitchFamily="34" charset="-122"/>
              </a:rPr>
              <a:t>比较重物在静止、匀速上升、匀速下降时钢丝所受的拉力</a:t>
            </a:r>
            <a:r>
              <a:rPr lang="en-US" altLang="zh-CN" sz="2000">
                <a:latin typeface="微软雅黑" pitchFamily="34" charset="-122"/>
                <a:ea typeface="微软雅黑" pitchFamily="34" charset="-122"/>
              </a:rPr>
              <a:t>.</a:t>
            </a:r>
          </a:p>
        </p:txBody>
      </p:sp>
      <p:pic>
        <p:nvPicPr>
          <p:cNvPr id="11" name="yhb364.jpg" descr="id:2147507413;FounderCES"/>
          <p:cNvPicPr>
            <a:picLocks noChangeAspect="1" noChangeArrowheads="1"/>
          </p:cNvPicPr>
          <p:nvPr/>
        </p:nvPicPr>
        <p:blipFill>
          <a:blip r:embed="rId5"/>
          <a:srcRect/>
          <a:stretch>
            <a:fillRect/>
          </a:stretch>
        </p:blipFill>
        <p:spPr bwMode="auto">
          <a:xfrm>
            <a:off x="4032250" y="2076450"/>
            <a:ext cx="1704975" cy="1787525"/>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1" fill="hold"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slide(fromTop)">
                                      <p:cBhvr>
                                        <p:cTn id="7" dur="500"/>
                                        <p:tgtEl>
                                          <p:spTgt spid="2"/>
                                        </p:tgtEl>
                                      </p:cBhvr>
                                    </p:animEffect>
                                  </p:childTnLst>
                                </p:cTn>
                              </p:par>
                              <p:par>
                                <p:cTn id="8" presetID="12" presetClass="entr" presetSubtype="8" fill="hold" grpId="0" nodeType="withEffect">
                                  <p:stCondLst>
                                    <p:cond delay="0"/>
                                  </p:stCondLst>
                                  <p:childTnLst>
                                    <p:set>
                                      <p:cBhvr>
                                        <p:cTn id="9" dur="1" fill="hold">
                                          <p:stCondLst>
                                            <p:cond delay="0"/>
                                          </p:stCondLst>
                                        </p:cTn>
                                        <p:tgtEl>
                                          <p:spTgt spid="25"/>
                                        </p:tgtEl>
                                        <p:attrNameLst>
                                          <p:attrName>style.visibility</p:attrName>
                                        </p:attrNameLst>
                                      </p:cBhvr>
                                      <p:to>
                                        <p:strVal val="visible"/>
                                      </p:to>
                                    </p:set>
                                    <p:animEffect transition="in" filter="slide(fromLeft)">
                                      <p:cBhvr>
                                        <p:cTn id="10" dur="500"/>
                                        <p:tgtEl>
                                          <p:spTgt spid="25"/>
                                        </p:tgtEl>
                                      </p:cBhvr>
                                    </p:animEffect>
                                  </p:childTnLst>
                                </p:cTn>
                              </p:par>
                              <p:par>
                                <p:cTn id="11" presetID="12" presetClass="entr" presetSubtype="4" fill="hold" nodeType="withEffect">
                                  <p:stCondLst>
                                    <p:cond delay="0"/>
                                  </p:stCondLst>
                                  <p:childTnLst>
                                    <p:set>
                                      <p:cBhvr>
                                        <p:cTn id="12" dur="1" fill="hold">
                                          <p:stCondLst>
                                            <p:cond delay="0"/>
                                          </p:stCondLst>
                                        </p:cTn>
                                        <p:tgtEl>
                                          <p:spTgt spid="16"/>
                                        </p:tgtEl>
                                        <p:attrNameLst>
                                          <p:attrName>style.visibility</p:attrName>
                                        </p:attrNameLst>
                                      </p:cBhvr>
                                      <p:to>
                                        <p:strVal val="visible"/>
                                      </p:to>
                                    </p:set>
                                    <p:animEffect transition="in" filter="slide(fromBottom)">
                                      <p:cBhvr>
                                        <p:cTn id="13" dur="500"/>
                                        <p:tgtEl>
                                          <p:spTgt spid="16"/>
                                        </p:tgtEl>
                                      </p:cBhvr>
                                    </p:animEffect>
                                  </p:childTnLst>
                                </p:cTn>
                              </p:par>
                            </p:childTnLst>
                          </p:cTn>
                        </p:par>
                        <p:par>
                          <p:cTn id="14" fill="hold">
                            <p:stCondLst>
                              <p:cond delay="500"/>
                            </p:stCondLst>
                            <p:childTnLst>
                              <p:par>
                                <p:cTn id="15" presetID="29" presetClass="entr" presetSubtype="0" fill="hold" nodeType="afterEffect">
                                  <p:stCondLst>
                                    <p:cond delay="0"/>
                                  </p:stCondLst>
                                  <p:childTnLst>
                                    <p:set>
                                      <p:cBhvr>
                                        <p:cTn id="16" dur="1" fill="hold">
                                          <p:stCondLst>
                                            <p:cond delay="0"/>
                                          </p:stCondLst>
                                        </p:cTn>
                                        <p:tgtEl>
                                          <p:spTgt spid="20"/>
                                        </p:tgtEl>
                                        <p:attrNameLst>
                                          <p:attrName>style.visibility</p:attrName>
                                        </p:attrNameLst>
                                      </p:cBhvr>
                                      <p:to>
                                        <p:strVal val="visible"/>
                                      </p:to>
                                    </p:set>
                                    <p:anim calcmode="lin" valueType="num">
                                      <p:cBhvr>
                                        <p:cTn id="17" dur="500" fill="hold"/>
                                        <p:tgtEl>
                                          <p:spTgt spid="20"/>
                                        </p:tgtEl>
                                        <p:attrNameLst>
                                          <p:attrName>ppt_x</p:attrName>
                                        </p:attrNameLst>
                                      </p:cBhvr>
                                      <p:tavLst>
                                        <p:tav tm="0">
                                          <p:val>
                                            <p:strVal val="#ppt_x-.2"/>
                                          </p:val>
                                        </p:tav>
                                        <p:tav tm="100000">
                                          <p:val>
                                            <p:strVal val="#ppt_x"/>
                                          </p:val>
                                        </p:tav>
                                      </p:tavLst>
                                    </p:anim>
                                    <p:anim calcmode="lin" valueType="num">
                                      <p:cBhvr>
                                        <p:cTn id="18" dur="500" fill="hold"/>
                                        <p:tgtEl>
                                          <p:spTgt spid="20"/>
                                        </p:tgtEl>
                                        <p:attrNameLst>
                                          <p:attrName>ppt_y</p:attrName>
                                        </p:attrNameLst>
                                      </p:cBhvr>
                                      <p:tavLst>
                                        <p:tav tm="0">
                                          <p:val>
                                            <p:strVal val="#ppt_y"/>
                                          </p:val>
                                        </p:tav>
                                        <p:tav tm="100000">
                                          <p:val>
                                            <p:strVal val="#ppt_y"/>
                                          </p:val>
                                        </p:tav>
                                      </p:tavLst>
                                    </p:anim>
                                    <p:animEffect transition="in" filter="wipe(right)" prLst="gradientSize: 0.1">
                                      <p:cBhvr>
                                        <p:cTn id="19" dur="500"/>
                                        <p:tgtEl>
                                          <p:spTgt spid="20"/>
                                        </p:tgtEl>
                                      </p:cBhvr>
                                    </p:animEffect>
                                  </p:childTnLst>
                                </p:cTn>
                              </p:par>
                              <p:par>
                                <p:cTn id="20" presetID="32" presetClass="emph" presetSubtype="0" fill="hold" nodeType="withEffect">
                                  <p:stCondLst>
                                    <p:cond delay="0"/>
                                  </p:stCondLst>
                                  <p:childTnLst>
                                    <p:animClr clrSpc="rgb" dir="cw">
                                      <p:cBhvr override="childStyle">
                                        <p:cTn id="21" dur="100" fill="hold"/>
                                        <p:tgtEl>
                                          <p:spTgt spid="24"/>
                                        </p:tgtEl>
                                        <p:attrNameLst>
                                          <p:attrName>style.color</p:attrName>
                                        </p:attrNameLst>
                                      </p:cBhvr>
                                      <p:to>
                                        <a:schemeClr val="bg1"/>
                                      </p:to>
                                    </p:animClr>
                                    <p:animClr clrSpc="rgb" dir="cw">
                                      <p:cBhvr>
                                        <p:cTn id="22" dur="100" fill="hold"/>
                                        <p:tgtEl>
                                          <p:spTgt spid="24"/>
                                        </p:tgtEl>
                                        <p:attrNameLst>
                                          <p:attrName>fillcolor</p:attrName>
                                        </p:attrNameLst>
                                      </p:cBhvr>
                                      <p:to>
                                        <a:schemeClr val="bg1"/>
                                      </p:to>
                                    </p:animClr>
                                    <p:set>
                                      <p:cBhvr>
                                        <p:cTn id="23" dur="100" fill="hold"/>
                                        <p:tgtEl>
                                          <p:spTgt spid="24"/>
                                        </p:tgtEl>
                                        <p:attrNameLst>
                                          <p:attrName>fill.type</p:attrName>
                                        </p:attrNameLst>
                                      </p:cBhvr>
                                      <p:to>
                                        <p:strVal val="solid"/>
                                      </p:to>
                                    </p:set>
                                    <p:set>
                                      <p:cBhvr>
                                        <p:cTn id="24" dur="100" fill="hold"/>
                                        <p:tgtEl>
                                          <p:spTgt spid="24"/>
                                        </p:tgtEl>
                                        <p:attrNameLst>
                                          <p:attrName>fill.on</p:attrName>
                                        </p:attrNameLst>
                                      </p:cBhvr>
                                      <p:to>
                                        <p:strVal val="true"/>
                                      </p:to>
                                    </p:set>
                                    <p:animRot by="120000">
                                      <p:cBhvr>
                                        <p:cTn id="25" dur="100" fill="hold">
                                          <p:stCondLst>
                                            <p:cond delay="0"/>
                                          </p:stCondLst>
                                        </p:cTn>
                                        <p:tgtEl>
                                          <p:spTgt spid="24"/>
                                        </p:tgtEl>
                                        <p:attrNameLst>
                                          <p:attrName>r</p:attrName>
                                        </p:attrNameLst>
                                      </p:cBhvr>
                                    </p:animRot>
                                    <p:animRot by="-240000">
                                      <p:cBhvr>
                                        <p:cTn id="26" dur="200" fill="hold">
                                          <p:stCondLst>
                                            <p:cond delay="200"/>
                                          </p:stCondLst>
                                        </p:cTn>
                                        <p:tgtEl>
                                          <p:spTgt spid="24"/>
                                        </p:tgtEl>
                                        <p:attrNameLst>
                                          <p:attrName>r</p:attrName>
                                        </p:attrNameLst>
                                      </p:cBhvr>
                                    </p:animRot>
                                    <p:animRot by="240000">
                                      <p:cBhvr>
                                        <p:cTn id="27" dur="200" fill="hold">
                                          <p:stCondLst>
                                            <p:cond delay="400"/>
                                          </p:stCondLst>
                                        </p:cTn>
                                        <p:tgtEl>
                                          <p:spTgt spid="24"/>
                                        </p:tgtEl>
                                        <p:attrNameLst>
                                          <p:attrName>r</p:attrName>
                                        </p:attrNameLst>
                                      </p:cBhvr>
                                    </p:animRot>
                                    <p:animRot by="-240000">
                                      <p:cBhvr>
                                        <p:cTn id="28" dur="200" fill="hold">
                                          <p:stCondLst>
                                            <p:cond delay="600"/>
                                          </p:stCondLst>
                                        </p:cTn>
                                        <p:tgtEl>
                                          <p:spTgt spid="24"/>
                                        </p:tgtEl>
                                        <p:attrNameLst>
                                          <p:attrName>r</p:attrName>
                                        </p:attrNameLst>
                                      </p:cBhvr>
                                    </p:animRot>
                                    <p:animRot by="120000">
                                      <p:cBhvr>
                                        <p:cTn id="29" dur="200" fill="hold">
                                          <p:stCondLst>
                                            <p:cond delay="800"/>
                                          </p:stCondLst>
                                        </p:cTn>
                                        <p:tgtEl>
                                          <p:spTgt spid="24"/>
                                        </p:tgtEl>
                                        <p:attrNameLst>
                                          <p:attrName>r</p:attrName>
                                        </p:attrNameLst>
                                      </p:cBhvr>
                                    </p:animRot>
                                  </p:childTnLst>
                                </p:cTn>
                              </p:par>
                            </p:childTnLst>
                          </p:cTn>
                        </p:par>
                        <p:par>
                          <p:cTn id="30" fill="hold">
                            <p:stCondLst>
                              <p:cond delay="1500"/>
                            </p:stCondLst>
                            <p:childTnLst>
                              <p:par>
                                <p:cTn id="31" presetID="12" presetClass="entr" presetSubtype="4" fill="hold" grpId="0" nodeType="afterEffect">
                                  <p:stCondLst>
                                    <p:cond delay="0"/>
                                  </p:stCondLst>
                                  <p:childTnLst>
                                    <p:set>
                                      <p:cBhvr>
                                        <p:cTn id="32" dur="1" fill="hold">
                                          <p:stCondLst>
                                            <p:cond delay="0"/>
                                          </p:stCondLst>
                                        </p:cTn>
                                        <p:tgtEl>
                                          <p:spTgt spid="14"/>
                                        </p:tgtEl>
                                        <p:attrNameLst>
                                          <p:attrName>style.visibility</p:attrName>
                                        </p:attrNameLst>
                                      </p:cBhvr>
                                      <p:to>
                                        <p:strVal val="visible"/>
                                      </p:to>
                                    </p:set>
                                    <p:animEffect transition="in" filter="slide(fromBottom)">
                                      <p:cBhvr>
                                        <p:cTn id="33" dur="500"/>
                                        <p:tgtEl>
                                          <p:spTgt spid="14"/>
                                        </p:tgtEl>
                                      </p:cBhvr>
                                    </p:animEffect>
                                  </p:childTnLst>
                                </p:cTn>
                              </p:par>
                              <p:par>
                                <p:cTn id="34" presetID="12" presetClass="entr" presetSubtype="4" fill="hold" nodeType="withEffect">
                                  <p:stCondLst>
                                    <p:cond delay="0"/>
                                  </p:stCondLst>
                                  <p:childTnLst>
                                    <p:set>
                                      <p:cBhvr>
                                        <p:cTn id="35" dur="1" fill="hold">
                                          <p:stCondLst>
                                            <p:cond delay="0"/>
                                          </p:stCondLst>
                                        </p:cTn>
                                        <p:tgtEl>
                                          <p:spTgt spid="11"/>
                                        </p:tgtEl>
                                        <p:attrNameLst>
                                          <p:attrName>style.visibility</p:attrName>
                                        </p:attrNameLst>
                                      </p:cBhvr>
                                      <p:to>
                                        <p:strVal val="visible"/>
                                      </p:to>
                                    </p:set>
                                    <p:animEffect transition="in" filter="slide(fromBottom)">
                                      <p:cBhvr>
                                        <p:cTn id="36"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 grpId="0"/>
      <p:bldP spid="14" grpId="0"/>
    </p:bld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 name="图片 19" descr="画笔.jpg"/>
          <p:cNvPicPr>
            <a:picLocks noChangeAspect="1"/>
          </p:cNvPicPr>
          <p:nvPr/>
        </p:nvPicPr>
        <p:blipFill>
          <a:blip r:embed="rId2"/>
          <a:srcRect/>
          <a:stretch>
            <a:fillRect/>
          </a:stretch>
        </p:blipFill>
        <p:spPr bwMode="auto">
          <a:xfrm>
            <a:off x="8005763" y="4016375"/>
            <a:ext cx="1125537" cy="1127125"/>
          </a:xfrm>
          <a:prstGeom prst="rect">
            <a:avLst/>
          </a:prstGeom>
          <a:noFill/>
          <a:ln w="9525">
            <a:noFill/>
            <a:miter lim="800000"/>
            <a:headEnd/>
            <a:tailEnd/>
          </a:ln>
        </p:spPr>
      </p:pic>
      <p:pic>
        <p:nvPicPr>
          <p:cNvPr id="24" name="图片 23" descr="下方素材.png"/>
          <p:cNvPicPr>
            <a:picLocks noChangeAspect="1"/>
          </p:cNvPicPr>
          <p:nvPr/>
        </p:nvPicPr>
        <p:blipFill>
          <a:blip r:embed="rId3"/>
          <a:srcRect t="65517"/>
          <a:stretch>
            <a:fillRect/>
          </a:stretch>
        </p:blipFill>
        <p:spPr bwMode="auto">
          <a:xfrm>
            <a:off x="3967163" y="4652963"/>
            <a:ext cx="1895475" cy="490537"/>
          </a:xfrm>
          <a:prstGeom prst="rect">
            <a:avLst/>
          </a:prstGeom>
          <a:noFill/>
          <a:ln w="9525">
            <a:noFill/>
            <a:miter lim="800000"/>
            <a:headEnd/>
            <a:tailEnd/>
          </a:ln>
        </p:spPr>
      </p:pic>
      <p:pic>
        <p:nvPicPr>
          <p:cNvPr id="16" name="图片 15" descr="图片5.png"/>
          <p:cNvPicPr>
            <a:picLocks noChangeAspect="1"/>
          </p:cNvPicPr>
          <p:nvPr/>
        </p:nvPicPr>
        <p:blipFill>
          <a:blip r:embed="rId4"/>
          <a:srcRect/>
          <a:stretch>
            <a:fillRect/>
          </a:stretch>
        </p:blipFill>
        <p:spPr bwMode="auto">
          <a:xfrm>
            <a:off x="700088" y="1025525"/>
            <a:ext cx="720725" cy="368300"/>
          </a:xfrm>
          <a:prstGeom prst="rect">
            <a:avLst/>
          </a:prstGeom>
          <a:noFill/>
          <a:ln w="9525">
            <a:noFill/>
            <a:miter lim="800000"/>
            <a:headEnd/>
            <a:tailEnd/>
          </a:ln>
        </p:spPr>
      </p:pic>
      <p:grpSp>
        <p:nvGrpSpPr>
          <p:cNvPr id="2" name="组合 18"/>
          <p:cNvGrpSpPr>
            <a:grpSpLocks/>
          </p:cNvGrpSpPr>
          <p:nvPr/>
        </p:nvGrpSpPr>
        <p:grpSpPr bwMode="auto">
          <a:xfrm>
            <a:off x="252413" y="0"/>
            <a:ext cx="6191250" cy="819150"/>
            <a:chOff x="337457" y="0"/>
            <a:chExt cx="5751109" cy="1091406"/>
          </a:xfrm>
        </p:grpSpPr>
        <p:sp>
          <p:nvSpPr>
            <p:cNvPr id="21" name="圆角矩形 20"/>
            <p:cNvSpPr/>
            <p:nvPr/>
          </p:nvSpPr>
          <p:spPr>
            <a:xfrm>
              <a:off x="337457" y="406105"/>
              <a:ext cx="5751109" cy="685301"/>
            </a:xfrm>
            <a:prstGeom prst="roundRect">
              <a:avLst/>
            </a:prstGeom>
            <a:solidFill>
              <a:schemeClr val="accent4">
                <a:lumMod val="20000"/>
                <a:lumOff val="80000"/>
              </a:schemeClr>
            </a:solid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p>
          </p:txBody>
        </p:sp>
        <p:cxnSp>
          <p:nvCxnSpPr>
            <p:cNvPr id="22" name="直接连接符 21"/>
            <p:cNvCxnSpPr/>
            <p:nvPr/>
          </p:nvCxnSpPr>
          <p:spPr>
            <a:xfrm rot="5400000">
              <a:off x="709806" y="208661"/>
              <a:ext cx="418795" cy="1474"/>
            </a:xfrm>
            <a:prstGeom prst="line">
              <a:avLst/>
            </a:prstGeom>
            <a:solidFill>
              <a:schemeClr val="accent4">
                <a:lumMod val="20000"/>
                <a:lumOff val="80000"/>
              </a:schemeClr>
            </a:solidFill>
            <a:ln w="38100"/>
          </p:spPr>
          <p:style>
            <a:lnRef idx="1">
              <a:schemeClr val="dk1"/>
            </a:lnRef>
            <a:fillRef idx="0">
              <a:schemeClr val="dk1"/>
            </a:fillRef>
            <a:effectRef idx="0">
              <a:schemeClr val="dk1"/>
            </a:effectRef>
            <a:fontRef idx="minor">
              <a:schemeClr val="tx1"/>
            </a:fontRef>
          </p:style>
        </p:cxnSp>
        <p:cxnSp>
          <p:nvCxnSpPr>
            <p:cNvPr id="23" name="直接连接符 22"/>
            <p:cNvCxnSpPr/>
            <p:nvPr/>
          </p:nvCxnSpPr>
          <p:spPr>
            <a:xfrm rot="5400000">
              <a:off x="5113091" y="208661"/>
              <a:ext cx="418795" cy="1474"/>
            </a:xfrm>
            <a:prstGeom prst="line">
              <a:avLst/>
            </a:prstGeom>
            <a:solidFill>
              <a:schemeClr val="accent4">
                <a:lumMod val="20000"/>
                <a:lumOff val="80000"/>
              </a:schemeClr>
            </a:solidFill>
            <a:ln w="38100"/>
          </p:spPr>
          <p:style>
            <a:lnRef idx="1">
              <a:schemeClr val="dk1"/>
            </a:lnRef>
            <a:fillRef idx="0">
              <a:schemeClr val="dk1"/>
            </a:fillRef>
            <a:effectRef idx="0">
              <a:schemeClr val="dk1"/>
            </a:effectRef>
            <a:fontRef idx="minor">
              <a:schemeClr val="tx1"/>
            </a:fontRef>
          </p:style>
        </p:cxnSp>
      </p:grpSp>
      <p:sp>
        <p:nvSpPr>
          <p:cNvPr id="25" name="矩形 24"/>
          <p:cNvSpPr>
            <a:spLocks noChangeArrowheads="1"/>
          </p:cNvSpPr>
          <p:nvPr/>
        </p:nvSpPr>
        <p:spPr bwMode="auto">
          <a:xfrm>
            <a:off x="306388" y="349250"/>
            <a:ext cx="6230937" cy="484188"/>
          </a:xfrm>
          <a:prstGeom prst="rect">
            <a:avLst/>
          </a:prstGeom>
          <a:noFill/>
          <a:ln w="9525">
            <a:noFill/>
            <a:miter lim="800000"/>
            <a:headEnd/>
            <a:tailEnd/>
          </a:ln>
        </p:spPr>
        <p:txBody>
          <a:bodyPr wrap="none" lIns="68580" tIns="34290" rIns="68580" bIns="34290">
            <a:spAutoFit/>
          </a:bodyPr>
          <a:lstStyle/>
          <a:p>
            <a:r>
              <a:rPr lang="zh-CN" altLang="en-US" sz="2700">
                <a:latin typeface="微软雅黑" pitchFamily="34" charset="-122"/>
                <a:ea typeface="微软雅黑" pitchFamily="34" charset="-122"/>
              </a:rPr>
              <a:t>知识点  非平衡力和物体运动状态的变化</a:t>
            </a:r>
          </a:p>
        </p:txBody>
      </p:sp>
      <p:sp>
        <p:nvSpPr>
          <p:cNvPr id="14" name="矩形 13"/>
          <p:cNvSpPr>
            <a:spLocks noChangeArrowheads="1"/>
          </p:cNvSpPr>
          <p:nvPr/>
        </p:nvSpPr>
        <p:spPr bwMode="auto">
          <a:xfrm>
            <a:off x="403225" y="1390650"/>
            <a:ext cx="7704138" cy="938213"/>
          </a:xfrm>
          <a:prstGeom prst="rect">
            <a:avLst/>
          </a:prstGeom>
          <a:noFill/>
          <a:ln w="9525">
            <a:noFill/>
            <a:miter lim="800000"/>
            <a:headEnd/>
            <a:tailEnd/>
          </a:ln>
        </p:spPr>
        <p:txBody>
          <a:bodyPr lIns="68580" tIns="34290" rIns="68580" bIns="34290">
            <a:spAutoFit/>
          </a:bodyPr>
          <a:lstStyle/>
          <a:p>
            <a:pPr>
              <a:lnSpc>
                <a:spcPct val="150000"/>
              </a:lnSpc>
            </a:pPr>
            <a:r>
              <a:rPr lang="zh-CN" altLang="en-US" sz="2000">
                <a:latin typeface="微软雅黑" pitchFamily="34" charset="-122"/>
                <a:ea typeface="微软雅黑" pitchFamily="34" charset="-122"/>
              </a:rPr>
              <a:t>静止、匀速下降、匀速上升都是平衡状态</a:t>
            </a:r>
            <a:r>
              <a:rPr lang="en-US" altLang="zh-CN" sz="2000">
                <a:latin typeface="微软雅黑" pitchFamily="34" charset="-122"/>
                <a:ea typeface="微软雅黑" pitchFamily="34" charset="-122"/>
              </a:rPr>
              <a:t>,</a:t>
            </a:r>
            <a:r>
              <a:rPr lang="zh-CN" altLang="en-US" sz="2000">
                <a:latin typeface="微软雅黑" pitchFamily="34" charset="-122"/>
                <a:ea typeface="微软雅黑" pitchFamily="34" charset="-122"/>
              </a:rPr>
              <a:t>三种情况下拉力都等于重力</a:t>
            </a:r>
            <a:r>
              <a:rPr lang="en-US" altLang="zh-CN" sz="2000">
                <a:latin typeface="微软雅黑" pitchFamily="34" charset="-122"/>
                <a:ea typeface="微软雅黑" pitchFamily="34" charset="-122"/>
              </a:rPr>
              <a:t>.</a:t>
            </a:r>
            <a:r>
              <a:rPr lang="zh-CN" altLang="en-US" sz="2000">
                <a:latin typeface="微软雅黑" pitchFamily="34" charset="-122"/>
                <a:ea typeface="微软雅黑" pitchFamily="34" charset="-122"/>
              </a:rPr>
              <a:t>即三种情况下拉力相等</a:t>
            </a:r>
            <a:r>
              <a:rPr lang="en-US" altLang="zh-CN" sz="2000">
                <a:latin typeface="微软雅黑" pitchFamily="34" charset="-122"/>
                <a:ea typeface="微软雅黑" pitchFamily="34" charset="-122"/>
              </a:rPr>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1" fill="hold"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slide(fromTop)">
                                      <p:cBhvr>
                                        <p:cTn id="7" dur="500"/>
                                        <p:tgtEl>
                                          <p:spTgt spid="2"/>
                                        </p:tgtEl>
                                      </p:cBhvr>
                                    </p:animEffect>
                                  </p:childTnLst>
                                </p:cTn>
                              </p:par>
                              <p:par>
                                <p:cTn id="8" presetID="12" presetClass="entr" presetSubtype="8" fill="hold" grpId="0" nodeType="withEffect">
                                  <p:stCondLst>
                                    <p:cond delay="0"/>
                                  </p:stCondLst>
                                  <p:childTnLst>
                                    <p:set>
                                      <p:cBhvr>
                                        <p:cTn id="9" dur="1" fill="hold">
                                          <p:stCondLst>
                                            <p:cond delay="0"/>
                                          </p:stCondLst>
                                        </p:cTn>
                                        <p:tgtEl>
                                          <p:spTgt spid="25"/>
                                        </p:tgtEl>
                                        <p:attrNameLst>
                                          <p:attrName>style.visibility</p:attrName>
                                        </p:attrNameLst>
                                      </p:cBhvr>
                                      <p:to>
                                        <p:strVal val="visible"/>
                                      </p:to>
                                    </p:set>
                                    <p:animEffect transition="in" filter="slide(fromLeft)">
                                      <p:cBhvr>
                                        <p:cTn id="10" dur="500"/>
                                        <p:tgtEl>
                                          <p:spTgt spid="25"/>
                                        </p:tgtEl>
                                      </p:cBhvr>
                                    </p:animEffect>
                                  </p:childTnLst>
                                </p:cTn>
                              </p:par>
                              <p:par>
                                <p:cTn id="11" presetID="12" presetClass="entr" presetSubtype="4" fill="hold" nodeType="withEffect">
                                  <p:stCondLst>
                                    <p:cond delay="0"/>
                                  </p:stCondLst>
                                  <p:childTnLst>
                                    <p:set>
                                      <p:cBhvr>
                                        <p:cTn id="12" dur="1" fill="hold">
                                          <p:stCondLst>
                                            <p:cond delay="0"/>
                                          </p:stCondLst>
                                        </p:cTn>
                                        <p:tgtEl>
                                          <p:spTgt spid="16"/>
                                        </p:tgtEl>
                                        <p:attrNameLst>
                                          <p:attrName>style.visibility</p:attrName>
                                        </p:attrNameLst>
                                      </p:cBhvr>
                                      <p:to>
                                        <p:strVal val="visible"/>
                                      </p:to>
                                    </p:set>
                                    <p:animEffect transition="in" filter="slide(fromBottom)">
                                      <p:cBhvr>
                                        <p:cTn id="13" dur="500"/>
                                        <p:tgtEl>
                                          <p:spTgt spid="16"/>
                                        </p:tgtEl>
                                      </p:cBhvr>
                                    </p:animEffect>
                                  </p:childTnLst>
                                </p:cTn>
                              </p:par>
                            </p:childTnLst>
                          </p:cTn>
                        </p:par>
                        <p:par>
                          <p:cTn id="14" fill="hold">
                            <p:stCondLst>
                              <p:cond delay="500"/>
                            </p:stCondLst>
                            <p:childTnLst>
                              <p:par>
                                <p:cTn id="15" presetID="29" presetClass="entr" presetSubtype="0" fill="hold" nodeType="afterEffect">
                                  <p:stCondLst>
                                    <p:cond delay="0"/>
                                  </p:stCondLst>
                                  <p:childTnLst>
                                    <p:set>
                                      <p:cBhvr>
                                        <p:cTn id="16" dur="1" fill="hold">
                                          <p:stCondLst>
                                            <p:cond delay="0"/>
                                          </p:stCondLst>
                                        </p:cTn>
                                        <p:tgtEl>
                                          <p:spTgt spid="20"/>
                                        </p:tgtEl>
                                        <p:attrNameLst>
                                          <p:attrName>style.visibility</p:attrName>
                                        </p:attrNameLst>
                                      </p:cBhvr>
                                      <p:to>
                                        <p:strVal val="visible"/>
                                      </p:to>
                                    </p:set>
                                    <p:anim calcmode="lin" valueType="num">
                                      <p:cBhvr>
                                        <p:cTn id="17" dur="500" fill="hold"/>
                                        <p:tgtEl>
                                          <p:spTgt spid="20"/>
                                        </p:tgtEl>
                                        <p:attrNameLst>
                                          <p:attrName>ppt_x</p:attrName>
                                        </p:attrNameLst>
                                      </p:cBhvr>
                                      <p:tavLst>
                                        <p:tav tm="0">
                                          <p:val>
                                            <p:strVal val="#ppt_x-.2"/>
                                          </p:val>
                                        </p:tav>
                                        <p:tav tm="100000">
                                          <p:val>
                                            <p:strVal val="#ppt_x"/>
                                          </p:val>
                                        </p:tav>
                                      </p:tavLst>
                                    </p:anim>
                                    <p:anim calcmode="lin" valueType="num">
                                      <p:cBhvr>
                                        <p:cTn id="18" dur="500" fill="hold"/>
                                        <p:tgtEl>
                                          <p:spTgt spid="20"/>
                                        </p:tgtEl>
                                        <p:attrNameLst>
                                          <p:attrName>ppt_y</p:attrName>
                                        </p:attrNameLst>
                                      </p:cBhvr>
                                      <p:tavLst>
                                        <p:tav tm="0">
                                          <p:val>
                                            <p:strVal val="#ppt_y"/>
                                          </p:val>
                                        </p:tav>
                                        <p:tav tm="100000">
                                          <p:val>
                                            <p:strVal val="#ppt_y"/>
                                          </p:val>
                                        </p:tav>
                                      </p:tavLst>
                                    </p:anim>
                                    <p:animEffect transition="in" filter="wipe(right)" prLst="gradientSize: 0.1">
                                      <p:cBhvr>
                                        <p:cTn id="19" dur="500"/>
                                        <p:tgtEl>
                                          <p:spTgt spid="20"/>
                                        </p:tgtEl>
                                      </p:cBhvr>
                                    </p:animEffect>
                                  </p:childTnLst>
                                </p:cTn>
                              </p:par>
                              <p:par>
                                <p:cTn id="20" presetID="32" presetClass="emph" presetSubtype="0" fill="hold" nodeType="withEffect">
                                  <p:stCondLst>
                                    <p:cond delay="0"/>
                                  </p:stCondLst>
                                  <p:childTnLst>
                                    <p:animClr clrSpc="rgb" dir="cw">
                                      <p:cBhvr override="childStyle">
                                        <p:cTn id="21" dur="100" fill="hold"/>
                                        <p:tgtEl>
                                          <p:spTgt spid="24"/>
                                        </p:tgtEl>
                                        <p:attrNameLst>
                                          <p:attrName>style.color</p:attrName>
                                        </p:attrNameLst>
                                      </p:cBhvr>
                                      <p:to>
                                        <a:schemeClr val="bg1"/>
                                      </p:to>
                                    </p:animClr>
                                    <p:animClr clrSpc="rgb" dir="cw">
                                      <p:cBhvr>
                                        <p:cTn id="22" dur="100" fill="hold"/>
                                        <p:tgtEl>
                                          <p:spTgt spid="24"/>
                                        </p:tgtEl>
                                        <p:attrNameLst>
                                          <p:attrName>fillcolor</p:attrName>
                                        </p:attrNameLst>
                                      </p:cBhvr>
                                      <p:to>
                                        <a:schemeClr val="bg1"/>
                                      </p:to>
                                    </p:animClr>
                                    <p:set>
                                      <p:cBhvr>
                                        <p:cTn id="23" dur="100" fill="hold"/>
                                        <p:tgtEl>
                                          <p:spTgt spid="24"/>
                                        </p:tgtEl>
                                        <p:attrNameLst>
                                          <p:attrName>fill.type</p:attrName>
                                        </p:attrNameLst>
                                      </p:cBhvr>
                                      <p:to>
                                        <p:strVal val="solid"/>
                                      </p:to>
                                    </p:set>
                                    <p:set>
                                      <p:cBhvr>
                                        <p:cTn id="24" dur="100" fill="hold"/>
                                        <p:tgtEl>
                                          <p:spTgt spid="24"/>
                                        </p:tgtEl>
                                        <p:attrNameLst>
                                          <p:attrName>fill.on</p:attrName>
                                        </p:attrNameLst>
                                      </p:cBhvr>
                                      <p:to>
                                        <p:strVal val="true"/>
                                      </p:to>
                                    </p:set>
                                    <p:animRot by="120000">
                                      <p:cBhvr>
                                        <p:cTn id="25" dur="100" fill="hold">
                                          <p:stCondLst>
                                            <p:cond delay="0"/>
                                          </p:stCondLst>
                                        </p:cTn>
                                        <p:tgtEl>
                                          <p:spTgt spid="24"/>
                                        </p:tgtEl>
                                        <p:attrNameLst>
                                          <p:attrName>r</p:attrName>
                                        </p:attrNameLst>
                                      </p:cBhvr>
                                    </p:animRot>
                                    <p:animRot by="-240000">
                                      <p:cBhvr>
                                        <p:cTn id="26" dur="200" fill="hold">
                                          <p:stCondLst>
                                            <p:cond delay="200"/>
                                          </p:stCondLst>
                                        </p:cTn>
                                        <p:tgtEl>
                                          <p:spTgt spid="24"/>
                                        </p:tgtEl>
                                        <p:attrNameLst>
                                          <p:attrName>r</p:attrName>
                                        </p:attrNameLst>
                                      </p:cBhvr>
                                    </p:animRot>
                                    <p:animRot by="240000">
                                      <p:cBhvr>
                                        <p:cTn id="27" dur="200" fill="hold">
                                          <p:stCondLst>
                                            <p:cond delay="400"/>
                                          </p:stCondLst>
                                        </p:cTn>
                                        <p:tgtEl>
                                          <p:spTgt spid="24"/>
                                        </p:tgtEl>
                                        <p:attrNameLst>
                                          <p:attrName>r</p:attrName>
                                        </p:attrNameLst>
                                      </p:cBhvr>
                                    </p:animRot>
                                    <p:animRot by="-240000">
                                      <p:cBhvr>
                                        <p:cTn id="28" dur="200" fill="hold">
                                          <p:stCondLst>
                                            <p:cond delay="600"/>
                                          </p:stCondLst>
                                        </p:cTn>
                                        <p:tgtEl>
                                          <p:spTgt spid="24"/>
                                        </p:tgtEl>
                                        <p:attrNameLst>
                                          <p:attrName>r</p:attrName>
                                        </p:attrNameLst>
                                      </p:cBhvr>
                                    </p:animRot>
                                    <p:animRot by="120000">
                                      <p:cBhvr>
                                        <p:cTn id="29" dur="200" fill="hold">
                                          <p:stCondLst>
                                            <p:cond delay="800"/>
                                          </p:stCondLst>
                                        </p:cTn>
                                        <p:tgtEl>
                                          <p:spTgt spid="24"/>
                                        </p:tgtEl>
                                        <p:attrNameLst>
                                          <p:attrName>r</p:attrName>
                                        </p:attrNameLst>
                                      </p:cBhvr>
                                    </p:animRot>
                                  </p:childTnLst>
                                </p:cTn>
                              </p:par>
                            </p:childTnLst>
                          </p:cTn>
                        </p:par>
                        <p:par>
                          <p:cTn id="30" fill="hold">
                            <p:stCondLst>
                              <p:cond delay="1500"/>
                            </p:stCondLst>
                            <p:childTnLst>
                              <p:par>
                                <p:cTn id="31" presetID="12" presetClass="entr" presetSubtype="4" fill="hold" grpId="0" nodeType="afterEffect">
                                  <p:stCondLst>
                                    <p:cond delay="0"/>
                                  </p:stCondLst>
                                  <p:childTnLst>
                                    <p:set>
                                      <p:cBhvr>
                                        <p:cTn id="32" dur="1" fill="hold">
                                          <p:stCondLst>
                                            <p:cond delay="0"/>
                                          </p:stCondLst>
                                        </p:cTn>
                                        <p:tgtEl>
                                          <p:spTgt spid="14"/>
                                        </p:tgtEl>
                                        <p:attrNameLst>
                                          <p:attrName>style.visibility</p:attrName>
                                        </p:attrNameLst>
                                      </p:cBhvr>
                                      <p:to>
                                        <p:strVal val="visible"/>
                                      </p:to>
                                    </p:set>
                                    <p:animEffect transition="in" filter="slide(fromBottom)">
                                      <p:cBhvr>
                                        <p:cTn id="33"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 grpId="0"/>
      <p:bldP spid="14" grpId="0"/>
    </p:bld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 name="文本框 78"/>
          <p:cNvSpPr txBox="1"/>
          <p:nvPr/>
        </p:nvSpPr>
        <p:spPr>
          <a:xfrm>
            <a:off x="3711968" y="2078424"/>
            <a:ext cx="2123477" cy="655252"/>
          </a:xfrm>
          <a:prstGeom prst="rect">
            <a:avLst/>
          </a:prstGeom>
          <a:noFill/>
        </p:spPr>
        <p:txBody>
          <a:bodyPr spcFirstLastPara="1" wrap="none" lIns="68580" tIns="34290" rIns="68580" bIns="34290">
            <a:prstTxWarp prst="textArchUp">
              <a:avLst/>
            </a:prstTxWarp>
            <a:spAutoFit/>
          </a:bodyPr>
          <a:lstStyle>
            <a:defPPr>
              <a:defRPr lang="zh-CN"/>
            </a:defPPr>
            <a:lvl1pPr>
              <a:defRPr sz="3200" b="1">
                <a:solidFill>
                  <a:srgbClr val="F5841C"/>
                </a:solidFill>
                <a:latin typeface="微软雅黑" panose="020B0503020204020204" pitchFamily="34" charset="-122"/>
                <a:ea typeface="微软雅黑" panose="020B0503020204020204" pitchFamily="34" charset="-122"/>
              </a:defRPr>
            </a:lvl1pPr>
          </a:lstStyle>
          <a:p>
            <a:pPr fontAlgn="auto">
              <a:spcBef>
                <a:spcPts val="0"/>
              </a:spcBef>
              <a:spcAft>
                <a:spcPts val="0"/>
              </a:spcAft>
              <a:defRPr/>
            </a:pPr>
            <a:r>
              <a:rPr lang="zh-CN" altLang="en-US" sz="5400" dirty="0" smtClean="0">
                <a:solidFill>
                  <a:schemeClr val="accent5"/>
                </a:solidFill>
              </a:rPr>
              <a:t>谢    谢</a:t>
            </a:r>
            <a:endParaRPr lang="zh-CN" altLang="en-US" sz="5400" dirty="0">
              <a:solidFill>
                <a:schemeClr val="accent5"/>
              </a:solidFill>
            </a:endParaRPr>
          </a:p>
        </p:txBody>
      </p:sp>
      <p:pic>
        <p:nvPicPr>
          <p:cNvPr id="44" name="Picture 4" descr="clouds.png"/>
          <p:cNvPicPr>
            <a:picLocks noChangeAspect="1"/>
          </p:cNvPicPr>
          <p:nvPr/>
        </p:nvPicPr>
        <p:blipFill>
          <a:blip r:embed="rId3"/>
          <a:srcRect/>
          <a:stretch>
            <a:fillRect/>
          </a:stretch>
        </p:blipFill>
        <p:spPr bwMode="auto">
          <a:xfrm>
            <a:off x="5705475" y="123825"/>
            <a:ext cx="3228975" cy="611188"/>
          </a:xfrm>
          <a:prstGeom prst="rect">
            <a:avLst/>
          </a:prstGeom>
          <a:noFill/>
          <a:ln w="9525">
            <a:noFill/>
            <a:miter lim="800000"/>
            <a:headEnd/>
            <a:tailEnd/>
          </a:ln>
        </p:spPr>
      </p:pic>
      <p:pic>
        <p:nvPicPr>
          <p:cNvPr id="45" name="Picture 3" descr="field.png"/>
          <p:cNvPicPr>
            <a:picLocks noChangeAspect="1"/>
          </p:cNvPicPr>
          <p:nvPr/>
        </p:nvPicPr>
        <p:blipFill>
          <a:blip r:embed="rId4"/>
          <a:srcRect/>
          <a:stretch>
            <a:fillRect/>
          </a:stretch>
        </p:blipFill>
        <p:spPr bwMode="auto">
          <a:xfrm>
            <a:off x="0" y="4076700"/>
            <a:ext cx="9183688" cy="1066800"/>
          </a:xfrm>
          <a:prstGeom prst="rect">
            <a:avLst/>
          </a:prstGeom>
          <a:noFill/>
          <a:ln w="9525">
            <a:noFill/>
            <a:miter lim="800000"/>
            <a:headEnd/>
            <a:tailEnd/>
          </a:ln>
        </p:spPr>
      </p:pic>
      <p:pic>
        <p:nvPicPr>
          <p:cNvPr id="47" name="Picture 4" descr="cloud_ballon.png"/>
          <p:cNvPicPr>
            <a:picLocks noChangeAspect="1"/>
          </p:cNvPicPr>
          <p:nvPr/>
        </p:nvPicPr>
        <p:blipFill>
          <a:blip r:embed="rId5"/>
          <a:srcRect/>
          <a:stretch>
            <a:fillRect/>
          </a:stretch>
        </p:blipFill>
        <p:spPr bwMode="auto">
          <a:xfrm>
            <a:off x="7796213" y="5143500"/>
            <a:ext cx="842962" cy="690563"/>
          </a:xfrm>
          <a:prstGeom prst="rect">
            <a:avLst/>
          </a:prstGeom>
          <a:noFill/>
          <a:ln w="9525">
            <a:noFill/>
            <a:miter lim="800000"/>
            <a:headEnd/>
            <a:tailEnd/>
          </a:ln>
        </p:spPr>
      </p:pic>
      <p:pic>
        <p:nvPicPr>
          <p:cNvPr id="48" name="Picture 4" descr="clouds.png"/>
          <p:cNvPicPr>
            <a:picLocks noChangeAspect="1"/>
          </p:cNvPicPr>
          <p:nvPr/>
        </p:nvPicPr>
        <p:blipFill>
          <a:blip r:embed="rId3"/>
          <a:srcRect/>
          <a:stretch>
            <a:fillRect/>
          </a:stretch>
        </p:blipFill>
        <p:spPr bwMode="auto">
          <a:xfrm>
            <a:off x="323850" y="514350"/>
            <a:ext cx="5133975" cy="971550"/>
          </a:xfrm>
          <a:prstGeom prst="rect">
            <a:avLst/>
          </a:prstGeom>
          <a:noFill/>
          <a:ln w="9525">
            <a:noFill/>
            <a:miter lim="800000"/>
            <a:headEnd/>
            <a:tailEnd/>
          </a:ln>
        </p:spPr>
      </p:pic>
      <p:pic>
        <p:nvPicPr>
          <p:cNvPr id="49" name="Picture 10" descr="together.png"/>
          <p:cNvPicPr>
            <a:picLocks noChangeAspect="1"/>
          </p:cNvPicPr>
          <p:nvPr/>
        </p:nvPicPr>
        <p:blipFill>
          <a:blip r:embed="rId6"/>
          <a:srcRect/>
          <a:stretch>
            <a:fillRect/>
          </a:stretch>
        </p:blipFill>
        <p:spPr bwMode="auto">
          <a:xfrm>
            <a:off x="2654300" y="3448050"/>
            <a:ext cx="4251325" cy="1200150"/>
          </a:xfrm>
          <a:prstGeom prst="rect">
            <a:avLst/>
          </a:prstGeom>
          <a:noFill/>
          <a:ln w="9525">
            <a:noFill/>
            <a:miter lim="800000"/>
            <a:headEnd/>
            <a:tailEnd/>
          </a:ln>
        </p:spPr>
      </p:pic>
      <p:pic>
        <p:nvPicPr>
          <p:cNvPr id="50" name="Picture 2" descr="C:\Users\Administrator\Desktop\兔子.png"/>
          <p:cNvPicPr>
            <a:picLocks noChangeAspect="1" noChangeArrowheads="1"/>
          </p:cNvPicPr>
          <p:nvPr/>
        </p:nvPicPr>
        <p:blipFill>
          <a:blip r:embed="rId7"/>
          <a:srcRect/>
          <a:stretch>
            <a:fillRect/>
          </a:stretch>
        </p:blipFill>
        <p:spPr bwMode="auto">
          <a:xfrm>
            <a:off x="5876925" y="4352925"/>
            <a:ext cx="800100" cy="790575"/>
          </a:xfrm>
          <a:prstGeom prst="rect">
            <a:avLst/>
          </a:prstGeom>
          <a:noFill/>
          <a:ln w="9525">
            <a:noFill/>
            <a:miter lim="800000"/>
            <a:headEnd/>
            <a:tailEnd/>
          </a:ln>
        </p:spPr>
      </p:pic>
    </p:spTree>
  </p:cSld>
  <p:clrMapOvr>
    <a:masterClrMapping/>
  </p:clrMapOvr>
  <p:transition spd="slow">
    <p:split orient="vert" dir="in"/>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afterEffect">
                                  <p:stCondLst>
                                    <p:cond delay="0"/>
                                  </p:stCondLst>
                                  <p:childTnLst>
                                    <p:set>
                                      <p:cBhvr>
                                        <p:cTn id="6" dur="1" fill="hold">
                                          <p:stCondLst>
                                            <p:cond delay="0"/>
                                          </p:stCondLst>
                                        </p:cTn>
                                        <p:tgtEl>
                                          <p:spTgt spid="45"/>
                                        </p:tgtEl>
                                        <p:attrNameLst>
                                          <p:attrName>style.visibility</p:attrName>
                                        </p:attrNameLst>
                                      </p:cBhvr>
                                      <p:to>
                                        <p:strVal val="visible"/>
                                      </p:to>
                                    </p:set>
                                    <p:animEffect transition="in" filter="fade">
                                      <p:cBhvr>
                                        <p:cTn id="7" dur="1000"/>
                                        <p:tgtEl>
                                          <p:spTgt spid="45"/>
                                        </p:tgtEl>
                                      </p:cBhvr>
                                    </p:animEffect>
                                    <p:anim calcmode="lin" valueType="num">
                                      <p:cBhvr>
                                        <p:cTn id="8" dur="1000" fill="hold"/>
                                        <p:tgtEl>
                                          <p:spTgt spid="45"/>
                                        </p:tgtEl>
                                        <p:attrNameLst>
                                          <p:attrName>ppt_x</p:attrName>
                                        </p:attrNameLst>
                                      </p:cBhvr>
                                      <p:tavLst>
                                        <p:tav tm="0">
                                          <p:val>
                                            <p:strVal val="#ppt_x"/>
                                          </p:val>
                                        </p:tav>
                                        <p:tav tm="100000">
                                          <p:val>
                                            <p:strVal val="#ppt_x"/>
                                          </p:val>
                                        </p:tav>
                                      </p:tavLst>
                                    </p:anim>
                                    <p:anim calcmode="lin" valueType="num">
                                      <p:cBhvr>
                                        <p:cTn id="9" dur="1000" fill="hold"/>
                                        <p:tgtEl>
                                          <p:spTgt spid="45"/>
                                        </p:tgtEl>
                                        <p:attrNameLst>
                                          <p:attrName>ppt_y</p:attrName>
                                        </p:attrNameLst>
                                      </p:cBhvr>
                                      <p:tavLst>
                                        <p:tav tm="0">
                                          <p:val>
                                            <p:strVal val="#ppt_y+.1"/>
                                          </p:val>
                                        </p:tav>
                                        <p:tav tm="100000">
                                          <p:val>
                                            <p:strVal val="#ppt_y"/>
                                          </p:val>
                                        </p:tav>
                                      </p:tavLst>
                                    </p:anim>
                                  </p:childTnLst>
                                </p:cTn>
                              </p:par>
                            </p:childTnLst>
                          </p:cTn>
                        </p:par>
                        <p:par>
                          <p:cTn id="10" fill="hold">
                            <p:stCondLst>
                              <p:cond delay="1000"/>
                            </p:stCondLst>
                            <p:childTnLst>
                              <p:par>
                                <p:cTn id="11" presetID="29" presetClass="entr" presetSubtype="0" fill="hold" nodeType="afterEffect">
                                  <p:stCondLst>
                                    <p:cond delay="0"/>
                                  </p:stCondLst>
                                  <p:childTnLst>
                                    <p:set>
                                      <p:cBhvr>
                                        <p:cTn id="12" dur="1" fill="hold">
                                          <p:stCondLst>
                                            <p:cond delay="0"/>
                                          </p:stCondLst>
                                        </p:cTn>
                                        <p:tgtEl>
                                          <p:spTgt spid="44"/>
                                        </p:tgtEl>
                                        <p:attrNameLst>
                                          <p:attrName>style.visibility</p:attrName>
                                        </p:attrNameLst>
                                      </p:cBhvr>
                                      <p:to>
                                        <p:strVal val="visible"/>
                                      </p:to>
                                    </p:set>
                                    <p:anim calcmode="lin" valueType="num">
                                      <p:cBhvr>
                                        <p:cTn id="13" dur="1000" fill="hold"/>
                                        <p:tgtEl>
                                          <p:spTgt spid="44"/>
                                        </p:tgtEl>
                                        <p:attrNameLst>
                                          <p:attrName>ppt_x</p:attrName>
                                        </p:attrNameLst>
                                      </p:cBhvr>
                                      <p:tavLst>
                                        <p:tav tm="0">
                                          <p:val>
                                            <p:strVal val="#ppt_x-.2"/>
                                          </p:val>
                                        </p:tav>
                                        <p:tav tm="100000">
                                          <p:val>
                                            <p:strVal val="#ppt_x"/>
                                          </p:val>
                                        </p:tav>
                                      </p:tavLst>
                                    </p:anim>
                                    <p:anim calcmode="lin" valueType="num">
                                      <p:cBhvr>
                                        <p:cTn id="14" dur="1000" fill="hold"/>
                                        <p:tgtEl>
                                          <p:spTgt spid="44"/>
                                        </p:tgtEl>
                                        <p:attrNameLst>
                                          <p:attrName>ppt_y</p:attrName>
                                        </p:attrNameLst>
                                      </p:cBhvr>
                                      <p:tavLst>
                                        <p:tav tm="0">
                                          <p:val>
                                            <p:strVal val="#ppt_y"/>
                                          </p:val>
                                        </p:tav>
                                        <p:tav tm="100000">
                                          <p:val>
                                            <p:strVal val="#ppt_y"/>
                                          </p:val>
                                        </p:tav>
                                      </p:tavLst>
                                    </p:anim>
                                    <p:animEffect transition="in" filter="wipe(right)" prLst="gradientSize: 0.1">
                                      <p:cBhvr>
                                        <p:cTn id="15" dur="1000"/>
                                        <p:tgtEl>
                                          <p:spTgt spid="44"/>
                                        </p:tgtEl>
                                      </p:cBhvr>
                                    </p:animEffect>
                                  </p:childTnLst>
                                </p:cTn>
                              </p:par>
                            </p:childTnLst>
                          </p:cTn>
                        </p:par>
                        <p:par>
                          <p:cTn id="16" fill="hold">
                            <p:stCondLst>
                              <p:cond delay="2000"/>
                            </p:stCondLst>
                            <p:childTnLst>
                              <p:par>
                                <p:cTn id="17" presetID="29" presetClass="entr" presetSubtype="0" fill="hold" nodeType="afterEffect">
                                  <p:stCondLst>
                                    <p:cond delay="0"/>
                                  </p:stCondLst>
                                  <p:childTnLst>
                                    <p:set>
                                      <p:cBhvr>
                                        <p:cTn id="18" dur="1" fill="hold">
                                          <p:stCondLst>
                                            <p:cond delay="0"/>
                                          </p:stCondLst>
                                        </p:cTn>
                                        <p:tgtEl>
                                          <p:spTgt spid="48"/>
                                        </p:tgtEl>
                                        <p:attrNameLst>
                                          <p:attrName>style.visibility</p:attrName>
                                        </p:attrNameLst>
                                      </p:cBhvr>
                                      <p:to>
                                        <p:strVal val="visible"/>
                                      </p:to>
                                    </p:set>
                                    <p:anim calcmode="lin" valueType="num">
                                      <p:cBhvr>
                                        <p:cTn id="19" dur="1000" fill="hold"/>
                                        <p:tgtEl>
                                          <p:spTgt spid="48"/>
                                        </p:tgtEl>
                                        <p:attrNameLst>
                                          <p:attrName>ppt_x</p:attrName>
                                        </p:attrNameLst>
                                      </p:cBhvr>
                                      <p:tavLst>
                                        <p:tav tm="0">
                                          <p:val>
                                            <p:strVal val="#ppt_x-.2"/>
                                          </p:val>
                                        </p:tav>
                                        <p:tav tm="100000">
                                          <p:val>
                                            <p:strVal val="#ppt_x"/>
                                          </p:val>
                                        </p:tav>
                                      </p:tavLst>
                                    </p:anim>
                                    <p:anim calcmode="lin" valueType="num">
                                      <p:cBhvr>
                                        <p:cTn id="20" dur="1000" fill="hold"/>
                                        <p:tgtEl>
                                          <p:spTgt spid="48"/>
                                        </p:tgtEl>
                                        <p:attrNameLst>
                                          <p:attrName>ppt_y</p:attrName>
                                        </p:attrNameLst>
                                      </p:cBhvr>
                                      <p:tavLst>
                                        <p:tav tm="0">
                                          <p:val>
                                            <p:strVal val="#ppt_y"/>
                                          </p:val>
                                        </p:tav>
                                        <p:tav tm="100000">
                                          <p:val>
                                            <p:strVal val="#ppt_y"/>
                                          </p:val>
                                        </p:tav>
                                      </p:tavLst>
                                    </p:anim>
                                    <p:animEffect transition="in" filter="wipe(right)" prLst="gradientSize: 0.1">
                                      <p:cBhvr>
                                        <p:cTn id="21" dur="1000"/>
                                        <p:tgtEl>
                                          <p:spTgt spid="48"/>
                                        </p:tgtEl>
                                      </p:cBhvr>
                                    </p:animEffect>
                                  </p:childTnLst>
                                </p:cTn>
                              </p:par>
                            </p:childTnLst>
                          </p:cTn>
                        </p:par>
                        <p:par>
                          <p:cTn id="22" fill="hold">
                            <p:stCondLst>
                              <p:cond delay="3000"/>
                            </p:stCondLst>
                            <p:childTnLst>
                              <p:par>
                                <p:cTn id="23" presetID="0" presetClass="path" presetSubtype="0" accel="50000" decel="50000" fill="hold" nodeType="afterEffect">
                                  <p:stCondLst>
                                    <p:cond delay="0"/>
                                  </p:stCondLst>
                                  <p:childTnLst>
                                    <p:animMotion origin="layout" path="M 0.03984 -0.24838 C 0.03346 -0.25232 0.02799 -0.25787 0.02213 -0.2625 C 0.01888 -0.26505 0.01549 -0.26597 0.01237 -0.26783 C 0.0112 -0.26852 0.01041 -0.27084 0.00937 -0.27153 C 0.0082 -0.27222 -0.00065 -0.27477 -0.00143 -0.275 C -0.00834 -0.27732 -0.01393 -0.28079 -0.0211 -0.28195 C -0.02539 -0.28403 -0.02956 -0.28634 -0.03386 -0.28912 C -0.03711 -0.29097 -0.03867 -0.29005 -0.04167 -0.29259 C -0.04714 -0.29746 -0.05222 -0.30232 -0.05834 -0.30486 C -0.05925 -0.30602 -0.06016 -0.30764 -0.0612 -0.30857 C -0.06224 -0.30949 -0.06328 -0.30949 -0.06419 -0.31019 C -0.07031 -0.31644 -0.07513 -0.32384 -0.0819 -0.32801 C -0.08477 -0.3331 -0.08776 -0.33843 -0.09076 -0.34375 C -0.09232 -0.34676 -0.09479 -0.34699 -0.09662 -0.34908 C -0.09948 -0.35695 -0.10456 -0.36343 -0.10834 -0.37037 C -0.11406 -0.38056 -0.11979 -0.39074 -0.125 -0.40209 C -0.13268 -0.41829 -0.13607 -0.44236 -0.13972 -0.46204 C -0.14063 -0.47315 -0.14219 -0.4831 -0.14362 -0.49375 C -0.14388 -0.51945 -0.14102 -0.57824 -0.14753 -0.61389 C -0.15026 -0.65695 -0.14948 -0.69468 -0.16029 -0.7338 C -0.16224 -0.74028 -0.1638 -0.74954 -0.16628 -0.75509 C -0.17318 -0.7713 -0.16966 -0.76088 -0.175 -0.76921 C -0.17865 -0.77431 -0.18229 -0.78241 -0.18685 -0.78496 C -0.19935 -0.79259 -0.21068 -0.79584 -0.22409 -0.79746 C -0.25052 -0.8132 -0.28073 -0.79977 -0.30847 -0.7956 C -0.32891 -0.78334 -0.34271 -0.79769 -0.35847 -0.8132 C -0.36107 -0.81574 -0.36432 -0.81644 -0.36641 -0.82037 C -0.36979 -0.82639 -0.3724 -0.82871 -0.37709 -0.83079 C -0.38099 -0.83773 -0.38568 -0.83889 -0.38985 -0.84491 C -0.39375 -0.85093 -0.39714 -0.85371 -0.40169 -0.85903 C -0.40365 -0.86158 -0.40638 -0.86065 -0.40847 -0.86273 C -0.41472 -0.86875 -0.41745 -0.87199 -0.42422 -0.875 C -0.4293 -0.88102 -0.43594 -0.88287 -0.44193 -0.88565 C -0.45143 -0.89699 -0.48125 -0.89236 -0.48503 -0.89259 C -0.49518 -0.89884 -0.48386 -0.89259 -0.50951 -0.89259 C -0.55573 -0.89259 -0.60182 -0.89375 -0.64792 -0.89445 C -0.65742 -0.90023 -0.66589 -0.91088 -0.67539 -0.91736 C -0.67852 -0.91968 -0.68073 -0.92431 -0.68412 -0.92431 " pathEditMode="relative" rAng="0" ptsTypes="fffffffffffffffffffffffffffffffffffffA">
                                      <p:cBhvr>
                                        <p:cTn id="24" dur="2000" fill="hold"/>
                                        <p:tgtEl>
                                          <p:spTgt spid="47"/>
                                        </p:tgtEl>
                                        <p:attrNameLst>
                                          <p:attrName>ppt_x</p:attrName>
                                          <p:attrName>ppt_y</p:attrName>
                                        </p:attrNameLst>
                                      </p:cBhvr>
                                      <p:rCtr x="-36200" y="-33800"/>
                                    </p:animMotion>
                                  </p:childTnLst>
                                </p:cTn>
                              </p:par>
                            </p:childTnLst>
                          </p:cTn>
                        </p:par>
                        <p:par>
                          <p:cTn id="25" fill="hold">
                            <p:stCondLst>
                              <p:cond delay="5000"/>
                            </p:stCondLst>
                            <p:childTnLst>
                              <p:par>
                                <p:cTn id="26" presetID="23" presetClass="entr" presetSubtype="16" fill="hold" nodeType="afterEffect">
                                  <p:stCondLst>
                                    <p:cond delay="0"/>
                                  </p:stCondLst>
                                  <p:childTnLst>
                                    <p:set>
                                      <p:cBhvr>
                                        <p:cTn id="27" dur="1" fill="hold">
                                          <p:stCondLst>
                                            <p:cond delay="0"/>
                                          </p:stCondLst>
                                        </p:cTn>
                                        <p:tgtEl>
                                          <p:spTgt spid="49"/>
                                        </p:tgtEl>
                                        <p:attrNameLst>
                                          <p:attrName>style.visibility</p:attrName>
                                        </p:attrNameLst>
                                      </p:cBhvr>
                                      <p:to>
                                        <p:strVal val="visible"/>
                                      </p:to>
                                    </p:set>
                                    <p:anim calcmode="lin" valueType="num">
                                      <p:cBhvr>
                                        <p:cTn id="28" dur="500" fill="hold"/>
                                        <p:tgtEl>
                                          <p:spTgt spid="49"/>
                                        </p:tgtEl>
                                        <p:attrNameLst>
                                          <p:attrName>ppt_w</p:attrName>
                                        </p:attrNameLst>
                                      </p:cBhvr>
                                      <p:tavLst>
                                        <p:tav tm="0">
                                          <p:val>
                                            <p:fltVal val="0"/>
                                          </p:val>
                                        </p:tav>
                                        <p:tav tm="100000">
                                          <p:val>
                                            <p:strVal val="#ppt_w"/>
                                          </p:val>
                                        </p:tav>
                                      </p:tavLst>
                                    </p:anim>
                                    <p:anim calcmode="lin" valueType="num">
                                      <p:cBhvr>
                                        <p:cTn id="29" dur="500" fill="hold"/>
                                        <p:tgtEl>
                                          <p:spTgt spid="49"/>
                                        </p:tgtEl>
                                        <p:attrNameLst>
                                          <p:attrName>ppt_h</p:attrName>
                                        </p:attrNameLst>
                                      </p:cBhvr>
                                      <p:tavLst>
                                        <p:tav tm="0">
                                          <p:val>
                                            <p:fltVal val="0"/>
                                          </p:val>
                                        </p:tav>
                                        <p:tav tm="100000">
                                          <p:val>
                                            <p:strVal val="#ppt_h"/>
                                          </p:val>
                                        </p:tav>
                                      </p:tavLst>
                                    </p:anim>
                                  </p:childTnLst>
                                </p:cTn>
                              </p:par>
                              <p:par>
                                <p:cTn id="30" presetID="1" presetClass="entr" presetSubtype="0" fill="hold" nodeType="withEffect">
                                  <p:stCondLst>
                                    <p:cond delay="0"/>
                                  </p:stCondLst>
                                  <p:childTnLst>
                                    <p:set>
                                      <p:cBhvr>
                                        <p:cTn id="31" dur="1" fill="hold">
                                          <p:stCondLst>
                                            <p:cond delay="0"/>
                                          </p:stCondLst>
                                        </p:cTn>
                                        <p:tgtEl>
                                          <p:spTgt spid="50"/>
                                        </p:tgtEl>
                                        <p:attrNameLst>
                                          <p:attrName>style.visibility</p:attrName>
                                        </p:attrNameLst>
                                      </p:cBhvr>
                                      <p:to>
                                        <p:strVal val="visible"/>
                                      </p:to>
                                    </p:set>
                                  </p:childTnLst>
                                </p:cTn>
                              </p:par>
                              <p:par>
                                <p:cTn id="32" presetID="0" presetClass="path" presetSubtype="0" accel="50000" decel="50000" fill="hold" nodeType="withEffect">
                                  <p:stCondLst>
                                    <p:cond delay="0"/>
                                  </p:stCondLst>
                                  <p:childTnLst>
                                    <p:animMotion origin="layout" path="M -0.05104 0.01759 C -0.05638 0.01134 -0.05586 0.00416 -0.05938 -0.00463 C -0.06029 -0.00671 -0.06159 -0.0081 -0.0625 -0.01019 C -0.06706 -0.0206 -0.06836 -0.03033 -0.075 -0.03611 C -0.08464 -0.03033 -0.09271 -0.02685 -0.1 -0.01389 C -0.10195 -0.00324 -0.10039 0.00926 -0.10313 0.01944 C -0.10404 0.02291 -0.10938 0.02315 -0.10938 0.02338 C -0.11498 0.02199 -0.1207 0.02222 -0.12604 0.01944 C -0.12722 0.01875 -0.12761 0.01597 -0.12813 0.01389 C -0.13307 -0.00671 -0.12266 0.02407 -0.13333 -0.00463 C -0.13477 -0.00857 -0.13503 -0.01366 -0.13646 -0.01759 C -0.13867 -0.02338 -0.14154 -0.02847 -0.14375 -0.03426 C -0.1444 -0.03611 -0.14466 -0.03912 -0.14583 -0.03982 C -0.15013 -0.04236 -0.14805 -0.04051 -0.15208 -0.04537 C -0.16315 -0.04468 -0.17435 -0.04584 -0.18542 -0.04352 C -0.18672 -0.04329 -0.18724 -0.04005 -0.1875 -0.03796 C -0.18841 -0.02871 -0.18737 -0.01921 -0.18854 -0.01019 C -0.18906 -0.00579 -0.19128 -0.00278 -0.19271 0.00092 C -0.1957 0.00879 -0.19623 0.01643 -0.2 0.02315 C -0.20169 0.03241 -0.20534 0.0368 -0.21042 0.03981 C -0.21862 0.03773 -0.22214 0.03704 -0.22917 0.0287 C -0.23125 0.02616 -0.23542 0.02129 -0.23542 0.02153 C -0.23685 0.01759 -0.23815 0.01389 -0.23958 0.01018 C -0.24505 -0.00417 -0.24219 -0.02477 -0.25104 -0.03611 C -0.25404 -0.03982 -0.25599 -0.04028 -0.25938 -0.04167 C -0.26914 -0.04097 -0.27891 -0.04213 -0.28854 -0.03982 C -0.29219 -0.03889 -0.2918 -0.03056 -0.29271 -0.02685 C -0.29518 -0.0169 -0.29857 -0.01412 -0.30208 -0.00463 C -0.30352 -0.00093 -0.3043 0.0037 -0.30625 0.00648 C -0.31133 0.01342 -0.31693 0.01597 -0.32292 0.01944 C -0.32852 0.02268 -0.33281 0.03079 -0.33854 0.03426 C -0.34037 0.03403 -0.34974 0.0331 -0.35313 0.03055 C -0.35625 0.02824 -0.35768 0.025 -0.36146 0.025 " pathEditMode="relative" rAng="0" ptsTypes="ffffffffffffffffffffffffffffffffA">
                                      <p:cBhvr>
                                        <p:cTn id="33" dur="2000" fill="hold"/>
                                        <p:tgtEl>
                                          <p:spTgt spid="50"/>
                                        </p:tgtEl>
                                        <p:attrNameLst>
                                          <p:attrName>ppt_x</p:attrName>
                                          <p:attrName>ppt_y</p:attrName>
                                        </p:attrNameLst>
                                      </p:cBhvr>
                                      <p:rCtr x="-15500" y="-2100"/>
                                    </p:animMotion>
                                  </p:childTnLst>
                                </p:cTn>
                              </p:par>
                            </p:childTnLst>
                          </p:cTn>
                        </p:par>
                        <p:par>
                          <p:cTn id="34" fill="hold">
                            <p:stCondLst>
                              <p:cond delay="7000"/>
                            </p:stCondLst>
                            <p:childTnLst>
                              <p:par>
                                <p:cTn id="35" presetID="26" presetClass="entr" presetSubtype="0" fill="hold" nodeType="afterEffect">
                                  <p:stCondLst>
                                    <p:cond delay="0"/>
                                  </p:stCondLst>
                                  <p:childTnLst>
                                    <p:set>
                                      <p:cBhvr>
                                        <p:cTn id="36" dur="1" fill="hold">
                                          <p:stCondLst>
                                            <p:cond delay="0"/>
                                          </p:stCondLst>
                                        </p:cTn>
                                        <p:tgtEl>
                                          <p:spTgt spid="64"/>
                                        </p:tgtEl>
                                        <p:attrNameLst>
                                          <p:attrName>style.visibility</p:attrName>
                                        </p:attrNameLst>
                                      </p:cBhvr>
                                      <p:to>
                                        <p:strVal val="visible"/>
                                      </p:to>
                                    </p:set>
                                    <p:animEffect transition="in" filter="wipe(down)">
                                      <p:cBhvr>
                                        <p:cTn id="37" dur="580">
                                          <p:stCondLst>
                                            <p:cond delay="0"/>
                                          </p:stCondLst>
                                        </p:cTn>
                                        <p:tgtEl>
                                          <p:spTgt spid="64"/>
                                        </p:tgtEl>
                                      </p:cBhvr>
                                    </p:animEffect>
                                    <p:anim calcmode="lin" valueType="num">
                                      <p:cBhvr>
                                        <p:cTn id="38" dur="1822" tmFilter="0,0; 0.14,0.36; 0.43,0.73; 0.71,0.91; 1.0,1.0">
                                          <p:stCondLst>
                                            <p:cond delay="0"/>
                                          </p:stCondLst>
                                        </p:cTn>
                                        <p:tgtEl>
                                          <p:spTgt spid="64"/>
                                        </p:tgtEl>
                                        <p:attrNameLst>
                                          <p:attrName>ppt_x</p:attrName>
                                        </p:attrNameLst>
                                      </p:cBhvr>
                                      <p:tavLst>
                                        <p:tav tm="0">
                                          <p:val>
                                            <p:strVal val="#ppt_x-0.25"/>
                                          </p:val>
                                        </p:tav>
                                        <p:tav tm="100000">
                                          <p:val>
                                            <p:strVal val="#ppt_x"/>
                                          </p:val>
                                        </p:tav>
                                      </p:tavLst>
                                    </p:anim>
                                    <p:anim calcmode="lin" valueType="num">
                                      <p:cBhvr>
                                        <p:cTn id="39" dur="664" tmFilter="0.0,0.0; 0.25,0.07; 0.50,0.2; 0.75,0.467; 1.0,1.0">
                                          <p:stCondLst>
                                            <p:cond delay="0"/>
                                          </p:stCondLst>
                                        </p:cTn>
                                        <p:tgtEl>
                                          <p:spTgt spid="64"/>
                                        </p:tgtEl>
                                        <p:attrNameLst>
                                          <p:attrName>ppt_y</p:attrName>
                                        </p:attrNameLst>
                                      </p:cBhvr>
                                      <p:tavLst>
                                        <p:tav tm="0" fmla="#ppt_y-sin(pi*$)/3">
                                          <p:val>
                                            <p:fltVal val="0.5"/>
                                          </p:val>
                                        </p:tav>
                                        <p:tav tm="100000">
                                          <p:val>
                                            <p:fltVal val="1"/>
                                          </p:val>
                                        </p:tav>
                                      </p:tavLst>
                                    </p:anim>
                                    <p:anim calcmode="lin" valueType="num">
                                      <p:cBhvr>
                                        <p:cTn id="40" dur="664" tmFilter="0, 0; 0.125,0.2665; 0.25,0.4; 0.375,0.465; 0.5,0.5;  0.625,0.535; 0.75,0.6; 0.875,0.7335; 1,1">
                                          <p:stCondLst>
                                            <p:cond delay="664"/>
                                          </p:stCondLst>
                                        </p:cTn>
                                        <p:tgtEl>
                                          <p:spTgt spid="64"/>
                                        </p:tgtEl>
                                        <p:attrNameLst>
                                          <p:attrName>ppt_y</p:attrName>
                                        </p:attrNameLst>
                                      </p:cBhvr>
                                      <p:tavLst>
                                        <p:tav tm="0" fmla="#ppt_y-sin(pi*$)/9">
                                          <p:val>
                                            <p:fltVal val="0"/>
                                          </p:val>
                                        </p:tav>
                                        <p:tav tm="100000">
                                          <p:val>
                                            <p:fltVal val="1"/>
                                          </p:val>
                                        </p:tav>
                                      </p:tavLst>
                                    </p:anim>
                                    <p:anim calcmode="lin" valueType="num">
                                      <p:cBhvr>
                                        <p:cTn id="41" dur="332" tmFilter="0, 0; 0.125,0.2665; 0.25,0.4; 0.375,0.465; 0.5,0.5;  0.625,0.535; 0.75,0.6; 0.875,0.7335; 1,1">
                                          <p:stCondLst>
                                            <p:cond delay="1324"/>
                                          </p:stCondLst>
                                        </p:cTn>
                                        <p:tgtEl>
                                          <p:spTgt spid="64"/>
                                        </p:tgtEl>
                                        <p:attrNameLst>
                                          <p:attrName>ppt_y</p:attrName>
                                        </p:attrNameLst>
                                      </p:cBhvr>
                                      <p:tavLst>
                                        <p:tav tm="0" fmla="#ppt_y-sin(pi*$)/27">
                                          <p:val>
                                            <p:fltVal val="0"/>
                                          </p:val>
                                        </p:tav>
                                        <p:tav tm="100000">
                                          <p:val>
                                            <p:fltVal val="1"/>
                                          </p:val>
                                        </p:tav>
                                      </p:tavLst>
                                    </p:anim>
                                    <p:anim calcmode="lin" valueType="num">
                                      <p:cBhvr>
                                        <p:cTn id="42" dur="164" tmFilter="0, 0; 0.125,0.2665; 0.25,0.4; 0.375,0.465; 0.5,0.5;  0.625,0.535; 0.75,0.6; 0.875,0.7335; 1,1">
                                          <p:stCondLst>
                                            <p:cond delay="1656"/>
                                          </p:stCondLst>
                                        </p:cTn>
                                        <p:tgtEl>
                                          <p:spTgt spid="64"/>
                                        </p:tgtEl>
                                        <p:attrNameLst>
                                          <p:attrName>ppt_y</p:attrName>
                                        </p:attrNameLst>
                                      </p:cBhvr>
                                      <p:tavLst>
                                        <p:tav tm="0" fmla="#ppt_y-sin(pi*$)/81">
                                          <p:val>
                                            <p:fltVal val="0"/>
                                          </p:val>
                                        </p:tav>
                                        <p:tav tm="100000">
                                          <p:val>
                                            <p:fltVal val="1"/>
                                          </p:val>
                                        </p:tav>
                                      </p:tavLst>
                                    </p:anim>
                                    <p:animScale>
                                      <p:cBhvr>
                                        <p:cTn id="43" dur="26">
                                          <p:stCondLst>
                                            <p:cond delay="650"/>
                                          </p:stCondLst>
                                        </p:cTn>
                                        <p:tgtEl>
                                          <p:spTgt spid="64"/>
                                        </p:tgtEl>
                                      </p:cBhvr>
                                      <p:to x="100000" y="60000"/>
                                    </p:animScale>
                                    <p:animScale>
                                      <p:cBhvr>
                                        <p:cTn id="44" dur="166" decel="50000">
                                          <p:stCondLst>
                                            <p:cond delay="676"/>
                                          </p:stCondLst>
                                        </p:cTn>
                                        <p:tgtEl>
                                          <p:spTgt spid="64"/>
                                        </p:tgtEl>
                                      </p:cBhvr>
                                      <p:to x="100000" y="100000"/>
                                    </p:animScale>
                                    <p:animScale>
                                      <p:cBhvr>
                                        <p:cTn id="45" dur="26">
                                          <p:stCondLst>
                                            <p:cond delay="1312"/>
                                          </p:stCondLst>
                                        </p:cTn>
                                        <p:tgtEl>
                                          <p:spTgt spid="64"/>
                                        </p:tgtEl>
                                      </p:cBhvr>
                                      <p:to x="100000" y="80000"/>
                                    </p:animScale>
                                    <p:animScale>
                                      <p:cBhvr>
                                        <p:cTn id="46" dur="166" decel="50000">
                                          <p:stCondLst>
                                            <p:cond delay="1338"/>
                                          </p:stCondLst>
                                        </p:cTn>
                                        <p:tgtEl>
                                          <p:spTgt spid="64"/>
                                        </p:tgtEl>
                                      </p:cBhvr>
                                      <p:to x="100000" y="100000"/>
                                    </p:animScale>
                                    <p:animScale>
                                      <p:cBhvr>
                                        <p:cTn id="47" dur="26">
                                          <p:stCondLst>
                                            <p:cond delay="1642"/>
                                          </p:stCondLst>
                                        </p:cTn>
                                        <p:tgtEl>
                                          <p:spTgt spid="64"/>
                                        </p:tgtEl>
                                      </p:cBhvr>
                                      <p:to x="100000" y="90000"/>
                                    </p:animScale>
                                    <p:animScale>
                                      <p:cBhvr>
                                        <p:cTn id="48" dur="166" decel="50000">
                                          <p:stCondLst>
                                            <p:cond delay="1668"/>
                                          </p:stCondLst>
                                        </p:cTn>
                                        <p:tgtEl>
                                          <p:spTgt spid="64"/>
                                        </p:tgtEl>
                                      </p:cBhvr>
                                      <p:to x="100000" y="100000"/>
                                    </p:animScale>
                                    <p:animScale>
                                      <p:cBhvr>
                                        <p:cTn id="49" dur="26">
                                          <p:stCondLst>
                                            <p:cond delay="1808"/>
                                          </p:stCondLst>
                                        </p:cTn>
                                        <p:tgtEl>
                                          <p:spTgt spid="64"/>
                                        </p:tgtEl>
                                      </p:cBhvr>
                                      <p:to x="100000" y="95000"/>
                                    </p:animScale>
                                    <p:animScale>
                                      <p:cBhvr>
                                        <p:cTn id="50" dur="166" decel="50000">
                                          <p:stCondLst>
                                            <p:cond delay="1834"/>
                                          </p:stCondLst>
                                        </p:cTn>
                                        <p:tgtEl>
                                          <p:spTgt spid="64"/>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 name="图片 19" descr="画笔.jpg"/>
          <p:cNvPicPr>
            <a:picLocks noChangeAspect="1"/>
          </p:cNvPicPr>
          <p:nvPr/>
        </p:nvPicPr>
        <p:blipFill>
          <a:blip r:embed="rId2"/>
          <a:srcRect/>
          <a:stretch>
            <a:fillRect/>
          </a:stretch>
        </p:blipFill>
        <p:spPr bwMode="auto">
          <a:xfrm>
            <a:off x="8005763" y="4016375"/>
            <a:ext cx="1125537" cy="1127125"/>
          </a:xfrm>
          <a:prstGeom prst="rect">
            <a:avLst/>
          </a:prstGeom>
          <a:noFill/>
          <a:ln w="9525">
            <a:noFill/>
            <a:miter lim="800000"/>
            <a:headEnd/>
            <a:tailEnd/>
          </a:ln>
        </p:spPr>
      </p:pic>
      <p:pic>
        <p:nvPicPr>
          <p:cNvPr id="24" name="图片 23" descr="下方素材.png"/>
          <p:cNvPicPr>
            <a:picLocks noChangeAspect="1"/>
          </p:cNvPicPr>
          <p:nvPr/>
        </p:nvPicPr>
        <p:blipFill>
          <a:blip r:embed="rId3"/>
          <a:srcRect t="65517"/>
          <a:stretch>
            <a:fillRect/>
          </a:stretch>
        </p:blipFill>
        <p:spPr bwMode="auto">
          <a:xfrm>
            <a:off x="3967163" y="4652963"/>
            <a:ext cx="1895475" cy="490537"/>
          </a:xfrm>
          <a:prstGeom prst="rect">
            <a:avLst/>
          </a:prstGeom>
          <a:noFill/>
          <a:ln w="9525">
            <a:noFill/>
            <a:miter lim="800000"/>
            <a:headEnd/>
            <a:tailEnd/>
          </a:ln>
        </p:spPr>
      </p:pic>
      <p:pic>
        <p:nvPicPr>
          <p:cNvPr id="16" name="图片 15" descr="图片5.png"/>
          <p:cNvPicPr>
            <a:picLocks noChangeAspect="1"/>
          </p:cNvPicPr>
          <p:nvPr/>
        </p:nvPicPr>
        <p:blipFill>
          <a:blip r:embed="rId4"/>
          <a:srcRect/>
          <a:stretch>
            <a:fillRect/>
          </a:stretch>
        </p:blipFill>
        <p:spPr bwMode="auto">
          <a:xfrm>
            <a:off x="501650" y="973138"/>
            <a:ext cx="1116013" cy="474662"/>
          </a:xfrm>
          <a:prstGeom prst="rect">
            <a:avLst/>
          </a:prstGeom>
          <a:noFill/>
          <a:ln w="9525">
            <a:noFill/>
            <a:miter lim="800000"/>
            <a:headEnd/>
            <a:tailEnd/>
          </a:ln>
        </p:spPr>
      </p:pic>
      <p:grpSp>
        <p:nvGrpSpPr>
          <p:cNvPr id="2" name="组合 18"/>
          <p:cNvGrpSpPr>
            <a:grpSpLocks/>
          </p:cNvGrpSpPr>
          <p:nvPr/>
        </p:nvGrpSpPr>
        <p:grpSpPr bwMode="auto">
          <a:xfrm>
            <a:off x="252413" y="0"/>
            <a:ext cx="2513012" cy="819150"/>
            <a:chOff x="337457" y="0"/>
            <a:chExt cx="5751109" cy="1091406"/>
          </a:xfrm>
        </p:grpSpPr>
        <p:sp>
          <p:nvSpPr>
            <p:cNvPr id="21" name="圆角矩形 20"/>
            <p:cNvSpPr/>
            <p:nvPr/>
          </p:nvSpPr>
          <p:spPr>
            <a:xfrm>
              <a:off x="337457" y="406105"/>
              <a:ext cx="5751109" cy="685301"/>
            </a:xfrm>
            <a:prstGeom prst="roundRect">
              <a:avLst/>
            </a:prstGeom>
            <a:solidFill>
              <a:schemeClr val="accent4">
                <a:lumMod val="20000"/>
                <a:lumOff val="80000"/>
              </a:schemeClr>
            </a:solid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p>
          </p:txBody>
        </p:sp>
        <p:cxnSp>
          <p:nvCxnSpPr>
            <p:cNvPr id="22" name="直接连接符 21"/>
            <p:cNvCxnSpPr/>
            <p:nvPr/>
          </p:nvCxnSpPr>
          <p:spPr>
            <a:xfrm rot="5400000">
              <a:off x="709345" y="209398"/>
              <a:ext cx="418795" cy="0"/>
            </a:xfrm>
            <a:prstGeom prst="line">
              <a:avLst/>
            </a:prstGeom>
            <a:solidFill>
              <a:schemeClr val="accent4">
                <a:lumMod val="20000"/>
                <a:lumOff val="80000"/>
              </a:schemeClr>
            </a:solidFill>
            <a:ln w="38100"/>
          </p:spPr>
          <p:style>
            <a:lnRef idx="1">
              <a:schemeClr val="dk1"/>
            </a:lnRef>
            <a:fillRef idx="0">
              <a:schemeClr val="dk1"/>
            </a:fillRef>
            <a:effectRef idx="0">
              <a:schemeClr val="dk1"/>
            </a:effectRef>
            <a:fontRef idx="minor">
              <a:schemeClr val="tx1"/>
            </a:fontRef>
          </p:style>
        </p:cxnSp>
        <p:cxnSp>
          <p:nvCxnSpPr>
            <p:cNvPr id="23" name="直接连接符 22"/>
            <p:cNvCxnSpPr/>
            <p:nvPr/>
          </p:nvCxnSpPr>
          <p:spPr>
            <a:xfrm rot="5400000">
              <a:off x="5112596" y="209398"/>
              <a:ext cx="418795" cy="0"/>
            </a:xfrm>
            <a:prstGeom prst="line">
              <a:avLst/>
            </a:prstGeom>
            <a:solidFill>
              <a:schemeClr val="accent4">
                <a:lumMod val="20000"/>
                <a:lumOff val="80000"/>
              </a:schemeClr>
            </a:solidFill>
            <a:ln w="38100"/>
          </p:spPr>
          <p:style>
            <a:lnRef idx="1">
              <a:schemeClr val="dk1"/>
            </a:lnRef>
            <a:fillRef idx="0">
              <a:schemeClr val="dk1"/>
            </a:fillRef>
            <a:effectRef idx="0">
              <a:schemeClr val="dk1"/>
            </a:effectRef>
            <a:fontRef idx="minor">
              <a:schemeClr val="tx1"/>
            </a:fontRef>
          </p:style>
        </p:cxnSp>
      </p:grpSp>
      <p:sp>
        <p:nvSpPr>
          <p:cNvPr id="25" name="矩形 24"/>
          <p:cNvSpPr>
            <a:spLocks noChangeArrowheads="1"/>
          </p:cNvSpPr>
          <p:nvPr/>
        </p:nvSpPr>
        <p:spPr bwMode="auto">
          <a:xfrm>
            <a:off x="306388" y="349250"/>
            <a:ext cx="2422525" cy="484188"/>
          </a:xfrm>
          <a:prstGeom prst="rect">
            <a:avLst/>
          </a:prstGeom>
          <a:noFill/>
          <a:ln w="9525">
            <a:noFill/>
            <a:miter lim="800000"/>
            <a:headEnd/>
            <a:tailEnd/>
          </a:ln>
        </p:spPr>
        <p:txBody>
          <a:bodyPr wrap="none" lIns="68580" tIns="34290" rIns="68580" bIns="34290">
            <a:spAutoFit/>
          </a:bodyPr>
          <a:lstStyle/>
          <a:p>
            <a:r>
              <a:rPr lang="zh-CN" altLang="en-US" sz="2700">
                <a:latin typeface="微软雅黑" pitchFamily="34" charset="-122"/>
                <a:ea typeface="微软雅黑" pitchFamily="34" charset="-122"/>
              </a:rPr>
              <a:t>知识点  参照物</a:t>
            </a:r>
          </a:p>
        </p:txBody>
      </p:sp>
      <p:sp>
        <p:nvSpPr>
          <p:cNvPr id="14" name="矩形 13"/>
          <p:cNvSpPr>
            <a:spLocks noChangeArrowheads="1"/>
          </p:cNvSpPr>
          <p:nvPr/>
        </p:nvSpPr>
        <p:spPr bwMode="auto">
          <a:xfrm>
            <a:off x="621296" y="3075806"/>
            <a:ext cx="7704138" cy="476250"/>
          </a:xfrm>
          <a:prstGeom prst="rect">
            <a:avLst/>
          </a:prstGeom>
          <a:noFill/>
          <a:ln w="9525">
            <a:noFill/>
            <a:miter lim="800000"/>
            <a:headEnd/>
            <a:tailEnd/>
          </a:ln>
        </p:spPr>
        <p:txBody>
          <a:bodyPr lIns="68580" tIns="34290" rIns="68580" bIns="34290">
            <a:spAutoFit/>
          </a:bodyPr>
          <a:lstStyle/>
          <a:p>
            <a:pPr>
              <a:lnSpc>
                <a:spcPct val="150000"/>
              </a:lnSpc>
            </a:pPr>
            <a:r>
              <a:rPr lang="zh-CN" altLang="en-US" sz="2000" dirty="0">
                <a:latin typeface="微软雅黑" pitchFamily="34" charset="-122"/>
                <a:ea typeface="微软雅黑" pitchFamily="34" charset="-122"/>
              </a:rPr>
              <a:t>“两岸青山相对出”</a:t>
            </a:r>
            <a:r>
              <a:rPr lang="en-US" altLang="zh-CN" sz="2000" dirty="0">
                <a:latin typeface="微软雅黑" pitchFamily="34" charset="-122"/>
                <a:ea typeface="微软雅黑" pitchFamily="34" charset="-122"/>
              </a:rPr>
              <a:t>,</a:t>
            </a:r>
            <a:r>
              <a:rPr lang="zh-CN" altLang="en-US" sz="2000" dirty="0">
                <a:latin typeface="微软雅黑" pitchFamily="34" charset="-122"/>
                <a:ea typeface="微软雅黑" pitchFamily="34" charset="-122"/>
              </a:rPr>
              <a:t>以水中运动的小船为参照物</a:t>
            </a:r>
            <a:r>
              <a:rPr lang="en-US" altLang="zh-CN" sz="2000" dirty="0">
                <a:latin typeface="微软雅黑" pitchFamily="34" charset="-122"/>
                <a:ea typeface="微软雅黑" pitchFamily="34" charset="-122"/>
              </a:rPr>
              <a:t>,</a:t>
            </a:r>
            <a:r>
              <a:rPr lang="zh-CN" altLang="en-US" sz="2000" dirty="0">
                <a:latin typeface="微软雅黑" pitchFamily="34" charset="-122"/>
                <a:ea typeface="微软雅黑" pitchFamily="34" charset="-122"/>
              </a:rPr>
              <a:t>两岸的山是运动的</a:t>
            </a:r>
            <a:r>
              <a:rPr lang="en-US" altLang="zh-CN" sz="2000" dirty="0">
                <a:latin typeface="微软雅黑" pitchFamily="34" charset="-122"/>
                <a:ea typeface="微软雅黑" pitchFamily="34" charset="-122"/>
              </a:rPr>
              <a:t>.</a:t>
            </a:r>
          </a:p>
        </p:txBody>
      </p:sp>
      <p:pic>
        <p:nvPicPr>
          <p:cNvPr id="13" name="yhb274.jpg" descr="id:2147505649;FounderCES"/>
          <p:cNvPicPr>
            <a:picLocks noChangeAspect="1" noChangeArrowheads="1"/>
          </p:cNvPicPr>
          <p:nvPr/>
        </p:nvPicPr>
        <p:blipFill>
          <a:blip r:embed="rId5"/>
          <a:srcRect/>
          <a:stretch>
            <a:fillRect/>
          </a:stretch>
        </p:blipFill>
        <p:spPr bwMode="auto">
          <a:xfrm>
            <a:off x="3275856" y="591344"/>
            <a:ext cx="3600400" cy="2318902"/>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1" fill="hold"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slide(fromTop)">
                                      <p:cBhvr>
                                        <p:cTn id="7" dur="500"/>
                                        <p:tgtEl>
                                          <p:spTgt spid="2"/>
                                        </p:tgtEl>
                                      </p:cBhvr>
                                    </p:animEffect>
                                  </p:childTnLst>
                                </p:cTn>
                              </p:par>
                              <p:par>
                                <p:cTn id="8" presetID="12" presetClass="entr" presetSubtype="8" fill="hold" grpId="0" nodeType="withEffect">
                                  <p:stCondLst>
                                    <p:cond delay="0"/>
                                  </p:stCondLst>
                                  <p:childTnLst>
                                    <p:set>
                                      <p:cBhvr>
                                        <p:cTn id="9" dur="1" fill="hold">
                                          <p:stCondLst>
                                            <p:cond delay="0"/>
                                          </p:stCondLst>
                                        </p:cTn>
                                        <p:tgtEl>
                                          <p:spTgt spid="25"/>
                                        </p:tgtEl>
                                        <p:attrNameLst>
                                          <p:attrName>style.visibility</p:attrName>
                                        </p:attrNameLst>
                                      </p:cBhvr>
                                      <p:to>
                                        <p:strVal val="visible"/>
                                      </p:to>
                                    </p:set>
                                    <p:animEffect transition="in" filter="slide(fromLeft)">
                                      <p:cBhvr>
                                        <p:cTn id="10" dur="500"/>
                                        <p:tgtEl>
                                          <p:spTgt spid="25"/>
                                        </p:tgtEl>
                                      </p:cBhvr>
                                    </p:animEffect>
                                  </p:childTnLst>
                                </p:cTn>
                              </p:par>
                              <p:par>
                                <p:cTn id="11" presetID="12" presetClass="entr" presetSubtype="4" fill="hold" nodeType="withEffect">
                                  <p:stCondLst>
                                    <p:cond delay="0"/>
                                  </p:stCondLst>
                                  <p:childTnLst>
                                    <p:set>
                                      <p:cBhvr>
                                        <p:cTn id="12" dur="1" fill="hold">
                                          <p:stCondLst>
                                            <p:cond delay="0"/>
                                          </p:stCondLst>
                                        </p:cTn>
                                        <p:tgtEl>
                                          <p:spTgt spid="16"/>
                                        </p:tgtEl>
                                        <p:attrNameLst>
                                          <p:attrName>style.visibility</p:attrName>
                                        </p:attrNameLst>
                                      </p:cBhvr>
                                      <p:to>
                                        <p:strVal val="visible"/>
                                      </p:to>
                                    </p:set>
                                    <p:animEffect transition="in" filter="slide(fromBottom)">
                                      <p:cBhvr>
                                        <p:cTn id="13" dur="500"/>
                                        <p:tgtEl>
                                          <p:spTgt spid="16"/>
                                        </p:tgtEl>
                                      </p:cBhvr>
                                    </p:animEffect>
                                  </p:childTnLst>
                                </p:cTn>
                              </p:par>
                            </p:childTnLst>
                          </p:cTn>
                        </p:par>
                        <p:par>
                          <p:cTn id="14" fill="hold">
                            <p:stCondLst>
                              <p:cond delay="500"/>
                            </p:stCondLst>
                            <p:childTnLst>
                              <p:par>
                                <p:cTn id="15" presetID="29" presetClass="entr" presetSubtype="0" fill="hold" nodeType="afterEffect">
                                  <p:stCondLst>
                                    <p:cond delay="0"/>
                                  </p:stCondLst>
                                  <p:childTnLst>
                                    <p:set>
                                      <p:cBhvr>
                                        <p:cTn id="16" dur="1" fill="hold">
                                          <p:stCondLst>
                                            <p:cond delay="0"/>
                                          </p:stCondLst>
                                        </p:cTn>
                                        <p:tgtEl>
                                          <p:spTgt spid="20"/>
                                        </p:tgtEl>
                                        <p:attrNameLst>
                                          <p:attrName>style.visibility</p:attrName>
                                        </p:attrNameLst>
                                      </p:cBhvr>
                                      <p:to>
                                        <p:strVal val="visible"/>
                                      </p:to>
                                    </p:set>
                                    <p:anim calcmode="lin" valueType="num">
                                      <p:cBhvr>
                                        <p:cTn id="17" dur="500" fill="hold"/>
                                        <p:tgtEl>
                                          <p:spTgt spid="20"/>
                                        </p:tgtEl>
                                        <p:attrNameLst>
                                          <p:attrName>ppt_x</p:attrName>
                                        </p:attrNameLst>
                                      </p:cBhvr>
                                      <p:tavLst>
                                        <p:tav tm="0">
                                          <p:val>
                                            <p:strVal val="#ppt_x-.2"/>
                                          </p:val>
                                        </p:tav>
                                        <p:tav tm="100000">
                                          <p:val>
                                            <p:strVal val="#ppt_x"/>
                                          </p:val>
                                        </p:tav>
                                      </p:tavLst>
                                    </p:anim>
                                    <p:anim calcmode="lin" valueType="num">
                                      <p:cBhvr>
                                        <p:cTn id="18" dur="500" fill="hold"/>
                                        <p:tgtEl>
                                          <p:spTgt spid="20"/>
                                        </p:tgtEl>
                                        <p:attrNameLst>
                                          <p:attrName>ppt_y</p:attrName>
                                        </p:attrNameLst>
                                      </p:cBhvr>
                                      <p:tavLst>
                                        <p:tav tm="0">
                                          <p:val>
                                            <p:strVal val="#ppt_y"/>
                                          </p:val>
                                        </p:tav>
                                        <p:tav tm="100000">
                                          <p:val>
                                            <p:strVal val="#ppt_y"/>
                                          </p:val>
                                        </p:tav>
                                      </p:tavLst>
                                    </p:anim>
                                    <p:animEffect transition="in" filter="wipe(right)" prLst="gradientSize: 0.1">
                                      <p:cBhvr>
                                        <p:cTn id="19" dur="500"/>
                                        <p:tgtEl>
                                          <p:spTgt spid="20"/>
                                        </p:tgtEl>
                                      </p:cBhvr>
                                    </p:animEffect>
                                  </p:childTnLst>
                                </p:cTn>
                              </p:par>
                              <p:par>
                                <p:cTn id="20" presetID="32" presetClass="emph" presetSubtype="0" fill="hold" nodeType="withEffect">
                                  <p:stCondLst>
                                    <p:cond delay="0"/>
                                  </p:stCondLst>
                                  <p:childTnLst>
                                    <p:animClr clrSpc="rgb" dir="cw">
                                      <p:cBhvr override="childStyle">
                                        <p:cTn id="21" dur="100" fill="hold"/>
                                        <p:tgtEl>
                                          <p:spTgt spid="24"/>
                                        </p:tgtEl>
                                        <p:attrNameLst>
                                          <p:attrName>style.color</p:attrName>
                                        </p:attrNameLst>
                                      </p:cBhvr>
                                      <p:to>
                                        <a:schemeClr val="bg1"/>
                                      </p:to>
                                    </p:animClr>
                                    <p:animClr clrSpc="rgb" dir="cw">
                                      <p:cBhvr>
                                        <p:cTn id="22" dur="100" fill="hold"/>
                                        <p:tgtEl>
                                          <p:spTgt spid="24"/>
                                        </p:tgtEl>
                                        <p:attrNameLst>
                                          <p:attrName>fillcolor</p:attrName>
                                        </p:attrNameLst>
                                      </p:cBhvr>
                                      <p:to>
                                        <a:schemeClr val="bg1"/>
                                      </p:to>
                                    </p:animClr>
                                    <p:set>
                                      <p:cBhvr>
                                        <p:cTn id="23" dur="100" fill="hold"/>
                                        <p:tgtEl>
                                          <p:spTgt spid="24"/>
                                        </p:tgtEl>
                                        <p:attrNameLst>
                                          <p:attrName>fill.type</p:attrName>
                                        </p:attrNameLst>
                                      </p:cBhvr>
                                      <p:to>
                                        <p:strVal val="solid"/>
                                      </p:to>
                                    </p:set>
                                    <p:set>
                                      <p:cBhvr>
                                        <p:cTn id="24" dur="100" fill="hold"/>
                                        <p:tgtEl>
                                          <p:spTgt spid="24"/>
                                        </p:tgtEl>
                                        <p:attrNameLst>
                                          <p:attrName>fill.on</p:attrName>
                                        </p:attrNameLst>
                                      </p:cBhvr>
                                      <p:to>
                                        <p:strVal val="true"/>
                                      </p:to>
                                    </p:set>
                                    <p:animRot by="120000">
                                      <p:cBhvr>
                                        <p:cTn id="25" dur="100" fill="hold">
                                          <p:stCondLst>
                                            <p:cond delay="0"/>
                                          </p:stCondLst>
                                        </p:cTn>
                                        <p:tgtEl>
                                          <p:spTgt spid="24"/>
                                        </p:tgtEl>
                                        <p:attrNameLst>
                                          <p:attrName>r</p:attrName>
                                        </p:attrNameLst>
                                      </p:cBhvr>
                                    </p:animRot>
                                    <p:animRot by="-240000">
                                      <p:cBhvr>
                                        <p:cTn id="26" dur="200" fill="hold">
                                          <p:stCondLst>
                                            <p:cond delay="200"/>
                                          </p:stCondLst>
                                        </p:cTn>
                                        <p:tgtEl>
                                          <p:spTgt spid="24"/>
                                        </p:tgtEl>
                                        <p:attrNameLst>
                                          <p:attrName>r</p:attrName>
                                        </p:attrNameLst>
                                      </p:cBhvr>
                                    </p:animRot>
                                    <p:animRot by="240000">
                                      <p:cBhvr>
                                        <p:cTn id="27" dur="200" fill="hold">
                                          <p:stCondLst>
                                            <p:cond delay="400"/>
                                          </p:stCondLst>
                                        </p:cTn>
                                        <p:tgtEl>
                                          <p:spTgt spid="24"/>
                                        </p:tgtEl>
                                        <p:attrNameLst>
                                          <p:attrName>r</p:attrName>
                                        </p:attrNameLst>
                                      </p:cBhvr>
                                    </p:animRot>
                                    <p:animRot by="-240000">
                                      <p:cBhvr>
                                        <p:cTn id="28" dur="200" fill="hold">
                                          <p:stCondLst>
                                            <p:cond delay="600"/>
                                          </p:stCondLst>
                                        </p:cTn>
                                        <p:tgtEl>
                                          <p:spTgt spid="24"/>
                                        </p:tgtEl>
                                        <p:attrNameLst>
                                          <p:attrName>r</p:attrName>
                                        </p:attrNameLst>
                                      </p:cBhvr>
                                    </p:animRot>
                                    <p:animRot by="120000">
                                      <p:cBhvr>
                                        <p:cTn id="29" dur="200" fill="hold">
                                          <p:stCondLst>
                                            <p:cond delay="800"/>
                                          </p:stCondLst>
                                        </p:cTn>
                                        <p:tgtEl>
                                          <p:spTgt spid="24"/>
                                        </p:tgtEl>
                                        <p:attrNameLst>
                                          <p:attrName>r</p:attrName>
                                        </p:attrNameLst>
                                      </p:cBhvr>
                                    </p:animRot>
                                  </p:childTnLst>
                                </p:cTn>
                              </p:par>
                            </p:childTnLst>
                          </p:cTn>
                        </p:par>
                        <p:par>
                          <p:cTn id="30" fill="hold">
                            <p:stCondLst>
                              <p:cond delay="1500"/>
                            </p:stCondLst>
                            <p:childTnLst>
                              <p:par>
                                <p:cTn id="31" presetID="12" presetClass="entr" presetSubtype="4" fill="hold" grpId="0" nodeType="afterEffect">
                                  <p:stCondLst>
                                    <p:cond delay="0"/>
                                  </p:stCondLst>
                                  <p:childTnLst>
                                    <p:set>
                                      <p:cBhvr>
                                        <p:cTn id="32" dur="1" fill="hold">
                                          <p:stCondLst>
                                            <p:cond delay="0"/>
                                          </p:stCondLst>
                                        </p:cTn>
                                        <p:tgtEl>
                                          <p:spTgt spid="14"/>
                                        </p:tgtEl>
                                        <p:attrNameLst>
                                          <p:attrName>style.visibility</p:attrName>
                                        </p:attrNameLst>
                                      </p:cBhvr>
                                      <p:to>
                                        <p:strVal val="visible"/>
                                      </p:to>
                                    </p:set>
                                    <p:animEffect transition="in" filter="slide(fromBottom)">
                                      <p:cBhvr>
                                        <p:cTn id="33" dur="500"/>
                                        <p:tgtEl>
                                          <p:spTgt spid="14"/>
                                        </p:tgtEl>
                                      </p:cBhvr>
                                    </p:animEffect>
                                  </p:childTnLst>
                                </p:cTn>
                              </p:par>
                              <p:par>
                                <p:cTn id="34" presetID="12" presetClass="entr" presetSubtype="4" fill="hold" nodeType="withEffect">
                                  <p:stCondLst>
                                    <p:cond delay="0"/>
                                  </p:stCondLst>
                                  <p:childTnLst>
                                    <p:set>
                                      <p:cBhvr>
                                        <p:cTn id="35" dur="1" fill="hold">
                                          <p:stCondLst>
                                            <p:cond delay="0"/>
                                          </p:stCondLst>
                                        </p:cTn>
                                        <p:tgtEl>
                                          <p:spTgt spid="13"/>
                                        </p:tgtEl>
                                        <p:attrNameLst>
                                          <p:attrName>style.visibility</p:attrName>
                                        </p:attrNameLst>
                                      </p:cBhvr>
                                      <p:to>
                                        <p:strVal val="visible"/>
                                      </p:to>
                                    </p:set>
                                    <p:animEffect transition="in" filter="slide(fromBottom)">
                                      <p:cBhvr>
                                        <p:cTn id="36"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 grpId="0"/>
      <p:bldP spid="14"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 name="图片 19" descr="画笔.jpg"/>
          <p:cNvPicPr>
            <a:picLocks noChangeAspect="1"/>
          </p:cNvPicPr>
          <p:nvPr/>
        </p:nvPicPr>
        <p:blipFill>
          <a:blip r:embed="rId2"/>
          <a:srcRect/>
          <a:stretch>
            <a:fillRect/>
          </a:stretch>
        </p:blipFill>
        <p:spPr bwMode="auto">
          <a:xfrm>
            <a:off x="8005763" y="4016375"/>
            <a:ext cx="1125537" cy="1127125"/>
          </a:xfrm>
          <a:prstGeom prst="rect">
            <a:avLst/>
          </a:prstGeom>
          <a:noFill/>
          <a:ln w="9525">
            <a:noFill/>
            <a:miter lim="800000"/>
            <a:headEnd/>
            <a:tailEnd/>
          </a:ln>
        </p:spPr>
      </p:pic>
      <p:pic>
        <p:nvPicPr>
          <p:cNvPr id="24" name="图片 23" descr="下方素材.png"/>
          <p:cNvPicPr>
            <a:picLocks noChangeAspect="1"/>
          </p:cNvPicPr>
          <p:nvPr/>
        </p:nvPicPr>
        <p:blipFill>
          <a:blip r:embed="rId3"/>
          <a:srcRect t="65517"/>
          <a:stretch>
            <a:fillRect/>
          </a:stretch>
        </p:blipFill>
        <p:spPr bwMode="auto">
          <a:xfrm>
            <a:off x="3967163" y="4652963"/>
            <a:ext cx="1895475" cy="490537"/>
          </a:xfrm>
          <a:prstGeom prst="rect">
            <a:avLst/>
          </a:prstGeom>
          <a:noFill/>
          <a:ln w="9525">
            <a:noFill/>
            <a:miter lim="800000"/>
            <a:headEnd/>
            <a:tailEnd/>
          </a:ln>
        </p:spPr>
      </p:pic>
      <p:pic>
        <p:nvPicPr>
          <p:cNvPr id="16" name="图片 15" descr="图片5.png"/>
          <p:cNvPicPr>
            <a:picLocks noChangeAspect="1"/>
          </p:cNvPicPr>
          <p:nvPr/>
        </p:nvPicPr>
        <p:blipFill>
          <a:blip r:embed="rId4"/>
          <a:srcRect/>
          <a:stretch>
            <a:fillRect/>
          </a:stretch>
        </p:blipFill>
        <p:spPr bwMode="auto">
          <a:xfrm>
            <a:off x="519113" y="973138"/>
            <a:ext cx="1082675" cy="474662"/>
          </a:xfrm>
          <a:prstGeom prst="rect">
            <a:avLst/>
          </a:prstGeom>
          <a:noFill/>
          <a:ln w="9525">
            <a:noFill/>
            <a:miter lim="800000"/>
            <a:headEnd/>
            <a:tailEnd/>
          </a:ln>
        </p:spPr>
      </p:pic>
      <p:grpSp>
        <p:nvGrpSpPr>
          <p:cNvPr id="2" name="组合 18"/>
          <p:cNvGrpSpPr>
            <a:grpSpLocks/>
          </p:cNvGrpSpPr>
          <p:nvPr/>
        </p:nvGrpSpPr>
        <p:grpSpPr bwMode="auto">
          <a:xfrm>
            <a:off x="252413" y="0"/>
            <a:ext cx="2468562" cy="819150"/>
            <a:chOff x="337457" y="0"/>
            <a:chExt cx="5751109" cy="1091406"/>
          </a:xfrm>
        </p:grpSpPr>
        <p:sp>
          <p:nvSpPr>
            <p:cNvPr id="21" name="圆角矩形 20"/>
            <p:cNvSpPr/>
            <p:nvPr/>
          </p:nvSpPr>
          <p:spPr>
            <a:xfrm>
              <a:off x="337457" y="406105"/>
              <a:ext cx="5751109" cy="685301"/>
            </a:xfrm>
            <a:prstGeom prst="roundRect">
              <a:avLst/>
            </a:prstGeom>
            <a:solidFill>
              <a:schemeClr val="accent4">
                <a:lumMod val="20000"/>
                <a:lumOff val="80000"/>
              </a:schemeClr>
            </a:solid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p>
          </p:txBody>
        </p:sp>
        <p:cxnSp>
          <p:nvCxnSpPr>
            <p:cNvPr id="22" name="直接连接符 21"/>
            <p:cNvCxnSpPr/>
            <p:nvPr/>
          </p:nvCxnSpPr>
          <p:spPr>
            <a:xfrm rot="5400000">
              <a:off x="710566" y="207549"/>
              <a:ext cx="418795" cy="3700"/>
            </a:xfrm>
            <a:prstGeom prst="line">
              <a:avLst/>
            </a:prstGeom>
            <a:solidFill>
              <a:schemeClr val="accent4">
                <a:lumMod val="20000"/>
                <a:lumOff val="80000"/>
              </a:schemeClr>
            </a:solidFill>
            <a:ln w="38100"/>
          </p:spPr>
          <p:style>
            <a:lnRef idx="1">
              <a:schemeClr val="dk1"/>
            </a:lnRef>
            <a:fillRef idx="0">
              <a:schemeClr val="dk1"/>
            </a:fillRef>
            <a:effectRef idx="0">
              <a:schemeClr val="dk1"/>
            </a:effectRef>
            <a:fontRef idx="minor">
              <a:schemeClr val="tx1"/>
            </a:fontRef>
          </p:style>
        </p:cxnSp>
        <p:cxnSp>
          <p:nvCxnSpPr>
            <p:cNvPr id="23" name="直接连接符 22"/>
            <p:cNvCxnSpPr/>
            <p:nvPr/>
          </p:nvCxnSpPr>
          <p:spPr>
            <a:xfrm rot="5400000">
              <a:off x="5113586" y="209398"/>
              <a:ext cx="418795" cy="0"/>
            </a:xfrm>
            <a:prstGeom prst="line">
              <a:avLst/>
            </a:prstGeom>
            <a:solidFill>
              <a:schemeClr val="accent4">
                <a:lumMod val="20000"/>
                <a:lumOff val="80000"/>
              </a:schemeClr>
            </a:solidFill>
            <a:ln w="38100"/>
          </p:spPr>
          <p:style>
            <a:lnRef idx="1">
              <a:schemeClr val="dk1"/>
            </a:lnRef>
            <a:fillRef idx="0">
              <a:schemeClr val="dk1"/>
            </a:fillRef>
            <a:effectRef idx="0">
              <a:schemeClr val="dk1"/>
            </a:effectRef>
            <a:fontRef idx="minor">
              <a:schemeClr val="tx1"/>
            </a:fontRef>
          </p:style>
        </p:cxnSp>
      </p:grpSp>
      <p:sp>
        <p:nvSpPr>
          <p:cNvPr id="25" name="矩形 24"/>
          <p:cNvSpPr>
            <a:spLocks noChangeArrowheads="1"/>
          </p:cNvSpPr>
          <p:nvPr/>
        </p:nvSpPr>
        <p:spPr bwMode="auto">
          <a:xfrm>
            <a:off x="306388" y="349250"/>
            <a:ext cx="2422525" cy="484188"/>
          </a:xfrm>
          <a:prstGeom prst="rect">
            <a:avLst/>
          </a:prstGeom>
          <a:noFill/>
          <a:ln w="9525">
            <a:noFill/>
            <a:miter lim="800000"/>
            <a:headEnd/>
            <a:tailEnd/>
          </a:ln>
        </p:spPr>
        <p:txBody>
          <a:bodyPr wrap="none" lIns="68580" tIns="34290" rIns="68580" bIns="34290">
            <a:spAutoFit/>
          </a:bodyPr>
          <a:lstStyle/>
          <a:p>
            <a:r>
              <a:rPr lang="zh-CN" altLang="en-US" sz="2700">
                <a:latin typeface="微软雅黑" pitchFamily="34" charset="-122"/>
                <a:ea typeface="微软雅黑" pitchFamily="34" charset="-122"/>
              </a:rPr>
              <a:t>知识点  参照物</a:t>
            </a:r>
          </a:p>
        </p:txBody>
      </p:sp>
      <p:sp>
        <p:nvSpPr>
          <p:cNvPr id="14" name="矩形 13"/>
          <p:cNvSpPr>
            <a:spLocks noChangeArrowheads="1"/>
          </p:cNvSpPr>
          <p:nvPr/>
        </p:nvSpPr>
        <p:spPr bwMode="auto">
          <a:xfrm>
            <a:off x="403225" y="1390650"/>
            <a:ext cx="7704138" cy="938213"/>
          </a:xfrm>
          <a:prstGeom prst="rect">
            <a:avLst/>
          </a:prstGeom>
          <a:noFill/>
          <a:ln w="9525">
            <a:noFill/>
            <a:miter lim="800000"/>
            <a:headEnd/>
            <a:tailEnd/>
          </a:ln>
        </p:spPr>
        <p:txBody>
          <a:bodyPr lIns="68580" tIns="34290" rIns="68580" bIns="34290">
            <a:spAutoFit/>
          </a:bodyPr>
          <a:lstStyle/>
          <a:p>
            <a:pPr>
              <a:lnSpc>
                <a:spcPct val="150000"/>
              </a:lnSpc>
            </a:pPr>
            <a:r>
              <a:rPr lang="zh-CN" altLang="en-US" sz="2000">
                <a:latin typeface="微软雅黑" pitchFamily="34" charset="-122"/>
                <a:ea typeface="微软雅黑" pitchFamily="34" charset="-122"/>
              </a:rPr>
              <a:t>神舟八号与天宫一号对接时</a:t>
            </a:r>
            <a:r>
              <a:rPr lang="en-US" altLang="zh-CN" sz="2000">
                <a:latin typeface="微软雅黑" pitchFamily="34" charset="-122"/>
                <a:ea typeface="微软雅黑" pitchFamily="34" charset="-122"/>
              </a:rPr>
              <a:t>,</a:t>
            </a:r>
            <a:r>
              <a:rPr lang="zh-CN" altLang="en-US" sz="2000">
                <a:latin typeface="微软雅黑" pitchFamily="34" charset="-122"/>
                <a:ea typeface="微软雅黑" pitchFamily="34" charset="-122"/>
              </a:rPr>
              <a:t>神舟八号相对于天宫一号处于静止状态</a:t>
            </a:r>
            <a:r>
              <a:rPr lang="en-US" altLang="zh-CN" sz="2000">
                <a:latin typeface="微软雅黑" pitchFamily="34" charset="-122"/>
                <a:ea typeface="微软雅黑" pitchFamily="34" charset="-122"/>
              </a:rPr>
              <a:t>,</a:t>
            </a:r>
            <a:r>
              <a:rPr lang="zh-CN" altLang="en-US" sz="2000">
                <a:latin typeface="微软雅黑" pitchFamily="34" charset="-122"/>
                <a:ea typeface="微软雅黑" pitchFamily="34" charset="-122"/>
              </a:rPr>
              <a:t>它们相对于地球处于运动状态</a:t>
            </a:r>
            <a:r>
              <a:rPr lang="en-US" altLang="zh-CN" sz="2000">
                <a:latin typeface="微软雅黑" pitchFamily="34" charset="-122"/>
                <a:ea typeface="微软雅黑" pitchFamily="34" charset="-122"/>
              </a:rPr>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1" fill="hold"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slide(fromTop)">
                                      <p:cBhvr>
                                        <p:cTn id="7" dur="500"/>
                                        <p:tgtEl>
                                          <p:spTgt spid="2"/>
                                        </p:tgtEl>
                                      </p:cBhvr>
                                    </p:animEffect>
                                  </p:childTnLst>
                                </p:cTn>
                              </p:par>
                              <p:par>
                                <p:cTn id="8" presetID="12" presetClass="entr" presetSubtype="8" fill="hold" grpId="0" nodeType="withEffect">
                                  <p:stCondLst>
                                    <p:cond delay="0"/>
                                  </p:stCondLst>
                                  <p:childTnLst>
                                    <p:set>
                                      <p:cBhvr>
                                        <p:cTn id="9" dur="1" fill="hold">
                                          <p:stCondLst>
                                            <p:cond delay="0"/>
                                          </p:stCondLst>
                                        </p:cTn>
                                        <p:tgtEl>
                                          <p:spTgt spid="25"/>
                                        </p:tgtEl>
                                        <p:attrNameLst>
                                          <p:attrName>style.visibility</p:attrName>
                                        </p:attrNameLst>
                                      </p:cBhvr>
                                      <p:to>
                                        <p:strVal val="visible"/>
                                      </p:to>
                                    </p:set>
                                    <p:animEffect transition="in" filter="slide(fromLeft)">
                                      <p:cBhvr>
                                        <p:cTn id="10" dur="500"/>
                                        <p:tgtEl>
                                          <p:spTgt spid="25"/>
                                        </p:tgtEl>
                                      </p:cBhvr>
                                    </p:animEffect>
                                  </p:childTnLst>
                                </p:cTn>
                              </p:par>
                              <p:par>
                                <p:cTn id="11" presetID="12" presetClass="entr" presetSubtype="4" fill="hold" nodeType="withEffect">
                                  <p:stCondLst>
                                    <p:cond delay="0"/>
                                  </p:stCondLst>
                                  <p:childTnLst>
                                    <p:set>
                                      <p:cBhvr>
                                        <p:cTn id="12" dur="1" fill="hold">
                                          <p:stCondLst>
                                            <p:cond delay="0"/>
                                          </p:stCondLst>
                                        </p:cTn>
                                        <p:tgtEl>
                                          <p:spTgt spid="16"/>
                                        </p:tgtEl>
                                        <p:attrNameLst>
                                          <p:attrName>style.visibility</p:attrName>
                                        </p:attrNameLst>
                                      </p:cBhvr>
                                      <p:to>
                                        <p:strVal val="visible"/>
                                      </p:to>
                                    </p:set>
                                    <p:animEffect transition="in" filter="slide(fromBottom)">
                                      <p:cBhvr>
                                        <p:cTn id="13" dur="500"/>
                                        <p:tgtEl>
                                          <p:spTgt spid="16"/>
                                        </p:tgtEl>
                                      </p:cBhvr>
                                    </p:animEffect>
                                  </p:childTnLst>
                                </p:cTn>
                              </p:par>
                            </p:childTnLst>
                          </p:cTn>
                        </p:par>
                        <p:par>
                          <p:cTn id="14" fill="hold">
                            <p:stCondLst>
                              <p:cond delay="500"/>
                            </p:stCondLst>
                            <p:childTnLst>
                              <p:par>
                                <p:cTn id="15" presetID="29" presetClass="entr" presetSubtype="0" fill="hold" nodeType="afterEffect">
                                  <p:stCondLst>
                                    <p:cond delay="0"/>
                                  </p:stCondLst>
                                  <p:childTnLst>
                                    <p:set>
                                      <p:cBhvr>
                                        <p:cTn id="16" dur="1" fill="hold">
                                          <p:stCondLst>
                                            <p:cond delay="0"/>
                                          </p:stCondLst>
                                        </p:cTn>
                                        <p:tgtEl>
                                          <p:spTgt spid="20"/>
                                        </p:tgtEl>
                                        <p:attrNameLst>
                                          <p:attrName>style.visibility</p:attrName>
                                        </p:attrNameLst>
                                      </p:cBhvr>
                                      <p:to>
                                        <p:strVal val="visible"/>
                                      </p:to>
                                    </p:set>
                                    <p:anim calcmode="lin" valueType="num">
                                      <p:cBhvr>
                                        <p:cTn id="17" dur="500" fill="hold"/>
                                        <p:tgtEl>
                                          <p:spTgt spid="20"/>
                                        </p:tgtEl>
                                        <p:attrNameLst>
                                          <p:attrName>ppt_x</p:attrName>
                                        </p:attrNameLst>
                                      </p:cBhvr>
                                      <p:tavLst>
                                        <p:tav tm="0">
                                          <p:val>
                                            <p:strVal val="#ppt_x-.2"/>
                                          </p:val>
                                        </p:tav>
                                        <p:tav tm="100000">
                                          <p:val>
                                            <p:strVal val="#ppt_x"/>
                                          </p:val>
                                        </p:tav>
                                      </p:tavLst>
                                    </p:anim>
                                    <p:anim calcmode="lin" valueType="num">
                                      <p:cBhvr>
                                        <p:cTn id="18" dur="500" fill="hold"/>
                                        <p:tgtEl>
                                          <p:spTgt spid="20"/>
                                        </p:tgtEl>
                                        <p:attrNameLst>
                                          <p:attrName>ppt_y</p:attrName>
                                        </p:attrNameLst>
                                      </p:cBhvr>
                                      <p:tavLst>
                                        <p:tav tm="0">
                                          <p:val>
                                            <p:strVal val="#ppt_y"/>
                                          </p:val>
                                        </p:tav>
                                        <p:tav tm="100000">
                                          <p:val>
                                            <p:strVal val="#ppt_y"/>
                                          </p:val>
                                        </p:tav>
                                      </p:tavLst>
                                    </p:anim>
                                    <p:animEffect transition="in" filter="wipe(right)" prLst="gradientSize: 0.1">
                                      <p:cBhvr>
                                        <p:cTn id="19" dur="500"/>
                                        <p:tgtEl>
                                          <p:spTgt spid="20"/>
                                        </p:tgtEl>
                                      </p:cBhvr>
                                    </p:animEffect>
                                  </p:childTnLst>
                                </p:cTn>
                              </p:par>
                              <p:par>
                                <p:cTn id="20" presetID="32" presetClass="emph" presetSubtype="0" fill="hold" nodeType="withEffect">
                                  <p:stCondLst>
                                    <p:cond delay="0"/>
                                  </p:stCondLst>
                                  <p:childTnLst>
                                    <p:animClr clrSpc="rgb" dir="cw">
                                      <p:cBhvr override="childStyle">
                                        <p:cTn id="21" dur="100" fill="hold"/>
                                        <p:tgtEl>
                                          <p:spTgt spid="24"/>
                                        </p:tgtEl>
                                        <p:attrNameLst>
                                          <p:attrName>style.color</p:attrName>
                                        </p:attrNameLst>
                                      </p:cBhvr>
                                      <p:to>
                                        <a:schemeClr val="bg1"/>
                                      </p:to>
                                    </p:animClr>
                                    <p:animClr clrSpc="rgb" dir="cw">
                                      <p:cBhvr>
                                        <p:cTn id="22" dur="100" fill="hold"/>
                                        <p:tgtEl>
                                          <p:spTgt spid="24"/>
                                        </p:tgtEl>
                                        <p:attrNameLst>
                                          <p:attrName>fillcolor</p:attrName>
                                        </p:attrNameLst>
                                      </p:cBhvr>
                                      <p:to>
                                        <a:schemeClr val="bg1"/>
                                      </p:to>
                                    </p:animClr>
                                    <p:set>
                                      <p:cBhvr>
                                        <p:cTn id="23" dur="100" fill="hold"/>
                                        <p:tgtEl>
                                          <p:spTgt spid="24"/>
                                        </p:tgtEl>
                                        <p:attrNameLst>
                                          <p:attrName>fill.type</p:attrName>
                                        </p:attrNameLst>
                                      </p:cBhvr>
                                      <p:to>
                                        <p:strVal val="solid"/>
                                      </p:to>
                                    </p:set>
                                    <p:set>
                                      <p:cBhvr>
                                        <p:cTn id="24" dur="100" fill="hold"/>
                                        <p:tgtEl>
                                          <p:spTgt spid="24"/>
                                        </p:tgtEl>
                                        <p:attrNameLst>
                                          <p:attrName>fill.on</p:attrName>
                                        </p:attrNameLst>
                                      </p:cBhvr>
                                      <p:to>
                                        <p:strVal val="true"/>
                                      </p:to>
                                    </p:set>
                                    <p:animRot by="120000">
                                      <p:cBhvr>
                                        <p:cTn id="25" dur="100" fill="hold">
                                          <p:stCondLst>
                                            <p:cond delay="0"/>
                                          </p:stCondLst>
                                        </p:cTn>
                                        <p:tgtEl>
                                          <p:spTgt spid="24"/>
                                        </p:tgtEl>
                                        <p:attrNameLst>
                                          <p:attrName>r</p:attrName>
                                        </p:attrNameLst>
                                      </p:cBhvr>
                                    </p:animRot>
                                    <p:animRot by="-240000">
                                      <p:cBhvr>
                                        <p:cTn id="26" dur="200" fill="hold">
                                          <p:stCondLst>
                                            <p:cond delay="200"/>
                                          </p:stCondLst>
                                        </p:cTn>
                                        <p:tgtEl>
                                          <p:spTgt spid="24"/>
                                        </p:tgtEl>
                                        <p:attrNameLst>
                                          <p:attrName>r</p:attrName>
                                        </p:attrNameLst>
                                      </p:cBhvr>
                                    </p:animRot>
                                    <p:animRot by="240000">
                                      <p:cBhvr>
                                        <p:cTn id="27" dur="200" fill="hold">
                                          <p:stCondLst>
                                            <p:cond delay="400"/>
                                          </p:stCondLst>
                                        </p:cTn>
                                        <p:tgtEl>
                                          <p:spTgt spid="24"/>
                                        </p:tgtEl>
                                        <p:attrNameLst>
                                          <p:attrName>r</p:attrName>
                                        </p:attrNameLst>
                                      </p:cBhvr>
                                    </p:animRot>
                                    <p:animRot by="-240000">
                                      <p:cBhvr>
                                        <p:cTn id="28" dur="200" fill="hold">
                                          <p:stCondLst>
                                            <p:cond delay="600"/>
                                          </p:stCondLst>
                                        </p:cTn>
                                        <p:tgtEl>
                                          <p:spTgt spid="24"/>
                                        </p:tgtEl>
                                        <p:attrNameLst>
                                          <p:attrName>r</p:attrName>
                                        </p:attrNameLst>
                                      </p:cBhvr>
                                    </p:animRot>
                                    <p:animRot by="120000">
                                      <p:cBhvr>
                                        <p:cTn id="29" dur="200" fill="hold">
                                          <p:stCondLst>
                                            <p:cond delay="800"/>
                                          </p:stCondLst>
                                        </p:cTn>
                                        <p:tgtEl>
                                          <p:spTgt spid="24"/>
                                        </p:tgtEl>
                                        <p:attrNameLst>
                                          <p:attrName>r</p:attrName>
                                        </p:attrNameLst>
                                      </p:cBhvr>
                                    </p:animRot>
                                  </p:childTnLst>
                                </p:cTn>
                              </p:par>
                            </p:childTnLst>
                          </p:cTn>
                        </p:par>
                        <p:par>
                          <p:cTn id="30" fill="hold">
                            <p:stCondLst>
                              <p:cond delay="1500"/>
                            </p:stCondLst>
                            <p:childTnLst>
                              <p:par>
                                <p:cTn id="31" presetID="12" presetClass="entr" presetSubtype="4" fill="hold" grpId="0" nodeType="afterEffect">
                                  <p:stCondLst>
                                    <p:cond delay="0"/>
                                  </p:stCondLst>
                                  <p:childTnLst>
                                    <p:set>
                                      <p:cBhvr>
                                        <p:cTn id="32" dur="1" fill="hold">
                                          <p:stCondLst>
                                            <p:cond delay="0"/>
                                          </p:stCondLst>
                                        </p:cTn>
                                        <p:tgtEl>
                                          <p:spTgt spid="14"/>
                                        </p:tgtEl>
                                        <p:attrNameLst>
                                          <p:attrName>style.visibility</p:attrName>
                                        </p:attrNameLst>
                                      </p:cBhvr>
                                      <p:to>
                                        <p:strVal val="visible"/>
                                      </p:to>
                                    </p:set>
                                    <p:animEffect transition="in" filter="slide(fromBottom)">
                                      <p:cBhvr>
                                        <p:cTn id="33"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 grpId="0"/>
      <p:bldP spid="14"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 name="图片 19" descr="画笔.jpg"/>
          <p:cNvPicPr>
            <a:picLocks noChangeAspect="1"/>
          </p:cNvPicPr>
          <p:nvPr/>
        </p:nvPicPr>
        <p:blipFill>
          <a:blip r:embed="rId2"/>
          <a:srcRect/>
          <a:stretch>
            <a:fillRect/>
          </a:stretch>
        </p:blipFill>
        <p:spPr bwMode="auto">
          <a:xfrm>
            <a:off x="8005763" y="4016375"/>
            <a:ext cx="1125537" cy="1127125"/>
          </a:xfrm>
          <a:prstGeom prst="rect">
            <a:avLst/>
          </a:prstGeom>
          <a:noFill/>
          <a:ln w="9525">
            <a:noFill/>
            <a:miter lim="800000"/>
            <a:headEnd/>
            <a:tailEnd/>
          </a:ln>
        </p:spPr>
      </p:pic>
      <p:pic>
        <p:nvPicPr>
          <p:cNvPr id="24" name="图片 23" descr="下方素材.png"/>
          <p:cNvPicPr>
            <a:picLocks noChangeAspect="1"/>
          </p:cNvPicPr>
          <p:nvPr/>
        </p:nvPicPr>
        <p:blipFill>
          <a:blip r:embed="rId3"/>
          <a:srcRect t="65517"/>
          <a:stretch>
            <a:fillRect/>
          </a:stretch>
        </p:blipFill>
        <p:spPr bwMode="auto">
          <a:xfrm>
            <a:off x="3967163" y="4652963"/>
            <a:ext cx="1895475" cy="490537"/>
          </a:xfrm>
          <a:prstGeom prst="rect">
            <a:avLst/>
          </a:prstGeom>
          <a:noFill/>
          <a:ln w="9525">
            <a:noFill/>
            <a:miter lim="800000"/>
            <a:headEnd/>
            <a:tailEnd/>
          </a:ln>
        </p:spPr>
      </p:pic>
      <p:pic>
        <p:nvPicPr>
          <p:cNvPr id="16" name="图片 15" descr="图片5.png"/>
          <p:cNvPicPr>
            <a:picLocks noChangeAspect="1"/>
          </p:cNvPicPr>
          <p:nvPr/>
        </p:nvPicPr>
        <p:blipFill>
          <a:blip r:embed="rId4"/>
          <a:srcRect/>
          <a:stretch>
            <a:fillRect/>
          </a:stretch>
        </p:blipFill>
        <p:spPr bwMode="auto">
          <a:xfrm>
            <a:off x="519113" y="979488"/>
            <a:ext cx="1082675" cy="461962"/>
          </a:xfrm>
          <a:prstGeom prst="rect">
            <a:avLst/>
          </a:prstGeom>
          <a:noFill/>
          <a:ln w="9525">
            <a:noFill/>
            <a:miter lim="800000"/>
            <a:headEnd/>
            <a:tailEnd/>
          </a:ln>
        </p:spPr>
      </p:pic>
      <p:grpSp>
        <p:nvGrpSpPr>
          <p:cNvPr id="2" name="组合 18"/>
          <p:cNvGrpSpPr>
            <a:grpSpLocks/>
          </p:cNvGrpSpPr>
          <p:nvPr/>
        </p:nvGrpSpPr>
        <p:grpSpPr bwMode="auto">
          <a:xfrm>
            <a:off x="252413" y="0"/>
            <a:ext cx="2403475" cy="819150"/>
            <a:chOff x="337457" y="0"/>
            <a:chExt cx="5751109" cy="1091406"/>
          </a:xfrm>
        </p:grpSpPr>
        <p:sp>
          <p:nvSpPr>
            <p:cNvPr id="21" name="圆角矩形 20"/>
            <p:cNvSpPr/>
            <p:nvPr/>
          </p:nvSpPr>
          <p:spPr>
            <a:xfrm>
              <a:off x="337457" y="406105"/>
              <a:ext cx="5751109" cy="685301"/>
            </a:xfrm>
            <a:prstGeom prst="roundRect">
              <a:avLst/>
            </a:prstGeom>
            <a:solidFill>
              <a:schemeClr val="accent4">
                <a:lumMod val="20000"/>
                <a:lumOff val="80000"/>
              </a:schemeClr>
            </a:solid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p>
          </p:txBody>
        </p:sp>
        <p:cxnSp>
          <p:nvCxnSpPr>
            <p:cNvPr id="22" name="直接连接符 21"/>
            <p:cNvCxnSpPr/>
            <p:nvPr/>
          </p:nvCxnSpPr>
          <p:spPr>
            <a:xfrm rot="5400000">
              <a:off x="709246" y="209398"/>
              <a:ext cx="418795" cy="0"/>
            </a:xfrm>
            <a:prstGeom prst="line">
              <a:avLst/>
            </a:prstGeom>
            <a:solidFill>
              <a:schemeClr val="accent4">
                <a:lumMod val="20000"/>
                <a:lumOff val="80000"/>
              </a:schemeClr>
            </a:solidFill>
            <a:ln w="38100"/>
          </p:spPr>
          <p:style>
            <a:lnRef idx="1">
              <a:schemeClr val="dk1"/>
            </a:lnRef>
            <a:fillRef idx="0">
              <a:schemeClr val="dk1"/>
            </a:fillRef>
            <a:effectRef idx="0">
              <a:schemeClr val="dk1"/>
            </a:effectRef>
            <a:fontRef idx="minor">
              <a:schemeClr val="tx1"/>
            </a:fontRef>
          </p:style>
        </p:cxnSp>
        <p:cxnSp>
          <p:nvCxnSpPr>
            <p:cNvPr id="23" name="直接连接符 22"/>
            <p:cNvCxnSpPr/>
            <p:nvPr/>
          </p:nvCxnSpPr>
          <p:spPr>
            <a:xfrm rot="5400000">
              <a:off x="5111846" y="209398"/>
              <a:ext cx="418795" cy="0"/>
            </a:xfrm>
            <a:prstGeom prst="line">
              <a:avLst/>
            </a:prstGeom>
            <a:solidFill>
              <a:schemeClr val="accent4">
                <a:lumMod val="20000"/>
                <a:lumOff val="80000"/>
              </a:schemeClr>
            </a:solidFill>
            <a:ln w="38100"/>
          </p:spPr>
          <p:style>
            <a:lnRef idx="1">
              <a:schemeClr val="dk1"/>
            </a:lnRef>
            <a:fillRef idx="0">
              <a:schemeClr val="dk1"/>
            </a:fillRef>
            <a:effectRef idx="0">
              <a:schemeClr val="dk1"/>
            </a:effectRef>
            <a:fontRef idx="minor">
              <a:schemeClr val="tx1"/>
            </a:fontRef>
          </p:style>
        </p:cxnSp>
      </p:grpSp>
      <p:sp>
        <p:nvSpPr>
          <p:cNvPr id="25" name="矩形 24"/>
          <p:cNvSpPr>
            <a:spLocks noChangeArrowheads="1"/>
          </p:cNvSpPr>
          <p:nvPr/>
        </p:nvSpPr>
        <p:spPr bwMode="auto">
          <a:xfrm>
            <a:off x="306388" y="349250"/>
            <a:ext cx="2422525" cy="484188"/>
          </a:xfrm>
          <a:prstGeom prst="rect">
            <a:avLst/>
          </a:prstGeom>
          <a:noFill/>
          <a:ln w="9525">
            <a:noFill/>
            <a:miter lim="800000"/>
            <a:headEnd/>
            <a:tailEnd/>
          </a:ln>
        </p:spPr>
        <p:txBody>
          <a:bodyPr wrap="none" lIns="68580" tIns="34290" rIns="68580" bIns="34290">
            <a:spAutoFit/>
          </a:bodyPr>
          <a:lstStyle/>
          <a:p>
            <a:r>
              <a:rPr lang="zh-CN" altLang="en-US" sz="2700">
                <a:latin typeface="微软雅黑" pitchFamily="34" charset="-122"/>
                <a:ea typeface="微软雅黑" pitchFamily="34" charset="-122"/>
              </a:rPr>
              <a:t>知识点  参照物</a:t>
            </a:r>
          </a:p>
        </p:txBody>
      </p:sp>
      <p:sp>
        <p:nvSpPr>
          <p:cNvPr id="14" name="矩形 13"/>
          <p:cNvSpPr>
            <a:spLocks noChangeArrowheads="1"/>
          </p:cNvSpPr>
          <p:nvPr/>
        </p:nvSpPr>
        <p:spPr bwMode="auto">
          <a:xfrm>
            <a:off x="403225" y="1390650"/>
            <a:ext cx="7704138" cy="2322513"/>
          </a:xfrm>
          <a:prstGeom prst="rect">
            <a:avLst/>
          </a:prstGeom>
          <a:noFill/>
          <a:ln w="9525">
            <a:noFill/>
            <a:miter lim="800000"/>
            <a:headEnd/>
            <a:tailEnd/>
          </a:ln>
        </p:spPr>
        <p:txBody>
          <a:bodyPr lIns="68580" tIns="34290" rIns="68580" bIns="34290">
            <a:spAutoFit/>
          </a:bodyPr>
          <a:lstStyle/>
          <a:p>
            <a:pPr>
              <a:lnSpc>
                <a:spcPct val="150000"/>
              </a:lnSpc>
            </a:pPr>
            <a:r>
              <a:rPr lang="en-US" altLang="zh-CN" sz="2000" dirty="0">
                <a:latin typeface="微软雅黑" pitchFamily="34" charset="-122"/>
                <a:ea typeface="微软雅黑" pitchFamily="34" charset="-122"/>
              </a:rPr>
              <a:t>1.</a:t>
            </a:r>
            <a:r>
              <a:rPr lang="zh-CN" altLang="en-US" sz="2000" dirty="0">
                <a:latin typeface="微软雅黑" pitchFamily="34" charset="-122"/>
                <a:ea typeface="微软雅黑" pitchFamily="34" charset="-122"/>
              </a:rPr>
              <a:t>物体运动与静止的判断方法</a:t>
            </a:r>
          </a:p>
          <a:p>
            <a:pPr>
              <a:lnSpc>
                <a:spcPct val="150000"/>
              </a:lnSpc>
            </a:pPr>
            <a:r>
              <a:rPr lang="en-US" altLang="zh-CN" sz="2000" dirty="0">
                <a:latin typeface="微软雅黑" pitchFamily="34" charset="-122"/>
                <a:ea typeface="微软雅黑" pitchFamily="34" charset="-122"/>
              </a:rPr>
              <a:t>(1)</a:t>
            </a:r>
            <a:r>
              <a:rPr lang="zh-CN" altLang="en-US" sz="2000" dirty="0">
                <a:latin typeface="微软雅黑" pitchFamily="34" charset="-122"/>
                <a:ea typeface="微软雅黑" pitchFamily="34" charset="-122"/>
              </a:rPr>
              <a:t>确定研究对象</a:t>
            </a:r>
            <a:r>
              <a:rPr lang="en-US" altLang="zh-CN" sz="2000" dirty="0">
                <a:latin typeface="微软雅黑" pitchFamily="34" charset="-122"/>
                <a:ea typeface="微软雅黑" pitchFamily="34" charset="-122"/>
              </a:rPr>
              <a:t>;</a:t>
            </a:r>
          </a:p>
          <a:p>
            <a:pPr>
              <a:lnSpc>
                <a:spcPct val="150000"/>
              </a:lnSpc>
            </a:pPr>
            <a:r>
              <a:rPr lang="en-US" altLang="zh-CN" sz="2000" dirty="0">
                <a:latin typeface="微软雅黑" pitchFamily="34" charset="-122"/>
                <a:ea typeface="微软雅黑" pitchFamily="34" charset="-122"/>
              </a:rPr>
              <a:t>(2)</a:t>
            </a:r>
            <a:r>
              <a:rPr lang="zh-CN" altLang="en-US" sz="2000" dirty="0">
                <a:latin typeface="微软雅黑" pitchFamily="34" charset="-122"/>
                <a:ea typeface="微软雅黑" pitchFamily="34" charset="-122"/>
              </a:rPr>
              <a:t>根据题意选取适当的参照物</a:t>
            </a:r>
            <a:r>
              <a:rPr lang="en-US" altLang="zh-CN" sz="2000" dirty="0">
                <a:latin typeface="微软雅黑" pitchFamily="34" charset="-122"/>
                <a:ea typeface="微软雅黑" pitchFamily="34" charset="-122"/>
              </a:rPr>
              <a:t>;</a:t>
            </a:r>
          </a:p>
          <a:p>
            <a:pPr>
              <a:lnSpc>
                <a:spcPct val="150000"/>
              </a:lnSpc>
            </a:pPr>
            <a:r>
              <a:rPr lang="en-US" altLang="zh-CN" sz="2000" dirty="0">
                <a:latin typeface="微软雅黑" pitchFamily="34" charset="-122"/>
                <a:ea typeface="微软雅黑" pitchFamily="34" charset="-122"/>
              </a:rPr>
              <a:t>(3)</a:t>
            </a:r>
            <a:r>
              <a:rPr lang="zh-CN" altLang="en-US" sz="2000" dirty="0">
                <a:latin typeface="微软雅黑" pitchFamily="34" charset="-122"/>
                <a:ea typeface="微软雅黑" pitchFamily="34" charset="-122"/>
              </a:rPr>
              <a:t>分析研究对象相对于参照物位置是否发生变化</a:t>
            </a:r>
            <a:r>
              <a:rPr lang="en-US" altLang="zh-CN" sz="2000" dirty="0">
                <a:latin typeface="微软雅黑" pitchFamily="34" charset="-122"/>
                <a:ea typeface="微软雅黑" pitchFamily="34" charset="-122"/>
              </a:rPr>
              <a:t>,</a:t>
            </a:r>
            <a:r>
              <a:rPr lang="zh-CN" altLang="en-US" sz="2000" dirty="0">
                <a:latin typeface="微软雅黑" pitchFamily="34" charset="-122"/>
                <a:ea typeface="微软雅黑" pitchFamily="34" charset="-122"/>
              </a:rPr>
              <a:t>若变化</a:t>
            </a:r>
            <a:r>
              <a:rPr lang="en-US" altLang="zh-CN" sz="2000" dirty="0">
                <a:latin typeface="微软雅黑" pitchFamily="34" charset="-122"/>
                <a:ea typeface="微软雅黑" pitchFamily="34" charset="-122"/>
              </a:rPr>
              <a:t>,</a:t>
            </a:r>
            <a:r>
              <a:rPr lang="zh-CN" altLang="en-US" sz="2000" dirty="0">
                <a:latin typeface="微软雅黑" pitchFamily="34" charset="-122"/>
                <a:ea typeface="微软雅黑" pitchFamily="34" charset="-122"/>
              </a:rPr>
              <a:t>则为运动的</a:t>
            </a:r>
            <a:r>
              <a:rPr lang="en-US" altLang="zh-CN" sz="2000" dirty="0">
                <a:latin typeface="微软雅黑" pitchFamily="34" charset="-122"/>
                <a:ea typeface="微软雅黑" pitchFamily="34" charset="-122"/>
              </a:rPr>
              <a:t>,</a:t>
            </a:r>
            <a:r>
              <a:rPr lang="zh-CN" altLang="en-US" sz="2000" dirty="0">
                <a:latin typeface="微软雅黑" pitchFamily="34" charset="-122"/>
                <a:ea typeface="微软雅黑" pitchFamily="34" charset="-122"/>
              </a:rPr>
              <a:t>反之为静止的</a:t>
            </a:r>
            <a:r>
              <a:rPr lang="en-US" altLang="zh-CN" sz="2000" dirty="0">
                <a:latin typeface="微软雅黑" pitchFamily="34" charset="-122"/>
                <a:ea typeface="微软雅黑" pitchFamily="34" charset="-122"/>
              </a:rPr>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1" fill="hold"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slide(fromTop)">
                                      <p:cBhvr>
                                        <p:cTn id="7" dur="500"/>
                                        <p:tgtEl>
                                          <p:spTgt spid="2"/>
                                        </p:tgtEl>
                                      </p:cBhvr>
                                    </p:animEffect>
                                  </p:childTnLst>
                                </p:cTn>
                              </p:par>
                              <p:par>
                                <p:cTn id="8" presetID="12" presetClass="entr" presetSubtype="8" fill="hold" grpId="0" nodeType="withEffect">
                                  <p:stCondLst>
                                    <p:cond delay="0"/>
                                  </p:stCondLst>
                                  <p:childTnLst>
                                    <p:set>
                                      <p:cBhvr>
                                        <p:cTn id="9" dur="1" fill="hold">
                                          <p:stCondLst>
                                            <p:cond delay="0"/>
                                          </p:stCondLst>
                                        </p:cTn>
                                        <p:tgtEl>
                                          <p:spTgt spid="25"/>
                                        </p:tgtEl>
                                        <p:attrNameLst>
                                          <p:attrName>style.visibility</p:attrName>
                                        </p:attrNameLst>
                                      </p:cBhvr>
                                      <p:to>
                                        <p:strVal val="visible"/>
                                      </p:to>
                                    </p:set>
                                    <p:animEffect transition="in" filter="slide(fromLeft)">
                                      <p:cBhvr>
                                        <p:cTn id="10" dur="500"/>
                                        <p:tgtEl>
                                          <p:spTgt spid="25"/>
                                        </p:tgtEl>
                                      </p:cBhvr>
                                    </p:animEffect>
                                  </p:childTnLst>
                                </p:cTn>
                              </p:par>
                              <p:par>
                                <p:cTn id="11" presetID="12" presetClass="entr" presetSubtype="4" fill="hold" nodeType="withEffect">
                                  <p:stCondLst>
                                    <p:cond delay="0"/>
                                  </p:stCondLst>
                                  <p:childTnLst>
                                    <p:set>
                                      <p:cBhvr>
                                        <p:cTn id="12" dur="1" fill="hold">
                                          <p:stCondLst>
                                            <p:cond delay="0"/>
                                          </p:stCondLst>
                                        </p:cTn>
                                        <p:tgtEl>
                                          <p:spTgt spid="16"/>
                                        </p:tgtEl>
                                        <p:attrNameLst>
                                          <p:attrName>style.visibility</p:attrName>
                                        </p:attrNameLst>
                                      </p:cBhvr>
                                      <p:to>
                                        <p:strVal val="visible"/>
                                      </p:to>
                                    </p:set>
                                    <p:animEffect transition="in" filter="slide(fromBottom)">
                                      <p:cBhvr>
                                        <p:cTn id="13" dur="500"/>
                                        <p:tgtEl>
                                          <p:spTgt spid="16"/>
                                        </p:tgtEl>
                                      </p:cBhvr>
                                    </p:animEffect>
                                  </p:childTnLst>
                                </p:cTn>
                              </p:par>
                            </p:childTnLst>
                          </p:cTn>
                        </p:par>
                        <p:par>
                          <p:cTn id="14" fill="hold">
                            <p:stCondLst>
                              <p:cond delay="500"/>
                            </p:stCondLst>
                            <p:childTnLst>
                              <p:par>
                                <p:cTn id="15" presetID="29" presetClass="entr" presetSubtype="0" fill="hold" nodeType="afterEffect">
                                  <p:stCondLst>
                                    <p:cond delay="0"/>
                                  </p:stCondLst>
                                  <p:childTnLst>
                                    <p:set>
                                      <p:cBhvr>
                                        <p:cTn id="16" dur="1" fill="hold">
                                          <p:stCondLst>
                                            <p:cond delay="0"/>
                                          </p:stCondLst>
                                        </p:cTn>
                                        <p:tgtEl>
                                          <p:spTgt spid="20"/>
                                        </p:tgtEl>
                                        <p:attrNameLst>
                                          <p:attrName>style.visibility</p:attrName>
                                        </p:attrNameLst>
                                      </p:cBhvr>
                                      <p:to>
                                        <p:strVal val="visible"/>
                                      </p:to>
                                    </p:set>
                                    <p:anim calcmode="lin" valueType="num">
                                      <p:cBhvr>
                                        <p:cTn id="17" dur="500" fill="hold"/>
                                        <p:tgtEl>
                                          <p:spTgt spid="20"/>
                                        </p:tgtEl>
                                        <p:attrNameLst>
                                          <p:attrName>ppt_x</p:attrName>
                                        </p:attrNameLst>
                                      </p:cBhvr>
                                      <p:tavLst>
                                        <p:tav tm="0">
                                          <p:val>
                                            <p:strVal val="#ppt_x-.2"/>
                                          </p:val>
                                        </p:tav>
                                        <p:tav tm="100000">
                                          <p:val>
                                            <p:strVal val="#ppt_x"/>
                                          </p:val>
                                        </p:tav>
                                      </p:tavLst>
                                    </p:anim>
                                    <p:anim calcmode="lin" valueType="num">
                                      <p:cBhvr>
                                        <p:cTn id="18" dur="500" fill="hold"/>
                                        <p:tgtEl>
                                          <p:spTgt spid="20"/>
                                        </p:tgtEl>
                                        <p:attrNameLst>
                                          <p:attrName>ppt_y</p:attrName>
                                        </p:attrNameLst>
                                      </p:cBhvr>
                                      <p:tavLst>
                                        <p:tav tm="0">
                                          <p:val>
                                            <p:strVal val="#ppt_y"/>
                                          </p:val>
                                        </p:tav>
                                        <p:tav tm="100000">
                                          <p:val>
                                            <p:strVal val="#ppt_y"/>
                                          </p:val>
                                        </p:tav>
                                      </p:tavLst>
                                    </p:anim>
                                    <p:animEffect transition="in" filter="wipe(right)" prLst="gradientSize: 0.1">
                                      <p:cBhvr>
                                        <p:cTn id="19" dur="500"/>
                                        <p:tgtEl>
                                          <p:spTgt spid="20"/>
                                        </p:tgtEl>
                                      </p:cBhvr>
                                    </p:animEffect>
                                  </p:childTnLst>
                                </p:cTn>
                              </p:par>
                              <p:par>
                                <p:cTn id="20" presetID="32" presetClass="emph" presetSubtype="0" fill="hold" nodeType="withEffect">
                                  <p:stCondLst>
                                    <p:cond delay="0"/>
                                  </p:stCondLst>
                                  <p:childTnLst>
                                    <p:animClr clrSpc="rgb" dir="cw">
                                      <p:cBhvr override="childStyle">
                                        <p:cTn id="21" dur="100" fill="hold"/>
                                        <p:tgtEl>
                                          <p:spTgt spid="24"/>
                                        </p:tgtEl>
                                        <p:attrNameLst>
                                          <p:attrName>style.color</p:attrName>
                                        </p:attrNameLst>
                                      </p:cBhvr>
                                      <p:to>
                                        <a:schemeClr val="bg1"/>
                                      </p:to>
                                    </p:animClr>
                                    <p:animClr clrSpc="rgb" dir="cw">
                                      <p:cBhvr>
                                        <p:cTn id="22" dur="100" fill="hold"/>
                                        <p:tgtEl>
                                          <p:spTgt spid="24"/>
                                        </p:tgtEl>
                                        <p:attrNameLst>
                                          <p:attrName>fillcolor</p:attrName>
                                        </p:attrNameLst>
                                      </p:cBhvr>
                                      <p:to>
                                        <a:schemeClr val="bg1"/>
                                      </p:to>
                                    </p:animClr>
                                    <p:set>
                                      <p:cBhvr>
                                        <p:cTn id="23" dur="100" fill="hold"/>
                                        <p:tgtEl>
                                          <p:spTgt spid="24"/>
                                        </p:tgtEl>
                                        <p:attrNameLst>
                                          <p:attrName>fill.type</p:attrName>
                                        </p:attrNameLst>
                                      </p:cBhvr>
                                      <p:to>
                                        <p:strVal val="solid"/>
                                      </p:to>
                                    </p:set>
                                    <p:set>
                                      <p:cBhvr>
                                        <p:cTn id="24" dur="100" fill="hold"/>
                                        <p:tgtEl>
                                          <p:spTgt spid="24"/>
                                        </p:tgtEl>
                                        <p:attrNameLst>
                                          <p:attrName>fill.on</p:attrName>
                                        </p:attrNameLst>
                                      </p:cBhvr>
                                      <p:to>
                                        <p:strVal val="true"/>
                                      </p:to>
                                    </p:set>
                                    <p:animRot by="120000">
                                      <p:cBhvr>
                                        <p:cTn id="25" dur="100" fill="hold">
                                          <p:stCondLst>
                                            <p:cond delay="0"/>
                                          </p:stCondLst>
                                        </p:cTn>
                                        <p:tgtEl>
                                          <p:spTgt spid="24"/>
                                        </p:tgtEl>
                                        <p:attrNameLst>
                                          <p:attrName>r</p:attrName>
                                        </p:attrNameLst>
                                      </p:cBhvr>
                                    </p:animRot>
                                    <p:animRot by="-240000">
                                      <p:cBhvr>
                                        <p:cTn id="26" dur="200" fill="hold">
                                          <p:stCondLst>
                                            <p:cond delay="200"/>
                                          </p:stCondLst>
                                        </p:cTn>
                                        <p:tgtEl>
                                          <p:spTgt spid="24"/>
                                        </p:tgtEl>
                                        <p:attrNameLst>
                                          <p:attrName>r</p:attrName>
                                        </p:attrNameLst>
                                      </p:cBhvr>
                                    </p:animRot>
                                    <p:animRot by="240000">
                                      <p:cBhvr>
                                        <p:cTn id="27" dur="200" fill="hold">
                                          <p:stCondLst>
                                            <p:cond delay="400"/>
                                          </p:stCondLst>
                                        </p:cTn>
                                        <p:tgtEl>
                                          <p:spTgt spid="24"/>
                                        </p:tgtEl>
                                        <p:attrNameLst>
                                          <p:attrName>r</p:attrName>
                                        </p:attrNameLst>
                                      </p:cBhvr>
                                    </p:animRot>
                                    <p:animRot by="-240000">
                                      <p:cBhvr>
                                        <p:cTn id="28" dur="200" fill="hold">
                                          <p:stCondLst>
                                            <p:cond delay="600"/>
                                          </p:stCondLst>
                                        </p:cTn>
                                        <p:tgtEl>
                                          <p:spTgt spid="24"/>
                                        </p:tgtEl>
                                        <p:attrNameLst>
                                          <p:attrName>r</p:attrName>
                                        </p:attrNameLst>
                                      </p:cBhvr>
                                    </p:animRot>
                                    <p:animRot by="120000">
                                      <p:cBhvr>
                                        <p:cTn id="29" dur="200" fill="hold">
                                          <p:stCondLst>
                                            <p:cond delay="800"/>
                                          </p:stCondLst>
                                        </p:cTn>
                                        <p:tgtEl>
                                          <p:spTgt spid="24"/>
                                        </p:tgtEl>
                                        <p:attrNameLst>
                                          <p:attrName>r</p:attrName>
                                        </p:attrNameLst>
                                      </p:cBhvr>
                                    </p:animRot>
                                  </p:childTnLst>
                                </p:cTn>
                              </p:par>
                            </p:childTnLst>
                          </p:cTn>
                        </p:par>
                        <p:par>
                          <p:cTn id="30" fill="hold">
                            <p:stCondLst>
                              <p:cond delay="1500"/>
                            </p:stCondLst>
                            <p:childTnLst>
                              <p:par>
                                <p:cTn id="31" presetID="12" presetClass="entr" presetSubtype="4" fill="hold" grpId="0" nodeType="afterEffect">
                                  <p:stCondLst>
                                    <p:cond delay="0"/>
                                  </p:stCondLst>
                                  <p:childTnLst>
                                    <p:set>
                                      <p:cBhvr>
                                        <p:cTn id="32" dur="1" fill="hold">
                                          <p:stCondLst>
                                            <p:cond delay="0"/>
                                          </p:stCondLst>
                                        </p:cTn>
                                        <p:tgtEl>
                                          <p:spTgt spid="14"/>
                                        </p:tgtEl>
                                        <p:attrNameLst>
                                          <p:attrName>style.visibility</p:attrName>
                                        </p:attrNameLst>
                                      </p:cBhvr>
                                      <p:to>
                                        <p:strVal val="visible"/>
                                      </p:to>
                                    </p:set>
                                    <p:animEffect transition="in" filter="slide(fromBottom)">
                                      <p:cBhvr>
                                        <p:cTn id="33"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 grpId="0"/>
      <p:bldP spid="14"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 name="图片 19" descr="画笔.jpg"/>
          <p:cNvPicPr>
            <a:picLocks noChangeAspect="1"/>
          </p:cNvPicPr>
          <p:nvPr/>
        </p:nvPicPr>
        <p:blipFill>
          <a:blip r:embed="rId2"/>
          <a:srcRect/>
          <a:stretch>
            <a:fillRect/>
          </a:stretch>
        </p:blipFill>
        <p:spPr bwMode="auto">
          <a:xfrm>
            <a:off x="8005763" y="4016375"/>
            <a:ext cx="1125537" cy="1127125"/>
          </a:xfrm>
          <a:prstGeom prst="rect">
            <a:avLst/>
          </a:prstGeom>
          <a:noFill/>
          <a:ln w="9525">
            <a:noFill/>
            <a:miter lim="800000"/>
            <a:headEnd/>
            <a:tailEnd/>
          </a:ln>
        </p:spPr>
      </p:pic>
      <p:pic>
        <p:nvPicPr>
          <p:cNvPr id="24" name="图片 23" descr="下方素材.png"/>
          <p:cNvPicPr>
            <a:picLocks noChangeAspect="1"/>
          </p:cNvPicPr>
          <p:nvPr/>
        </p:nvPicPr>
        <p:blipFill>
          <a:blip r:embed="rId3"/>
          <a:srcRect t="65517"/>
          <a:stretch>
            <a:fillRect/>
          </a:stretch>
        </p:blipFill>
        <p:spPr bwMode="auto">
          <a:xfrm>
            <a:off x="3967163" y="4652963"/>
            <a:ext cx="1895475" cy="490537"/>
          </a:xfrm>
          <a:prstGeom prst="rect">
            <a:avLst/>
          </a:prstGeom>
          <a:noFill/>
          <a:ln w="9525">
            <a:noFill/>
            <a:miter lim="800000"/>
            <a:headEnd/>
            <a:tailEnd/>
          </a:ln>
        </p:spPr>
      </p:pic>
      <p:pic>
        <p:nvPicPr>
          <p:cNvPr id="16" name="图片 15" descr="图片5.png"/>
          <p:cNvPicPr>
            <a:picLocks noChangeAspect="1"/>
          </p:cNvPicPr>
          <p:nvPr/>
        </p:nvPicPr>
        <p:blipFill>
          <a:blip r:embed="rId4"/>
          <a:srcRect/>
          <a:stretch>
            <a:fillRect/>
          </a:stretch>
        </p:blipFill>
        <p:spPr bwMode="auto">
          <a:xfrm>
            <a:off x="519113" y="979488"/>
            <a:ext cx="1082675" cy="461962"/>
          </a:xfrm>
          <a:prstGeom prst="rect">
            <a:avLst/>
          </a:prstGeom>
          <a:noFill/>
          <a:ln w="9525">
            <a:noFill/>
            <a:miter lim="800000"/>
            <a:headEnd/>
            <a:tailEnd/>
          </a:ln>
        </p:spPr>
      </p:pic>
      <p:grpSp>
        <p:nvGrpSpPr>
          <p:cNvPr id="2" name="组合 18"/>
          <p:cNvGrpSpPr>
            <a:grpSpLocks/>
          </p:cNvGrpSpPr>
          <p:nvPr/>
        </p:nvGrpSpPr>
        <p:grpSpPr bwMode="auto">
          <a:xfrm>
            <a:off x="252413" y="0"/>
            <a:ext cx="2501900" cy="819150"/>
            <a:chOff x="337457" y="0"/>
            <a:chExt cx="5751109" cy="1091406"/>
          </a:xfrm>
        </p:grpSpPr>
        <p:sp>
          <p:nvSpPr>
            <p:cNvPr id="21" name="圆角矩形 20"/>
            <p:cNvSpPr/>
            <p:nvPr/>
          </p:nvSpPr>
          <p:spPr>
            <a:xfrm>
              <a:off x="337457" y="406105"/>
              <a:ext cx="5751109" cy="685301"/>
            </a:xfrm>
            <a:prstGeom prst="roundRect">
              <a:avLst/>
            </a:prstGeom>
            <a:solidFill>
              <a:schemeClr val="accent4">
                <a:lumMod val="20000"/>
                <a:lumOff val="80000"/>
              </a:schemeClr>
            </a:solid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p>
          </p:txBody>
        </p:sp>
        <p:cxnSp>
          <p:nvCxnSpPr>
            <p:cNvPr id="22" name="直接连接符 21"/>
            <p:cNvCxnSpPr/>
            <p:nvPr/>
          </p:nvCxnSpPr>
          <p:spPr>
            <a:xfrm rot="5400000">
              <a:off x="710102" y="207573"/>
              <a:ext cx="418795" cy="3650"/>
            </a:xfrm>
            <a:prstGeom prst="line">
              <a:avLst/>
            </a:prstGeom>
            <a:solidFill>
              <a:schemeClr val="accent4">
                <a:lumMod val="20000"/>
                <a:lumOff val="80000"/>
              </a:schemeClr>
            </a:solidFill>
            <a:ln w="38100"/>
          </p:spPr>
          <p:style>
            <a:lnRef idx="1">
              <a:schemeClr val="dk1"/>
            </a:lnRef>
            <a:fillRef idx="0">
              <a:schemeClr val="dk1"/>
            </a:fillRef>
            <a:effectRef idx="0">
              <a:schemeClr val="dk1"/>
            </a:effectRef>
            <a:fontRef idx="minor">
              <a:schemeClr val="tx1"/>
            </a:fontRef>
          </p:style>
        </p:cxnSp>
        <p:cxnSp>
          <p:nvCxnSpPr>
            <p:cNvPr id="23" name="直接连接符 22"/>
            <p:cNvCxnSpPr/>
            <p:nvPr/>
          </p:nvCxnSpPr>
          <p:spPr>
            <a:xfrm rot="5400000">
              <a:off x="5112839" y="209398"/>
              <a:ext cx="418795" cy="0"/>
            </a:xfrm>
            <a:prstGeom prst="line">
              <a:avLst/>
            </a:prstGeom>
            <a:solidFill>
              <a:schemeClr val="accent4">
                <a:lumMod val="20000"/>
                <a:lumOff val="80000"/>
              </a:schemeClr>
            </a:solidFill>
            <a:ln w="38100"/>
          </p:spPr>
          <p:style>
            <a:lnRef idx="1">
              <a:schemeClr val="dk1"/>
            </a:lnRef>
            <a:fillRef idx="0">
              <a:schemeClr val="dk1"/>
            </a:fillRef>
            <a:effectRef idx="0">
              <a:schemeClr val="dk1"/>
            </a:effectRef>
            <a:fontRef idx="minor">
              <a:schemeClr val="tx1"/>
            </a:fontRef>
          </p:style>
        </p:cxnSp>
      </p:grpSp>
      <p:sp>
        <p:nvSpPr>
          <p:cNvPr id="25" name="矩形 24"/>
          <p:cNvSpPr>
            <a:spLocks noChangeArrowheads="1"/>
          </p:cNvSpPr>
          <p:nvPr/>
        </p:nvSpPr>
        <p:spPr bwMode="auto">
          <a:xfrm>
            <a:off x="306388" y="349250"/>
            <a:ext cx="2422525" cy="484188"/>
          </a:xfrm>
          <a:prstGeom prst="rect">
            <a:avLst/>
          </a:prstGeom>
          <a:noFill/>
          <a:ln w="9525">
            <a:noFill/>
            <a:miter lim="800000"/>
            <a:headEnd/>
            <a:tailEnd/>
          </a:ln>
        </p:spPr>
        <p:txBody>
          <a:bodyPr wrap="none" lIns="68580" tIns="34290" rIns="68580" bIns="34290">
            <a:spAutoFit/>
          </a:bodyPr>
          <a:lstStyle/>
          <a:p>
            <a:r>
              <a:rPr lang="zh-CN" altLang="en-US" sz="2700">
                <a:latin typeface="微软雅黑" pitchFamily="34" charset="-122"/>
                <a:ea typeface="微软雅黑" pitchFamily="34" charset="-122"/>
              </a:rPr>
              <a:t>知识点  参照物</a:t>
            </a:r>
          </a:p>
        </p:txBody>
      </p:sp>
      <p:sp>
        <p:nvSpPr>
          <p:cNvPr id="14" name="矩形 13"/>
          <p:cNvSpPr>
            <a:spLocks noChangeArrowheads="1"/>
          </p:cNvSpPr>
          <p:nvPr/>
        </p:nvSpPr>
        <p:spPr bwMode="auto">
          <a:xfrm>
            <a:off x="403225" y="1390650"/>
            <a:ext cx="7704138" cy="2784475"/>
          </a:xfrm>
          <a:prstGeom prst="rect">
            <a:avLst/>
          </a:prstGeom>
          <a:noFill/>
          <a:ln w="9525">
            <a:noFill/>
            <a:miter lim="800000"/>
            <a:headEnd/>
            <a:tailEnd/>
          </a:ln>
        </p:spPr>
        <p:txBody>
          <a:bodyPr lIns="68580" tIns="34290" rIns="68580" bIns="34290">
            <a:spAutoFit/>
          </a:bodyPr>
          <a:lstStyle/>
          <a:p>
            <a:pPr>
              <a:lnSpc>
                <a:spcPct val="150000"/>
              </a:lnSpc>
            </a:pPr>
            <a:r>
              <a:rPr lang="en-US" altLang="zh-CN" sz="2000" dirty="0">
                <a:latin typeface="微软雅黑" pitchFamily="34" charset="-122"/>
                <a:ea typeface="微软雅黑" pitchFamily="34" charset="-122"/>
              </a:rPr>
              <a:t>2.</a:t>
            </a:r>
            <a:r>
              <a:rPr lang="zh-CN" altLang="en-US" sz="2000" dirty="0">
                <a:latin typeface="微软雅黑" pitchFamily="34" charset="-122"/>
                <a:ea typeface="微软雅黑" pitchFamily="34" charset="-122"/>
              </a:rPr>
              <a:t>判断所选参照物的方法</a:t>
            </a:r>
          </a:p>
          <a:p>
            <a:pPr>
              <a:lnSpc>
                <a:spcPct val="150000"/>
              </a:lnSpc>
            </a:pPr>
            <a:r>
              <a:rPr lang="en-US" altLang="zh-CN" sz="2000" dirty="0">
                <a:latin typeface="微软雅黑" pitchFamily="34" charset="-122"/>
                <a:ea typeface="微软雅黑" pitchFamily="34" charset="-122"/>
              </a:rPr>
              <a:t>(1)</a:t>
            </a:r>
            <a:r>
              <a:rPr lang="zh-CN" altLang="en-US" sz="2000" dirty="0">
                <a:latin typeface="微软雅黑" pitchFamily="34" charset="-122"/>
                <a:ea typeface="微软雅黑" pitchFamily="34" charset="-122"/>
              </a:rPr>
              <a:t>确定题目中的研究对象</a:t>
            </a:r>
            <a:r>
              <a:rPr lang="en-US" altLang="zh-CN" sz="2000" dirty="0">
                <a:latin typeface="微软雅黑" pitchFamily="34" charset="-122"/>
                <a:ea typeface="微软雅黑" pitchFamily="34" charset="-122"/>
              </a:rPr>
              <a:t>;</a:t>
            </a:r>
          </a:p>
          <a:p>
            <a:pPr>
              <a:lnSpc>
                <a:spcPct val="150000"/>
              </a:lnSpc>
            </a:pPr>
            <a:r>
              <a:rPr lang="en-US" altLang="zh-CN" sz="2000" dirty="0">
                <a:latin typeface="微软雅黑" pitchFamily="34" charset="-122"/>
                <a:ea typeface="微软雅黑" pitchFamily="34" charset="-122"/>
              </a:rPr>
              <a:t>(2)</a:t>
            </a:r>
            <a:r>
              <a:rPr lang="zh-CN" altLang="en-US" sz="2000" dirty="0">
                <a:latin typeface="微软雅黑" pitchFamily="34" charset="-122"/>
                <a:ea typeface="微软雅黑" pitchFamily="34" charset="-122"/>
              </a:rPr>
              <a:t>明确研究对象的运动状态</a:t>
            </a:r>
            <a:r>
              <a:rPr lang="en-US" altLang="zh-CN" sz="2000" dirty="0">
                <a:latin typeface="微软雅黑" pitchFamily="34" charset="-122"/>
                <a:ea typeface="微软雅黑" pitchFamily="34" charset="-122"/>
              </a:rPr>
              <a:t>;</a:t>
            </a:r>
          </a:p>
          <a:p>
            <a:pPr>
              <a:lnSpc>
                <a:spcPct val="150000"/>
              </a:lnSpc>
            </a:pPr>
            <a:r>
              <a:rPr lang="en-US" altLang="zh-CN" sz="2000" dirty="0">
                <a:latin typeface="微软雅黑" pitchFamily="34" charset="-122"/>
                <a:ea typeface="微软雅黑" pitchFamily="34" charset="-122"/>
              </a:rPr>
              <a:t>(3)</a:t>
            </a:r>
            <a:r>
              <a:rPr lang="zh-CN" altLang="en-US" sz="2000" dirty="0">
                <a:latin typeface="微软雅黑" pitchFamily="34" charset="-122"/>
                <a:ea typeface="微软雅黑" pitchFamily="34" charset="-122"/>
              </a:rPr>
              <a:t>若研究对象是静止的</a:t>
            </a:r>
            <a:r>
              <a:rPr lang="en-US" altLang="zh-CN" sz="2000" dirty="0">
                <a:latin typeface="微软雅黑" pitchFamily="34" charset="-122"/>
                <a:ea typeface="微软雅黑" pitchFamily="34" charset="-122"/>
              </a:rPr>
              <a:t>,</a:t>
            </a:r>
            <a:r>
              <a:rPr lang="zh-CN" altLang="en-US" sz="2000" dirty="0">
                <a:latin typeface="微软雅黑" pitchFamily="34" charset="-122"/>
                <a:ea typeface="微软雅黑" pitchFamily="34" charset="-122"/>
              </a:rPr>
              <a:t>则所选取的参照物是与研究对象的相对位置没有发生变化的物体</a:t>
            </a:r>
            <a:r>
              <a:rPr lang="en-US" altLang="zh-CN" sz="2000" dirty="0">
                <a:latin typeface="微软雅黑" pitchFamily="34" charset="-122"/>
                <a:ea typeface="微软雅黑" pitchFamily="34" charset="-122"/>
              </a:rPr>
              <a:t>;</a:t>
            </a:r>
            <a:r>
              <a:rPr lang="zh-CN" altLang="en-US" sz="2000" dirty="0">
                <a:latin typeface="微软雅黑" pitchFamily="34" charset="-122"/>
                <a:ea typeface="微软雅黑" pitchFamily="34" charset="-122"/>
              </a:rPr>
              <a:t>若研究对象是运动的</a:t>
            </a:r>
            <a:r>
              <a:rPr lang="en-US" altLang="zh-CN" sz="2000" dirty="0">
                <a:latin typeface="微软雅黑" pitchFamily="34" charset="-122"/>
                <a:ea typeface="微软雅黑" pitchFamily="34" charset="-122"/>
              </a:rPr>
              <a:t>,</a:t>
            </a:r>
            <a:r>
              <a:rPr lang="zh-CN" altLang="en-US" sz="2000" dirty="0">
                <a:latin typeface="微软雅黑" pitchFamily="34" charset="-122"/>
                <a:ea typeface="微软雅黑" pitchFamily="34" charset="-122"/>
              </a:rPr>
              <a:t>则所选取的参照物是与研究对象的相对位置发生了变化的物体</a:t>
            </a:r>
            <a:r>
              <a:rPr lang="en-US" altLang="zh-CN" sz="2000" dirty="0">
                <a:latin typeface="微软雅黑" pitchFamily="34" charset="-122"/>
                <a:ea typeface="微软雅黑" pitchFamily="34" charset="-122"/>
              </a:rPr>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1" fill="hold"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slide(fromTop)">
                                      <p:cBhvr>
                                        <p:cTn id="7" dur="500"/>
                                        <p:tgtEl>
                                          <p:spTgt spid="2"/>
                                        </p:tgtEl>
                                      </p:cBhvr>
                                    </p:animEffect>
                                  </p:childTnLst>
                                </p:cTn>
                              </p:par>
                              <p:par>
                                <p:cTn id="8" presetID="12" presetClass="entr" presetSubtype="8" fill="hold" grpId="0" nodeType="withEffect">
                                  <p:stCondLst>
                                    <p:cond delay="0"/>
                                  </p:stCondLst>
                                  <p:childTnLst>
                                    <p:set>
                                      <p:cBhvr>
                                        <p:cTn id="9" dur="1" fill="hold">
                                          <p:stCondLst>
                                            <p:cond delay="0"/>
                                          </p:stCondLst>
                                        </p:cTn>
                                        <p:tgtEl>
                                          <p:spTgt spid="25"/>
                                        </p:tgtEl>
                                        <p:attrNameLst>
                                          <p:attrName>style.visibility</p:attrName>
                                        </p:attrNameLst>
                                      </p:cBhvr>
                                      <p:to>
                                        <p:strVal val="visible"/>
                                      </p:to>
                                    </p:set>
                                    <p:animEffect transition="in" filter="slide(fromLeft)">
                                      <p:cBhvr>
                                        <p:cTn id="10" dur="500"/>
                                        <p:tgtEl>
                                          <p:spTgt spid="25"/>
                                        </p:tgtEl>
                                      </p:cBhvr>
                                    </p:animEffect>
                                  </p:childTnLst>
                                </p:cTn>
                              </p:par>
                              <p:par>
                                <p:cTn id="11" presetID="12" presetClass="entr" presetSubtype="4" fill="hold" nodeType="withEffect">
                                  <p:stCondLst>
                                    <p:cond delay="0"/>
                                  </p:stCondLst>
                                  <p:childTnLst>
                                    <p:set>
                                      <p:cBhvr>
                                        <p:cTn id="12" dur="1" fill="hold">
                                          <p:stCondLst>
                                            <p:cond delay="0"/>
                                          </p:stCondLst>
                                        </p:cTn>
                                        <p:tgtEl>
                                          <p:spTgt spid="16"/>
                                        </p:tgtEl>
                                        <p:attrNameLst>
                                          <p:attrName>style.visibility</p:attrName>
                                        </p:attrNameLst>
                                      </p:cBhvr>
                                      <p:to>
                                        <p:strVal val="visible"/>
                                      </p:to>
                                    </p:set>
                                    <p:animEffect transition="in" filter="slide(fromBottom)">
                                      <p:cBhvr>
                                        <p:cTn id="13" dur="500"/>
                                        <p:tgtEl>
                                          <p:spTgt spid="16"/>
                                        </p:tgtEl>
                                      </p:cBhvr>
                                    </p:animEffect>
                                  </p:childTnLst>
                                </p:cTn>
                              </p:par>
                            </p:childTnLst>
                          </p:cTn>
                        </p:par>
                        <p:par>
                          <p:cTn id="14" fill="hold">
                            <p:stCondLst>
                              <p:cond delay="500"/>
                            </p:stCondLst>
                            <p:childTnLst>
                              <p:par>
                                <p:cTn id="15" presetID="29" presetClass="entr" presetSubtype="0" fill="hold" nodeType="afterEffect">
                                  <p:stCondLst>
                                    <p:cond delay="0"/>
                                  </p:stCondLst>
                                  <p:childTnLst>
                                    <p:set>
                                      <p:cBhvr>
                                        <p:cTn id="16" dur="1" fill="hold">
                                          <p:stCondLst>
                                            <p:cond delay="0"/>
                                          </p:stCondLst>
                                        </p:cTn>
                                        <p:tgtEl>
                                          <p:spTgt spid="20"/>
                                        </p:tgtEl>
                                        <p:attrNameLst>
                                          <p:attrName>style.visibility</p:attrName>
                                        </p:attrNameLst>
                                      </p:cBhvr>
                                      <p:to>
                                        <p:strVal val="visible"/>
                                      </p:to>
                                    </p:set>
                                    <p:anim calcmode="lin" valueType="num">
                                      <p:cBhvr>
                                        <p:cTn id="17" dur="500" fill="hold"/>
                                        <p:tgtEl>
                                          <p:spTgt spid="20"/>
                                        </p:tgtEl>
                                        <p:attrNameLst>
                                          <p:attrName>ppt_x</p:attrName>
                                        </p:attrNameLst>
                                      </p:cBhvr>
                                      <p:tavLst>
                                        <p:tav tm="0">
                                          <p:val>
                                            <p:strVal val="#ppt_x-.2"/>
                                          </p:val>
                                        </p:tav>
                                        <p:tav tm="100000">
                                          <p:val>
                                            <p:strVal val="#ppt_x"/>
                                          </p:val>
                                        </p:tav>
                                      </p:tavLst>
                                    </p:anim>
                                    <p:anim calcmode="lin" valueType="num">
                                      <p:cBhvr>
                                        <p:cTn id="18" dur="500" fill="hold"/>
                                        <p:tgtEl>
                                          <p:spTgt spid="20"/>
                                        </p:tgtEl>
                                        <p:attrNameLst>
                                          <p:attrName>ppt_y</p:attrName>
                                        </p:attrNameLst>
                                      </p:cBhvr>
                                      <p:tavLst>
                                        <p:tav tm="0">
                                          <p:val>
                                            <p:strVal val="#ppt_y"/>
                                          </p:val>
                                        </p:tav>
                                        <p:tav tm="100000">
                                          <p:val>
                                            <p:strVal val="#ppt_y"/>
                                          </p:val>
                                        </p:tav>
                                      </p:tavLst>
                                    </p:anim>
                                    <p:animEffect transition="in" filter="wipe(right)" prLst="gradientSize: 0.1">
                                      <p:cBhvr>
                                        <p:cTn id="19" dur="500"/>
                                        <p:tgtEl>
                                          <p:spTgt spid="20"/>
                                        </p:tgtEl>
                                      </p:cBhvr>
                                    </p:animEffect>
                                  </p:childTnLst>
                                </p:cTn>
                              </p:par>
                              <p:par>
                                <p:cTn id="20" presetID="32" presetClass="emph" presetSubtype="0" fill="hold" nodeType="withEffect">
                                  <p:stCondLst>
                                    <p:cond delay="0"/>
                                  </p:stCondLst>
                                  <p:childTnLst>
                                    <p:animClr clrSpc="rgb" dir="cw">
                                      <p:cBhvr override="childStyle">
                                        <p:cTn id="21" dur="100" fill="hold"/>
                                        <p:tgtEl>
                                          <p:spTgt spid="24"/>
                                        </p:tgtEl>
                                        <p:attrNameLst>
                                          <p:attrName>style.color</p:attrName>
                                        </p:attrNameLst>
                                      </p:cBhvr>
                                      <p:to>
                                        <a:schemeClr val="bg1"/>
                                      </p:to>
                                    </p:animClr>
                                    <p:animClr clrSpc="rgb" dir="cw">
                                      <p:cBhvr>
                                        <p:cTn id="22" dur="100" fill="hold"/>
                                        <p:tgtEl>
                                          <p:spTgt spid="24"/>
                                        </p:tgtEl>
                                        <p:attrNameLst>
                                          <p:attrName>fillcolor</p:attrName>
                                        </p:attrNameLst>
                                      </p:cBhvr>
                                      <p:to>
                                        <a:schemeClr val="bg1"/>
                                      </p:to>
                                    </p:animClr>
                                    <p:set>
                                      <p:cBhvr>
                                        <p:cTn id="23" dur="100" fill="hold"/>
                                        <p:tgtEl>
                                          <p:spTgt spid="24"/>
                                        </p:tgtEl>
                                        <p:attrNameLst>
                                          <p:attrName>fill.type</p:attrName>
                                        </p:attrNameLst>
                                      </p:cBhvr>
                                      <p:to>
                                        <p:strVal val="solid"/>
                                      </p:to>
                                    </p:set>
                                    <p:set>
                                      <p:cBhvr>
                                        <p:cTn id="24" dur="100" fill="hold"/>
                                        <p:tgtEl>
                                          <p:spTgt spid="24"/>
                                        </p:tgtEl>
                                        <p:attrNameLst>
                                          <p:attrName>fill.on</p:attrName>
                                        </p:attrNameLst>
                                      </p:cBhvr>
                                      <p:to>
                                        <p:strVal val="true"/>
                                      </p:to>
                                    </p:set>
                                    <p:animRot by="120000">
                                      <p:cBhvr>
                                        <p:cTn id="25" dur="100" fill="hold">
                                          <p:stCondLst>
                                            <p:cond delay="0"/>
                                          </p:stCondLst>
                                        </p:cTn>
                                        <p:tgtEl>
                                          <p:spTgt spid="24"/>
                                        </p:tgtEl>
                                        <p:attrNameLst>
                                          <p:attrName>r</p:attrName>
                                        </p:attrNameLst>
                                      </p:cBhvr>
                                    </p:animRot>
                                    <p:animRot by="-240000">
                                      <p:cBhvr>
                                        <p:cTn id="26" dur="200" fill="hold">
                                          <p:stCondLst>
                                            <p:cond delay="200"/>
                                          </p:stCondLst>
                                        </p:cTn>
                                        <p:tgtEl>
                                          <p:spTgt spid="24"/>
                                        </p:tgtEl>
                                        <p:attrNameLst>
                                          <p:attrName>r</p:attrName>
                                        </p:attrNameLst>
                                      </p:cBhvr>
                                    </p:animRot>
                                    <p:animRot by="240000">
                                      <p:cBhvr>
                                        <p:cTn id="27" dur="200" fill="hold">
                                          <p:stCondLst>
                                            <p:cond delay="400"/>
                                          </p:stCondLst>
                                        </p:cTn>
                                        <p:tgtEl>
                                          <p:spTgt spid="24"/>
                                        </p:tgtEl>
                                        <p:attrNameLst>
                                          <p:attrName>r</p:attrName>
                                        </p:attrNameLst>
                                      </p:cBhvr>
                                    </p:animRot>
                                    <p:animRot by="-240000">
                                      <p:cBhvr>
                                        <p:cTn id="28" dur="200" fill="hold">
                                          <p:stCondLst>
                                            <p:cond delay="600"/>
                                          </p:stCondLst>
                                        </p:cTn>
                                        <p:tgtEl>
                                          <p:spTgt spid="24"/>
                                        </p:tgtEl>
                                        <p:attrNameLst>
                                          <p:attrName>r</p:attrName>
                                        </p:attrNameLst>
                                      </p:cBhvr>
                                    </p:animRot>
                                    <p:animRot by="120000">
                                      <p:cBhvr>
                                        <p:cTn id="29" dur="200" fill="hold">
                                          <p:stCondLst>
                                            <p:cond delay="800"/>
                                          </p:stCondLst>
                                        </p:cTn>
                                        <p:tgtEl>
                                          <p:spTgt spid="24"/>
                                        </p:tgtEl>
                                        <p:attrNameLst>
                                          <p:attrName>r</p:attrName>
                                        </p:attrNameLst>
                                      </p:cBhvr>
                                    </p:animRot>
                                  </p:childTnLst>
                                </p:cTn>
                              </p:par>
                            </p:childTnLst>
                          </p:cTn>
                        </p:par>
                        <p:par>
                          <p:cTn id="30" fill="hold">
                            <p:stCondLst>
                              <p:cond delay="1500"/>
                            </p:stCondLst>
                            <p:childTnLst>
                              <p:par>
                                <p:cTn id="31" presetID="12" presetClass="entr" presetSubtype="4" fill="hold" grpId="0" nodeType="afterEffect">
                                  <p:stCondLst>
                                    <p:cond delay="0"/>
                                  </p:stCondLst>
                                  <p:childTnLst>
                                    <p:set>
                                      <p:cBhvr>
                                        <p:cTn id="32" dur="1" fill="hold">
                                          <p:stCondLst>
                                            <p:cond delay="0"/>
                                          </p:stCondLst>
                                        </p:cTn>
                                        <p:tgtEl>
                                          <p:spTgt spid="14"/>
                                        </p:tgtEl>
                                        <p:attrNameLst>
                                          <p:attrName>style.visibility</p:attrName>
                                        </p:attrNameLst>
                                      </p:cBhvr>
                                      <p:to>
                                        <p:strVal val="visible"/>
                                      </p:to>
                                    </p:set>
                                    <p:animEffect transition="in" filter="slide(fromBottom)">
                                      <p:cBhvr>
                                        <p:cTn id="33"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 grpId="0"/>
      <p:bldP spid="14"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 name="图片 19" descr="画笔.jpg"/>
          <p:cNvPicPr>
            <a:picLocks noChangeAspect="1"/>
          </p:cNvPicPr>
          <p:nvPr/>
        </p:nvPicPr>
        <p:blipFill>
          <a:blip r:embed="rId2"/>
          <a:srcRect/>
          <a:stretch>
            <a:fillRect/>
          </a:stretch>
        </p:blipFill>
        <p:spPr bwMode="auto">
          <a:xfrm>
            <a:off x="8005763" y="4016375"/>
            <a:ext cx="1125537" cy="1127125"/>
          </a:xfrm>
          <a:prstGeom prst="rect">
            <a:avLst/>
          </a:prstGeom>
          <a:noFill/>
          <a:ln w="9525">
            <a:noFill/>
            <a:miter lim="800000"/>
            <a:headEnd/>
            <a:tailEnd/>
          </a:ln>
        </p:spPr>
      </p:pic>
      <p:pic>
        <p:nvPicPr>
          <p:cNvPr id="24" name="图片 23" descr="下方素材.png"/>
          <p:cNvPicPr>
            <a:picLocks noChangeAspect="1"/>
          </p:cNvPicPr>
          <p:nvPr/>
        </p:nvPicPr>
        <p:blipFill>
          <a:blip r:embed="rId3"/>
          <a:srcRect t="65517"/>
          <a:stretch>
            <a:fillRect/>
          </a:stretch>
        </p:blipFill>
        <p:spPr bwMode="auto">
          <a:xfrm>
            <a:off x="3967163" y="4652963"/>
            <a:ext cx="1895475" cy="490537"/>
          </a:xfrm>
          <a:prstGeom prst="rect">
            <a:avLst/>
          </a:prstGeom>
          <a:noFill/>
          <a:ln w="9525">
            <a:noFill/>
            <a:miter lim="800000"/>
            <a:headEnd/>
            <a:tailEnd/>
          </a:ln>
        </p:spPr>
      </p:pic>
      <p:pic>
        <p:nvPicPr>
          <p:cNvPr id="16" name="图片 15" descr="图片5.png"/>
          <p:cNvPicPr>
            <a:picLocks noChangeAspect="1"/>
          </p:cNvPicPr>
          <p:nvPr/>
        </p:nvPicPr>
        <p:blipFill>
          <a:blip r:embed="rId4"/>
          <a:srcRect/>
          <a:stretch>
            <a:fillRect/>
          </a:stretch>
        </p:blipFill>
        <p:spPr bwMode="auto">
          <a:xfrm>
            <a:off x="519113" y="981075"/>
            <a:ext cx="1082675" cy="458788"/>
          </a:xfrm>
          <a:prstGeom prst="rect">
            <a:avLst/>
          </a:prstGeom>
          <a:noFill/>
          <a:ln w="9525">
            <a:noFill/>
            <a:miter lim="800000"/>
            <a:headEnd/>
            <a:tailEnd/>
          </a:ln>
        </p:spPr>
      </p:pic>
      <p:grpSp>
        <p:nvGrpSpPr>
          <p:cNvPr id="2" name="组合 18"/>
          <p:cNvGrpSpPr>
            <a:grpSpLocks/>
          </p:cNvGrpSpPr>
          <p:nvPr/>
        </p:nvGrpSpPr>
        <p:grpSpPr bwMode="auto">
          <a:xfrm>
            <a:off x="252413" y="0"/>
            <a:ext cx="4438650" cy="819150"/>
            <a:chOff x="337457" y="0"/>
            <a:chExt cx="5751109" cy="1091406"/>
          </a:xfrm>
        </p:grpSpPr>
        <p:sp>
          <p:nvSpPr>
            <p:cNvPr id="21" name="圆角矩形 20"/>
            <p:cNvSpPr/>
            <p:nvPr/>
          </p:nvSpPr>
          <p:spPr>
            <a:xfrm>
              <a:off x="337457" y="406105"/>
              <a:ext cx="5751109" cy="685301"/>
            </a:xfrm>
            <a:prstGeom prst="roundRect">
              <a:avLst/>
            </a:prstGeom>
            <a:solidFill>
              <a:schemeClr val="accent4">
                <a:lumMod val="20000"/>
                <a:lumOff val="80000"/>
              </a:schemeClr>
            </a:solid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p>
          </p:txBody>
        </p:sp>
        <p:cxnSp>
          <p:nvCxnSpPr>
            <p:cNvPr id="22" name="直接连接符 21"/>
            <p:cNvCxnSpPr/>
            <p:nvPr/>
          </p:nvCxnSpPr>
          <p:spPr>
            <a:xfrm rot="5400000">
              <a:off x="710162" y="209398"/>
              <a:ext cx="418795" cy="0"/>
            </a:xfrm>
            <a:prstGeom prst="line">
              <a:avLst/>
            </a:prstGeom>
            <a:solidFill>
              <a:schemeClr val="accent4">
                <a:lumMod val="20000"/>
                <a:lumOff val="80000"/>
              </a:schemeClr>
            </a:solidFill>
            <a:ln w="38100"/>
          </p:spPr>
          <p:style>
            <a:lnRef idx="1">
              <a:schemeClr val="dk1"/>
            </a:lnRef>
            <a:fillRef idx="0">
              <a:schemeClr val="dk1"/>
            </a:fillRef>
            <a:effectRef idx="0">
              <a:schemeClr val="dk1"/>
            </a:effectRef>
            <a:fontRef idx="minor">
              <a:schemeClr val="tx1"/>
            </a:fontRef>
          </p:style>
        </p:cxnSp>
        <p:cxnSp>
          <p:nvCxnSpPr>
            <p:cNvPr id="23" name="直接连接符 22"/>
            <p:cNvCxnSpPr/>
            <p:nvPr/>
          </p:nvCxnSpPr>
          <p:spPr>
            <a:xfrm rot="5400000">
              <a:off x="5112970" y="208370"/>
              <a:ext cx="418795" cy="2058"/>
            </a:xfrm>
            <a:prstGeom prst="line">
              <a:avLst/>
            </a:prstGeom>
            <a:solidFill>
              <a:schemeClr val="accent4">
                <a:lumMod val="20000"/>
                <a:lumOff val="80000"/>
              </a:schemeClr>
            </a:solidFill>
            <a:ln w="38100"/>
          </p:spPr>
          <p:style>
            <a:lnRef idx="1">
              <a:schemeClr val="dk1"/>
            </a:lnRef>
            <a:fillRef idx="0">
              <a:schemeClr val="dk1"/>
            </a:fillRef>
            <a:effectRef idx="0">
              <a:schemeClr val="dk1"/>
            </a:effectRef>
            <a:fontRef idx="minor">
              <a:schemeClr val="tx1"/>
            </a:fontRef>
          </p:style>
        </p:cxnSp>
      </p:grpSp>
      <p:sp>
        <p:nvSpPr>
          <p:cNvPr id="25" name="矩形 24"/>
          <p:cNvSpPr>
            <a:spLocks noChangeArrowheads="1"/>
          </p:cNvSpPr>
          <p:nvPr/>
        </p:nvSpPr>
        <p:spPr bwMode="auto">
          <a:xfrm>
            <a:off x="306388" y="349250"/>
            <a:ext cx="4498975" cy="484188"/>
          </a:xfrm>
          <a:prstGeom prst="rect">
            <a:avLst/>
          </a:prstGeom>
          <a:noFill/>
          <a:ln w="9525">
            <a:noFill/>
            <a:miter lim="800000"/>
            <a:headEnd/>
            <a:tailEnd/>
          </a:ln>
        </p:spPr>
        <p:txBody>
          <a:bodyPr wrap="none" lIns="68580" tIns="34290" rIns="68580" bIns="34290">
            <a:spAutoFit/>
          </a:bodyPr>
          <a:lstStyle/>
          <a:p>
            <a:r>
              <a:rPr lang="zh-CN" altLang="en-US" sz="2700">
                <a:latin typeface="微软雅黑" pitchFamily="34" charset="-122"/>
                <a:ea typeface="微软雅黑" pitchFamily="34" charset="-122"/>
              </a:rPr>
              <a:t>知识点  运动和静止的相对性</a:t>
            </a:r>
          </a:p>
        </p:txBody>
      </p:sp>
      <p:sp>
        <p:nvSpPr>
          <p:cNvPr id="14" name="矩形 13"/>
          <p:cNvSpPr>
            <a:spLocks noChangeArrowheads="1"/>
          </p:cNvSpPr>
          <p:nvPr/>
        </p:nvSpPr>
        <p:spPr bwMode="auto">
          <a:xfrm>
            <a:off x="403225" y="1390650"/>
            <a:ext cx="7704138" cy="476250"/>
          </a:xfrm>
          <a:prstGeom prst="rect">
            <a:avLst/>
          </a:prstGeom>
          <a:noFill/>
          <a:ln w="9525">
            <a:noFill/>
            <a:miter lim="800000"/>
            <a:headEnd/>
            <a:tailEnd/>
          </a:ln>
        </p:spPr>
        <p:txBody>
          <a:bodyPr lIns="68580" tIns="34290" rIns="68580" bIns="34290">
            <a:spAutoFit/>
          </a:bodyPr>
          <a:lstStyle/>
          <a:p>
            <a:pPr>
              <a:lnSpc>
                <a:spcPct val="150000"/>
              </a:lnSpc>
            </a:pPr>
            <a:r>
              <a:rPr lang="zh-CN" altLang="en-US" sz="2000">
                <a:latin typeface="微软雅黑" pitchFamily="34" charset="-122"/>
                <a:ea typeface="微软雅黑" pitchFamily="34" charset="-122"/>
              </a:rPr>
              <a:t>大家喜欢看西游记吗</a:t>
            </a:r>
            <a:r>
              <a:rPr lang="en-US" altLang="zh-CN" sz="2000">
                <a:latin typeface="微软雅黑" pitchFamily="34" charset="-122"/>
                <a:ea typeface="微软雅黑" pitchFamily="34" charset="-122"/>
              </a:rPr>
              <a:t>?</a:t>
            </a:r>
            <a:r>
              <a:rPr lang="zh-CN" altLang="en-US" sz="2000">
                <a:latin typeface="微软雅黑" pitchFamily="34" charset="-122"/>
                <a:ea typeface="微软雅黑" pitchFamily="34" charset="-122"/>
              </a:rPr>
              <a:t>知道孙悟空腾云驾雾是怎么拍摄的嘛</a:t>
            </a:r>
            <a:r>
              <a:rPr lang="en-US" altLang="zh-CN" sz="2000">
                <a:latin typeface="微软雅黑" pitchFamily="34" charset="-122"/>
                <a:ea typeface="微软雅黑" pitchFamily="34" charset="-122"/>
              </a:rPr>
              <a:t>?</a:t>
            </a:r>
          </a:p>
        </p:txBody>
      </p:sp>
      <p:pic>
        <p:nvPicPr>
          <p:cNvPr id="11" name="yhb276.jpg" descr="id:2147505677;FounderCES"/>
          <p:cNvPicPr>
            <a:picLocks noChangeAspect="1" noChangeArrowheads="1"/>
          </p:cNvPicPr>
          <p:nvPr/>
        </p:nvPicPr>
        <p:blipFill>
          <a:blip r:embed="rId5"/>
          <a:srcRect/>
          <a:stretch>
            <a:fillRect/>
          </a:stretch>
        </p:blipFill>
        <p:spPr bwMode="auto">
          <a:xfrm>
            <a:off x="3898900" y="2070100"/>
            <a:ext cx="1457325" cy="1370013"/>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1" fill="hold"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slide(fromTop)">
                                      <p:cBhvr>
                                        <p:cTn id="7" dur="500"/>
                                        <p:tgtEl>
                                          <p:spTgt spid="2"/>
                                        </p:tgtEl>
                                      </p:cBhvr>
                                    </p:animEffect>
                                  </p:childTnLst>
                                </p:cTn>
                              </p:par>
                              <p:par>
                                <p:cTn id="8" presetID="12" presetClass="entr" presetSubtype="8" fill="hold" grpId="0" nodeType="withEffect">
                                  <p:stCondLst>
                                    <p:cond delay="0"/>
                                  </p:stCondLst>
                                  <p:childTnLst>
                                    <p:set>
                                      <p:cBhvr>
                                        <p:cTn id="9" dur="1" fill="hold">
                                          <p:stCondLst>
                                            <p:cond delay="0"/>
                                          </p:stCondLst>
                                        </p:cTn>
                                        <p:tgtEl>
                                          <p:spTgt spid="25"/>
                                        </p:tgtEl>
                                        <p:attrNameLst>
                                          <p:attrName>style.visibility</p:attrName>
                                        </p:attrNameLst>
                                      </p:cBhvr>
                                      <p:to>
                                        <p:strVal val="visible"/>
                                      </p:to>
                                    </p:set>
                                    <p:animEffect transition="in" filter="slide(fromLeft)">
                                      <p:cBhvr>
                                        <p:cTn id="10" dur="500"/>
                                        <p:tgtEl>
                                          <p:spTgt spid="25"/>
                                        </p:tgtEl>
                                      </p:cBhvr>
                                    </p:animEffect>
                                  </p:childTnLst>
                                </p:cTn>
                              </p:par>
                              <p:par>
                                <p:cTn id="11" presetID="12" presetClass="entr" presetSubtype="4" fill="hold" nodeType="withEffect">
                                  <p:stCondLst>
                                    <p:cond delay="0"/>
                                  </p:stCondLst>
                                  <p:childTnLst>
                                    <p:set>
                                      <p:cBhvr>
                                        <p:cTn id="12" dur="1" fill="hold">
                                          <p:stCondLst>
                                            <p:cond delay="0"/>
                                          </p:stCondLst>
                                        </p:cTn>
                                        <p:tgtEl>
                                          <p:spTgt spid="16"/>
                                        </p:tgtEl>
                                        <p:attrNameLst>
                                          <p:attrName>style.visibility</p:attrName>
                                        </p:attrNameLst>
                                      </p:cBhvr>
                                      <p:to>
                                        <p:strVal val="visible"/>
                                      </p:to>
                                    </p:set>
                                    <p:animEffect transition="in" filter="slide(fromBottom)">
                                      <p:cBhvr>
                                        <p:cTn id="13" dur="500"/>
                                        <p:tgtEl>
                                          <p:spTgt spid="16"/>
                                        </p:tgtEl>
                                      </p:cBhvr>
                                    </p:animEffect>
                                  </p:childTnLst>
                                </p:cTn>
                              </p:par>
                            </p:childTnLst>
                          </p:cTn>
                        </p:par>
                        <p:par>
                          <p:cTn id="14" fill="hold">
                            <p:stCondLst>
                              <p:cond delay="500"/>
                            </p:stCondLst>
                            <p:childTnLst>
                              <p:par>
                                <p:cTn id="15" presetID="29" presetClass="entr" presetSubtype="0" fill="hold" nodeType="afterEffect">
                                  <p:stCondLst>
                                    <p:cond delay="0"/>
                                  </p:stCondLst>
                                  <p:childTnLst>
                                    <p:set>
                                      <p:cBhvr>
                                        <p:cTn id="16" dur="1" fill="hold">
                                          <p:stCondLst>
                                            <p:cond delay="0"/>
                                          </p:stCondLst>
                                        </p:cTn>
                                        <p:tgtEl>
                                          <p:spTgt spid="20"/>
                                        </p:tgtEl>
                                        <p:attrNameLst>
                                          <p:attrName>style.visibility</p:attrName>
                                        </p:attrNameLst>
                                      </p:cBhvr>
                                      <p:to>
                                        <p:strVal val="visible"/>
                                      </p:to>
                                    </p:set>
                                    <p:anim calcmode="lin" valueType="num">
                                      <p:cBhvr>
                                        <p:cTn id="17" dur="500" fill="hold"/>
                                        <p:tgtEl>
                                          <p:spTgt spid="20"/>
                                        </p:tgtEl>
                                        <p:attrNameLst>
                                          <p:attrName>ppt_x</p:attrName>
                                        </p:attrNameLst>
                                      </p:cBhvr>
                                      <p:tavLst>
                                        <p:tav tm="0">
                                          <p:val>
                                            <p:strVal val="#ppt_x-.2"/>
                                          </p:val>
                                        </p:tav>
                                        <p:tav tm="100000">
                                          <p:val>
                                            <p:strVal val="#ppt_x"/>
                                          </p:val>
                                        </p:tav>
                                      </p:tavLst>
                                    </p:anim>
                                    <p:anim calcmode="lin" valueType="num">
                                      <p:cBhvr>
                                        <p:cTn id="18" dur="500" fill="hold"/>
                                        <p:tgtEl>
                                          <p:spTgt spid="20"/>
                                        </p:tgtEl>
                                        <p:attrNameLst>
                                          <p:attrName>ppt_y</p:attrName>
                                        </p:attrNameLst>
                                      </p:cBhvr>
                                      <p:tavLst>
                                        <p:tav tm="0">
                                          <p:val>
                                            <p:strVal val="#ppt_y"/>
                                          </p:val>
                                        </p:tav>
                                        <p:tav tm="100000">
                                          <p:val>
                                            <p:strVal val="#ppt_y"/>
                                          </p:val>
                                        </p:tav>
                                      </p:tavLst>
                                    </p:anim>
                                    <p:animEffect transition="in" filter="wipe(right)" prLst="gradientSize: 0.1">
                                      <p:cBhvr>
                                        <p:cTn id="19" dur="500"/>
                                        <p:tgtEl>
                                          <p:spTgt spid="20"/>
                                        </p:tgtEl>
                                      </p:cBhvr>
                                    </p:animEffect>
                                  </p:childTnLst>
                                </p:cTn>
                              </p:par>
                              <p:par>
                                <p:cTn id="20" presetID="32" presetClass="emph" presetSubtype="0" fill="hold" nodeType="withEffect">
                                  <p:stCondLst>
                                    <p:cond delay="0"/>
                                  </p:stCondLst>
                                  <p:childTnLst>
                                    <p:animClr clrSpc="rgb" dir="cw">
                                      <p:cBhvr override="childStyle">
                                        <p:cTn id="21" dur="100" fill="hold"/>
                                        <p:tgtEl>
                                          <p:spTgt spid="24"/>
                                        </p:tgtEl>
                                        <p:attrNameLst>
                                          <p:attrName>style.color</p:attrName>
                                        </p:attrNameLst>
                                      </p:cBhvr>
                                      <p:to>
                                        <a:schemeClr val="bg1"/>
                                      </p:to>
                                    </p:animClr>
                                    <p:animClr clrSpc="rgb" dir="cw">
                                      <p:cBhvr>
                                        <p:cTn id="22" dur="100" fill="hold"/>
                                        <p:tgtEl>
                                          <p:spTgt spid="24"/>
                                        </p:tgtEl>
                                        <p:attrNameLst>
                                          <p:attrName>fillcolor</p:attrName>
                                        </p:attrNameLst>
                                      </p:cBhvr>
                                      <p:to>
                                        <a:schemeClr val="bg1"/>
                                      </p:to>
                                    </p:animClr>
                                    <p:set>
                                      <p:cBhvr>
                                        <p:cTn id="23" dur="100" fill="hold"/>
                                        <p:tgtEl>
                                          <p:spTgt spid="24"/>
                                        </p:tgtEl>
                                        <p:attrNameLst>
                                          <p:attrName>fill.type</p:attrName>
                                        </p:attrNameLst>
                                      </p:cBhvr>
                                      <p:to>
                                        <p:strVal val="solid"/>
                                      </p:to>
                                    </p:set>
                                    <p:set>
                                      <p:cBhvr>
                                        <p:cTn id="24" dur="100" fill="hold"/>
                                        <p:tgtEl>
                                          <p:spTgt spid="24"/>
                                        </p:tgtEl>
                                        <p:attrNameLst>
                                          <p:attrName>fill.on</p:attrName>
                                        </p:attrNameLst>
                                      </p:cBhvr>
                                      <p:to>
                                        <p:strVal val="true"/>
                                      </p:to>
                                    </p:set>
                                    <p:animRot by="120000">
                                      <p:cBhvr>
                                        <p:cTn id="25" dur="100" fill="hold">
                                          <p:stCondLst>
                                            <p:cond delay="0"/>
                                          </p:stCondLst>
                                        </p:cTn>
                                        <p:tgtEl>
                                          <p:spTgt spid="24"/>
                                        </p:tgtEl>
                                        <p:attrNameLst>
                                          <p:attrName>r</p:attrName>
                                        </p:attrNameLst>
                                      </p:cBhvr>
                                    </p:animRot>
                                    <p:animRot by="-240000">
                                      <p:cBhvr>
                                        <p:cTn id="26" dur="200" fill="hold">
                                          <p:stCondLst>
                                            <p:cond delay="200"/>
                                          </p:stCondLst>
                                        </p:cTn>
                                        <p:tgtEl>
                                          <p:spTgt spid="24"/>
                                        </p:tgtEl>
                                        <p:attrNameLst>
                                          <p:attrName>r</p:attrName>
                                        </p:attrNameLst>
                                      </p:cBhvr>
                                    </p:animRot>
                                    <p:animRot by="240000">
                                      <p:cBhvr>
                                        <p:cTn id="27" dur="200" fill="hold">
                                          <p:stCondLst>
                                            <p:cond delay="400"/>
                                          </p:stCondLst>
                                        </p:cTn>
                                        <p:tgtEl>
                                          <p:spTgt spid="24"/>
                                        </p:tgtEl>
                                        <p:attrNameLst>
                                          <p:attrName>r</p:attrName>
                                        </p:attrNameLst>
                                      </p:cBhvr>
                                    </p:animRot>
                                    <p:animRot by="-240000">
                                      <p:cBhvr>
                                        <p:cTn id="28" dur="200" fill="hold">
                                          <p:stCondLst>
                                            <p:cond delay="600"/>
                                          </p:stCondLst>
                                        </p:cTn>
                                        <p:tgtEl>
                                          <p:spTgt spid="24"/>
                                        </p:tgtEl>
                                        <p:attrNameLst>
                                          <p:attrName>r</p:attrName>
                                        </p:attrNameLst>
                                      </p:cBhvr>
                                    </p:animRot>
                                    <p:animRot by="120000">
                                      <p:cBhvr>
                                        <p:cTn id="29" dur="200" fill="hold">
                                          <p:stCondLst>
                                            <p:cond delay="800"/>
                                          </p:stCondLst>
                                        </p:cTn>
                                        <p:tgtEl>
                                          <p:spTgt spid="24"/>
                                        </p:tgtEl>
                                        <p:attrNameLst>
                                          <p:attrName>r</p:attrName>
                                        </p:attrNameLst>
                                      </p:cBhvr>
                                    </p:animRot>
                                  </p:childTnLst>
                                </p:cTn>
                              </p:par>
                            </p:childTnLst>
                          </p:cTn>
                        </p:par>
                        <p:par>
                          <p:cTn id="30" fill="hold">
                            <p:stCondLst>
                              <p:cond delay="1500"/>
                            </p:stCondLst>
                            <p:childTnLst>
                              <p:par>
                                <p:cTn id="31" presetID="12" presetClass="entr" presetSubtype="4" fill="hold" grpId="0" nodeType="afterEffect">
                                  <p:stCondLst>
                                    <p:cond delay="0"/>
                                  </p:stCondLst>
                                  <p:childTnLst>
                                    <p:set>
                                      <p:cBhvr>
                                        <p:cTn id="32" dur="1" fill="hold">
                                          <p:stCondLst>
                                            <p:cond delay="0"/>
                                          </p:stCondLst>
                                        </p:cTn>
                                        <p:tgtEl>
                                          <p:spTgt spid="14"/>
                                        </p:tgtEl>
                                        <p:attrNameLst>
                                          <p:attrName>style.visibility</p:attrName>
                                        </p:attrNameLst>
                                      </p:cBhvr>
                                      <p:to>
                                        <p:strVal val="visible"/>
                                      </p:to>
                                    </p:set>
                                    <p:animEffect transition="in" filter="slide(fromBottom)">
                                      <p:cBhvr>
                                        <p:cTn id="33" dur="500"/>
                                        <p:tgtEl>
                                          <p:spTgt spid="14"/>
                                        </p:tgtEl>
                                      </p:cBhvr>
                                    </p:animEffect>
                                  </p:childTnLst>
                                </p:cTn>
                              </p:par>
                              <p:par>
                                <p:cTn id="34" presetID="12" presetClass="entr" presetSubtype="4" fill="hold" nodeType="withEffect">
                                  <p:stCondLst>
                                    <p:cond delay="0"/>
                                  </p:stCondLst>
                                  <p:childTnLst>
                                    <p:set>
                                      <p:cBhvr>
                                        <p:cTn id="35" dur="1" fill="hold">
                                          <p:stCondLst>
                                            <p:cond delay="0"/>
                                          </p:stCondLst>
                                        </p:cTn>
                                        <p:tgtEl>
                                          <p:spTgt spid="11"/>
                                        </p:tgtEl>
                                        <p:attrNameLst>
                                          <p:attrName>style.visibility</p:attrName>
                                        </p:attrNameLst>
                                      </p:cBhvr>
                                      <p:to>
                                        <p:strVal val="visible"/>
                                      </p:to>
                                    </p:set>
                                    <p:animEffect transition="in" filter="slide(fromBottom)">
                                      <p:cBhvr>
                                        <p:cTn id="36"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 grpId="0"/>
      <p:bldP spid="14" grpId="0"/>
    </p:bldLst>
  </p:timing>
</p:sld>
</file>

<file path=ppt/theme/theme1.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TotalTime>
  <Words>1604</Words>
  <Application>Microsoft Office PowerPoint</Application>
  <PresentationFormat>全屏显示(16:9)</PresentationFormat>
  <Paragraphs>122</Paragraphs>
  <Slides>47</Slides>
  <Notes>6</Notes>
  <HiddenSlides>0</HiddenSlides>
  <MMClips>0</MMClips>
  <ScaleCrop>false</ScaleCrop>
  <HeadingPairs>
    <vt:vector size="4" baseType="variant">
      <vt:variant>
        <vt:lpstr>主题</vt:lpstr>
      </vt:variant>
      <vt:variant>
        <vt:i4>1</vt:i4>
      </vt:variant>
      <vt:variant>
        <vt:lpstr>幻灯片标题</vt:lpstr>
      </vt:variant>
      <vt:variant>
        <vt:i4>47</vt:i4>
      </vt:variant>
    </vt:vector>
  </HeadingPairs>
  <TitlesOfParts>
    <vt:vector size="48" baseType="lpstr">
      <vt:lpstr>Office 主题</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幻灯片 1</dc:title>
  <dc:creator>Administrator</dc:creator>
  <cp:lastModifiedBy>User</cp:lastModifiedBy>
  <cp:revision>7</cp:revision>
  <dcterms:created xsi:type="dcterms:W3CDTF">2020-02-27T09:21:44Z</dcterms:created>
  <dcterms:modified xsi:type="dcterms:W3CDTF">2020-03-14T00:51:36Z</dcterms:modified>
</cp:coreProperties>
</file>