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44" d="100"/>
          <a:sy n="144" d="100"/>
        </p:scale>
        <p:origin x="-684" y="-90"/>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772EDC-1BFB-4320-A3F8-E32F2BB80749}" type="datetimeFigureOut">
              <a:rPr lang="zh-CN" altLang="en-US" smtClean="0"/>
              <a:pPr/>
              <a:t>2020/2/27</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575A90-9B85-46A8-81D9-EBC0DE58B5D5}"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幻灯片图像占位符 1"/>
          <p:cNvSpPr>
            <a:spLocks noGrp="1" noRot="1" noChangeAspect="1"/>
          </p:cNvSpPr>
          <p:nvPr>
            <p:ph type="sldImg"/>
          </p:nvPr>
        </p:nvSpPr>
        <p:spPr bwMode="auto">
          <a:noFill/>
          <a:ln>
            <a:solidFill>
              <a:srgbClr val="000000"/>
            </a:solidFill>
            <a:miter lim="800000"/>
            <a:headEnd/>
            <a:tailEnd/>
          </a:ln>
        </p:spPr>
      </p:sp>
      <p:sp>
        <p:nvSpPr>
          <p:cNvPr id="10242"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10243"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B285E3E-9C56-4C66-B0D0-93EB041E7F26}" type="slidenum">
              <a:rPr lang="zh-CN" altLang="en-US"/>
              <a:pPr fontAlgn="base">
                <a:spcBef>
                  <a:spcPct val="0"/>
                </a:spcBef>
                <a:spcAft>
                  <a:spcPct val="0"/>
                </a:spcAft>
              </a:pPr>
              <a:t>1</a:t>
            </a:fld>
            <a:endParaRPr lang="en-US" altLang="zh-C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幻灯片图像占位符 1"/>
          <p:cNvSpPr>
            <a:spLocks noGrp="1" noRot="1" noChangeAspect="1"/>
          </p:cNvSpPr>
          <p:nvPr>
            <p:ph type="sldImg"/>
          </p:nvPr>
        </p:nvSpPr>
        <p:spPr bwMode="auto">
          <a:noFill/>
          <a:ln>
            <a:solidFill>
              <a:srgbClr val="000000"/>
            </a:solidFill>
            <a:miter lim="800000"/>
            <a:headEnd/>
            <a:tailEnd/>
          </a:ln>
        </p:spPr>
      </p:sp>
      <p:sp>
        <p:nvSpPr>
          <p:cNvPr id="17410"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12291"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59F0AB4-58A8-48ED-AF5E-14D0820BD503}" type="slidenum">
              <a:rPr lang="zh-CN" altLang="en-US"/>
              <a:pPr fontAlgn="base">
                <a:spcBef>
                  <a:spcPct val="0"/>
                </a:spcBef>
                <a:spcAft>
                  <a:spcPct val="0"/>
                </a:spcAft>
                <a:defRPr/>
              </a:pPr>
              <a:t>2</a:t>
            </a:fld>
            <a:endParaRPr lang="en-US"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21507"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E04991A-8649-48BE-AF3E-5BBA50F694AF}" type="slidenum">
              <a:rPr lang="zh-CN" altLang="en-US"/>
              <a:pPr fontAlgn="base">
                <a:spcBef>
                  <a:spcPct val="0"/>
                </a:spcBef>
                <a:spcAft>
                  <a:spcPct val="0"/>
                </a:spcAft>
                <a:defRPr/>
              </a:pPr>
              <a:t>10</a:t>
            </a:fld>
            <a:endParaRPr lang="en-US" altLang="zh-C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幻灯片图像占位符 1"/>
          <p:cNvSpPr>
            <a:spLocks noGrp="1" noRot="1" noChangeAspect="1"/>
          </p:cNvSpPr>
          <p:nvPr>
            <p:ph type="sldImg"/>
          </p:nvPr>
        </p:nvSpPr>
        <p:spPr bwMode="auto">
          <a:noFill/>
          <a:ln>
            <a:solidFill>
              <a:srgbClr val="000000"/>
            </a:solidFill>
            <a:miter lim="800000"/>
            <a:headEnd/>
            <a:tailEnd/>
          </a:ln>
        </p:spPr>
      </p:sp>
      <p:sp>
        <p:nvSpPr>
          <p:cNvPr id="31746"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26627"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7C02F54-44DD-4594-B68A-40AD165D125D}" type="slidenum">
              <a:rPr lang="zh-CN" altLang="en-US"/>
              <a:pPr fontAlgn="base">
                <a:spcBef>
                  <a:spcPct val="0"/>
                </a:spcBef>
                <a:spcAft>
                  <a:spcPct val="0"/>
                </a:spcAft>
                <a:defRPr/>
              </a:pPr>
              <a:t>14</a:t>
            </a:fld>
            <a:endParaRPr lang="en-US" altLang="zh-C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幻灯片图像占位符 1"/>
          <p:cNvSpPr>
            <a:spLocks noGrp="1" noRot="1" noChangeAspect="1"/>
          </p:cNvSpPr>
          <p:nvPr>
            <p:ph type="sldImg"/>
          </p:nvPr>
        </p:nvSpPr>
        <p:spPr bwMode="auto">
          <a:noFill/>
          <a:ln>
            <a:solidFill>
              <a:srgbClr val="000000"/>
            </a:solidFill>
            <a:miter lim="800000"/>
            <a:headEnd/>
            <a:tailEnd/>
          </a:ln>
        </p:spPr>
      </p:sp>
      <p:sp>
        <p:nvSpPr>
          <p:cNvPr id="40962"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35843"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6F7FA55-5500-4F34-9DDE-8349A1A5141B}" type="slidenum">
              <a:rPr lang="zh-CN" altLang="en-US"/>
              <a:pPr fontAlgn="base">
                <a:spcBef>
                  <a:spcPct val="0"/>
                </a:spcBef>
                <a:spcAft>
                  <a:spcPct val="0"/>
                </a:spcAft>
                <a:defRPr/>
              </a:pPr>
              <a:t>22</a:t>
            </a:fld>
            <a:endParaRPr lang="en-US" altLang="zh-C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幻灯片图像占位符 1"/>
          <p:cNvSpPr>
            <a:spLocks noGrp="1" noRot="1" noChangeAspect="1"/>
          </p:cNvSpPr>
          <p:nvPr>
            <p:ph type="sldImg"/>
          </p:nvPr>
        </p:nvSpPr>
        <p:spPr bwMode="auto">
          <a:noFill/>
          <a:ln>
            <a:solidFill>
              <a:srgbClr val="000000"/>
            </a:solidFill>
            <a:miter lim="800000"/>
            <a:headEnd/>
            <a:tailEnd/>
          </a:ln>
        </p:spPr>
      </p:sp>
      <p:sp>
        <p:nvSpPr>
          <p:cNvPr id="53250"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48131"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4EBE49D-D34C-4797-8812-112CB2251546}" type="slidenum">
              <a:rPr lang="zh-CN" altLang="en-US"/>
              <a:pPr fontAlgn="base">
                <a:spcBef>
                  <a:spcPct val="0"/>
                </a:spcBef>
                <a:spcAft>
                  <a:spcPct val="0"/>
                </a:spcAft>
                <a:defRPr/>
              </a:pPr>
              <a:t>33</a:t>
            </a:fld>
            <a:endParaRPr lang="en-US" altLang="zh-C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幻灯片图像占位符 1"/>
          <p:cNvSpPr>
            <a:spLocks noGrp="1" noRot="1" noChangeAspect="1"/>
          </p:cNvSpPr>
          <p:nvPr>
            <p:ph type="sldImg"/>
          </p:nvPr>
        </p:nvSpPr>
        <p:spPr bwMode="auto">
          <a:noFill/>
          <a:ln>
            <a:solidFill>
              <a:srgbClr val="000000"/>
            </a:solidFill>
            <a:miter lim="800000"/>
            <a:headEnd/>
            <a:tailEnd/>
          </a:ln>
        </p:spPr>
      </p:sp>
      <p:sp>
        <p:nvSpPr>
          <p:cNvPr id="68610"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63491"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CBC2918-B505-489B-ADD3-01154DE2EC3C}" type="slidenum">
              <a:rPr lang="zh-CN" altLang="en-US"/>
              <a:pPr fontAlgn="base">
                <a:spcBef>
                  <a:spcPct val="0"/>
                </a:spcBef>
                <a:spcAft>
                  <a:spcPct val="0"/>
                </a:spcAft>
                <a:defRPr/>
              </a:pPr>
              <a:t>47</a:t>
            </a:fld>
            <a:endParaRPr lang="en-US" altLang="zh-C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2020/2/27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2020/2/27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2020/2/27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2020/2/27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2020/2/27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2020/2/27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2020/2/27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2020/2/27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2020/2/27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2020/2/27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2020/2/27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2020/2/27</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18.jpeg"/><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19.jpeg"/><Relationship Id="rId4" Type="http://schemas.openxmlformats.org/officeDocument/2006/relationships/image" Target="../media/image13.png"/></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3.png"/><Relationship Id="rId1" Type="http://schemas.openxmlformats.org/officeDocument/2006/relationships/slideLayout" Target="../slideLayouts/slideLayout7.xml"/><Relationship Id="rId4" Type="http://schemas.openxmlformats.org/officeDocument/2006/relationships/image" Target="../media/image20.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4.png"/><Relationship Id="rId1" Type="http://schemas.openxmlformats.org/officeDocument/2006/relationships/slideLayout" Target="../slideLayouts/slideLayout7.xml"/><Relationship Id="rId4" Type="http://schemas.openxmlformats.org/officeDocument/2006/relationships/image" Target="../media/image21.jpeg"/></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22.jpeg"/></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3.png"/><Relationship Id="rId1" Type="http://schemas.openxmlformats.org/officeDocument/2006/relationships/slideLayout" Target="../slideLayouts/slideLayout7.xml"/><Relationship Id="rId5" Type="http://schemas.openxmlformats.org/officeDocument/2006/relationships/image" Target="../media/image24.jpeg"/><Relationship Id="rId4" Type="http://schemas.openxmlformats.org/officeDocument/2006/relationships/image" Target="../media/image23.jpeg"/></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3.png"/><Relationship Id="rId1" Type="http://schemas.openxmlformats.org/officeDocument/2006/relationships/slideLayout" Target="../slideLayouts/slideLayout7.xml"/><Relationship Id="rId4" Type="http://schemas.openxmlformats.org/officeDocument/2006/relationships/image" Target="../media/image25.jpe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3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3.png"/><Relationship Id="rId1" Type="http://schemas.openxmlformats.org/officeDocument/2006/relationships/slideLayout" Target="../slideLayouts/slideLayout7.xml"/><Relationship Id="rId4" Type="http://schemas.openxmlformats.org/officeDocument/2006/relationships/image" Target="../media/image26.jpeg"/></Relationships>
</file>

<file path=ppt/slides/_rels/slide3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3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27.jpeg"/><Relationship Id="rId4" Type="http://schemas.openxmlformats.org/officeDocument/2006/relationships/image" Target="../media/image17.png"/></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3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28.jpeg"/><Relationship Id="rId4" Type="http://schemas.openxmlformats.org/officeDocument/2006/relationships/image" Target="../media/image7.png"/></Relationships>
</file>

<file path=ppt/slides/_rels/slide3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3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3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3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4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4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30.jpeg"/><Relationship Id="rId4" Type="http://schemas.openxmlformats.org/officeDocument/2006/relationships/image" Target="../media/image29.png"/></Relationships>
</file>

<file path=ppt/slides/_rels/slide4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31.jpeg"/><Relationship Id="rId4" Type="http://schemas.openxmlformats.org/officeDocument/2006/relationships/image" Target="../media/image7.png"/></Relationships>
</file>

<file path=ppt/slides/_rels/slide4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image" Target="../media/image32.png"/><Relationship Id="rId7" Type="http://schemas.openxmlformats.org/officeDocument/2006/relationships/image" Target="../media/image35.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34.png"/><Relationship Id="rId5" Type="http://schemas.openxmlformats.org/officeDocument/2006/relationships/image" Target="../media/image3.png"/><Relationship Id="rId4" Type="http://schemas.openxmlformats.org/officeDocument/2006/relationships/image" Target="../media/image33.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12.jpe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4.png"/><Relationship Id="rId1" Type="http://schemas.openxmlformats.org/officeDocument/2006/relationships/slideLayout" Target="../slideLayouts/slideLayout7.xml"/><Relationship Id="rId4" Type="http://schemas.openxmlformats.org/officeDocument/2006/relationships/image" Target="../media/image15.jpe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 name="Picture 3" descr="road.png"/>
          <p:cNvPicPr>
            <a:picLocks noChangeAspect="1"/>
          </p:cNvPicPr>
          <p:nvPr/>
        </p:nvPicPr>
        <p:blipFill>
          <a:blip r:embed="rId3"/>
          <a:srcRect/>
          <a:stretch>
            <a:fillRect/>
          </a:stretch>
        </p:blipFill>
        <p:spPr bwMode="auto">
          <a:xfrm>
            <a:off x="0" y="2139950"/>
            <a:ext cx="9144000" cy="3003550"/>
          </a:xfrm>
          <a:prstGeom prst="rect">
            <a:avLst/>
          </a:prstGeom>
          <a:noFill/>
          <a:ln w="9525">
            <a:noFill/>
            <a:miter lim="800000"/>
            <a:headEnd/>
            <a:tailEnd/>
          </a:ln>
        </p:spPr>
      </p:pic>
      <p:grpSp>
        <p:nvGrpSpPr>
          <p:cNvPr id="2" name="组合 87"/>
          <p:cNvGrpSpPr>
            <a:grpSpLocks/>
          </p:cNvGrpSpPr>
          <p:nvPr/>
        </p:nvGrpSpPr>
        <p:grpSpPr bwMode="auto">
          <a:xfrm>
            <a:off x="2589213" y="3035300"/>
            <a:ext cx="3779837" cy="1577975"/>
            <a:chOff x="6240567" y="2900570"/>
            <a:chExt cx="3915294" cy="1916713"/>
          </a:xfrm>
        </p:grpSpPr>
        <p:grpSp>
          <p:nvGrpSpPr>
            <p:cNvPr id="3" name="组合 72"/>
            <p:cNvGrpSpPr>
              <a:grpSpLocks/>
            </p:cNvGrpSpPr>
            <p:nvPr/>
          </p:nvGrpSpPr>
          <p:grpSpPr bwMode="auto">
            <a:xfrm>
              <a:off x="6341196" y="2900570"/>
              <a:ext cx="3814665" cy="1916713"/>
              <a:chOff x="6341196" y="2900570"/>
              <a:chExt cx="3814665" cy="1916713"/>
            </a:xfrm>
          </p:grpSpPr>
          <p:sp>
            <p:nvSpPr>
              <p:cNvPr id="94" name="文本框 79"/>
              <p:cNvSpPr txBox="1"/>
              <p:nvPr/>
            </p:nvSpPr>
            <p:spPr>
              <a:xfrm>
                <a:off x="6340874" y="2900570"/>
                <a:ext cx="3814987" cy="1905143"/>
              </a:xfrm>
              <a:prstGeom prst="rect">
                <a:avLst/>
              </a:prstGeom>
              <a:noFill/>
            </p:spPr>
            <p:txBody>
              <a:bodyPr>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fontAlgn="auto">
                  <a:lnSpc>
                    <a:spcPct val="150000"/>
                  </a:lnSpc>
                  <a:spcBef>
                    <a:spcPts val="0"/>
                  </a:spcBef>
                  <a:spcAft>
                    <a:spcPts val="0"/>
                  </a:spcAft>
                  <a:defRPr/>
                </a:pPr>
                <a:r>
                  <a:rPr lang="zh-CN" altLang="en-US" dirty="0" smtClean="0">
                    <a:solidFill>
                      <a:schemeClr val="accent3"/>
                    </a:solidFill>
                  </a:rPr>
                  <a:t>新课标教科版</a:t>
                </a:r>
                <a:r>
                  <a:rPr lang="en-US" altLang="zh-CN" dirty="0" smtClean="0">
                    <a:solidFill>
                      <a:schemeClr val="accent3"/>
                    </a:solidFill>
                  </a:rPr>
                  <a:t>·</a:t>
                </a:r>
                <a:r>
                  <a:rPr lang="zh-CN" altLang="en-US" dirty="0" smtClean="0">
                    <a:solidFill>
                      <a:schemeClr val="accent3"/>
                    </a:solidFill>
                  </a:rPr>
                  <a:t>物理</a:t>
                </a:r>
                <a:endParaRPr lang="en-US" altLang="zh-CN" dirty="0" smtClean="0">
                  <a:solidFill>
                    <a:schemeClr val="accent3"/>
                  </a:solidFill>
                </a:endParaRPr>
              </a:p>
              <a:p>
                <a:pPr algn="ctr" fontAlgn="auto">
                  <a:lnSpc>
                    <a:spcPct val="150000"/>
                  </a:lnSpc>
                  <a:spcBef>
                    <a:spcPts val="0"/>
                  </a:spcBef>
                  <a:spcAft>
                    <a:spcPts val="0"/>
                  </a:spcAft>
                  <a:defRPr/>
                </a:pPr>
                <a:r>
                  <a:rPr lang="zh-CN" altLang="en-US" dirty="0" smtClean="0">
                    <a:solidFill>
                      <a:srgbClr val="FF0000"/>
                    </a:solidFill>
                  </a:rPr>
                  <a:t> </a:t>
                </a:r>
                <a:r>
                  <a:rPr lang="zh-CN" altLang="en-US" dirty="0" smtClean="0">
                    <a:solidFill>
                      <a:srgbClr val="FF0000"/>
                    </a:solidFill>
                  </a:rPr>
                  <a:t>八年级</a:t>
                </a:r>
                <a:r>
                  <a:rPr lang="zh-CN" altLang="en-US" dirty="0" smtClean="0">
                    <a:solidFill>
                      <a:srgbClr val="FF0000"/>
                    </a:solidFill>
                  </a:rPr>
                  <a:t>下</a:t>
                </a:r>
                <a:endParaRPr lang="zh-CN" altLang="en-US" dirty="0">
                  <a:solidFill>
                    <a:srgbClr val="FF0000"/>
                  </a:solidFill>
                </a:endParaRPr>
              </a:p>
            </p:txBody>
          </p:sp>
          <p:sp>
            <p:nvSpPr>
              <p:cNvPr id="95" name="圆角矩形 94"/>
              <p:cNvSpPr/>
              <p:nvPr/>
            </p:nvSpPr>
            <p:spPr>
              <a:xfrm>
                <a:off x="6409938" y="3087614"/>
                <a:ext cx="3694947" cy="1729669"/>
              </a:xfrm>
              <a:prstGeom prst="roundRect">
                <a:avLst/>
              </a:prstGeom>
              <a:noFill/>
              <a:ln w="6350">
                <a:solidFill>
                  <a:srgbClr val="A0BF0D"/>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grpSp>
        <p:grpSp>
          <p:nvGrpSpPr>
            <p:cNvPr id="4" name="组合 45"/>
            <p:cNvGrpSpPr>
              <a:grpSpLocks/>
            </p:cNvGrpSpPr>
            <p:nvPr/>
          </p:nvGrpSpPr>
          <p:grpSpPr bwMode="auto">
            <a:xfrm rot="2731254">
              <a:off x="6341934" y="2879007"/>
              <a:ext cx="109793" cy="312528"/>
              <a:chOff x="4454660" y="3810474"/>
              <a:chExt cx="406107" cy="1155987"/>
            </a:xfrm>
          </p:grpSpPr>
          <p:sp>
            <p:nvSpPr>
              <p:cNvPr id="9226" name="Freeform 16"/>
              <p:cNvSpPr>
                <a:spLocks/>
              </p:cNvSpPr>
              <p:nvPr/>
            </p:nvSpPr>
            <p:spPr bwMode="auto">
              <a:xfrm flipV="1">
                <a:off x="4459674" y="3810474"/>
                <a:ext cx="396080" cy="564858"/>
              </a:xfrm>
              <a:custGeom>
                <a:avLst/>
                <a:gdLst>
                  <a:gd name="T0" fmla="*/ 148399 w 758"/>
                  <a:gd name="T1" fmla="*/ 564858 h 1081"/>
                  <a:gd name="T2" fmla="*/ 396080 w 758"/>
                  <a:gd name="T3" fmla="*/ 0 h 1081"/>
                  <a:gd name="T4" fmla="*/ 0 w 758"/>
                  <a:gd name="T5" fmla="*/ 150489 h 1081"/>
                  <a:gd name="T6" fmla="*/ 148399 w 758"/>
                  <a:gd name="T7" fmla="*/ 564858 h 1081"/>
                  <a:gd name="T8" fmla="*/ 0 60000 65536"/>
                  <a:gd name="T9" fmla="*/ 0 60000 65536"/>
                  <a:gd name="T10" fmla="*/ 0 60000 65536"/>
                  <a:gd name="T11" fmla="*/ 0 60000 65536"/>
                  <a:gd name="T12" fmla="*/ 0 w 758"/>
                  <a:gd name="T13" fmla="*/ 0 h 1081"/>
                  <a:gd name="T14" fmla="*/ 758 w 758"/>
                  <a:gd name="T15" fmla="*/ 1081 h 1081"/>
                </a:gdLst>
                <a:ahLst/>
                <a:cxnLst>
                  <a:cxn ang="T8">
                    <a:pos x="T0" y="T1"/>
                  </a:cxn>
                  <a:cxn ang="T9">
                    <a:pos x="T2" y="T3"/>
                  </a:cxn>
                  <a:cxn ang="T10">
                    <a:pos x="T4" y="T5"/>
                  </a:cxn>
                  <a:cxn ang="T11">
                    <a:pos x="T6" y="T7"/>
                  </a:cxn>
                </a:cxnLst>
                <a:rect l="T12" t="T13" r="T14" b="T15"/>
                <a:pathLst>
                  <a:path w="758" h="1081">
                    <a:moveTo>
                      <a:pt x="284" y="1081"/>
                    </a:moveTo>
                    <a:lnTo>
                      <a:pt x="758" y="0"/>
                    </a:lnTo>
                    <a:lnTo>
                      <a:pt x="0" y="288"/>
                    </a:lnTo>
                    <a:lnTo>
                      <a:pt x="284" y="1081"/>
                    </a:lnTo>
                    <a:close/>
                  </a:path>
                </a:pathLst>
              </a:custGeom>
              <a:solidFill>
                <a:srgbClr val="319095"/>
              </a:solidFill>
              <a:ln w="9525">
                <a:noFill/>
                <a:round/>
                <a:headEnd/>
                <a:tailEnd/>
              </a:ln>
            </p:spPr>
            <p:txBody>
              <a:bodyPr/>
              <a:lstStyle/>
              <a:p>
                <a:endParaRPr lang="zh-CN" altLang="en-US"/>
              </a:p>
            </p:txBody>
          </p:sp>
          <p:sp>
            <p:nvSpPr>
              <p:cNvPr id="9227" name="Freeform 30"/>
              <p:cNvSpPr>
                <a:spLocks/>
              </p:cNvSpPr>
              <p:nvPr/>
            </p:nvSpPr>
            <p:spPr bwMode="auto">
              <a:xfrm rot="-6303818">
                <a:off x="4522923" y="4261161"/>
                <a:ext cx="275725" cy="329602"/>
              </a:xfrm>
              <a:custGeom>
                <a:avLst/>
                <a:gdLst>
                  <a:gd name="T0" fmla="*/ 0 w 261"/>
                  <a:gd name="T1" fmla="*/ 0 h 312"/>
                  <a:gd name="T2" fmla="*/ 125714 w 261"/>
                  <a:gd name="T3" fmla="*/ 329602 h 312"/>
                  <a:gd name="T4" fmla="*/ 125714 w 261"/>
                  <a:gd name="T5" fmla="*/ 329602 h 312"/>
                  <a:gd name="T6" fmla="*/ 275725 w 261"/>
                  <a:gd name="T7" fmla="*/ 0 h 312"/>
                  <a:gd name="T8" fmla="*/ 0 w 261"/>
                  <a:gd name="T9" fmla="*/ 0 h 312"/>
                  <a:gd name="T10" fmla="*/ 0 60000 65536"/>
                  <a:gd name="T11" fmla="*/ 0 60000 65536"/>
                  <a:gd name="T12" fmla="*/ 0 60000 65536"/>
                  <a:gd name="T13" fmla="*/ 0 60000 65536"/>
                  <a:gd name="T14" fmla="*/ 0 60000 65536"/>
                  <a:gd name="T15" fmla="*/ 0 w 261"/>
                  <a:gd name="T16" fmla="*/ 0 h 312"/>
                  <a:gd name="T17" fmla="*/ 261 w 261"/>
                  <a:gd name="T18" fmla="*/ 312 h 312"/>
                </a:gdLst>
                <a:ahLst/>
                <a:cxnLst>
                  <a:cxn ang="T10">
                    <a:pos x="T0" y="T1"/>
                  </a:cxn>
                  <a:cxn ang="T11">
                    <a:pos x="T2" y="T3"/>
                  </a:cxn>
                  <a:cxn ang="T12">
                    <a:pos x="T4" y="T5"/>
                  </a:cxn>
                  <a:cxn ang="T13">
                    <a:pos x="T6" y="T7"/>
                  </a:cxn>
                  <a:cxn ang="T14">
                    <a:pos x="T8" y="T9"/>
                  </a:cxn>
                </a:cxnLst>
                <a:rect l="T15" t="T16" r="T17" b="T18"/>
                <a:pathLst>
                  <a:path w="261" h="312">
                    <a:moveTo>
                      <a:pt x="0" y="0"/>
                    </a:moveTo>
                    <a:lnTo>
                      <a:pt x="119" y="312"/>
                    </a:lnTo>
                    <a:lnTo>
                      <a:pt x="261" y="0"/>
                    </a:lnTo>
                    <a:lnTo>
                      <a:pt x="0" y="0"/>
                    </a:lnTo>
                    <a:close/>
                  </a:path>
                </a:pathLst>
              </a:custGeom>
              <a:solidFill>
                <a:srgbClr val="A0BF0D"/>
              </a:solidFill>
              <a:ln w="9525">
                <a:noFill/>
                <a:round/>
                <a:headEnd/>
                <a:tailEnd/>
              </a:ln>
            </p:spPr>
            <p:txBody>
              <a:bodyPr/>
              <a:lstStyle/>
              <a:p>
                <a:endParaRPr lang="zh-CN" altLang="en-US"/>
              </a:p>
            </p:txBody>
          </p:sp>
          <p:sp>
            <p:nvSpPr>
              <p:cNvPr id="9228" name="Freeform 12"/>
              <p:cNvSpPr>
                <a:spLocks/>
              </p:cNvSpPr>
              <p:nvPr/>
            </p:nvSpPr>
            <p:spPr bwMode="auto">
              <a:xfrm rot="7160246">
                <a:off x="4384500" y="4490194"/>
                <a:ext cx="546427" cy="406107"/>
              </a:xfrm>
              <a:custGeom>
                <a:avLst/>
                <a:gdLst>
                  <a:gd name="T0" fmla="*/ 400474 w 1067"/>
                  <a:gd name="T1" fmla="*/ 0 h 793"/>
                  <a:gd name="T2" fmla="*/ 0 w 1067"/>
                  <a:gd name="T3" fmla="*/ 147489 h 793"/>
                  <a:gd name="T4" fmla="*/ 546427 w 1067"/>
                  <a:gd name="T5" fmla="*/ 406107 h 793"/>
                  <a:gd name="T6" fmla="*/ 400474 w 1067"/>
                  <a:gd name="T7" fmla="*/ 0 h 793"/>
                  <a:gd name="T8" fmla="*/ 0 60000 65536"/>
                  <a:gd name="T9" fmla="*/ 0 60000 65536"/>
                  <a:gd name="T10" fmla="*/ 0 60000 65536"/>
                  <a:gd name="T11" fmla="*/ 0 60000 65536"/>
                  <a:gd name="T12" fmla="*/ 0 w 1067"/>
                  <a:gd name="T13" fmla="*/ 0 h 793"/>
                  <a:gd name="T14" fmla="*/ 1067 w 1067"/>
                  <a:gd name="T15" fmla="*/ 793 h 793"/>
                </a:gdLst>
                <a:ahLst/>
                <a:cxnLst>
                  <a:cxn ang="T8">
                    <a:pos x="T0" y="T1"/>
                  </a:cxn>
                  <a:cxn ang="T9">
                    <a:pos x="T2" y="T3"/>
                  </a:cxn>
                  <a:cxn ang="T10">
                    <a:pos x="T4" y="T5"/>
                  </a:cxn>
                  <a:cxn ang="T11">
                    <a:pos x="T6" y="T7"/>
                  </a:cxn>
                </a:cxnLst>
                <a:rect l="T12" t="T13" r="T14" b="T15"/>
                <a:pathLst>
                  <a:path w="1067" h="793">
                    <a:moveTo>
                      <a:pt x="782" y="0"/>
                    </a:moveTo>
                    <a:lnTo>
                      <a:pt x="0" y="288"/>
                    </a:lnTo>
                    <a:lnTo>
                      <a:pt x="1067" y="793"/>
                    </a:lnTo>
                    <a:lnTo>
                      <a:pt x="782" y="0"/>
                    </a:lnTo>
                    <a:close/>
                  </a:path>
                </a:pathLst>
              </a:custGeom>
              <a:solidFill>
                <a:srgbClr val="FDB900"/>
              </a:solidFill>
              <a:ln w="9525">
                <a:noFill/>
                <a:round/>
                <a:headEnd/>
                <a:tailEnd/>
              </a:ln>
            </p:spPr>
            <p:txBody>
              <a:bodyPr/>
              <a:lstStyle/>
              <a:p>
                <a:endParaRPr lang="zh-CN" altLang="en-US"/>
              </a:p>
            </p:txBody>
          </p:sp>
        </p:grpSp>
      </p:grpSp>
      <p:sp>
        <p:nvSpPr>
          <p:cNvPr id="96" name="文本框 78"/>
          <p:cNvSpPr txBox="1"/>
          <p:nvPr/>
        </p:nvSpPr>
        <p:spPr>
          <a:xfrm>
            <a:off x="3017838" y="2343150"/>
            <a:ext cx="2908300" cy="623888"/>
          </a:xfrm>
          <a:prstGeom prst="rect">
            <a:avLst/>
          </a:prstGeom>
          <a:noFill/>
        </p:spPr>
        <p:txBody>
          <a:bodyPr wrap="none" lIns="68580" tIns="34290" rIns="68580" bIns="3429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fontAlgn="auto">
              <a:spcBef>
                <a:spcPts val="0"/>
              </a:spcBef>
              <a:spcAft>
                <a:spcPts val="0"/>
              </a:spcAft>
              <a:defRPr/>
            </a:pPr>
            <a:r>
              <a:rPr lang="zh-CN" altLang="en-US" sz="3600" dirty="0" smtClean="0">
                <a:solidFill>
                  <a:schemeClr val="accent1">
                    <a:lumMod val="75000"/>
                  </a:schemeClr>
                </a:solidFill>
              </a:rPr>
              <a:t>学科素养课件</a:t>
            </a:r>
            <a:endParaRPr lang="zh-CN" altLang="en-US" sz="3600" dirty="0">
              <a:solidFill>
                <a:schemeClr val="accent1">
                  <a:lumMod val="75000"/>
                </a:schemeClr>
              </a:solidFill>
            </a:endParaRPr>
          </a:p>
        </p:txBody>
      </p:sp>
      <p:pic>
        <p:nvPicPr>
          <p:cNvPr id="54" name="Picture 5" descr="cloudandb.png"/>
          <p:cNvPicPr>
            <a:picLocks noChangeAspect="1"/>
          </p:cNvPicPr>
          <p:nvPr/>
        </p:nvPicPr>
        <p:blipFill>
          <a:blip r:embed="rId4"/>
          <a:srcRect/>
          <a:stretch>
            <a:fillRect/>
          </a:stretch>
        </p:blipFill>
        <p:spPr bwMode="auto">
          <a:xfrm>
            <a:off x="2892425" y="39688"/>
            <a:ext cx="6226175" cy="998537"/>
          </a:xfrm>
          <a:prstGeom prst="rect">
            <a:avLst/>
          </a:prstGeom>
          <a:noFill/>
          <a:ln w="9525">
            <a:noFill/>
            <a:miter lim="800000"/>
            <a:headEnd/>
            <a:tailEnd/>
          </a:ln>
        </p:spPr>
      </p:pic>
      <p:pic>
        <p:nvPicPr>
          <p:cNvPr id="97" name="Picture 4" descr="cloud_ballon.png"/>
          <p:cNvPicPr>
            <a:picLocks noChangeAspect="1"/>
          </p:cNvPicPr>
          <p:nvPr/>
        </p:nvPicPr>
        <p:blipFill>
          <a:blip r:embed="rId5"/>
          <a:srcRect/>
          <a:stretch>
            <a:fillRect/>
          </a:stretch>
        </p:blipFill>
        <p:spPr bwMode="auto">
          <a:xfrm>
            <a:off x="7796213" y="5143500"/>
            <a:ext cx="842962" cy="6905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62"/>
                                        </p:tgtEl>
                                        <p:attrNameLst>
                                          <p:attrName>style.visibility</p:attrName>
                                        </p:attrNameLst>
                                      </p:cBhvr>
                                      <p:to>
                                        <p:strVal val="visible"/>
                                      </p:to>
                                    </p:set>
                                    <p:anim calcmode="lin" valueType="num">
                                      <p:cBhvr>
                                        <p:cTn id="7" dur="500" fill="hold"/>
                                        <p:tgtEl>
                                          <p:spTgt spid="62"/>
                                        </p:tgtEl>
                                        <p:attrNameLst>
                                          <p:attrName>ppt_w</p:attrName>
                                        </p:attrNameLst>
                                      </p:cBhvr>
                                      <p:tavLst>
                                        <p:tav tm="0">
                                          <p:val>
                                            <p:fltVal val="0"/>
                                          </p:val>
                                        </p:tav>
                                        <p:tav tm="100000">
                                          <p:val>
                                            <p:strVal val="#ppt_w"/>
                                          </p:val>
                                        </p:tav>
                                      </p:tavLst>
                                    </p:anim>
                                    <p:anim calcmode="lin" valueType="num">
                                      <p:cBhvr>
                                        <p:cTn id="8" dur="500" fill="hold"/>
                                        <p:tgtEl>
                                          <p:spTgt spid="62"/>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42" presetClass="entr" presetSubtype="0" fill="hold" grpId="0" nodeType="afterEffect">
                                  <p:stCondLst>
                                    <p:cond delay="0"/>
                                  </p:stCondLst>
                                  <p:childTnLst>
                                    <p:set>
                                      <p:cBhvr>
                                        <p:cTn id="11" dur="1" fill="hold">
                                          <p:stCondLst>
                                            <p:cond delay="0"/>
                                          </p:stCondLst>
                                        </p:cTn>
                                        <p:tgtEl>
                                          <p:spTgt spid="96"/>
                                        </p:tgtEl>
                                        <p:attrNameLst>
                                          <p:attrName>style.visibility</p:attrName>
                                        </p:attrNameLst>
                                      </p:cBhvr>
                                      <p:to>
                                        <p:strVal val="visible"/>
                                      </p:to>
                                    </p:set>
                                    <p:animEffect transition="in" filter="fade">
                                      <p:cBhvr>
                                        <p:cTn id="12" dur="1000"/>
                                        <p:tgtEl>
                                          <p:spTgt spid="96"/>
                                        </p:tgtEl>
                                      </p:cBhvr>
                                    </p:animEffect>
                                    <p:anim calcmode="lin" valueType="num">
                                      <p:cBhvr>
                                        <p:cTn id="13" dur="1000" fill="hold"/>
                                        <p:tgtEl>
                                          <p:spTgt spid="96"/>
                                        </p:tgtEl>
                                        <p:attrNameLst>
                                          <p:attrName>ppt_x</p:attrName>
                                        </p:attrNameLst>
                                      </p:cBhvr>
                                      <p:tavLst>
                                        <p:tav tm="0">
                                          <p:val>
                                            <p:strVal val="#ppt_x"/>
                                          </p:val>
                                        </p:tav>
                                        <p:tav tm="100000">
                                          <p:val>
                                            <p:strVal val="#ppt_x"/>
                                          </p:val>
                                        </p:tav>
                                      </p:tavLst>
                                    </p:anim>
                                    <p:anim calcmode="lin" valueType="num">
                                      <p:cBhvr>
                                        <p:cTn id="14" dur="1000" fill="hold"/>
                                        <p:tgtEl>
                                          <p:spTgt spid="96"/>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1000"/>
                                        <p:tgtEl>
                                          <p:spTgt spid="2"/>
                                        </p:tgtEl>
                                      </p:cBhvr>
                                    </p:animEffect>
                                    <p:anim calcmode="lin" valueType="num">
                                      <p:cBhvr>
                                        <p:cTn id="18" dur="1000" fill="hold"/>
                                        <p:tgtEl>
                                          <p:spTgt spid="2"/>
                                        </p:tgtEl>
                                        <p:attrNameLst>
                                          <p:attrName>ppt_x</p:attrName>
                                        </p:attrNameLst>
                                      </p:cBhvr>
                                      <p:tavLst>
                                        <p:tav tm="0">
                                          <p:val>
                                            <p:strVal val="#ppt_x"/>
                                          </p:val>
                                        </p:tav>
                                        <p:tav tm="100000">
                                          <p:val>
                                            <p:strVal val="#ppt_x"/>
                                          </p:val>
                                        </p:tav>
                                      </p:tavLst>
                                    </p:anim>
                                    <p:anim calcmode="lin" valueType="num">
                                      <p:cBhvr>
                                        <p:cTn id="19" dur="1000" fill="hold"/>
                                        <p:tgtEl>
                                          <p:spTgt spid="2"/>
                                        </p:tgtEl>
                                        <p:attrNameLst>
                                          <p:attrName>ppt_y</p:attrName>
                                        </p:attrNameLst>
                                      </p:cBhvr>
                                      <p:tavLst>
                                        <p:tav tm="0">
                                          <p:val>
                                            <p:strVal val="#ppt_y+.1"/>
                                          </p:val>
                                        </p:tav>
                                        <p:tav tm="100000">
                                          <p:val>
                                            <p:strVal val="#ppt_y"/>
                                          </p:val>
                                        </p:tav>
                                      </p:tavLst>
                                    </p:anim>
                                  </p:childTnLst>
                                </p:cTn>
                              </p:par>
                            </p:childTnLst>
                          </p:cTn>
                        </p:par>
                        <p:par>
                          <p:cTn id="20" fill="hold">
                            <p:stCondLst>
                              <p:cond delay="1500"/>
                            </p:stCondLst>
                            <p:childTnLst>
                              <p:par>
                                <p:cTn id="21" presetID="1" presetClass="entr" presetSubtype="0" fill="hold" nodeType="afterEffect">
                                  <p:stCondLst>
                                    <p:cond delay="0"/>
                                  </p:stCondLst>
                                  <p:childTnLst>
                                    <p:set>
                                      <p:cBhvr>
                                        <p:cTn id="22" dur="1" fill="hold">
                                          <p:stCondLst>
                                            <p:cond delay="0"/>
                                          </p:stCondLst>
                                        </p:cTn>
                                        <p:tgtEl>
                                          <p:spTgt spid="54"/>
                                        </p:tgtEl>
                                        <p:attrNameLst>
                                          <p:attrName>style.visibility</p:attrName>
                                        </p:attrNameLst>
                                      </p:cBhvr>
                                      <p:to>
                                        <p:strVal val="visible"/>
                                      </p:to>
                                    </p:set>
                                  </p:childTnLst>
                                </p:cTn>
                              </p:par>
                            </p:childTnLst>
                          </p:cTn>
                        </p:par>
                        <p:par>
                          <p:cTn id="23" fill="hold">
                            <p:stCondLst>
                              <p:cond delay="1500"/>
                            </p:stCondLst>
                            <p:childTnLst>
                              <p:par>
                                <p:cTn id="24" presetID="0" presetClass="path" presetSubtype="0" accel="50000" decel="50000" fill="hold" nodeType="afterEffect">
                                  <p:stCondLst>
                                    <p:cond delay="0"/>
                                  </p:stCondLst>
                                  <p:childTnLst>
                                    <p:animMotion origin="layout" path="M -0.02057 -0.10209 C -0.02722 -0.10602 -0.03307 -0.11204 -0.03932 -0.1169 C -0.04271 -0.11945 -0.04636 -0.12037 -0.04974 -0.12246 C -0.05091 -0.12315 -0.05169 -0.12546 -0.05287 -0.12616 C -0.05417 -0.12709 -0.06354 -0.12963 -0.06432 -0.12986 C -0.07162 -0.13241 -0.07761 -0.13588 -0.08516 -0.13727 C -0.08972 -0.13935 -0.09414 -0.1419 -0.0987 -0.14468 C -0.10222 -0.14676 -0.10391 -0.1456 -0.10703 -0.14838 C -0.11289 -0.15347 -0.11823 -0.15857 -0.12474 -0.16134 C -0.12578 -0.1625 -0.12669 -0.16412 -0.12787 -0.16505 C -0.12891 -0.16597 -0.13008 -0.16597 -0.13099 -0.1669 C -0.1375 -0.17338 -0.14258 -0.18125 -0.14974 -0.18542 C -0.15287 -0.19097 -0.15599 -0.19653 -0.15912 -0.20209 C -0.16081 -0.20509 -0.16341 -0.20533 -0.16537 -0.20764 C -0.16849 -0.21597 -0.17383 -0.22269 -0.17787 -0.22986 C -0.18399 -0.24074 -0.18998 -0.25139 -0.19557 -0.2632 C -0.20365 -0.28033 -0.20729 -0.30556 -0.2112 -0.32616 C -0.21211 -0.33773 -0.2138 -0.34815 -0.21537 -0.35949 C -0.21563 -0.38634 -0.2125 -0.44815 -0.21953 -0.48542 C -0.2224 -0.53079 -0.22149 -0.57037 -0.23307 -0.61134 C -0.23503 -0.61806 -0.23672 -0.62778 -0.23932 -0.63357 C -0.24675 -0.6507 -0.24297 -0.63982 -0.2487 -0.64838 C -0.25248 -0.65394 -0.25638 -0.66227 -0.2612 -0.66505 C -0.27448 -0.67292 -0.28659 -0.67639 -0.30078 -0.67801 C -0.32878 -0.69468 -0.36094 -0.68056 -0.39037 -0.67616 C -0.41211 -0.6632 -0.42669 -0.67824 -0.44349 -0.69468 C -0.44623 -0.69722 -0.44961 -0.69815 -0.45182 -0.70209 C -0.45547 -0.70857 -0.45821 -0.71088 -0.46328 -0.7132 C -0.46732 -0.72037 -0.4724 -0.72153 -0.47682 -0.72801 C -0.48099 -0.73426 -0.48451 -0.73704 -0.48932 -0.74283 C -0.49141 -0.74537 -0.4944 -0.74445 -0.49662 -0.74653 C -0.50313 -0.75301 -0.50612 -0.75625 -0.51328 -0.75949 C -0.51862 -0.76574 -0.52578 -0.76783 -0.53203 -0.7706 C -0.54219 -0.78264 -0.57383 -0.77778 -0.57787 -0.77801 C -0.58867 -0.78449 -0.57656 -0.77801 -0.60391 -0.77801 C -0.65287 -0.77801 -0.70182 -0.77917 -0.75078 -0.77986 C -0.76094 -0.78588 -0.76992 -0.79722 -0.77995 -0.80394 C -0.78334 -0.80625 -0.78568 -0.81134 -0.78932 -0.81134 " pathEditMode="relative" ptsTypes="fffffffffffffffffffffffffffffffffffffA">
                                      <p:cBhvr>
                                        <p:cTn id="25" dur="2000" fill="hold"/>
                                        <p:tgtEl>
                                          <p:spTgt spid="9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2667000" y="514350"/>
            <a:ext cx="3621088" cy="901700"/>
          </a:xfrm>
          <a:prstGeom prst="rect">
            <a:avLst/>
          </a:prstGeom>
          <a:noFill/>
          <a:ln w="9525">
            <a:noFill/>
            <a:miter lim="800000"/>
            <a:headEnd/>
            <a:tailEnd/>
          </a:ln>
        </p:spPr>
        <p:txBody>
          <a:bodyPr lIns="68580" tIns="34290" rIns="68580" bIns="34290">
            <a:spAutoFit/>
          </a:bodyPr>
          <a:lstStyle/>
          <a:p>
            <a:r>
              <a:rPr lang="zh-CN" altLang="en-US" sz="5400" b="1">
                <a:solidFill>
                  <a:schemeClr val="accent1"/>
                </a:solidFill>
                <a:latin typeface="隶书"/>
                <a:ea typeface="隶书"/>
                <a:cs typeface="隶书"/>
              </a:rPr>
              <a:t>第七章  力</a:t>
            </a:r>
          </a:p>
        </p:txBody>
      </p:sp>
      <p:sp>
        <p:nvSpPr>
          <p:cNvPr id="64" name="文本框 78"/>
          <p:cNvSpPr txBox="1">
            <a:spLocks noChangeArrowheads="1"/>
          </p:cNvSpPr>
          <p:nvPr/>
        </p:nvSpPr>
        <p:spPr bwMode="auto">
          <a:xfrm>
            <a:off x="2824163" y="1846263"/>
            <a:ext cx="3362325" cy="576262"/>
          </a:xfrm>
          <a:prstGeom prst="rect">
            <a:avLst/>
          </a:prstGeom>
          <a:noFill/>
          <a:ln w="9525">
            <a:noFill/>
            <a:miter lim="800000"/>
            <a:headEnd/>
            <a:tailEnd/>
          </a:ln>
        </p:spPr>
        <p:txBody>
          <a:bodyPr wrap="none" lIns="68580" tIns="34290" rIns="68580" bIns="34290">
            <a:spAutoFit/>
          </a:bodyPr>
          <a:lstStyle/>
          <a:p>
            <a:r>
              <a:rPr lang="zh-CN" altLang="en-US" sz="3300" b="1">
                <a:solidFill>
                  <a:schemeClr val="accent1"/>
                </a:solidFill>
                <a:latin typeface="微软雅黑" pitchFamily="34" charset="-122"/>
                <a:ea typeface="微软雅黑" pitchFamily="34" charset="-122"/>
              </a:rPr>
              <a:t>第</a:t>
            </a:r>
            <a:r>
              <a:rPr lang="en-US" altLang="zh-CN" sz="3300" b="1">
                <a:solidFill>
                  <a:schemeClr val="accent1"/>
                </a:solidFill>
                <a:latin typeface="微软雅黑" pitchFamily="34" charset="-122"/>
                <a:ea typeface="微软雅黑" pitchFamily="34" charset="-122"/>
              </a:rPr>
              <a:t>2</a:t>
            </a:r>
            <a:r>
              <a:rPr lang="zh-CN" altLang="en-US" sz="3300" b="1">
                <a:solidFill>
                  <a:schemeClr val="accent1"/>
                </a:solidFill>
                <a:latin typeface="微软雅黑" pitchFamily="34" charset="-122"/>
                <a:ea typeface="微软雅黑" pitchFamily="34" charset="-122"/>
              </a:rPr>
              <a:t>节　力的描述</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19391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47688" y="889000"/>
            <a:ext cx="1206500" cy="528638"/>
          </a:xfrm>
          <a:prstGeom prst="rect">
            <a:avLst/>
          </a:prstGeom>
          <a:noFill/>
          <a:ln w="9525">
            <a:noFill/>
            <a:miter lim="800000"/>
            <a:headEnd/>
            <a:tailEnd/>
          </a:ln>
        </p:spPr>
      </p:pic>
      <p:pic>
        <p:nvPicPr>
          <p:cNvPr id="21" name="图片 20" descr="book3.png"/>
          <p:cNvPicPr>
            <a:picLocks noChangeAspect="1"/>
          </p:cNvPicPr>
          <p:nvPr/>
        </p:nvPicPr>
        <p:blipFill>
          <a:blip r:embed="rId3"/>
          <a:srcRect/>
          <a:stretch>
            <a:fillRect/>
          </a:stretch>
        </p:blipFill>
        <p:spPr bwMode="auto">
          <a:xfrm>
            <a:off x="7967663" y="3990975"/>
            <a:ext cx="971550" cy="971550"/>
          </a:xfrm>
          <a:prstGeom prst="rect">
            <a:avLst/>
          </a:prstGeom>
          <a:noFill/>
          <a:ln w="9525">
            <a:noFill/>
            <a:miter lim="800000"/>
            <a:headEnd/>
            <a:tailEnd/>
          </a:ln>
        </p:spPr>
      </p:pic>
      <p:sp>
        <p:nvSpPr>
          <p:cNvPr id="9" name="矩形 8"/>
          <p:cNvSpPr>
            <a:spLocks noChangeArrowheads="1"/>
          </p:cNvSpPr>
          <p:nvPr/>
        </p:nvSpPr>
        <p:spPr bwMode="auto">
          <a:xfrm>
            <a:off x="306388" y="349250"/>
            <a:ext cx="301148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力的三要素</a:t>
            </a:r>
          </a:p>
        </p:txBody>
      </p:sp>
      <p:sp>
        <p:nvSpPr>
          <p:cNvPr id="11" name="矩形 10"/>
          <p:cNvSpPr>
            <a:spLocks noChangeArrowheads="1"/>
          </p:cNvSpPr>
          <p:nvPr/>
        </p:nvSpPr>
        <p:spPr bwMode="auto">
          <a:xfrm>
            <a:off x="779463" y="1330325"/>
            <a:ext cx="7337425" cy="4224338"/>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力的三要素对力的作用效果的影响</a:t>
            </a:r>
            <a:r>
              <a:rPr lang="en-US" altLang="zh-CN" sz="2000">
                <a:latin typeface="微软雅黑" pitchFamily="34" charset="-122"/>
                <a:ea typeface="微软雅黑" pitchFamily="34" charset="-122"/>
              </a:rPr>
              <a:t>:</a:t>
            </a:r>
          </a:p>
          <a:p>
            <a:pPr algn="just">
              <a:lnSpc>
                <a:spcPct val="150000"/>
              </a:lnSpc>
            </a:pPr>
            <a:r>
              <a:rPr lang="en-US" altLang="zh-CN" sz="2000">
                <a:latin typeface="微软雅黑" pitchFamily="34" charset="-122"/>
                <a:ea typeface="微软雅黑" pitchFamily="34" charset="-122"/>
              </a:rPr>
              <a:t>1.</a:t>
            </a:r>
            <a:r>
              <a:rPr lang="zh-CN" altLang="en-US" sz="2000">
                <a:latin typeface="微软雅黑" pitchFamily="34" charset="-122"/>
                <a:ea typeface="微软雅黑" pitchFamily="34" charset="-122"/>
              </a:rPr>
              <a:t>力的三要素中有一个因素变化</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力的作用效果也将发生变化</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例如</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在开门时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手推门的位置</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即作用点</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不同时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推力的效果也就不同</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人拉车前进时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拉力的方向不同</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车前进的效果也不同</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将钢尺压弯时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压力的大小不同</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钢尺压弯的程度也不同</a:t>
            </a:r>
            <a:r>
              <a:rPr lang="en-US" altLang="zh-CN" sz="2000">
                <a:latin typeface="微软雅黑" pitchFamily="34" charset="-122"/>
                <a:ea typeface="微软雅黑" pitchFamily="34" charset="-122"/>
              </a:rPr>
              <a:t>.</a:t>
            </a:r>
          </a:p>
          <a:p>
            <a:pPr algn="just">
              <a:lnSpc>
                <a:spcPct val="150000"/>
              </a:lnSpc>
            </a:pPr>
            <a:r>
              <a:rPr lang="en-US" altLang="zh-CN" sz="2000">
                <a:latin typeface="微软雅黑" pitchFamily="34" charset="-122"/>
                <a:ea typeface="微软雅黑" pitchFamily="34" charset="-122"/>
              </a:rPr>
              <a:t>2.</a:t>
            </a:r>
            <a:r>
              <a:rPr lang="zh-CN" altLang="en-US" sz="2000">
                <a:latin typeface="微软雅黑" pitchFamily="34" charset="-122"/>
                <a:ea typeface="微软雅黑" pitchFamily="34" charset="-122"/>
              </a:rPr>
              <a:t>两个完全相同的力必须是三要素完全相同</a:t>
            </a:r>
            <a:r>
              <a:rPr lang="en-US" altLang="zh-CN" sz="2000">
                <a:latin typeface="微软雅黑" pitchFamily="34" charset="-122"/>
                <a:ea typeface="微软雅黑" pitchFamily="34" charset="-122"/>
              </a:rPr>
              <a:t>.</a:t>
            </a:r>
          </a:p>
          <a:p>
            <a:pPr algn="just">
              <a:lnSpc>
                <a:spcPct val="150000"/>
              </a:lnSpc>
            </a:pPr>
            <a:r>
              <a:rPr lang="en-US" altLang="zh-CN" sz="2000">
                <a:latin typeface="微软雅黑" pitchFamily="34" charset="-122"/>
                <a:ea typeface="微软雅黑" pitchFamily="34" charset="-122"/>
              </a:rPr>
              <a:t>3.</a:t>
            </a:r>
            <a:r>
              <a:rPr lang="zh-CN" altLang="en-US" sz="2000">
                <a:latin typeface="微软雅黑" pitchFamily="34" charset="-122"/>
                <a:ea typeface="微软雅黑" pitchFamily="34" charset="-122"/>
              </a:rPr>
              <a:t>力的三要素都影响着力的作用效果</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因此表述一个力必须把这个力的三要素都指明</a:t>
            </a:r>
            <a:r>
              <a:rPr lang="en-US" altLang="zh-CN" sz="2000">
                <a:latin typeface="微软雅黑" pitchFamily="34" charset="-122"/>
                <a:ea typeface="微软雅黑" pitchFamily="34" charset="-122"/>
              </a:rPr>
              <a:t>.</a:t>
            </a:r>
          </a:p>
          <a:p>
            <a:pPr algn="just">
              <a:lnSpc>
                <a:spcPct val="150000"/>
              </a:lnSpc>
            </a:pPr>
            <a:endParaRPr lang="en-US" altLang="zh-CN" sz="2000">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22219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96888" y="1112838"/>
            <a:ext cx="1250950" cy="533400"/>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301148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力的示意图</a:t>
            </a:r>
          </a:p>
        </p:txBody>
      </p:sp>
      <p:sp>
        <p:nvSpPr>
          <p:cNvPr id="23" name="矩形 22"/>
          <p:cNvSpPr>
            <a:spLocks noChangeArrowheads="1"/>
          </p:cNvSpPr>
          <p:nvPr/>
        </p:nvSpPr>
        <p:spPr bwMode="auto">
          <a:xfrm>
            <a:off x="1385888" y="1955800"/>
            <a:ext cx="5986462" cy="1916113"/>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力是一个比较抽象的物理概念</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而力的示意图则是用大家比较熟悉且易理解的有方向的线段来表示抽象的力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这是运用了模型法</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模型法是物理学中常用的一种研究问题的方法</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如光线的引入也是应用了模型法</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474663" y="911225"/>
            <a:ext cx="1182687" cy="503238"/>
          </a:xfrm>
          <a:prstGeom prst="rect">
            <a:avLst/>
          </a:prstGeom>
          <a:noFill/>
          <a:ln w="9525">
            <a:noFill/>
            <a:miter lim="800000"/>
            <a:headEnd/>
            <a:tailEnd/>
          </a:ln>
        </p:spPr>
      </p:pic>
      <p:grpSp>
        <p:nvGrpSpPr>
          <p:cNvPr id="2" name="组合 18"/>
          <p:cNvGrpSpPr>
            <a:grpSpLocks/>
          </p:cNvGrpSpPr>
          <p:nvPr/>
        </p:nvGrpSpPr>
        <p:grpSpPr bwMode="auto">
          <a:xfrm>
            <a:off x="252413" y="0"/>
            <a:ext cx="3094037"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841" y="207922"/>
              <a:ext cx="418795" cy="2952"/>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435" y="207922"/>
              <a:ext cx="418795" cy="2952"/>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01148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力的示意图</a:t>
            </a:r>
          </a:p>
        </p:txBody>
      </p:sp>
      <p:sp>
        <p:nvSpPr>
          <p:cNvPr id="12" name="矩形 11"/>
          <p:cNvSpPr>
            <a:spLocks noChangeArrowheads="1"/>
          </p:cNvSpPr>
          <p:nvPr/>
        </p:nvSpPr>
        <p:spPr bwMode="auto">
          <a:xfrm>
            <a:off x="1074738" y="1444625"/>
            <a:ext cx="6731000" cy="3246438"/>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力的示意图的画法和步骤</a:t>
            </a:r>
            <a:r>
              <a:rPr lang="en-US" altLang="zh-CN" sz="2000">
                <a:latin typeface="微软雅黑" pitchFamily="34" charset="-122"/>
                <a:ea typeface="微软雅黑" pitchFamily="34" charset="-122"/>
              </a:rPr>
              <a:t>:</a:t>
            </a:r>
          </a:p>
          <a:p>
            <a:pPr>
              <a:lnSpc>
                <a:spcPct val="150000"/>
              </a:lnSpc>
            </a:pPr>
            <a:r>
              <a:rPr lang="en-US" altLang="zh-CN" sz="2000">
                <a:latin typeface="微软雅黑" pitchFamily="34" charset="-122"/>
                <a:ea typeface="微软雅黑" pitchFamily="34" charset="-122"/>
              </a:rPr>
              <a:t>(1)</a:t>
            </a:r>
            <a:r>
              <a:rPr lang="zh-CN" altLang="en-US" sz="2000">
                <a:latin typeface="微软雅黑" pitchFamily="34" charset="-122"/>
                <a:ea typeface="微软雅黑" pitchFamily="34" charset="-122"/>
              </a:rPr>
              <a:t>确定受力物体</a:t>
            </a:r>
            <a:r>
              <a:rPr lang="en-US" altLang="zh-CN" sz="2000">
                <a:latin typeface="微软雅黑" pitchFamily="34" charset="-122"/>
                <a:ea typeface="微软雅黑" pitchFamily="34" charset="-122"/>
              </a:rPr>
              <a:t>.</a:t>
            </a:r>
          </a:p>
          <a:p>
            <a:pPr>
              <a:lnSpc>
                <a:spcPct val="150000"/>
              </a:lnSpc>
            </a:pPr>
            <a:r>
              <a:rPr lang="en-US" altLang="zh-CN" sz="2000">
                <a:latin typeface="微软雅黑" pitchFamily="34" charset="-122"/>
                <a:ea typeface="微软雅黑" pitchFamily="34" charset="-122"/>
              </a:rPr>
              <a:t>(2)</a:t>
            </a:r>
            <a:r>
              <a:rPr lang="zh-CN" altLang="en-US" sz="2000">
                <a:latin typeface="微软雅黑" pitchFamily="34" charset="-122"/>
                <a:ea typeface="微软雅黑" pitchFamily="34" charset="-122"/>
              </a:rPr>
              <a:t>将力的作用点画在受力物体上</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可用线段的起点</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也可用终点来表示力的作用点</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在同一幅图中标准要统一</a:t>
            </a:r>
            <a:r>
              <a:rPr lang="en-US" altLang="zh-CN" sz="2000">
                <a:latin typeface="微软雅黑" pitchFamily="34" charset="-122"/>
                <a:ea typeface="微软雅黑" pitchFamily="34" charset="-122"/>
              </a:rPr>
              <a:t>).</a:t>
            </a:r>
          </a:p>
          <a:p>
            <a:pPr>
              <a:lnSpc>
                <a:spcPct val="150000"/>
              </a:lnSpc>
            </a:pPr>
            <a:r>
              <a:rPr lang="en-US" altLang="zh-CN" sz="2000">
                <a:latin typeface="微软雅黑" pitchFamily="34" charset="-122"/>
                <a:ea typeface="微软雅黑" pitchFamily="34" charset="-122"/>
              </a:rPr>
              <a:t>(3)</a:t>
            </a:r>
            <a:r>
              <a:rPr lang="zh-CN" altLang="en-US" sz="2000">
                <a:latin typeface="微软雅黑" pitchFamily="34" charset="-122"/>
                <a:ea typeface="微软雅黑" pitchFamily="34" charset="-122"/>
              </a:rPr>
              <a:t>从力的作用点沿力的方向画线段和箭头</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画在线段的末端</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在箭头旁边标上力的符号和大小</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在同一幅图中用线段的长短比较力的大小</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slide(fromBottom)">
                                      <p:cBhvr>
                                        <p:cTn id="3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2667000" y="514350"/>
            <a:ext cx="3621088" cy="901700"/>
          </a:xfrm>
          <a:prstGeom prst="rect">
            <a:avLst/>
          </a:prstGeom>
          <a:noFill/>
          <a:ln w="9525">
            <a:noFill/>
            <a:miter lim="800000"/>
            <a:headEnd/>
            <a:tailEnd/>
          </a:ln>
        </p:spPr>
        <p:txBody>
          <a:bodyPr lIns="68580" tIns="34290" rIns="68580" bIns="34290">
            <a:spAutoFit/>
          </a:bodyPr>
          <a:lstStyle/>
          <a:p>
            <a:r>
              <a:rPr lang="zh-CN" altLang="en-US" sz="5400" b="1">
                <a:solidFill>
                  <a:schemeClr val="accent1"/>
                </a:solidFill>
                <a:latin typeface="隶书"/>
                <a:ea typeface="隶书"/>
                <a:cs typeface="隶书"/>
              </a:rPr>
              <a:t>第七章  力</a:t>
            </a:r>
          </a:p>
        </p:txBody>
      </p:sp>
      <p:sp>
        <p:nvSpPr>
          <p:cNvPr id="64" name="文本框 78"/>
          <p:cNvSpPr txBox="1">
            <a:spLocks noChangeArrowheads="1"/>
          </p:cNvSpPr>
          <p:nvPr/>
        </p:nvSpPr>
        <p:spPr bwMode="auto">
          <a:xfrm>
            <a:off x="1965325" y="1846263"/>
            <a:ext cx="5056188" cy="576262"/>
          </a:xfrm>
          <a:prstGeom prst="rect">
            <a:avLst/>
          </a:prstGeom>
          <a:noFill/>
          <a:ln w="9525">
            <a:noFill/>
            <a:miter lim="800000"/>
            <a:headEnd/>
            <a:tailEnd/>
          </a:ln>
        </p:spPr>
        <p:txBody>
          <a:bodyPr wrap="none" lIns="68580" tIns="34290" rIns="68580" bIns="34290">
            <a:spAutoFit/>
          </a:bodyPr>
          <a:lstStyle/>
          <a:p>
            <a:r>
              <a:rPr lang="zh-CN" altLang="en-US" sz="3300" b="1">
                <a:solidFill>
                  <a:schemeClr val="accent1"/>
                </a:solidFill>
                <a:latin typeface="微软雅黑" pitchFamily="34" charset="-122"/>
                <a:ea typeface="微软雅黑" pitchFamily="34" charset="-122"/>
              </a:rPr>
              <a:t>第</a:t>
            </a:r>
            <a:r>
              <a:rPr lang="en-US" altLang="zh-CN" sz="3300" b="1">
                <a:solidFill>
                  <a:schemeClr val="accent1"/>
                </a:solidFill>
                <a:latin typeface="微软雅黑" pitchFamily="34" charset="-122"/>
                <a:ea typeface="微软雅黑" pitchFamily="34" charset="-122"/>
              </a:rPr>
              <a:t>3</a:t>
            </a:r>
            <a:r>
              <a:rPr lang="zh-CN" altLang="en-US" sz="3300" b="1">
                <a:solidFill>
                  <a:schemeClr val="accent1"/>
                </a:solidFill>
                <a:latin typeface="微软雅黑" pitchFamily="34" charset="-122"/>
                <a:ea typeface="微软雅黑" pitchFamily="34" charset="-122"/>
              </a:rPr>
              <a:t>节　弹力　弹簧测力计</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450850" y="1108075"/>
            <a:ext cx="1193800" cy="506413"/>
          </a:xfrm>
          <a:prstGeom prst="rect">
            <a:avLst/>
          </a:prstGeom>
          <a:noFill/>
          <a:ln w="9525">
            <a:noFill/>
            <a:miter lim="800000"/>
            <a:headEnd/>
            <a:tailEnd/>
          </a:ln>
        </p:spPr>
      </p:pic>
      <p:grpSp>
        <p:nvGrpSpPr>
          <p:cNvPr id="2" name="组合 18"/>
          <p:cNvGrpSpPr>
            <a:grpSpLocks/>
          </p:cNvGrpSpPr>
          <p:nvPr/>
        </p:nvGrpSpPr>
        <p:grpSpPr bwMode="auto">
          <a:xfrm>
            <a:off x="252413" y="0"/>
            <a:ext cx="2028825"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818" y="207148"/>
              <a:ext cx="418795" cy="4502"/>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4152"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19732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弹力</a:t>
            </a:r>
          </a:p>
        </p:txBody>
      </p:sp>
      <p:sp>
        <p:nvSpPr>
          <p:cNvPr id="14" name="矩形 13"/>
          <p:cNvSpPr>
            <a:spLocks noChangeArrowheads="1"/>
          </p:cNvSpPr>
          <p:nvPr/>
        </p:nvSpPr>
        <p:spPr bwMode="auto">
          <a:xfrm>
            <a:off x="1347788" y="3987800"/>
            <a:ext cx="6627812" cy="47625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被压弯的撑竿将人高高弹起</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在此过程中撑竿又恢复原状</a:t>
            </a:r>
            <a:r>
              <a:rPr lang="en-US" altLang="zh-CN" sz="2000">
                <a:latin typeface="微软雅黑" pitchFamily="34" charset="-122"/>
                <a:ea typeface="微软雅黑" pitchFamily="34" charset="-122"/>
              </a:rPr>
              <a:t>.</a:t>
            </a:r>
          </a:p>
        </p:txBody>
      </p:sp>
      <p:pic>
        <p:nvPicPr>
          <p:cNvPr id="12" name="cc38.jpg" descr="id:2147505445;FounderCES"/>
          <p:cNvPicPr>
            <a:picLocks noChangeAspect="1" noChangeArrowheads="1"/>
          </p:cNvPicPr>
          <p:nvPr/>
        </p:nvPicPr>
        <p:blipFill>
          <a:blip r:embed="rId5"/>
          <a:srcRect/>
          <a:stretch>
            <a:fillRect/>
          </a:stretch>
        </p:blipFill>
        <p:spPr bwMode="auto">
          <a:xfrm>
            <a:off x="3660775" y="1309688"/>
            <a:ext cx="1901825" cy="25336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par>
                                <p:cTn id="30" presetID="12" presetClass="entr" presetSubtype="4" fill="hold" nodeType="with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slide(fromBottom)">
                                      <p:cBhvr>
                                        <p:cTn id="32" dur="500"/>
                                        <p:tgtEl>
                                          <p:spTgt spid="12"/>
                                        </p:tgtEl>
                                      </p:cBhvr>
                                    </p:animEffect>
                                  </p:childTnLst>
                                </p:cTn>
                              </p:par>
                            </p:childTnLst>
                          </p:cTn>
                        </p:par>
                        <p:par>
                          <p:cTn id="33" fill="hold">
                            <p:stCondLst>
                              <p:cond delay="1500"/>
                            </p:stCondLst>
                            <p:childTnLst>
                              <p:par>
                                <p:cTn id="34" presetID="12" presetClass="entr" presetSubtype="4" fill="hold" grpId="0" nodeType="after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slide(fromBottom)">
                                      <p:cBhvr>
                                        <p:cTn id="3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471488" y="1108075"/>
            <a:ext cx="1152525" cy="504825"/>
          </a:xfrm>
          <a:prstGeom prst="rect">
            <a:avLst/>
          </a:prstGeom>
          <a:noFill/>
          <a:ln w="9525">
            <a:noFill/>
            <a:miter lim="800000"/>
            <a:headEnd/>
            <a:tailEnd/>
          </a:ln>
        </p:spPr>
      </p:pic>
      <p:grpSp>
        <p:nvGrpSpPr>
          <p:cNvPr id="2" name="组合 18"/>
          <p:cNvGrpSpPr>
            <a:grpSpLocks/>
          </p:cNvGrpSpPr>
          <p:nvPr/>
        </p:nvGrpSpPr>
        <p:grpSpPr bwMode="auto">
          <a:xfrm>
            <a:off x="252413" y="0"/>
            <a:ext cx="2038350"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335"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247"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19732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弹力</a:t>
            </a:r>
          </a:p>
        </p:txBody>
      </p:sp>
      <p:sp>
        <p:nvSpPr>
          <p:cNvPr id="14" name="矩形 13"/>
          <p:cNvSpPr>
            <a:spLocks noChangeArrowheads="1"/>
          </p:cNvSpPr>
          <p:nvPr/>
        </p:nvSpPr>
        <p:spPr bwMode="auto">
          <a:xfrm>
            <a:off x="433388" y="1725613"/>
            <a:ext cx="4487862" cy="2838450"/>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       有些物体的形变是非常微小的</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人眼不能观察到</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例如用手挤压玻璃瓶时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玻璃瓶的形变</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人压桌子时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桌子发生的形变等</a:t>
            </a:r>
            <a:r>
              <a:rPr lang="en-US" altLang="zh-CN" sz="2000">
                <a:latin typeface="微软雅黑" pitchFamily="34" charset="-122"/>
                <a:ea typeface="微软雅黑" pitchFamily="34" charset="-122"/>
              </a:rPr>
              <a:t>.</a:t>
            </a:r>
          </a:p>
          <a:p>
            <a:pPr algn="just">
              <a:lnSpc>
                <a:spcPct val="150000"/>
              </a:lnSpc>
            </a:pPr>
            <a:r>
              <a:rPr lang="zh-CN" altLang="en-US" sz="2000">
                <a:latin typeface="微软雅黑" pitchFamily="34" charset="-122"/>
                <a:ea typeface="微软雅黑" pitchFamily="34" charset="-122"/>
              </a:rPr>
              <a:t>       用放大的思想可以把微小的形变显示出来</a:t>
            </a:r>
            <a:r>
              <a:rPr lang="en-US" altLang="zh-CN" sz="2000">
                <a:latin typeface="微软雅黑" pitchFamily="34" charset="-122"/>
                <a:ea typeface="微软雅黑" pitchFamily="34" charset="-122"/>
              </a:rPr>
              <a:t>.</a:t>
            </a:r>
          </a:p>
        </p:txBody>
      </p:sp>
      <p:pic>
        <p:nvPicPr>
          <p:cNvPr id="11" name="cc42.jpg" descr="id:2147505459;FounderCES"/>
          <p:cNvPicPr>
            <a:picLocks noChangeAspect="1" noChangeArrowheads="1"/>
          </p:cNvPicPr>
          <p:nvPr/>
        </p:nvPicPr>
        <p:blipFill>
          <a:blip r:embed="rId5"/>
          <a:srcRect/>
          <a:stretch>
            <a:fillRect/>
          </a:stretch>
        </p:blipFill>
        <p:spPr bwMode="auto">
          <a:xfrm>
            <a:off x="5794375" y="1768475"/>
            <a:ext cx="2578100" cy="2540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par>
                                <p:cTn id="34" presetID="12" presetClass="entr" presetSubtype="4" fill="hold"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slide(fromBottom)">
                                      <p:cBhvr>
                                        <p:cTn id="3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211926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19113" y="1116013"/>
            <a:ext cx="1206500" cy="527050"/>
          </a:xfrm>
          <a:prstGeom prst="rect">
            <a:avLst/>
          </a:prstGeom>
          <a:noFill/>
          <a:ln w="9525">
            <a:noFill/>
            <a:miter lim="800000"/>
            <a:headEnd/>
            <a:tailEnd/>
          </a:ln>
        </p:spPr>
      </p:pic>
      <p:pic>
        <p:nvPicPr>
          <p:cNvPr id="21" name="图片 20" descr="book3.png"/>
          <p:cNvPicPr>
            <a:picLocks noChangeAspect="1"/>
          </p:cNvPicPr>
          <p:nvPr/>
        </p:nvPicPr>
        <p:blipFill>
          <a:blip r:embed="rId3"/>
          <a:srcRect/>
          <a:stretch>
            <a:fillRect/>
          </a:stretch>
        </p:blipFill>
        <p:spPr bwMode="auto">
          <a:xfrm>
            <a:off x="7967663" y="3990975"/>
            <a:ext cx="971550" cy="971550"/>
          </a:xfrm>
          <a:prstGeom prst="rect">
            <a:avLst/>
          </a:prstGeom>
          <a:noFill/>
          <a:ln w="9525">
            <a:noFill/>
            <a:miter lim="800000"/>
            <a:headEnd/>
            <a:tailEnd/>
          </a:ln>
        </p:spPr>
      </p:pic>
      <p:sp>
        <p:nvSpPr>
          <p:cNvPr id="9" name="矩形 8"/>
          <p:cNvSpPr>
            <a:spLocks noChangeArrowheads="1"/>
          </p:cNvSpPr>
          <p:nvPr/>
        </p:nvSpPr>
        <p:spPr bwMode="auto">
          <a:xfrm>
            <a:off x="306388" y="349250"/>
            <a:ext cx="19732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弹力</a:t>
            </a:r>
          </a:p>
        </p:txBody>
      </p:sp>
      <p:sp>
        <p:nvSpPr>
          <p:cNvPr id="11" name="矩形 10"/>
          <p:cNvSpPr>
            <a:spLocks noChangeArrowheads="1"/>
          </p:cNvSpPr>
          <p:nvPr/>
        </p:nvSpPr>
        <p:spPr bwMode="auto">
          <a:xfrm>
            <a:off x="1668463" y="1746250"/>
            <a:ext cx="5543550" cy="2840038"/>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在椭圆形的大墨水瓶瓶塞中插一根毛细管</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瓶内装满水</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实验时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在瓶的截面短轴方向</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图</a:t>
            </a:r>
            <a:r>
              <a:rPr lang="en-US" altLang="zh-CN" sz="2000" i="1">
                <a:latin typeface="Times New Roman" pitchFamily="18" charset="0"/>
                <a:ea typeface="微软雅黑" pitchFamily="34" charset="-122"/>
                <a:cs typeface="Times New Roman" pitchFamily="18" charset="0"/>
              </a:rPr>
              <a:t>a</a:t>
            </a:r>
            <a:r>
              <a:rPr lang="zh-CN" altLang="en-US" sz="2000">
                <a:latin typeface="微软雅黑" pitchFamily="34" charset="-122"/>
                <a:ea typeface="微软雅黑" pitchFamily="34" charset="-122"/>
              </a:rPr>
              <a:t>所示方向</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施加压力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水柱上升</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说明瓶体微小形变使容积减小</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撤去压力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水柱下降到原位</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在瓶的长轴方向</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图</a:t>
            </a:r>
            <a:r>
              <a:rPr lang="en-US" altLang="zh-CN" sz="2000" i="1">
                <a:latin typeface="Times New Roman" pitchFamily="18" charset="0"/>
                <a:ea typeface="微软雅黑" pitchFamily="34" charset="-122"/>
              </a:rPr>
              <a:t>b</a:t>
            </a:r>
            <a:r>
              <a:rPr lang="zh-CN" altLang="en-US" sz="2000">
                <a:latin typeface="微软雅黑" pitchFamily="34" charset="-122"/>
                <a:ea typeface="微软雅黑" pitchFamily="34" charset="-122"/>
              </a:rPr>
              <a:t>所示方向</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施加压力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水柱下降</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说明瓶的容积变大</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撤去压力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水柱升到原处</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318449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03238" y="1020763"/>
            <a:ext cx="1238250" cy="528637"/>
          </a:xfrm>
          <a:prstGeom prst="rect">
            <a:avLst/>
          </a:prstGeom>
          <a:noFill/>
          <a:ln w="9525">
            <a:noFill/>
            <a:miter lim="800000"/>
            <a:headEnd/>
            <a:tailEnd/>
          </a:ln>
        </p:spPr>
      </p:pic>
      <p:pic>
        <p:nvPicPr>
          <p:cNvPr id="21" name="图片 20" descr="book3.png"/>
          <p:cNvPicPr>
            <a:picLocks noChangeAspect="1"/>
          </p:cNvPicPr>
          <p:nvPr/>
        </p:nvPicPr>
        <p:blipFill>
          <a:blip r:embed="rId3"/>
          <a:srcRect/>
          <a:stretch>
            <a:fillRect/>
          </a:stretch>
        </p:blipFill>
        <p:spPr bwMode="auto">
          <a:xfrm>
            <a:off x="7967663" y="3990975"/>
            <a:ext cx="971550" cy="971550"/>
          </a:xfrm>
          <a:prstGeom prst="rect">
            <a:avLst/>
          </a:prstGeom>
          <a:noFill/>
          <a:ln w="9525">
            <a:noFill/>
            <a:miter lim="800000"/>
            <a:headEnd/>
            <a:tailEnd/>
          </a:ln>
        </p:spPr>
      </p:pic>
      <p:sp>
        <p:nvSpPr>
          <p:cNvPr id="9" name="矩形 8"/>
          <p:cNvSpPr>
            <a:spLocks noChangeArrowheads="1"/>
          </p:cNvSpPr>
          <p:nvPr/>
        </p:nvSpPr>
        <p:spPr bwMode="auto">
          <a:xfrm>
            <a:off x="306388" y="349250"/>
            <a:ext cx="301148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弹簧测力计</a:t>
            </a:r>
          </a:p>
        </p:txBody>
      </p:sp>
      <p:sp>
        <p:nvSpPr>
          <p:cNvPr id="11" name="矩形 10"/>
          <p:cNvSpPr>
            <a:spLocks noChangeArrowheads="1"/>
          </p:cNvSpPr>
          <p:nvPr/>
        </p:nvSpPr>
        <p:spPr bwMode="auto">
          <a:xfrm>
            <a:off x="1158875" y="1633538"/>
            <a:ext cx="6486525" cy="3246437"/>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弹力有无的判断方法</a:t>
            </a:r>
            <a:r>
              <a:rPr lang="en-US" altLang="zh-CN" sz="2000">
                <a:latin typeface="微软雅黑" pitchFamily="34" charset="-122"/>
                <a:ea typeface="微软雅黑" pitchFamily="34" charset="-122"/>
              </a:rPr>
              <a:t>:</a:t>
            </a:r>
          </a:p>
          <a:p>
            <a:pPr>
              <a:lnSpc>
                <a:spcPct val="150000"/>
              </a:lnSpc>
            </a:pPr>
            <a:r>
              <a:rPr lang="en-US" altLang="zh-CN" sz="2000">
                <a:latin typeface="微软雅黑" pitchFamily="34" charset="-122"/>
                <a:ea typeface="微软雅黑" pitchFamily="34" charset="-122"/>
              </a:rPr>
              <a:t>(1)</a:t>
            </a:r>
            <a:r>
              <a:rPr lang="zh-CN" altLang="en-US" sz="2000">
                <a:latin typeface="微软雅黑" pitchFamily="34" charset="-122"/>
                <a:ea typeface="微软雅黑" pitchFamily="34" charset="-122"/>
              </a:rPr>
              <a:t>采用“假设法”分析</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即假设弹力存在</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看假设的结果是否符合物体原来的运动状态</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若符合</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说明弹力存在</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若不符合</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说明弹力不存在</a:t>
            </a:r>
            <a:r>
              <a:rPr lang="en-US" altLang="zh-CN" sz="2000">
                <a:latin typeface="微软雅黑" pitchFamily="34" charset="-122"/>
                <a:ea typeface="微软雅黑" pitchFamily="34" charset="-122"/>
              </a:rPr>
              <a:t>;</a:t>
            </a:r>
          </a:p>
          <a:p>
            <a:pPr>
              <a:lnSpc>
                <a:spcPct val="150000"/>
              </a:lnSpc>
            </a:pPr>
            <a:r>
              <a:rPr lang="en-US" altLang="zh-CN" sz="2000">
                <a:latin typeface="微软雅黑" pitchFamily="34" charset="-122"/>
                <a:ea typeface="微软雅黑" pitchFamily="34" charset="-122"/>
              </a:rPr>
              <a:t>(2)</a:t>
            </a:r>
            <a:r>
              <a:rPr lang="zh-CN" altLang="en-US" sz="2000">
                <a:latin typeface="微软雅黑" pitchFamily="34" charset="-122"/>
                <a:ea typeface="微软雅黑" pitchFamily="34" charset="-122"/>
              </a:rPr>
              <a:t>采用“搬离法”分析</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即把与研究对象接触的物体搬去</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看其运动状态是否发生变化</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若变化</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说明弹力存在</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若不变化</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说明弹力不存在</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14678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28638" y="936625"/>
            <a:ext cx="1206500" cy="527050"/>
          </a:xfrm>
          <a:prstGeom prst="rect">
            <a:avLst/>
          </a:prstGeom>
          <a:noFill/>
          <a:ln w="9525">
            <a:noFill/>
            <a:miter lim="800000"/>
            <a:headEnd/>
            <a:tailEnd/>
          </a:ln>
        </p:spPr>
      </p:pic>
      <p:pic>
        <p:nvPicPr>
          <p:cNvPr id="21" name="图片 20" descr="book3.png"/>
          <p:cNvPicPr>
            <a:picLocks noChangeAspect="1"/>
          </p:cNvPicPr>
          <p:nvPr/>
        </p:nvPicPr>
        <p:blipFill>
          <a:blip r:embed="rId3"/>
          <a:srcRect/>
          <a:stretch>
            <a:fillRect/>
          </a:stretch>
        </p:blipFill>
        <p:spPr bwMode="auto">
          <a:xfrm>
            <a:off x="7967663" y="3990975"/>
            <a:ext cx="971550" cy="971550"/>
          </a:xfrm>
          <a:prstGeom prst="rect">
            <a:avLst/>
          </a:prstGeom>
          <a:noFill/>
          <a:ln w="9525">
            <a:noFill/>
            <a:miter lim="800000"/>
            <a:headEnd/>
            <a:tailEnd/>
          </a:ln>
        </p:spPr>
      </p:pic>
      <p:sp>
        <p:nvSpPr>
          <p:cNvPr id="9" name="矩形 8"/>
          <p:cNvSpPr>
            <a:spLocks noChangeArrowheads="1"/>
          </p:cNvSpPr>
          <p:nvPr/>
        </p:nvSpPr>
        <p:spPr bwMode="auto">
          <a:xfrm>
            <a:off x="306388" y="349250"/>
            <a:ext cx="301148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弹簧测力计</a:t>
            </a:r>
          </a:p>
        </p:txBody>
      </p:sp>
      <p:sp>
        <p:nvSpPr>
          <p:cNvPr id="11" name="矩形 10"/>
          <p:cNvSpPr>
            <a:spLocks noChangeArrowheads="1"/>
          </p:cNvSpPr>
          <p:nvPr/>
        </p:nvSpPr>
        <p:spPr bwMode="auto">
          <a:xfrm>
            <a:off x="358775" y="1530350"/>
            <a:ext cx="5127625" cy="3300413"/>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伸长量</a:t>
            </a:r>
            <a:r>
              <a:rPr lang="en-US" altLang="zh-CN" sz="2000">
                <a:latin typeface="微软雅黑" pitchFamily="34" charset="-122"/>
                <a:ea typeface="微软雅黑" pitchFamily="34" charset="-122"/>
              </a:rPr>
              <a:t>Δ</a:t>
            </a:r>
            <a:r>
              <a:rPr lang="en-US" altLang="zh-CN" sz="2000" i="1">
                <a:latin typeface="Times New Roman" pitchFamily="18" charset="0"/>
                <a:ea typeface="微软雅黑" pitchFamily="34" charset="-122"/>
                <a:cs typeface="Times New Roman" pitchFamily="18" charset="0"/>
              </a:rPr>
              <a:t>L</a:t>
            </a:r>
            <a:r>
              <a:rPr lang="zh-CN" altLang="en-US" sz="2000">
                <a:latin typeface="微软雅黑" pitchFamily="34" charset="-122"/>
                <a:ea typeface="微软雅黑" pitchFamily="34" charset="-122"/>
              </a:rPr>
              <a:t>与弹簧长度</a:t>
            </a:r>
            <a:r>
              <a:rPr lang="en-US" altLang="zh-CN" sz="2000">
                <a:latin typeface="微软雅黑" pitchFamily="34" charset="-122"/>
                <a:ea typeface="微软雅黑" pitchFamily="34" charset="-122"/>
              </a:rPr>
              <a:t>L</a:t>
            </a:r>
            <a:r>
              <a:rPr lang="zh-CN" altLang="en-US" sz="2000">
                <a:latin typeface="微软雅黑" pitchFamily="34" charset="-122"/>
                <a:ea typeface="微软雅黑" pitchFamily="34" charset="-122"/>
              </a:rPr>
              <a:t>的区别</a:t>
            </a:r>
            <a:r>
              <a:rPr lang="en-US" altLang="zh-CN" sz="2000">
                <a:latin typeface="微软雅黑" pitchFamily="34" charset="-122"/>
                <a:ea typeface="微软雅黑" pitchFamily="34" charset="-122"/>
              </a:rPr>
              <a:t>:</a:t>
            </a:r>
          </a:p>
          <a:p>
            <a:pPr algn="just">
              <a:lnSpc>
                <a:spcPct val="150000"/>
              </a:lnSpc>
            </a:pPr>
            <a:r>
              <a:rPr lang="zh-CN" altLang="en-US" sz="2000">
                <a:latin typeface="微软雅黑" pitchFamily="34" charset="-122"/>
                <a:ea typeface="微软雅黑" pitchFamily="34" charset="-122"/>
              </a:rPr>
              <a:t>弹簧不受任何拉力时的长度叫做弹簧的原长</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一般用</a:t>
            </a:r>
            <a:r>
              <a:rPr lang="en-US" altLang="zh-CN" sz="2000" i="1">
                <a:latin typeface="Times New Roman" pitchFamily="18" charset="0"/>
                <a:ea typeface="微软雅黑" pitchFamily="34" charset="-122"/>
              </a:rPr>
              <a:t>L</a:t>
            </a:r>
            <a:r>
              <a:rPr lang="en-US" altLang="zh-CN" sz="2000" baseline="-25000">
                <a:latin typeface="微软雅黑" pitchFamily="34" charset="-122"/>
                <a:ea typeface="微软雅黑" pitchFamily="34" charset="-122"/>
              </a:rPr>
              <a:t>0</a:t>
            </a:r>
            <a:r>
              <a:rPr lang="zh-CN" altLang="en-US" sz="2000">
                <a:latin typeface="微软雅黑" pitchFamily="34" charset="-122"/>
                <a:ea typeface="微软雅黑" pitchFamily="34" charset="-122"/>
              </a:rPr>
              <a:t>表示</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弹簧受到拉力之后的长度是弹簧现在的长度</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一般用</a:t>
            </a:r>
            <a:r>
              <a:rPr lang="en-US" altLang="zh-CN" sz="2000">
                <a:latin typeface="微软雅黑" pitchFamily="34" charset="-122"/>
                <a:ea typeface="微软雅黑" pitchFamily="34" charset="-122"/>
              </a:rPr>
              <a:t>L</a:t>
            </a:r>
            <a:r>
              <a:rPr lang="zh-CN" altLang="en-US" sz="2000">
                <a:latin typeface="微软雅黑" pitchFamily="34" charset="-122"/>
                <a:ea typeface="微软雅黑" pitchFamily="34" charset="-122"/>
              </a:rPr>
              <a:t>表示</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则弹簧的伸长量就是</a:t>
            </a:r>
            <a:r>
              <a:rPr lang="en-US" altLang="zh-CN" sz="2000">
                <a:latin typeface="微软雅黑" pitchFamily="34" charset="-122"/>
                <a:ea typeface="微软雅黑" pitchFamily="34" charset="-122"/>
              </a:rPr>
              <a:t>Δ</a:t>
            </a:r>
            <a:r>
              <a:rPr lang="en-US" altLang="zh-CN" sz="2000" i="1">
                <a:latin typeface="Times New Roman" pitchFamily="18" charset="0"/>
                <a:ea typeface="微软雅黑" pitchFamily="34" charset="-122"/>
              </a:rPr>
              <a:t>L</a:t>
            </a:r>
            <a:r>
              <a:rPr lang="en-US" altLang="zh-CN" sz="2000">
                <a:latin typeface="微软雅黑" pitchFamily="34" charset="-122"/>
                <a:ea typeface="微软雅黑" pitchFamily="34" charset="-122"/>
              </a:rPr>
              <a:t>=</a:t>
            </a:r>
            <a:r>
              <a:rPr lang="en-US" altLang="zh-CN" sz="2000" i="1">
                <a:latin typeface="Times New Roman" pitchFamily="18" charset="0"/>
                <a:ea typeface="微软雅黑" pitchFamily="34" charset="-122"/>
              </a:rPr>
              <a:t>L</a:t>
            </a:r>
            <a:r>
              <a:rPr lang="en-US" altLang="zh-CN" sz="2000">
                <a:latin typeface="微软雅黑" pitchFamily="34" charset="-122"/>
                <a:ea typeface="微软雅黑" pitchFamily="34" charset="-122"/>
              </a:rPr>
              <a:t>-</a:t>
            </a:r>
            <a:r>
              <a:rPr lang="en-US" altLang="zh-CN" sz="2000" i="1">
                <a:latin typeface="Times New Roman" pitchFamily="18" charset="0"/>
                <a:ea typeface="微软雅黑" pitchFamily="34" charset="-122"/>
              </a:rPr>
              <a:t>L</a:t>
            </a:r>
            <a:r>
              <a:rPr lang="en-US" altLang="zh-CN" sz="2000" baseline="-25000">
                <a:latin typeface="微软雅黑" pitchFamily="34" charset="-122"/>
                <a:ea typeface="微软雅黑" pitchFamily="34" charset="-122"/>
              </a:rPr>
              <a:t>0</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如图所示</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弹簧的伸长量</a:t>
            </a:r>
            <a:r>
              <a:rPr lang="en-US" altLang="zh-CN" sz="2000">
                <a:latin typeface="微软雅黑" pitchFamily="34" charset="-122"/>
                <a:ea typeface="微软雅黑" pitchFamily="34" charset="-122"/>
              </a:rPr>
              <a:t>Δ</a:t>
            </a:r>
            <a:r>
              <a:rPr lang="en-US" altLang="zh-CN" sz="2000" i="1">
                <a:latin typeface="Times New Roman" pitchFamily="18" charset="0"/>
                <a:ea typeface="微软雅黑" pitchFamily="34" charset="-122"/>
              </a:rPr>
              <a:t>L</a:t>
            </a:r>
            <a:r>
              <a:rPr lang="zh-CN" altLang="en-US" sz="2000">
                <a:latin typeface="微软雅黑" pitchFamily="34" charset="-122"/>
                <a:ea typeface="微软雅黑" pitchFamily="34" charset="-122"/>
              </a:rPr>
              <a:t>与所受的拉力</a:t>
            </a:r>
            <a:r>
              <a:rPr lang="en-US" altLang="zh-CN" sz="2000" i="1">
                <a:latin typeface="Times New Roman" pitchFamily="18" charset="0"/>
                <a:ea typeface="微软雅黑" pitchFamily="34" charset="-122"/>
              </a:rPr>
              <a:t>F</a:t>
            </a:r>
            <a:r>
              <a:rPr lang="zh-CN" altLang="en-US" sz="2000">
                <a:latin typeface="微软雅黑" pitchFamily="34" charset="-122"/>
                <a:ea typeface="微软雅黑" pitchFamily="34" charset="-122"/>
              </a:rPr>
              <a:t>成正比</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在弹性限度内</a:t>
            </a:r>
            <a:r>
              <a:rPr lang="en-US" altLang="zh-CN" sz="2000">
                <a:latin typeface="微软雅黑" pitchFamily="34" charset="-122"/>
                <a:ea typeface="微软雅黑" pitchFamily="34" charset="-122"/>
              </a:rPr>
              <a:t>,Δ</a:t>
            </a:r>
            <a:r>
              <a:rPr lang="en-US" altLang="zh-CN" sz="2000" i="1">
                <a:latin typeface="Times New Roman" pitchFamily="18" charset="0"/>
                <a:ea typeface="微软雅黑" pitchFamily="34" charset="-122"/>
              </a:rPr>
              <a:t>L</a:t>
            </a:r>
            <a:r>
              <a:rPr lang="zh-CN" altLang="en-US" sz="2000">
                <a:latin typeface="微软雅黑" pitchFamily="34" charset="-122"/>
                <a:ea typeface="微软雅黑" pitchFamily="34" charset="-122"/>
              </a:rPr>
              <a:t>越长</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表明所受的拉力</a:t>
            </a:r>
            <a:r>
              <a:rPr lang="en-US" altLang="zh-CN" sz="2000" i="1">
                <a:latin typeface="Times New Roman" pitchFamily="18" charset="0"/>
                <a:ea typeface="微软雅黑" pitchFamily="34" charset="-122"/>
              </a:rPr>
              <a:t>F</a:t>
            </a:r>
            <a:r>
              <a:rPr lang="zh-CN" altLang="en-US" sz="2000">
                <a:latin typeface="微软雅黑" pitchFamily="34" charset="-122"/>
                <a:ea typeface="微软雅黑" pitchFamily="34" charset="-122"/>
              </a:rPr>
              <a:t>越大</a:t>
            </a:r>
            <a:r>
              <a:rPr lang="en-US" altLang="zh-CN" sz="2000">
                <a:latin typeface="微软雅黑" pitchFamily="34" charset="-122"/>
                <a:ea typeface="微软雅黑" pitchFamily="34" charset="-122"/>
              </a:rPr>
              <a:t>.</a:t>
            </a:r>
          </a:p>
        </p:txBody>
      </p:sp>
      <p:pic>
        <p:nvPicPr>
          <p:cNvPr id="12" name="CC51.EPS" descr="id:2147505524;FounderCES"/>
          <p:cNvPicPr>
            <a:picLocks noChangeAspect="1" noChangeArrowheads="1"/>
          </p:cNvPicPr>
          <p:nvPr/>
        </p:nvPicPr>
        <p:blipFill>
          <a:blip r:embed="rId4"/>
          <a:srcRect/>
          <a:stretch>
            <a:fillRect/>
          </a:stretch>
        </p:blipFill>
        <p:spPr bwMode="auto">
          <a:xfrm>
            <a:off x="6032500" y="1968500"/>
            <a:ext cx="2360613" cy="20939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par>
                                <p:cTn id="22" presetID="12" presetClass="entr" presetSubtype="4" fill="hold"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slide(fromBottom)">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2667000" y="514350"/>
            <a:ext cx="3621088" cy="901700"/>
          </a:xfrm>
          <a:prstGeom prst="rect">
            <a:avLst/>
          </a:prstGeom>
          <a:noFill/>
          <a:ln w="9525">
            <a:noFill/>
            <a:miter lim="800000"/>
            <a:headEnd/>
            <a:tailEnd/>
          </a:ln>
        </p:spPr>
        <p:txBody>
          <a:bodyPr lIns="68580" tIns="34290" rIns="68580" bIns="34290">
            <a:spAutoFit/>
          </a:bodyPr>
          <a:lstStyle/>
          <a:p>
            <a:r>
              <a:rPr lang="zh-CN" altLang="en-US" sz="5400" b="1" dirty="0">
                <a:solidFill>
                  <a:srgbClr val="FF0000"/>
                </a:solidFill>
                <a:latin typeface="隶书"/>
                <a:ea typeface="隶书"/>
                <a:cs typeface="隶书"/>
              </a:rPr>
              <a:t>第七章  力</a:t>
            </a:r>
          </a:p>
        </p:txBody>
      </p:sp>
      <p:sp>
        <p:nvSpPr>
          <p:cNvPr id="64" name="文本框 78"/>
          <p:cNvSpPr txBox="1">
            <a:spLocks noChangeArrowheads="1"/>
          </p:cNvSpPr>
          <p:nvPr/>
        </p:nvSpPr>
        <p:spPr bwMode="auto">
          <a:xfrm>
            <a:off x="3614738" y="1855788"/>
            <a:ext cx="2093912" cy="576262"/>
          </a:xfrm>
          <a:prstGeom prst="rect">
            <a:avLst/>
          </a:prstGeom>
          <a:noFill/>
          <a:ln w="9525">
            <a:noFill/>
            <a:miter lim="800000"/>
            <a:headEnd/>
            <a:tailEnd/>
          </a:ln>
        </p:spPr>
        <p:txBody>
          <a:bodyPr wrap="none" lIns="68580" tIns="34290" rIns="68580" bIns="34290">
            <a:spAutoFit/>
          </a:bodyPr>
          <a:lstStyle/>
          <a:p>
            <a:r>
              <a:rPr lang="zh-CN" altLang="en-US" sz="3300" b="1">
                <a:solidFill>
                  <a:schemeClr val="accent1"/>
                </a:solidFill>
                <a:latin typeface="微软雅黑" pitchFamily="34" charset="-122"/>
                <a:ea typeface="微软雅黑" pitchFamily="34" charset="-122"/>
              </a:rPr>
              <a:t>第</a:t>
            </a:r>
            <a:r>
              <a:rPr lang="en-US" altLang="zh-CN" sz="3300" b="1">
                <a:solidFill>
                  <a:schemeClr val="accent1"/>
                </a:solidFill>
                <a:latin typeface="微软雅黑" pitchFamily="34" charset="-122"/>
                <a:ea typeface="微软雅黑" pitchFamily="34" charset="-122"/>
              </a:rPr>
              <a:t>1</a:t>
            </a:r>
            <a:r>
              <a:rPr lang="zh-CN" altLang="en-US" sz="3300" b="1">
                <a:solidFill>
                  <a:schemeClr val="accent1"/>
                </a:solidFill>
                <a:latin typeface="微软雅黑" pitchFamily="34" charset="-122"/>
                <a:ea typeface="微软雅黑" pitchFamily="34" charset="-122"/>
              </a:rPr>
              <a:t>节　力</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203344"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87363" y="750888"/>
            <a:ext cx="1271587" cy="539750"/>
          </a:xfrm>
          <a:prstGeom prst="rect">
            <a:avLst/>
          </a:prstGeom>
          <a:noFill/>
          <a:ln w="9525">
            <a:noFill/>
            <a:miter lim="800000"/>
            <a:headEnd/>
            <a:tailEnd/>
          </a:ln>
        </p:spPr>
      </p:pic>
      <p:pic>
        <p:nvPicPr>
          <p:cNvPr id="21" name="图片 20" descr="book3.png"/>
          <p:cNvPicPr>
            <a:picLocks noChangeAspect="1"/>
          </p:cNvPicPr>
          <p:nvPr/>
        </p:nvPicPr>
        <p:blipFill>
          <a:blip r:embed="rId3"/>
          <a:srcRect/>
          <a:stretch>
            <a:fillRect/>
          </a:stretch>
        </p:blipFill>
        <p:spPr bwMode="auto">
          <a:xfrm>
            <a:off x="7967663" y="3990975"/>
            <a:ext cx="971550" cy="971550"/>
          </a:xfrm>
          <a:prstGeom prst="rect">
            <a:avLst/>
          </a:prstGeom>
          <a:noFill/>
          <a:ln w="9525">
            <a:noFill/>
            <a:miter lim="800000"/>
            <a:headEnd/>
            <a:tailEnd/>
          </a:ln>
        </p:spPr>
      </p:pic>
      <p:sp>
        <p:nvSpPr>
          <p:cNvPr id="9" name="矩形 8"/>
          <p:cNvSpPr>
            <a:spLocks noChangeArrowheads="1"/>
          </p:cNvSpPr>
          <p:nvPr/>
        </p:nvSpPr>
        <p:spPr bwMode="auto">
          <a:xfrm>
            <a:off x="306388" y="349250"/>
            <a:ext cx="301148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弹簧测力计</a:t>
            </a:r>
          </a:p>
        </p:txBody>
      </p:sp>
      <p:sp>
        <p:nvSpPr>
          <p:cNvPr id="11" name="矩形 10"/>
          <p:cNvSpPr>
            <a:spLocks noChangeArrowheads="1"/>
          </p:cNvSpPr>
          <p:nvPr/>
        </p:nvSpPr>
        <p:spPr bwMode="auto">
          <a:xfrm>
            <a:off x="733425" y="1255713"/>
            <a:ext cx="6440488" cy="477837"/>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使用弹簧测力计时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拉力必须沿竖直方向吗</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为什么</a:t>
            </a:r>
            <a:r>
              <a:rPr lang="en-US" altLang="zh-CN" sz="2000">
                <a:latin typeface="微软雅黑" pitchFamily="34" charset="-122"/>
                <a:ea typeface="微软雅黑" pitchFamily="34" charset="-122"/>
              </a:rPr>
              <a:t>?</a:t>
            </a:r>
          </a:p>
        </p:txBody>
      </p:sp>
      <p:sp>
        <p:nvSpPr>
          <p:cNvPr id="10" name="矩形 9"/>
          <p:cNvSpPr>
            <a:spLocks noChangeArrowheads="1"/>
          </p:cNvSpPr>
          <p:nvPr/>
        </p:nvSpPr>
        <p:spPr bwMode="auto">
          <a:xfrm>
            <a:off x="715963" y="1804988"/>
            <a:ext cx="7296150" cy="145415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点拨：不一定</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弹簧测力计是测量力的工具</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不一定仅测竖直方向或水平方向的力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其他方向的力也可测量</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在测量力时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要保证弹簧测力计所测力的方向与弹簧的轴线方向一致</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如图可以沿斜面拉</a:t>
            </a:r>
            <a:r>
              <a:rPr lang="en-US" altLang="zh-CN" sz="2000">
                <a:latin typeface="微软雅黑" pitchFamily="34" charset="-122"/>
                <a:ea typeface="微软雅黑" pitchFamily="34" charset="-122"/>
              </a:rPr>
              <a:t>.</a:t>
            </a:r>
          </a:p>
        </p:txBody>
      </p:sp>
      <p:pic>
        <p:nvPicPr>
          <p:cNvPr id="12" name="CC52.EPS" descr="id:2147505545;FounderCES"/>
          <p:cNvPicPr>
            <a:picLocks noChangeAspect="1" noChangeArrowheads="1"/>
          </p:cNvPicPr>
          <p:nvPr/>
        </p:nvPicPr>
        <p:blipFill>
          <a:blip r:embed="rId4"/>
          <a:srcRect/>
          <a:stretch>
            <a:fillRect/>
          </a:stretch>
        </p:blipFill>
        <p:spPr bwMode="auto">
          <a:xfrm>
            <a:off x="3051175" y="3506788"/>
            <a:ext cx="2843213" cy="11779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childTnLst>
                          </p:cTn>
                        </p:par>
                      </p:childTnLst>
                    </p:cTn>
                  </p:par>
                  <p:par>
                    <p:cTn id="22" fill="hold">
                      <p:stCondLst>
                        <p:cond delay="indefinite"/>
                      </p:stCondLst>
                      <p:childTnLst>
                        <p:par>
                          <p:cTn id="23" fill="hold">
                            <p:stCondLst>
                              <p:cond delay="0"/>
                            </p:stCondLst>
                            <p:childTnLst>
                              <p:par>
                                <p:cTn id="24" presetID="12" presetClass="entr" presetSubtype="4" fill="hold" grpId="0" nodeType="click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slide(fromBottom)">
                                      <p:cBhvr>
                                        <p:cTn id="26" dur="500"/>
                                        <p:tgtEl>
                                          <p:spTgt spid="10"/>
                                        </p:tgtEl>
                                      </p:cBhvr>
                                    </p:animEffect>
                                  </p:childTnLst>
                                </p:cTn>
                              </p:par>
                              <p:par>
                                <p:cTn id="27" presetID="12" presetClass="entr" presetSubtype="4" fill="hold" nodeType="with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slide(fromBottom)">
                                      <p:cBhvr>
                                        <p:cTn id="2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259905"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90538" y="1109663"/>
            <a:ext cx="1265237" cy="539750"/>
          </a:xfrm>
          <a:prstGeom prst="rect">
            <a:avLst/>
          </a:prstGeom>
          <a:noFill/>
          <a:ln w="9525">
            <a:noFill/>
            <a:miter lim="800000"/>
            <a:headEnd/>
            <a:tailEnd/>
          </a:ln>
        </p:spPr>
      </p:pic>
      <p:pic>
        <p:nvPicPr>
          <p:cNvPr id="21" name="图片 20" descr="book3.png"/>
          <p:cNvPicPr>
            <a:picLocks noChangeAspect="1"/>
          </p:cNvPicPr>
          <p:nvPr/>
        </p:nvPicPr>
        <p:blipFill>
          <a:blip r:embed="rId3"/>
          <a:srcRect/>
          <a:stretch>
            <a:fillRect/>
          </a:stretch>
        </p:blipFill>
        <p:spPr bwMode="auto">
          <a:xfrm>
            <a:off x="7967663" y="3990975"/>
            <a:ext cx="971550" cy="971550"/>
          </a:xfrm>
          <a:prstGeom prst="rect">
            <a:avLst/>
          </a:prstGeom>
          <a:noFill/>
          <a:ln w="9525">
            <a:noFill/>
            <a:miter lim="800000"/>
            <a:headEnd/>
            <a:tailEnd/>
          </a:ln>
        </p:spPr>
      </p:pic>
      <p:sp>
        <p:nvSpPr>
          <p:cNvPr id="9" name="矩形 8"/>
          <p:cNvSpPr>
            <a:spLocks noChangeArrowheads="1"/>
          </p:cNvSpPr>
          <p:nvPr/>
        </p:nvSpPr>
        <p:spPr bwMode="auto">
          <a:xfrm>
            <a:off x="306388" y="349250"/>
            <a:ext cx="301148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弹簧测力计</a:t>
            </a:r>
          </a:p>
        </p:txBody>
      </p:sp>
      <p:sp>
        <p:nvSpPr>
          <p:cNvPr id="11" name="矩形 10"/>
          <p:cNvSpPr>
            <a:spLocks noChangeArrowheads="1"/>
          </p:cNvSpPr>
          <p:nvPr/>
        </p:nvSpPr>
        <p:spPr bwMode="auto">
          <a:xfrm>
            <a:off x="1216025" y="1897063"/>
            <a:ext cx="6503988" cy="2378075"/>
          </a:xfrm>
          <a:prstGeom prst="rect">
            <a:avLst/>
          </a:prstGeom>
          <a:noFill/>
          <a:ln w="9525">
            <a:noFill/>
            <a:miter lim="800000"/>
            <a:headEnd/>
            <a:tailEnd/>
          </a:ln>
        </p:spPr>
        <p:txBody>
          <a:bodyPr lIns="68580" tIns="34290" rIns="68580" bIns="34290">
            <a:spAutoFit/>
          </a:bodyPr>
          <a:lstStyle/>
          <a:p>
            <a:pPr>
              <a:lnSpc>
                <a:spcPct val="150000"/>
              </a:lnSpc>
            </a:pPr>
            <a:r>
              <a:rPr lang="en-US" altLang="zh-CN" sz="2000">
                <a:latin typeface="微软雅黑" pitchFamily="34" charset="-122"/>
                <a:ea typeface="微软雅黑" pitchFamily="34" charset="-122"/>
              </a:rPr>
              <a:t>(1)</a:t>
            </a:r>
            <a:r>
              <a:rPr lang="zh-CN" altLang="en-US" sz="2000">
                <a:latin typeface="微软雅黑" pitchFamily="34" charset="-122"/>
                <a:ea typeface="微软雅黑" pitchFamily="34" charset="-122"/>
              </a:rPr>
              <a:t>在弹性限度内</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弹簧的伸长量与它所受的拉力成正比</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其比值不变</a:t>
            </a:r>
            <a:r>
              <a:rPr lang="en-US" altLang="zh-CN" sz="2000">
                <a:latin typeface="微软雅黑" pitchFamily="34" charset="-122"/>
                <a:ea typeface="微软雅黑" pitchFamily="34" charset="-122"/>
              </a:rPr>
              <a:t>;</a:t>
            </a:r>
          </a:p>
          <a:p>
            <a:pPr>
              <a:lnSpc>
                <a:spcPct val="150000"/>
              </a:lnSpc>
            </a:pPr>
            <a:r>
              <a:rPr lang="en-US" altLang="zh-CN" sz="2000">
                <a:latin typeface="微软雅黑" pitchFamily="34" charset="-122"/>
                <a:ea typeface="微软雅黑" pitchFamily="34" charset="-122"/>
              </a:rPr>
              <a:t>(2)</a:t>
            </a:r>
            <a:r>
              <a:rPr lang="zh-CN" altLang="en-US" sz="2000">
                <a:latin typeface="微软雅黑" pitchFamily="34" charset="-122"/>
                <a:ea typeface="微软雅黑" pitchFamily="34" charset="-122"/>
              </a:rPr>
              <a:t>若超出了弹性限度</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弹簧的伸长量与所受的拉力不成正比</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而且会损坏弹簧</a:t>
            </a:r>
            <a:r>
              <a:rPr lang="en-US" altLang="zh-CN" sz="2000">
                <a:latin typeface="微软雅黑" pitchFamily="34" charset="-122"/>
                <a:ea typeface="微软雅黑" pitchFamily="34" charset="-122"/>
              </a:rPr>
              <a:t>;</a:t>
            </a:r>
          </a:p>
          <a:p>
            <a:pPr>
              <a:lnSpc>
                <a:spcPct val="150000"/>
              </a:lnSpc>
            </a:pPr>
            <a:r>
              <a:rPr lang="en-US" altLang="zh-CN" sz="2000">
                <a:latin typeface="微软雅黑" pitchFamily="34" charset="-122"/>
                <a:ea typeface="微软雅黑" pitchFamily="34" charset="-122"/>
              </a:rPr>
              <a:t>(3)</a:t>
            </a:r>
            <a:r>
              <a:rPr lang="zh-CN" altLang="en-US" sz="2000">
                <a:latin typeface="微软雅黑" pitchFamily="34" charset="-122"/>
                <a:ea typeface="微软雅黑" pitchFamily="34" charset="-122"/>
              </a:rPr>
              <a:t>不同的弹簧</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伸长量相同时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所受的拉力一般不同</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2667000" y="514350"/>
            <a:ext cx="3621088" cy="901700"/>
          </a:xfrm>
          <a:prstGeom prst="rect">
            <a:avLst/>
          </a:prstGeom>
          <a:noFill/>
          <a:ln w="9525">
            <a:noFill/>
            <a:miter lim="800000"/>
            <a:headEnd/>
            <a:tailEnd/>
          </a:ln>
        </p:spPr>
        <p:txBody>
          <a:bodyPr lIns="68580" tIns="34290" rIns="68580" bIns="34290">
            <a:spAutoFit/>
          </a:bodyPr>
          <a:lstStyle/>
          <a:p>
            <a:r>
              <a:rPr lang="zh-CN" altLang="en-US" sz="5400" b="1">
                <a:solidFill>
                  <a:schemeClr val="accent1"/>
                </a:solidFill>
                <a:latin typeface="隶书"/>
                <a:ea typeface="隶书"/>
                <a:cs typeface="隶书"/>
              </a:rPr>
              <a:t>第七章  力</a:t>
            </a:r>
          </a:p>
        </p:txBody>
      </p:sp>
      <p:sp>
        <p:nvSpPr>
          <p:cNvPr id="64" name="文本框 78"/>
          <p:cNvSpPr txBox="1">
            <a:spLocks noChangeArrowheads="1"/>
          </p:cNvSpPr>
          <p:nvPr/>
        </p:nvSpPr>
        <p:spPr bwMode="auto">
          <a:xfrm>
            <a:off x="3078163" y="1846263"/>
            <a:ext cx="2938462" cy="576262"/>
          </a:xfrm>
          <a:prstGeom prst="rect">
            <a:avLst/>
          </a:prstGeom>
          <a:noFill/>
          <a:ln w="9525">
            <a:noFill/>
            <a:miter lim="800000"/>
            <a:headEnd/>
            <a:tailEnd/>
          </a:ln>
        </p:spPr>
        <p:txBody>
          <a:bodyPr wrap="none" lIns="68580" tIns="34290" rIns="68580" bIns="34290">
            <a:spAutoFit/>
          </a:bodyPr>
          <a:lstStyle/>
          <a:p>
            <a:r>
              <a:rPr lang="zh-CN" altLang="en-US" sz="3300" b="1">
                <a:solidFill>
                  <a:schemeClr val="accent1"/>
                </a:solidFill>
                <a:latin typeface="微软雅黑" pitchFamily="34" charset="-122"/>
                <a:ea typeface="微软雅黑" pitchFamily="34" charset="-122"/>
              </a:rPr>
              <a:t>第</a:t>
            </a:r>
            <a:r>
              <a:rPr lang="en-US" altLang="zh-CN" sz="3300" b="1">
                <a:solidFill>
                  <a:schemeClr val="accent1"/>
                </a:solidFill>
                <a:latin typeface="微软雅黑" pitchFamily="34" charset="-122"/>
                <a:ea typeface="微软雅黑" pitchFamily="34" charset="-122"/>
              </a:rPr>
              <a:t>4</a:t>
            </a:r>
            <a:r>
              <a:rPr lang="zh-CN" altLang="en-US" sz="3300" b="1">
                <a:solidFill>
                  <a:schemeClr val="accent1"/>
                </a:solidFill>
                <a:latin typeface="微软雅黑" pitchFamily="34" charset="-122"/>
                <a:ea typeface="微软雅黑" pitchFamily="34" charset="-122"/>
              </a:rPr>
              <a:t>节　重　力</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15621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14350" y="1120775"/>
            <a:ext cx="1216025" cy="515938"/>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301148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重力的概念</a:t>
            </a:r>
          </a:p>
        </p:txBody>
      </p:sp>
      <p:sp>
        <p:nvSpPr>
          <p:cNvPr id="23" name="矩形 22"/>
          <p:cNvSpPr>
            <a:spLocks noChangeArrowheads="1"/>
          </p:cNvSpPr>
          <p:nvPr/>
        </p:nvSpPr>
        <p:spPr bwMode="auto">
          <a:xfrm>
            <a:off x="1833563" y="3733800"/>
            <a:ext cx="4830762" cy="938213"/>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“飞流直下三千尺</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疑是银河落九天”</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描述的就是水由于受重力落向深潭的情景</a:t>
            </a:r>
            <a:r>
              <a:rPr lang="en-US" altLang="zh-CN" sz="2000">
                <a:latin typeface="微软雅黑" pitchFamily="34" charset="-122"/>
                <a:ea typeface="微软雅黑" pitchFamily="34" charset="-122"/>
              </a:rPr>
              <a:t>.</a:t>
            </a:r>
          </a:p>
        </p:txBody>
      </p:sp>
      <p:pic>
        <p:nvPicPr>
          <p:cNvPr id="10" name="cc64.jpg" descr="id:2147505846;FounderCES"/>
          <p:cNvPicPr>
            <a:picLocks noChangeAspect="1" noChangeArrowheads="1"/>
          </p:cNvPicPr>
          <p:nvPr/>
        </p:nvPicPr>
        <p:blipFill>
          <a:blip r:embed="rId4"/>
          <a:srcRect/>
          <a:stretch>
            <a:fillRect/>
          </a:stretch>
        </p:blipFill>
        <p:spPr bwMode="auto">
          <a:xfrm>
            <a:off x="2982913" y="1584325"/>
            <a:ext cx="2646362" cy="19970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par>
                                <p:cTn id="18" presetID="12" presetClass="entr" presetSubtype="4"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slide(fromBottom)">
                                      <p:cBhvr>
                                        <p:cTn id="20" dur="500"/>
                                        <p:tgtEl>
                                          <p:spTgt spid="10"/>
                                        </p:tgtEl>
                                      </p:cBhvr>
                                    </p:animEffect>
                                  </p:childTnLst>
                                </p:cTn>
                              </p:par>
                            </p:childTnLst>
                          </p:cTn>
                        </p:par>
                        <p:par>
                          <p:cTn id="21" fill="hold">
                            <p:stCondLst>
                              <p:cond delay="500"/>
                            </p:stCondLst>
                            <p:childTnLst>
                              <p:par>
                                <p:cTn id="22" presetID="12" presetClass="entr" presetSubtype="4" fill="hold" grpId="0" nodeType="afterEffect">
                                  <p:stCondLst>
                                    <p:cond delay="0"/>
                                  </p:stCondLst>
                                  <p:childTnLst>
                                    <p:set>
                                      <p:cBhvr>
                                        <p:cTn id="23" dur="1" fill="hold">
                                          <p:stCondLst>
                                            <p:cond delay="0"/>
                                          </p:stCondLst>
                                        </p:cTn>
                                        <p:tgtEl>
                                          <p:spTgt spid="23"/>
                                        </p:tgtEl>
                                        <p:attrNameLst>
                                          <p:attrName>style.visibility</p:attrName>
                                        </p:attrNameLst>
                                      </p:cBhvr>
                                      <p:to>
                                        <p:strVal val="visible"/>
                                      </p:to>
                                    </p:set>
                                    <p:animEffect transition="in" filter="slide(fromBottom)">
                                      <p:cBhvr>
                                        <p:cTn id="24"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450850" y="1108075"/>
            <a:ext cx="1193800" cy="506413"/>
          </a:xfrm>
          <a:prstGeom prst="rect">
            <a:avLst/>
          </a:prstGeom>
          <a:noFill/>
          <a:ln w="9525">
            <a:noFill/>
            <a:miter lim="800000"/>
            <a:headEnd/>
            <a:tailEnd/>
          </a:ln>
        </p:spPr>
      </p:pic>
      <p:grpSp>
        <p:nvGrpSpPr>
          <p:cNvPr id="2" name="组合 18"/>
          <p:cNvGrpSpPr>
            <a:grpSpLocks/>
          </p:cNvGrpSpPr>
          <p:nvPr/>
        </p:nvGrpSpPr>
        <p:grpSpPr bwMode="auto">
          <a:xfrm>
            <a:off x="252413" y="0"/>
            <a:ext cx="3046412"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962" y="207900"/>
              <a:ext cx="418795" cy="2996"/>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452" y="207899"/>
              <a:ext cx="418795" cy="299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01148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重力的大小</a:t>
            </a:r>
          </a:p>
        </p:txBody>
      </p:sp>
      <p:sp>
        <p:nvSpPr>
          <p:cNvPr id="14" name="矩形 13"/>
          <p:cNvSpPr>
            <a:spLocks noChangeArrowheads="1"/>
          </p:cNvSpPr>
          <p:nvPr/>
        </p:nvSpPr>
        <p:spPr bwMode="auto">
          <a:xfrm>
            <a:off x="1781175" y="2320925"/>
            <a:ext cx="5354638" cy="145415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日常生活中和贸易中常说物体有多重</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指的是物体的质量</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物理学中说的物重</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或物体的重量</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指的是重力的大小</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17506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90538" y="1109663"/>
            <a:ext cx="1265237" cy="539750"/>
          </a:xfrm>
          <a:prstGeom prst="rect">
            <a:avLst/>
          </a:prstGeom>
          <a:noFill/>
          <a:ln w="9525">
            <a:noFill/>
            <a:miter lim="800000"/>
            <a:headEnd/>
            <a:tailEnd/>
          </a:ln>
        </p:spPr>
      </p:pic>
      <p:pic>
        <p:nvPicPr>
          <p:cNvPr id="21" name="图片 20" descr="book3.png"/>
          <p:cNvPicPr>
            <a:picLocks noChangeAspect="1"/>
          </p:cNvPicPr>
          <p:nvPr/>
        </p:nvPicPr>
        <p:blipFill>
          <a:blip r:embed="rId3"/>
          <a:srcRect/>
          <a:stretch>
            <a:fillRect/>
          </a:stretch>
        </p:blipFill>
        <p:spPr bwMode="auto">
          <a:xfrm>
            <a:off x="7967663" y="3990975"/>
            <a:ext cx="971550" cy="971550"/>
          </a:xfrm>
          <a:prstGeom prst="rect">
            <a:avLst/>
          </a:prstGeom>
          <a:noFill/>
          <a:ln w="9525">
            <a:noFill/>
            <a:miter lim="800000"/>
            <a:headEnd/>
            <a:tailEnd/>
          </a:ln>
        </p:spPr>
      </p:pic>
      <p:sp>
        <p:nvSpPr>
          <p:cNvPr id="9" name="矩形 8"/>
          <p:cNvSpPr>
            <a:spLocks noChangeArrowheads="1"/>
          </p:cNvSpPr>
          <p:nvPr/>
        </p:nvSpPr>
        <p:spPr bwMode="auto">
          <a:xfrm>
            <a:off x="306388" y="349250"/>
            <a:ext cx="301148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重力的大小</a:t>
            </a:r>
          </a:p>
        </p:txBody>
      </p:sp>
      <p:sp>
        <p:nvSpPr>
          <p:cNvPr id="10" name="矩形 9"/>
          <p:cNvSpPr>
            <a:spLocks noChangeArrowheads="1"/>
          </p:cNvSpPr>
          <p:nvPr/>
        </p:nvSpPr>
        <p:spPr bwMode="auto">
          <a:xfrm>
            <a:off x="812800" y="2427288"/>
            <a:ext cx="7550150" cy="47625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实验中测量多组数据的目的是得出普遍规律</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防止结论的偶然性</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slide(fromBottom)">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146784"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14350" y="1120775"/>
            <a:ext cx="1216025" cy="517525"/>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301148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重力的大小</a:t>
            </a:r>
          </a:p>
        </p:txBody>
      </p:sp>
      <p:sp>
        <p:nvSpPr>
          <p:cNvPr id="23" name="矩形 22"/>
          <p:cNvSpPr>
            <a:spLocks noChangeArrowheads="1"/>
          </p:cNvSpPr>
          <p:nvPr/>
        </p:nvSpPr>
        <p:spPr bwMode="auto">
          <a:xfrm>
            <a:off x="1117600" y="2263775"/>
            <a:ext cx="6480175" cy="992188"/>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在描点作图时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由于</a:t>
            </a:r>
            <a:r>
              <a:rPr lang="en-US" altLang="zh-CN" sz="2000" i="1">
                <a:latin typeface="Times New Roman" pitchFamily="18" charset="0"/>
                <a:ea typeface="微软雅黑" pitchFamily="34" charset="-122"/>
                <a:cs typeface="Times New Roman" pitchFamily="18" charset="0"/>
              </a:rPr>
              <a:t>m</a:t>
            </a:r>
            <a:r>
              <a:rPr lang="en-US" altLang="zh-CN" sz="2000">
                <a:latin typeface="微软雅黑" pitchFamily="34" charset="-122"/>
                <a:ea typeface="微软雅黑" pitchFamily="34" charset="-122"/>
              </a:rPr>
              <a:t>=0</a:t>
            </a:r>
            <a:r>
              <a:rPr lang="zh-CN" altLang="en-US" sz="2000">
                <a:latin typeface="微软雅黑" pitchFamily="34" charset="-122"/>
                <a:ea typeface="微软雅黑" pitchFamily="34" charset="-122"/>
              </a:rPr>
              <a:t>时</a:t>
            </a:r>
            <a:r>
              <a:rPr lang="en-US" altLang="zh-CN" sz="2000">
                <a:latin typeface="微软雅黑" pitchFamily="34" charset="-122"/>
                <a:ea typeface="微软雅黑" pitchFamily="34" charset="-122"/>
              </a:rPr>
              <a:t>,</a:t>
            </a:r>
            <a:r>
              <a:rPr lang="en-US" altLang="zh-CN" sz="2000" i="1">
                <a:latin typeface="Times New Roman" pitchFamily="18" charset="0"/>
                <a:ea typeface="微软雅黑" pitchFamily="34" charset="-122"/>
              </a:rPr>
              <a:t>G</a:t>
            </a:r>
            <a:r>
              <a:rPr lang="en-US" altLang="zh-CN" sz="2000">
                <a:latin typeface="微软雅黑" pitchFamily="34" charset="-122"/>
                <a:ea typeface="微软雅黑" pitchFamily="34" charset="-122"/>
              </a:rPr>
              <a:t>=0,</a:t>
            </a:r>
            <a:r>
              <a:rPr lang="zh-CN" altLang="en-US" sz="2000">
                <a:latin typeface="微软雅黑" pitchFamily="34" charset="-122"/>
                <a:ea typeface="微软雅黑" pitchFamily="34" charset="-122"/>
              </a:rPr>
              <a:t>即原点</a:t>
            </a:r>
            <a:r>
              <a:rPr lang="en-US" altLang="zh-CN" sz="2000">
                <a:latin typeface="微软雅黑" pitchFamily="34" charset="-122"/>
                <a:ea typeface="微软雅黑" pitchFamily="34" charset="-122"/>
              </a:rPr>
              <a:t>(0,0)</a:t>
            </a:r>
            <a:r>
              <a:rPr lang="zh-CN" altLang="en-US" sz="2000">
                <a:latin typeface="微软雅黑" pitchFamily="34" charset="-122"/>
                <a:ea typeface="微软雅黑" pitchFamily="34" charset="-122"/>
              </a:rPr>
              <a:t>在这条直线上</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所以直线过原点</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19391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03238" y="1108075"/>
            <a:ext cx="1239837" cy="542925"/>
          </a:xfrm>
          <a:prstGeom prst="rect">
            <a:avLst/>
          </a:prstGeom>
          <a:noFill/>
          <a:ln w="9525">
            <a:noFill/>
            <a:miter lim="800000"/>
            <a:headEnd/>
            <a:tailEnd/>
          </a:ln>
        </p:spPr>
      </p:pic>
      <p:pic>
        <p:nvPicPr>
          <p:cNvPr id="21" name="图片 20" descr="book3.png"/>
          <p:cNvPicPr>
            <a:picLocks noChangeAspect="1"/>
          </p:cNvPicPr>
          <p:nvPr/>
        </p:nvPicPr>
        <p:blipFill>
          <a:blip r:embed="rId3"/>
          <a:srcRect/>
          <a:stretch>
            <a:fillRect/>
          </a:stretch>
        </p:blipFill>
        <p:spPr bwMode="auto">
          <a:xfrm>
            <a:off x="7967663" y="3990975"/>
            <a:ext cx="971550" cy="971550"/>
          </a:xfrm>
          <a:prstGeom prst="rect">
            <a:avLst/>
          </a:prstGeom>
          <a:noFill/>
          <a:ln w="9525">
            <a:noFill/>
            <a:miter lim="800000"/>
            <a:headEnd/>
            <a:tailEnd/>
          </a:ln>
        </p:spPr>
      </p:pic>
      <p:sp>
        <p:nvSpPr>
          <p:cNvPr id="9" name="矩形 8"/>
          <p:cNvSpPr>
            <a:spLocks noChangeArrowheads="1"/>
          </p:cNvSpPr>
          <p:nvPr/>
        </p:nvSpPr>
        <p:spPr bwMode="auto">
          <a:xfrm>
            <a:off x="306388" y="349250"/>
            <a:ext cx="33575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重力的大小　</a:t>
            </a:r>
          </a:p>
        </p:txBody>
      </p:sp>
      <p:sp>
        <p:nvSpPr>
          <p:cNvPr id="11" name="矩形 10"/>
          <p:cNvSpPr>
            <a:spLocks noChangeArrowheads="1"/>
          </p:cNvSpPr>
          <p:nvPr/>
        </p:nvSpPr>
        <p:spPr bwMode="auto">
          <a:xfrm>
            <a:off x="1366838" y="1822450"/>
            <a:ext cx="6249987" cy="2378075"/>
          </a:xfrm>
          <a:prstGeom prst="rect">
            <a:avLst/>
          </a:prstGeom>
          <a:noFill/>
          <a:ln w="9525">
            <a:noFill/>
            <a:miter lim="800000"/>
            <a:headEnd/>
            <a:tailEnd/>
          </a:ln>
        </p:spPr>
        <p:txBody>
          <a:bodyPr lIns="68580" tIns="34290" rIns="68580" bIns="34290">
            <a:spAutoFit/>
          </a:bodyPr>
          <a:lstStyle/>
          <a:p>
            <a:pPr algn="just">
              <a:lnSpc>
                <a:spcPct val="150000"/>
              </a:lnSpc>
            </a:pPr>
            <a:r>
              <a:rPr lang="en-US" altLang="zh-CN" sz="2000" i="1">
                <a:latin typeface="Times New Roman" pitchFamily="18" charset="0"/>
                <a:ea typeface="微软雅黑" pitchFamily="34" charset="-122"/>
                <a:cs typeface="Times New Roman" pitchFamily="18" charset="0"/>
              </a:rPr>
              <a:t>g</a:t>
            </a:r>
            <a:r>
              <a:rPr lang="zh-CN" altLang="zh-CN" sz="2000">
                <a:latin typeface="微软雅黑" pitchFamily="34" charset="-122"/>
                <a:ea typeface="微软雅黑" pitchFamily="34" charset="-122"/>
                <a:cs typeface="Times New Roman" pitchFamily="18" charset="0"/>
              </a:rPr>
              <a:t>的物理意义</a:t>
            </a:r>
            <a:r>
              <a:rPr lang="en-US" altLang="zh-CN" sz="2000">
                <a:latin typeface="微软雅黑" pitchFamily="34" charset="-122"/>
                <a:ea typeface="微软雅黑" pitchFamily="34" charset="-122"/>
                <a:cs typeface="Times New Roman" pitchFamily="18" charset="0"/>
              </a:rPr>
              <a:t>:</a:t>
            </a:r>
            <a:r>
              <a:rPr lang="zh-CN" altLang="zh-CN" sz="2000">
                <a:latin typeface="微软雅黑" pitchFamily="34" charset="-122"/>
                <a:ea typeface="微软雅黑" pitchFamily="34" charset="-122"/>
                <a:cs typeface="Times New Roman" pitchFamily="18" charset="0"/>
              </a:rPr>
              <a:t>质量是</a:t>
            </a:r>
            <a:r>
              <a:rPr lang="en-US" altLang="zh-CN" sz="2000">
                <a:latin typeface="微软雅黑" pitchFamily="34" charset="-122"/>
                <a:ea typeface="微软雅黑" pitchFamily="34" charset="-122"/>
                <a:cs typeface="Times New Roman" pitchFamily="18" charset="0"/>
              </a:rPr>
              <a:t>1 kg</a:t>
            </a:r>
            <a:r>
              <a:rPr lang="zh-CN" altLang="zh-CN" sz="2000">
                <a:latin typeface="微软雅黑" pitchFamily="34" charset="-122"/>
                <a:ea typeface="微软雅黑" pitchFamily="34" charset="-122"/>
                <a:cs typeface="Times New Roman" pitchFamily="18" charset="0"/>
              </a:rPr>
              <a:t>的物体受到的重力为</a:t>
            </a:r>
            <a:r>
              <a:rPr lang="en-US" altLang="zh-CN" sz="2000">
                <a:latin typeface="微软雅黑" pitchFamily="34" charset="-122"/>
                <a:ea typeface="微软雅黑" pitchFamily="34" charset="-122"/>
                <a:cs typeface="Times New Roman" pitchFamily="18" charset="0"/>
              </a:rPr>
              <a:t>9</a:t>
            </a:r>
            <a:r>
              <a:rPr lang="en-US" altLang="zh-CN" sz="2000" i="1">
                <a:latin typeface="微软雅黑" pitchFamily="34" charset="-122"/>
                <a:ea typeface="微软雅黑" pitchFamily="34" charset="-122"/>
                <a:cs typeface="Times New Roman" pitchFamily="18" charset="0"/>
              </a:rPr>
              <a:t>.</a:t>
            </a:r>
            <a:r>
              <a:rPr lang="en-US" altLang="zh-CN" sz="2000">
                <a:latin typeface="微软雅黑" pitchFamily="34" charset="-122"/>
                <a:ea typeface="微软雅黑" pitchFamily="34" charset="-122"/>
                <a:cs typeface="Times New Roman" pitchFamily="18" charset="0"/>
              </a:rPr>
              <a:t>8 N,</a:t>
            </a:r>
            <a:r>
              <a:rPr lang="en-US" altLang="zh-CN" sz="2000" i="1">
                <a:latin typeface="Times New Roman" pitchFamily="18" charset="0"/>
                <a:ea typeface="微软雅黑" pitchFamily="34" charset="-122"/>
                <a:cs typeface="Times New Roman" pitchFamily="18" charset="0"/>
              </a:rPr>
              <a:t>g</a:t>
            </a:r>
            <a:r>
              <a:rPr lang="zh-CN" altLang="zh-CN" sz="2000">
                <a:latin typeface="微软雅黑" pitchFamily="34" charset="-122"/>
                <a:ea typeface="微软雅黑" pitchFamily="34" charset="-122"/>
                <a:cs typeface="Times New Roman" pitchFamily="18" charset="0"/>
              </a:rPr>
              <a:t>在不同的星球上</a:t>
            </a:r>
            <a:r>
              <a:rPr lang="en-US" altLang="zh-CN" sz="2000">
                <a:latin typeface="微软雅黑" pitchFamily="34" charset="-122"/>
                <a:ea typeface="微软雅黑" pitchFamily="34" charset="-122"/>
                <a:cs typeface="Times New Roman" pitchFamily="18" charset="0"/>
              </a:rPr>
              <a:t>(</a:t>
            </a:r>
            <a:r>
              <a:rPr lang="zh-CN" altLang="zh-CN" sz="2000">
                <a:latin typeface="微软雅黑" pitchFamily="34" charset="-122"/>
                <a:ea typeface="微软雅黑" pitchFamily="34" charset="-122"/>
                <a:cs typeface="Times New Roman" pitchFamily="18" charset="0"/>
              </a:rPr>
              <a:t>受不同星球的吸引</a:t>
            </a:r>
            <a:r>
              <a:rPr lang="en-US" altLang="zh-CN" sz="2000">
                <a:latin typeface="微软雅黑" pitchFamily="34" charset="-122"/>
                <a:ea typeface="微软雅黑" pitchFamily="34" charset="-122"/>
                <a:cs typeface="Times New Roman" pitchFamily="18" charset="0"/>
              </a:rPr>
              <a:t>)</a:t>
            </a:r>
            <a:r>
              <a:rPr lang="zh-CN" altLang="zh-CN" sz="2000">
                <a:latin typeface="微软雅黑" pitchFamily="34" charset="-122"/>
                <a:ea typeface="微软雅黑" pitchFamily="34" charset="-122"/>
                <a:cs typeface="Times New Roman" pitchFamily="18" charset="0"/>
              </a:rPr>
              <a:t>数值不同</a:t>
            </a:r>
            <a:r>
              <a:rPr lang="en-US" altLang="zh-CN" sz="2000">
                <a:latin typeface="微软雅黑" pitchFamily="34" charset="-122"/>
                <a:ea typeface="微软雅黑" pitchFamily="34" charset="-122"/>
                <a:cs typeface="Times New Roman" pitchFamily="18" charset="0"/>
              </a:rPr>
              <a:t>,</a:t>
            </a:r>
            <a:r>
              <a:rPr lang="zh-CN" altLang="zh-CN" sz="2000">
                <a:latin typeface="微软雅黑" pitchFamily="34" charset="-122"/>
                <a:ea typeface="微软雅黑" pitchFamily="34" charset="-122"/>
                <a:cs typeface="Times New Roman" pitchFamily="18" charset="0"/>
              </a:rPr>
              <a:t>如在月球上</a:t>
            </a:r>
            <a:r>
              <a:rPr lang="en-US" altLang="zh-CN" sz="2000">
                <a:latin typeface="微软雅黑" pitchFamily="34" charset="-122"/>
                <a:ea typeface="微软雅黑" pitchFamily="34" charset="-122"/>
                <a:cs typeface="Times New Roman" pitchFamily="18" charset="0"/>
              </a:rPr>
              <a:t>,</a:t>
            </a:r>
            <a:r>
              <a:rPr lang="en-US" altLang="zh-CN" sz="2000" i="1">
                <a:latin typeface="Times New Roman" pitchFamily="18" charset="0"/>
                <a:ea typeface="微软雅黑" pitchFamily="34" charset="-122"/>
                <a:cs typeface="Times New Roman" pitchFamily="18" charset="0"/>
              </a:rPr>
              <a:t>g</a:t>
            </a:r>
            <a:r>
              <a:rPr lang="zh-CN" altLang="zh-CN" sz="2000" baseline="-25000">
                <a:latin typeface="微软雅黑" pitchFamily="34" charset="-122"/>
                <a:ea typeface="微软雅黑" pitchFamily="34" charset="-122"/>
                <a:cs typeface="Times New Roman" pitchFamily="18" charset="0"/>
              </a:rPr>
              <a:t>月</a:t>
            </a:r>
            <a:r>
              <a:rPr lang="en-US" altLang="zh-CN" sz="2000">
                <a:latin typeface="微软雅黑" pitchFamily="34" charset="-122"/>
                <a:ea typeface="微软雅黑" pitchFamily="34" charset="-122"/>
                <a:cs typeface="Times New Roman" pitchFamily="18" charset="0"/>
              </a:rPr>
              <a:t>=      </a:t>
            </a:r>
            <a:r>
              <a:rPr lang="en-US" altLang="zh-CN" sz="2000" i="1">
                <a:latin typeface="Times New Roman" pitchFamily="18" charset="0"/>
                <a:ea typeface="微软雅黑" pitchFamily="34" charset="-122"/>
                <a:cs typeface="Times New Roman" pitchFamily="18" charset="0"/>
              </a:rPr>
              <a:t> g</a:t>
            </a:r>
            <a:r>
              <a:rPr lang="zh-CN" altLang="zh-CN" sz="2000" baseline="-25000">
                <a:latin typeface="微软雅黑" pitchFamily="34" charset="-122"/>
                <a:ea typeface="微软雅黑" pitchFamily="34" charset="-122"/>
                <a:cs typeface="Times New Roman" pitchFamily="18" charset="0"/>
              </a:rPr>
              <a:t>地</a:t>
            </a:r>
            <a:r>
              <a:rPr lang="en-US" altLang="zh-CN" sz="2000" i="1">
                <a:latin typeface="微软雅黑" pitchFamily="34" charset="-122"/>
                <a:ea typeface="微软雅黑" pitchFamily="34" charset="-122"/>
                <a:cs typeface="Times New Roman" pitchFamily="18" charset="0"/>
              </a:rPr>
              <a:t>.</a:t>
            </a:r>
            <a:r>
              <a:rPr lang="zh-CN" altLang="zh-CN" sz="2000">
                <a:latin typeface="微软雅黑" pitchFamily="34" charset="-122"/>
                <a:ea typeface="微软雅黑" pitchFamily="34" charset="-122"/>
                <a:cs typeface="Times New Roman" pitchFamily="18" charset="0"/>
              </a:rPr>
              <a:t>在地球的不同位置</a:t>
            </a:r>
            <a:r>
              <a:rPr lang="en-US" altLang="zh-CN" sz="2000">
                <a:latin typeface="微软雅黑" pitchFamily="34" charset="-122"/>
                <a:ea typeface="微软雅黑" pitchFamily="34" charset="-122"/>
                <a:cs typeface="Times New Roman" pitchFamily="18" charset="0"/>
              </a:rPr>
              <a:t>,</a:t>
            </a:r>
            <a:r>
              <a:rPr lang="en-US" altLang="zh-CN" sz="2000" i="1">
                <a:latin typeface="Times New Roman" pitchFamily="18" charset="0"/>
                <a:ea typeface="微软雅黑" pitchFamily="34" charset="-122"/>
                <a:cs typeface="Times New Roman" pitchFamily="18" charset="0"/>
              </a:rPr>
              <a:t>g</a:t>
            </a:r>
            <a:r>
              <a:rPr lang="zh-CN" altLang="zh-CN" sz="2000">
                <a:latin typeface="微软雅黑" pitchFamily="34" charset="-122"/>
                <a:ea typeface="微软雅黑" pitchFamily="34" charset="-122"/>
                <a:cs typeface="Times New Roman" pitchFamily="18" charset="0"/>
              </a:rPr>
              <a:t>的数值也略有不同</a:t>
            </a:r>
            <a:r>
              <a:rPr lang="en-US" altLang="zh-CN" sz="2000">
                <a:latin typeface="微软雅黑" pitchFamily="34" charset="-122"/>
                <a:ea typeface="微软雅黑" pitchFamily="34" charset="-122"/>
                <a:cs typeface="Times New Roman" pitchFamily="18" charset="0"/>
              </a:rPr>
              <a:t>,</a:t>
            </a:r>
            <a:r>
              <a:rPr lang="zh-CN" altLang="zh-CN" sz="2000">
                <a:latin typeface="微软雅黑" pitchFamily="34" charset="-122"/>
                <a:ea typeface="微软雅黑" pitchFamily="34" charset="-122"/>
                <a:cs typeface="Times New Roman" pitchFamily="18" charset="0"/>
              </a:rPr>
              <a:t>如在赤道上</a:t>
            </a:r>
            <a:r>
              <a:rPr lang="en-US" altLang="zh-CN" sz="2000" i="1">
                <a:latin typeface="Times New Roman" pitchFamily="18" charset="0"/>
                <a:ea typeface="微软雅黑" pitchFamily="34" charset="-122"/>
                <a:cs typeface="Times New Roman" pitchFamily="18" charset="0"/>
              </a:rPr>
              <a:t>g</a:t>
            </a:r>
            <a:r>
              <a:rPr lang="zh-CN" altLang="zh-CN" sz="2000">
                <a:latin typeface="微软雅黑" pitchFamily="34" charset="-122"/>
                <a:ea typeface="微软雅黑" pitchFamily="34" charset="-122"/>
                <a:cs typeface="Times New Roman" pitchFamily="18" charset="0"/>
              </a:rPr>
              <a:t>值最小</a:t>
            </a:r>
            <a:r>
              <a:rPr lang="en-US" altLang="zh-CN" sz="2000">
                <a:latin typeface="微软雅黑" pitchFamily="34" charset="-122"/>
                <a:ea typeface="微软雅黑" pitchFamily="34" charset="-122"/>
                <a:cs typeface="Times New Roman" pitchFamily="18" charset="0"/>
              </a:rPr>
              <a:t>,</a:t>
            </a:r>
            <a:r>
              <a:rPr lang="zh-CN" altLang="zh-CN" sz="2000">
                <a:latin typeface="微软雅黑" pitchFamily="34" charset="-122"/>
                <a:ea typeface="微软雅黑" pitchFamily="34" charset="-122"/>
                <a:cs typeface="Times New Roman" pitchFamily="18" charset="0"/>
              </a:rPr>
              <a:t>在两极</a:t>
            </a:r>
            <a:r>
              <a:rPr lang="en-US" altLang="zh-CN" sz="2000" i="1">
                <a:latin typeface="Times New Roman" pitchFamily="18" charset="0"/>
                <a:ea typeface="微软雅黑" pitchFamily="34" charset="-122"/>
                <a:cs typeface="Times New Roman" pitchFamily="18" charset="0"/>
              </a:rPr>
              <a:t>g</a:t>
            </a:r>
            <a:r>
              <a:rPr lang="zh-CN" altLang="zh-CN" sz="2000">
                <a:latin typeface="微软雅黑" pitchFamily="34" charset="-122"/>
                <a:ea typeface="微软雅黑" pitchFamily="34" charset="-122"/>
                <a:cs typeface="Times New Roman" pitchFamily="18" charset="0"/>
              </a:rPr>
              <a:t>值最大</a:t>
            </a:r>
            <a:r>
              <a:rPr lang="en-US" altLang="zh-CN" sz="2000">
                <a:latin typeface="微软雅黑" pitchFamily="34" charset="-122"/>
                <a:ea typeface="微软雅黑" pitchFamily="34" charset="-122"/>
                <a:cs typeface="Times New Roman" pitchFamily="18" charset="0"/>
              </a:rPr>
              <a:t>,</a:t>
            </a:r>
            <a:r>
              <a:rPr lang="zh-CN" altLang="zh-CN" sz="2000">
                <a:latin typeface="微软雅黑" pitchFamily="34" charset="-122"/>
                <a:ea typeface="微软雅黑" pitchFamily="34" charset="-122"/>
                <a:cs typeface="Times New Roman" pitchFamily="18" charset="0"/>
              </a:rPr>
              <a:t>在平时计算时一般不考虑其变化</a:t>
            </a:r>
            <a:r>
              <a:rPr lang="en-US" altLang="zh-CN" sz="2000">
                <a:latin typeface="微软雅黑" pitchFamily="34" charset="-122"/>
                <a:ea typeface="微软雅黑" pitchFamily="34" charset="-122"/>
                <a:cs typeface="Times New Roman" pitchFamily="18" charset="0"/>
              </a:rPr>
              <a:t>,</a:t>
            </a:r>
            <a:r>
              <a:rPr lang="zh-CN" altLang="zh-CN" sz="2000">
                <a:latin typeface="微软雅黑" pitchFamily="34" charset="-122"/>
                <a:ea typeface="微软雅黑" pitchFamily="34" charset="-122"/>
                <a:cs typeface="Times New Roman" pitchFamily="18" charset="0"/>
              </a:rPr>
              <a:t>在粗略计算中</a:t>
            </a:r>
            <a:r>
              <a:rPr lang="en-US" altLang="zh-CN" sz="2000" i="1">
                <a:latin typeface="Times New Roman" pitchFamily="18" charset="0"/>
                <a:ea typeface="微软雅黑" pitchFamily="34" charset="-122"/>
                <a:cs typeface="Times New Roman" pitchFamily="18" charset="0"/>
              </a:rPr>
              <a:t>g</a:t>
            </a:r>
            <a:r>
              <a:rPr lang="zh-CN" altLang="zh-CN" sz="2000">
                <a:latin typeface="微软雅黑" pitchFamily="34" charset="-122"/>
                <a:ea typeface="微软雅黑" pitchFamily="34" charset="-122"/>
                <a:cs typeface="Times New Roman" pitchFamily="18" charset="0"/>
              </a:rPr>
              <a:t>取</a:t>
            </a:r>
            <a:r>
              <a:rPr lang="en-US" altLang="zh-CN" sz="2000">
                <a:latin typeface="微软雅黑" pitchFamily="34" charset="-122"/>
                <a:ea typeface="微软雅黑" pitchFamily="34" charset="-122"/>
                <a:cs typeface="Times New Roman" pitchFamily="18" charset="0"/>
              </a:rPr>
              <a:t>10 N/kg</a:t>
            </a:r>
            <a:r>
              <a:rPr lang="en-US" altLang="zh-CN" sz="2000" i="1">
                <a:latin typeface="微软雅黑" pitchFamily="34" charset="-122"/>
                <a:ea typeface="微软雅黑" pitchFamily="34" charset="-122"/>
                <a:cs typeface="Times New Roman" pitchFamily="18" charset="0"/>
              </a:rPr>
              <a:t>.</a:t>
            </a:r>
            <a:endParaRPr lang="zh-CN" altLang="zh-CN" sz="2000">
              <a:latin typeface="微软雅黑" pitchFamily="34" charset="-122"/>
              <a:ea typeface="微软雅黑" pitchFamily="34" charset="-122"/>
              <a:cs typeface="Times New Roman" pitchFamily="18" charset="0"/>
            </a:endParaRPr>
          </a:p>
        </p:txBody>
      </p:sp>
      <p:graphicFrame>
        <p:nvGraphicFramePr>
          <p:cNvPr id="10" name="表格 9"/>
          <p:cNvGraphicFramePr>
            <a:graphicFrameLocks noGrp="1"/>
          </p:cNvGraphicFramePr>
          <p:nvPr/>
        </p:nvGraphicFramePr>
        <p:xfrm>
          <a:off x="2393950" y="2670175"/>
          <a:ext cx="406400" cy="1096963"/>
        </p:xfrm>
        <a:graphic>
          <a:graphicData uri="http://schemas.openxmlformats.org/drawingml/2006/table">
            <a:tbl>
              <a:tblPr/>
              <a:tblGrid>
                <a:gridCol w="406400"/>
              </a:tblGrid>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3000" b="0" i="0" u="none" strike="noStrike" cap="none" normalizeH="0" baseline="0" smtClean="0">
                          <a:ln>
                            <a:noFill/>
                          </a:ln>
                          <a:solidFill>
                            <a:schemeClr val="tx1"/>
                          </a:solidFill>
                          <a:effectLst/>
                          <a:latin typeface="微软雅黑" pitchFamily="34" charset="-122"/>
                          <a:ea typeface="微软雅黑" pitchFamily="34" charset="-122"/>
                          <a:sym typeface="Times New Roman" pitchFamily="18" charset="0"/>
                        </a:rPr>
                        <a:t>1</a:t>
                      </a:r>
                      <a:endParaRPr kumimoji="0" lang="zh-CN" altLang="en-US" sz="3000" b="0" i="0" u="none" strike="noStrike" cap="none" normalizeH="0" baseline="0" smtClean="0">
                        <a:ln>
                          <a:noFill/>
                        </a:ln>
                        <a:solidFill>
                          <a:schemeClr val="tx1"/>
                        </a:solidFill>
                        <a:effectLst/>
                        <a:latin typeface="微软雅黑" pitchFamily="34" charset="-122"/>
                        <a:ea typeface="微软雅黑" pitchFamily="34" charset="-122"/>
                        <a:sym typeface="Times New Roman" pitchFamily="18" charset="0"/>
                      </a:endParaRPr>
                    </a:p>
                  </a:txBody>
                  <a:tcPr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3000" b="0" i="0" u="none" strike="noStrike" cap="none" normalizeH="0" baseline="0" smtClean="0">
                          <a:ln>
                            <a:noFill/>
                          </a:ln>
                          <a:solidFill>
                            <a:schemeClr val="tx1"/>
                          </a:solidFill>
                          <a:effectLst/>
                          <a:latin typeface="微软雅黑" pitchFamily="34" charset="-122"/>
                          <a:ea typeface="微软雅黑" pitchFamily="34" charset="-122"/>
                          <a:sym typeface="Times New Roman" pitchFamily="18" charset="0"/>
                        </a:rPr>
                        <a:t>6</a:t>
                      </a:r>
                      <a:endParaRPr kumimoji="0" lang="zh-CN" altLang="en-US" sz="3000" b="0" i="0" u="none" strike="noStrike" cap="none" normalizeH="0" baseline="0" smtClean="0">
                        <a:ln>
                          <a:noFill/>
                        </a:ln>
                        <a:solidFill>
                          <a:schemeClr val="tx1"/>
                        </a:solidFill>
                        <a:effectLst/>
                        <a:latin typeface="微软雅黑" pitchFamily="34" charset="-122"/>
                        <a:ea typeface="微软雅黑" pitchFamily="34" charset="-122"/>
                        <a:sym typeface="Times New Roman" pitchFamily="18" charset="0"/>
                      </a:endParaRPr>
                    </a:p>
                  </a:txBody>
                  <a:tcPr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par>
                                <p:cTn id="22" presetID="12" presetClass="entr" presetSubtype="4" fill="hold"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slide(fromBottom)">
                                      <p:cBhvr>
                                        <p:cTn id="2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22219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23875" y="839788"/>
            <a:ext cx="1216025" cy="531812"/>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33575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重力的方向　</a:t>
            </a:r>
          </a:p>
        </p:txBody>
      </p:sp>
      <p:sp>
        <p:nvSpPr>
          <p:cNvPr id="23" name="矩形 22"/>
          <p:cNvSpPr>
            <a:spLocks noChangeArrowheads="1"/>
          </p:cNvSpPr>
          <p:nvPr/>
        </p:nvSpPr>
        <p:spPr bwMode="auto">
          <a:xfrm>
            <a:off x="1033463" y="1263650"/>
            <a:ext cx="6791325" cy="1916113"/>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“竖直向下”与“垂直向下”的区别</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竖直向下是指与物体所在处水平面垂直向下的方向</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如图甲所示</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垂直向下”是指垂直于某个平面向下</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如图乙所示</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只有当物体在水平支持面上时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竖直向下与垂直向下才是相同的</a:t>
            </a:r>
            <a:r>
              <a:rPr lang="en-US" altLang="zh-CN" sz="2000">
                <a:latin typeface="微软雅黑" pitchFamily="34" charset="-122"/>
                <a:ea typeface="微软雅黑" pitchFamily="34" charset="-122"/>
              </a:rPr>
              <a:t>.</a:t>
            </a:r>
          </a:p>
        </p:txBody>
      </p:sp>
      <p:pic>
        <p:nvPicPr>
          <p:cNvPr id="11" name="cc73.jpg" descr="id:2147505969;FounderCES"/>
          <p:cNvPicPr>
            <a:picLocks noChangeAspect="1" noChangeArrowheads="1"/>
          </p:cNvPicPr>
          <p:nvPr/>
        </p:nvPicPr>
        <p:blipFill>
          <a:blip r:embed="rId4"/>
          <a:srcRect/>
          <a:stretch>
            <a:fillRect/>
          </a:stretch>
        </p:blipFill>
        <p:spPr bwMode="auto">
          <a:xfrm>
            <a:off x="2055813" y="3100388"/>
            <a:ext cx="931862" cy="1660525"/>
          </a:xfrm>
          <a:prstGeom prst="rect">
            <a:avLst/>
          </a:prstGeom>
          <a:noFill/>
          <a:ln w="9525">
            <a:noFill/>
            <a:miter lim="800000"/>
            <a:headEnd/>
            <a:tailEnd/>
          </a:ln>
        </p:spPr>
      </p:pic>
      <p:sp>
        <p:nvSpPr>
          <p:cNvPr id="12" name="矩形 11"/>
          <p:cNvSpPr>
            <a:spLocks noChangeArrowheads="1"/>
          </p:cNvSpPr>
          <p:nvPr/>
        </p:nvSpPr>
        <p:spPr bwMode="auto">
          <a:xfrm>
            <a:off x="2251075" y="4613275"/>
            <a:ext cx="454025" cy="530225"/>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甲</a:t>
            </a:r>
            <a:endParaRPr lang="en-US" altLang="zh-CN" sz="2000">
              <a:latin typeface="微软雅黑" pitchFamily="34" charset="-122"/>
              <a:ea typeface="微软雅黑" pitchFamily="34" charset="-122"/>
            </a:endParaRPr>
          </a:p>
        </p:txBody>
      </p:sp>
      <p:pic>
        <p:nvPicPr>
          <p:cNvPr id="13" name="CC74.EPS" descr="id:2147505976;FounderCES"/>
          <p:cNvPicPr>
            <a:picLocks noChangeAspect="1" noChangeArrowheads="1"/>
          </p:cNvPicPr>
          <p:nvPr/>
        </p:nvPicPr>
        <p:blipFill>
          <a:blip r:embed="rId5"/>
          <a:srcRect/>
          <a:stretch>
            <a:fillRect/>
          </a:stretch>
        </p:blipFill>
        <p:spPr bwMode="auto">
          <a:xfrm>
            <a:off x="4984750" y="3341688"/>
            <a:ext cx="1387475" cy="1323975"/>
          </a:xfrm>
          <a:prstGeom prst="rect">
            <a:avLst/>
          </a:prstGeom>
          <a:noFill/>
          <a:ln w="9525">
            <a:noFill/>
            <a:miter lim="800000"/>
            <a:headEnd/>
            <a:tailEnd/>
          </a:ln>
        </p:spPr>
      </p:pic>
      <p:sp>
        <p:nvSpPr>
          <p:cNvPr id="18" name="矩形 17"/>
          <p:cNvSpPr>
            <a:spLocks noChangeArrowheads="1"/>
          </p:cNvSpPr>
          <p:nvPr/>
        </p:nvSpPr>
        <p:spPr bwMode="auto">
          <a:xfrm>
            <a:off x="5589588" y="4640263"/>
            <a:ext cx="454025" cy="476250"/>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乙</a:t>
            </a:r>
            <a:endParaRPr lang="en-US" altLang="zh-CN" sz="2000">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par>
                                <p:cTn id="22" presetID="12" presetClass="entr" presetSubtype="4" fill="hold"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slide(fromBottom)">
                                      <p:cBhvr>
                                        <p:cTn id="24" dur="500"/>
                                        <p:tgtEl>
                                          <p:spTgt spid="11"/>
                                        </p:tgtEl>
                                      </p:cBhvr>
                                    </p:animEffect>
                                  </p:childTnLst>
                                </p:cTn>
                              </p:par>
                            </p:childTnLst>
                          </p:cTn>
                        </p:par>
                        <p:par>
                          <p:cTn id="25" fill="hold">
                            <p:stCondLst>
                              <p:cond delay="1000"/>
                            </p:stCondLst>
                            <p:childTnLst>
                              <p:par>
                                <p:cTn id="26" presetID="12" presetClass="entr" presetSubtype="4" fill="hold" grpId="0" nodeType="after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slide(fromBottom)">
                                      <p:cBhvr>
                                        <p:cTn id="28" dur="500"/>
                                        <p:tgtEl>
                                          <p:spTgt spid="12"/>
                                        </p:tgtEl>
                                      </p:cBhvr>
                                    </p:animEffect>
                                  </p:childTnLst>
                                </p:cTn>
                              </p:par>
                              <p:par>
                                <p:cTn id="29" presetID="12" presetClass="entr" presetSubtype="4" fill="hold" nodeType="with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slide(fromBottom)">
                                      <p:cBhvr>
                                        <p:cTn id="31" dur="500"/>
                                        <p:tgtEl>
                                          <p:spTgt spid="13"/>
                                        </p:tgtEl>
                                      </p:cBhvr>
                                    </p:animEffect>
                                  </p:childTnLst>
                                </p:cTn>
                              </p:par>
                            </p:childTnLst>
                          </p:cTn>
                        </p:par>
                        <p:par>
                          <p:cTn id="32" fill="hold">
                            <p:stCondLst>
                              <p:cond delay="1500"/>
                            </p:stCondLst>
                            <p:childTnLst>
                              <p:par>
                                <p:cTn id="33" presetID="12" presetClass="entr" presetSubtype="4" fill="hold" grpId="0" nodeType="after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slide(fromBottom)">
                                      <p:cBhvr>
                                        <p:cTn id="35"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P spid="12" grpId="0"/>
      <p:bldP spid="18"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224181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95300" y="952500"/>
            <a:ext cx="1216025" cy="533400"/>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19732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重心</a:t>
            </a:r>
          </a:p>
        </p:txBody>
      </p:sp>
      <p:sp>
        <p:nvSpPr>
          <p:cNvPr id="23" name="矩形 22"/>
          <p:cNvSpPr>
            <a:spLocks noChangeArrowheads="1"/>
          </p:cNvSpPr>
          <p:nvPr/>
        </p:nvSpPr>
        <p:spPr bwMode="auto">
          <a:xfrm>
            <a:off x="301625" y="1557338"/>
            <a:ext cx="5392738" cy="3300412"/>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确定重心的方法</a:t>
            </a:r>
            <a:r>
              <a:rPr lang="en-US" altLang="zh-CN" sz="2000">
                <a:latin typeface="微软雅黑" pitchFamily="34" charset="-122"/>
                <a:ea typeface="微软雅黑" pitchFamily="34" charset="-122"/>
              </a:rPr>
              <a:t>:</a:t>
            </a:r>
          </a:p>
          <a:p>
            <a:pPr algn="just">
              <a:lnSpc>
                <a:spcPct val="150000"/>
              </a:lnSpc>
            </a:pPr>
            <a:r>
              <a:rPr lang="en-US" altLang="zh-CN" sz="2000">
                <a:latin typeface="微软雅黑" pitchFamily="34" charset="-122"/>
                <a:ea typeface="微软雅黑" pitchFamily="34" charset="-122"/>
              </a:rPr>
              <a:t>(1)</a:t>
            </a:r>
            <a:r>
              <a:rPr lang="zh-CN" altLang="en-US" sz="2000">
                <a:latin typeface="微软雅黑" pitchFamily="34" charset="-122"/>
                <a:ea typeface="微软雅黑" pitchFamily="34" charset="-122"/>
              </a:rPr>
              <a:t>悬挂法确定重心</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如图所示</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先在</a:t>
            </a:r>
            <a:r>
              <a:rPr lang="en-US" altLang="zh-CN" sz="2000" i="1">
                <a:latin typeface="Times New Roman" pitchFamily="18" charset="0"/>
                <a:ea typeface="微软雅黑" pitchFamily="34" charset="-122"/>
                <a:cs typeface="Times New Roman" pitchFamily="18" charset="0"/>
              </a:rPr>
              <a:t>A</a:t>
            </a:r>
            <a:r>
              <a:rPr lang="zh-CN" altLang="en-US" sz="2000">
                <a:latin typeface="微软雅黑" pitchFamily="34" charset="-122"/>
                <a:ea typeface="微软雅黑" pitchFamily="34" charset="-122"/>
              </a:rPr>
              <a:t>点把薄板悬挂起来</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薄板静止时所受的重力方向与悬绳的拉力方向在同一竖直线上</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所以薄板的重心一定在通过</a:t>
            </a:r>
            <a:r>
              <a:rPr lang="en-US" altLang="zh-CN" sz="2000" i="1">
                <a:latin typeface="Times New Roman" pitchFamily="18" charset="0"/>
                <a:ea typeface="微软雅黑" pitchFamily="34" charset="-122"/>
              </a:rPr>
              <a:t>A</a:t>
            </a:r>
            <a:r>
              <a:rPr lang="zh-CN" altLang="en-US" sz="2000">
                <a:latin typeface="微软雅黑" pitchFamily="34" charset="-122"/>
                <a:ea typeface="微软雅黑" pitchFamily="34" charset="-122"/>
              </a:rPr>
              <a:t>点的竖直线</a:t>
            </a:r>
            <a:r>
              <a:rPr lang="en-US" altLang="zh-CN" sz="2000" i="1">
                <a:latin typeface="Times New Roman" pitchFamily="18" charset="0"/>
                <a:ea typeface="微软雅黑" pitchFamily="34" charset="-122"/>
              </a:rPr>
              <a:t>AB</a:t>
            </a:r>
            <a:r>
              <a:rPr lang="zh-CN" altLang="en-US" sz="2000">
                <a:latin typeface="微软雅黑" pitchFamily="34" charset="-122"/>
                <a:ea typeface="微软雅黑" pitchFamily="34" charset="-122"/>
              </a:rPr>
              <a:t>上</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然后在</a:t>
            </a:r>
            <a:r>
              <a:rPr lang="en-US" altLang="zh-CN" sz="2000" i="1">
                <a:latin typeface="Times New Roman" pitchFamily="18" charset="0"/>
                <a:ea typeface="微软雅黑" pitchFamily="34" charset="-122"/>
              </a:rPr>
              <a:t>D</a:t>
            </a:r>
            <a:r>
              <a:rPr lang="zh-CN" altLang="en-US" sz="2000">
                <a:latin typeface="微软雅黑" pitchFamily="34" charset="-122"/>
                <a:ea typeface="微软雅黑" pitchFamily="34" charset="-122"/>
              </a:rPr>
              <a:t>点把薄板悬挂起来</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同理知</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薄板的重心一定在通过</a:t>
            </a:r>
            <a:r>
              <a:rPr lang="en-US" altLang="zh-CN" sz="2000" i="1">
                <a:latin typeface="Times New Roman" pitchFamily="18" charset="0"/>
                <a:ea typeface="微软雅黑" pitchFamily="34" charset="-122"/>
              </a:rPr>
              <a:t>D</a:t>
            </a:r>
            <a:r>
              <a:rPr lang="zh-CN" altLang="en-US" sz="2000">
                <a:latin typeface="微软雅黑" pitchFamily="34" charset="-122"/>
                <a:ea typeface="微软雅黑" pitchFamily="34" charset="-122"/>
              </a:rPr>
              <a:t>点的竖直线</a:t>
            </a:r>
            <a:r>
              <a:rPr lang="en-US" altLang="zh-CN" sz="2000" i="1">
                <a:latin typeface="Times New Roman" pitchFamily="18" charset="0"/>
                <a:ea typeface="微软雅黑" pitchFamily="34" charset="-122"/>
              </a:rPr>
              <a:t>DE</a:t>
            </a:r>
            <a:r>
              <a:rPr lang="zh-CN" altLang="en-US" sz="2000">
                <a:latin typeface="微软雅黑" pitchFamily="34" charset="-122"/>
                <a:ea typeface="微软雅黑" pitchFamily="34" charset="-122"/>
              </a:rPr>
              <a:t>上</a:t>
            </a:r>
            <a:r>
              <a:rPr lang="en-US" altLang="zh-CN" sz="2000">
                <a:latin typeface="微软雅黑" pitchFamily="34" charset="-122"/>
                <a:ea typeface="微软雅黑" pitchFamily="34" charset="-122"/>
              </a:rPr>
              <a:t>,</a:t>
            </a:r>
            <a:r>
              <a:rPr lang="en-US" altLang="zh-CN" sz="2000" i="1">
                <a:latin typeface="Times New Roman" pitchFamily="18" charset="0"/>
                <a:ea typeface="微软雅黑" pitchFamily="34" charset="-122"/>
              </a:rPr>
              <a:t>AB</a:t>
            </a:r>
            <a:r>
              <a:rPr lang="zh-CN" altLang="en-US" sz="2000">
                <a:latin typeface="微软雅黑" pitchFamily="34" charset="-122"/>
                <a:ea typeface="微软雅黑" pitchFamily="34" charset="-122"/>
              </a:rPr>
              <a:t>和</a:t>
            </a:r>
            <a:r>
              <a:rPr lang="en-US" altLang="zh-CN" sz="2000" i="1">
                <a:latin typeface="Times New Roman" pitchFamily="18" charset="0"/>
                <a:ea typeface="微软雅黑" pitchFamily="34" charset="-122"/>
              </a:rPr>
              <a:t>DE</a:t>
            </a:r>
            <a:r>
              <a:rPr lang="zh-CN" altLang="en-US" sz="2000">
                <a:latin typeface="微软雅黑" pitchFamily="34" charset="-122"/>
                <a:ea typeface="微软雅黑" pitchFamily="34" charset="-122"/>
              </a:rPr>
              <a:t>的交点</a:t>
            </a:r>
            <a:r>
              <a:rPr lang="en-US" altLang="zh-CN" sz="2000" i="1">
                <a:latin typeface="Times New Roman" pitchFamily="18" charset="0"/>
                <a:ea typeface="微软雅黑" pitchFamily="34" charset="-122"/>
              </a:rPr>
              <a:t>C</a:t>
            </a:r>
            <a:r>
              <a:rPr lang="zh-CN" altLang="en-US" sz="2000">
                <a:latin typeface="微软雅黑" pitchFamily="34" charset="-122"/>
                <a:ea typeface="微软雅黑" pitchFamily="34" charset="-122"/>
              </a:rPr>
              <a:t>就是薄板重心的位置</a:t>
            </a:r>
            <a:r>
              <a:rPr lang="en-US" altLang="zh-CN" sz="2000">
                <a:latin typeface="微软雅黑" pitchFamily="34" charset="-122"/>
                <a:ea typeface="微软雅黑" pitchFamily="34" charset="-122"/>
              </a:rPr>
              <a:t>.</a:t>
            </a:r>
          </a:p>
        </p:txBody>
      </p:sp>
      <p:pic>
        <p:nvPicPr>
          <p:cNvPr id="12" name="CC84.EPS" descr="id:2147506019;FounderCES"/>
          <p:cNvPicPr>
            <a:picLocks noChangeAspect="1" noChangeArrowheads="1"/>
          </p:cNvPicPr>
          <p:nvPr/>
        </p:nvPicPr>
        <p:blipFill>
          <a:blip r:embed="rId4"/>
          <a:srcRect/>
          <a:stretch>
            <a:fillRect/>
          </a:stretch>
        </p:blipFill>
        <p:spPr bwMode="auto">
          <a:xfrm>
            <a:off x="5972175" y="2166938"/>
            <a:ext cx="2824163" cy="17541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par>
                                <p:cTn id="22" presetID="12" presetClass="entr" presetSubtype="4" fill="hold"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slide(fromBottom)">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286397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96888" y="906463"/>
            <a:ext cx="1250950" cy="531812"/>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266541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力的概念</a:t>
            </a:r>
          </a:p>
        </p:txBody>
      </p:sp>
      <p:sp>
        <p:nvSpPr>
          <p:cNvPr id="23" name="矩形 22"/>
          <p:cNvSpPr>
            <a:spLocks noChangeArrowheads="1"/>
          </p:cNvSpPr>
          <p:nvPr/>
        </p:nvSpPr>
        <p:spPr bwMode="auto">
          <a:xfrm>
            <a:off x="1292225" y="3906838"/>
            <a:ext cx="6051550" cy="993775"/>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经过近半个世纪的迅速发展</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我国航天事业取得了巨大成就</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神舟系列飞船能够升空</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就是受到了力的作用</a:t>
            </a:r>
            <a:r>
              <a:rPr lang="en-US" altLang="zh-CN" sz="2000">
                <a:latin typeface="微软雅黑" pitchFamily="34" charset="-122"/>
                <a:ea typeface="微软雅黑" pitchFamily="34" charset="-122"/>
              </a:rPr>
              <a:t>.</a:t>
            </a:r>
          </a:p>
        </p:txBody>
      </p:sp>
      <p:pic>
        <p:nvPicPr>
          <p:cNvPr id="11" name="cc1.jpg" descr="id:2147504673;FounderCES"/>
          <p:cNvPicPr>
            <a:picLocks noChangeAspect="1" noChangeArrowheads="1"/>
          </p:cNvPicPr>
          <p:nvPr/>
        </p:nvPicPr>
        <p:blipFill>
          <a:blip r:embed="rId4"/>
          <a:srcRect/>
          <a:stretch>
            <a:fillRect/>
          </a:stretch>
        </p:blipFill>
        <p:spPr bwMode="auto">
          <a:xfrm>
            <a:off x="2871788" y="1533525"/>
            <a:ext cx="3119437" cy="20764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par>
                                <p:cTn id="18" presetID="12" presetClass="entr" presetSubtype="4"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slide(fromBottom)">
                                      <p:cBhvr>
                                        <p:cTn id="20" dur="500"/>
                                        <p:tgtEl>
                                          <p:spTgt spid="11"/>
                                        </p:tgtEl>
                                      </p:cBhvr>
                                    </p:animEffect>
                                  </p:childTnLst>
                                </p:cTn>
                              </p:par>
                            </p:childTnLst>
                          </p:cTn>
                        </p:par>
                        <p:par>
                          <p:cTn id="21" fill="hold">
                            <p:stCondLst>
                              <p:cond delay="500"/>
                            </p:stCondLst>
                            <p:childTnLst>
                              <p:par>
                                <p:cTn id="22" presetID="12" presetClass="entr" presetSubtype="4" fill="hold" grpId="0" nodeType="afterEffect">
                                  <p:stCondLst>
                                    <p:cond delay="0"/>
                                  </p:stCondLst>
                                  <p:childTnLst>
                                    <p:set>
                                      <p:cBhvr>
                                        <p:cTn id="23" dur="1" fill="hold">
                                          <p:stCondLst>
                                            <p:cond delay="0"/>
                                          </p:stCondLst>
                                        </p:cTn>
                                        <p:tgtEl>
                                          <p:spTgt spid="23"/>
                                        </p:tgtEl>
                                        <p:attrNameLst>
                                          <p:attrName>style.visibility</p:attrName>
                                        </p:attrNameLst>
                                      </p:cBhvr>
                                      <p:to>
                                        <p:strVal val="visible"/>
                                      </p:to>
                                    </p:set>
                                    <p:animEffect transition="in" filter="slide(fromBottom)">
                                      <p:cBhvr>
                                        <p:cTn id="24"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224181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14350" y="1112838"/>
            <a:ext cx="1216025" cy="533400"/>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19732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重心</a:t>
            </a:r>
          </a:p>
        </p:txBody>
      </p:sp>
      <p:sp>
        <p:nvSpPr>
          <p:cNvPr id="23" name="矩形 22"/>
          <p:cNvSpPr>
            <a:spLocks noChangeArrowheads="1"/>
          </p:cNvSpPr>
          <p:nvPr/>
        </p:nvSpPr>
        <p:spPr bwMode="auto">
          <a:xfrm>
            <a:off x="1046163" y="1574800"/>
            <a:ext cx="6965950" cy="1400175"/>
          </a:xfrm>
          <a:prstGeom prst="rect">
            <a:avLst/>
          </a:prstGeom>
          <a:noFill/>
          <a:ln w="9525">
            <a:noFill/>
            <a:miter lim="800000"/>
            <a:headEnd/>
            <a:tailEnd/>
          </a:ln>
        </p:spPr>
        <p:txBody>
          <a:bodyPr lIns="68580" tIns="34290" rIns="68580" bIns="34290">
            <a:spAutoFit/>
          </a:bodyPr>
          <a:lstStyle/>
          <a:p>
            <a:pPr algn="just">
              <a:lnSpc>
                <a:spcPct val="150000"/>
              </a:lnSpc>
            </a:pPr>
            <a:r>
              <a:rPr lang="en-US" altLang="zh-CN" sz="2000">
                <a:latin typeface="微软雅黑" pitchFamily="34" charset="-122"/>
                <a:ea typeface="微软雅黑" pitchFamily="34" charset="-122"/>
              </a:rPr>
              <a:t>(2)</a:t>
            </a:r>
            <a:r>
              <a:rPr lang="zh-CN" altLang="en-US" sz="2000">
                <a:latin typeface="微软雅黑" pitchFamily="34" charset="-122"/>
                <a:ea typeface="微软雅黑" pitchFamily="34" charset="-122"/>
              </a:rPr>
              <a:t>支撑法确定重心</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如图所示</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把物体放在手指上</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仔细调节物体</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使其在手指上处于静止状态</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物体的重心与支点在同一条竖直线上</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在支点的上方</a:t>
            </a:r>
            <a:r>
              <a:rPr lang="en-US" altLang="zh-CN" sz="2000">
                <a:latin typeface="微软雅黑" pitchFamily="34" charset="-122"/>
                <a:ea typeface="微软雅黑" pitchFamily="34" charset="-122"/>
              </a:rPr>
              <a:t>.</a:t>
            </a:r>
          </a:p>
        </p:txBody>
      </p:sp>
      <p:pic>
        <p:nvPicPr>
          <p:cNvPr id="11" name="cc85.jpg" descr="id:2147506026;FounderCES"/>
          <p:cNvPicPr>
            <a:picLocks noChangeAspect="1" noChangeArrowheads="1"/>
          </p:cNvPicPr>
          <p:nvPr/>
        </p:nvPicPr>
        <p:blipFill>
          <a:blip r:embed="rId4"/>
          <a:srcRect/>
          <a:stretch>
            <a:fillRect/>
          </a:stretch>
        </p:blipFill>
        <p:spPr bwMode="auto">
          <a:xfrm>
            <a:off x="3335338" y="3143250"/>
            <a:ext cx="2395537" cy="18145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par>
                                <p:cTn id="22" presetID="12" presetClass="entr" presetSubtype="4" fill="hold"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slide(fromBottom)">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469900" y="930275"/>
            <a:ext cx="1193800" cy="522288"/>
          </a:xfrm>
          <a:prstGeom prst="rect">
            <a:avLst/>
          </a:prstGeom>
          <a:noFill/>
          <a:ln w="9525">
            <a:noFill/>
            <a:miter lim="800000"/>
            <a:headEnd/>
            <a:tailEnd/>
          </a:ln>
        </p:spPr>
      </p:pic>
      <p:grpSp>
        <p:nvGrpSpPr>
          <p:cNvPr id="2" name="组合 18"/>
          <p:cNvGrpSpPr>
            <a:grpSpLocks/>
          </p:cNvGrpSpPr>
          <p:nvPr/>
        </p:nvGrpSpPr>
        <p:grpSpPr bwMode="auto">
          <a:xfrm>
            <a:off x="252413" y="0"/>
            <a:ext cx="2057400"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09380"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1463"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19732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重心</a:t>
            </a:r>
          </a:p>
        </p:txBody>
      </p:sp>
      <p:sp>
        <p:nvSpPr>
          <p:cNvPr id="14" name="矩形 13"/>
          <p:cNvSpPr>
            <a:spLocks noChangeArrowheads="1"/>
          </p:cNvSpPr>
          <p:nvPr/>
        </p:nvSpPr>
        <p:spPr bwMode="auto">
          <a:xfrm>
            <a:off x="1303338" y="1520825"/>
            <a:ext cx="6407150" cy="3300413"/>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稳度</a:t>
            </a:r>
          </a:p>
          <a:p>
            <a:pPr algn="just">
              <a:lnSpc>
                <a:spcPct val="150000"/>
              </a:lnSpc>
            </a:pPr>
            <a:r>
              <a:rPr lang="zh-CN" altLang="en-US" sz="2000">
                <a:latin typeface="微软雅黑" pitchFamily="34" charset="-122"/>
                <a:ea typeface="微软雅黑" pitchFamily="34" charset="-122"/>
              </a:rPr>
              <a:t>稳度就是物体的稳定程度</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稳度越大</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物体就越不容易倾倒</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重心的高低会影响到物体的稳度</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重心越低</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稳度越大</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不倒翁之所以不会倒</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就是重心很低的缘故</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提高稳度的方法</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一是增大支持面</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二是降低重心</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如高大的烟囱下部修得较粗</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用卡车装货时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重的货物装在下面</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轻的装在上面</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而且货物不能装得过高等</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512763" y="911225"/>
            <a:ext cx="1182687" cy="503238"/>
          </a:xfrm>
          <a:prstGeom prst="rect">
            <a:avLst/>
          </a:prstGeom>
          <a:noFill/>
          <a:ln w="9525">
            <a:noFill/>
            <a:miter lim="800000"/>
            <a:headEnd/>
            <a:tailEnd/>
          </a:ln>
        </p:spPr>
      </p:pic>
      <p:grpSp>
        <p:nvGrpSpPr>
          <p:cNvPr id="2" name="组合 18"/>
          <p:cNvGrpSpPr>
            <a:grpSpLocks/>
          </p:cNvGrpSpPr>
          <p:nvPr/>
        </p:nvGrpSpPr>
        <p:grpSpPr bwMode="auto">
          <a:xfrm>
            <a:off x="252413" y="0"/>
            <a:ext cx="2151062"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09534"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062" y="207276"/>
              <a:ext cx="418795" cy="4243"/>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19732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重心</a:t>
            </a:r>
          </a:p>
        </p:txBody>
      </p:sp>
      <p:sp>
        <p:nvSpPr>
          <p:cNvPr id="14" name="矩形 13"/>
          <p:cNvSpPr>
            <a:spLocks noChangeArrowheads="1"/>
          </p:cNvSpPr>
          <p:nvPr/>
        </p:nvSpPr>
        <p:spPr bwMode="auto">
          <a:xfrm>
            <a:off x="1652588" y="1331913"/>
            <a:ext cx="5992812" cy="1916112"/>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重力示意图的画法</a:t>
            </a:r>
            <a:r>
              <a:rPr lang="en-US" altLang="zh-CN" sz="2000">
                <a:latin typeface="微软雅黑" pitchFamily="34" charset="-122"/>
                <a:ea typeface="微软雅黑" pitchFamily="34" charset="-122"/>
              </a:rPr>
              <a:t>:</a:t>
            </a:r>
          </a:p>
          <a:p>
            <a:pPr algn="just">
              <a:lnSpc>
                <a:spcPct val="150000"/>
              </a:lnSpc>
            </a:pPr>
            <a:r>
              <a:rPr lang="en-US" altLang="zh-CN" sz="2000">
                <a:latin typeface="微软雅黑" pitchFamily="34" charset="-122"/>
                <a:ea typeface="微软雅黑" pitchFamily="34" charset="-122"/>
              </a:rPr>
              <a:t>(1)</a:t>
            </a:r>
            <a:r>
              <a:rPr lang="zh-CN" altLang="en-US" sz="2000">
                <a:latin typeface="微软雅黑" pitchFamily="34" charset="-122"/>
                <a:ea typeface="微软雅黑" pitchFamily="34" charset="-122"/>
              </a:rPr>
              <a:t>在物体上找到物体的重心</a:t>
            </a:r>
            <a:r>
              <a:rPr lang="en-US" altLang="zh-CN" sz="2000">
                <a:latin typeface="微软雅黑" pitchFamily="34" charset="-122"/>
                <a:ea typeface="微软雅黑" pitchFamily="34" charset="-122"/>
              </a:rPr>
              <a:t>.</a:t>
            </a:r>
          </a:p>
          <a:p>
            <a:pPr algn="just">
              <a:lnSpc>
                <a:spcPct val="150000"/>
              </a:lnSpc>
            </a:pPr>
            <a:r>
              <a:rPr lang="en-US" altLang="zh-CN" sz="2000">
                <a:latin typeface="微软雅黑" pitchFamily="34" charset="-122"/>
                <a:ea typeface="微软雅黑" pitchFamily="34" charset="-122"/>
              </a:rPr>
              <a:t>(2)</a:t>
            </a:r>
            <a:r>
              <a:rPr lang="zh-CN" altLang="en-US" sz="2000">
                <a:latin typeface="微软雅黑" pitchFamily="34" charset="-122"/>
                <a:ea typeface="微软雅黑" pitchFamily="34" charset="-122"/>
              </a:rPr>
              <a:t>从重心开始沿竖直方向向下画一条带箭头的线段</a:t>
            </a:r>
            <a:r>
              <a:rPr lang="en-US" altLang="zh-CN" sz="2000">
                <a:latin typeface="微软雅黑" pitchFamily="34" charset="-122"/>
                <a:ea typeface="微软雅黑" pitchFamily="34" charset="-122"/>
              </a:rPr>
              <a:t>.</a:t>
            </a:r>
          </a:p>
          <a:p>
            <a:pPr algn="just">
              <a:lnSpc>
                <a:spcPct val="150000"/>
              </a:lnSpc>
            </a:pPr>
            <a:r>
              <a:rPr lang="en-US" altLang="zh-CN" sz="2000">
                <a:latin typeface="微软雅黑" pitchFamily="34" charset="-122"/>
                <a:ea typeface="微软雅黑" pitchFamily="34" charset="-122"/>
              </a:rPr>
              <a:t>(3)</a:t>
            </a:r>
            <a:r>
              <a:rPr lang="zh-CN" altLang="en-US" sz="2000">
                <a:latin typeface="微软雅黑" pitchFamily="34" charset="-122"/>
                <a:ea typeface="微软雅黑" pitchFamily="34" charset="-122"/>
              </a:rPr>
              <a:t>在箭头旁边标出重力的符号和大小</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如图所示</a:t>
            </a:r>
            <a:r>
              <a:rPr lang="en-US" altLang="zh-CN" sz="2000">
                <a:latin typeface="微软雅黑" pitchFamily="34" charset="-122"/>
                <a:ea typeface="微软雅黑" pitchFamily="34" charset="-122"/>
              </a:rPr>
              <a:t>).</a:t>
            </a:r>
          </a:p>
        </p:txBody>
      </p:sp>
      <p:pic>
        <p:nvPicPr>
          <p:cNvPr id="11" name="CC89.EPS" descr="id:2147506068;FounderCES"/>
          <p:cNvPicPr>
            <a:picLocks noChangeAspect="1" noChangeArrowheads="1"/>
          </p:cNvPicPr>
          <p:nvPr/>
        </p:nvPicPr>
        <p:blipFill>
          <a:blip r:embed="rId5"/>
          <a:srcRect/>
          <a:stretch>
            <a:fillRect/>
          </a:stretch>
        </p:blipFill>
        <p:spPr bwMode="auto">
          <a:xfrm>
            <a:off x="3595688" y="3338513"/>
            <a:ext cx="2171700" cy="13176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par>
                                <p:cTn id="34" presetID="12" presetClass="entr" presetSubtype="4" fill="hold"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slide(fromBottom)">
                                      <p:cBhvr>
                                        <p:cTn id="3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2667000" y="514350"/>
            <a:ext cx="3621088" cy="901700"/>
          </a:xfrm>
          <a:prstGeom prst="rect">
            <a:avLst/>
          </a:prstGeom>
          <a:noFill/>
          <a:ln w="9525">
            <a:noFill/>
            <a:miter lim="800000"/>
            <a:headEnd/>
            <a:tailEnd/>
          </a:ln>
        </p:spPr>
        <p:txBody>
          <a:bodyPr lIns="68580" tIns="34290" rIns="68580" bIns="34290">
            <a:spAutoFit/>
          </a:bodyPr>
          <a:lstStyle/>
          <a:p>
            <a:r>
              <a:rPr lang="zh-CN" altLang="en-US" sz="5400" b="1">
                <a:solidFill>
                  <a:schemeClr val="accent1"/>
                </a:solidFill>
                <a:latin typeface="隶书"/>
                <a:ea typeface="隶书"/>
                <a:cs typeface="隶书"/>
              </a:rPr>
              <a:t>第七章  力</a:t>
            </a:r>
          </a:p>
        </p:txBody>
      </p:sp>
      <p:sp>
        <p:nvSpPr>
          <p:cNvPr id="64" name="文本框 78"/>
          <p:cNvSpPr txBox="1">
            <a:spLocks noChangeArrowheads="1"/>
          </p:cNvSpPr>
          <p:nvPr/>
        </p:nvSpPr>
        <p:spPr bwMode="auto">
          <a:xfrm>
            <a:off x="3078163" y="1846263"/>
            <a:ext cx="2938462" cy="576262"/>
          </a:xfrm>
          <a:prstGeom prst="rect">
            <a:avLst/>
          </a:prstGeom>
          <a:noFill/>
          <a:ln w="9525">
            <a:noFill/>
            <a:miter lim="800000"/>
            <a:headEnd/>
            <a:tailEnd/>
          </a:ln>
        </p:spPr>
        <p:txBody>
          <a:bodyPr wrap="none" lIns="68580" tIns="34290" rIns="68580" bIns="34290">
            <a:spAutoFit/>
          </a:bodyPr>
          <a:lstStyle/>
          <a:p>
            <a:r>
              <a:rPr lang="zh-CN" altLang="en-US" sz="3300" b="1">
                <a:solidFill>
                  <a:schemeClr val="accent1"/>
                </a:solidFill>
                <a:latin typeface="微软雅黑" pitchFamily="34" charset="-122"/>
                <a:ea typeface="微软雅黑" pitchFamily="34" charset="-122"/>
              </a:rPr>
              <a:t>第</a:t>
            </a:r>
            <a:r>
              <a:rPr lang="en-US" altLang="zh-CN" sz="3300" b="1">
                <a:solidFill>
                  <a:schemeClr val="accent1"/>
                </a:solidFill>
                <a:latin typeface="微软雅黑" pitchFamily="34" charset="-122"/>
                <a:ea typeface="微软雅黑" pitchFamily="34" charset="-122"/>
              </a:rPr>
              <a:t>5</a:t>
            </a:r>
            <a:r>
              <a:rPr lang="zh-CN" altLang="en-US" sz="3300" b="1">
                <a:solidFill>
                  <a:schemeClr val="accent1"/>
                </a:solidFill>
                <a:latin typeface="微软雅黑" pitchFamily="34" charset="-122"/>
                <a:ea typeface="微软雅黑" pitchFamily="34" charset="-122"/>
              </a:rPr>
              <a:t>节　摩擦力</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5"/>
          <p:cNvGrpSpPr>
            <a:grpSpLocks/>
          </p:cNvGrpSpPr>
          <p:nvPr/>
        </p:nvGrpSpPr>
        <p:grpSpPr bwMode="auto">
          <a:xfrm>
            <a:off x="252413" y="0"/>
            <a:ext cx="2471737" cy="819150"/>
            <a:chOff x="337457" y="0"/>
            <a:chExt cx="5751109" cy="1091406"/>
          </a:xfrm>
        </p:grpSpPr>
        <p:sp>
          <p:nvSpPr>
            <p:cNvPr id="13" name="圆角矩形 12"/>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4" name="直接连接符 13"/>
            <p:cNvCxnSpPr/>
            <p:nvPr/>
          </p:nvCxnSpPr>
          <p:spPr>
            <a:xfrm rot="5400000">
              <a:off x="709817" y="207551"/>
              <a:ext cx="418795" cy="3695"/>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rot="5400000">
              <a:off x="5112722" y="207551"/>
              <a:ext cx="418795" cy="3695"/>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26" name="图片 25" descr="图片1.png"/>
          <p:cNvPicPr>
            <a:picLocks noChangeAspect="1"/>
          </p:cNvPicPr>
          <p:nvPr/>
        </p:nvPicPr>
        <p:blipFill>
          <a:blip r:embed="rId4"/>
          <a:srcRect/>
          <a:stretch>
            <a:fillRect/>
          </a:stretch>
        </p:blipFill>
        <p:spPr bwMode="auto">
          <a:xfrm>
            <a:off x="344488" y="1081088"/>
            <a:ext cx="1082675" cy="458787"/>
          </a:xfrm>
          <a:prstGeom prst="rect">
            <a:avLst/>
          </a:prstGeom>
          <a:noFill/>
          <a:ln w="9525">
            <a:noFill/>
            <a:miter lim="800000"/>
            <a:headEnd/>
            <a:tailEnd/>
          </a:ln>
        </p:spPr>
      </p:pic>
      <p:sp>
        <p:nvSpPr>
          <p:cNvPr id="12" name="矩形 11"/>
          <p:cNvSpPr>
            <a:spLocks noChangeArrowheads="1"/>
          </p:cNvSpPr>
          <p:nvPr/>
        </p:nvSpPr>
        <p:spPr bwMode="auto">
          <a:xfrm>
            <a:off x="306388" y="349250"/>
            <a:ext cx="231933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摩擦力</a:t>
            </a:r>
          </a:p>
        </p:txBody>
      </p:sp>
      <p:pic>
        <p:nvPicPr>
          <p:cNvPr id="11" name="cc111.jpg" descr="id:2147506464;FounderCES"/>
          <p:cNvPicPr>
            <a:picLocks noChangeAspect="1" noChangeArrowheads="1"/>
          </p:cNvPicPr>
          <p:nvPr/>
        </p:nvPicPr>
        <p:blipFill>
          <a:blip r:embed="rId5"/>
          <a:srcRect/>
          <a:stretch>
            <a:fillRect/>
          </a:stretch>
        </p:blipFill>
        <p:spPr bwMode="auto">
          <a:xfrm>
            <a:off x="2862263" y="1585913"/>
            <a:ext cx="3324225" cy="2119312"/>
          </a:xfrm>
          <a:prstGeom prst="rect">
            <a:avLst/>
          </a:prstGeom>
          <a:noFill/>
          <a:ln w="9525">
            <a:noFill/>
            <a:miter lim="800000"/>
            <a:headEnd/>
            <a:tailEnd/>
          </a:ln>
        </p:spPr>
      </p:pic>
      <p:sp>
        <p:nvSpPr>
          <p:cNvPr id="16" name="矩形 15"/>
          <p:cNvSpPr>
            <a:spLocks noChangeArrowheads="1"/>
          </p:cNvSpPr>
          <p:nvPr/>
        </p:nvSpPr>
        <p:spPr bwMode="auto">
          <a:xfrm>
            <a:off x="1470025" y="3800475"/>
            <a:ext cx="6589713" cy="992188"/>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上海磁悬浮列车</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不仅在中国是绝无仅有的</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在世界也是独此一列</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由于摩擦力很小</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设计时速可以达到每小时</a:t>
            </a:r>
            <a:r>
              <a:rPr lang="en-US" altLang="zh-CN" sz="2000">
                <a:latin typeface="微软雅黑" pitchFamily="34" charset="-122"/>
                <a:ea typeface="微软雅黑" pitchFamily="34" charset="-122"/>
              </a:rPr>
              <a:t>860</a:t>
            </a:r>
            <a:r>
              <a:rPr lang="zh-CN" altLang="en-US" sz="2000">
                <a:latin typeface="微软雅黑" pitchFamily="34" charset="-122"/>
                <a:ea typeface="微软雅黑" pitchFamily="34" charset="-122"/>
              </a:rPr>
              <a:t>千米</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Left)">
                                      <p:cBhvr>
                                        <p:cTn id="10" dur="500"/>
                                        <p:tgtEl>
                                          <p:spTgt spid="12"/>
                                        </p:tgtEl>
                                      </p:cBhvr>
                                    </p:animEffect>
                                  </p:childTnLst>
                                </p:cTn>
                              </p:par>
                            </p:childTnLst>
                          </p:cTn>
                        </p:par>
                        <p:par>
                          <p:cTn id="11" fill="hold">
                            <p:stCondLst>
                              <p:cond delay="500"/>
                            </p:stCondLst>
                            <p:childTnLst>
                              <p:par>
                                <p:cTn id="12" presetID="12" presetClass="entr" presetSubtype="4" fill="hold" nodeType="after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slide(fromBottom)">
                                      <p:cBhvr>
                                        <p:cTn id="14" dur="500"/>
                                        <p:tgtEl>
                                          <p:spTgt spid="26"/>
                                        </p:tgtEl>
                                      </p:cBhvr>
                                    </p:animEffect>
                                  </p:childTnLst>
                                </p:cTn>
                              </p:par>
                            </p:childTnLst>
                          </p:cTn>
                        </p:par>
                        <p:par>
                          <p:cTn id="15" fill="hold">
                            <p:stCondLst>
                              <p:cond delay="1000"/>
                            </p:stCondLst>
                            <p:childTnLst>
                              <p:par>
                                <p:cTn id="16" presetID="29" presetClass="entr" presetSubtype="0" fill="hold" nodeType="after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p:cTn id="18" dur="500" fill="hold"/>
                                        <p:tgtEl>
                                          <p:spTgt spid="20"/>
                                        </p:tgtEl>
                                        <p:attrNameLst>
                                          <p:attrName>ppt_x</p:attrName>
                                        </p:attrNameLst>
                                      </p:cBhvr>
                                      <p:tavLst>
                                        <p:tav tm="0">
                                          <p:val>
                                            <p:strVal val="#ppt_x-.2"/>
                                          </p:val>
                                        </p:tav>
                                        <p:tav tm="100000">
                                          <p:val>
                                            <p:strVal val="#ppt_x"/>
                                          </p:val>
                                        </p:tav>
                                      </p:tavLst>
                                    </p:anim>
                                    <p:anim calcmode="lin" valueType="num">
                                      <p:cBhvr>
                                        <p:cTn id="19"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20" dur="500"/>
                                        <p:tgtEl>
                                          <p:spTgt spid="20"/>
                                        </p:tgtEl>
                                      </p:cBhvr>
                                    </p:animEffect>
                                  </p:childTnLst>
                                </p:cTn>
                              </p:par>
                              <p:par>
                                <p:cTn id="21" presetID="32" presetClass="emph" presetSubtype="0" fill="hold" nodeType="withEffect">
                                  <p:stCondLst>
                                    <p:cond delay="0"/>
                                  </p:stCondLst>
                                  <p:childTnLst>
                                    <p:animClr clrSpc="rgb" dir="cw">
                                      <p:cBhvr override="childStyle">
                                        <p:cTn id="22" dur="100" fill="hold"/>
                                        <p:tgtEl>
                                          <p:spTgt spid="24"/>
                                        </p:tgtEl>
                                        <p:attrNameLst>
                                          <p:attrName>style.color</p:attrName>
                                        </p:attrNameLst>
                                      </p:cBhvr>
                                      <p:to>
                                        <a:schemeClr val="bg1"/>
                                      </p:to>
                                    </p:animClr>
                                    <p:animClr clrSpc="rgb" dir="cw">
                                      <p:cBhvr>
                                        <p:cTn id="23" dur="100" fill="hold"/>
                                        <p:tgtEl>
                                          <p:spTgt spid="24"/>
                                        </p:tgtEl>
                                        <p:attrNameLst>
                                          <p:attrName>fillcolor</p:attrName>
                                        </p:attrNameLst>
                                      </p:cBhvr>
                                      <p:to>
                                        <a:schemeClr val="bg1"/>
                                      </p:to>
                                    </p:animClr>
                                    <p:set>
                                      <p:cBhvr>
                                        <p:cTn id="24" dur="100" fill="hold"/>
                                        <p:tgtEl>
                                          <p:spTgt spid="24"/>
                                        </p:tgtEl>
                                        <p:attrNameLst>
                                          <p:attrName>fill.type</p:attrName>
                                        </p:attrNameLst>
                                      </p:cBhvr>
                                      <p:to>
                                        <p:strVal val="solid"/>
                                      </p:to>
                                    </p:set>
                                    <p:set>
                                      <p:cBhvr>
                                        <p:cTn id="25" dur="100" fill="hold"/>
                                        <p:tgtEl>
                                          <p:spTgt spid="24"/>
                                        </p:tgtEl>
                                        <p:attrNameLst>
                                          <p:attrName>fill.on</p:attrName>
                                        </p:attrNameLst>
                                      </p:cBhvr>
                                      <p:to>
                                        <p:strVal val="true"/>
                                      </p:to>
                                    </p:set>
                                    <p:animRot by="120000">
                                      <p:cBhvr>
                                        <p:cTn id="26" dur="100" fill="hold">
                                          <p:stCondLst>
                                            <p:cond delay="0"/>
                                          </p:stCondLst>
                                        </p:cTn>
                                        <p:tgtEl>
                                          <p:spTgt spid="24"/>
                                        </p:tgtEl>
                                        <p:attrNameLst>
                                          <p:attrName>r</p:attrName>
                                        </p:attrNameLst>
                                      </p:cBhvr>
                                    </p:animRot>
                                    <p:animRot by="-240000">
                                      <p:cBhvr>
                                        <p:cTn id="27" dur="200" fill="hold">
                                          <p:stCondLst>
                                            <p:cond delay="200"/>
                                          </p:stCondLst>
                                        </p:cTn>
                                        <p:tgtEl>
                                          <p:spTgt spid="24"/>
                                        </p:tgtEl>
                                        <p:attrNameLst>
                                          <p:attrName>r</p:attrName>
                                        </p:attrNameLst>
                                      </p:cBhvr>
                                    </p:animRot>
                                    <p:animRot by="240000">
                                      <p:cBhvr>
                                        <p:cTn id="28" dur="200" fill="hold">
                                          <p:stCondLst>
                                            <p:cond delay="400"/>
                                          </p:stCondLst>
                                        </p:cTn>
                                        <p:tgtEl>
                                          <p:spTgt spid="24"/>
                                        </p:tgtEl>
                                        <p:attrNameLst>
                                          <p:attrName>r</p:attrName>
                                        </p:attrNameLst>
                                      </p:cBhvr>
                                    </p:animRot>
                                    <p:animRot by="-240000">
                                      <p:cBhvr>
                                        <p:cTn id="29" dur="200" fill="hold">
                                          <p:stCondLst>
                                            <p:cond delay="600"/>
                                          </p:stCondLst>
                                        </p:cTn>
                                        <p:tgtEl>
                                          <p:spTgt spid="24"/>
                                        </p:tgtEl>
                                        <p:attrNameLst>
                                          <p:attrName>r</p:attrName>
                                        </p:attrNameLst>
                                      </p:cBhvr>
                                    </p:animRot>
                                    <p:animRot by="120000">
                                      <p:cBhvr>
                                        <p:cTn id="30" dur="200" fill="hold">
                                          <p:stCondLst>
                                            <p:cond delay="800"/>
                                          </p:stCondLst>
                                        </p:cTn>
                                        <p:tgtEl>
                                          <p:spTgt spid="24"/>
                                        </p:tgtEl>
                                        <p:attrNameLst>
                                          <p:attrName>r</p:attrName>
                                        </p:attrNameLst>
                                      </p:cBhvr>
                                    </p:animRot>
                                  </p:childTnLst>
                                </p:cTn>
                              </p:par>
                              <p:par>
                                <p:cTn id="31" presetID="12" presetClass="entr" presetSubtype="4" fill="hold" nodeType="with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slide(fromBottom)">
                                      <p:cBhvr>
                                        <p:cTn id="33" dur="500"/>
                                        <p:tgtEl>
                                          <p:spTgt spid="11"/>
                                        </p:tgtEl>
                                      </p:cBhvr>
                                    </p:animEffect>
                                  </p:childTnLst>
                                </p:cTn>
                              </p:par>
                            </p:childTnLst>
                          </p:cTn>
                        </p:par>
                        <p:par>
                          <p:cTn id="34" fill="hold">
                            <p:stCondLst>
                              <p:cond delay="2000"/>
                            </p:stCondLst>
                            <p:childTnLst>
                              <p:par>
                                <p:cTn id="35" presetID="12" presetClass="entr" presetSubtype="4" fill="hold" grpId="0" nodeType="after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slide(fromBottom)">
                                      <p:cBhvr>
                                        <p:cTn id="3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6"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2534042"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14350" y="1112838"/>
            <a:ext cx="1216025" cy="533400"/>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231933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摩擦力</a:t>
            </a:r>
          </a:p>
        </p:txBody>
      </p:sp>
      <p:sp>
        <p:nvSpPr>
          <p:cNvPr id="23" name="矩形 22"/>
          <p:cNvSpPr>
            <a:spLocks noChangeArrowheads="1"/>
          </p:cNvSpPr>
          <p:nvPr/>
        </p:nvSpPr>
        <p:spPr bwMode="auto">
          <a:xfrm>
            <a:off x="1443038" y="2132013"/>
            <a:ext cx="6022975" cy="1454150"/>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摩擦力的方向一定与物体相对运动</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或相对运动趋势</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方向相反</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而不是与运动方向相反</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有时与运动方向相同</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摩擦力也不一定都是阻力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有时也可以是动力</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652463" y="1192213"/>
            <a:ext cx="788987" cy="336550"/>
          </a:xfrm>
          <a:prstGeom prst="rect">
            <a:avLst/>
          </a:prstGeom>
          <a:noFill/>
          <a:ln w="9525">
            <a:noFill/>
            <a:miter lim="800000"/>
            <a:headEnd/>
            <a:tailEnd/>
          </a:ln>
        </p:spPr>
      </p:pic>
      <p:grpSp>
        <p:nvGrpSpPr>
          <p:cNvPr id="2" name="组合 18"/>
          <p:cNvGrpSpPr>
            <a:grpSpLocks/>
          </p:cNvGrpSpPr>
          <p:nvPr/>
        </p:nvGrpSpPr>
        <p:grpSpPr bwMode="auto">
          <a:xfrm>
            <a:off x="252413" y="0"/>
            <a:ext cx="2519362"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09693" y="207586"/>
              <a:ext cx="418795" cy="3623"/>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715" y="207586"/>
              <a:ext cx="418795" cy="3625"/>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231933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摩擦力</a:t>
            </a:r>
          </a:p>
        </p:txBody>
      </p:sp>
      <p:sp>
        <p:nvSpPr>
          <p:cNvPr id="14" name="矩形 13"/>
          <p:cNvSpPr>
            <a:spLocks noChangeArrowheads="1"/>
          </p:cNvSpPr>
          <p:nvPr/>
        </p:nvSpPr>
        <p:spPr bwMode="auto">
          <a:xfrm>
            <a:off x="1639888" y="1727200"/>
            <a:ext cx="6834187" cy="2322513"/>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有关摩擦力的解题技巧</a:t>
            </a:r>
            <a:r>
              <a:rPr lang="en-US" altLang="zh-CN" sz="2000">
                <a:latin typeface="微软雅黑" pitchFamily="34" charset="-122"/>
                <a:ea typeface="微软雅黑" pitchFamily="34" charset="-122"/>
              </a:rPr>
              <a:t>:</a:t>
            </a:r>
          </a:p>
          <a:p>
            <a:pPr>
              <a:lnSpc>
                <a:spcPct val="150000"/>
              </a:lnSpc>
            </a:pPr>
            <a:r>
              <a:rPr lang="en-US" altLang="zh-CN" sz="2000">
                <a:latin typeface="微软雅黑" pitchFamily="34" charset="-122"/>
                <a:ea typeface="微软雅黑" pitchFamily="34" charset="-122"/>
              </a:rPr>
              <a:t>(1)</a:t>
            </a:r>
            <a:r>
              <a:rPr lang="zh-CN" altLang="en-US" sz="2000">
                <a:latin typeface="微软雅黑" pitchFamily="34" charset="-122"/>
                <a:ea typeface="微软雅黑" pitchFamily="34" charset="-122"/>
              </a:rPr>
              <a:t>根据运动状态求解摩擦力的大小</a:t>
            </a:r>
            <a:r>
              <a:rPr lang="en-US" altLang="zh-CN" sz="2000">
                <a:latin typeface="微软雅黑" pitchFamily="34" charset="-122"/>
                <a:ea typeface="微软雅黑" pitchFamily="34" charset="-122"/>
              </a:rPr>
              <a:t>.</a:t>
            </a:r>
          </a:p>
          <a:p>
            <a:pPr>
              <a:lnSpc>
                <a:spcPct val="150000"/>
              </a:lnSpc>
            </a:pPr>
            <a:r>
              <a:rPr lang="en-US" altLang="zh-CN" sz="2000">
                <a:latin typeface="微软雅黑" pitchFamily="34" charset="-122"/>
                <a:ea typeface="微软雅黑" pitchFamily="34" charset="-122"/>
              </a:rPr>
              <a:t>(2)</a:t>
            </a:r>
            <a:r>
              <a:rPr lang="zh-CN" altLang="en-US" sz="2000">
                <a:latin typeface="微软雅黑" pitchFamily="34" charset="-122"/>
                <a:ea typeface="微软雅黑" pitchFamily="34" charset="-122"/>
              </a:rPr>
              <a:t>方向与物体相对运动方向或者相对运动趋势方向相反</a:t>
            </a:r>
            <a:r>
              <a:rPr lang="en-US" altLang="zh-CN" sz="2000">
                <a:latin typeface="微软雅黑" pitchFamily="34" charset="-122"/>
                <a:ea typeface="微软雅黑" pitchFamily="34" charset="-122"/>
              </a:rPr>
              <a:t>.</a:t>
            </a:r>
          </a:p>
          <a:p>
            <a:pPr>
              <a:lnSpc>
                <a:spcPct val="150000"/>
              </a:lnSpc>
            </a:pPr>
            <a:r>
              <a:rPr lang="en-US" altLang="zh-CN" sz="2000">
                <a:latin typeface="微软雅黑" pitchFamily="34" charset="-122"/>
                <a:ea typeface="微软雅黑" pitchFamily="34" charset="-122"/>
              </a:rPr>
              <a:t>(3)</a:t>
            </a:r>
            <a:r>
              <a:rPr lang="zh-CN" altLang="en-US" sz="2000">
                <a:latin typeface="微软雅黑" pitchFamily="34" charset="-122"/>
                <a:ea typeface="微软雅黑" pitchFamily="34" charset="-122"/>
              </a:rPr>
              <a:t>作用在接触面上</a:t>
            </a:r>
            <a:r>
              <a:rPr lang="en-US" altLang="zh-CN" sz="2000">
                <a:latin typeface="微软雅黑" pitchFamily="34" charset="-122"/>
                <a:ea typeface="微软雅黑" pitchFamily="34" charset="-122"/>
              </a:rPr>
              <a:t>.</a:t>
            </a:r>
          </a:p>
          <a:p>
            <a:pPr>
              <a:lnSpc>
                <a:spcPct val="150000"/>
              </a:lnSpc>
            </a:pPr>
            <a:r>
              <a:rPr lang="en-US" altLang="zh-CN" sz="2000">
                <a:latin typeface="微软雅黑" pitchFamily="34" charset="-122"/>
                <a:ea typeface="微软雅黑" pitchFamily="34" charset="-122"/>
              </a:rPr>
              <a:t>(4)</a:t>
            </a:r>
            <a:r>
              <a:rPr lang="zh-CN" altLang="en-US" sz="2000">
                <a:latin typeface="微软雅黑" pitchFamily="34" charset="-122"/>
                <a:ea typeface="微软雅黑" pitchFamily="34" charset="-122"/>
              </a:rPr>
              <a:t>阻碍物体与接触面的相对运动</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5"/>
          <p:cNvGrpSpPr>
            <a:grpSpLocks/>
          </p:cNvGrpSpPr>
          <p:nvPr/>
        </p:nvGrpSpPr>
        <p:grpSpPr bwMode="auto">
          <a:xfrm>
            <a:off x="252413" y="0"/>
            <a:ext cx="7289800" cy="819150"/>
            <a:chOff x="337457" y="0"/>
            <a:chExt cx="5751109" cy="1091406"/>
          </a:xfrm>
        </p:grpSpPr>
        <p:sp>
          <p:nvSpPr>
            <p:cNvPr id="13" name="圆角矩形 12"/>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4" name="直接连接符 13"/>
            <p:cNvCxnSpPr/>
            <p:nvPr/>
          </p:nvCxnSpPr>
          <p:spPr>
            <a:xfrm rot="5400000">
              <a:off x="710434" y="208145"/>
              <a:ext cx="418795" cy="2505"/>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rot="5400000">
              <a:off x="5112687" y="208145"/>
              <a:ext cx="418795" cy="2505"/>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26" name="图片 25" descr="图片1.png"/>
          <p:cNvPicPr>
            <a:picLocks noChangeAspect="1"/>
          </p:cNvPicPr>
          <p:nvPr/>
        </p:nvPicPr>
        <p:blipFill>
          <a:blip r:embed="rId4"/>
          <a:srcRect/>
          <a:stretch>
            <a:fillRect/>
          </a:stretch>
        </p:blipFill>
        <p:spPr bwMode="auto">
          <a:xfrm>
            <a:off x="347663" y="1081088"/>
            <a:ext cx="1077912" cy="458787"/>
          </a:xfrm>
          <a:prstGeom prst="rect">
            <a:avLst/>
          </a:prstGeom>
          <a:noFill/>
          <a:ln w="9525">
            <a:noFill/>
            <a:miter lim="800000"/>
            <a:headEnd/>
            <a:tailEnd/>
          </a:ln>
        </p:spPr>
      </p:pic>
      <p:sp>
        <p:nvSpPr>
          <p:cNvPr id="12" name="矩形 11"/>
          <p:cNvSpPr>
            <a:spLocks noChangeArrowheads="1"/>
          </p:cNvSpPr>
          <p:nvPr/>
        </p:nvSpPr>
        <p:spPr bwMode="auto">
          <a:xfrm>
            <a:off x="306388" y="349250"/>
            <a:ext cx="725011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实验探究</a:t>
            </a:r>
            <a:r>
              <a:rPr lang="en-US" altLang="zh-CN" sz="2700">
                <a:latin typeface="微软雅黑" pitchFamily="34" charset="-122"/>
                <a:ea typeface="微软雅黑" pitchFamily="34" charset="-122"/>
              </a:rPr>
              <a:t>:</a:t>
            </a:r>
            <a:r>
              <a:rPr lang="zh-CN" altLang="en-US" sz="2700">
                <a:latin typeface="微软雅黑" pitchFamily="34" charset="-122"/>
                <a:ea typeface="微软雅黑" pitchFamily="34" charset="-122"/>
              </a:rPr>
              <a:t>滑动摩擦力的大小与什么有关</a:t>
            </a:r>
          </a:p>
        </p:txBody>
      </p:sp>
      <p:sp>
        <p:nvSpPr>
          <p:cNvPr id="11" name="矩形 10"/>
          <p:cNvSpPr>
            <a:spLocks noChangeArrowheads="1"/>
          </p:cNvSpPr>
          <p:nvPr/>
        </p:nvSpPr>
        <p:spPr bwMode="auto">
          <a:xfrm>
            <a:off x="2233613" y="2019300"/>
            <a:ext cx="4760912" cy="1916113"/>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判断摩擦力方向的方法</a:t>
            </a:r>
            <a:r>
              <a:rPr lang="en-US" altLang="zh-CN" sz="2000">
                <a:latin typeface="微软雅黑" pitchFamily="34" charset="-122"/>
                <a:ea typeface="微软雅黑" pitchFamily="34" charset="-122"/>
              </a:rPr>
              <a:t>:</a:t>
            </a:r>
          </a:p>
          <a:p>
            <a:pPr>
              <a:lnSpc>
                <a:spcPct val="150000"/>
              </a:lnSpc>
            </a:pPr>
            <a:r>
              <a:rPr lang="zh-CN" altLang="en-US" sz="2000">
                <a:latin typeface="微软雅黑" pitchFamily="34" charset="-122"/>
                <a:ea typeface="微软雅黑" pitchFamily="34" charset="-122"/>
              </a:rPr>
              <a:t>先判断物体相对于接触面的运动方向</a:t>
            </a:r>
            <a:r>
              <a:rPr lang="en-US" altLang="zh-CN" sz="2000">
                <a:latin typeface="微软雅黑" pitchFamily="34" charset="-122"/>
                <a:ea typeface="微软雅黑" pitchFamily="34" charset="-122"/>
              </a:rPr>
              <a:t>;</a:t>
            </a:r>
          </a:p>
          <a:p>
            <a:pPr>
              <a:lnSpc>
                <a:spcPct val="150000"/>
              </a:lnSpc>
            </a:pPr>
            <a:r>
              <a:rPr lang="zh-CN" altLang="en-US" sz="2000">
                <a:latin typeface="微软雅黑" pitchFamily="34" charset="-122"/>
                <a:ea typeface="微软雅黑" pitchFamily="34" charset="-122"/>
              </a:rPr>
              <a:t>摩擦力的方向与物体相对于接触面运动的方向相反</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Left)">
                                      <p:cBhvr>
                                        <p:cTn id="10" dur="500"/>
                                        <p:tgtEl>
                                          <p:spTgt spid="12"/>
                                        </p:tgtEl>
                                      </p:cBhvr>
                                    </p:animEffect>
                                  </p:childTnLst>
                                </p:cTn>
                              </p:par>
                            </p:childTnLst>
                          </p:cTn>
                        </p:par>
                        <p:par>
                          <p:cTn id="11" fill="hold">
                            <p:stCondLst>
                              <p:cond delay="500"/>
                            </p:stCondLst>
                            <p:childTnLst>
                              <p:par>
                                <p:cTn id="12" presetID="12" presetClass="entr" presetSubtype="4" fill="hold" nodeType="after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slide(fromBottom)">
                                      <p:cBhvr>
                                        <p:cTn id="14" dur="500"/>
                                        <p:tgtEl>
                                          <p:spTgt spid="26"/>
                                        </p:tgtEl>
                                      </p:cBhvr>
                                    </p:animEffect>
                                  </p:childTnLst>
                                </p:cTn>
                              </p:par>
                            </p:childTnLst>
                          </p:cTn>
                        </p:par>
                        <p:par>
                          <p:cTn id="15" fill="hold">
                            <p:stCondLst>
                              <p:cond delay="1000"/>
                            </p:stCondLst>
                            <p:childTnLst>
                              <p:par>
                                <p:cTn id="16" presetID="29" presetClass="entr" presetSubtype="0" fill="hold" nodeType="after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p:cTn id="18" dur="500" fill="hold"/>
                                        <p:tgtEl>
                                          <p:spTgt spid="20"/>
                                        </p:tgtEl>
                                        <p:attrNameLst>
                                          <p:attrName>ppt_x</p:attrName>
                                        </p:attrNameLst>
                                      </p:cBhvr>
                                      <p:tavLst>
                                        <p:tav tm="0">
                                          <p:val>
                                            <p:strVal val="#ppt_x-.2"/>
                                          </p:val>
                                        </p:tav>
                                        <p:tav tm="100000">
                                          <p:val>
                                            <p:strVal val="#ppt_x"/>
                                          </p:val>
                                        </p:tav>
                                      </p:tavLst>
                                    </p:anim>
                                    <p:anim calcmode="lin" valueType="num">
                                      <p:cBhvr>
                                        <p:cTn id="19"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20" dur="500"/>
                                        <p:tgtEl>
                                          <p:spTgt spid="20"/>
                                        </p:tgtEl>
                                      </p:cBhvr>
                                    </p:animEffect>
                                  </p:childTnLst>
                                </p:cTn>
                              </p:par>
                              <p:par>
                                <p:cTn id="21" presetID="32" presetClass="emph" presetSubtype="0" fill="hold" nodeType="withEffect">
                                  <p:stCondLst>
                                    <p:cond delay="0"/>
                                  </p:stCondLst>
                                  <p:childTnLst>
                                    <p:animClr clrSpc="rgb" dir="cw">
                                      <p:cBhvr override="childStyle">
                                        <p:cTn id="22" dur="100" fill="hold"/>
                                        <p:tgtEl>
                                          <p:spTgt spid="24"/>
                                        </p:tgtEl>
                                        <p:attrNameLst>
                                          <p:attrName>style.color</p:attrName>
                                        </p:attrNameLst>
                                      </p:cBhvr>
                                      <p:to>
                                        <a:schemeClr val="bg1"/>
                                      </p:to>
                                    </p:animClr>
                                    <p:animClr clrSpc="rgb" dir="cw">
                                      <p:cBhvr>
                                        <p:cTn id="23" dur="100" fill="hold"/>
                                        <p:tgtEl>
                                          <p:spTgt spid="24"/>
                                        </p:tgtEl>
                                        <p:attrNameLst>
                                          <p:attrName>fillcolor</p:attrName>
                                        </p:attrNameLst>
                                      </p:cBhvr>
                                      <p:to>
                                        <a:schemeClr val="bg1"/>
                                      </p:to>
                                    </p:animClr>
                                    <p:set>
                                      <p:cBhvr>
                                        <p:cTn id="24" dur="100" fill="hold"/>
                                        <p:tgtEl>
                                          <p:spTgt spid="24"/>
                                        </p:tgtEl>
                                        <p:attrNameLst>
                                          <p:attrName>fill.type</p:attrName>
                                        </p:attrNameLst>
                                      </p:cBhvr>
                                      <p:to>
                                        <p:strVal val="solid"/>
                                      </p:to>
                                    </p:set>
                                    <p:set>
                                      <p:cBhvr>
                                        <p:cTn id="25" dur="100" fill="hold"/>
                                        <p:tgtEl>
                                          <p:spTgt spid="24"/>
                                        </p:tgtEl>
                                        <p:attrNameLst>
                                          <p:attrName>fill.on</p:attrName>
                                        </p:attrNameLst>
                                      </p:cBhvr>
                                      <p:to>
                                        <p:strVal val="true"/>
                                      </p:to>
                                    </p:set>
                                    <p:animRot by="120000">
                                      <p:cBhvr>
                                        <p:cTn id="26" dur="100" fill="hold">
                                          <p:stCondLst>
                                            <p:cond delay="0"/>
                                          </p:stCondLst>
                                        </p:cTn>
                                        <p:tgtEl>
                                          <p:spTgt spid="24"/>
                                        </p:tgtEl>
                                        <p:attrNameLst>
                                          <p:attrName>r</p:attrName>
                                        </p:attrNameLst>
                                      </p:cBhvr>
                                    </p:animRot>
                                    <p:animRot by="-240000">
                                      <p:cBhvr>
                                        <p:cTn id="27" dur="200" fill="hold">
                                          <p:stCondLst>
                                            <p:cond delay="200"/>
                                          </p:stCondLst>
                                        </p:cTn>
                                        <p:tgtEl>
                                          <p:spTgt spid="24"/>
                                        </p:tgtEl>
                                        <p:attrNameLst>
                                          <p:attrName>r</p:attrName>
                                        </p:attrNameLst>
                                      </p:cBhvr>
                                    </p:animRot>
                                    <p:animRot by="240000">
                                      <p:cBhvr>
                                        <p:cTn id="28" dur="200" fill="hold">
                                          <p:stCondLst>
                                            <p:cond delay="400"/>
                                          </p:stCondLst>
                                        </p:cTn>
                                        <p:tgtEl>
                                          <p:spTgt spid="24"/>
                                        </p:tgtEl>
                                        <p:attrNameLst>
                                          <p:attrName>r</p:attrName>
                                        </p:attrNameLst>
                                      </p:cBhvr>
                                    </p:animRot>
                                    <p:animRot by="-240000">
                                      <p:cBhvr>
                                        <p:cTn id="29" dur="200" fill="hold">
                                          <p:stCondLst>
                                            <p:cond delay="600"/>
                                          </p:stCondLst>
                                        </p:cTn>
                                        <p:tgtEl>
                                          <p:spTgt spid="24"/>
                                        </p:tgtEl>
                                        <p:attrNameLst>
                                          <p:attrName>r</p:attrName>
                                        </p:attrNameLst>
                                      </p:cBhvr>
                                    </p:animRot>
                                    <p:animRot by="120000">
                                      <p:cBhvr>
                                        <p:cTn id="30" dur="200" fill="hold">
                                          <p:stCondLst>
                                            <p:cond delay="800"/>
                                          </p:stCondLst>
                                        </p:cTn>
                                        <p:tgtEl>
                                          <p:spTgt spid="24"/>
                                        </p:tgtEl>
                                        <p:attrNameLst>
                                          <p:attrName>r</p:attrName>
                                        </p:attrNameLst>
                                      </p:cBhvr>
                                    </p:animRot>
                                  </p:childTnLst>
                                </p:cTn>
                              </p:par>
                            </p:childTnLst>
                          </p:cTn>
                        </p:par>
                        <p:par>
                          <p:cTn id="31" fill="hold">
                            <p:stCondLst>
                              <p:cond delay="2000"/>
                            </p:stCondLst>
                            <p:childTnLst>
                              <p:par>
                                <p:cTn id="32" presetID="12" presetClass="entr" presetSubtype="4" fill="hold" grpId="0" nodeType="after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slide(fromBottom)">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1"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450850" y="1100138"/>
            <a:ext cx="1193800" cy="522287"/>
          </a:xfrm>
          <a:prstGeom prst="rect">
            <a:avLst/>
          </a:prstGeom>
          <a:noFill/>
          <a:ln w="9525">
            <a:noFill/>
            <a:miter lim="800000"/>
            <a:headEnd/>
            <a:tailEnd/>
          </a:ln>
        </p:spPr>
      </p:pic>
      <p:grpSp>
        <p:nvGrpSpPr>
          <p:cNvPr id="2" name="组合 18"/>
          <p:cNvGrpSpPr>
            <a:grpSpLocks/>
          </p:cNvGrpSpPr>
          <p:nvPr/>
        </p:nvGrpSpPr>
        <p:grpSpPr bwMode="auto">
          <a:xfrm>
            <a:off x="252413" y="0"/>
            <a:ext cx="7251700"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346" y="208768"/>
              <a:ext cx="418795" cy="1259"/>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067" y="208769"/>
              <a:ext cx="418795" cy="1259"/>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725011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实验探究</a:t>
            </a:r>
            <a:r>
              <a:rPr lang="en-US" altLang="zh-CN" sz="2700">
                <a:latin typeface="微软雅黑" pitchFamily="34" charset="-122"/>
                <a:ea typeface="微软雅黑" pitchFamily="34" charset="-122"/>
              </a:rPr>
              <a:t>:</a:t>
            </a:r>
            <a:r>
              <a:rPr lang="zh-CN" altLang="en-US" sz="2700">
                <a:latin typeface="微软雅黑" pitchFamily="34" charset="-122"/>
                <a:ea typeface="微软雅黑" pitchFamily="34" charset="-122"/>
              </a:rPr>
              <a:t>滑动摩擦力的大小与什么有关</a:t>
            </a:r>
          </a:p>
        </p:txBody>
      </p:sp>
      <p:sp>
        <p:nvSpPr>
          <p:cNvPr id="14" name="矩形 13"/>
          <p:cNvSpPr>
            <a:spLocks noChangeArrowheads="1"/>
          </p:cNvSpPr>
          <p:nvPr/>
        </p:nvSpPr>
        <p:spPr bwMode="auto">
          <a:xfrm>
            <a:off x="1604963" y="1963738"/>
            <a:ext cx="5964237" cy="1862137"/>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实验原理</a:t>
            </a:r>
          </a:p>
          <a:p>
            <a:pPr>
              <a:lnSpc>
                <a:spcPct val="150000"/>
              </a:lnSpc>
            </a:pPr>
            <a:r>
              <a:rPr lang="zh-CN" altLang="en-US" sz="2000">
                <a:latin typeface="微软雅黑" pitchFamily="34" charset="-122"/>
                <a:ea typeface="微软雅黑" pitchFamily="34" charset="-122"/>
              </a:rPr>
              <a:t>用弹簧测力计水平匀速拉动木块</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使木块做匀速直线运动</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木块处于平衡状态</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由二力平衡条件可知</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滑动摩擦力等于拉力</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5"/>
          <p:cNvGrpSpPr>
            <a:grpSpLocks/>
          </p:cNvGrpSpPr>
          <p:nvPr/>
        </p:nvGrpSpPr>
        <p:grpSpPr bwMode="auto">
          <a:xfrm>
            <a:off x="252413" y="0"/>
            <a:ext cx="7431087" cy="819150"/>
            <a:chOff x="337457" y="0"/>
            <a:chExt cx="5751109" cy="1091406"/>
          </a:xfrm>
        </p:grpSpPr>
        <p:sp>
          <p:nvSpPr>
            <p:cNvPr id="13" name="圆角矩形 12"/>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4" name="直接连接符 13"/>
            <p:cNvCxnSpPr/>
            <p:nvPr/>
          </p:nvCxnSpPr>
          <p:spPr>
            <a:xfrm rot="5400000">
              <a:off x="710419" y="208169"/>
              <a:ext cx="418795" cy="2457"/>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rot="5400000">
              <a:off x="5113132" y="208784"/>
              <a:ext cx="418795" cy="1229"/>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26" name="图片 25" descr="图片1.png"/>
          <p:cNvPicPr>
            <a:picLocks noChangeAspect="1"/>
          </p:cNvPicPr>
          <p:nvPr/>
        </p:nvPicPr>
        <p:blipFill>
          <a:blip r:embed="rId4"/>
          <a:srcRect/>
          <a:stretch>
            <a:fillRect/>
          </a:stretch>
        </p:blipFill>
        <p:spPr bwMode="auto">
          <a:xfrm>
            <a:off x="327025" y="1073150"/>
            <a:ext cx="1117600" cy="474663"/>
          </a:xfrm>
          <a:prstGeom prst="rect">
            <a:avLst/>
          </a:prstGeom>
          <a:noFill/>
          <a:ln w="9525">
            <a:noFill/>
            <a:miter lim="800000"/>
            <a:headEnd/>
            <a:tailEnd/>
          </a:ln>
        </p:spPr>
      </p:pic>
      <p:sp>
        <p:nvSpPr>
          <p:cNvPr id="11" name="矩形 10"/>
          <p:cNvSpPr>
            <a:spLocks noChangeArrowheads="1"/>
          </p:cNvSpPr>
          <p:nvPr/>
        </p:nvSpPr>
        <p:spPr bwMode="auto">
          <a:xfrm>
            <a:off x="1787525" y="1890713"/>
            <a:ext cx="5570538" cy="1860550"/>
          </a:xfrm>
          <a:prstGeom prst="rect">
            <a:avLst/>
          </a:prstGeom>
          <a:noFill/>
          <a:ln w="9525">
            <a:noFill/>
            <a:miter lim="800000"/>
            <a:headEnd/>
            <a:tailEnd/>
          </a:ln>
        </p:spPr>
        <p:txBody>
          <a:bodyPr lIns="68580" tIns="34290" rIns="68580" bIns="34290">
            <a:spAutoFit/>
          </a:bodyPr>
          <a:lstStyle/>
          <a:p>
            <a:pPr>
              <a:lnSpc>
                <a:spcPct val="150000"/>
              </a:lnSpc>
            </a:pPr>
            <a:r>
              <a:rPr lang="en-US" altLang="zh-CN" sz="2000">
                <a:latin typeface="微软雅黑" pitchFamily="34" charset="-122"/>
                <a:ea typeface="微软雅黑" pitchFamily="34" charset="-122"/>
              </a:rPr>
              <a:t>1.</a:t>
            </a:r>
            <a:r>
              <a:rPr lang="zh-CN" altLang="en-US" sz="2000">
                <a:latin typeface="微软雅黑" pitchFamily="34" charset="-122"/>
                <a:ea typeface="微软雅黑" pitchFamily="34" charset="-122"/>
              </a:rPr>
              <a:t>实验中保持长木板水平</a:t>
            </a:r>
            <a:r>
              <a:rPr lang="en-US" altLang="zh-CN" sz="2000">
                <a:latin typeface="微软雅黑" pitchFamily="34" charset="-122"/>
                <a:ea typeface="微软雅黑" pitchFamily="34" charset="-122"/>
              </a:rPr>
              <a:t>;</a:t>
            </a:r>
          </a:p>
          <a:p>
            <a:pPr>
              <a:lnSpc>
                <a:spcPct val="150000"/>
              </a:lnSpc>
            </a:pPr>
            <a:r>
              <a:rPr lang="en-US" altLang="zh-CN" sz="2000">
                <a:latin typeface="微软雅黑" pitchFamily="34" charset="-122"/>
                <a:ea typeface="微软雅黑" pitchFamily="34" charset="-122"/>
              </a:rPr>
              <a:t>2.</a:t>
            </a:r>
            <a:r>
              <a:rPr lang="zh-CN" altLang="en-US" sz="2000">
                <a:latin typeface="微软雅黑" pitchFamily="34" charset="-122"/>
                <a:ea typeface="微软雅黑" pitchFamily="34" charset="-122"/>
              </a:rPr>
              <a:t>实验时保持弹簧测力计与长木板平行</a:t>
            </a:r>
            <a:r>
              <a:rPr lang="en-US" altLang="zh-CN" sz="2000">
                <a:latin typeface="微软雅黑" pitchFamily="34" charset="-122"/>
                <a:ea typeface="微软雅黑" pitchFamily="34" charset="-122"/>
              </a:rPr>
              <a:t>;</a:t>
            </a:r>
          </a:p>
          <a:p>
            <a:pPr>
              <a:lnSpc>
                <a:spcPct val="150000"/>
              </a:lnSpc>
            </a:pPr>
            <a:r>
              <a:rPr lang="en-US" altLang="zh-CN" sz="2000">
                <a:latin typeface="微软雅黑" pitchFamily="34" charset="-122"/>
                <a:ea typeface="微软雅黑" pitchFamily="34" charset="-122"/>
              </a:rPr>
              <a:t>3.</a:t>
            </a:r>
            <a:r>
              <a:rPr lang="zh-CN" altLang="en-US" sz="2000">
                <a:latin typeface="微软雅黑" pitchFamily="34" charset="-122"/>
                <a:ea typeface="微软雅黑" pitchFamily="34" charset="-122"/>
              </a:rPr>
              <a:t>为了保证压力等于木板上物体的重力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必须在水平桌面上做实验</a:t>
            </a:r>
            <a:r>
              <a:rPr lang="en-US" altLang="zh-CN" sz="2000">
                <a:latin typeface="微软雅黑" pitchFamily="34" charset="-122"/>
                <a:ea typeface="微软雅黑" pitchFamily="34" charset="-122"/>
              </a:rPr>
              <a:t>.</a:t>
            </a:r>
          </a:p>
        </p:txBody>
      </p:sp>
      <p:sp>
        <p:nvSpPr>
          <p:cNvPr id="12" name="矩形 11"/>
          <p:cNvSpPr>
            <a:spLocks noChangeArrowheads="1"/>
          </p:cNvSpPr>
          <p:nvPr/>
        </p:nvSpPr>
        <p:spPr bwMode="auto">
          <a:xfrm>
            <a:off x="306388" y="349250"/>
            <a:ext cx="725011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实验探究</a:t>
            </a:r>
            <a:r>
              <a:rPr lang="en-US" altLang="zh-CN" sz="2700">
                <a:latin typeface="微软雅黑" pitchFamily="34" charset="-122"/>
                <a:ea typeface="微软雅黑" pitchFamily="34" charset="-122"/>
              </a:rPr>
              <a:t>:</a:t>
            </a:r>
            <a:r>
              <a:rPr lang="zh-CN" altLang="en-US" sz="2700">
                <a:latin typeface="微软雅黑" pitchFamily="34" charset="-122"/>
                <a:ea typeface="微软雅黑" pitchFamily="34" charset="-122"/>
              </a:rPr>
              <a:t>滑动摩擦力的大小与什么有关</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Left)">
                                      <p:cBhvr>
                                        <p:cTn id="10" dur="500"/>
                                        <p:tgtEl>
                                          <p:spTgt spid="12"/>
                                        </p:tgtEl>
                                      </p:cBhvr>
                                    </p:animEffect>
                                  </p:childTnLst>
                                </p:cTn>
                              </p:par>
                            </p:childTnLst>
                          </p:cTn>
                        </p:par>
                        <p:par>
                          <p:cTn id="11" fill="hold">
                            <p:stCondLst>
                              <p:cond delay="500"/>
                            </p:stCondLst>
                            <p:childTnLst>
                              <p:par>
                                <p:cTn id="12" presetID="12" presetClass="entr" presetSubtype="4" fill="hold" nodeType="after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slide(fromBottom)">
                                      <p:cBhvr>
                                        <p:cTn id="14" dur="500"/>
                                        <p:tgtEl>
                                          <p:spTgt spid="26"/>
                                        </p:tgtEl>
                                      </p:cBhvr>
                                    </p:animEffect>
                                  </p:childTnLst>
                                </p:cTn>
                              </p:par>
                            </p:childTnLst>
                          </p:cTn>
                        </p:par>
                        <p:par>
                          <p:cTn id="15" fill="hold">
                            <p:stCondLst>
                              <p:cond delay="1000"/>
                            </p:stCondLst>
                            <p:childTnLst>
                              <p:par>
                                <p:cTn id="16" presetID="29" presetClass="entr" presetSubtype="0" fill="hold" nodeType="after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p:cTn id="18" dur="500" fill="hold"/>
                                        <p:tgtEl>
                                          <p:spTgt spid="20"/>
                                        </p:tgtEl>
                                        <p:attrNameLst>
                                          <p:attrName>ppt_x</p:attrName>
                                        </p:attrNameLst>
                                      </p:cBhvr>
                                      <p:tavLst>
                                        <p:tav tm="0">
                                          <p:val>
                                            <p:strVal val="#ppt_x-.2"/>
                                          </p:val>
                                        </p:tav>
                                        <p:tav tm="100000">
                                          <p:val>
                                            <p:strVal val="#ppt_x"/>
                                          </p:val>
                                        </p:tav>
                                      </p:tavLst>
                                    </p:anim>
                                    <p:anim calcmode="lin" valueType="num">
                                      <p:cBhvr>
                                        <p:cTn id="19"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20" dur="500"/>
                                        <p:tgtEl>
                                          <p:spTgt spid="20"/>
                                        </p:tgtEl>
                                      </p:cBhvr>
                                    </p:animEffect>
                                  </p:childTnLst>
                                </p:cTn>
                              </p:par>
                              <p:par>
                                <p:cTn id="21" presetID="32" presetClass="emph" presetSubtype="0" fill="hold" nodeType="withEffect">
                                  <p:stCondLst>
                                    <p:cond delay="0"/>
                                  </p:stCondLst>
                                  <p:childTnLst>
                                    <p:animClr clrSpc="rgb" dir="cw">
                                      <p:cBhvr override="childStyle">
                                        <p:cTn id="22" dur="100" fill="hold"/>
                                        <p:tgtEl>
                                          <p:spTgt spid="24"/>
                                        </p:tgtEl>
                                        <p:attrNameLst>
                                          <p:attrName>style.color</p:attrName>
                                        </p:attrNameLst>
                                      </p:cBhvr>
                                      <p:to>
                                        <a:schemeClr val="bg1"/>
                                      </p:to>
                                    </p:animClr>
                                    <p:animClr clrSpc="rgb" dir="cw">
                                      <p:cBhvr>
                                        <p:cTn id="23" dur="100" fill="hold"/>
                                        <p:tgtEl>
                                          <p:spTgt spid="24"/>
                                        </p:tgtEl>
                                        <p:attrNameLst>
                                          <p:attrName>fillcolor</p:attrName>
                                        </p:attrNameLst>
                                      </p:cBhvr>
                                      <p:to>
                                        <a:schemeClr val="bg1"/>
                                      </p:to>
                                    </p:animClr>
                                    <p:set>
                                      <p:cBhvr>
                                        <p:cTn id="24" dur="100" fill="hold"/>
                                        <p:tgtEl>
                                          <p:spTgt spid="24"/>
                                        </p:tgtEl>
                                        <p:attrNameLst>
                                          <p:attrName>fill.type</p:attrName>
                                        </p:attrNameLst>
                                      </p:cBhvr>
                                      <p:to>
                                        <p:strVal val="solid"/>
                                      </p:to>
                                    </p:set>
                                    <p:set>
                                      <p:cBhvr>
                                        <p:cTn id="25" dur="100" fill="hold"/>
                                        <p:tgtEl>
                                          <p:spTgt spid="24"/>
                                        </p:tgtEl>
                                        <p:attrNameLst>
                                          <p:attrName>fill.on</p:attrName>
                                        </p:attrNameLst>
                                      </p:cBhvr>
                                      <p:to>
                                        <p:strVal val="true"/>
                                      </p:to>
                                    </p:set>
                                    <p:animRot by="120000">
                                      <p:cBhvr>
                                        <p:cTn id="26" dur="100" fill="hold">
                                          <p:stCondLst>
                                            <p:cond delay="0"/>
                                          </p:stCondLst>
                                        </p:cTn>
                                        <p:tgtEl>
                                          <p:spTgt spid="24"/>
                                        </p:tgtEl>
                                        <p:attrNameLst>
                                          <p:attrName>r</p:attrName>
                                        </p:attrNameLst>
                                      </p:cBhvr>
                                    </p:animRot>
                                    <p:animRot by="-240000">
                                      <p:cBhvr>
                                        <p:cTn id="27" dur="200" fill="hold">
                                          <p:stCondLst>
                                            <p:cond delay="200"/>
                                          </p:stCondLst>
                                        </p:cTn>
                                        <p:tgtEl>
                                          <p:spTgt spid="24"/>
                                        </p:tgtEl>
                                        <p:attrNameLst>
                                          <p:attrName>r</p:attrName>
                                        </p:attrNameLst>
                                      </p:cBhvr>
                                    </p:animRot>
                                    <p:animRot by="240000">
                                      <p:cBhvr>
                                        <p:cTn id="28" dur="200" fill="hold">
                                          <p:stCondLst>
                                            <p:cond delay="400"/>
                                          </p:stCondLst>
                                        </p:cTn>
                                        <p:tgtEl>
                                          <p:spTgt spid="24"/>
                                        </p:tgtEl>
                                        <p:attrNameLst>
                                          <p:attrName>r</p:attrName>
                                        </p:attrNameLst>
                                      </p:cBhvr>
                                    </p:animRot>
                                    <p:animRot by="-240000">
                                      <p:cBhvr>
                                        <p:cTn id="29" dur="200" fill="hold">
                                          <p:stCondLst>
                                            <p:cond delay="600"/>
                                          </p:stCondLst>
                                        </p:cTn>
                                        <p:tgtEl>
                                          <p:spTgt spid="24"/>
                                        </p:tgtEl>
                                        <p:attrNameLst>
                                          <p:attrName>r</p:attrName>
                                        </p:attrNameLst>
                                      </p:cBhvr>
                                    </p:animRot>
                                    <p:animRot by="120000">
                                      <p:cBhvr>
                                        <p:cTn id="30" dur="200" fill="hold">
                                          <p:stCondLst>
                                            <p:cond delay="800"/>
                                          </p:stCondLst>
                                        </p:cTn>
                                        <p:tgtEl>
                                          <p:spTgt spid="24"/>
                                        </p:tgtEl>
                                        <p:attrNameLst>
                                          <p:attrName>r</p:attrName>
                                        </p:attrNameLst>
                                      </p:cBhvr>
                                    </p:animRot>
                                  </p:childTnLst>
                                </p:cTn>
                              </p:par>
                            </p:childTnLst>
                          </p:cTn>
                        </p:par>
                        <p:par>
                          <p:cTn id="31" fill="hold">
                            <p:stCondLst>
                              <p:cond delay="2000"/>
                            </p:stCondLst>
                            <p:childTnLst>
                              <p:par>
                                <p:cTn id="32" presetID="12" presetClass="entr" presetSubtype="8" fill="hold" grpId="0" nodeType="after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slide(fromLeft)">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292996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704850" y="995363"/>
            <a:ext cx="1168400" cy="493712"/>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266541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力的概念</a:t>
            </a:r>
          </a:p>
        </p:txBody>
      </p:sp>
      <p:sp>
        <p:nvSpPr>
          <p:cNvPr id="23" name="矩形 22"/>
          <p:cNvSpPr>
            <a:spLocks noChangeArrowheads="1"/>
          </p:cNvSpPr>
          <p:nvPr/>
        </p:nvSpPr>
        <p:spPr bwMode="auto">
          <a:xfrm>
            <a:off x="981075" y="1560513"/>
            <a:ext cx="6834188" cy="2784475"/>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施力物体或受力物体的判断方法</a:t>
            </a:r>
            <a:r>
              <a:rPr lang="en-US" altLang="zh-CN" sz="2000">
                <a:latin typeface="微软雅黑" pitchFamily="34" charset="-122"/>
                <a:ea typeface="微软雅黑" pitchFamily="34" charset="-122"/>
              </a:rPr>
              <a:t>:</a:t>
            </a:r>
          </a:p>
          <a:p>
            <a:pPr algn="just">
              <a:lnSpc>
                <a:spcPct val="150000"/>
              </a:lnSpc>
            </a:pPr>
            <a:r>
              <a:rPr lang="zh-CN" altLang="en-US" sz="2000">
                <a:latin typeface="微软雅黑" pitchFamily="34" charset="-122"/>
                <a:ea typeface="微软雅黑" pitchFamily="34" charset="-122"/>
              </a:rPr>
              <a:t>在分析物体受力时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一定要找出施力的物体</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如果没有施力物体</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这个力就不存在</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如</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正在空中向前飞行的子弹</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受到重力和空气的阻力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地球和空气是施力物体</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子弹是受力物体</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有人认为</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因为子弹正在向前飞行</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所以它还应受到一个向前的推力作用</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这是不对的</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因为找不出推力的施力物体</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0" y="0"/>
            <a:ext cx="737941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14350" y="1120775"/>
            <a:ext cx="1216025" cy="517525"/>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725011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实验探究</a:t>
            </a:r>
            <a:r>
              <a:rPr lang="en-US" altLang="zh-CN" sz="2700">
                <a:latin typeface="微软雅黑" pitchFamily="34" charset="-122"/>
                <a:ea typeface="微软雅黑" pitchFamily="34" charset="-122"/>
              </a:rPr>
              <a:t>:</a:t>
            </a:r>
            <a:r>
              <a:rPr lang="zh-CN" altLang="en-US" sz="2700">
                <a:latin typeface="微软雅黑" pitchFamily="34" charset="-122"/>
                <a:ea typeface="微软雅黑" pitchFamily="34" charset="-122"/>
              </a:rPr>
              <a:t>滑动摩擦力的大小与什么有关</a:t>
            </a:r>
          </a:p>
        </p:txBody>
      </p:sp>
      <p:sp>
        <p:nvSpPr>
          <p:cNvPr id="23" name="矩形 22"/>
          <p:cNvSpPr>
            <a:spLocks noChangeArrowheads="1"/>
          </p:cNvSpPr>
          <p:nvPr/>
        </p:nvSpPr>
        <p:spPr bwMode="auto">
          <a:xfrm>
            <a:off x="3195638" y="2112963"/>
            <a:ext cx="2836862" cy="1454150"/>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实验探究方法运用了</a:t>
            </a:r>
            <a:r>
              <a:rPr lang="en-US" altLang="zh-CN" sz="2000">
                <a:latin typeface="微软雅黑" pitchFamily="34" charset="-122"/>
                <a:ea typeface="微软雅黑" pitchFamily="34" charset="-122"/>
              </a:rPr>
              <a:t>:</a:t>
            </a:r>
          </a:p>
          <a:p>
            <a:pPr algn="just">
              <a:lnSpc>
                <a:spcPct val="150000"/>
              </a:lnSpc>
            </a:pPr>
            <a:r>
              <a:rPr lang="en-US" altLang="zh-CN" sz="2000">
                <a:latin typeface="微软雅黑" pitchFamily="34" charset="-122"/>
                <a:ea typeface="微软雅黑" pitchFamily="34" charset="-122"/>
              </a:rPr>
              <a:t>1.</a:t>
            </a:r>
            <a:r>
              <a:rPr lang="zh-CN" altLang="en-US" sz="2000">
                <a:latin typeface="微软雅黑" pitchFamily="34" charset="-122"/>
                <a:ea typeface="微软雅黑" pitchFamily="34" charset="-122"/>
              </a:rPr>
              <a:t>控制变量法</a:t>
            </a:r>
            <a:r>
              <a:rPr lang="en-US" altLang="zh-CN" sz="2000">
                <a:latin typeface="微软雅黑" pitchFamily="34" charset="-122"/>
                <a:ea typeface="微软雅黑" pitchFamily="34" charset="-122"/>
              </a:rPr>
              <a:t>;</a:t>
            </a:r>
          </a:p>
          <a:p>
            <a:pPr algn="just">
              <a:lnSpc>
                <a:spcPct val="150000"/>
              </a:lnSpc>
            </a:pPr>
            <a:r>
              <a:rPr lang="en-US" altLang="zh-CN" sz="2000">
                <a:latin typeface="微软雅黑" pitchFamily="34" charset="-122"/>
                <a:ea typeface="微软雅黑" pitchFamily="34" charset="-122"/>
              </a:rPr>
              <a:t>2.</a:t>
            </a:r>
            <a:r>
              <a:rPr lang="zh-CN" altLang="en-US" sz="2000">
                <a:latin typeface="微软雅黑" pitchFamily="34" charset="-122"/>
                <a:ea typeface="微软雅黑" pitchFamily="34" charset="-122"/>
              </a:rPr>
              <a:t>转换法</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652463" y="1193800"/>
            <a:ext cx="1276350" cy="541338"/>
          </a:xfrm>
          <a:prstGeom prst="rect">
            <a:avLst/>
          </a:prstGeom>
          <a:noFill/>
          <a:ln w="9525">
            <a:noFill/>
            <a:miter lim="800000"/>
            <a:headEnd/>
            <a:tailEnd/>
          </a:ln>
        </p:spPr>
      </p:pic>
      <p:grpSp>
        <p:nvGrpSpPr>
          <p:cNvPr id="2" name="组合 18"/>
          <p:cNvGrpSpPr>
            <a:grpSpLocks/>
          </p:cNvGrpSpPr>
          <p:nvPr/>
        </p:nvGrpSpPr>
        <p:grpSpPr bwMode="auto">
          <a:xfrm>
            <a:off x="252413" y="0"/>
            <a:ext cx="7242175"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482" y="208137"/>
              <a:ext cx="418795" cy="2521"/>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690" y="208137"/>
              <a:ext cx="418795" cy="2521"/>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725011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实验探究</a:t>
            </a:r>
            <a:r>
              <a:rPr lang="en-US" altLang="zh-CN" sz="2700">
                <a:latin typeface="微软雅黑" pitchFamily="34" charset="-122"/>
                <a:ea typeface="微软雅黑" pitchFamily="34" charset="-122"/>
              </a:rPr>
              <a:t>:</a:t>
            </a:r>
            <a:r>
              <a:rPr lang="zh-CN" altLang="en-US" sz="2700">
                <a:latin typeface="微软雅黑" pitchFamily="34" charset="-122"/>
                <a:ea typeface="微软雅黑" pitchFamily="34" charset="-122"/>
              </a:rPr>
              <a:t>滑动摩擦力的大小与什么有关</a:t>
            </a:r>
          </a:p>
        </p:txBody>
      </p:sp>
      <p:sp>
        <p:nvSpPr>
          <p:cNvPr id="14" name="矩形 13"/>
          <p:cNvSpPr>
            <a:spLocks noChangeArrowheads="1"/>
          </p:cNvSpPr>
          <p:nvPr/>
        </p:nvSpPr>
        <p:spPr bwMode="auto">
          <a:xfrm>
            <a:off x="1601788" y="2527300"/>
            <a:ext cx="6835775" cy="477838"/>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如果测力计不是水平拉动</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那么拉力不等于摩擦力</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5"/>
          <p:cNvGrpSpPr>
            <a:grpSpLocks/>
          </p:cNvGrpSpPr>
          <p:nvPr/>
        </p:nvGrpSpPr>
        <p:grpSpPr bwMode="auto">
          <a:xfrm>
            <a:off x="252413" y="0"/>
            <a:ext cx="7431087" cy="819150"/>
            <a:chOff x="337457" y="0"/>
            <a:chExt cx="5751109" cy="1091406"/>
          </a:xfrm>
        </p:grpSpPr>
        <p:sp>
          <p:nvSpPr>
            <p:cNvPr id="13" name="圆角矩形 12"/>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4" name="直接连接符 13"/>
            <p:cNvCxnSpPr/>
            <p:nvPr/>
          </p:nvCxnSpPr>
          <p:spPr>
            <a:xfrm rot="5400000">
              <a:off x="710419" y="208169"/>
              <a:ext cx="418795" cy="2457"/>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rot="5400000">
              <a:off x="5113132" y="208784"/>
              <a:ext cx="418795" cy="1229"/>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26" name="图片 25" descr="图片1.png"/>
          <p:cNvPicPr>
            <a:picLocks noChangeAspect="1"/>
          </p:cNvPicPr>
          <p:nvPr/>
        </p:nvPicPr>
        <p:blipFill>
          <a:blip r:embed="rId4"/>
          <a:srcRect/>
          <a:stretch>
            <a:fillRect/>
          </a:stretch>
        </p:blipFill>
        <p:spPr bwMode="auto">
          <a:xfrm>
            <a:off x="330200" y="1073150"/>
            <a:ext cx="1111250" cy="474663"/>
          </a:xfrm>
          <a:prstGeom prst="rect">
            <a:avLst/>
          </a:prstGeom>
          <a:noFill/>
          <a:ln w="9525">
            <a:noFill/>
            <a:miter lim="800000"/>
            <a:headEnd/>
            <a:tailEnd/>
          </a:ln>
        </p:spPr>
      </p:pic>
      <p:sp>
        <p:nvSpPr>
          <p:cNvPr id="11" name="矩形 10"/>
          <p:cNvSpPr>
            <a:spLocks noChangeArrowheads="1"/>
          </p:cNvSpPr>
          <p:nvPr/>
        </p:nvSpPr>
        <p:spPr bwMode="auto">
          <a:xfrm>
            <a:off x="1787525" y="2192338"/>
            <a:ext cx="5570538" cy="1398587"/>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影响滑动摩擦力大小的因素有两个</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压力大小和接触面的粗糙程度</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压力越大</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接触面越粗糙</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滑动摩擦力越大</a:t>
            </a:r>
            <a:r>
              <a:rPr lang="en-US" altLang="zh-CN" sz="2000">
                <a:latin typeface="微软雅黑" pitchFamily="34" charset="-122"/>
                <a:ea typeface="微软雅黑" pitchFamily="34" charset="-122"/>
              </a:rPr>
              <a:t>.</a:t>
            </a:r>
          </a:p>
        </p:txBody>
      </p:sp>
      <p:sp>
        <p:nvSpPr>
          <p:cNvPr id="12" name="矩形 11"/>
          <p:cNvSpPr>
            <a:spLocks noChangeArrowheads="1"/>
          </p:cNvSpPr>
          <p:nvPr/>
        </p:nvSpPr>
        <p:spPr bwMode="auto">
          <a:xfrm>
            <a:off x="306388" y="349250"/>
            <a:ext cx="725011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实验探究</a:t>
            </a:r>
            <a:r>
              <a:rPr lang="en-US" altLang="zh-CN" sz="2700">
                <a:latin typeface="微软雅黑" pitchFamily="34" charset="-122"/>
                <a:ea typeface="微软雅黑" pitchFamily="34" charset="-122"/>
              </a:rPr>
              <a:t>:</a:t>
            </a:r>
            <a:r>
              <a:rPr lang="zh-CN" altLang="en-US" sz="2700">
                <a:latin typeface="微软雅黑" pitchFamily="34" charset="-122"/>
                <a:ea typeface="微软雅黑" pitchFamily="34" charset="-122"/>
              </a:rPr>
              <a:t>滑动摩擦力的大小与什么有关</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Left)">
                                      <p:cBhvr>
                                        <p:cTn id="10" dur="500"/>
                                        <p:tgtEl>
                                          <p:spTgt spid="12"/>
                                        </p:tgtEl>
                                      </p:cBhvr>
                                    </p:animEffect>
                                  </p:childTnLst>
                                </p:cTn>
                              </p:par>
                            </p:childTnLst>
                          </p:cTn>
                        </p:par>
                        <p:par>
                          <p:cTn id="11" fill="hold">
                            <p:stCondLst>
                              <p:cond delay="500"/>
                            </p:stCondLst>
                            <p:childTnLst>
                              <p:par>
                                <p:cTn id="12" presetID="12" presetClass="entr" presetSubtype="4" fill="hold" nodeType="after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slide(fromBottom)">
                                      <p:cBhvr>
                                        <p:cTn id="14" dur="500"/>
                                        <p:tgtEl>
                                          <p:spTgt spid="26"/>
                                        </p:tgtEl>
                                      </p:cBhvr>
                                    </p:animEffect>
                                  </p:childTnLst>
                                </p:cTn>
                              </p:par>
                            </p:childTnLst>
                          </p:cTn>
                        </p:par>
                        <p:par>
                          <p:cTn id="15" fill="hold">
                            <p:stCondLst>
                              <p:cond delay="1000"/>
                            </p:stCondLst>
                            <p:childTnLst>
                              <p:par>
                                <p:cTn id="16" presetID="29" presetClass="entr" presetSubtype="0" fill="hold" nodeType="after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p:cTn id="18" dur="500" fill="hold"/>
                                        <p:tgtEl>
                                          <p:spTgt spid="20"/>
                                        </p:tgtEl>
                                        <p:attrNameLst>
                                          <p:attrName>ppt_x</p:attrName>
                                        </p:attrNameLst>
                                      </p:cBhvr>
                                      <p:tavLst>
                                        <p:tav tm="0">
                                          <p:val>
                                            <p:strVal val="#ppt_x-.2"/>
                                          </p:val>
                                        </p:tav>
                                        <p:tav tm="100000">
                                          <p:val>
                                            <p:strVal val="#ppt_x"/>
                                          </p:val>
                                        </p:tav>
                                      </p:tavLst>
                                    </p:anim>
                                    <p:anim calcmode="lin" valueType="num">
                                      <p:cBhvr>
                                        <p:cTn id="19"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20" dur="500"/>
                                        <p:tgtEl>
                                          <p:spTgt spid="20"/>
                                        </p:tgtEl>
                                      </p:cBhvr>
                                    </p:animEffect>
                                  </p:childTnLst>
                                </p:cTn>
                              </p:par>
                              <p:par>
                                <p:cTn id="21" presetID="32" presetClass="emph" presetSubtype="0" fill="hold" nodeType="withEffect">
                                  <p:stCondLst>
                                    <p:cond delay="0"/>
                                  </p:stCondLst>
                                  <p:childTnLst>
                                    <p:animClr clrSpc="rgb" dir="cw">
                                      <p:cBhvr override="childStyle">
                                        <p:cTn id="22" dur="100" fill="hold"/>
                                        <p:tgtEl>
                                          <p:spTgt spid="24"/>
                                        </p:tgtEl>
                                        <p:attrNameLst>
                                          <p:attrName>style.color</p:attrName>
                                        </p:attrNameLst>
                                      </p:cBhvr>
                                      <p:to>
                                        <a:schemeClr val="bg1"/>
                                      </p:to>
                                    </p:animClr>
                                    <p:animClr clrSpc="rgb" dir="cw">
                                      <p:cBhvr>
                                        <p:cTn id="23" dur="100" fill="hold"/>
                                        <p:tgtEl>
                                          <p:spTgt spid="24"/>
                                        </p:tgtEl>
                                        <p:attrNameLst>
                                          <p:attrName>fillcolor</p:attrName>
                                        </p:attrNameLst>
                                      </p:cBhvr>
                                      <p:to>
                                        <a:schemeClr val="bg1"/>
                                      </p:to>
                                    </p:animClr>
                                    <p:set>
                                      <p:cBhvr>
                                        <p:cTn id="24" dur="100" fill="hold"/>
                                        <p:tgtEl>
                                          <p:spTgt spid="24"/>
                                        </p:tgtEl>
                                        <p:attrNameLst>
                                          <p:attrName>fill.type</p:attrName>
                                        </p:attrNameLst>
                                      </p:cBhvr>
                                      <p:to>
                                        <p:strVal val="solid"/>
                                      </p:to>
                                    </p:set>
                                    <p:set>
                                      <p:cBhvr>
                                        <p:cTn id="25" dur="100" fill="hold"/>
                                        <p:tgtEl>
                                          <p:spTgt spid="24"/>
                                        </p:tgtEl>
                                        <p:attrNameLst>
                                          <p:attrName>fill.on</p:attrName>
                                        </p:attrNameLst>
                                      </p:cBhvr>
                                      <p:to>
                                        <p:strVal val="true"/>
                                      </p:to>
                                    </p:set>
                                    <p:animRot by="120000">
                                      <p:cBhvr>
                                        <p:cTn id="26" dur="100" fill="hold">
                                          <p:stCondLst>
                                            <p:cond delay="0"/>
                                          </p:stCondLst>
                                        </p:cTn>
                                        <p:tgtEl>
                                          <p:spTgt spid="24"/>
                                        </p:tgtEl>
                                        <p:attrNameLst>
                                          <p:attrName>r</p:attrName>
                                        </p:attrNameLst>
                                      </p:cBhvr>
                                    </p:animRot>
                                    <p:animRot by="-240000">
                                      <p:cBhvr>
                                        <p:cTn id="27" dur="200" fill="hold">
                                          <p:stCondLst>
                                            <p:cond delay="200"/>
                                          </p:stCondLst>
                                        </p:cTn>
                                        <p:tgtEl>
                                          <p:spTgt spid="24"/>
                                        </p:tgtEl>
                                        <p:attrNameLst>
                                          <p:attrName>r</p:attrName>
                                        </p:attrNameLst>
                                      </p:cBhvr>
                                    </p:animRot>
                                    <p:animRot by="240000">
                                      <p:cBhvr>
                                        <p:cTn id="28" dur="200" fill="hold">
                                          <p:stCondLst>
                                            <p:cond delay="400"/>
                                          </p:stCondLst>
                                        </p:cTn>
                                        <p:tgtEl>
                                          <p:spTgt spid="24"/>
                                        </p:tgtEl>
                                        <p:attrNameLst>
                                          <p:attrName>r</p:attrName>
                                        </p:attrNameLst>
                                      </p:cBhvr>
                                    </p:animRot>
                                    <p:animRot by="-240000">
                                      <p:cBhvr>
                                        <p:cTn id="29" dur="200" fill="hold">
                                          <p:stCondLst>
                                            <p:cond delay="600"/>
                                          </p:stCondLst>
                                        </p:cTn>
                                        <p:tgtEl>
                                          <p:spTgt spid="24"/>
                                        </p:tgtEl>
                                        <p:attrNameLst>
                                          <p:attrName>r</p:attrName>
                                        </p:attrNameLst>
                                      </p:cBhvr>
                                    </p:animRot>
                                    <p:animRot by="120000">
                                      <p:cBhvr>
                                        <p:cTn id="30" dur="200" fill="hold">
                                          <p:stCondLst>
                                            <p:cond delay="800"/>
                                          </p:stCondLst>
                                        </p:cTn>
                                        <p:tgtEl>
                                          <p:spTgt spid="24"/>
                                        </p:tgtEl>
                                        <p:attrNameLst>
                                          <p:attrName>r</p:attrName>
                                        </p:attrNameLst>
                                      </p:cBhvr>
                                    </p:animRot>
                                  </p:childTnLst>
                                </p:cTn>
                              </p:par>
                            </p:childTnLst>
                          </p:cTn>
                        </p:par>
                        <p:par>
                          <p:cTn id="31" fill="hold">
                            <p:stCondLst>
                              <p:cond delay="2000"/>
                            </p:stCondLst>
                            <p:childTnLst>
                              <p:par>
                                <p:cTn id="32" presetID="12" presetClass="entr" presetSubtype="8" fill="hold" grpId="0" nodeType="after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slide(fromLeft)">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0" y="0"/>
            <a:ext cx="737941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14350" y="1120775"/>
            <a:ext cx="1216025" cy="515938"/>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725011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实验探究</a:t>
            </a:r>
            <a:r>
              <a:rPr lang="en-US" altLang="zh-CN" sz="2700">
                <a:latin typeface="微软雅黑" pitchFamily="34" charset="-122"/>
                <a:ea typeface="微软雅黑" pitchFamily="34" charset="-122"/>
              </a:rPr>
              <a:t>:</a:t>
            </a:r>
            <a:r>
              <a:rPr lang="zh-CN" altLang="en-US" sz="2700">
                <a:latin typeface="微软雅黑" pitchFamily="34" charset="-122"/>
                <a:ea typeface="微软雅黑" pitchFamily="34" charset="-122"/>
              </a:rPr>
              <a:t>滑动摩擦力的大小与什么有关</a:t>
            </a:r>
          </a:p>
        </p:txBody>
      </p:sp>
      <p:sp>
        <p:nvSpPr>
          <p:cNvPr id="23" name="矩形 22"/>
          <p:cNvSpPr>
            <a:spLocks noChangeArrowheads="1"/>
          </p:cNvSpPr>
          <p:nvPr/>
        </p:nvSpPr>
        <p:spPr bwMode="auto">
          <a:xfrm>
            <a:off x="1809750" y="2160588"/>
            <a:ext cx="5514975" cy="1454150"/>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影响滑动摩擦力大小的因素有两点</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在分析时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注意控制变量法的应用</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并注意摩擦力的大小与接触面积无关</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614363" y="936625"/>
            <a:ext cx="1458912" cy="411163"/>
          </a:xfrm>
          <a:prstGeom prst="rect">
            <a:avLst/>
          </a:prstGeom>
          <a:noFill/>
          <a:ln w="9525">
            <a:noFill/>
            <a:miter lim="800000"/>
            <a:headEnd/>
            <a:tailEnd/>
          </a:ln>
        </p:spPr>
      </p:pic>
      <p:grpSp>
        <p:nvGrpSpPr>
          <p:cNvPr id="2" name="组合 18"/>
          <p:cNvGrpSpPr>
            <a:grpSpLocks/>
          </p:cNvGrpSpPr>
          <p:nvPr/>
        </p:nvGrpSpPr>
        <p:grpSpPr bwMode="auto">
          <a:xfrm>
            <a:off x="252413" y="0"/>
            <a:ext cx="3508375"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09675" y="208097"/>
              <a:ext cx="418795" cy="2603"/>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786" y="208097"/>
              <a:ext cx="418795" cy="2603"/>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3575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摩擦的利与弊</a:t>
            </a:r>
          </a:p>
        </p:txBody>
      </p:sp>
      <p:sp>
        <p:nvSpPr>
          <p:cNvPr id="14" name="矩形 13"/>
          <p:cNvSpPr>
            <a:spLocks noChangeArrowheads="1"/>
          </p:cNvSpPr>
          <p:nvPr/>
        </p:nvSpPr>
        <p:spPr bwMode="auto">
          <a:xfrm>
            <a:off x="857250" y="1303338"/>
            <a:ext cx="7494588" cy="1914525"/>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周末</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小明在家看体育赛事的时候</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经常看到举重运动员或者体操运动员</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上场之前都在手上抹一些白色粉末</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如图所示</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小明不知道其中的物理原理</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经过与同学们的交流</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才知道原来白色粉末是镁粉</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镁粉是比较粗糙的</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抹在手上</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增大了手的粗糙程度</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从而增大摩擦</a:t>
            </a:r>
            <a:r>
              <a:rPr lang="en-US" altLang="zh-CN" sz="2000">
                <a:latin typeface="微软雅黑" pitchFamily="34" charset="-122"/>
                <a:ea typeface="微软雅黑" pitchFamily="34" charset="-122"/>
              </a:rPr>
              <a:t>.</a:t>
            </a:r>
          </a:p>
        </p:txBody>
      </p:sp>
      <p:pic>
        <p:nvPicPr>
          <p:cNvPr id="11" name="cc122.jpg" descr="id:2147506601;FounderCES"/>
          <p:cNvPicPr>
            <a:picLocks noChangeAspect="1" noChangeArrowheads="1"/>
          </p:cNvPicPr>
          <p:nvPr/>
        </p:nvPicPr>
        <p:blipFill>
          <a:blip r:embed="rId5"/>
          <a:srcRect/>
          <a:stretch>
            <a:fillRect/>
          </a:stretch>
        </p:blipFill>
        <p:spPr bwMode="auto">
          <a:xfrm>
            <a:off x="3190875" y="3152775"/>
            <a:ext cx="2686050" cy="16367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par>
                                <p:cTn id="34" presetID="12" presetClass="entr" presetSubtype="4" fill="hold"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slide(fromBottom)">
                                      <p:cBhvr>
                                        <p:cTn id="3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5"/>
          <p:cNvGrpSpPr>
            <a:grpSpLocks/>
          </p:cNvGrpSpPr>
          <p:nvPr/>
        </p:nvGrpSpPr>
        <p:grpSpPr bwMode="auto">
          <a:xfrm>
            <a:off x="252413" y="0"/>
            <a:ext cx="3462337" cy="819150"/>
            <a:chOff x="337457" y="0"/>
            <a:chExt cx="5751109" cy="1091406"/>
          </a:xfrm>
        </p:grpSpPr>
        <p:sp>
          <p:nvSpPr>
            <p:cNvPr id="13" name="圆角矩形 12"/>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4" name="直接连接符 13"/>
            <p:cNvCxnSpPr/>
            <p:nvPr/>
          </p:nvCxnSpPr>
          <p:spPr>
            <a:xfrm rot="5400000">
              <a:off x="710816"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rot="5400000">
              <a:off x="5113145" y="208080"/>
              <a:ext cx="418795" cy="2636"/>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26" name="图片 25" descr="图片1.png"/>
          <p:cNvPicPr>
            <a:picLocks noChangeAspect="1"/>
          </p:cNvPicPr>
          <p:nvPr/>
        </p:nvPicPr>
        <p:blipFill>
          <a:blip r:embed="rId4"/>
          <a:srcRect/>
          <a:stretch>
            <a:fillRect/>
          </a:stretch>
        </p:blipFill>
        <p:spPr bwMode="auto">
          <a:xfrm>
            <a:off x="330200" y="1074738"/>
            <a:ext cx="1111250" cy="471487"/>
          </a:xfrm>
          <a:prstGeom prst="rect">
            <a:avLst/>
          </a:prstGeom>
          <a:noFill/>
          <a:ln w="9525">
            <a:noFill/>
            <a:miter lim="800000"/>
            <a:headEnd/>
            <a:tailEnd/>
          </a:ln>
        </p:spPr>
      </p:pic>
      <p:sp>
        <p:nvSpPr>
          <p:cNvPr id="11" name="矩形 10"/>
          <p:cNvSpPr>
            <a:spLocks noChangeArrowheads="1"/>
          </p:cNvSpPr>
          <p:nvPr/>
        </p:nvSpPr>
        <p:spPr bwMode="auto">
          <a:xfrm>
            <a:off x="1911350" y="3578225"/>
            <a:ext cx="5176838" cy="992188"/>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东北的冬季路面由于有冰雪</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汽车都换上了雪地胎</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由于雪地胎花纹较深</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可以增大有益摩擦</a:t>
            </a:r>
            <a:r>
              <a:rPr lang="en-US" altLang="zh-CN" sz="2000">
                <a:latin typeface="微软雅黑" pitchFamily="34" charset="-122"/>
                <a:ea typeface="微软雅黑" pitchFamily="34" charset="-122"/>
              </a:rPr>
              <a:t>.</a:t>
            </a:r>
          </a:p>
        </p:txBody>
      </p:sp>
      <p:sp>
        <p:nvSpPr>
          <p:cNvPr id="12" name="矩形 11"/>
          <p:cNvSpPr>
            <a:spLocks noChangeArrowheads="1"/>
          </p:cNvSpPr>
          <p:nvPr/>
        </p:nvSpPr>
        <p:spPr bwMode="auto">
          <a:xfrm>
            <a:off x="306388" y="349250"/>
            <a:ext cx="33575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摩擦的利与弊</a:t>
            </a:r>
          </a:p>
        </p:txBody>
      </p:sp>
      <p:pic>
        <p:nvPicPr>
          <p:cNvPr id="16" name="cc121.jpg" descr="id:2147506622;FounderCES"/>
          <p:cNvPicPr>
            <a:picLocks noChangeAspect="1" noChangeArrowheads="1"/>
          </p:cNvPicPr>
          <p:nvPr/>
        </p:nvPicPr>
        <p:blipFill>
          <a:blip r:embed="rId5"/>
          <a:srcRect/>
          <a:stretch>
            <a:fillRect/>
          </a:stretch>
        </p:blipFill>
        <p:spPr bwMode="auto">
          <a:xfrm>
            <a:off x="3041650" y="1484313"/>
            <a:ext cx="2933700" cy="19748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Left)">
                                      <p:cBhvr>
                                        <p:cTn id="10" dur="500"/>
                                        <p:tgtEl>
                                          <p:spTgt spid="12"/>
                                        </p:tgtEl>
                                      </p:cBhvr>
                                    </p:animEffect>
                                  </p:childTnLst>
                                </p:cTn>
                              </p:par>
                            </p:childTnLst>
                          </p:cTn>
                        </p:par>
                        <p:par>
                          <p:cTn id="11" fill="hold">
                            <p:stCondLst>
                              <p:cond delay="500"/>
                            </p:stCondLst>
                            <p:childTnLst>
                              <p:par>
                                <p:cTn id="12" presetID="12" presetClass="entr" presetSubtype="4" fill="hold" nodeType="after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slide(fromBottom)">
                                      <p:cBhvr>
                                        <p:cTn id="14" dur="500"/>
                                        <p:tgtEl>
                                          <p:spTgt spid="26"/>
                                        </p:tgtEl>
                                      </p:cBhvr>
                                    </p:animEffect>
                                  </p:childTnLst>
                                </p:cTn>
                              </p:par>
                            </p:childTnLst>
                          </p:cTn>
                        </p:par>
                        <p:par>
                          <p:cTn id="15" fill="hold">
                            <p:stCondLst>
                              <p:cond delay="1000"/>
                            </p:stCondLst>
                            <p:childTnLst>
                              <p:par>
                                <p:cTn id="16" presetID="29" presetClass="entr" presetSubtype="0" fill="hold" nodeType="after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p:cTn id="18" dur="500" fill="hold"/>
                                        <p:tgtEl>
                                          <p:spTgt spid="20"/>
                                        </p:tgtEl>
                                        <p:attrNameLst>
                                          <p:attrName>ppt_x</p:attrName>
                                        </p:attrNameLst>
                                      </p:cBhvr>
                                      <p:tavLst>
                                        <p:tav tm="0">
                                          <p:val>
                                            <p:strVal val="#ppt_x-.2"/>
                                          </p:val>
                                        </p:tav>
                                        <p:tav tm="100000">
                                          <p:val>
                                            <p:strVal val="#ppt_x"/>
                                          </p:val>
                                        </p:tav>
                                      </p:tavLst>
                                    </p:anim>
                                    <p:anim calcmode="lin" valueType="num">
                                      <p:cBhvr>
                                        <p:cTn id="19"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20" dur="500"/>
                                        <p:tgtEl>
                                          <p:spTgt spid="20"/>
                                        </p:tgtEl>
                                      </p:cBhvr>
                                    </p:animEffect>
                                  </p:childTnLst>
                                </p:cTn>
                              </p:par>
                              <p:par>
                                <p:cTn id="21" presetID="32" presetClass="emph" presetSubtype="0" fill="hold" nodeType="withEffect">
                                  <p:stCondLst>
                                    <p:cond delay="0"/>
                                  </p:stCondLst>
                                  <p:childTnLst>
                                    <p:animClr clrSpc="rgb" dir="cw">
                                      <p:cBhvr override="childStyle">
                                        <p:cTn id="22" dur="100" fill="hold"/>
                                        <p:tgtEl>
                                          <p:spTgt spid="24"/>
                                        </p:tgtEl>
                                        <p:attrNameLst>
                                          <p:attrName>style.color</p:attrName>
                                        </p:attrNameLst>
                                      </p:cBhvr>
                                      <p:to>
                                        <a:schemeClr val="bg1"/>
                                      </p:to>
                                    </p:animClr>
                                    <p:animClr clrSpc="rgb" dir="cw">
                                      <p:cBhvr>
                                        <p:cTn id="23" dur="100" fill="hold"/>
                                        <p:tgtEl>
                                          <p:spTgt spid="24"/>
                                        </p:tgtEl>
                                        <p:attrNameLst>
                                          <p:attrName>fillcolor</p:attrName>
                                        </p:attrNameLst>
                                      </p:cBhvr>
                                      <p:to>
                                        <a:schemeClr val="bg1"/>
                                      </p:to>
                                    </p:animClr>
                                    <p:set>
                                      <p:cBhvr>
                                        <p:cTn id="24" dur="100" fill="hold"/>
                                        <p:tgtEl>
                                          <p:spTgt spid="24"/>
                                        </p:tgtEl>
                                        <p:attrNameLst>
                                          <p:attrName>fill.type</p:attrName>
                                        </p:attrNameLst>
                                      </p:cBhvr>
                                      <p:to>
                                        <p:strVal val="solid"/>
                                      </p:to>
                                    </p:set>
                                    <p:set>
                                      <p:cBhvr>
                                        <p:cTn id="25" dur="100" fill="hold"/>
                                        <p:tgtEl>
                                          <p:spTgt spid="24"/>
                                        </p:tgtEl>
                                        <p:attrNameLst>
                                          <p:attrName>fill.on</p:attrName>
                                        </p:attrNameLst>
                                      </p:cBhvr>
                                      <p:to>
                                        <p:strVal val="true"/>
                                      </p:to>
                                    </p:set>
                                    <p:animRot by="120000">
                                      <p:cBhvr>
                                        <p:cTn id="26" dur="100" fill="hold">
                                          <p:stCondLst>
                                            <p:cond delay="0"/>
                                          </p:stCondLst>
                                        </p:cTn>
                                        <p:tgtEl>
                                          <p:spTgt spid="24"/>
                                        </p:tgtEl>
                                        <p:attrNameLst>
                                          <p:attrName>r</p:attrName>
                                        </p:attrNameLst>
                                      </p:cBhvr>
                                    </p:animRot>
                                    <p:animRot by="-240000">
                                      <p:cBhvr>
                                        <p:cTn id="27" dur="200" fill="hold">
                                          <p:stCondLst>
                                            <p:cond delay="200"/>
                                          </p:stCondLst>
                                        </p:cTn>
                                        <p:tgtEl>
                                          <p:spTgt spid="24"/>
                                        </p:tgtEl>
                                        <p:attrNameLst>
                                          <p:attrName>r</p:attrName>
                                        </p:attrNameLst>
                                      </p:cBhvr>
                                    </p:animRot>
                                    <p:animRot by="240000">
                                      <p:cBhvr>
                                        <p:cTn id="28" dur="200" fill="hold">
                                          <p:stCondLst>
                                            <p:cond delay="400"/>
                                          </p:stCondLst>
                                        </p:cTn>
                                        <p:tgtEl>
                                          <p:spTgt spid="24"/>
                                        </p:tgtEl>
                                        <p:attrNameLst>
                                          <p:attrName>r</p:attrName>
                                        </p:attrNameLst>
                                      </p:cBhvr>
                                    </p:animRot>
                                    <p:animRot by="-240000">
                                      <p:cBhvr>
                                        <p:cTn id="29" dur="200" fill="hold">
                                          <p:stCondLst>
                                            <p:cond delay="600"/>
                                          </p:stCondLst>
                                        </p:cTn>
                                        <p:tgtEl>
                                          <p:spTgt spid="24"/>
                                        </p:tgtEl>
                                        <p:attrNameLst>
                                          <p:attrName>r</p:attrName>
                                        </p:attrNameLst>
                                      </p:cBhvr>
                                    </p:animRot>
                                    <p:animRot by="120000">
                                      <p:cBhvr>
                                        <p:cTn id="30" dur="200" fill="hold">
                                          <p:stCondLst>
                                            <p:cond delay="800"/>
                                          </p:stCondLst>
                                        </p:cTn>
                                        <p:tgtEl>
                                          <p:spTgt spid="24"/>
                                        </p:tgtEl>
                                        <p:attrNameLst>
                                          <p:attrName>r</p:attrName>
                                        </p:attrNameLst>
                                      </p:cBhvr>
                                    </p:animRot>
                                  </p:childTnLst>
                                </p:cTn>
                              </p:par>
                              <p:par>
                                <p:cTn id="31" presetID="12" presetClass="entr" presetSubtype="4" fill="hold" nodeType="with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slide(fromBottom)">
                                      <p:cBhvr>
                                        <p:cTn id="33" dur="500"/>
                                        <p:tgtEl>
                                          <p:spTgt spid="16"/>
                                        </p:tgtEl>
                                      </p:cBhvr>
                                    </p:animEffect>
                                  </p:childTnLst>
                                </p:cTn>
                              </p:par>
                            </p:childTnLst>
                          </p:cTn>
                        </p:par>
                        <p:par>
                          <p:cTn id="34" fill="hold">
                            <p:stCondLst>
                              <p:cond delay="2000"/>
                            </p:stCondLst>
                            <p:childTnLst>
                              <p:par>
                                <p:cTn id="35" presetID="12" presetClass="entr" presetSubtype="8" fill="hold" grpId="0" nodeType="after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slide(fromLeft)">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3495574"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03238" y="1022350"/>
            <a:ext cx="1238250" cy="525463"/>
          </a:xfrm>
          <a:prstGeom prst="rect">
            <a:avLst/>
          </a:prstGeom>
          <a:noFill/>
          <a:ln w="9525">
            <a:noFill/>
            <a:miter lim="800000"/>
            <a:headEnd/>
            <a:tailEnd/>
          </a:ln>
        </p:spPr>
      </p:pic>
      <p:pic>
        <p:nvPicPr>
          <p:cNvPr id="21" name="图片 20" descr="book3.png"/>
          <p:cNvPicPr>
            <a:picLocks noChangeAspect="1"/>
          </p:cNvPicPr>
          <p:nvPr/>
        </p:nvPicPr>
        <p:blipFill>
          <a:blip r:embed="rId3"/>
          <a:srcRect/>
          <a:stretch>
            <a:fillRect/>
          </a:stretch>
        </p:blipFill>
        <p:spPr bwMode="auto">
          <a:xfrm>
            <a:off x="7967663" y="3990975"/>
            <a:ext cx="971550" cy="971550"/>
          </a:xfrm>
          <a:prstGeom prst="rect">
            <a:avLst/>
          </a:prstGeom>
          <a:noFill/>
          <a:ln w="9525">
            <a:noFill/>
            <a:miter lim="800000"/>
            <a:headEnd/>
            <a:tailEnd/>
          </a:ln>
        </p:spPr>
      </p:pic>
      <p:sp>
        <p:nvSpPr>
          <p:cNvPr id="9" name="矩形 8"/>
          <p:cNvSpPr>
            <a:spLocks noChangeArrowheads="1"/>
          </p:cNvSpPr>
          <p:nvPr/>
        </p:nvSpPr>
        <p:spPr bwMode="auto">
          <a:xfrm>
            <a:off x="306388" y="349250"/>
            <a:ext cx="33575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摩擦的利与弊</a:t>
            </a:r>
          </a:p>
        </p:txBody>
      </p:sp>
      <p:sp>
        <p:nvSpPr>
          <p:cNvPr id="11" name="矩形 10"/>
          <p:cNvSpPr>
            <a:spLocks noChangeArrowheads="1"/>
          </p:cNvSpPr>
          <p:nvPr/>
        </p:nvSpPr>
        <p:spPr bwMode="auto">
          <a:xfrm>
            <a:off x="1036638" y="1708150"/>
            <a:ext cx="7051675" cy="531813"/>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自行车上哪些部分存在摩擦</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哪些是有益摩擦</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哪些是有害摩擦</a:t>
            </a:r>
            <a:r>
              <a:rPr lang="en-US" altLang="zh-CN" sz="2000">
                <a:latin typeface="微软雅黑" pitchFamily="34" charset="-122"/>
                <a:ea typeface="微软雅黑" pitchFamily="34" charset="-122"/>
              </a:rPr>
              <a:t>?</a:t>
            </a:r>
          </a:p>
        </p:txBody>
      </p:sp>
      <p:sp>
        <p:nvSpPr>
          <p:cNvPr id="10" name="矩形 9"/>
          <p:cNvSpPr>
            <a:spLocks noChangeArrowheads="1"/>
          </p:cNvSpPr>
          <p:nvPr/>
        </p:nvSpPr>
        <p:spPr bwMode="auto">
          <a:xfrm>
            <a:off x="982663" y="2530475"/>
            <a:ext cx="6710362" cy="145415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点拨：有益摩擦</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轮胎表面有花纹、刹车闸上用橡胶、脚蹬表面有花纹、车把套上有花纹、链条与齿轮有凹凸相咬合</a:t>
            </a:r>
            <a:r>
              <a:rPr lang="en-US" altLang="zh-CN" sz="2000">
                <a:latin typeface="微软雅黑" pitchFamily="34" charset="-122"/>
                <a:ea typeface="微软雅黑" pitchFamily="34" charset="-122"/>
              </a:rPr>
              <a:t>.</a:t>
            </a:r>
          </a:p>
          <a:p>
            <a:pPr>
              <a:lnSpc>
                <a:spcPct val="150000"/>
              </a:lnSpc>
            </a:pPr>
            <a:r>
              <a:rPr lang="zh-CN" altLang="en-US" sz="2000">
                <a:latin typeface="微软雅黑" pitchFamily="34" charset="-122"/>
                <a:ea typeface="微软雅黑" pitchFamily="34" charset="-122"/>
              </a:rPr>
              <a:t>有害摩擦</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前后轮上有轴承、轴承上有滚珠或加润滑油</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childTnLst>
                          </p:cTn>
                        </p:par>
                      </p:childTnLst>
                    </p:cTn>
                  </p:par>
                  <p:par>
                    <p:cTn id="22" fill="hold">
                      <p:stCondLst>
                        <p:cond delay="indefinite"/>
                      </p:stCondLst>
                      <p:childTnLst>
                        <p:par>
                          <p:cTn id="23" fill="hold">
                            <p:stCondLst>
                              <p:cond delay="0"/>
                            </p:stCondLst>
                            <p:childTnLst>
                              <p:par>
                                <p:cTn id="24" presetID="12" presetClass="entr" presetSubtype="4" fill="hold" grpId="0" nodeType="click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slide(fromBottom)">
                                      <p:cBhvr>
                                        <p:cTn id="2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0"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文本框 78"/>
          <p:cNvSpPr txBox="1"/>
          <p:nvPr/>
        </p:nvSpPr>
        <p:spPr>
          <a:xfrm>
            <a:off x="3711968" y="2078424"/>
            <a:ext cx="2123477" cy="655252"/>
          </a:xfrm>
          <a:prstGeom prst="rect">
            <a:avLst/>
          </a:prstGeom>
          <a:noFill/>
        </p:spPr>
        <p:txBody>
          <a:bodyPr spcFirstLastPara="1" wrap="none" lIns="68580" tIns="34290" rIns="68580" bIns="34290">
            <a:prstTxWarp prst="textArchUp">
              <a:avLst/>
            </a:prstTxWarp>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fontAlgn="auto">
              <a:spcBef>
                <a:spcPts val="0"/>
              </a:spcBef>
              <a:spcAft>
                <a:spcPts val="0"/>
              </a:spcAft>
              <a:defRPr/>
            </a:pPr>
            <a:r>
              <a:rPr lang="zh-CN" altLang="en-US" sz="5400" dirty="0" smtClean="0">
                <a:solidFill>
                  <a:schemeClr val="accent5"/>
                </a:solidFill>
              </a:rPr>
              <a:t>谢    谢</a:t>
            </a:r>
            <a:endParaRPr lang="zh-CN" altLang="en-US" sz="5400" dirty="0">
              <a:solidFill>
                <a:schemeClr val="accent5"/>
              </a:solidFill>
            </a:endParaRPr>
          </a:p>
        </p:txBody>
      </p:sp>
      <p:pic>
        <p:nvPicPr>
          <p:cNvPr id="44" name="Picture 4" descr="clouds.png"/>
          <p:cNvPicPr>
            <a:picLocks noChangeAspect="1"/>
          </p:cNvPicPr>
          <p:nvPr/>
        </p:nvPicPr>
        <p:blipFill>
          <a:blip r:embed="rId3"/>
          <a:srcRect/>
          <a:stretch>
            <a:fillRect/>
          </a:stretch>
        </p:blipFill>
        <p:spPr bwMode="auto">
          <a:xfrm>
            <a:off x="5705475" y="123825"/>
            <a:ext cx="3228975" cy="611188"/>
          </a:xfrm>
          <a:prstGeom prst="rect">
            <a:avLst/>
          </a:prstGeom>
          <a:noFill/>
          <a:ln w="9525">
            <a:noFill/>
            <a:miter lim="800000"/>
            <a:headEnd/>
            <a:tailEnd/>
          </a:ln>
        </p:spPr>
      </p:pic>
      <p:pic>
        <p:nvPicPr>
          <p:cNvPr id="45" name="Picture 3" descr="field.png"/>
          <p:cNvPicPr>
            <a:picLocks noChangeAspect="1"/>
          </p:cNvPicPr>
          <p:nvPr/>
        </p:nvPicPr>
        <p:blipFill>
          <a:blip r:embed="rId4"/>
          <a:srcRect/>
          <a:stretch>
            <a:fillRect/>
          </a:stretch>
        </p:blipFill>
        <p:spPr bwMode="auto">
          <a:xfrm>
            <a:off x="0" y="4076700"/>
            <a:ext cx="9183688" cy="1066800"/>
          </a:xfrm>
          <a:prstGeom prst="rect">
            <a:avLst/>
          </a:prstGeom>
          <a:noFill/>
          <a:ln w="9525">
            <a:noFill/>
            <a:miter lim="800000"/>
            <a:headEnd/>
            <a:tailEnd/>
          </a:ln>
        </p:spPr>
      </p:pic>
      <p:pic>
        <p:nvPicPr>
          <p:cNvPr id="47" name="Picture 4" descr="cloud_ballon.png"/>
          <p:cNvPicPr>
            <a:picLocks noChangeAspect="1"/>
          </p:cNvPicPr>
          <p:nvPr/>
        </p:nvPicPr>
        <p:blipFill>
          <a:blip r:embed="rId5"/>
          <a:srcRect/>
          <a:stretch>
            <a:fillRect/>
          </a:stretch>
        </p:blipFill>
        <p:spPr bwMode="auto">
          <a:xfrm>
            <a:off x="7796213" y="5143500"/>
            <a:ext cx="842962" cy="690563"/>
          </a:xfrm>
          <a:prstGeom prst="rect">
            <a:avLst/>
          </a:prstGeom>
          <a:noFill/>
          <a:ln w="9525">
            <a:noFill/>
            <a:miter lim="800000"/>
            <a:headEnd/>
            <a:tailEnd/>
          </a:ln>
        </p:spPr>
      </p:pic>
      <p:pic>
        <p:nvPicPr>
          <p:cNvPr id="48" name="Picture 4" descr="clouds.png"/>
          <p:cNvPicPr>
            <a:picLocks noChangeAspect="1"/>
          </p:cNvPicPr>
          <p:nvPr/>
        </p:nvPicPr>
        <p:blipFill>
          <a:blip r:embed="rId3"/>
          <a:srcRect/>
          <a:stretch>
            <a:fillRect/>
          </a:stretch>
        </p:blipFill>
        <p:spPr bwMode="auto">
          <a:xfrm>
            <a:off x="323850" y="514350"/>
            <a:ext cx="5133975" cy="971550"/>
          </a:xfrm>
          <a:prstGeom prst="rect">
            <a:avLst/>
          </a:prstGeom>
          <a:noFill/>
          <a:ln w="9525">
            <a:noFill/>
            <a:miter lim="800000"/>
            <a:headEnd/>
            <a:tailEnd/>
          </a:ln>
        </p:spPr>
      </p:pic>
      <p:pic>
        <p:nvPicPr>
          <p:cNvPr id="49" name="Picture 10" descr="together.png"/>
          <p:cNvPicPr>
            <a:picLocks noChangeAspect="1"/>
          </p:cNvPicPr>
          <p:nvPr/>
        </p:nvPicPr>
        <p:blipFill>
          <a:blip r:embed="rId6"/>
          <a:srcRect/>
          <a:stretch>
            <a:fillRect/>
          </a:stretch>
        </p:blipFill>
        <p:spPr bwMode="auto">
          <a:xfrm>
            <a:off x="2654300" y="3448050"/>
            <a:ext cx="4251325" cy="1200150"/>
          </a:xfrm>
          <a:prstGeom prst="rect">
            <a:avLst/>
          </a:prstGeom>
          <a:noFill/>
          <a:ln w="9525">
            <a:noFill/>
            <a:miter lim="800000"/>
            <a:headEnd/>
            <a:tailEnd/>
          </a:ln>
        </p:spPr>
      </p:pic>
      <p:pic>
        <p:nvPicPr>
          <p:cNvPr id="50" name="Picture 2" descr="C:\Users\Administrator\Desktop\兔子.png"/>
          <p:cNvPicPr>
            <a:picLocks noChangeAspect="1" noChangeArrowheads="1"/>
          </p:cNvPicPr>
          <p:nvPr/>
        </p:nvPicPr>
        <p:blipFill>
          <a:blip r:embed="rId7"/>
          <a:srcRect/>
          <a:stretch>
            <a:fillRect/>
          </a:stretch>
        </p:blipFill>
        <p:spPr bwMode="auto">
          <a:xfrm>
            <a:off x="5876925" y="4352925"/>
            <a:ext cx="800100" cy="790575"/>
          </a:xfrm>
          <a:prstGeom prst="rect">
            <a:avLst/>
          </a:prstGeom>
          <a:noFill/>
          <a:ln w="9525">
            <a:noFill/>
            <a:miter lim="800000"/>
            <a:headEnd/>
            <a:tailEnd/>
          </a:ln>
        </p:spPr>
      </p:pic>
    </p:spTree>
  </p:cSld>
  <p:clrMapOvr>
    <a:masterClrMapping/>
  </p:clrMapOvr>
  <p:transition spd="slow">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1000"/>
                                        <p:tgtEl>
                                          <p:spTgt spid="45"/>
                                        </p:tgtEl>
                                      </p:cBhvr>
                                    </p:animEffect>
                                    <p:anim calcmode="lin" valueType="num">
                                      <p:cBhvr>
                                        <p:cTn id="8" dur="1000" fill="hold"/>
                                        <p:tgtEl>
                                          <p:spTgt spid="45"/>
                                        </p:tgtEl>
                                        <p:attrNameLst>
                                          <p:attrName>ppt_x</p:attrName>
                                        </p:attrNameLst>
                                      </p:cBhvr>
                                      <p:tavLst>
                                        <p:tav tm="0">
                                          <p:val>
                                            <p:strVal val="#ppt_x"/>
                                          </p:val>
                                        </p:tav>
                                        <p:tav tm="100000">
                                          <p:val>
                                            <p:strVal val="#ppt_x"/>
                                          </p:val>
                                        </p:tav>
                                      </p:tavLst>
                                    </p:anim>
                                    <p:anim calcmode="lin" valueType="num">
                                      <p:cBhvr>
                                        <p:cTn id="9" dur="1000" fill="hold"/>
                                        <p:tgtEl>
                                          <p:spTgt spid="4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44"/>
                                        </p:tgtEl>
                                        <p:attrNameLst>
                                          <p:attrName>style.visibility</p:attrName>
                                        </p:attrNameLst>
                                      </p:cBhvr>
                                      <p:to>
                                        <p:strVal val="visible"/>
                                      </p:to>
                                    </p:set>
                                    <p:anim calcmode="lin" valueType="num">
                                      <p:cBhvr>
                                        <p:cTn id="13" dur="1000" fill="hold"/>
                                        <p:tgtEl>
                                          <p:spTgt spid="44"/>
                                        </p:tgtEl>
                                        <p:attrNameLst>
                                          <p:attrName>ppt_x</p:attrName>
                                        </p:attrNameLst>
                                      </p:cBhvr>
                                      <p:tavLst>
                                        <p:tav tm="0">
                                          <p:val>
                                            <p:strVal val="#ppt_x-.2"/>
                                          </p:val>
                                        </p:tav>
                                        <p:tav tm="100000">
                                          <p:val>
                                            <p:strVal val="#ppt_x"/>
                                          </p:val>
                                        </p:tav>
                                      </p:tavLst>
                                    </p:anim>
                                    <p:anim calcmode="lin" valueType="num">
                                      <p:cBhvr>
                                        <p:cTn id="14" dur="1000" fill="hold"/>
                                        <p:tgtEl>
                                          <p:spTgt spid="44"/>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4"/>
                                        </p:tgtEl>
                                      </p:cBhvr>
                                    </p:animEffect>
                                  </p:childTnLst>
                                </p:cTn>
                              </p:par>
                            </p:childTnLst>
                          </p:cTn>
                        </p:par>
                        <p:par>
                          <p:cTn id="16" fill="hold">
                            <p:stCondLst>
                              <p:cond delay="2000"/>
                            </p:stCondLst>
                            <p:childTnLst>
                              <p:par>
                                <p:cTn id="17" presetID="29" presetClass="entr" presetSubtype="0" fill="hold" nodeType="afterEffect">
                                  <p:stCondLst>
                                    <p:cond delay="0"/>
                                  </p:stCondLst>
                                  <p:childTnLst>
                                    <p:set>
                                      <p:cBhvr>
                                        <p:cTn id="18" dur="1" fill="hold">
                                          <p:stCondLst>
                                            <p:cond delay="0"/>
                                          </p:stCondLst>
                                        </p:cTn>
                                        <p:tgtEl>
                                          <p:spTgt spid="48"/>
                                        </p:tgtEl>
                                        <p:attrNameLst>
                                          <p:attrName>style.visibility</p:attrName>
                                        </p:attrNameLst>
                                      </p:cBhvr>
                                      <p:to>
                                        <p:strVal val="visible"/>
                                      </p:to>
                                    </p:set>
                                    <p:anim calcmode="lin" valueType="num">
                                      <p:cBhvr>
                                        <p:cTn id="19" dur="1000" fill="hold"/>
                                        <p:tgtEl>
                                          <p:spTgt spid="48"/>
                                        </p:tgtEl>
                                        <p:attrNameLst>
                                          <p:attrName>ppt_x</p:attrName>
                                        </p:attrNameLst>
                                      </p:cBhvr>
                                      <p:tavLst>
                                        <p:tav tm="0">
                                          <p:val>
                                            <p:strVal val="#ppt_x-.2"/>
                                          </p:val>
                                        </p:tav>
                                        <p:tav tm="100000">
                                          <p:val>
                                            <p:strVal val="#ppt_x"/>
                                          </p:val>
                                        </p:tav>
                                      </p:tavLst>
                                    </p:anim>
                                    <p:anim calcmode="lin" valueType="num">
                                      <p:cBhvr>
                                        <p:cTn id="20" dur="1000" fill="hold"/>
                                        <p:tgtEl>
                                          <p:spTgt spid="48"/>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8"/>
                                        </p:tgtEl>
                                      </p:cBhvr>
                                    </p:animEffect>
                                  </p:childTnLst>
                                </p:cTn>
                              </p:par>
                            </p:childTnLst>
                          </p:cTn>
                        </p:par>
                        <p:par>
                          <p:cTn id="22" fill="hold">
                            <p:stCondLst>
                              <p:cond delay="3000"/>
                            </p:stCondLst>
                            <p:childTnLst>
                              <p:par>
                                <p:cTn id="23" presetID="0" presetClass="path" presetSubtype="0" accel="50000" decel="50000" fill="hold" nodeType="afterEffect">
                                  <p:stCondLst>
                                    <p:cond delay="0"/>
                                  </p:stCondLst>
                                  <p:childTnLst>
                                    <p:animMotion origin="layout" path="M 0.03984 -0.24838 C 0.03346 -0.25232 0.02799 -0.25787 0.02213 -0.2625 C 0.01888 -0.26505 0.01549 -0.26597 0.01237 -0.26783 C 0.0112 -0.26852 0.01041 -0.27084 0.00937 -0.27153 C 0.0082 -0.27222 -0.00065 -0.27477 -0.00143 -0.275 C -0.00834 -0.27732 -0.01393 -0.28079 -0.0211 -0.28195 C -0.02539 -0.28403 -0.02956 -0.28634 -0.03386 -0.28912 C -0.03711 -0.29097 -0.03867 -0.29005 -0.04167 -0.29259 C -0.04714 -0.29746 -0.05222 -0.30232 -0.05834 -0.30486 C -0.05925 -0.30602 -0.06016 -0.30764 -0.0612 -0.30857 C -0.06224 -0.30949 -0.06328 -0.30949 -0.06419 -0.31019 C -0.07031 -0.31644 -0.07513 -0.32384 -0.0819 -0.32801 C -0.08477 -0.3331 -0.08776 -0.33843 -0.09076 -0.34375 C -0.09232 -0.34676 -0.09479 -0.34699 -0.09662 -0.34908 C -0.09948 -0.35695 -0.10456 -0.36343 -0.10834 -0.37037 C -0.11406 -0.38056 -0.11979 -0.39074 -0.125 -0.40209 C -0.13268 -0.41829 -0.13607 -0.44236 -0.13972 -0.46204 C -0.14063 -0.47315 -0.14219 -0.4831 -0.14362 -0.49375 C -0.14388 -0.51945 -0.14102 -0.57824 -0.14753 -0.61389 C -0.15026 -0.65695 -0.14948 -0.69468 -0.16029 -0.7338 C -0.16224 -0.74028 -0.1638 -0.74954 -0.16628 -0.75509 C -0.17318 -0.7713 -0.16966 -0.76088 -0.175 -0.76921 C -0.17865 -0.77431 -0.18229 -0.78241 -0.18685 -0.78496 C -0.19935 -0.79259 -0.21068 -0.79584 -0.22409 -0.79746 C -0.25052 -0.8132 -0.28073 -0.79977 -0.30847 -0.7956 C -0.32891 -0.78334 -0.34271 -0.79769 -0.35847 -0.8132 C -0.36107 -0.81574 -0.36432 -0.81644 -0.36641 -0.82037 C -0.36979 -0.82639 -0.3724 -0.82871 -0.37709 -0.83079 C -0.38099 -0.83773 -0.38568 -0.83889 -0.38985 -0.84491 C -0.39375 -0.85093 -0.39714 -0.85371 -0.40169 -0.85903 C -0.40365 -0.86158 -0.40638 -0.86065 -0.40847 -0.86273 C -0.41472 -0.86875 -0.41745 -0.87199 -0.42422 -0.875 C -0.4293 -0.88102 -0.43594 -0.88287 -0.44193 -0.88565 C -0.45143 -0.89699 -0.48125 -0.89236 -0.48503 -0.89259 C -0.49518 -0.89884 -0.48386 -0.89259 -0.50951 -0.89259 C -0.55573 -0.89259 -0.60182 -0.89375 -0.64792 -0.89445 C -0.65742 -0.90023 -0.66589 -0.91088 -0.67539 -0.91736 C -0.67852 -0.91968 -0.68073 -0.92431 -0.68412 -0.92431 " pathEditMode="relative" rAng="0" ptsTypes="fffffffffffffffffffffffffffffffffffffA">
                                      <p:cBhvr>
                                        <p:cTn id="24" dur="2000" fill="hold"/>
                                        <p:tgtEl>
                                          <p:spTgt spid="47"/>
                                        </p:tgtEl>
                                        <p:attrNameLst>
                                          <p:attrName>ppt_x</p:attrName>
                                          <p:attrName>ppt_y</p:attrName>
                                        </p:attrNameLst>
                                      </p:cBhvr>
                                      <p:rCtr x="-362" y="-338"/>
                                    </p:animMotion>
                                  </p:childTnLst>
                                </p:cTn>
                              </p:par>
                            </p:childTnLst>
                          </p:cTn>
                        </p:par>
                        <p:par>
                          <p:cTn id="25" fill="hold">
                            <p:stCondLst>
                              <p:cond delay="5000"/>
                            </p:stCondLst>
                            <p:childTnLst>
                              <p:par>
                                <p:cTn id="26" presetID="23" presetClass="entr" presetSubtype="16" fill="hold" nodeType="afterEffect">
                                  <p:stCondLst>
                                    <p:cond delay="0"/>
                                  </p:stCondLst>
                                  <p:childTnLst>
                                    <p:set>
                                      <p:cBhvr>
                                        <p:cTn id="27" dur="1" fill="hold">
                                          <p:stCondLst>
                                            <p:cond delay="0"/>
                                          </p:stCondLst>
                                        </p:cTn>
                                        <p:tgtEl>
                                          <p:spTgt spid="49"/>
                                        </p:tgtEl>
                                        <p:attrNameLst>
                                          <p:attrName>style.visibility</p:attrName>
                                        </p:attrNameLst>
                                      </p:cBhvr>
                                      <p:to>
                                        <p:strVal val="visible"/>
                                      </p:to>
                                    </p:set>
                                    <p:anim calcmode="lin" valueType="num">
                                      <p:cBhvr>
                                        <p:cTn id="28" dur="500" fill="hold"/>
                                        <p:tgtEl>
                                          <p:spTgt spid="49"/>
                                        </p:tgtEl>
                                        <p:attrNameLst>
                                          <p:attrName>ppt_w</p:attrName>
                                        </p:attrNameLst>
                                      </p:cBhvr>
                                      <p:tavLst>
                                        <p:tav tm="0">
                                          <p:val>
                                            <p:fltVal val="0"/>
                                          </p:val>
                                        </p:tav>
                                        <p:tav tm="100000">
                                          <p:val>
                                            <p:strVal val="#ppt_w"/>
                                          </p:val>
                                        </p:tav>
                                      </p:tavLst>
                                    </p:anim>
                                    <p:anim calcmode="lin" valueType="num">
                                      <p:cBhvr>
                                        <p:cTn id="29" dur="500" fill="hold"/>
                                        <p:tgtEl>
                                          <p:spTgt spid="49"/>
                                        </p:tgtEl>
                                        <p:attrNameLst>
                                          <p:attrName>ppt_h</p:attrName>
                                        </p:attrNameLst>
                                      </p:cBhvr>
                                      <p:tavLst>
                                        <p:tav tm="0">
                                          <p:val>
                                            <p:fltVal val="0"/>
                                          </p:val>
                                        </p:tav>
                                        <p:tav tm="100000">
                                          <p:val>
                                            <p:strVal val="#ppt_h"/>
                                          </p:val>
                                        </p:tav>
                                      </p:tavLst>
                                    </p:anim>
                                  </p:childTnLst>
                                </p:cTn>
                              </p:par>
                              <p:par>
                                <p:cTn id="30" presetID="1" presetClass="entr" presetSubtype="0" fill="hold" nodeType="withEffect">
                                  <p:stCondLst>
                                    <p:cond delay="0"/>
                                  </p:stCondLst>
                                  <p:childTnLst>
                                    <p:set>
                                      <p:cBhvr>
                                        <p:cTn id="31" dur="1" fill="hold">
                                          <p:stCondLst>
                                            <p:cond delay="0"/>
                                          </p:stCondLst>
                                        </p:cTn>
                                        <p:tgtEl>
                                          <p:spTgt spid="50"/>
                                        </p:tgtEl>
                                        <p:attrNameLst>
                                          <p:attrName>style.visibility</p:attrName>
                                        </p:attrNameLst>
                                      </p:cBhvr>
                                      <p:to>
                                        <p:strVal val="visible"/>
                                      </p:to>
                                    </p:set>
                                  </p:childTnLst>
                                </p:cTn>
                              </p:par>
                              <p:par>
                                <p:cTn id="32" presetID="0" presetClass="path" presetSubtype="0" accel="50000" decel="50000" fill="hold" nodeType="withEffect">
                                  <p:stCondLst>
                                    <p:cond delay="0"/>
                                  </p:stCondLst>
                                  <p:childTnLst>
                                    <p:animMotion origin="layout" path="M -0.05104 0.01759 C -0.05638 0.01134 -0.05586 0.00416 -0.05938 -0.00463 C -0.06029 -0.00671 -0.06159 -0.0081 -0.0625 -0.01019 C -0.06706 -0.0206 -0.06836 -0.03033 -0.075 -0.03611 C -0.08464 -0.03033 -0.09271 -0.02685 -0.1 -0.01389 C -0.10195 -0.00324 -0.10039 0.00926 -0.10313 0.01944 C -0.10404 0.02291 -0.10938 0.02315 -0.10938 0.02338 C -0.11498 0.02199 -0.1207 0.02222 -0.12604 0.01944 C -0.12722 0.01875 -0.12761 0.01597 -0.12813 0.01389 C -0.13307 -0.00671 -0.12266 0.02407 -0.13333 -0.00463 C -0.13477 -0.00857 -0.13503 -0.01366 -0.13646 -0.01759 C -0.13867 -0.02338 -0.14154 -0.02847 -0.14375 -0.03426 C -0.1444 -0.03611 -0.14466 -0.03912 -0.14583 -0.03982 C -0.15013 -0.04236 -0.14805 -0.04051 -0.15208 -0.04537 C -0.16315 -0.04468 -0.17435 -0.04584 -0.18542 -0.04352 C -0.18672 -0.04329 -0.18724 -0.04005 -0.1875 -0.03796 C -0.18841 -0.02871 -0.18737 -0.01921 -0.18854 -0.01019 C -0.18906 -0.00579 -0.19128 -0.00278 -0.19271 0.00092 C -0.1957 0.00879 -0.19623 0.01643 -0.2 0.02315 C -0.20169 0.03241 -0.20534 0.0368 -0.21042 0.03981 C -0.21862 0.03773 -0.22214 0.03704 -0.22917 0.0287 C -0.23125 0.02616 -0.23542 0.02129 -0.23542 0.02153 C -0.23685 0.01759 -0.23815 0.01389 -0.23958 0.01018 C -0.24505 -0.00417 -0.24219 -0.02477 -0.25104 -0.03611 C -0.25404 -0.03982 -0.25599 -0.04028 -0.25938 -0.04167 C -0.26914 -0.04097 -0.27891 -0.04213 -0.28854 -0.03982 C -0.29219 -0.03889 -0.2918 -0.03056 -0.29271 -0.02685 C -0.29518 -0.0169 -0.29857 -0.01412 -0.30208 -0.00463 C -0.30352 -0.00093 -0.3043 0.0037 -0.30625 0.00648 C -0.31133 0.01342 -0.31693 0.01597 -0.32292 0.01944 C -0.32852 0.02268 -0.33281 0.03079 -0.33854 0.03426 C -0.34037 0.03403 -0.34974 0.0331 -0.35313 0.03055 C -0.35625 0.02824 -0.35768 0.025 -0.36146 0.025 " pathEditMode="relative" rAng="0" ptsTypes="ffffffffffffffffffffffffffffffffA">
                                      <p:cBhvr>
                                        <p:cTn id="33" dur="2000" fill="hold"/>
                                        <p:tgtEl>
                                          <p:spTgt spid="50"/>
                                        </p:tgtEl>
                                        <p:attrNameLst>
                                          <p:attrName>ppt_x</p:attrName>
                                          <p:attrName>ppt_y</p:attrName>
                                        </p:attrNameLst>
                                      </p:cBhvr>
                                      <p:rCtr x="-155" y="-21"/>
                                    </p:animMotion>
                                  </p:childTnLst>
                                </p:cTn>
                              </p:par>
                            </p:childTnLst>
                          </p:cTn>
                        </p:par>
                        <p:par>
                          <p:cTn id="34" fill="hold">
                            <p:stCondLst>
                              <p:cond delay="7000"/>
                            </p:stCondLst>
                            <p:childTnLst>
                              <p:par>
                                <p:cTn id="35" presetID="26" presetClass="entr" presetSubtype="0" fill="hold" nodeType="afterEffect">
                                  <p:stCondLst>
                                    <p:cond delay="0"/>
                                  </p:stCondLst>
                                  <p:childTnLst>
                                    <p:set>
                                      <p:cBhvr>
                                        <p:cTn id="36" dur="1" fill="hold">
                                          <p:stCondLst>
                                            <p:cond delay="0"/>
                                          </p:stCondLst>
                                        </p:cTn>
                                        <p:tgtEl>
                                          <p:spTgt spid="64"/>
                                        </p:tgtEl>
                                        <p:attrNameLst>
                                          <p:attrName>style.visibility</p:attrName>
                                        </p:attrNameLst>
                                      </p:cBhvr>
                                      <p:to>
                                        <p:strVal val="visible"/>
                                      </p:to>
                                    </p:set>
                                    <p:animEffect transition="in" filter="wipe(down)">
                                      <p:cBhvr>
                                        <p:cTn id="37" dur="580">
                                          <p:stCondLst>
                                            <p:cond delay="0"/>
                                          </p:stCondLst>
                                        </p:cTn>
                                        <p:tgtEl>
                                          <p:spTgt spid="64"/>
                                        </p:tgtEl>
                                      </p:cBhvr>
                                    </p:animEffect>
                                    <p:anim calcmode="lin" valueType="num">
                                      <p:cBhvr>
                                        <p:cTn id="38" dur="1822" tmFilter="0,0; 0.14,0.36; 0.43,0.73; 0.71,0.91; 1.0,1.0">
                                          <p:stCondLst>
                                            <p:cond delay="0"/>
                                          </p:stCondLst>
                                        </p:cTn>
                                        <p:tgtEl>
                                          <p:spTgt spid="64"/>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64"/>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64"/>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64"/>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64"/>
                                        </p:tgtEl>
                                        <p:attrNameLst>
                                          <p:attrName>ppt_y</p:attrName>
                                        </p:attrNameLst>
                                      </p:cBhvr>
                                      <p:tavLst>
                                        <p:tav tm="0" fmla="#ppt_y-sin(pi*$)/81">
                                          <p:val>
                                            <p:fltVal val="0"/>
                                          </p:val>
                                        </p:tav>
                                        <p:tav tm="100000">
                                          <p:val>
                                            <p:fltVal val="1"/>
                                          </p:val>
                                        </p:tav>
                                      </p:tavLst>
                                    </p:anim>
                                    <p:animScale>
                                      <p:cBhvr>
                                        <p:cTn id="43" dur="26">
                                          <p:stCondLst>
                                            <p:cond delay="650"/>
                                          </p:stCondLst>
                                        </p:cTn>
                                        <p:tgtEl>
                                          <p:spTgt spid="64"/>
                                        </p:tgtEl>
                                      </p:cBhvr>
                                      <p:to x="100000" y="60000"/>
                                    </p:animScale>
                                    <p:animScale>
                                      <p:cBhvr>
                                        <p:cTn id="44" dur="166" decel="50000">
                                          <p:stCondLst>
                                            <p:cond delay="676"/>
                                          </p:stCondLst>
                                        </p:cTn>
                                        <p:tgtEl>
                                          <p:spTgt spid="64"/>
                                        </p:tgtEl>
                                      </p:cBhvr>
                                      <p:to x="100000" y="100000"/>
                                    </p:animScale>
                                    <p:animScale>
                                      <p:cBhvr>
                                        <p:cTn id="45" dur="26">
                                          <p:stCondLst>
                                            <p:cond delay="1312"/>
                                          </p:stCondLst>
                                        </p:cTn>
                                        <p:tgtEl>
                                          <p:spTgt spid="64"/>
                                        </p:tgtEl>
                                      </p:cBhvr>
                                      <p:to x="100000" y="80000"/>
                                    </p:animScale>
                                    <p:animScale>
                                      <p:cBhvr>
                                        <p:cTn id="46" dur="166" decel="50000">
                                          <p:stCondLst>
                                            <p:cond delay="1338"/>
                                          </p:stCondLst>
                                        </p:cTn>
                                        <p:tgtEl>
                                          <p:spTgt spid="64"/>
                                        </p:tgtEl>
                                      </p:cBhvr>
                                      <p:to x="100000" y="100000"/>
                                    </p:animScale>
                                    <p:animScale>
                                      <p:cBhvr>
                                        <p:cTn id="47" dur="26">
                                          <p:stCondLst>
                                            <p:cond delay="1642"/>
                                          </p:stCondLst>
                                        </p:cTn>
                                        <p:tgtEl>
                                          <p:spTgt spid="64"/>
                                        </p:tgtEl>
                                      </p:cBhvr>
                                      <p:to x="100000" y="90000"/>
                                    </p:animScale>
                                    <p:animScale>
                                      <p:cBhvr>
                                        <p:cTn id="48" dur="166" decel="50000">
                                          <p:stCondLst>
                                            <p:cond delay="1668"/>
                                          </p:stCondLst>
                                        </p:cTn>
                                        <p:tgtEl>
                                          <p:spTgt spid="64"/>
                                        </p:tgtEl>
                                      </p:cBhvr>
                                      <p:to x="100000" y="100000"/>
                                    </p:animScale>
                                    <p:animScale>
                                      <p:cBhvr>
                                        <p:cTn id="49" dur="26">
                                          <p:stCondLst>
                                            <p:cond delay="1808"/>
                                          </p:stCondLst>
                                        </p:cTn>
                                        <p:tgtEl>
                                          <p:spTgt spid="64"/>
                                        </p:tgtEl>
                                      </p:cBhvr>
                                      <p:to x="100000" y="95000"/>
                                    </p:animScale>
                                    <p:animScale>
                                      <p:cBhvr>
                                        <p:cTn id="50" dur="166" decel="50000">
                                          <p:stCondLst>
                                            <p:cond delay="1834"/>
                                          </p:stCondLst>
                                        </p:cTn>
                                        <p:tgtEl>
                                          <p:spTgt spid="6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434975" y="1100138"/>
            <a:ext cx="1225550" cy="520700"/>
          </a:xfrm>
          <a:prstGeom prst="rect">
            <a:avLst/>
          </a:prstGeom>
          <a:noFill/>
          <a:ln w="9525">
            <a:noFill/>
            <a:miter lim="800000"/>
            <a:headEnd/>
            <a:tailEnd/>
          </a:ln>
        </p:spPr>
      </p:pic>
      <p:grpSp>
        <p:nvGrpSpPr>
          <p:cNvPr id="2" name="组合 18"/>
          <p:cNvGrpSpPr>
            <a:grpSpLocks/>
          </p:cNvGrpSpPr>
          <p:nvPr/>
        </p:nvGrpSpPr>
        <p:grpSpPr bwMode="auto">
          <a:xfrm>
            <a:off x="252413" y="0"/>
            <a:ext cx="4046537"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164"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181" y="208270"/>
              <a:ext cx="418795" cy="2257"/>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404971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力的作用是相互的</a:t>
            </a:r>
          </a:p>
        </p:txBody>
      </p:sp>
      <p:sp>
        <p:nvSpPr>
          <p:cNvPr id="14" name="矩形 13"/>
          <p:cNvSpPr>
            <a:spLocks noChangeArrowheads="1"/>
          </p:cNvSpPr>
          <p:nvPr/>
        </p:nvSpPr>
        <p:spPr bwMode="auto">
          <a:xfrm>
            <a:off x="1257300" y="3198813"/>
            <a:ext cx="6369050" cy="1454150"/>
          </a:xfrm>
          <a:prstGeom prst="rect">
            <a:avLst/>
          </a:prstGeom>
          <a:noFill/>
          <a:ln w="9525">
            <a:noFill/>
            <a:miter lim="800000"/>
            <a:headEnd/>
            <a:tailEnd/>
          </a:ln>
        </p:spPr>
        <p:txBody>
          <a:bodyPr lIns="68580" tIns="34290" rIns="68580" bIns="34290">
            <a:spAutoFit/>
          </a:bodyPr>
          <a:lstStyle/>
          <a:p>
            <a:pPr>
              <a:lnSpc>
                <a:spcPct val="150000"/>
              </a:lnSpc>
            </a:pPr>
            <a:r>
              <a:rPr lang="en-US" altLang="zh-CN" sz="2000">
                <a:latin typeface="微软雅黑" pitchFamily="34" charset="-122"/>
                <a:ea typeface="微软雅黑" pitchFamily="34" charset="-122"/>
              </a:rPr>
              <a:t>2018</a:t>
            </a:r>
            <a:r>
              <a:rPr lang="zh-CN" altLang="en-US" sz="2000">
                <a:latin typeface="微软雅黑" pitchFamily="34" charset="-122"/>
                <a:ea typeface="微软雅黑" pitchFamily="34" charset="-122"/>
              </a:rPr>
              <a:t>年</a:t>
            </a:r>
            <a:r>
              <a:rPr lang="en-US" altLang="zh-CN" sz="2000">
                <a:latin typeface="微软雅黑" pitchFamily="34" charset="-122"/>
                <a:ea typeface="微软雅黑" pitchFamily="34" charset="-122"/>
              </a:rPr>
              <a:t>5</a:t>
            </a:r>
            <a:r>
              <a:rPr lang="zh-CN" altLang="en-US" sz="2000">
                <a:latin typeface="微软雅黑" pitchFamily="34" charset="-122"/>
                <a:ea typeface="微软雅黑" pitchFamily="34" charset="-122"/>
              </a:rPr>
              <a:t>月</a:t>
            </a:r>
            <a:r>
              <a:rPr lang="en-US" altLang="zh-CN" sz="2000">
                <a:latin typeface="微软雅黑" pitchFamily="34" charset="-122"/>
                <a:ea typeface="微软雅黑" pitchFamily="34" charset="-122"/>
              </a:rPr>
              <a:t>21</a:t>
            </a:r>
            <a:r>
              <a:rPr lang="zh-CN" altLang="en-US" sz="2000">
                <a:latin typeface="微软雅黑" pitchFamily="34" charset="-122"/>
                <a:ea typeface="微软雅黑" pitchFamily="34" charset="-122"/>
              </a:rPr>
              <a:t>日</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我国长征四号丙运载火箭成功将“鹊桥号”中继星载入太空</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运载火箭点火后</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火箭向下喷出燃气</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对燃气有向下的力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同时燃气对火箭施加向上的动力</a:t>
            </a:r>
            <a:r>
              <a:rPr lang="en-US" altLang="zh-CN" sz="2000">
                <a:latin typeface="微软雅黑" pitchFamily="34" charset="-122"/>
                <a:ea typeface="微软雅黑" pitchFamily="34" charset="-122"/>
              </a:rPr>
              <a:t>.</a:t>
            </a:r>
          </a:p>
        </p:txBody>
      </p:sp>
      <p:pic>
        <p:nvPicPr>
          <p:cNvPr id="11" name="cc3.jpg" descr="id:2147504730;FounderCES"/>
          <p:cNvPicPr>
            <a:picLocks noChangeAspect="1" noChangeArrowheads="1"/>
          </p:cNvPicPr>
          <p:nvPr/>
        </p:nvPicPr>
        <p:blipFill>
          <a:blip r:embed="rId5"/>
          <a:srcRect/>
          <a:stretch>
            <a:fillRect/>
          </a:stretch>
        </p:blipFill>
        <p:spPr bwMode="auto">
          <a:xfrm>
            <a:off x="3063875" y="1492250"/>
            <a:ext cx="2598738" cy="16748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par>
                                <p:cTn id="30" presetID="12" presetClass="entr" presetSubtype="4" fill="hold" nodeType="with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slide(fromBottom)">
                                      <p:cBhvr>
                                        <p:cTn id="32" dur="500"/>
                                        <p:tgtEl>
                                          <p:spTgt spid="11"/>
                                        </p:tgtEl>
                                      </p:cBhvr>
                                    </p:animEffect>
                                  </p:childTnLst>
                                </p:cTn>
                              </p:par>
                            </p:childTnLst>
                          </p:cTn>
                        </p:par>
                        <p:par>
                          <p:cTn id="33" fill="hold">
                            <p:stCondLst>
                              <p:cond delay="1500"/>
                            </p:stCondLst>
                            <p:childTnLst>
                              <p:par>
                                <p:cTn id="34" presetID="12" presetClass="entr" presetSubtype="4" fill="hold" grpId="0" nodeType="after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slide(fromBottom)">
                                      <p:cBhvr>
                                        <p:cTn id="3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43062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00063" y="1106488"/>
            <a:ext cx="1246187" cy="546100"/>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404971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力的作用是相互的</a:t>
            </a:r>
          </a:p>
        </p:txBody>
      </p:sp>
      <p:sp>
        <p:nvSpPr>
          <p:cNvPr id="23" name="矩形 22"/>
          <p:cNvSpPr>
            <a:spLocks noChangeArrowheads="1"/>
          </p:cNvSpPr>
          <p:nvPr/>
        </p:nvSpPr>
        <p:spPr bwMode="auto">
          <a:xfrm>
            <a:off x="1046163" y="1873250"/>
            <a:ext cx="6843712" cy="2376488"/>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两个物体相互作用时</a:t>
            </a:r>
            <a:r>
              <a:rPr lang="en-US" altLang="zh-CN" sz="2000">
                <a:latin typeface="微软雅黑" pitchFamily="34" charset="-122"/>
                <a:ea typeface="微软雅黑" pitchFamily="34" charset="-122"/>
              </a:rPr>
              <a:t>,</a:t>
            </a:r>
            <a:r>
              <a:rPr lang="en-US" altLang="zh-CN" sz="2000" i="1">
                <a:latin typeface="Times New Roman" pitchFamily="18" charset="0"/>
                <a:ea typeface="微软雅黑" pitchFamily="34" charset="-122"/>
                <a:cs typeface="Times New Roman" pitchFamily="18" charset="0"/>
              </a:rPr>
              <a:t>A</a:t>
            </a:r>
            <a:r>
              <a:rPr lang="zh-CN" altLang="en-US" sz="2000">
                <a:latin typeface="微软雅黑" pitchFamily="34" charset="-122"/>
                <a:ea typeface="微软雅黑" pitchFamily="34" charset="-122"/>
              </a:rPr>
              <a:t>对</a:t>
            </a:r>
            <a:r>
              <a:rPr lang="en-US" altLang="zh-CN" sz="2000" i="1">
                <a:latin typeface="Times New Roman" pitchFamily="18" charset="0"/>
                <a:ea typeface="微软雅黑" pitchFamily="34" charset="-122"/>
              </a:rPr>
              <a:t>B</a:t>
            </a:r>
            <a:r>
              <a:rPr lang="zh-CN" altLang="en-US" sz="2000">
                <a:latin typeface="微软雅黑" pitchFamily="34" charset="-122"/>
                <a:ea typeface="微软雅黑" pitchFamily="34" charset="-122"/>
              </a:rPr>
              <a:t>施加力</a:t>
            </a:r>
            <a:r>
              <a:rPr lang="en-US" altLang="zh-CN" sz="2000">
                <a:latin typeface="微软雅黑" pitchFamily="34" charset="-122"/>
                <a:ea typeface="微软雅黑" pitchFamily="34" charset="-122"/>
              </a:rPr>
              <a:t>,B</a:t>
            </a:r>
            <a:r>
              <a:rPr lang="zh-CN" altLang="en-US" sz="2000">
                <a:latin typeface="微软雅黑" pitchFamily="34" charset="-122"/>
                <a:ea typeface="微软雅黑" pitchFamily="34" charset="-122"/>
              </a:rPr>
              <a:t>也对</a:t>
            </a:r>
            <a:r>
              <a:rPr lang="en-US" altLang="zh-CN" sz="2000">
                <a:latin typeface="微软雅黑" pitchFamily="34" charset="-122"/>
                <a:ea typeface="微软雅黑" pitchFamily="34" charset="-122"/>
              </a:rPr>
              <a:t>A</a:t>
            </a:r>
            <a:r>
              <a:rPr lang="zh-CN" altLang="en-US" sz="2000">
                <a:latin typeface="微软雅黑" pitchFamily="34" charset="-122"/>
                <a:ea typeface="微软雅黑" pitchFamily="34" charset="-122"/>
              </a:rPr>
              <a:t>施加力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这是物体间力的相互性的体现</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作用力与反作用力是分别作用在两个物体上的</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既不能合成</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也不能抵消</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分别作用在各自的物体上产生各自的作用效果</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但需注意的是</a:t>
            </a:r>
            <a:r>
              <a:rPr lang="en-US" altLang="zh-CN" sz="2000" i="1">
                <a:latin typeface="Times New Roman" pitchFamily="18" charset="0"/>
                <a:ea typeface="微软雅黑" pitchFamily="34" charset="-122"/>
              </a:rPr>
              <a:t>A</a:t>
            </a:r>
            <a:r>
              <a:rPr lang="zh-CN" altLang="en-US" sz="2000">
                <a:latin typeface="微软雅黑" pitchFamily="34" charset="-122"/>
                <a:ea typeface="微软雅黑" pitchFamily="34" charset="-122"/>
              </a:rPr>
              <a:t>对</a:t>
            </a:r>
            <a:r>
              <a:rPr lang="en-US" altLang="zh-CN" sz="2000" i="1">
                <a:latin typeface="Times New Roman" pitchFamily="18" charset="0"/>
                <a:ea typeface="微软雅黑" pitchFamily="34" charset="-122"/>
              </a:rPr>
              <a:t>B</a:t>
            </a:r>
            <a:r>
              <a:rPr lang="zh-CN" altLang="en-US" sz="2000">
                <a:latin typeface="微软雅黑" pitchFamily="34" charset="-122"/>
                <a:ea typeface="微软雅黑" pitchFamily="34" charset="-122"/>
              </a:rPr>
              <a:t>的力和</a:t>
            </a:r>
            <a:r>
              <a:rPr lang="en-US" altLang="zh-CN" sz="2000" i="1">
                <a:latin typeface="Times New Roman" pitchFamily="18" charset="0"/>
                <a:ea typeface="微软雅黑" pitchFamily="34" charset="-122"/>
              </a:rPr>
              <a:t>B</a:t>
            </a:r>
            <a:r>
              <a:rPr lang="zh-CN" altLang="en-US" sz="2000">
                <a:latin typeface="微软雅黑" pitchFamily="34" charset="-122"/>
                <a:ea typeface="微软雅黑" pitchFamily="34" charset="-122"/>
              </a:rPr>
              <a:t>对</a:t>
            </a:r>
            <a:r>
              <a:rPr lang="en-US" altLang="zh-CN" sz="2000" i="1">
                <a:latin typeface="Times New Roman" pitchFamily="18" charset="0"/>
                <a:ea typeface="微软雅黑" pitchFamily="34" charset="-122"/>
              </a:rPr>
              <a:t>A</a:t>
            </a:r>
            <a:r>
              <a:rPr lang="zh-CN" altLang="en-US" sz="2000">
                <a:latin typeface="微软雅黑" pitchFamily="34" charset="-122"/>
                <a:ea typeface="微软雅黑" pitchFamily="34" charset="-122"/>
              </a:rPr>
              <a:t>的力大小是相等的</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且它们是同时产生的</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没有先后或主动与被动之分</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452438" y="1108075"/>
            <a:ext cx="1189037" cy="504825"/>
          </a:xfrm>
          <a:prstGeom prst="rect">
            <a:avLst/>
          </a:prstGeom>
          <a:noFill/>
          <a:ln w="9525">
            <a:noFill/>
            <a:miter lim="800000"/>
            <a:headEnd/>
            <a:tailEnd/>
          </a:ln>
        </p:spPr>
      </p:pic>
      <p:grpSp>
        <p:nvGrpSpPr>
          <p:cNvPr id="2" name="组合 18"/>
          <p:cNvGrpSpPr>
            <a:grpSpLocks/>
          </p:cNvGrpSpPr>
          <p:nvPr/>
        </p:nvGrpSpPr>
        <p:grpSpPr bwMode="auto">
          <a:xfrm>
            <a:off x="252413" y="0"/>
            <a:ext cx="3443287"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063" y="208072"/>
              <a:ext cx="418795" cy="2652"/>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884"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3575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力的作用效果</a:t>
            </a:r>
          </a:p>
        </p:txBody>
      </p:sp>
      <p:sp>
        <p:nvSpPr>
          <p:cNvPr id="14" name="矩形 13"/>
          <p:cNvSpPr>
            <a:spLocks noChangeArrowheads="1"/>
          </p:cNvSpPr>
          <p:nvPr/>
        </p:nvSpPr>
        <p:spPr bwMode="auto">
          <a:xfrm>
            <a:off x="1338263" y="2273300"/>
            <a:ext cx="6099175" cy="992188"/>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“把物体放在桌子上</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我们观察到桌子没有发生形变”</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这种说法对吗</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55213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93713" y="835025"/>
            <a:ext cx="1276350" cy="541338"/>
          </a:xfrm>
          <a:prstGeom prst="rect">
            <a:avLst/>
          </a:prstGeom>
          <a:noFill/>
          <a:ln w="9525">
            <a:noFill/>
            <a:miter lim="800000"/>
            <a:headEnd/>
            <a:tailEnd/>
          </a:ln>
        </p:spPr>
      </p:pic>
      <p:pic>
        <p:nvPicPr>
          <p:cNvPr id="21" name="图片 20" descr="book3.png"/>
          <p:cNvPicPr>
            <a:picLocks noChangeAspect="1"/>
          </p:cNvPicPr>
          <p:nvPr/>
        </p:nvPicPr>
        <p:blipFill>
          <a:blip r:embed="rId3"/>
          <a:srcRect/>
          <a:stretch>
            <a:fillRect/>
          </a:stretch>
        </p:blipFill>
        <p:spPr bwMode="auto">
          <a:xfrm>
            <a:off x="7967663" y="3990975"/>
            <a:ext cx="971550" cy="971550"/>
          </a:xfrm>
          <a:prstGeom prst="rect">
            <a:avLst/>
          </a:prstGeom>
          <a:noFill/>
          <a:ln w="9525">
            <a:noFill/>
            <a:miter lim="800000"/>
            <a:headEnd/>
            <a:tailEnd/>
          </a:ln>
        </p:spPr>
      </p:pic>
      <p:sp>
        <p:nvSpPr>
          <p:cNvPr id="9" name="矩形 8"/>
          <p:cNvSpPr>
            <a:spLocks noChangeArrowheads="1"/>
          </p:cNvSpPr>
          <p:nvPr/>
        </p:nvSpPr>
        <p:spPr bwMode="auto">
          <a:xfrm>
            <a:off x="306388" y="349250"/>
            <a:ext cx="33575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力的作用效果</a:t>
            </a:r>
          </a:p>
        </p:txBody>
      </p:sp>
      <p:sp>
        <p:nvSpPr>
          <p:cNvPr id="11" name="矩形 10"/>
          <p:cNvSpPr>
            <a:spLocks noChangeArrowheads="1"/>
          </p:cNvSpPr>
          <p:nvPr/>
        </p:nvSpPr>
        <p:spPr bwMode="auto">
          <a:xfrm>
            <a:off x="176213" y="1381125"/>
            <a:ext cx="5583237" cy="3762375"/>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点拨：这种说法是错误的</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把物体放在桌子上</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用眼睛看不出桌子发生形变</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但桌子确实发生了形变</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这可以用实验验证</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准备好两面平面镜</a:t>
            </a:r>
            <a:r>
              <a:rPr lang="en-US" altLang="zh-CN" sz="2000" i="1">
                <a:latin typeface="Times New Roman" pitchFamily="18" charset="0"/>
                <a:ea typeface="微软雅黑" pitchFamily="34" charset="-122"/>
                <a:cs typeface="Times New Roman" pitchFamily="18" charset="0"/>
              </a:rPr>
              <a:t>M</a:t>
            </a:r>
            <a:r>
              <a:rPr lang="zh-CN" altLang="en-US" sz="2000">
                <a:latin typeface="微软雅黑" pitchFamily="34" charset="-122"/>
                <a:ea typeface="微软雅黑" pitchFamily="34" charset="-122"/>
              </a:rPr>
              <a:t>和</a:t>
            </a:r>
            <a:r>
              <a:rPr lang="en-US" altLang="zh-CN" sz="2000" i="1">
                <a:latin typeface="Times New Roman" pitchFamily="18" charset="0"/>
                <a:ea typeface="微软雅黑" pitchFamily="34" charset="-122"/>
              </a:rPr>
              <a:t>N</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用于反射光线</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把这两块平面镜隔着一定距离平行固定在桌子上</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镜面相对</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如图所示</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用一束光射向其中一块平面镜</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然后令光反射到另外一块上</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最后反射到光屏上</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当把物体放在桌子上</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就可以看到光屏上的光点移动了</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说明桌面发生了形变</a:t>
            </a:r>
            <a:r>
              <a:rPr lang="en-US" altLang="zh-CN" sz="2000">
                <a:latin typeface="微软雅黑" pitchFamily="34" charset="-122"/>
                <a:ea typeface="微软雅黑" pitchFamily="34" charset="-122"/>
              </a:rPr>
              <a:t>.</a:t>
            </a:r>
          </a:p>
        </p:txBody>
      </p:sp>
      <p:pic>
        <p:nvPicPr>
          <p:cNvPr id="10" name="cc6.jpg" descr="id:2147504794;FounderCES"/>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6154738" y="1477963"/>
            <a:ext cx="2225675" cy="2622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par>
                                <p:cTn id="22" presetID="12" presetClass="entr" presetSubtype="4" fill="hold"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slide(fromBottom)">
                                      <p:cBhvr>
                                        <p:cTn id="2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431800" y="1100138"/>
            <a:ext cx="1230313" cy="522287"/>
          </a:xfrm>
          <a:prstGeom prst="rect">
            <a:avLst/>
          </a:prstGeom>
          <a:noFill/>
          <a:ln w="9525">
            <a:noFill/>
            <a:miter lim="800000"/>
            <a:headEnd/>
            <a:tailEnd/>
          </a:ln>
        </p:spPr>
      </p:pic>
      <p:grpSp>
        <p:nvGrpSpPr>
          <p:cNvPr id="2" name="组合 18"/>
          <p:cNvGrpSpPr>
            <a:grpSpLocks/>
          </p:cNvGrpSpPr>
          <p:nvPr/>
        </p:nvGrpSpPr>
        <p:grpSpPr bwMode="auto">
          <a:xfrm>
            <a:off x="252413" y="0"/>
            <a:ext cx="3414712"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09586" y="208061"/>
              <a:ext cx="418795" cy="2675"/>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156" y="208061"/>
              <a:ext cx="418795" cy="2673"/>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3575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力的作用效果</a:t>
            </a:r>
          </a:p>
        </p:txBody>
      </p:sp>
      <p:sp>
        <p:nvSpPr>
          <p:cNvPr id="13" name="矩形 12"/>
          <p:cNvSpPr>
            <a:spLocks noChangeArrowheads="1"/>
          </p:cNvSpPr>
          <p:nvPr/>
        </p:nvSpPr>
        <p:spPr bwMode="auto">
          <a:xfrm>
            <a:off x="1538288" y="2236788"/>
            <a:ext cx="5795962" cy="992187"/>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力可以改变物体的运动状态并不是说物体只要受力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其运动状态就一定要改变</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可以”不是“一定”</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childTnLst>
                    </p:cTn>
                  </p:par>
                  <p:par>
                    <p:cTn id="30" fill="hold">
                      <p:stCondLst>
                        <p:cond delay="indefinite"/>
                      </p:stCondLst>
                      <p:childTnLst>
                        <p:par>
                          <p:cTn id="31" fill="hold">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slide(fromBottom)">
                                      <p:cBhvr>
                                        <p:cTn id="3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3"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2583</Words>
  <PresentationFormat>全屏显示(16:9)</PresentationFormat>
  <Paragraphs>137</Paragraphs>
  <Slides>47</Slides>
  <Notes>7</Notes>
  <HiddenSlides>0</HiddenSlides>
  <MMClips>0</MMClips>
  <ScaleCrop>false</ScaleCrop>
  <HeadingPairs>
    <vt:vector size="4" baseType="variant">
      <vt:variant>
        <vt:lpstr>主题</vt:lpstr>
      </vt:variant>
      <vt:variant>
        <vt:i4>1</vt:i4>
      </vt:variant>
      <vt:variant>
        <vt:lpstr>幻灯片标题</vt:lpstr>
      </vt:variant>
      <vt:variant>
        <vt:i4>47</vt:i4>
      </vt:variant>
    </vt:vector>
  </HeadingPairs>
  <TitlesOfParts>
    <vt:vector size="48" baseType="lpstr">
      <vt:lpstr>Office 主题</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lpstr>幻灯片 19</vt:lpstr>
      <vt:lpstr>幻灯片 20</vt:lpstr>
      <vt:lpstr>幻灯片 21</vt:lpstr>
      <vt:lpstr>幻灯片 22</vt:lpstr>
      <vt:lpstr>幻灯片 23</vt:lpstr>
      <vt:lpstr>幻灯片 24</vt:lpstr>
      <vt:lpstr>幻灯片 25</vt:lpstr>
      <vt:lpstr>幻灯片 26</vt:lpstr>
      <vt:lpstr>幻灯片 27</vt:lpstr>
      <vt:lpstr>幻灯片 28</vt:lpstr>
      <vt:lpstr>幻灯片 29</vt:lpstr>
      <vt:lpstr>幻灯片 30</vt:lpstr>
      <vt:lpstr>幻灯片 31</vt:lpstr>
      <vt:lpstr>幻灯片 32</vt:lpstr>
      <vt:lpstr>幻灯片 33</vt:lpstr>
      <vt:lpstr>幻灯片 34</vt:lpstr>
      <vt:lpstr>幻灯片 35</vt:lpstr>
      <vt:lpstr>幻灯片 36</vt:lpstr>
      <vt:lpstr>幻灯片 37</vt:lpstr>
      <vt:lpstr>幻灯片 38</vt:lpstr>
      <vt:lpstr>幻灯片 39</vt:lpstr>
      <vt:lpstr>幻灯片 40</vt:lpstr>
      <vt:lpstr>幻灯片 41</vt:lpstr>
      <vt:lpstr>幻灯片 42</vt:lpstr>
      <vt:lpstr>幻灯片 43</vt:lpstr>
      <vt:lpstr>幻灯片 44</vt:lpstr>
      <vt:lpstr>幻灯片 45</vt:lpstr>
      <vt:lpstr>幻灯片 46</vt:lpstr>
      <vt:lpstr>幻灯片 47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User</cp:lastModifiedBy>
  <cp:revision>8</cp:revision>
  <dcterms:created xsi:type="dcterms:W3CDTF">2020-02-27T09:21:44Z</dcterms:created>
  <dcterms:modified xsi:type="dcterms:W3CDTF">2020-02-27T09:55:35Z</dcterms:modified>
</cp:coreProperties>
</file>