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4022144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p:cNvSpPr>
          <p:nvPr>
            <p:ph type="sldImg"/>
          </p:nvPr>
        </p:nvSpPr>
        <p:spPr bwMode="auto">
          <a:noFill/>
          <a:ln>
            <a:solidFill>
              <a:srgbClr val="000000"/>
            </a:solidFill>
            <a:miter lim="800000"/>
            <a:headEnd/>
            <a:tailEnd/>
          </a:ln>
        </p:spPr>
      </p:sp>
      <p:sp>
        <p:nvSpPr>
          <p:cNvPr id="1741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229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FB2FB3-F57F-4948-BDD7-2C5CA5006531}" type="slidenum">
              <a:rPr lang="zh-CN" altLang="en-US"/>
              <a:pPr fontAlgn="base">
                <a:spcBef>
                  <a:spcPct val="0"/>
                </a:spcBef>
                <a:spcAft>
                  <a:spcPct val="0"/>
                </a:spcAft>
                <a:defRPr/>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幻灯片图像占位符 1"/>
          <p:cNvSpPr>
            <a:spLocks noGrp="1" noRot="1" noChangeAspect="1"/>
          </p:cNvSpPr>
          <p:nvPr>
            <p:ph type="sldImg"/>
          </p:nvPr>
        </p:nvSpPr>
        <p:spPr bwMode="auto">
          <a:noFill/>
          <a:ln>
            <a:solidFill>
              <a:srgbClr val="000000"/>
            </a:solidFill>
            <a:miter lim="800000"/>
            <a:headEnd/>
            <a:tailEnd/>
          </a:ln>
        </p:spPr>
      </p:sp>
      <p:sp>
        <p:nvSpPr>
          <p:cNvPr id="2765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253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CD5CE6-65F4-4EB4-A2DB-C62E9BDBBA89}" type="slidenum">
              <a:rPr lang="zh-CN" altLang="en-US"/>
              <a:pPr fontAlgn="base">
                <a:spcBef>
                  <a:spcPct val="0"/>
                </a:spcBef>
                <a:spcAft>
                  <a:spcPct val="0"/>
                </a:spcAft>
                <a:defRPr/>
              </a:pPr>
              <a:t>11</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p:cNvSpPr>
            <a:spLocks noGrp="1" noRot="1" noChangeAspect="1"/>
          </p:cNvSpPr>
          <p:nvPr>
            <p:ph type="sldImg"/>
          </p:nvPr>
        </p:nvSpPr>
        <p:spPr bwMode="auto">
          <a:noFill/>
          <a:ln>
            <a:solidFill>
              <a:srgbClr val="000000"/>
            </a:solidFill>
            <a:miter lim="800000"/>
            <a:headEnd/>
            <a:tailEnd/>
          </a:ln>
        </p:spPr>
      </p:sp>
      <p:sp>
        <p:nvSpPr>
          <p:cNvPr id="3686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1747"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9C911F-8916-4CEF-95B9-B019E91012A9}" type="slidenum">
              <a:rPr lang="zh-CN" altLang="en-US"/>
              <a:pPr fontAlgn="base">
                <a:spcBef>
                  <a:spcPct val="0"/>
                </a:spcBef>
                <a:spcAft>
                  <a:spcPct val="0"/>
                </a:spcAft>
                <a:defRPr/>
              </a:pPr>
              <a:t>19</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幻灯片图像占位符 1"/>
          <p:cNvSpPr>
            <a:spLocks noGrp="1" noRot="1" noChangeAspect="1"/>
          </p:cNvSpPr>
          <p:nvPr>
            <p:ph type="sldImg"/>
          </p:nvPr>
        </p:nvSpPr>
        <p:spPr bwMode="auto">
          <a:noFill/>
          <a:ln>
            <a:solidFill>
              <a:srgbClr val="000000"/>
            </a:solidFill>
            <a:miter lim="800000"/>
            <a:headEnd/>
            <a:tailEnd/>
          </a:ln>
        </p:spPr>
      </p:sp>
      <p:sp>
        <p:nvSpPr>
          <p:cNvPr id="45058"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9939"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2A31F0-1EA4-4E31-93F0-1615B37DDB39}" type="slidenum">
              <a:rPr lang="zh-CN" altLang="en-US"/>
              <a:pPr fontAlgn="base">
                <a:spcBef>
                  <a:spcPct val="0"/>
                </a:spcBef>
                <a:spcAft>
                  <a:spcPct val="0"/>
                </a:spcAft>
                <a:defRPr/>
              </a:pPr>
              <a:t>26</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9.jpe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23.jpeg"/><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3.png"/><Relationship Id="rId4" Type="http://schemas.openxmlformats.org/officeDocument/2006/relationships/image" Target="../media/image25.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新课标沪粤版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smtClean="0">
                    <a:solidFill>
                      <a:srgbClr val="FF0000"/>
                    </a:solidFill>
                  </a:rPr>
                  <a:t> 九年级</a:t>
                </a:r>
                <a:r>
                  <a:rPr lang="zh-CN" altLang="en-US" dirty="0" smtClean="0">
                    <a:solidFill>
                      <a:srgbClr val="FF0000"/>
                    </a:solidFill>
                  </a:rPr>
                  <a:t>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40379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31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地磁场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71550" y="1220788"/>
            <a:ext cx="7258050" cy="1885950"/>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地磁极是接近地理南极和地理北极的</a:t>
            </a:r>
            <a:r>
              <a:rPr lang="en-US" altLang="zh-CN" sz="2000" b="1" dirty="0">
                <a:latin typeface="Calibri" pitchFamily="34" charset="0"/>
              </a:rPr>
              <a:t>,</a:t>
            </a:r>
            <a:r>
              <a:rPr lang="zh-CN" altLang="en-US" sz="2000" b="1" dirty="0">
                <a:latin typeface="Calibri" pitchFamily="34" charset="0"/>
              </a:rPr>
              <a:t>但并不和地理南极、北极重合</a:t>
            </a:r>
            <a:r>
              <a:rPr lang="en-US" altLang="zh-CN" sz="2000" b="1" dirty="0">
                <a:latin typeface="Calibri" pitchFamily="34" charset="0"/>
              </a:rPr>
              <a:t>,</a:t>
            </a:r>
            <a:r>
              <a:rPr lang="zh-CN" altLang="en-US" sz="2000" b="1" dirty="0">
                <a:latin typeface="Calibri" pitchFamily="34" charset="0"/>
              </a:rPr>
              <a:t>地磁南极距地理北极大约</a:t>
            </a:r>
            <a:r>
              <a:rPr lang="en-US" altLang="zh-CN" sz="2000" b="1" dirty="0">
                <a:latin typeface="Calibri" pitchFamily="34" charset="0"/>
              </a:rPr>
              <a:t>1500 km.</a:t>
            </a:r>
          </a:p>
          <a:p>
            <a:pPr>
              <a:lnSpc>
                <a:spcPct val="150000"/>
              </a:lnSpc>
            </a:pPr>
            <a:r>
              <a:rPr lang="en-US" altLang="zh-CN" sz="2000" b="1" dirty="0">
                <a:latin typeface="Calibri" pitchFamily="34" charset="0"/>
              </a:rPr>
              <a:t>2.</a:t>
            </a:r>
            <a:r>
              <a:rPr lang="zh-CN" altLang="en-US" sz="2000" b="1" dirty="0">
                <a:latin typeface="Calibri" pitchFamily="34" charset="0"/>
              </a:rPr>
              <a:t>我国早在北宋时期</a:t>
            </a:r>
            <a:r>
              <a:rPr lang="en-US" altLang="zh-CN" sz="2000" b="1" dirty="0">
                <a:latin typeface="Calibri" pitchFamily="34" charset="0"/>
              </a:rPr>
              <a:t>,</a:t>
            </a:r>
            <a:r>
              <a:rPr lang="zh-CN" altLang="en-US" sz="2000" b="1" dirty="0">
                <a:latin typeface="Calibri" pitchFamily="34" charset="0"/>
              </a:rPr>
              <a:t>学者沈括</a:t>
            </a:r>
            <a:r>
              <a:rPr lang="en-US" altLang="zh-CN" sz="2000" b="1" dirty="0">
                <a:latin typeface="Calibri" pitchFamily="34" charset="0"/>
              </a:rPr>
              <a:t>(</a:t>
            </a:r>
            <a:r>
              <a:rPr lang="zh-CN" altLang="en-US" sz="2000" b="1" dirty="0">
                <a:latin typeface="Calibri" pitchFamily="34" charset="0"/>
              </a:rPr>
              <a:t>如图所示</a:t>
            </a:r>
            <a:r>
              <a:rPr lang="en-US" altLang="zh-CN" sz="2000" b="1" dirty="0">
                <a:latin typeface="Calibri" pitchFamily="34" charset="0"/>
              </a:rPr>
              <a:t>)</a:t>
            </a:r>
            <a:r>
              <a:rPr lang="zh-CN" altLang="en-US" sz="2000" b="1" dirty="0">
                <a:latin typeface="Calibri" pitchFamily="34" charset="0"/>
              </a:rPr>
              <a:t>就在</a:t>
            </a:r>
            <a:r>
              <a:rPr lang="en-US" altLang="zh-CN" sz="2000" b="1" dirty="0">
                <a:latin typeface="Calibri" pitchFamily="34" charset="0"/>
              </a:rPr>
              <a:t>《</a:t>
            </a:r>
            <a:r>
              <a:rPr lang="zh-CN" altLang="en-US" sz="2000" b="1" dirty="0">
                <a:latin typeface="Calibri" pitchFamily="34" charset="0"/>
              </a:rPr>
              <a:t>梦溪笔谈</a:t>
            </a:r>
            <a:r>
              <a:rPr lang="en-US" altLang="zh-CN" sz="2000" b="1" dirty="0">
                <a:latin typeface="Calibri" pitchFamily="34" charset="0"/>
              </a:rPr>
              <a:t>》</a:t>
            </a:r>
            <a:r>
              <a:rPr lang="zh-CN" altLang="en-US" sz="2000" b="1" dirty="0">
                <a:latin typeface="Calibri" pitchFamily="34" charset="0"/>
              </a:rPr>
              <a:t>中记载了这一现象</a:t>
            </a:r>
            <a:r>
              <a:rPr lang="en-US" altLang="zh-CN" sz="2000" b="1" dirty="0">
                <a:latin typeface="Calibri" pitchFamily="34" charset="0"/>
              </a:rPr>
              <a:t>,</a:t>
            </a:r>
            <a:r>
              <a:rPr lang="zh-CN" altLang="en-US" sz="2000" b="1" dirty="0">
                <a:latin typeface="Calibri" pitchFamily="34" charset="0"/>
              </a:rPr>
              <a:t>这个发现比西方早了</a:t>
            </a:r>
            <a:r>
              <a:rPr lang="en-US" altLang="zh-CN" sz="2000" b="1" dirty="0">
                <a:latin typeface="Calibri" pitchFamily="34" charset="0"/>
              </a:rPr>
              <a:t>400</a:t>
            </a:r>
            <a:r>
              <a:rPr lang="zh-CN" altLang="en-US" sz="2000" b="1" dirty="0">
                <a:latin typeface="Calibri" pitchFamily="34" charset="0"/>
              </a:rPr>
              <a:t>多年</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38113" y="750888"/>
            <a:ext cx="1601787" cy="676275"/>
          </a:xfrm>
          <a:prstGeom prst="rect">
            <a:avLst/>
          </a:prstGeom>
          <a:noFill/>
          <a:ln w="9525">
            <a:noFill/>
            <a:miter lim="800000"/>
            <a:headEnd/>
            <a:tailEnd/>
          </a:ln>
        </p:spPr>
      </p:pic>
      <p:pic>
        <p:nvPicPr>
          <p:cNvPr id="25606" name="yh16.jpg" descr="id:2147501334;FounderCES"/>
          <p:cNvPicPr>
            <a:picLocks noChangeAspect="1" noChangeArrowheads="1"/>
          </p:cNvPicPr>
          <p:nvPr/>
        </p:nvPicPr>
        <p:blipFill>
          <a:blip r:embed="rId4"/>
          <a:srcRect/>
          <a:stretch>
            <a:fillRect/>
          </a:stretch>
        </p:blipFill>
        <p:spPr bwMode="auto">
          <a:xfrm>
            <a:off x="3825875" y="3181350"/>
            <a:ext cx="1585913" cy="16017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第十六章</a:t>
            </a:r>
          </a:p>
          <a:p>
            <a:pPr algn="ctr"/>
            <a:r>
              <a:rPr lang="zh-CN" altLang="en-US" sz="5400" b="1">
                <a:solidFill>
                  <a:schemeClr val="accent1"/>
                </a:solidFill>
                <a:latin typeface="隶书"/>
                <a:ea typeface="隶书"/>
                <a:cs typeface="隶书"/>
              </a:rPr>
              <a:t>电磁铁与自动控制</a:t>
            </a:r>
          </a:p>
        </p:txBody>
      </p:sp>
      <p:sp>
        <p:nvSpPr>
          <p:cNvPr id="64" name="文本框 78"/>
          <p:cNvSpPr txBox="1">
            <a:spLocks noChangeArrowheads="1"/>
          </p:cNvSpPr>
          <p:nvPr/>
        </p:nvSpPr>
        <p:spPr bwMode="auto">
          <a:xfrm>
            <a:off x="2698750" y="2208213"/>
            <a:ext cx="4208463"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奥斯特的发现</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43016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电流的磁效应</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06463" y="1697038"/>
            <a:ext cx="7258050" cy="1885950"/>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奥斯特实验中需要注意</a:t>
            </a:r>
            <a:r>
              <a:rPr lang="en-US" altLang="zh-CN" sz="2000" b="1" dirty="0">
                <a:latin typeface="Calibri" pitchFamily="34" charset="0"/>
              </a:rPr>
              <a:t>:</a:t>
            </a:r>
          </a:p>
          <a:p>
            <a:pPr>
              <a:lnSpc>
                <a:spcPct val="150000"/>
              </a:lnSpc>
            </a:pPr>
            <a:r>
              <a:rPr lang="en-US" altLang="zh-CN" sz="2000" b="1" dirty="0">
                <a:latin typeface="Calibri" pitchFamily="34" charset="0"/>
              </a:rPr>
              <a:t>1.</a:t>
            </a:r>
            <a:r>
              <a:rPr lang="zh-CN" altLang="en-US" sz="2000" b="1" dirty="0">
                <a:latin typeface="Calibri" pitchFamily="34" charset="0"/>
              </a:rPr>
              <a:t>将电源短接的时间不宜过长</a:t>
            </a:r>
            <a:r>
              <a:rPr lang="en-US" altLang="zh-CN" sz="2000" b="1" dirty="0">
                <a:latin typeface="Calibri" pitchFamily="34" charset="0"/>
              </a:rPr>
              <a:t>.</a:t>
            </a:r>
          </a:p>
          <a:p>
            <a:pPr>
              <a:lnSpc>
                <a:spcPct val="150000"/>
              </a:lnSpc>
            </a:pPr>
            <a:r>
              <a:rPr lang="en-US" altLang="zh-CN" sz="2000" b="1" dirty="0">
                <a:latin typeface="Calibri" pitchFamily="34" charset="0"/>
              </a:rPr>
              <a:t>2.</a:t>
            </a:r>
            <a:r>
              <a:rPr lang="zh-CN" altLang="en-US" sz="2000" b="1" dirty="0">
                <a:latin typeface="Calibri" pitchFamily="34" charset="0"/>
              </a:rPr>
              <a:t>通电导线方向若沿着东西方向放置</a:t>
            </a:r>
            <a:r>
              <a:rPr lang="en-US" altLang="zh-CN" sz="2000" b="1" dirty="0">
                <a:latin typeface="Calibri" pitchFamily="34" charset="0"/>
              </a:rPr>
              <a:t>,</a:t>
            </a:r>
            <a:r>
              <a:rPr lang="zh-CN" altLang="en-US" sz="2000" b="1" dirty="0">
                <a:latin typeface="Calibri" pitchFamily="34" charset="0"/>
              </a:rPr>
              <a:t>周围磁场与地磁场同向</a:t>
            </a:r>
            <a:r>
              <a:rPr lang="en-US" altLang="zh-CN" sz="2000" b="1" dirty="0">
                <a:latin typeface="Calibri" pitchFamily="34" charset="0"/>
              </a:rPr>
              <a:t>,</a:t>
            </a:r>
            <a:r>
              <a:rPr lang="zh-CN" altLang="en-US" sz="2000" b="1" dirty="0">
                <a:latin typeface="Calibri" pitchFamily="34" charset="0"/>
              </a:rPr>
              <a:t>小磁针不会发生偏转</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D:\工作\很多图\刷易错.png刷易错"/>
          <p:cNvPicPr>
            <a:picLocks noChangeAspect="1"/>
          </p:cNvPicPr>
          <p:nvPr/>
        </p:nvPicPr>
        <p:blipFill>
          <a:blip r:embed="rId3"/>
          <a:srcRect/>
          <a:stretch>
            <a:fillRect/>
          </a:stretch>
        </p:blipFill>
        <p:spPr bwMode="auto">
          <a:xfrm>
            <a:off x="404813" y="819150"/>
            <a:ext cx="1601787"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43016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电流的磁效应</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843808" y="1059582"/>
            <a:ext cx="3455590" cy="646331"/>
          </a:xfrm>
          <a:prstGeom prst="rect">
            <a:avLst/>
          </a:prstGeom>
          <a:noFill/>
          <a:ln w="9525">
            <a:noFill/>
            <a:miter lim="800000"/>
            <a:headEnd/>
            <a:tailEnd/>
          </a:ln>
        </p:spPr>
        <p:txBody>
          <a:bodyPr wrap="square">
            <a:spAutoFit/>
          </a:bodyPr>
          <a:lstStyle/>
          <a:p>
            <a:pPr>
              <a:lnSpc>
                <a:spcPct val="150000"/>
              </a:lnSpc>
            </a:pPr>
            <a:r>
              <a:rPr lang="zh-CN" altLang="en-US" sz="2400" b="1" dirty="0">
                <a:latin typeface="黑体" pitchFamily="49" charset="-122"/>
                <a:ea typeface="黑体" pitchFamily="49" charset="-122"/>
              </a:rPr>
              <a:t>电流的三种效应</a:t>
            </a:r>
            <a:r>
              <a:rPr lang="en-US" altLang="zh-CN" sz="2400" b="1" dirty="0">
                <a:latin typeface="黑体" pitchFamily="49" charset="-122"/>
                <a:ea typeface="黑体" pitchFamily="49" charset="-122"/>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graphicFrame>
        <p:nvGraphicFramePr>
          <p:cNvPr id="12" name="表格 11"/>
          <p:cNvGraphicFramePr>
            <a:graphicFrameLocks noGrp="1"/>
          </p:cNvGraphicFramePr>
          <p:nvPr>
            <p:extLst>
              <p:ext uri="{D42A27DB-BD31-4B8C-83A1-F6EECF244321}">
                <p14:modId xmlns:p14="http://schemas.microsoft.com/office/powerpoint/2010/main" val="564313788"/>
              </p:ext>
            </p:extLst>
          </p:nvPr>
        </p:nvGraphicFramePr>
        <p:xfrm>
          <a:off x="1744663" y="1771650"/>
          <a:ext cx="5402262" cy="1937385"/>
        </p:xfrm>
        <a:graphic>
          <a:graphicData uri="http://schemas.openxmlformats.org/drawingml/2006/table">
            <a:tbl>
              <a:tblPr/>
              <a:tblGrid>
                <a:gridCol w="1544637"/>
                <a:gridCol w="3857625"/>
              </a:tblGrid>
              <a:tr h="376238">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dirty="0" smtClean="0">
                          <a:ln>
                            <a:noFill/>
                          </a:ln>
                          <a:solidFill>
                            <a:srgbClr val="000000"/>
                          </a:solidFill>
                          <a:effectLst/>
                          <a:latin typeface="NEU-BZ-S92"/>
                          <a:ea typeface="方正仿宋_GBK"/>
                          <a:cs typeface="Times New Roman" pitchFamily="18" charset="0"/>
                        </a:rPr>
                        <a:t>热效应</a:t>
                      </a:r>
                      <a:endParaRPr kumimoji="0" lang="zh-CN" altLang="en-US" sz="28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smtClean="0">
                          <a:ln>
                            <a:noFill/>
                          </a:ln>
                          <a:solidFill>
                            <a:srgbClr val="000000"/>
                          </a:solidFill>
                          <a:effectLst/>
                          <a:latin typeface="NEU-BZ-S92"/>
                          <a:ea typeface="方正仿宋_GBK"/>
                          <a:cs typeface="Times New Roman" pitchFamily="18" charset="0"/>
                        </a:rPr>
                        <a:t>电能转化为热能</a:t>
                      </a:r>
                      <a:endParaRPr kumimoji="0" lang="zh-CN" altLang="en-US" sz="2800" b="0" i="0" u="none" strike="noStrike" cap="none" normalizeH="0" baseline="0" smtClean="0">
                        <a:ln>
                          <a:noFill/>
                        </a:ln>
                        <a:solidFill>
                          <a:srgbClr val="000000"/>
                        </a:solidFill>
                        <a:effectLst/>
                        <a:latin typeface="NEU-BZ-S92"/>
                        <a:ea typeface="方正宋三_GBK"/>
                        <a:cs typeface="Times New Roman" pitchFamily="18" charset="0"/>
                      </a:endParaRPr>
                    </a:p>
                  </a:txBody>
                  <a:tcPr marL="164437" marR="164437"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76238">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dirty="0" smtClean="0">
                          <a:ln>
                            <a:noFill/>
                          </a:ln>
                          <a:solidFill>
                            <a:srgbClr val="000000"/>
                          </a:solidFill>
                          <a:effectLst/>
                          <a:latin typeface="NEU-BZ-S92"/>
                          <a:ea typeface="方正仿宋_GBK"/>
                          <a:cs typeface="Times New Roman" pitchFamily="18" charset="0"/>
                        </a:rPr>
                        <a:t>磁效应</a:t>
                      </a:r>
                      <a:endParaRPr kumimoji="0" lang="zh-CN" altLang="en-US" sz="28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dirty="0" smtClean="0">
                          <a:ln>
                            <a:noFill/>
                          </a:ln>
                          <a:solidFill>
                            <a:srgbClr val="000000"/>
                          </a:solidFill>
                          <a:effectLst/>
                          <a:latin typeface="NEU-BZ-S92"/>
                          <a:ea typeface="方正仿宋_GBK"/>
                          <a:cs typeface="Times New Roman" pitchFamily="18" charset="0"/>
                        </a:rPr>
                        <a:t>电流周围存在磁场</a:t>
                      </a:r>
                      <a:endParaRPr kumimoji="0" lang="zh-CN" altLang="en-US" sz="28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164437" marR="164437"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752475">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smtClean="0">
                          <a:ln>
                            <a:noFill/>
                          </a:ln>
                          <a:solidFill>
                            <a:srgbClr val="000000"/>
                          </a:solidFill>
                          <a:effectLst/>
                          <a:latin typeface="NEU-BZ-S92"/>
                          <a:ea typeface="方正仿宋_GBK"/>
                          <a:cs typeface="Times New Roman" pitchFamily="18" charset="0"/>
                        </a:rPr>
                        <a:t>化学</a:t>
                      </a:r>
                      <a:endParaRPr kumimoji="0" lang="zh-CN" altLang="en-US" sz="2800" b="0" i="0" u="none" strike="noStrike" cap="none" normalizeH="0" baseline="0" smtClean="0">
                        <a:ln>
                          <a:noFill/>
                        </a:ln>
                        <a:solidFill>
                          <a:srgbClr val="000000"/>
                        </a:solidFill>
                        <a:effectLst/>
                        <a:latin typeface="NEU-BZ-S92"/>
                        <a:ea typeface="方正宋三_GBK"/>
                        <a:cs typeface="Times New Roman" pitchFamily="18" charset="0"/>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smtClean="0">
                          <a:ln>
                            <a:noFill/>
                          </a:ln>
                          <a:solidFill>
                            <a:srgbClr val="000000"/>
                          </a:solidFill>
                          <a:effectLst/>
                          <a:latin typeface="NEU-BZ-S92"/>
                          <a:ea typeface="方正仿宋_GBK"/>
                          <a:cs typeface="Times New Roman" pitchFamily="18" charset="0"/>
                        </a:rPr>
                        <a:t>效应</a:t>
                      </a:r>
                      <a:endParaRPr kumimoji="0" lang="zh-CN" altLang="en-US" sz="28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en-US" sz="2400" b="0" i="0" u="none" strike="noStrike" cap="none" normalizeH="0" baseline="0" dirty="0" smtClean="0">
                          <a:ln>
                            <a:noFill/>
                          </a:ln>
                          <a:solidFill>
                            <a:srgbClr val="000000"/>
                          </a:solidFill>
                          <a:effectLst/>
                          <a:latin typeface="NEU-BZ-S92"/>
                          <a:ea typeface="方正仿宋_GBK"/>
                          <a:cs typeface="Times New Roman" pitchFamily="18" charset="0"/>
                        </a:rPr>
                        <a:t>电可以使水分解为氢气和氧气</a:t>
                      </a:r>
                      <a:endParaRPr kumimoji="0" lang="zh-CN" altLang="en-US" sz="28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164437" marR="164437"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39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通电螺线管的磁场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835696" y="917905"/>
            <a:ext cx="5915025" cy="1113766"/>
          </a:xfrm>
          <a:prstGeom prst="rect">
            <a:avLst/>
          </a:prstGeom>
          <a:noFill/>
          <a:ln w="9525">
            <a:noFill/>
            <a:miter lim="800000"/>
            <a:headEnd/>
            <a:tailEnd/>
          </a:ln>
        </p:spPr>
        <p:txBody>
          <a:bodyPr>
            <a:spAutoFit/>
          </a:bodyPr>
          <a:lstStyle/>
          <a:p>
            <a:pPr>
              <a:lnSpc>
                <a:spcPct val="150000"/>
              </a:lnSpc>
            </a:pPr>
            <a:r>
              <a:rPr lang="en-US" altLang="zh-CN" sz="2400" b="1" dirty="0">
                <a:latin typeface="黑体" pitchFamily="49" charset="-122"/>
                <a:ea typeface="黑体" pitchFamily="49" charset="-122"/>
              </a:rPr>
              <a:t>1.</a:t>
            </a:r>
            <a:r>
              <a:rPr lang="zh-CN" altLang="zh-CN" sz="2400" b="1" dirty="0">
                <a:latin typeface="黑体" pitchFamily="49" charset="-122"/>
                <a:ea typeface="黑体" pitchFamily="49" charset="-122"/>
              </a:rPr>
              <a:t>如果两种绕线方法都是自左向右缠绕而成</a:t>
            </a:r>
            <a:r>
              <a:rPr lang="en-US" altLang="zh-CN" sz="2400" b="1" dirty="0">
                <a:latin typeface="黑体" pitchFamily="49" charset="-122"/>
                <a:ea typeface="黑体" pitchFamily="49" charset="-122"/>
              </a:rPr>
              <a:t>,</a:t>
            </a:r>
            <a:r>
              <a:rPr lang="zh-CN" altLang="zh-CN" sz="2400" b="1" dirty="0">
                <a:latin typeface="黑体" pitchFamily="49" charset="-122"/>
                <a:ea typeface="黑体" pitchFamily="49" charset="-122"/>
              </a:rPr>
              <a:t>两者的区别如下</a:t>
            </a:r>
            <a:r>
              <a:rPr lang="en-US" altLang="zh-CN" sz="2400" b="1" dirty="0">
                <a:latin typeface="黑体" pitchFamily="49" charset="-122"/>
                <a:ea typeface="黑体" pitchFamily="49" charset="-122"/>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graphicFrame>
        <p:nvGraphicFramePr>
          <p:cNvPr id="11" name="表格 10"/>
          <p:cNvGraphicFramePr>
            <a:graphicFrameLocks noGrp="1"/>
          </p:cNvGraphicFramePr>
          <p:nvPr/>
        </p:nvGraphicFramePr>
        <p:xfrm>
          <a:off x="2863850" y="2073275"/>
          <a:ext cx="3490913" cy="1432560"/>
        </p:xfrm>
        <a:graphic>
          <a:graphicData uri="http://schemas.openxmlformats.org/drawingml/2006/table">
            <a:tbl>
              <a:tblPr/>
              <a:tblGrid>
                <a:gridCol w="1163638"/>
                <a:gridCol w="1163637"/>
                <a:gridCol w="1163638"/>
              </a:tblGrid>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4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第一种</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第二种</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起点</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里端</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外端</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终点</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smtClean="0">
                          <a:ln>
                            <a:noFill/>
                          </a:ln>
                          <a:solidFill>
                            <a:srgbClr val="000000"/>
                          </a:solidFill>
                          <a:effectLst/>
                          <a:latin typeface="NEU-BZ-S92"/>
                          <a:ea typeface="方正仿宋_GBK"/>
                          <a:cs typeface="Times New Roman" pitchFamily="18" charset="0"/>
                        </a:rPr>
                        <a:t>外端</a:t>
                      </a:r>
                      <a:endParaRPr kumimoji="0" lang="zh-CN" altLang="en-US" sz="34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3000" b="0" i="0" u="none" strike="noStrike" cap="none" normalizeH="0" baseline="0" dirty="0" smtClean="0">
                          <a:ln>
                            <a:noFill/>
                          </a:ln>
                          <a:solidFill>
                            <a:srgbClr val="000000"/>
                          </a:solidFill>
                          <a:effectLst/>
                          <a:latin typeface="NEU-BZ-S92"/>
                          <a:ea typeface="方正仿宋_GBK"/>
                          <a:cs typeface="Times New Roman" pitchFamily="18" charset="0"/>
                        </a:rPr>
                        <a:t>里端</a:t>
                      </a:r>
                      <a:endParaRPr kumimoji="0" lang="zh-CN" altLang="en-US" sz="3400" b="0"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39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通电螺线管的磁场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17500" y="1771650"/>
            <a:ext cx="4860925" cy="400050"/>
          </a:xfrm>
          <a:prstGeom prst="rect">
            <a:avLst/>
          </a:prstGeom>
          <a:noFill/>
          <a:ln w="9525">
            <a:noFill/>
            <a:miter lim="800000"/>
            <a:headEnd/>
            <a:tailEnd/>
          </a:ln>
        </p:spPr>
        <p:txBody>
          <a:bodyPr>
            <a:spAutoFit/>
          </a:bodyPr>
          <a:lstStyle/>
          <a:p>
            <a:r>
              <a:rPr lang="en-US" altLang="zh-CN" sz="2000" b="1" dirty="0">
                <a:latin typeface="Calibri" pitchFamily="34" charset="0"/>
              </a:rPr>
              <a:t>2.</a:t>
            </a:r>
            <a:r>
              <a:rPr lang="zh-CN" altLang="zh-CN" sz="2000" b="1" dirty="0">
                <a:latin typeface="Calibri" pitchFamily="34" charset="0"/>
              </a:rPr>
              <a:t>通电螺线管与条形磁体的相同点和区别</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pic>
        <p:nvPicPr>
          <p:cNvPr id="28676" name="Picture 4"/>
          <p:cNvPicPr>
            <a:picLocks noChangeAspect="1" noChangeArrowheads="1"/>
          </p:cNvPicPr>
          <p:nvPr/>
        </p:nvPicPr>
        <p:blipFill>
          <a:blip r:embed="rId4"/>
          <a:srcRect/>
          <a:stretch>
            <a:fillRect/>
          </a:stretch>
        </p:blipFill>
        <p:spPr bwMode="auto">
          <a:xfrm>
            <a:off x="5292080" y="304205"/>
            <a:ext cx="2800350" cy="4686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0" presetClass="entr" presetSubtype="0" fill="hold" nodeType="withEffect">
                                  <p:stCondLst>
                                    <p:cond delay="0"/>
                                  </p:stCondLst>
                                  <p:childTnLst>
                                    <p:set>
                                      <p:cBhvr>
                                        <p:cTn id="22" dur="1" fill="hold">
                                          <p:stCondLst>
                                            <p:cond delay="0"/>
                                          </p:stCondLst>
                                        </p:cTn>
                                        <p:tgtEl>
                                          <p:spTgt spid="28676"/>
                                        </p:tgtEl>
                                        <p:attrNameLst>
                                          <p:attrName>style.visibility</p:attrName>
                                        </p:attrNameLst>
                                      </p:cBhvr>
                                      <p:to>
                                        <p:strVal val="visible"/>
                                      </p:to>
                                    </p:set>
                                    <p:animEffect transition="in" filter="fade">
                                      <p:cBhvr>
                                        <p:cTn id="23" dur="2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39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通电螺线管的磁场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169788" y="1203598"/>
            <a:ext cx="6718300" cy="3732213"/>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右手螺旋定则的应用中可能涉及七个可以变化的信息</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(1)</a:t>
            </a:r>
            <a:r>
              <a:rPr lang="zh-CN" altLang="zh-CN" sz="2000" b="1" dirty="0">
                <a:latin typeface="Calibri" pitchFamily="34" charset="0"/>
              </a:rPr>
              <a:t>电流方向</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(2)</a:t>
            </a:r>
            <a:r>
              <a:rPr lang="zh-CN" altLang="zh-CN" sz="2000" b="1" dirty="0">
                <a:latin typeface="Calibri" pitchFamily="34" charset="0"/>
              </a:rPr>
              <a:t>电源的正负极方向</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(3)</a:t>
            </a:r>
            <a:r>
              <a:rPr lang="zh-CN" altLang="zh-CN" sz="2000" b="1" dirty="0">
                <a:latin typeface="Calibri" pitchFamily="34" charset="0"/>
              </a:rPr>
              <a:t>绕线方式</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(4)</a:t>
            </a:r>
            <a:r>
              <a:rPr lang="zh-CN" altLang="zh-CN" sz="2000" b="1" dirty="0">
                <a:latin typeface="Calibri" pitchFamily="34" charset="0"/>
              </a:rPr>
              <a:t>磁极</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(5)</a:t>
            </a:r>
            <a:r>
              <a:rPr lang="zh-CN" altLang="zh-CN" sz="2000" b="1" dirty="0">
                <a:latin typeface="Calibri" pitchFamily="34" charset="0"/>
              </a:rPr>
              <a:t>小磁针静止时</a:t>
            </a:r>
            <a:r>
              <a:rPr lang="en-US" altLang="zh-CN" sz="2000" b="1" dirty="0">
                <a:latin typeface="Calibri" pitchFamily="34" charset="0"/>
              </a:rPr>
              <a:t>N</a:t>
            </a:r>
            <a:r>
              <a:rPr lang="zh-CN" altLang="zh-CN" sz="2000" b="1" dirty="0">
                <a:latin typeface="Calibri" pitchFamily="34" charset="0"/>
              </a:rPr>
              <a:t>极指向</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(6)</a:t>
            </a:r>
            <a:r>
              <a:rPr lang="zh-CN" altLang="zh-CN" sz="2000" b="1" dirty="0">
                <a:latin typeface="Calibri" pitchFamily="34" charset="0"/>
              </a:rPr>
              <a:t>磁感线的方向</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(7)</a:t>
            </a:r>
            <a:r>
              <a:rPr lang="zh-CN" altLang="zh-CN" sz="2000" b="1" dirty="0">
                <a:latin typeface="Calibri" pitchFamily="34" charset="0"/>
              </a:rPr>
              <a:t>通过磁感线分布特征判断磁极间相互作用</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39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通电螺线管的磁场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166813" y="1304925"/>
            <a:ext cx="6718300" cy="2347913"/>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通过已知的信息组合</a:t>
            </a:r>
            <a:r>
              <a:rPr lang="en-US" altLang="zh-CN" sz="2000" b="1" dirty="0">
                <a:latin typeface="Calibri" pitchFamily="34" charset="0"/>
              </a:rPr>
              <a:t>,</a:t>
            </a:r>
            <a:r>
              <a:rPr lang="zh-CN" altLang="en-US" sz="2000" b="1" dirty="0">
                <a:latin typeface="Calibri" pitchFamily="34" charset="0"/>
              </a:rPr>
              <a:t>再利用右手螺旋定则便能判断其他未知信息</a:t>
            </a:r>
            <a:r>
              <a:rPr lang="en-US" altLang="zh-CN" sz="2000" b="1" dirty="0">
                <a:latin typeface="Calibri" pitchFamily="34" charset="0"/>
              </a:rPr>
              <a:t>.</a:t>
            </a:r>
          </a:p>
          <a:p>
            <a:pPr>
              <a:lnSpc>
                <a:spcPct val="150000"/>
              </a:lnSpc>
            </a:pPr>
            <a:r>
              <a:rPr lang="zh-CN" altLang="en-US" sz="2000" b="1" dirty="0">
                <a:latin typeface="Calibri" pitchFamily="34" charset="0"/>
              </a:rPr>
              <a:t>七个变化的信息中可以分为三类</a:t>
            </a:r>
            <a:r>
              <a:rPr lang="en-US" altLang="zh-CN" sz="2000" b="1" dirty="0">
                <a:latin typeface="Calibri" pitchFamily="34" charset="0"/>
              </a:rPr>
              <a:t>:(1)</a:t>
            </a:r>
            <a:r>
              <a:rPr lang="zh-CN" altLang="en-US" sz="2000" b="1" dirty="0">
                <a:latin typeface="Calibri" pitchFamily="34" charset="0"/>
              </a:rPr>
              <a:t>和</a:t>
            </a:r>
            <a:r>
              <a:rPr lang="en-US" altLang="zh-CN" sz="2000" b="1" dirty="0">
                <a:latin typeface="Calibri" pitchFamily="34" charset="0"/>
              </a:rPr>
              <a:t>(2)</a:t>
            </a:r>
            <a:r>
              <a:rPr lang="zh-CN" altLang="en-US" sz="2000" b="1" dirty="0">
                <a:latin typeface="Calibri" pitchFamily="34" charset="0"/>
              </a:rPr>
              <a:t>都是在描述电流的方向</a:t>
            </a:r>
            <a:r>
              <a:rPr lang="en-US" altLang="zh-CN" sz="2000" b="1" dirty="0">
                <a:latin typeface="Calibri" pitchFamily="34" charset="0"/>
              </a:rPr>
              <a:t>,</a:t>
            </a:r>
            <a:r>
              <a:rPr lang="zh-CN" altLang="en-US" sz="2000" b="1" dirty="0">
                <a:latin typeface="Calibri" pitchFamily="34" charset="0"/>
              </a:rPr>
              <a:t>为第一类</a:t>
            </a:r>
            <a:r>
              <a:rPr lang="en-US" altLang="zh-CN" sz="2000" b="1" dirty="0">
                <a:latin typeface="Calibri" pitchFamily="34" charset="0"/>
              </a:rPr>
              <a:t>;(3)</a:t>
            </a:r>
            <a:r>
              <a:rPr lang="zh-CN" altLang="en-US" sz="2000" b="1" dirty="0">
                <a:latin typeface="Calibri" pitchFamily="34" charset="0"/>
              </a:rPr>
              <a:t>是绕线法</a:t>
            </a:r>
            <a:r>
              <a:rPr lang="en-US" altLang="zh-CN" sz="2000" b="1" dirty="0">
                <a:latin typeface="Calibri" pitchFamily="34" charset="0"/>
              </a:rPr>
              <a:t>,</a:t>
            </a:r>
            <a:r>
              <a:rPr lang="zh-CN" altLang="en-US" sz="2000" b="1" dirty="0">
                <a:latin typeface="Calibri" pitchFamily="34" charset="0"/>
              </a:rPr>
              <a:t>为第二类</a:t>
            </a:r>
            <a:r>
              <a:rPr lang="en-US" altLang="zh-CN" sz="2000" b="1" dirty="0">
                <a:latin typeface="Calibri" pitchFamily="34" charset="0"/>
              </a:rPr>
              <a:t>;(4)~(7)</a:t>
            </a:r>
            <a:r>
              <a:rPr lang="zh-CN" altLang="en-US" sz="2000" b="1" dirty="0">
                <a:latin typeface="Calibri" pitchFamily="34" charset="0"/>
              </a:rPr>
              <a:t>都是在表述磁极的方向</a:t>
            </a:r>
            <a:r>
              <a:rPr lang="en-US" altLang="zh-CN" sz="2000" b="1" dirty="0">
                <a:latin typeface="Calibri" pitchFamily="34" charset="0"/>
              </a:rPr>
              <a:t>,</a:t>
            </a:r>
            <a:r>
              <a:rPr lang="zh-CN" altLang="en-US" sz="2000" b="1" dirty="0">
                <a:latin typeface="Calibri" pitchFamily="34" charset="0"/>
              </a:rPr>
              <a:t>为第三类</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39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通电螺线管的磁场</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166813" y="1304925"/>
            <a:ext cx="6718300" cy="962025"/>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地球存在着地磁场</a:t>
            </a:r>
            <a:r>
              <a:rPr lang="en-US" altLang="zh-CN" sz="2000" b="1" dirty="0">
                <a:latin typeface="Calibri" pitchFamily="34" charset="0"/>
              </a:rPr>
              <a:t>,</a:t>
            </a:r>
            <a:r>
              <a:rPr lang="zh-CN" altLang="en-US" sz="2000" b="1" dirty="0">
                <a:latin typeface="Calibri" pitchFamily="34" charset="0"/>
              </a:rPr>
              <a:t>为什么有的学者认为地磁场可能是因为地球自转而形成的</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5.png"/>
          <p:cNvPicPr>
            <a:picLocks noChangeAspect="1"/>
          </p:cNvPicPr>
          <p:nvPr/>
        </p:nvPicPr>
        <p:blipFill>
          <a:blip r:embed="rId3"/>
          <a:srcRect/>
          <a:stretch>
            <a:fillRect/>
          </a:stretch>
        </p:blipFill>
        <p:spPr bwMode="auto">
          <a:xfrm>
            <a:off x="0" y="774700"/>
            <a:ext cx="1597025" cy="669925"/>
          </a:xfrm>
          <a:prstGeom prst="rect">
            <a:avLst/>
          </a:prstGeom>
          <a:noFill/>
          <a:ln w="9525">
            <a:noFill/>
            <a:miter lim="800000"/>
            <a:headEnd/>
            <a:tailEnd/>
          </a:ln>
        </p:spPr>
      </p:pic>
      <p:pic>
        <p:nvPicPr>
          <p:cNvPr id="18" name="Picture 2" descr="C:\Users\Administrator\Desktop\点拨.png"/>
          <p:cNvPicPr>
            <a:picLocks noChangeAspect="1" noChangeArrowheads="1"/>
          </p:cNvPicPr>
          <p:nvPr/>
        </p:nvPicPr>
        <p:blipFill>
          <a:blip r:embed="rId4"/>
          <a:srcRect/>
          <a:stretch>
            <a:fillRect/>
          </a:stretch>
        </p:blipFill>
        <p:spPr bwMode="auto">
          <a:xfrm>
            <a:off x="220663" y="2276475"/>
            <a:ext cx="1030287" cy="457200"/>
          </a:xfrm>
          <a:prstGeom prst="rect">
            <a:avLst/>
          </a:prstGeom>
          <a:noFill/>
          <a:ln w="9525">
            <a:noFill/>
            <a:miter lim="800000"/>
            <a:headEnd/>
            <a:tailEnd/>
          </a:ln>
        </p:spPr>
      </p:pic>
      <p:sp>
        <p:nvSpPr>
          <p:cNvPr id="20" name="矩形 19"/>
          <p:cNvSpPr>
            <a:spLocks noChangeArrowheads="1"/>
          </p:cNvSpPr>
          <p:nvPr/>
        </p:nvSpPr>
        <p:spPr bwMode="auto">
          <a:xfrm>
            <a:off x="1319213" y="2362200"/>
            <a:ext cx="6718300" cy="1423988"/>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这种假说的依据是地球自转的方向是自西向东</a:t>
            </a:r>
            <a:r>
              <a:rPr lang="en-US" altLang="zh-CN" sz="2000" b="1" dirty="0">
                <a:latin typeface="Calibri" pitchFamily="34" charset="0"/>
              </a:rPr>
              <a:t>,</a:t>
            </a:r>
            <a:r>
              <a:rPr lang="zh-CN" altLang="en-US" sz="2000" b="1" dirty="0">
                <a:latin typeface="Calibri" pitchFamily="34" charset="0"/>
              </a:rPr>
              <a:t>且带有负电荷</a:t>
            </a:r>
            <a:r>
              <a:rPr lang="en-US" altLang="zh-CN" sz="2000" b="1" dirty="0">
                <a:latin typeface="Calibri" pitchFamily="34" charset="0"/>
              </a:rPr>
              <a:t>,</a:t>
            </a:r>
            <a:r>
              <a:rPr lang="zh-CN" altLang="en-US" sz="2000" b="1" dirty="0">
                <a:latin typeface="Calibri" pitchFamily="34" charset="0"/>
              </a:rPr>
              <a:t>因而形成与地球自转方向相反的电流</a:t>
            </a:r>
            <a:r>
              <a:rPr lang="en-US" altLang="zh-CN" sz="2000" b="1" dirty="0">
                <a:latin typeface="Calibri" pitchFamily="34" charset="0"/>
              </a:rPr>
              <a:t>.</a:t>
            </a:r>
            <a:r>
              <a:rPr lang="zh-CN" altLang="en-US" sz="2000" b="1" dirty="0">
                <a:latin typeface="Calibri" pitchFamily="34" charset="0"/>
              </a:rPr>
              <a:t>根据安培定则</a:t>
            </a:r>
            <a:r>
              <a:rPr lang="en-US" altLang="zh-CN" sz="2000" b="1" dirty="0">
                <a:latin typeface="Calibri" pitchFamily="34" charset="0"/>
              </a:rPr>
              <a:t>,</a:t>
            </a:r>
            <a:r>
              <a:rPr lang="zh-CN" altLang="en-US" sz="2000" b="1" dirty="0">
                <a:latin typeface="Calibri" pitchFamily="34" charset="0"/>
              </a:rPr>
              <a:t>可以判断地磁北极应当指向地理的南极</a:t>
            </a:r>
            <a:r>
              <a:rPr lang="en-US" altLang="zh-CN" sz="2000" b="1" dirty="0">
                <a:latin typeface="Calibri" pitchFamily="34" charset="0"/>
              </a:rPr>
              <a:t>.</a:t>
            </a:r>
          </a:p>
        </p:txBody>
      </p:sp>
      <p:pic>
        <p:nvPicPr>
          <p:cNvPr id="34824" name="yh56.jpg" descr="id:2147501898;FounderCES"/>
          <p:cNvPicPr>
            <a:picLocks noChangeAspect="1" noChangeArrowheads="1"/>
          </p:cNvPicPr>
          <p:nvPr/>
        </p:nvPicPr>
        <p:blipFill>
          <a:blip r:embed="rId5"/>
          <a:srcRect/>
          <a:stretch>
            <a:fillRect/>
          </a:stretch>
        </p:blipFill>
        <p:spPr bwMode="auto">
          <a:xfrm>
            <a:off x="7742238" y="1052513"/>
            <a:ext cx="1255712" cy="12652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2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第十六章</a:t>
            </a:r>
          </a:p>
          <a:p>
            <a:pPr algn="ctr"/>
            <a:r>
              <a:rPr lang="zh-CN" altLang="en-US" sz="5400" b="1">
                <a:solidFill>
                  <a:schemeClr val="accent1"/>
                </a:solidFill>
                <a:latin typeface="隶书"/>
                <a:ea typeface="隶书"/>
                <a:cs typeface="隶书"/>
              </a:rPr>
              <a:t>电磁铁与自动控制</a:t>
            </a:r>
          </a:p>
        </p:txBody>
      </p:sp>
      <p:sp>
        <p:nvSpPr>
          <p:cNvPr id="64" name="文本框 78"/>
          <p:cNvSpPr txBox="1">
            <a:spLocks noChangeArrowheads="1"/>
          </p:cNvSpPr>
          <p:nvPr/>
        </p:nvSpPr>
        <p:spPr bwMode="auto">
          <a:xfrm>
            <a:off x="1971675" y="2097088"/>
            <a:ext cx="5900738" cy="1084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探究电磁铁的磁性</a:t>
            </a:r>
          </a:p>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4</a:t>
            </a:r>
            <a:r>
              <a:rPr lang="zh-CN" altLang="en-US" sz="3300" b="1">
                <a:solidFill>
                  <a:schemeClr val="accent1"/>
                </a:solidFill>
                <a:latin typeface="微软雅黑" pitchFamily="34" charset="-122"/>
                <a:ea typeface="微软雅黑" pitchFamily="34" charset="-122"/>
              </a:rPr>
              <a:t>节　电磁继电器与自动控制</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dirty="0">
                <a:solidFill>
                  <a:srgbClr val="FF0000"/>
                </a:solidFill>
                <a:latin typeface="隶书"/>
                <a:ea typeface="隶书"/>
                <a:cs typeface="隶书"/>
              </a:rPr>
              <a:t>第十六章</a:t>
            </a:r>
          </a:p>
          <a:p>
            <a:pPr algn="ctr"/>
            <a:r>
              <a:rPr lang="zh-CN" altLang="en-US" sz="5400" b="1" dirty="0">
                <a:solidFill>
                  <a:srgbClr val="FF0000"/>
                </a:solidFill>
                <a:latin typeface="隶书"/>
                <a:ea typeface="隶书"/>
                <a:cs typeface="隶书"/>
              </a:rPr>
              <a:t>电磁铁与自动控制</a:t>
            </a:r>
          </a:p>
        </p:txBody>
      </p:sp>
      <p:sp>
        <p:nvSpPr>
          <p:cNvPr id="64" name="文本框 78"/>
          <p:cNvSpPr txBox="1">
            <a:spLocks noChangeArrowheads="1"/>
          </p:cNvSpPr>
          <p:nvPr/>
        </p:nvSpPr>
        <p:spPr bwMode="auto">
          <a:xfrm>
            <a:off x="2857500" y="2227263"/>
            <a:ext cx="4208463"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从永磁体谈起</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4411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31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电磁铁</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157288" y="1406525"/>
            <a:ext cx="6718300" cy="501650"/>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电磁铁的磁性与电流的关系</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graphicFrame>
        <p:nvGraphicFramePr>
          <p:cNvPr id="37913" name="Group 25"/>
          <p:cNvGraphicFramePr>
            <a:graphicFrameLocks noGrp="1"/>
          </p:cNvGraphicFramePr>
          <p:nvPr/>
        </p:nvGraphicFramePr>
        <p:xfrm>
          <a:off x="2752725" y="2027238"/>
          <a:ext cx="3108325" cy="1295400"/>
        </p:xfrm>
        <a:graphic>
          <a:graphicData uri="http://schemas.openxmlformats.org/drawingml/2006/table">
            <a:tbl>
              <a:tblPr/>
              <a:tblGrid>
                <a:gridCol w="1195388"/>
                <a:gridCol w="1912937"/>
              </a:tblGrid>
              <a:tr h="323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磁性</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电流</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23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有无</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电流的有无决定</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23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磁极方向</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电流的方向决定</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323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强弱</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rgbClr val="000000"/>
                          </a:solidFill>
                          <a:effectLst/>
                          <a:latin typeface="NEU-BZ-S92"/>
                          <a:ea typeface="方正仿宋_GBK"/>
                          <a:cs typeface="Times New Roman" pitchFamily="18" charset="0"/>
                        </a:rPr>
                        <a:t>电流的大小决定</a:t>
                      </a:r>
                      <a:endParaRPr kumimoji="0" lang="zh-CN" altLang="en-US" sz="1600" b="0"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bl>
          </a:graphicData>
        </a:graphic>
      </p:graphicFrame>
      <p:sp>
        <p:nvSpPr>
          <p:cNvPr id="12" name="矩形 11"/>
          <p:cNvSpPr>
            <a:spLocks noChangeArrowheads="1"/>
          </p:cNvSpPr>
          <p:nvPr/>
        </p:nvSpPr>
        <p:spPr bwMode="auto">
          <a:xfrm>
            <a:off x="1131888" y="3397250"/>
            <a:ext cx="6718300" cy="963613"/>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2.</a:t>
            </a:r>
            <a:r>
              <a:rPr lang="zh-CN" altLang="en-US" sz="2000" b="1" dirty="0">
                <a:latin typeface="Calibri" pitchFamily="34" charset="0"/>
              </a:rPr>
              <a:t>电磁铁也可以做成类似蹄形磁体的形状</a:t>
            </a:r>
            <a:r>
              <a:rPr lang="en-US" altLang="zh-CN" sz="2000" b="1" dirty="0">
                <a:latin typeface="Calibri" pitchFamily="34" charset="0"/>
              </a:rPr>
              <a:t>.</a:t>
            </a:r>
            <a:r>
              <a:rPr lang="zh-CN" altLang="en-US" sz="2000" b="1" dirty="0">
                <a:latin typeface="Calibri" pitchFamily="34" charset="0"/>
              </a:rPr>
              <a:t>这样可以使磁极磁性更强</a:t>
            </a:r>
            <a:r>
              <a:rPr lang="en-US" altLang="zh-CN" sz="2000" b="1" dirty="0">
                <a:latin typeface="Calibri" pitchFamily="34" charset="0"/>
              </a:rPr>
              <a:t>,</a:t>
            </a:r>
            <a:r>
              <a:rPr lang="zh-CN" altLang="en-US" sz="2000" b="1" dirty="0">
                <a:latin typeface="Calibri" pitchFamily="34" charset="0"/>
              </a:rPr>
              <a:t>使其吸引磁性物质的能力提升</a:t>
            </a:r>
            <a:r>
              <a:rPr lang="en-US" altLang="zh-CN" sz="2000" b="1" dirty="0">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37913"/>
                                        </p:tgtEl>
                                        <p:attrNameLst>
                                          <p:attrName>style.visibility</p:attrName>
                                        </p:attrNameLst>
                                      </p:cBhvr>
                                      <p:to>
                                        <p:strVal val="visible"/>
                                      </p:to>
                                    </p:set>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53888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4340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影响电磁铁磁性强弱的因素</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222375" y="3076575"/>
            <a:ext cx="1492250" cy="400050"/>
          </a:xfrm>
          <a:prstGeom prst="rect">
            <a:avLst/>
          </a:prstGeom>
          <a:noFill/>
          <a:ln w="9525">
            <a:noFill/>
            <a:miter lim="800000"/>
            <a:headEnd/>
            <a:tailEnd/>
          </a:ln>
        </p:spPr>
        <p:txBody>
          <a:bodyPr>
            <a:spAutoFit/>
          </a:bodyPr>
          <a:lstStyle/>
          <a:p>
            <a:r>
              <a:rPr lang="zh-CN" altLang="zh-CN" sz="2000">
                <a:latin typeface="Calibri" pitchFamily="34" charset="0"/>
              </a:rPr>
              <a:t>电磁起重机</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8" name="图片 17"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8918" name="yh87.jpg" descr="id:2147502360;FounderCES"/>
          <p:cNvPicPr>
            <a:picLocks noChangeAspect="1" noChangeArrowheads="1"/>
          </p:cNvPicPr>
          <p:nvPr/>
        </p:nvPicPr>
        <p:blipFill>
          <a:blip r:embed="rId4"/>
          <a:srcRect/>
          <a:stretch>
            <a:fillRect/>
          </a:stretch>
        </p:blipFill>
        <p:spPr bwMode="auto">
          <a:xfrm>
            <a:off x="1054100" y="1443038"/>
            <a:ext cx="1500188" cy="1622425"/>
          </a:xfrm>
          <a:prstGeom prst="rect">
            <a:avLst/>
          </a:prstGeom>
          <a:noFill/>
          <a:ln w="9525">
            <a:noFill/>
            <a:miter lim="800000"/>
            <a:headEnd/>
            <a:tailEnd/>
          </a:ln>
        </p:spPr>
      </p:pic>
      <p:pic>
        <p:nvPicPr>
          <p:cNvPr id="38919" name="yh88.jpg" descr="id:2147502367;FounderCES"/>
          <p:cNvPicPr>
            <a:picLocks noChangeAspect="1" noChangeArrowheads="1"/>
          </p:cNvPicPr>
          <p:nvPr/>
        </p:nvPicPr>
        <p:blipFill>
          <a:blip r:embed="rId5"/>
          <a:srcRect/>
          <a:stretch>
            <a:fillRect/>
          </a:stretch>
        </p:blipFill>
        <p:spPr bwMode="auto">
          <a:xfrm>
            <a:off x="5924550" y="1511300"/>
            <a:ext cx="2343150" cy="1177925"/>
          </a:xfrm>
          <a:prstGeom prst="rect">
            <a:avLst/>
          </a:prstGeom>
          <a:noFill/>
          <a:ln w="9525">
            <a:noFill/>
            <a:miter lim="800000"/>
            <a:headEnd/>
            <a:tailEnd/>
          </a:ln>
        </p:spPr>
      </p:pic>
      <p:sp>
        <p:nvSpPr>
          <p:cNvPr id="20" name="矩形 19"/>
          <p:cNvSpPr>
            <a:spLocks noChangeArrowheads="1"/>
          </p:cNvSpPr>
          <p:nvPr/>
        </p:nvSpPr>
        <p:spPr bwMode="auto">
          <a:xfrm>
            <a:off x="6451600" y="2978150"/>
            <a:ext cx="1492250" cy="400050"/>
          </a:xfrm>
          <a:prstGeom prst="rect">
            <a:avLst/>
          </a:prstGeom>
          <a:noFill/>
          <a:ln w="9525">
            <a:noFill/>
            <a:miter lim="800000"/>
            <a:headEnd/>
            <a:tailEnd/>
          </a:ln>
        </p:spPr>
        <p:txBody>
          <a:bodyPr>
            <a:spAutoFit/>
          </a:bodyPr>
          <a:lstStyle/>
          <a:p>
            <a:r>
              <a:rPr lang="zh-CN" altLang="zh-CN" sz="2000">
                <a:latin typeface="Calibri" pitchFamily="34" charset="0"/>
              </a:rPr>
              <a:t>磁悬浮列车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2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53888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4340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影响电磁铁磁性强弱的因素</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231900" y="1584325"/>
            <a:ext cx="7100888" cy="1885950"/>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实验采用了控制变量法</a:t>
            </a:r>
            <a:r>
              <a:rPr lang="en-US" altLang="zh-CN" sz="2000" b="1" dirty="0">
                <a:latin typeface="Calibri" pitchFamily="34" charset="0"/>
              </a:rPr>
              <a:t>,</a:t>
            </a:r>
            <a:r>
              <a:rPr lang="zh-CN" altLang="en-US" sz="2000" b="1" dirty="0">
                <a:latin typeface="Calibri" pitchFamily="34" charset="0"/>
              </a:rPr>
              <a:t>首先控制电磁铁的线圈匝数不变</a:t>
            </a:r>
            <a:r>
              <a:rPr lang="en-US" altLang="zh-CN" sz="2000" b="1" dirty="0">
                <a:latin typeface="Calibri" pitchFamily="34" charset="0"/>
              </a:rPr>
              <a:t>,</a:t>
            </a:r>
            <a:r>
              <a:rPr lang="zh-CN" altLang="en-US" sz="2000" b="1" dirty="0">
                <a:latin typeface="Calibri" pitchFamily="34" charset="0"/>
              </a:rPr>
              <a:t>探究磁性强弱与电流大小的关系</a:t>
            </a:r>
            <a:r>
              <a:rPr lang="en-US" altLang="zh-CN" sz="2000" b="1" dirty="0">
                <a:latin typeface="Calibri" pitchFamily="34" charset="0"/>
              </a:rPr>
              <a:t>,</a:t>
            </a:r>
            <a:r>
              <a:rPr lang="zh-CN" altLang="en-US" sz="2000" b="1" dirty="0">
                <a:latin typeface="Calibri" pitchFamily="34" charset="0"/>
              </a:rPr>
              <a:t>然后控制电流大小不变</a:t>
            </a:r>
            <a:r>
              <a:rPr lang="en-US" altLang="zh-CN" sz="2000" b="1" dirty="0">
                <a:latin typeface="Calibri" pitchFamily="34" charset="0"/>
              </a:rPr>
              <a:t>,</a:t>
            </a:r>
            <a:r>
              <a:rPr lang="zh-CN" altLang="en-US" sz="2000" b="1" dirty="0">
                <a:latin typeface="Calibri" pitchFamily="34" charset="0"/>
              </a:rPr>
              <a:t>探究磁性强弱与线圈匝数关系</a:t>
            </a:r>
            <a:r>
              <a:rPr lang="en-US" altLang="zh-CN" sz="2000" b="1" dirty="0">
                <a:latin typeface="Calibri" pitchFamily="34" charset="0"/>
              </a:rPr>
              <a:t>.</a:t>
            </a:r>
            <a:r>
              <a:rPr lang="zh-CN" altLang="en-US" sz="2000" b="1" dirty="0">
                <a:latin typeface="Calibri" pitchFamily="34" charset="0"/>
              </a:rPr>
              <a:t>也采用了转换法</a:t>
            </a:r>
            <a:r>
              <a:rPr lang="en-US" altLang="zh-CN" sz="2000" b="1" dirty="0">
                <a:latin typeface="Calibri" pitchFamily="34" charset="0"/>
              </a:rPr>
              <a:t>,</a:t>
            </a:r>
            <a:r>
              <a:rPr lang="zh-CN" altLang="en-US" sz="2000" b="1" dirty="0">
                <a:latin typeface="Calibri" pitchFamily="34" charset="0"/>
              </a:rPr>
              <a:t>通过吸引大头针的多少来显示电磁铁磁性的强弱</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1" name="图片 20" descr="图片3.png"/>
          <p:cNvPicPr>
            <a:picLocks noChangeAspect="1"/>
          </p:cNvPicPr>
          <p:nvPr/>
        </p:nvPicPr>
        <p:blipFill>
          <a:blip r:embed="rId3"/>
          <a:srcRect/>
          <a:stretch>
            <a:fillRect/>
          </a:stretch>
        </p:blipFill>
        <p:spPr bwMode="auto">
          <a:xfrm>
            <a:off x="128588" y="798513"/>
            <a:ext cx="1603375"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8670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电磁继电器与自动控制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463675"/>
            <a:ext cx="7258050" cy="2347913"/>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电磁继电器除了应用于高压电路的控制</a:t>
            </a:r>
            <a:r>
              <a:rPr lang="en-US" altLang="zh-CN" sz="2000" b="1" dirty="0">
                <a:latin typeface="Calibri" pitchFamily="34" charset="0"/>
              </a:rPr>
              <a:t>,</a:t>
            </a:r>
            <a:r>
              <a:rPr lang="zh-CN" altLang="en-US" sz="2000" b="1" dirty="0">
                <a:latin typeface="Calibri" pitchFamily="34" charset="0"/>
              </a:rPr>
              <a:t>还可以应用于高温环境或者远距离控制</a:t>
            </a:r>
            <a:r>
              <a:rPr lang="en-US" altLang="zh-CN" sz="2000" b="1" dirty="0">
                <a:latin typeface="Calibri" pitchFamily="34" charset="0"/>
              </a:rPr>
              <a:t>.</a:t>
            </a:r>
          </a:p>
          <a:p>
            <a:pPr>
              <a:lnSpc>
                <a:spcPct val="150000"/>
              </a:lnSpc>
            </a:pPr>
            <a:r>
              <a:rPr lang="en-US" altLang="zh-CN" sz="2000" b="1" dirty="0">
                <a:latin typeface="Calibri" pitchFamily="34" charset="0"/>
              </a:rPr>
              <a:t>2.</a:t>
            </a:r>
            <a:r>
              <a:rPr lang="zh-CN" altLang="en-US" sz="2000" b="1" dirty="0">
                <a:latin typeface="Calibri" pitchFamily="34" charset="0"/>
              </a:rPr>
              <a:t>电磁继电器是由控制电路和工作电路分别运行的</a:t>
            </a:r>
            <a:r>
              <a:rPr lang="en-US" altLang="zh-CN" sz="2000" b="1" dirty="0">
                <a:latin typeface="Calibri" pitchFamily="34" charset="0"/>
              </a:rPr>
              <a:t>,</a:t>
            </a:r>
            <a:r>
              <a:rPr lang="zh-CN" altLang="en-US" sz="2000" b="1" dirty="0">
                <a:latin typeface="Calibri" pitchFamily="34" charset="0"/>
              </a:rPr>
              <a:t>因此也可以用于高压电路控制低压节能电路</a:t>
            </a:r>
            <a:r>
              <a:rPr lang="en-US" altLang="zh-CN" sz="2000" b="1" dirty="0">
                <a:latin typeface="Calibri" pitchFamily="34" charset="0"/>
              </a:rPr>
              <a:t>.</a:t>
            </a:r>
          </a:p>
          <a:p>
            <a:pPr>
              <a:lnSpc>
                <a:spcPct val="150000"/>
              </a:lnSpc>
            </a:pPr>
            <a:r>
              <a:rPr lang="en-US" altLang="zh-CN" sz="2000" b="1" dirty="0">
                <a:latin typeface="Calibri" pitchFamily="34" charset="0"/>
              </a:rPr>
              <a:t>3.</a:t>
            </a:r>
            <a:r>
              <a:rPr lang="zh-CN" altLang="en-US" sz="2000" b="1" dirty="0">
                <a:latin typeface="Calibri" pitchFamily="34" charset="0"/>
              </a:rPr>
              <a:t>继电器的触点有三种基本形式</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225425" y="847725"/>
            <a:ext cx="1547813" cy="669925"/>
          </a:xfrm>
          <a:prstGeom prst="rect">
            <a:avLst/>
          </a:prstGeom>
          <a:noFill/>
          <a:ln w="9525">
            <a:noFill/>
            <a:miter lim="800000"/>
            <a:headEnd/>
            <a:tailEnd/>
          </a:ln>
        </p:spPr>
      </p:pic>
      <p:pic>
        <p:nvPicPr>
          <p:cNvPr id="40966" name="YH93.EPS" descr="id:2147502445;FounderCES"/>
          <p:cNvPicPr>
            <a:picLocks noChangeAspect="1" noChangeArrowheads="1"/>
          </p:cNvPicPr>
          <p:nvPr/>
        </p:nvPicPr>
        <p:blipFill>
          <a:blip r:embed="rId4"/>
          <a:srcRect/>
          <a:stretch>
            <a:fillRect/>
          </a:stretch>
        </p:blipFill>
        <p:spPr bwMode="auto">
          <a:xfrm>
            <a:off x="4979988" y="3249613"/>
            <a:ext cx="3082925" cy="1733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8670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电磁继电器与自动控制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289050"/>
            <a:ext cx="7258050" cy="3733800"/>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动合型</a:t>
            </a:r>
            <a:r>
              <a:rPr lang="en-US" altLang="zh-CN" sz="2000" b="1" dirty="0">
                <a:latin typeface="Calibri" pitchFamily="34" charset="0"/>
              </a:rPr>
              <a:t>:</a:t>
            </a:r>
            <a:r>
              <a:rPr lang="zh-CN" altLang="en-US" sz="2000" b="1" dirty="0">
                <a:latin typeface="Calibri" pitchFamily="34" charset="0"/>
              </a:rPr>
              <a:t>线圈不通电时两个触点是断开的</a:t>
            </a:r>
            <a:r>
              <a:rPr lang="en-US" altLang="zh-CN" sz="2000" b="1" dirty="0">
                <a:latin typeface="Calibri" pitchFamily="34" charset="0"/>
              </a:rPr>
              <a:t>,</a:t>
            </a:r>
            <a:r>
              <a:rPr lang="zh-CN" altLang="en-US" sz="2000" b="1" dirty="0">
                <a:latin typeface="Calibri" pitchFamily="34" charset="0"/>
              </a:rPr>
              <a:t>通电后</a:t>
            </a:r>
            <a:r>
              <a:rPr lang="en-US" altLang="zh-CN" sz="2000" b="1" dirty="0">
                <a:latin typeface="Calibri" pitchFamily="34" charset="0"/>
              </a:rPr>
              <a:t>,</a:t>
            </a:r>
            <a:r>
              <a:rPr lang="zh-CN" altLang="en-US" sz="2000" b="1" dirty="0">
                <a:latin typeface="Calibri" pitchFamily="34" charset="0"/>
              </a:rPr>
              <a:t>两个触点就闭合</a:t>
            </a:r>
            <a:r>
              <a:rPr lang="en-US" altLang="zh-CN" sz="2000" b="1" dirty="0">
                <a:latin typeface="Calibri" pitchFamily="34" charset="0"/>
              </a:rPr>
              <a:t>,</a:t>
            </a:r>
            <a:r>
              <a:rPr lang="zh-CN" altLang="en-US" sz="2000" b="1" dirty="0">
                <a:latin typeface="Calibri" pitchFamily="34" charset="0"/>
              </a:rPr>
              <a:t>即将工作电路接在</a:t>
            </a:r>
            <a:r>
              <a:rPr lang="en-US" altLang="zh-CN" sz="2000" b="1" dirty="0">
                <a:latin typeface="Calibri" pitchFamily="34" charset="0"/>
              </a:rPr>
              <a:t>BC</a:t>
            </a:r>
            <a:r>
              <a:rPr lang="zh-CN" altLang="en-US" sz="2000" b="1" dirty="0">
                <a:latin typeface="Calibri" pitchFamily="34" charset="0"/>
              </a:rPr>
              <a:t>之间</a:t>
            </a:r>
            <a:r>
              <a:rPr lang="en-US" altLang="zh-CN" sz="2000" b="1" dirty="0">
                <a:latin typeface="Calibri" pitchFamily="34" charset="0"/>
              </a:rPr>
              <a:t>.</a:t>
            </a:r>
          </a:p>
          <a:p>
            <a:pPr>
              <a:lnSpc>
                <a:spcPct val="150000"/>
              </a:lnSpc>
            </a:pPr>
            <a:r>
              <a:rPr lang="en-US" altLang="zh-CN" sz="2000" b="1" dirty="0">
                <a:latin typeface="Calibri" pitchFamily="34" charset="0"/>
              </a:rPr>
              <a:t>(2)</a:t>
            </a:r>
            <a:r>
              <a:rPr lang="zh-CN" altLang="en-US" sz="2000" b="1" dirty="0">
                <a:latin typeface="Calibri" pitchFamily="34" charset="0"/>
              </a:rPr>
              <a:t>动断型</a:t>
            </a:r>
            <a:r>
              <a:rPr lang="en-US" altLang="zh-CN" sz="2000" b="1" dirty="0">
                <a:latin typeface="Calibri" pitchFamily="34" charset="0"/>
              </a:rPr>
              <a:t>:</a:t>
            </a:r>
            <a:r>
              <a:rPr lang="zh-CN" altLang="en-US" sz="2000" b="1" dirty="0">
                <a:latin typeface="Calibri" pitchFamily="34" charset="0"/>
              </a:rPr>
              <a:t>线圈不通电时两个触点是闭合的</a:t>
            </a:r>
            <a:r>
              <a:rPr lang="en-US" altLang="zh-CN" sz="2000" b="1" dirty="0">
                <a:latin typeface="Calibri" pitchFamily="34" charset="0"/>
              </a:rPr>
              <a:t>,</a:t>
            </a:r>
            <a:r>
              <a:rPr lang="zh-CN" altLang="en-US" sz="2000" b="1" dirty="0">
                <a:latin typeface="Calibri" pitchFamily="34" charset="0"/>
              </a:rPr>
              <a:t>通电后两个触点就断开</a:t>
            </a:r>
            <a:r>
              <a:rPr lang="en-US" altLang="zh-CN" sz="2000" b="1" dirty="0">
                <a:latin typeface="Calibri" pitchFamily="34" charset="0"/>
              </a:rPr>
              <a:t>.</a:t>
            </a:r>
            <a:r>
              <a:rPr lang="zh-CN" altLang="en-US" sz="2000" b="1" dirty="0">
                <a:latin typeface="Calibri" pitchFamily="34" charset="0"/>
              </a:rPr>
              <a:t>即将工作电路接在</a:t>
            </a:r>
            <a:r>
              <a:rPr lang="en-US" altLang="zh-CN" sz="2000" b="1" dirty="0">
                <a:latin typeface="Calibri" pitchFamily="34" charset="0"/>
              </a:rPr>
              <a:t>AB</a:t>
            </a:r>
            <a:r>
              <a:rPr lang="zh-CN" altLang="en-US" sz="2000" b="1" dirty="0">
                <a:latin typeface="Calibri" pitchFamily="34" charset="0"/>
              </a:rPr>
              <a:t>之间</a:t>
            </a:r>
            <a:r>
              <a:rPr lang="en-US" altLang="zh-CN" sz="2000" b="1" dirty="0">
                <a:latin typeface="Calibri" pitchFamily="34" charset="0"/>
              </a:rPr>
              <a:t>.</a:t>
            </a:r>
          </a:p>
          <a:p>
            <a:pPr>
              <a:lnSpc>
                <a:spcPct val="150000"/>
              </a:lnSpc>
            </a:pPr>
            <a:r>
              <a:rPr lang="en-US" altLang="zh-CN" sz="2000" b="1" dirty="0">
                <a:latin typeface="Calibri" pitchFamily="34" charset="0"/>
              </a:rPr>
              <a:t>(3)</a:t>
            </a:r>
            <a:r>
              <a:rPr lang="zh-CN" altLang="en-US" sz="2000" b="1" dirty="0">
                <a:latin typeface="Calibri" pitchFamily="34" charset="0"/>
              </a:rPr>
              <a:t>转换型</a:t>
            </a:r>
            <a:r>
              <a:rPr lang="en-US" altLang="zh-CN" sz="2000" b="1" dirty="0">
                <a:latin typeface="Calibri" pitchFamily="34" charset="0"/>
              </a:rPr>
              <a:t>:</a:t>
            </a:r>
            <a:r>
              <a:rPr lang="zh-CN" altLang="en-US" sz="2000" b="1" dirty="0">
                <a:latin typeface="Calibri" pitchFamily="34" charset="0"/>
              </a:rPr>
              <a:t>这种触点组共有三个触点</a:t>
            </a:r>
            <a:r>
              <a:rPr lang="en-US" altLang="zh-CN" sz="2000" b="1" dirty="0">
                <a:latin typeface="Calibri" pitchFamily="34" charset="0"/>
              </a:rPr>
              <a:t>,</a:t>
            </a:r>
            <a:r>
              <a:rPr lang="zh-CN" altLang="en-US" sz="2000" b="1" dirty="0">
                <a:latin typeface="Calibri" pitchFamily="34" charset="0"/>
              </a:rPr>
              <a:t>即中间是动触点</a:t>
            </a:r>
            <a:r>
              <a:rPr lang="en-US" altLang="zh-CN" sz="2000" b="1" dirty="0">
                <a:latin typeface="Calibri" pitchFamily="34" charset="0"/>
              </a:rPr>
              <a:t>,</a:t>
            </a:r>
            <a:r>
              <a:rPr lang="zh-CN" altLang="en-US" sz="2000" b="1" dirty="0">
                <a:latin typeface="Calibri" pitchFamily="34" charset="0"/>
              </a:rPr>
              <a:t>上下各一个静触点</a:t>
            </a:r>
            <a:r>
              <a:rPr lang="en-US" altLang="zh-CN" sz="2000" b="1" dirty="0">
                <a:latin typeface="Calibri" pitchFamily="34" charset="0"/>
              </a:rPr>
              <a:t>.</a:t>
            </a:r>
            <a:r>
              <a:rPr lang="zh-CN" altLang="en-US" sz="2000" b="1" dirty="0">
                <a:latin typeface="Calibri" pitchFamily="34" charset="0"/>
              </a:rPr>
              <a:t>线圈不通电时</a:t>
            </a:r>
            <a:r>
              <a:rPr lang="en-US" altLang="zh-CN" sz="2000" b="1" dirty="0">
                <a:latin typeface="Calibri" pitchFamily="34" charset="0"/>
              </a:rPr>
              <a:t>,</a:t>
            </a:r>
            <a:r>
              <a:rPr lang="zh-CN" altLang="en-US" sz="2000" b="1" dirty="0">
                <a:latin typeface="Calibri" pitchFamily="34" charset="0"/>
              </a:rPr>
              <a:t>动触点和其中一个静触点断开和另一个闭合</a:t>
            </a:r>
            <a:r>
              <a:rPr lang="en-US" altLang="zh-CN" sz="2000" b="1" dirty="0">
                <a:latin typeface="Calibri" pitchFamily="34" charset="0"/>
              </a:rPr>
              <a:t>,</a:t>
            </a:r>
            <a:r>
              <a:rPr lang="zh-CN" altLang="en-US" sz="2000" b="1" dirty="0">
                <a:latin typeface="Calibri" pitchFamily="34" charset="0"/>
              </a:rPr>
              <a:t>线圈通电后</a:t>
            </a:r>
            <a:r>
              <a:rPr lang="en-US" altLang="zh-CN" sz="2000" b="1" dirty="0">
                <a:latin typeface="Calibri" pitchFamily="34" charset="0"/>
              </a:rPr>
              <a:t>,</a:t>
            </a:r>
            <a:r>
              <a:rPr lang="zh-CN" altLang="en-US" sz="2000" b="1" dirty="0">
                <a:latin typeface="Calibri" pitchFamily="34" charset="0"/>
              </a:rPr>
              <a:t>动触点就移动</a:t>
            </a:r>
            <a:r>
              <a:rPr lang="en-US" altLang="zh-CN" sz="2000" b="1" dirty="0">
                <a:latin typeface="Calibri" pitchFamily="34" charset="0"/>
              </a:rPr>
              <a:t>,</a:t>
            </a:r>
            <a:r>
              <a:rPr lang="zh-CN" altLang="en-US" sz="2000" b="1" dirty="0">
                <a:latin typeface="Calibri" pitchFamily="34" charset="0"/>
              </a:rPr>
              <a:t>达到转换的目的</a:t>
            </a:r>
            <a:r>
              <a:rPr lang="en-US" altLang="zh-CN" sz="2000" b="1" dirty="0">
                <a:latin typeface="Calibri" pitchFamily="34" charset="0"/>
              </a:rPr>
              <a:t>.</a:t>
            </a:r>
            <a:r>
              <a:rPr lang="zh-CN" altLang="en-US" sz="2000" b="1" dirty="0">
                <a:latin typeface="Calibri" pitchFamily="34" charset="0"/>
              </a:rPr>
              <a:t>即将工作电路分别接在</a:t>
            </a:r>
            <a:r>
              <a:rPr lang="en-US" altLang="zh-CN" sz="2000" b="1" dirty="0">
                <a:latin typeface="Calibri" pitchFamily="34" charset="0"/>
              </a:rPr>
              <a:t>AB</a:t>
            </a:r>
            <a:r>
              <a:rPr lang="zh-CN" altLang="en-US" sz="2000" b="1" dirty="0">
                <a:latin typeface="Calibri" pitchFamily="34" charset="0"/>
              </a:rPr>
              <a:t>和</a:t>
            </a:r>
            <a:r>
              <a:rPr lang="en-US" altLang="zh-CN" sz="2000" b="1" dirty="0">
                <a:latin typeface="Calibri" pitchFamily="34" charset="0"/>
              </a:rPr>
              <a:t>BC</a:t>
            </a:r>
            <a:r>
              <a:rPr lang="zh-CN" altLang="en-US" sz="2000" b="1" dirty="0">
                <a:latin typeface="Calibri" pitchFamily="34" charset="0"/>
              </a:rPr>
              <a:t>之间</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225425" y="847725"/>
            <a:ext cx="1547813"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8670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电磁继电器与自动控制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289050"/>
            <a:ext cx="7258050" cy="461665"/>
          </a:xfrm>
          <a:prstGeom prst="rect">
            <a:avLst/>
          </a:prstGeom>
          <a:noFill/>
          <a:ln w="9525">
            <a:noFill/>
            <a:miter lim="800000"/>
            <a:headEnd/>
            <a:tailEnd/>
          </a:ln>
        </p:spPr>
        <p:txBody>
          <a:bodyPr>
            <a:spAutoFit/>
          </a:bodyPr>
          <a:lstStyle/>
          <a:p>
            <a:r>
              <a:rPr lang="zh-CN" altLang="zh-CN" sz="2400" b="1">
                <a:latin typeface="Calibri" pitchFamily="34" charset="0"/>
              </a:rPr>
              <a:t>电铃是如何利用电磁铁工作的</a:t>
            </a:r>
            <a:r>
              <a:rPr lang="en-US" altLang="zh-CN" sz="2400" b="1">
                <a:latin typeface="Calibri" pitchFamily="34" charset="0"/>
              </a:rPr>
              <a:t>?</a:t>
            </a:r>
            <a:endParaRPr lang="zh-CN" altLang="zh-CN" sz="2400" b="1">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5.png"/>
          <p:cNvPicPr>
            <a:picLocks noChangeAspect="1"/>
          </p:cNvPicPr>
          <p:nvPr/>
        </p:nvPicPr>
        <p:blipFill>
          <a:blip r:embed="rId3"/>
          <a:srcRect/>
          <a:stretch>
            <a:fillRect/>
          </a:stretch>
        </p:blipFill>
        <p:spPr bwMode="auto">
          <a:xfrm>
            <a:off x="0" y="700088"/>
            <a:ext cx="1597025" cy="669925"/>
          </a:xfrm>
          <a:prstGeom prst="rect">
            <a:avLst/>
          </a:prstGeom>
          <a:noFill/>
          <a:ln w="9525">
            <a:noFill/>
            <a:miter lim="800000"/>
            <a:headEnd/>
            <a:tailEnd/>
          </a:ln>
        </p:spPr>
      </p:pic>
      <p:pic>
        <p:nvPicPr>
          <p:cNvPr id="11" name="Picture 2" descr="C:\Users\Administrator\Desktop\点拨.png"/>
          <p:cNvPicPr>
            <a:picLocks noChangeAspect="1" noChangeArrowheads="1"/>
          </p:cNvPicPr>
          <p:nvPr/>
        </p:nvPicPr>
        <p:blipFill>
          <a:blip r:embed="rId4"/>
          <a:srcRect/>
          <a:stretch>
            <a:fillRect/>
          </a:stretch>
        </p:blipFill>
        <p:spPr bwMode="auto">
          <a:xfrm>
            <a:off x="223838" y="2808288"/>
            <a:ext cx="1277937" cy="528637"/>
          </a:xfrm>
          <a:prstGeom prst="rect">
            <a:avLst/>
          </a:prstGeom>
          <a:noFill/>
          <a:ln w="9525">
            <a:noFill/>
            <a:miter lim="800000"/>
            <a:headEnd/>
            <a:tailEnd/>
          </a:ln>
        </p:spPr>
      </p:pic>
      <p:pic>
        <p:nvPicPr>
          <p:cNvPr id="43015" name="YH96.EPS" descr="id:2147502459;FounderCES"/>
          <p:cNvPicPr>
            <a:picLocks noChangeAspect="1" noChangeArrowheads="1"/>
          </p:cNvPicPr>
          <p:nvPr/>
        </p:nvPicPr>
        <p:blipFill>
          <a:blip r:embed="rId5"/>
          <a:srcRect/>
          <a:stretch>
            <a:fillRect/>
          </a:stretch>
        </p:blipFill>
        <p:spPr bwMode="auto">
          <a:xfrm>
            <a:off x="5913438" y="1049338"/>
            <a:ext cx="2147887" cy="1628775"/>
          </a:xfrm>
          <a:prstGeom prst="rect">
            <a:avLst/>
          </a:prstGeom>
          <a:noFill/>
          <a:ln w="9525">
            <a:noFill/>
            <a:miter lim="800000"/>
            <a:headEnd/>
            <a:tailEnd/>
          </a:ln>
        </p:spPr>
      </p:pic>
      <p:sp>
        <p:nvSpPr>
          <p:cNvPr id="13" name="矩形 12"/>
          <p:cNvSpPr>
            <a:spLocks noChangeArrowheads="1"/>
          </p:cNvSpPr>
          <p:nvPr/>
        </p:nvSpPr>
        <p:spPr bwMode="auto">
          <a:xfrm>
            <a:off x="1576388" y="2776538"/>
            <a:ext cx="5794375" cy="1885950"/>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如图所示</a:t>
            </a:r>
            <a:r>
              <a:rPr lang="en-US" altLang="zh-CN" sz="2000" b="1" dirty="0">
                <a:latin typeface="Calibri" pitchFamily="34" charset="0"/>
              </a:rPr>
              <a:t>,</a:t>
            </a:r>
            <a:r>
              <a:rPr lang="zh-CN" altLang="zh-CN" sz="2000" b="1" dirty="0">
                <a:latin typeface="Calibri" pitchFamily="34" charset="0"/>
              </a:rPr>
              <a:t>通电时</a:t>
            </a:r>
            <a:r>
              <a:rPr lang="en-US" altLang="zh-CN" sz="2000" b="1" dirty="0">
                <a:latin typeface="Calibri" pitchFamily="34" charset="0"/>
              </a:rPr>
              <a:t>,</a:t>
            </a:r>
            <a:r>
              <a:rPr lang="zh-CN" altLang="zh-CN" sz="2000" b="1" dirty="0">
                <a:latin typeface="Calibri" pitchFamily="34" charset="0"/>
              </a:rPr>
              <a:t>电磁铁有电流通过</a:t>
            </a:r>
            <a:r>
              <a:rPr lang="en-US" altLang="zh-CN" sz="2000" b="1" dirty="0">
                <a:latin typeface="Calibri" pitchFamily="34" charset="0"/>
              </a:rPr>
              <a:t>,</a:t>
            </a:r>
            <a:r>
              <a:rPr lang="zh-CN" altLang="zh-CN" sz="2000" b="1" dirty="0">
                <a:latin typeface="Calibri" pitchFamily="34" charset="0"/>
              </a:rPr>
              <a:t>产生了磁性</a:t>
            </a:r>
            <a:r>
              <a:rPr lang="en-US" altLang="zh-CN" sz="2000" b="1" dirty="0">
                <a:latin typeface="Calibri" pitchFamily="34" charset="0"/>
              </a:rPr>
              <a:t>,</a:t>
            </a:r>
            <a:r>
              <a:rPr lang="zh-CN" altLang="zh-CN" sz="2000" b="1" dirty="0">
                <a:latin typeface="Calibri" pitchFamily="34" charset="0"/>
              </a:rPr>
              <a:t>把连接小锤的弹性片吸过来</a:t>
            </a:r>
            <a:r>
              <a:rPr lang="en-US" altLang="zh-CN" sz="2000" b="1" dirty="0">
                <a:latin typeface="Calibri" pitchFamily="34" charset="0"/>
              </a:rPr>
              <a:t>,</a:t>
            </a:r>
            <a:r>
              <a:rPr lang="zh-CN" altLang="zh-CN" sz="2000" b="1" dirty="0">
                <a:latin typeface="Calibri" pitchFamily="34" charset="0"/>
              </a:rPr>
              <a:t>使小锤打击电铃发出声音</a:t>
            </a:r>
            <a:r>
              <a:rPr lang="en-US" altLang="zh-CN" sz="2000" b="1" dirty="0">
                <a:latin typeface="Calibri" pitchFamily="34" charset="0"/>
              </a:rPr>
              <a:t>,</a:t>
            </a:r>
            <a:r>
              <a:rPr lang="zh-CN" altLang="zh-CN" sz="2000" b="1" dirty="0">
                <a:latin typeface="Calibri" pitchFamily="34" charset="0"/>
              </a:rPr>
              <a:t>同时电路断开</a:t>
            </a:r>
            <a:r>
              <a:rPr lang="en-US" altLang="zh-CN" sz="2000" b="1" dirty="0">
                <a:latin typeface="Calibri" pitchFamily="34" charset="0"/>
              </a:rPr>
              <a:t>,</a:t>
            </a:r>
            <a:r>
              <a:rPr lang="zh-CN" altLang="zh-CN" sz="2000" b="1" dirty="0">
                <a:latin typeface="Calibri" pitchFamily="34" charset="0"/>
              </a:rPr>
              <a:t>电磁铁失去了磁性</a:t>
            </a:r>
            <a:r>
              <a:rPr lang="en-US" altLang="zh-CN" sz="2000" b="1" dirty="0">
                <a:latin typeface="Calibri" pitchFamily="34" charset="0"/>
              </a:rPr>
              <a:t>,</a:t>
            </a:r>
            <a:r>
              <a:rPr lang="zh-CN" altLang="zh-CN" sz="2000" b="1" dirty="0">
                <a:latin typeface="Calibri" pitchFamily="34" charset="0"/>
              </a:rPr>
              <a:t>小锤又被弹回</a:t>
            </a:r>
            <a:r>
              <a:rPr lang="en-US" altLang="zh-CN" sz="2000" b="1" dirty="0">
                <a:latin typeface="Calibri" pitchFamily="34" charset="0"/>
              </a:rPr>
              <a:t>,</a:t>
            </a:r>
            <a:r>
              <a:rPr lang="zh-CN" altLang="zh-CN" sz="2000" b="1" dirty="0">
                <a:latin typeface="Calibri" pitchFamily="34" charset="0"/>
              </a:rPr>
              <a:t>电路闭合</a:t>
            </a:r>
            <a:r>
              <a:rPr lang="en-US" altLang="zh-CN" sz="2000" b="1" dirty="0">
                <a:latin typeface="Calibri" pitchFamily="34" charset="0"/>
              </a:rPr>
              <a:t>.</a:t>
            </a:r>
            <a:r>
              <a:rPr lang="zh-CN" altLang="zh-CN" sz="2000" b="1" dirty="0">
                <a:latin typeface="Calibri" pitchFamily="34" charset="0"/>
              </a:rPr>
              <a:t>不断重复</a:t>
            </a:r>
            <a:r>
              <a:rPr lang="en-US" altLang="zh-CN" sz="2000" b="1" dirty="0">
                <a:latin typeface="Calibri" pitchFamily="34" charset="0"/>
              </a:rPr>
              <a:t>,</a:t>
            </a:r>
            <a:r>
              <a:rPr lang="zh-CN" altLang="zh-CN" sz="2000" b="1" dirty="0">
                <a:latin typeface="Calibri" pitchFamily="34" charset="0"/>
              </a:rPr>
              <a:t>电铃便发出连续击打声了</a:t>
            </a:r>
            <a:r>
              <a:rPr lang="en-US" altLang="zh-CN" sz="2000" b="1" dirty="0">
                <a:latin typeface="Calibri" pitchFamily="34" charset="0"/>
              </a:rPr>
              <a:t>.</a:t>
            </a:r>
            <a:endParaRPr lang="zh-CN" altLang="zh-CN" sz="2000" b="1"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6" presetClass="entr" presetSubtype="0" fill="hold"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00" y="-21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6627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磁体与磁性</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792288" y="3363838"/>
            <a:ext cx="6308104" cy="1200329"/>
          </a:xfrm>
          <a:prstGeom prst="rect">
            <a:avLst/>
          </a:prstGeom>
          <a:noFill/>
          <a:ln w="9525">
            <a:noFill/>
            <a:miter lim="800000"/>
            <a:headEnd/>
            <a:tailEnd/>
          </a:ln>
        </p:spPr>
        <p:txBody>
          <a:bodyPr wrap="square">
            <a:spAutoFit/>
          </a:bodyPr>
          <a:lstStyle/>
          <a:p>
            <a:r>
              <a:rPr lang="zh-CN" altLang="en-US" sz="2400" b="1" dirty="0">
                <a:latin typeface="Calibri" pitchFamily="34" charset="0"/>
              </a:rPr>
              <a:t>航海罗盘是古代汉族劳动人民的重要发明之一</a:t>
            </a:r>
            <a:r>
              <a:rPr lang="en-US" altLang="zh-CN" sz="2400" b="1" dirty="0">
                <a:latin typeface="Calibri" pitchFamily="34" charset="0"/>
              </a:rPr>
              <a:t>.</a:t>
            </a:r>
            <a:r>
              <a:rPr lang="zh-CN" altLang="en-US" sz="2400" b="1" dirty="0">
                <a:latin typeface="Calibri" pitchFamily="34" charset="0"/>
              </a:rPr>
              <a:t>世界上最早利用指南针进行海上导航的是</a:t>
            </a:r>
            <a:r>
              <a:rPr lang="en-US" altLang="zh-CN" sz="2400" b="1" dirty="0">
                <a:latin typeface="Calibri" pitchFamily="34" charset="0"/>
              </a:rPr>
              <a:t>11~12</a:t>
            </a:r>
            <a:r>
              <a:rPr lang="zh-CN" altLang="en-US" sz="2400" b="1" dirty="0">
                <a:latin typeface="Calibri" pitchFamily="34" charset="0"/>
              </a:rPr>
              <a:t>世纪之交的北宋海船</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8" name="图片 17"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8438" name="yh2.jpg" descr="id:2147501092;FounderCES"/>
          <p:cNvPicPr>
            <a:picLocks noChangeAspect="1" noChangeArrowheads="1"/>
          </p:cNvPicPr>
          <p:nvPr/>
        </p:nvPicPr>
        <p:blipFill>
          <a:blip r:embed="rId4"/>
          <a:srcRect/>
          <a:stretch>
            <a:fillRect/>
          </a:stretch>
        </p:blipFill>
        <p:spPr bwMode="auto">
          <a:xfrm>
            <a:off x="3471068" y="742700"/>
            <a:ext cx="2613100" cy="24721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18431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08793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磁极及磁极间的相互作用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463675"/>
            <a:ext cx="7258050" cy="2808288"/>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在利用磁极间相互作用规律判断两物体是否具有磁性时</a:t>
            </a:r>
            <a:r>
              <a:rPr lang="en-US" altLang="zh-CN" sz="2000" b="1" dirty="0">
                <a:latin typeface="Calibri" pitchFamily="34" charset="0"/>
              </a:rPr>
              <a:t>,</a:t>
            </a:r>
            <a:r>
              <a:rPr lang="zh-CN" altLang="zh-CN" sz="2000" b="1" dirty="0">
                <a:latin typeface="Calibri" pitchFamily="34" charset="0"/>
              </a:rPr>
              <a:t>要注意“斥定吸不定”原则</a:t>
            </a:r>
            <a:r>
              <a:rPr lang="en-US" altLang="zh-CN" sz="2000" b="1" dirty="0">
                <a:latin typeface="Calibri" pitchFamily="34" charset="0"/>
              </a:rPr>
              <a:t>,</a:t>
            </a:r>
            <a:r>
              <a:rPr lang="zh-CN" altLang="zh-CN" sz="2000" b="1" dirty="0">
                <a:latin typeface="Calibri" pitchFamily="34" charset="0"/>
              </a:rPr>
              <a:t>即两个物体相互排斥</a:t>
            </a:r>
            <a:r>
              <a:rPr lang="en-US" altLang="zh-CN" sz="2000" b="1" dirty="0">
                <a:latin typeface="Calibri" pitchFamily="34" charset="0"/>
              </a:rPr>
              <a:t>,</a:t>
            </a:r>
            <a:r>
              <a:rPr lang="zh-CN" altLang="zh-CN" sz="2000" b="1" dirty="0">
                <a:latin typeface="Calibri" pitchFamily="34" charset="0"/>
              </a:rPr>
              <a:t>则可以断定两者均有磁性</a:t>
            </a:r>
            <a:r>
              <a:rPr lang="en-US" altLang="zh-CN" sz="2000" b="1" dirty="0">
                <a:latin typeface="Calibri" pitchFamily="34" charset="0"/>
              </a:rPr>
              <a:t>,</a:t>
            </a:r>
            <a:r>
              <a:rPr lang="zh-CN" altLang="zh-CN" sz="2000" b="1" dirty="0">
                <a:latin typeface="Calibri" pitchFamily="34" charset="0"/>
              </a:rPr>
              <a:t>如果相互吸引</a:t>
            </a:r>
            <a:r>
              <a:rPr lang="en-US" altLang="zh-CN" sz="2000" b="1" dirty="0">
                <a:latin typeface="Calibri" pitchFamily="34" charset="0"/>
              </a:rPr>
              <a:t>,</a:t>
            </a:r>
            <a:r>
              <a:rPr lang="zh-CN" altLang="zh-CN" sz="2000" b="1" dirty="0">
                <a:latin typeface="Calibri" pitchFamily="34" charset="0"/>
              </a:rPr>
              <a:t>则不能断定两物体均有磁性</a:t>
            </a:r>
            <a:r>
              <a:rPr lang="en-US" altLang="zh-CN" sz="2000" b="1" dirty="0">
                <a:latin typeface="Calibri" pitchFamily="34" charset="0"/>
              </a:rPr>
              <a:t>,</a:t>
            </a:r>
            <a:r>
              <a:rPr lang="zh-CN" altLang="zh-CN" sz="2000" b="1" dirty="0">
                <a:latin typeface="Calibri" pitchFamily="34" charset="0"/>
              </a:rPr>
              <a:t>还是一个有磁性、一个没磁性</a:t>
            </a:r>
            <a:r>
              <a:rPr lang="en-US" altLang="zh-CN" sz="2000" b="1" dirty="0">
                <a:latin typeface="Calibri" pitchFamily="34" charset="0"/>
              </a:rPr>
              <a:t>.</a:t>
            </a:r>
            <a:r>
              <a:rPr lang="zh-CN" altLang="zh-CN" sz="2000" b="1" dirty="0">
                <a:latin typeface="Calibri" pitchFamily="34" charset="0"/>
              </a:rPr>
              <a:t>悬挂法判断</a:t>
            </a:r>
            <a:r>
              <a:rPr lang="en-US" altLang="zh-CN" sz="2000" b="1" dirty="0">
                <a:latin typeface="Calibri" pitchFamily="34" charset="0"/>
              </a:rPr>
              <a:t>:</a:t>
            </a:r>
            <a:r>
              <a:rPr lang="zh-CN" altLang="zh-CN" sz="2000" b="1" dirty="0">
                <a:latin typeface="Calibri" pitchFamily="34" charset="0"/>
              </a:rPr>
              <a:t>将该物体用细线悬挂</a:t>
            </a:r>
            <a:r>
              <a:rPr lang="en-US" altLang="zh-CN" sz="2000" b="1" dirty="0">
                <a:latin typeface="Calibri" pitchFamily="34" charset="0"/>
              </a:rPr>
              <a:t>,</a:t>
            </a:r>
            <a:r>
              <a:rPr lang="zh-CN" altLang="zh-CN" sz="2000" b="1" dirty="0">
                <a:latin typeface="Calibri" pitchFamily="34" charset="0"/>
              </a:rPr>
              <a:t>如果每次静止时</a:t>
            </a:r>
            <a:r>
              <a:rPr lang="en-US" altLang="zh-CN" sz="2000" b="1" dirty="0">
                <a:latin typeface="Calibri" pitchFamily="34" charset="0"/>
              </a:rPr>
              <a:t>,</a:t>
            </a:r>
            <a:r>
              <a:rPr lang="zh-CN" altLang="zh-CN" sz="2000" b="1" dirty="0">
                <a:latin typeface="Calibri" pitchFamily="34" charset="0"/>
              </a:rPr>
              <a:t>总是一端指南</a:t>
            </a:r>
            <a:r>
              <a:rPr lang="en-US" altLang="zh-CN" sz="2000" b="1" dirty="0">
                <a:latin typeface="Calibri" pitchFamily="34" charset="0"/>
              </a:rPr>
              <a:t>,</a:t>
            </a:r>
            <a:r>
              <a:rPr lang="zh-CN" altLang="zh-CN" sz="2000" b="1" dirty="0">
                <a:latin typeface="Calibri" pitchFamily="34" charset="0"/>
              </a:rPr>
              <a:t>一端指北</a:t>
            </a:r>
            <a:r>
              <a:rPr lang="en-US" altLang="zh-CN" sz="2000" b="1" dirty="0">
                <a:latin typeface="Calibri" pitchFamily="34" charset="0"/>
              </a:rPr>
              <a:t>,</a:t>
            </a:r>
            <a:r>
              <a:rPr lang="zh-CN" altLang="zh-CN" sz="2000" b="1" dirty="0">
                <a:latin typeface="Calibri" pitchFamily="34" charset="0"/>
              </a:rPr>
              <a:t>则说明了该物体具有磁性</a:t>
            </a:r>
            <a:r>
              <a:rPr lang="en-US" altLang="zh-CN" sz="2000" b="1" dirty="0">
                <a:latin typeface="Calibri" pitchFamily="34" charset="0"/>
              </a:rPr>
              <a:t>;</a:t>
            </a:r>
            <a:r>
              <a:rPr lang="zh-CN" altLang="zh-CN" sz="2000" b="1" dirty="0">
                <a:latin typeface="Calibri" pitchFamily="34" charset="0"/>
              </a:rPr>
              <a:t>如果每次静止时</a:t>
            </a:r>
            <a:r>
              <a:rPr lang="en-US" altLang="zh-CN" sz="2000" b="1" dirty="0">
                <a:latin typeface="Calibri" pitchFamily="34" charset="0"/>
              </a:rPr>
              <a:t>,</a:t>
            </a:r>
            <a:r>
              <a:rPr lang="zh-CN" altLang="zh-CN" sz="2000" b="1" dirty="0">
                <a:latin typeface="Calibri" pitchFamily="34" charset="0"/>
              </a:rPr>
              <a:t>物体的指向不固定</a:t>
            </a:r>
            <a:r>
              <a:rPr lang="en-US" altLang="zh-CN" sz="2000" b="1" dirty="0">
                <a:latin typeface="Calibri" pitchFamily="34" charset="0"/>
              </a:rPr>
              <a:t>,</a:t>
            </a:r>
            <a:r>
              <a:rPr lang="zh-CN" altLang="zh-CN" sz="2000" b="1" dirty="0">
                <a:latin typeface="Calibri" pitchFamily="34" charset="0"/>
              </a:rPr>
              <a:t>则说明该物体没有磁性</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3.png"/>
          <p:cNvPicPr>
            <a:picLocks noChangeAspect="1"/>
          </p:cNvPicPr>
          <p:nvPr/>
        </p:nvPicPr>
        <p:blipFill>
          <a:blip r:embed="rId3"/>
          <a:srcRect/>
          <a:stretch>
            <a:fillRect/>
          </a:stretch>
        </p:blipFill>
        <p:spPr bwMode="auto">
          <a:xfrm>
            <a:off x="184150" y="779463"/>
            <a:ext cx="1603375"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5957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磁化和去磁</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463675"/>
            <a:ext cx="7258050" cy="400050"/>
          </a:xfrm>
          <a:prstGeom prst="rect">
            <a:avLst/>
          </a:prstGeom>
          <a:noFill/>
          <a:ln w="9525">
            <a:noFill/>
            <a:miter lim="800000"/>
            <a:headEnd/>
            <a:tailEnd/>
          </a:ln>
        </p:spPr>
        <p:txBody>
          <a:bodyPr>
            <a:spAutoFit/>
          </a:bodyPr>
          <a:lstStyle/>
          <a:p>
            <a:r>
              <a:rPr lang="zh-CN" altLang="zh-CN" sz="2000" b="1" dirty="0">
                <a:latin typeface="Calibri" pitchFamily="34" charset="0"/>
              </a:rPr>
              <a:t>磁悬浮列车是利用什么原理工作的</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5.png"/>
          <p:cNvPicPr>
            <a:picLocks noChangeAspect="1"/>
          </p:cNvPicPr>
          <p:nvPr/>
        </p:nvPicPr>
        <p:blipFill>
          <a:blip r:embed="rId3"/>
          <a:srcRect/>
          <a:stretch>
            <a:fillRect/>
          </a:stretch>
        </p:blipFill>
        <p:spPr bwMode="auto">
          <a:xfrm>
            <a:off x="171450" y="765175"/>
            <a:ext cx="1597025" cy="669925"/>
          </a:xfrm>
          <a:prstGeom prst="rect">
            <a:avLst/>
          </a:prstGeom>
          <a:noFill/>
          <a:ln w="9525">
            <a:noFill/>
            <a:miter lim="800000"/>
            <a:headEnd/>
            <a:tailEnd/>
          </a:ln>
        </p:spPr>
      </p:pic>
      <p:pic>
        <p:nvPicPr>
          <p:cNvPr id="11" name="Picture 2" descr="C:\Users\Administrator\Desktop\点拨.png"/>
          <p:cNvPicPr>
            <a:picLocks noChangeAspect="1" noChangeArrowheads="1"/>
          </p:cNvPicPr>
          <p:nvPr/>
        </p:nvPicPr>
        <p:blipFill>
          <a:blip r:embed="rId4"/>
          <a:srcRect/>
          <a:stretch>
            <a:fillRect/>
          </a:stretch>
        </p:blipFill>
        <p:spPr bwMode="auto">
          <a:xfrm>
            <a:off x="644525" y="2125663"/>
            <a:ext cx="969963" cy="496887"/>
          </a:xfrm>
          <a:prstGeom prst="rect">
            <a:avLst/>
          </a:prstGeom>
          <a:noFill/>
          <a:ln w="9525">
            <a:noFill/>
            <a:miter lim="800000"/>
            <a:headEnd/>
            <a:tailEnd/>
          </a:ln>
        </p:spPr>
      </p:pic>
      <p:sp>
        <p:nvSpPr>
          <p:cNvPr id="13" name="矩形 12"/>
          <p:cNvSpPr>
            <a:spLocks noChangeArrowheads="1"/>
          </p:cNvSpPr>
          <p:nvPr/>
        </p:nvSpPr>
        <p:spPr bwMode="auto">
          <a:xfrm>
            <a:off x="1725613" y="2178050"/>
            <a:ext cx="6326187" cy="1887538"/>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磁悬浮技术是指利用磁力克服重力使物体悬浮的一种技术</a:t>
            </a:r>
            <a:r>
              <a:rPr lang="en-US" altLang="zh-CN" sz="2000" b="1" dirty="0">
                <a:latin typeface="Calibri" pitchFamily="34" charset="0"/>
              </a:rPr>
              <a:t>.</a:t>
            </a:r>
            <a:r>
              <a:rPr lang="zh-CN" altLang="zh-CN" sz="2000" b="1" dirty="0">
                <a:latin typeface="Calibri" pitchFamily="34" charset="0"/>
              </a:rPr>
              <a:t>我国上海磁悬浮列车是利用“同名磁极相互排斥”的原理设计的</a:t>
            </a:r>
            <a:r>
              <a:rPr lang="en-US" altLang="zh-CN" sz="2000" b="1" dirty="0">
                <a:latin typeface="Calibri" pitchFamily="34" charset="0"/>
              </a:rPr>
              <a:t>.</a:t>
            </a:r>
            <a:r>
              <a:rPr lang="zh-CN" altLang="zh-CN" sz="2000" b="1" dirty="0">
                <a:latin typeface="Calibri" pitchFamily="34" charset="0"/>
              </a:rPr>
              <a:t>利用安装在列车两侧的悬浮电磁铁和铺设在轨道上的磁铁之间的排斥力使车辆浮起来</a:t>
            </a:r>
            <a:r>
              <a:rPr lang="en-US" altLang="zh-CN" sz="2000" b="1" dirty="0">
                <a:latin typeface="Calibri" pitchFamily="34" charset="0"/>
              </a:rPr>
              <a:t>.</a:t>
            </a:r>
            <a:endParaRPr lang="zh-CN" altLang="zh-CN" sz="2000" b="1" dirty="0">
              <a:latin typeface="Calibri" pitchFamily="34" charset="0"/>
            </a:endParaRPr>
          </a:p>
        </p:txBody>
      </p:sp>
      <p:pic>
        <p:nvPicPr>
          <p:cNvPr id="20488" name="yh3.jpg" descr="id:2147501171;FounderCES"/>
          <p:cNvPicPr>
            <a:picLocks noChangeAspect="1" noChangeArrowheads="1"/>
          </p:cNvPicPr>
          <p:nvPr/>
        </p:nvPicPr>
        <p:blipFill>
          <a:blip r:embed="rId5"/>
          <a:srcRect/>
          <a:stretch>
            <a:fillRect/>
          </a:stretch>
        </p:blipFill>
        <p:spPr bwMode="auto">
          <a:xfrm>
            <a:off x="5430838" y="960438"/>
            <a:ext cx="2247900" cy="11318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5957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磁化和去磁</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463675"/>
            <a:ext cx="7258050" cy="1137106"/>
          </a:xfrm>
          <a:prstGeom prst="rect">
            <a:avLst/>
          </a:prstGeom>
          <a:noFill/>
          <a:ln w="9525">
            <a:noFill/>
            <a:miter lim="800000"/>
            <a:headEnd/>
            <a:tailEnd/>
          </a:ln>
        </p:spPr>
        <p:txBody>
          <a:bodyPr>
            <a:spAutoFit/>
          </a:bodyPr>
          <a:lstStyle/>
          <a:p>
            <a:pPr>
              <a:lnSpc>
                <a:spcPct val="150000"/>
              </a:lnSpc>
            </a:pPr>
            <a:r>
              <a:rPr lang="zh-CN" altLang="zh-CN" sz="2400" b="1" dirty="0">
                <a:latin typeface="Calibri" pitchFamily="34" charset="0"/>
              </a:rPr>
              <a:t>磁极总是成对出现的</a:t>
            </a:r>
            <a:r>
              <a:rPr lang="en-US" altLang="zh-CN" sz="2400" b="1" dirty="0">
                <a:latin typeface="Calibri" pitchFamily="34" charset="0"/>
              </a:rPr>
              <a:t>,</a:t>
            </a:r>
            <a:r>
              <a:rPr lang="zh-CN" altLang="zh-CN" sz="2400" b="1" dirty="0">
                <a:latin typeface="Calibri" pitchFamily="34" charset="0"/>
              </a:rPr>
              <a:t>人类尚未发现单磁极</a:t>
            </a:r>
            <a:r>
              <a:rPr lang="en-US" altLang="zh-CN" sz="2400" b="1" dirty="0">
                <a:latin typeface="Calibri" pitchFamily="34" charset="0"/>
              </a:rPr>
              <a:t>.</a:t>
            </a:r>
            <a:r>
              <a:rPr lang="zh-CN" altLang="zh-CN" sz="2400" b="1" dirty="0">
                <a:latin typeface="Calibri" pitchFamily="34" charset="0"/>
              </a:rPr>
              <a:t>即使磁体被分成两段</a:t>
            </a:r>
            <a:r>
              <a:rPr lang="en-US" altLang="zh-CN" sz="2400" b="1" dirty="0">
                <a:latin typeface="Calibri" pitchFamily="34" charset="0"/>
              </a:rPr>
              <a:t>,</a:t>
            </a:r>
            <a:r>
              <a:rPr lang="zh-CN" altLang="zh-CN" sz="2400" b="1" dirty="0">
                <a:latin typeface="Calibri" pitchFamily="34" charset="0"/>
              </a:rPr>
              <a:t>每段仍有两个磁极</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225425" y="847725"/>
            <a:ext cx="1547813"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622001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612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磁场与磁感线、磁场的基本性质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81075" y="1463675"/>
            <a:ext cx="7258050" cy="2808288"/>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磁化水是一种被磁场磁化了的水</a:t>
            </a:r>
            <a:r>
              <a:rPr lang="en-US" altLang="zh-CN" sz="2000" b="1" dirty="0">
                <a:latin typeface="Calibri" pitchFamily="34" charset="0"/>
              </a:rPr>
              <a:t>.</a:t>
            </a:r>
            <a:r>
              <a:rPr lang="zh-CN" altLang="en-US" sz="2000" b="1" dirty="0">
                <a:latin typeface="Calibri" pitchFamily="34" charset="0"/>
              </a:rPr>
              <a:t>在工业上</a:t>
            </a:r>
            <a:r>
              <a:rPr lang="en-US" altLang="zh-CN" sz="2000" b="1" dirty="0">
                <a:latin typeface="Calibri" pitchFamily="34" charset="0"/>
              </a:rPr>
              <a:t>,</a:t>
            </a:r>
            <a:r>
              <a:rPr lang="zh-CN" altLang="en-US" sz="2000" b="1" dirty="0">
                <a:latin typeface="Calibri" pitchFamily="34" charset="0"/>
              </a:rPr>
              <a:t>磁化水已被广泛应用于各种高温炉的冷却系统</a:t>
            </a:r>
            <a:r>
              <a:rPr lang="en-US" altLang="zh-CN" sz="2000" b="1" dirty="0">
                <a:latin typeface="Calibri" pitchFamily="34" charset="0"/>
              </a:rPr>
              <a:t>,</a:t>
            </a:r>
            <a:r>
              <a:rPr lang="zh-CN" altLang="en-US" sz="2000" b="1" dirty="0">
                <a:latin typeface="Calibri" pitchFamily="34" charset="0"/>
              </a:rPr>
              <a:t>对于提高冷却效率、延长炉子寿命起了很重要的作用</a:t>
            </a:r>
            <a:r>
              <a:rPr lang="en-US" altLang="zh-CN" sz="2000" b="1" dirty="0">
                <a:latin typeface="Calibri" pitchFamily="34" charset="0"/>
              </a:rPr>
              <a:t>.</a:t>
            </a:r>
            <a:r>
              <a:rPr lang="zh-CN" altLang="en-US" sz="2000" b="1" dirty="0">
                <a:latin typeface="Calibri" pitchFamily="34" charset="0"/>
              </a:rPr>
              <a:t>在农业上</a:t>
            </a:r>
            <a:r>
              <a:rPr lang="en-US" altLang="zh-CN" sz="2000" b="1" dirty="0">
                <a:latin typeface="Calibri" pitchFamily="34" charset="0"/>
              </a:rPr>
              <a:t>,</a:t>
            </a:r>
            <a:r>
              <a:rPr lang="zh-CN" altLang="en-US" sz="2000" b="1" dirty="0">
                <a:latin typeface="Calibri" pitchFamily="34" charset="0"/>
              </a:rPr>
              <a:t>用磁化水浸种育秧</a:t>
            </a:r>
            <a:r>
              <a:rPr lang="en-US" altLang="zh-CN" sz="2000" b="1" dirty="0">
                <a:latin typeface="Calibri" pitchFamily="34" charset="0"/>
              </a:rPr>
              <a:t>,</a:t>
            </a:r>
            <a:r>
              <a:rPr lang="zh-CN" altLang="en-US" sz="2000" b="1" dirty="0">
                <a:latin typeface="Calibri" pitchFamily="34" charset="0"/>
              </a:rPr>
              <a:t>能使种子出芽快</a:t>
            </a:r>
            <a:r>
              <a:rPr lang="en-US" altLang="zh-CN" sz="2000" b="1" dirty="0">
                <a:latin typeface="Calibri" pitchFamily="34" charset="0"/>
              </a:rPr>
              <a:t>,</a:t>
            </a:r>
            <a:r>
              <a:rPr lang="zh-CN" altLang="en-US" sz="2000" b="1" dirty="0">
                <a:latin typeface="Calibri" pitchFamily="34" charset="0"/>
              </a:rPr>
              <a:t>发芽率高</a:t>
            </a:r>
            <a:r>
              <a:rPr lang="en-US" altLang="zh-CN" sz="2000" b="1" dirty="0">
                <a:latin typeface="Calibri" pitchFamily="34" charset="0"/>
              </a:rPr>
              <a:t>,</a:t>
            </a:r>
            <a:r>
              <a:rPr lang="zh-CN" altLang="en-US" sz="2000" b="1" dirty="0">
                <a:latin typeface="Calibri" pitchFamily="34" charset="0"/>
              </a:rPr>
              <a:t>幼苗具有株高、茎粗、根长等优点</a:t>
            </a:r>
            <a:r>
              <a:rPr lang="en-US" altLang="zh-CN" sz="2000" b="1" dirty="0">
                <a:latin typeface="Calibri" pitchFamily="34" charset="0"/>
              </a:rPr>
              <a:t>;</a:t>
            </a:r>
            <a:r>
              <a:rPr lang="zh-CN" altLang="en-US" sz="2000" b="1" dirty="0">
                <a:latin typeface="Calibri" pitchFamily="34" charset="0"/>
              </a:rPr>
              <a:t>用磁化水灌田</a:t>
            </a:r>
            <a:r>
              <a:rPr lang="en-US" altLang="zh-CN" sz="2000" b="1" dirty="0">
                <a:latin typeface="Calibri" pitchFamily="34" charset="0"/>
              </a:rPr>
              <a:t>,</a:t>
            </a:r>
            <a:r>
              <a:rPr lang="zh-CN" altLang="en-US" sz="2000" b="1" dirty="0">
                <a:latin typeface="Calibri" pitchFamily="34" charset="0"/>
              </a:rPr>
              <a:t>可使土质疏松</a:t>
            </a:r>
            <a:r>
              <a:rPr lang="en-US" altLang="zh-CN" sz="2000" b="1" dirty="0">
                <a:latin typeface="Calibri" pitchFamily="34" charset="0"/>
              </a:rPr>
              <a:t>,</a:t>
            </a:r>
            <a:r>
              <a:rPr lang="zh-CN" altLang="en-US" sz="2000" b="1" dirty="0">
                <a:latin typeface="Calibri" pitchFamily="34" charset="0"/>
              </a:rPr>
              <a:t>加快有机肥分解</a:t>
            </a:r>
            <a:r>
              <a:rPr lang="en-US" altLang="zh-CN" sz="2000" b="1" dirty="0">
                <a:latin typeface="Calibri" pitchFamily="34" charset="0"/>
              </a:rPr>
              <a:t>,</a:t>
            </a:r>
            <a:r>
              <a:rPr lang="zh-CN" altLang="en-US" sz="2000" b="1" dirty="0">
                <a:latin typeface="Calibri" pitchFamily="34" charset="0"/>
              </a:rPr>
              <a:t>刺激农作物生长</a:t>
            </a:r>
            <a:r>
              <a:rPr lang="en-US" altLang="zh-CN" sz="2000" b="1" dirty="0">
                <a:latin typeface="Calibri" pitchFamily="34" charset="0"/>
              </a:rPr>
              <a:t>.</a:t>
            </a:r>
            <a:r>
              <a:rPr lang="zh-CN" altLang="en-US" sz="2000" b="1" dirty="0">
                <a:latin typeface="Calibri" pitchFamily="34" charset="0"/>
              </a:rPr>
              <a:t>在医学上</a:t>
            </a:r>
            <a:r>
              <a:rPr lang="en-US" altLang="zh-CN" sz="2000" b="1" dirty="0">
                <a:latin typeface="Calibri" pitchFamily="34" charset="0"/>
              </a:rPr>
              <a:t>,</a:t>
            </a:r>
            <a:r>
              <a:rPr lang="zh-CN" altLang="en-US" sz="2000" b="1" dirty="0">
                <a:latin typeface="Calibri" pitchFamily="34" charset="0"/>
              </a:rPr>
              <a:t>磁化水不仅可以杀死多种细菌和病毒</a:t>
            </a:r>
            <a:r>
              <a:rPr lang="en-US" altLang="zh-CN" sz="2000" b="1" dirty="0">
                <a:latin typeface="Calibri" pitchFamily="34" charset="0"/>
              </a:rPr>
              <a:t>,</a:t>
            </a:r>
            <a:r>
              <a:rPr lang="zh-CN" altLang="en-US" sz="2000" b="1" dirty="0">
                <a:latin typeface="Calibri" pitchFamily="34" charset="0"/>
              </a:rPr>
              <a:t>还能治疗多种疾病</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225425" y="847725"/>
            <a:ext cx="1547813"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622001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612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磁场与磁感线、磁场的基本性质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06463" y="1697038"/>
            <a:ext cx="7258050" cy="1137106"/>
          </a:xfrm>
          <a:prstGeom prst="rect">
            <a:avLst/>
          </a:prstGeom>
          <a:noFill/>
          <a:ln w="9525">
            <a:noFill/>
            <a:miter lim="800000"/>
            <a:headEnd/>
            <a:tailEnd/>
          </a:ln>
        </p:spPr>
        <p:txBody>
          <a:bodyPr>
            <a:spAutoFit/>
          </a:bodyPr>
          <a:lstStyle/>
          <a:p>
            <a:pPr>
              <a:lnSpc>
                <a:spcPct val="150000"/>
              </a:lnSpc>
            </a:pPr>
            <a:r>
              <a:rPr lang="zh-CN" altLang="en-US" sz="2400" b="1" dirty="0">
                <a:latin typeface="Calibri" pitchFamily="34" charset="0"/>
              </a:rPr>
              <a:t>磁感线上任一点的方向与该点的磁场方向相同</a:t>
            </a:r>
            <a:r>
              <a:rPr lang="en-US" altLang="zh-CN" sz="2400" b="1" dirty="0">
                <a:latin typeface="Calibri" pitchFamily="34" charset="0"/>
              </a:rPr>
              <a:t>,</a:t>
            </a:r>
            <a:r>
              <a:rPr lang="zh-CN" altLang="en-US" sz="2400" b="1" dirty="0">
                <a:latin typeface="Calibri" pitchFamily="34" charset="0"/>
              </a:rPr>
              <a:t>均为在该点的小磁针静止时</a:t>
            </a:r>
            <a:r>
              <a:rPr lang="en-US" altLang="zh-CN" sz="2400" b="1" dirty="0">
                <a:latin typeface="Calibri" pitchFamily="34" charset="0"/>
              </a:rPr>
              <a:t>N</a:t>
            </a:r>
            <a:r>
              <a:rPr lang="zh-CN" altLang="en-US" sz="2400" b="1" dirty="0">
                <a:latin typeface="Calibri" pitchFamily="34" charset="0"/>
              </a:rPr>
              <a:t>极所指的方向</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7.png"/>
          <p:cNvPicPr>
            <a:picLocks noChangeAspect="1"/>
          </p:cNvPicPr>
          <p:nvPr/>
        </p:nvPicPr>
        <p:blipFill>
          <a:blip r:embed="rId3"/>
          <a:srcRect/>
          <a:stretch>
            <a:fillRect/>
          </a:stretch>
        </p:blipFill>
        <p:spPr bwMode="auto">
          <a:xfrm>
            <a:off x="0" y="809625"/>
            <a:ext cx="1597025"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622001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612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磁场与磁感线、磁场的基本性质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06463" y="1697038"/>
            <a:ext cx="7258050" cy="1885950"/>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磁感线是闭合的虚拟曲线</a:t>
            </a:r>
            <a:r>
              <a:rPr lang="en-US" altLang="zh-CN" sz="2000" b="1" dirty="0">
                <a:latin typeface="Calibri" pitchFamily="34" charset="0"/>
              </a:rPr>
              <a:t>,</a:t>
            </a:r>
            <a:r>
              <a:rPr lang="zh-CN" altLang="en-US" sz="2000" b="1" dirty="0">
                <a:latin typeface="Calibri" pitchFamily="34" charset="0"/>
              </a:rPr>
              <a:t>不会中断</a:t>
            </a:r>
            <a:r>
              <a:rPr lang="en-US" altLang="zh-CN" sz="2000" b="1" dirty="0">
                <a:latin typeface="Calibri" pitchFamily="34" charset="0"/>
              </a:rPr>
              <a:t>,</a:t>
            </a:r>
            <a:r>
              <a:rPr lang="zh-CN" altLang="en-US" sz="2000" b="1" dirty="0">
                <a:latin typeface="Calibri" pitchFamily="34" charset="0"/>
              </a:rPr>
              <a:t>也不会相交</a:t>
            </a:r>
            <a:r>
              <a:rPr lang="en-US" altLang="zh-CN" sz="2000" b="1" dirty="0">
                <a:latin typeface="Calibri" pitchFamily="34" charset="0"/>
              </a:rPr>
              <a:t>.</a:t>
            </a:r>
          </a:p>
          <a:p>
            <a:pPr>
              <a:lnSpc>
                <a:spcPct val="150000"/>
              </a:lnSpc>
            </a:pPr>
            <a:r>
              <a:rPr lang="en-US" altLang="zh-CN" sz="2000" b="1" dirty="0">
                <a:latin typeface="Calibri" pitchFamily="34" charset="0"/>
              </a:rPr>
              <a:t>2.</a:t>
            </a:r>
            <a:r>
              <a:rPr lang="zh-CN" altLang="en-US" sz="2000" b="1" dirty="0">
                <a:latin typeface="Calibri" pitchFamily="34" charset="0"/>
              </a:rPr>
              <a:t>磁感线的疏密可以表示磁场的强弱</a:t>
            </a:r>
            <a:r>
              <a:rPr lang="en-US" altLang="zh-CN" sz="2000" b="1" dirty="0">
                <a:latin typeface="Calibri" pitchFamily="34" charset="0"/>
              </a:rPr>
              <a:t>,</a:t>
            </a:r>
            <a:r>
              <a:rPr lang="zh-CN" altLang="en-US" sz="2000" b="1" dirty="0">
                <a:latin typeface="Calibri" pitchFamily="34" charset="0"/>
              </a:rPr>
              <a:t>越密集的地方表示该处磁场越强</a:t>
            </a:r>
            <a:r>
              <a:rPr lang="en-US" altLang="zh-CN" sz="2000" b="1" dirty="0">
                <a:latin typeface="Calibri" pitchFamily="34" charset="0"/>
              </a:rPr>
              <a:t>;</a:t>
            </a:r>
            <a:r>
              <a:rPr lang="zh-CN" altLang="en-US" sz="2000" b="1" dirty="0">
                <a:latin typeface="Calibri" pitchFamily="34" charset="0"/>
              </a:rPr>
              <a:t>越稀疏的地方越弱</a:t>
            </a:r>
            <a:r>
              <a:rPr lang="en-US" altLang="zh-CN" sz="2000" b="1" dirty="0">
                <a:latin typeface="Calibri" pitchFamily="34" charset="0"/>
              </a:rPr>
              <a:t>.</a:t>
            </a:r>
          </a:p>
          <a:p>
            <a:pPr>
              <a:lnSpc>
                <a:spcPct val="150000"/>
              </a:lnSpc>
            </a:pPr>
            <a:r>
              <a:rPr lang="en-US" altLang="zh-CN" sz="2000" b="1" dirty="0">
                <a:latin typeface="Calibri" pitchFamily="34" charset="0"/>
              </a:rPr>
              <a:t>3.</a:t>
            </a:r>
            <a:r>
              <a:rPr lang="zh-CN" altLang="en-US" sz="2000" b="1" dirty="0">
                <a:latin typeface="Calibri" pitchFamily="34" charset="0"/>
              </a:rPr>
              <a:t>磁体周围的磁场是存在于三维空间的</a:t>
            </a:r>
            <a:r>
              <a:rPr lang="en-US" altLang="zh-CN" sz="2000" b="1" dirty="0">
                <a:latin typeface="Calibri" pitchFamily="34" charset="0"/>
              </a:rPr>
              <a:t>,</a:t>
            </a:r>
            <a:r>
              <a:rPr lang="zh-CN" altLang="en-US" sz="2000" b="1" dirty="0">
                <a:latin typeface="Calibri" pitchFamily="34" charset="0"/>
              </a:rPr>
              <a:t>并不是二维平面的</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D:\工作\很多图\刷易错.png刷易错"/>
          <p:cNvPicPr>
            <a:picLocks noChangeAspect="1"/>
          </p:cNvPicPr>
          <p:nvPr/>
        </p:nvPicPr>
        <p:blipFill>
          <a:blip r:embed="rId3"/>
          <a:srcRect/>
          <a:stretch>
            <a:fillRect/>
          </a:stretch>
        </p:blipFill>
        <p:spPr bwMode="auto">
          <a:xfrm>
            <a:off x="228600" y="925513"/>
            <a:ext cx="1601788"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1378</Words>
  <Application>Microsoft Office PowerPoint</Application>
  <PresentationFormat>全屏显示(16:9)</PresentationFormat>
  <Paragraphs>106</Paragraphs>
  <Slides>26</Slides>
  <Notes>5</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6</cp:revision>
  <dcterms:created xsi:type="dcterms:W3CDTF">2020-02-27T09:21:44Z</dcterms:created>
  <dcterms:modified xsi:type="dcterms:W3CDTF">2020-03-14T00:25:20Z</dcterms:modified>
</cp:coreProperties>
</file>