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-684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772EDC-1BFB-4320-A3F8-E32F2BB80749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575A90-9B85-46A8-81D9-EBC0DE58B5D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29757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2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0243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B285E3E-9C56-4C66-B0D0-93EB041E7F26}" type="slidenum">
              <a:rPr lang="zh-CN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2291" name="灯片编号占位符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19B19FB-3697-4903-B10E-78211D9000E6}" type="slidenum">
              <a:rPr lang="zh-CN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2C0B34B-BF56-4F46-896A-15C326879711}" type="slidenum">
              <a:rPr lang="zh-CN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2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35843" name="灯片编号占位符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CA6157B-2172-406E-993E-F6DA4330B1EC}" type="slidenum">
              <a:rPr lang="zh-CN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47107" name="灯片编号占位符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FF9ED8A-6277-40F4-8878-D37D5762029D}" type="slidenum">
              <a:rPr lang="zh-CN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33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59395" name="灯片编号占位符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6E77524-3CFF-4773-B980-68DA63B7DA85}" type="slidenum">
              <a:rPr lang="zh-CN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44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67587" name="灯片编号占位符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D0A7D2A-0972-4B7D-967C-6EA9471FEE57}" type="slidenum">
              <a:rPr lang="zh-CN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51</a:t>
            </a:fld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jpeg"/><Relationship Id="rId4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3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6.jpe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7.jpe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7" Type="http://schemas.openxmlformats.org/officeDocument/2006/relationships/image" Target="../media/image3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0.png"/><Relationship Id="rId5" Type="http://schemas.openxmlformats.org/officeDocument/2006/relationships/image" Target="../media/image3.png"/><Relationship Id="rId4" Type="http://schemas.openxmlformats.org/officeDocument/2006/relationships/image" Target="../media/image2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3" descr="road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139950"/>
            <a:ext cx="9144000" cy="300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87"/>
          <p:cNvGrpSpPr>
            <a:grpSpLocks/>
          </p:cNvGrpSpPr>
          <p:nvPr/>
        </p:nvGrpSpPr>
        <p:grpSpPr bwMode="auto">
          <a:xfrm>
            <a:off x="2589213" y="3035300"/>
            <a:ext cx="3779837" cy="1577975"/>
            <a:chOff x="6240567" y="2900570"/>
            <a:chExt cx="3915294" cy="1916713"/>
          </a:xfrm>
        </p:grpSpPr>
        <p:grpSp>
          <p:nvGrpSpPr>
            <p:cNvPr id="3" name="组合 72"/>
            <p:cNvGrpSpPr>
              <a:grpSpLocks/>
            </p:cNvGrpSpPr>
            <p:nvPr/>
          </p:nvGrpSpPr>
          <p:grpSpPr bwMode="auto">
            <a:xfrm>
              <a:off x="6341196" y="2900570"/>
              <a:ext cx="3814665" cy="1916713"/>
              <a:chOff x="6341196" y="2900570"/>
              <a:chExt cx="3814665" cy="1916713"/>
            </a:xfrm>
          </p:grpSpPr>
          <p:sp>
            <p:nvSpPr>
              <p:cNvPr id="94" name="文本框 79"/>
              <p:cNvSpPr txBox="1"/>
              <p:nvPr/>
            </p:nvSpPr>
            <p:spPr>
              <a:xfrm>
                <a:off x="6340874" y="2900570"/>
                <a:ext cx="3814987" cy="1905143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>
                <a:defPPr>
                  <a:defRPr lang="zh-CN"/>
                </a:defPPr>
                <a:lvl1pPr>
                  <a:defRPr sz="3200" b="1">
                    <a:solidFill>
                      <a:srgbClr val="F5841C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defRPr>
                </a:lvl1pPr>
              </a:lstStyle>
              <a:p>
                <a:pPr fontAlgn="auto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zh-CN" altLang="en-US" dirty="0" smtClean="0">
                    <a:solidFill>
                      <a:schemeClr val="accent3"/>
                    </a:solidFill>
                  </a:rPr>
                  <a:t>新课标教科版</a:t>
                </a:r>
                <a:r>
                  <a:rPr lang="en-US" altLang="zh-CN" dirty="0" smtClean="0">
                    <a:solidFill>
                      <a:schemeClr val="accent3"/>
                    </a:solidFill>
                  </a:rPr>
                  <a:t>·</a:t>
                </a:r>
                <a:r>
                  <a:rPr lang="zh-CN" altLang="en-US" dirty="0" smtClean="0">
                    <a:solidFill>
                      <a:schemeClr val="accent3"/>
                    </a:solidFill>
                  </a:rPr>
                  <a:t>物理</a:t>
                </a:r>
                <a:endParaRPr lang="en-US" altLang="zh-CN" dirty="0" smtClean="0">
                  <a:solidFill>
                    <a:schemeClr val="accent3"/>
                  </a:solidFill>
                </a:endParaRPr>
              </a:p>
              <a:p>
                <a:pPr algn="ctr" fontAlgn="auto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zh-CN" altLang="en-US" dirty="0" smtClean="0">
                    <a:solidFill>
                      <a:srgbClr val="FF0000"/>
                    </a:solidFill>
                  </a:rPr>
                  <a:t> 八年级下</a:t>
                </a:r>
                <a:endParaRPr lang="zh-CN" alt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95" name="圆角矩形 94"/>
              <p:cNvSpPr/>
              <p:nvPr/>
            </p:nvSpPr>
            <p:spPr>
              <a:xfrm>
                <a:off x="6409938" y="3087614"/>
                <a:ext cx="3694947" cy="1729669"/>
              </a:xfrm>
              <a:prstGeom prst="roundRect">
                <a:avLst/>
              </a:prstGeom>
              <a:noFill/>
              <a:ln w="6350">
                <a:solidFill>
                  <a:srgbClr val="A0BF0D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4" name="组合 45"/>
            <p:cNvGrpSpPr>
              <a:grpSpLocks/>
            </p:cNvGrpSpPr>
            <p:nvPr/>
          </p:nvGrpSpPr>
          <p:grpSpPr bwMode="auto">
            <a:xfrm rot="2731254">
              <a:off x="6341934" y="2879007"/>
              <a:ext cx="109793" cy="312528"/>
              <a:chOff x="4454660" y="3810474"/>
              <a:chExt cx="406107" cy="1155987"/>
            </a:xfrm>
          </p:grpSpPr>
          <p:sp>
            <p:nvSpPr>
              <p:cNvPr id="9226" name="Freeform 16"/>
              <p:cNvSpPr>
                <a:spLocks/>
              </p:cNvSpPr>
              <p:nvPr/>
            </p:nvSpPr>
            <p:spPr bwMode="auto">
              <a:xfrm flipV="1">
                <a:off x="4459674" y="3810474"/>
                <a:ext cx="396080" cy="564858"/>
              </a:xfrm>
              <a:custGeom>
                <a:avLst/>
                <a:gdLst>
                  <a:gd name="T0" fmla="*/ 148399 w 758"/>
                  <a:gd name="T1" fmla="*/ 564858 h 1081"/>
                  <a:gd name="T2" fmla="*/ 396080 w 758"/>
                  <a:gd name="T3" fmla="*/ 0 h 1081"/>
                  <a:gd name="T4" fmla="*/ 0 w 758"/>
                  <a:gd name="T5" fmla="*/ 150489 h 1081"/>
                  <a:gd name="T6" fmla="*/ 148399 w 758"/>
                  <a:gd name="T7" fmla="*/ 564858 h 108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58"/>
                  <a:gd name="T13" fmla="*/ 0 h 1081"/>
                  <a:gd name="T14" fmla="*/ 758 w 758"/>
                  <a:gd name="T15" fmla="*/ 1081 h 108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58" h="1081">
                    <a:moveTo>
                      <a:pt x="284" y="1081"/>
                    </a:moveTo>
                    <a:lnTo>
                      <a:pt x="758" y="0"/>
                    </a:lnTo>
                    <a:lnTo>
                      <a:pt x="0" y="288"/>
                    </a:lnTo>
                    <a:lnTo>
                      <a:pt x="284" y="1081"/>
                    </a:lnTo>
                    <a:close/>
                  </a:path>
                </a:pathLst>
              </a:custGeom>
              <a:solidFill>
                <a:srgbClr val="31909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227" name="Freeform 30"/>
              <p:cNvSpPr>
                <a:spLocks/>
              </p:cNvSpPr>
              <p:nvPr/>
            </p:nvSpPr>
            <p:spPr bwMode="auto">
              <a:xfrm rot="-6303818">
                <a:off x="4522923" y="4261161"/>
                <a:ext cx="275725" cy="329602"/>
              </a:xfrm>
              <a:custGeom>
                <a:avLst/>
                <a:gdLst>
                  <a:gd name="T0" fmla="*/ 0 w 261"/>
                  <a:gd name="T1" fmla="*/ 0 h 312"/>
                  <a:gd name="T2" fmla="*/ 125714 w 261"/>
                  <a:gd name="T3" fmla="*/ 329602 h 312"/>
                  <a:gd name="T4" fmla="*/ 125714 w 261"/>
                  <a:gd name="T5" fmla="*/ 329602 h 312"/>
                  <a:gd name="T6" fmla="*/ 275725 w 261"/>
                  <a:gd name="T7" fmla="*/ 0 h 312"/>
                  <a:gd name="T8" fmla="*/ 0 w 261"/>
                  <a:gd name="T9" fmla="*/ 0 h 3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1"/>
                  <a:gd name="T16" fmla="*/ 0 h 312"/>
                  <a:gd name="T17" fmla="*/ 261 w 261"/>
                  <a:gd name="T18" fmla="*/ 312 h 31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1" h="312">
                    <a:moveTo>
                      <a:pt x="0" y="0"/>
                    </a:moveTo>
                    <a:lnTo>
                      <a:pt x="119" y="312"/>
                    </a:lnTo>
                    <a:lnTo>
                      <a:pt x="26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0BF0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228" name="Freeform 12"/>
              <p:cNvSpPr>
                <a:spLocks/>
              </p:cNvSpPr>
              <p:nvPr/>
            </p:nvSpPr>
            <p:spPr bwMode="auto">
              <a:xfrm rot="7160246">
                <a:off x="4384500" y="4490194"/>
                <a:ext cx="546427" cy="406107"/>
              </a:xfrm>
              <a:custGeom>
                <a:avLst/>
                <a:gdLst>
                  <a:gd name="T0" fmla="*/ 400474 w 1067"/>
                  <a:gd name="T1" fmla="*/ 0 h 793"/>
                  <a:gd name="T2" fmla="*/ 0 w 1067"/>
                  <a:gd name="T3" fmla="*/ 147489 h 793"/>
                  <a:gd name="T4" fmla="*/ 546427 w 1067"/>
                  <a:gd name="T5" fmla="*/ 406107 h 793"/>
                  <a:gd name="T6" fmla="*/ 400474 w 1067"/>
                  <a:gd name="T7" fmla="*/ 0 h 79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067"/>
                  <a:gd name="T13" fmla="*/ 0 h 793"/>
                  <a:gd name="T14" fmla="*/ 1067 w 1067"/>
                  <a:gd name="T15" fmla="*/ 793 h 79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067" h="793">
                    <a:moveTo>
                      <a:pt x="782" y="0"/>
                    </a:moveTo>
                    <a:lnTo>
                      <a:pt x="0" y="288"/>
                    </a:lnTo>
                    <a:lnTo>
                      <a:pt x="1067" y="793"/>
                    </a:lnTo>
                    <a:lnTo>
                      <a:pt x="782" y="0"/>
                    </a:lnTo>
                    <a:close/>
                  </a:path>
                </a:pathLst>
              </a:custGeom>
              <a:solidFill>
                <a:srgbClr val="FDB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</p:grpSp>
      <p:sp>
        <p:nvSpPr>
          <p:cNvPr id="96" name="文本框 78"/>
          <p:cNvSpPr txBox="1"/>
          <p:nvPr/>
        </p:nvSpPr>
        <p:spPr>
          <a:xfrm>
            <a:off x="3017838" y="2343150"/>
            <a:ext cx="2908300" cy="623888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>
            <a:defPPr>
              <a:defRPr lang="zh-CN"/>
            </a:defPPr>
            <a:lvl1pPr>
              <a:defRPr sz="3200" b="1">
                <a:solidFill>
                  <a:srgbClr val="F5841C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3600" dirty="0" smtClean="0">
                <a:solidFill>
                  <a:schemeClr val="accent1">
                    <a:lumMod val="75000"/>
                  </a:schemeClr>
                </a:solidFill>
              </a:rPr>
              <a:t>学科素养课件</a:t>
            </a:r>
            <a:endParaRPr lang="zh-CN" altLang="en-US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4" name="Picture 5" descr="cloudandb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92425" y="39688"/>
            <a:ext cx="6226175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7" name="Picture 4" descr="cloud_ballon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96213" y="5143500"/>
            <a:ext cx="842962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57 -0.10209 C -0.02722 -0.10602 -0.03307 -0.11204 -0.03932 -0.1169 C -0.04271 -0.11945 -0.04636 -0.12037 -0.04974 -0.12246 C -0.05091 -0.12315 -0.05169 -0.12546 -0.05287 -0.12616 C -0.05417 -0.12709 -0.06354 -0.12963 -0.06432 -0.12986 C -0.07162 -0.13241 -0.07761 -0.13588 -0.08516 -0.13727 C -0.08972 -0.13935 -0.09414 -0.1419 -0.0987 -0.14468 C -0.10222 -0.14676 -0.10391 -0.1456 -0.10703 -0.14838 C -0.11289 -0.15347 -0.11823 -0.15857 -0.12474 -0.16134 C -0.12578 -0.1625 -0.12669 -0.16412 -0.12787 -0.16505 C -0.12891 -0.16597 -0.13008 -0.16597 -0.13099 -0.1669 C -0.1375 -0.17338 -0.14258 -0.18125 -0.14974 -0.18542 C -0.15287 -0.19097 -0.15599 -0.19653 -0.15912 -0.20209 C -0.16081 -0.20509 -0.16341 -0.20533 -0.16537 -0.20764 C -0.16849 -0.21597 -0.17383 -0.22269 -0.17787 -0.22986 C -0.18399 -0.24074 -0.18998 -0.25139 -0.19557 -0.2632 C -0.20365 -0.28033 -0.20729 -0.30556 -0.2112 -0.32616 C -0.21211 -0.33773 -0.2138 -0.34815 -0.21537 -0.35949 C -0.21563 -0.38634 -0.2125 -0.44815 -0.21953 -0.48542 C -0.2224 -0.53079 -0.22149 -0.57037 -0.23307 -0.61134 C -0.23503 -0.61806 -0.23672 -0.62778 -0.23932 -0.63357 C -0.24675 -0.6507 -0.24297 -0.63982 -0.2487 -0.64838 C -0.25248 -0.65394 -0.25638 -0.66227 -0.2612 -0.66505 C -0.27448 -0.67292 -0.28659 -0.67639 -0.30078 -0.67801 C -0.32878 -0.69468 -0.36094 -0.68056 -0.39037 -0.67616 C -0.41211 -0.6632 -0.42669 -0.67824 -0.44349 -0.69468 C -0.44623 -0.69722 -0.44961 -0.69815 -0.45182 -0.70209 C -0.45547 -0.70857 -0.45821 -0.71088 -0.46328 -0.7132 C -0.46732 -0.72037 -0.4724 -0.72153 -0.47682 -0.72801 C -0.48099 -0.73426 -0.48451 -0.73704 -0.48932 -0.74283 C -0.49141 -0.74537 -0.4944 -0.74445 -0.49662 -0.74653 C -0.50313 -0.75301 -0.50612 -0.75625 -0.51328 -0.75949 C -0.51862 -0.76574 -0.52578 -0.76783 -0.53203 -0.7706 C -0.54219 -0.78264 -0.57383 -0.77778 -0.57787 -0.77801 C -0.58867 -0.78449 -0.57656 -0.77801 -0.60391 -0.77801 C -0.65287 -0.77801 -0.70182 -0.77917 -0.75078 -0.77986 C -0.76094 -0.78588 -0.76992 -0.79722 -0.77995 -0.80394 C -0.78334 -0.80625 -0.78568 -0.81134 -0.78932 -0.81134 " pathEditMode="relative" ptsTypes="fffffffffffffffffffffffffffffffffffffA">
                                      <p:cBhvr>
                                        <p:cTn id="25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3" y="0"/>
            <a:ext cx="3872646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3" y="1011238"/>
            <a:ext cx="1246187" cy="528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rcRect l="10980" t="7890" r="17050" b="13779"/>
          <a:stretch>
            <a:fillRect/>
          </a:stretch>
        </p:blipFill>
        <p:spPr bwMode="auto">
          <a:xfrm>
            <a:off x="7967663" y="3946525"/>
            <a:ext cx="971550" cy="105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3703637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杠杆的平衡条件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1809750" y="2297113"/>
            <a:ext cx="4949825" cy="992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从“动力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×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动力臂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=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阻力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×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阻力臂”可知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力和力臂的大小成反比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力臂越大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力就越小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3" y="0"/>
            <a:ext cx="3872646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3238" y="1011238"/>
            <a:ext cx="1239837" cy="528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rcRect l="10980" t="7890" r="17050" b="13779"/>
          <a:stretch>
            <a:fillRect/>
          </a:stretch>
        </p:blipFill>
        <p:spPr bwMode="auto">
          <a:xfrm>
            <a:off x="7967663" y="3946525"/>
            <a:ext cx="971550" cy="105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335756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生活中的杠杆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1017588" y="1844675"/>
            <a:ext cx="6778625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判断杠杆的种类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主要比较动力臂和阻力臂的大小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对于复杂的杠杆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要找到支点、动力、阻力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画出力臂进行比较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.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还可以根据杠杆的用途进行分析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例如吃饭的筷子为了省距离就费力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.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省力杠杆一般用在阻力很大的情况下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例如剪铁丝的剪刀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;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费力杠杆一般用在阻力比较小的情况下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例如理发的剪刀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3" y="0"/>
            <a:ext cx="3872646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3238" y="1011238"/>
            <a:ext cx="1239837" cy="528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rcRect l="10980" t="7890" r="17050" b="13779"/>
          <a:stretch>
            <a:fillRect/>
          </a:stretch>
        </p:blipFill>
        <p:spPr bwMode="auto">
          <a:xfrm>
            <a:off x="7967663" y="3946525"/>
            <a:ext cx="971550" cy="105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335756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生活中的杠杆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1907704" y="1647825"/>
            <a:ext cx="5308302" cy="2285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杠杆的分类主要包括以下几种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:</a:t>
            </a:r>
          </a:p>
          <a:p>
            <a:pPr algn="just">
              <a:lnSpc>
                <a:spcPct val="150000"/>
              </a:lnSpc>
            </a:pP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(1)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省力杠杆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动力臂大于阻力臂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;</a:t>
            </a:r>
          </a:p>
          <a:p>
            <a:pPr algn="just">
              <a:lnSpc>
                <a:spcPct val="150000"/>
              </a:lnSpc>
            </a:pP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(2)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费力杠杆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动力臂小于阻力臂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;</a:t>
            </a:r>
          </a:p>
          <a:p>
            <a:pPr algn="just">
              <a:lnSpc>
                <a:spcPct val="150000"/>
              </a:lnSpc>
            </a:pP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(3)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等臂杠杆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动力臂等于阻力臂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1677988" y="506413"/>
            <a:ext cx="6192837" cy="90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r>
              <a:rPr lang="zh-CN" altLang="en-US" sz="5400" b="1">
                <a:solidFill>
                  <a:schemeClr val="accent1"/>
                </a:solidFill>
                <a:latin typeface="隶书"/>
                <a:ea typeface="隶书"/>
                <a:cs typeface="隶书"/>
              </a:rPr>
              <a:t>第十一章 机械与功</a:t>
            </a:r>
          </a:p>
        </p:txBody>
      </p:sp>
      <p:sp>
        <p:nvSpPr>
          <p:cNvPr id="64" name="文本框 78"/>
          <p:cNvSpPr txBox="1">
            <a:spLocks noChangeArrowheads="1"/>
          </p:cNvSpPr>
          <p:nvPr/>
        </p:nvSpPr>
        <p:spPr bwMode="auto">
          <a:xfrm>
            <a:off x="3049588" y="1863725"/>
            <a:ext cx="2940050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第</a:t>
            </a:r>
            <a:r>
              <a:rPr lang="en-US" altLang="zh-CN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2</a:t>
            </a:r>
            <a:r>
              <a:rPr lang="zh-CN" altLang="en-US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节　滑　轮</a:t>
            </a:r>
          </a:p>
        </p:txBody>
      </p:sp>
      <p:pic>
        <p:nvPicPr>
          <p:cNvPr id="25" name="Picture 12" descr="clouds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2450" y="3101975"/>
            <a:ext cx="477043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10" descr="field1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8900" y="3838575"/>
            <a:ext cx="8916988" cy="135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11" descr="server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59075" y="3294063"/>
            <a:ext cx="3560763" cy="195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图片 19" descr="画笔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05763" y="4016375"/>
            <a:ext cx="1125537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图片 23" descr="下方素材.png"/>
          <p:cNvPicPr>
            <a:picLocks noChangeAspect="1"/>
          </p:cNvPicPr>
          <p:nvPr/>
        </p:nvPicPr>
        <p:blipFill>
          <a:blip r:embed="rId3"/>
          <a:srcRect t="65517"/>
          <a:stretch>
            <a:fillRect/>
          </a:stretch>
        </p:blipFill>
        <p:spPr bwMode="auto">
          <a:xfrm>
            <a:off x="3967163" y="4652963"/>
            <a:ext cx="1895475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2438" y="1108075"/>
            <a:ext cx="1189037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18"/>
          <p:cNvGrpSpPr>
            <a:grpSpLocks/>
          </p:cNvGrpSpPr>
          <p:nvPr/>
        </p:nvGrpSpPr>
        <p:grpSpPr bwMode="auto">
          <a:xfrm>
            <a:off x="252413" y="0"/>
            <a:ext cx="2085975" cy="819150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6105"/>
              <a:ext cx="5751109" cy="68530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10170" y="209398"/>
              <a:ext cx="418795" cy="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3226" y="209398"/>
              <a:ext cx="418795" cy="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06388" y="349250"/>
            <a:ext cx="197326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滑轮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1187624" y="1923678"/>
            <a:ext cx="6099175" cy="1111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滑轮实际上也可以看作是能够连续旋转的杠杆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所以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仍可以用杠杆的平衡条件分析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图片 19" descr="画笔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05763" y="4016375"/>
            <a:ext cx="1125537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图片 23" descr="下方素材.png"/>
          <p:cNvPicPr>
            <a:picLocks noChangeAspect="1"/>
          </p:cNvPicPr>
          <p:nvPr/>
        </p:nvPicPr>
        <p:blipFill>
          <a:blip r:embed="rId3"/>
          <a:srcRect t="65517"/>
          <a:stretch>
            <a:fillRect/>
          </a:stretch>
        </p:blipFill>
        <p:spPr bwMode="auto">
          <a:xfrm>
            <a:off x="3967163" y="4652963"/>
            <a:ext cx="1895475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1013" y="911225"/>
            <a:ext cx="1189037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18"/>
          <p:cNvGrpSpPr>
            <a:grpSpLocks/>
          </p:cNvGrpSpPr>
          <p:nvPr/>
        </p:nvGrpSpPr>
        <p:grpSpPr bwMode="auto">
          <a:xfrm>
            <a:off x="252413" y="0"/>
            <a:ext cx="2085975" cy="819150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6105"/>
              <a:ext cx="5751109" cy="68530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10170" y="209398"/>
              <a:ext cx="418795" cy="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3226" y="209398"/>
              <a:ext cx="418795" cy="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06388" y="349250"/>
            <a:ext cx="197326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滑轮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1460500" y="1425575"/>
            <a:ext cx="6099175" cy="145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000" dirty="0">
                <a:latin typeface="微软雅黑" pitchFamily="34" charset="-122"/>
                <a:ea typeface="微软雅黑" pitchFamily="34" charset="-122"/>
              </a:rPr>
              <a:t>“改变力的方向”是指施加某一方向的力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zh-CN" sz="2000" dirty="0">
                <a:latin typeface="微软雅黑" pitchFamily="34" charset="-122"/>
                <a:ea typeface="微软雅黑" pitchFamily="34" charset="-122"/>
              </a:rPr>
              <a:t>能得到一个不同方向的力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(</a:t>
            </a:r>
            <a:r>
              <a:rPr lang="zh-CN" altLang="zh-CN" sz="2000" dirty="0">
                <a:latin typeface="微软雅黑" pitchFamily="34" charset="-122"/>
                <a:ea typeface="微软雅黑" pitchFamily="34" charset="-122"/>
              </a:rPr>
              <a:t>图中由竖直向下的力</a:t>
            </a:r>
            <a:r>
              <a:rPr lang="en-US" altLang="zh-CN" sz="2000" i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F</a:t>
            </a:r>
            <a:r>
              <a:rPr lang="en-US" altLang="zh-CN" sz="2000" baseline="-25000" dirty="0">
                <a:latin typeface="微软雅黑" pitchFamily="34" charset="-122"/>
                <a:ea typeface="微软雅黑" pitchFamily="34" charset="-122"/>
              </a:rPr>
              <a:t>1</a:t>
            </a:r>
            <a:r>
              <a:rPr lang="zh-CN" altLang="zh-CN" sz="2000" dirty="0">
                <a:latin typeface="微软雅黑" pitchFamily="34" charset="-122"/>
                <a:ea typeface="微软雅黑" pitchFamily="34" charset="-122"/>
              </a:rPr>
              <a:t>可得到使重物上升的力</a:t>
            </a:r>
            <a:r>
              <a:rPr lang="en-US" altLang="zh-CN" sz="2000" i="1" dirty="0">
                <a:latin typeface="Times New Roman" pitchFamily="18" charset="0"/>
                <a:ea typeface="微软雅黑" pitchFamily="34" charset="-122"/>
              </a:rPr>
              <a:t>F</a:t>
            </a:r>
            <a:r>
              <a:rPr lang="en-US" altLang="zh-CN" sz="2000" baseline="-25000" dirty="0">
                <a:latin typeface="微软雅黑" pitchFamily="34" charset="-122"/>
                <a:ea typeface="微软雅黑" pitchFamily="34" charset="-122"/>
              </a:rPr>
              <a:t>2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)</a:t>
            </a:r>
            <a:r>
              <a:rPr lang="en-US" altLang="zh-CN" sz="2000" i="1" dirty="0">
                <a:latin typeface="微软雅黑" pitchFamily="34" charset="-122"/>
                <a:ea typeface="微软雅黑" pitchFamily="34" charset="-122"/>
              </a:rPr>
              <a:t>.</a:t>
            </a:r>
            <a:endParaRPr lang="zh-CN" altLang="zh-CN" sz="2000" dirty="0">
              <a:latin typeface="微软雅黑" pitchFamily="34" charset="-122"/>
              <a:ea typeface="微软雅黑" pitchFamily="34" charset="-122"/>
            </a:endParaRPr>
          </a:p>
        </p:txBody>
      </p:sp>
      <p:pic>
        <p:nvPicPr>
          <p:cNvPr id="11" name="CC790.EPS" descr="id:2147514803;FounderCE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08413" y="2744788"/>
            <a:ext cx="1395412" cy="186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2166396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2763" y="835025"/>
            <a:ext cx="1238250" cy="54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67663" y="3990975"/>
            <a:ext cx="971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197326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滑轮</a:t>
            </a:r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176213" y="1381125"/>
            <a:ext cx="5480050" cy="376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(1)</a:t>
            </a:r>
            <a:r>
              <a:rPr lang="zh-CN" altLang="zh-CN" sz="2000">
                <a:latin typeface="微软雅黑" pitchFamily="34" charset="-122"/>
                <a:ea typeface="微软雅黑" pitchFamily="34" charset="-122"/>
              </a:rPr>
              <a:t>如果使用定滑轮时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zh-CN" sz="2000">
                <a:latin typeface="微软雅黑" pitchFamily="34" charset="-122"/>
                <a:ea typeface="微软雅黑" pitchFamily="34" charset="-122"/>
              </a:rPr>
              <a:t>动力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F</a:t>
            </a:r>
            <a:r>
              <a:rPr lang="en-US" altLang="zh-CN" sz="2000" baseline="-25000">
                <a:latin typeface="微软雅黑" pitchFamily="34" charset="-122"/>
                <a:ea typeface="微软雅黑" pitchFamily="34" charset="-122"/>
              </a:rPr>
              <a:t>1</a:t>
            </a:r>
            <a:r>
              <a:rPr lang="zh-CN" altLang="zh-CN" sz="2000">
                <a:latin typeface="微软雅黑" pitchFamily="34" charset="-122"/>
                <a:ea typeface="微软雅黑" pitchFamily="34" charset="-122"/>
              </a:rPr>
              <a:t>不沿着竖直方向而改为其他方向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zh-CN" sz="2000">
                <a:latin typeface="微软雅黑" pitchFamily="34" charset="-122"/>
                <a:ea typeface="微软雅黑" pitchFamily="34" charset="-122"/>
              </a:rPr>
              <a:t>那么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</a:rPr>
              <a:t>F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=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</a:rPr>
              <a:t>G</a:t>
            </a:r>
            <a:r>
              <a:rPr lang="zh-CN" altLang="zh-CN" sz="2000" baseline="-25000">
                <a:latin typeface="微软雅黑" pitchFamily="34" charset="-122"/>
                <a:ea typeface="微软雅黑" pitchFamily="34" charset="-122"/>
              </a:rPr>
              <a:t>物</a:t>
            </a:r>
            <a:r>
              <a:rPr lang="zh-CN" altLang="zh-CN" sz="2000">
                <a:latin typeface="微软雅黑" pitchFamily="34" charset="-122"/>
                <a:ea typeface="微软雅黑" pitchFamily="34" charset="-122"/>
              </a:rPr>
              <a:t>还是否成立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?</a:t>
            </a:r>
            <a:endParaRPr lang="zh-CN" altLang="zh-CN" sz="2000">
              <a:latin typeface="微软雅黑" pitchFamily="34" charset="-122"/>
              <a:ea typeface="微软雅黑" pitchFamily="34" charset="-122"/>
            </a:endParaRPr>
          </a:p>
          <a:p>
            <a:pPr algn="just">
              <a:lnSpc>
                <a:spcPct val="150000"/>
              </a:lnSpc>
            </a:pPr>
            <a:r>
              <a:rPr lang="zh-CN" altLang="zh-CN" sz="2000">
                <a:latin typeface="微软雅黑" pitchFamily="34" charset="-122"/>
                <a:ea typeface="微软雅黑" pitchFamily="34" charset="-122"/>
              </a:rPr>
              <a:t>如图甲所示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zh-CN" sz="2000">
                <a:latin typeface="微软雅黑" pitchFamily="34" charset="-122"/>
                <a:ea typeface="微软雅黑" pitchFamily="34" charset="-122"/>
              </a:rPr>
              <a:t>改变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</a:rPr>
              <a:t>F</a:t>
            </a:r>
            <a:r>
              <a:rPr lang="en-US" altLang="zh-CN" sz="2000" baseline="-25000">
                <a:latin typeface="微软雅黑" pitchFamily="34" charset="-122"/>
                <a:ea typeface="微软雅黑" pitchFamily="34" charset="-122"/>
              </a:rPr>
              <a:t>1</a:t>
            </a:r>
            <a:r>
              <a:rPr lang="zh-CN" altLang="zh-CN" sz="2000">
                <a:latin typeface="微软雅黑" pitchFamily="34" charset="-122"/>
                <a:ea typeface="微软雅黑" pitchFamily="34" charset="-122"/>
              </a:rPr>
              <a:t>的方向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zh-CN" sz="2000">
                <a:latin typeface="微软雅黑" pitchFamily="34" charset="-122"/>
                <a:ea typeface="微软雅黑" pitchFamily="34" charset="-122"/>
              </a:rPr>
              <a:t>由图中杠杆的示意图得出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</a:rPr>
              <a:t>L</a:t>
            </a:r>
            <a:r>
              <a:rPr lang="en-US" altLang="zh-CN" sz="2000" baseline="-25000">
                <a:latin typeface="微软雅黑" pitchFamily="34" charset="-122"/>
                <a:ea typeface="微软雅黑" pitchFamily="34" charset="-122"/>
              </a:rPr>
              <a:t>1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=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</a:rPr>
              <a:t>L</a:t>
            </a:r>
            <a:r>
              <a:rPr lang="en-US" altLang="zh-CN" sz="2000" baseline="-25000">
                <a:latin typeface="微软雅黑" pitchFamily="34" charset="-122"/>
                <a:ea typeface="微软雅黑" pitchFamily="34" charset="-122"/>
              </a:rPr>
              <a:t>2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=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</a:rPr>
              <a:t>r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zh-CN" sz="2000">
                <a:latin typeface="微软雅黑" pitchFamily="34" charset="-122"/>
                <a:ea typeface="微软雅黑" pitchFamily="34" charset="-122"/>
              </a:rPr>
              <a:t>根据杠杆的平衡条件得到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</a:rPr>
              <a:t>F</a:t>
            </a:r>
            <a:r>
              <a:rPr lang="en-US" altLang="zh-CN" sz="2000" baseline="-25000">
                <a:latin typeface="微软雅黑" pitchFamily="34" charset="-122"/>
                <a:ea typeface="微软雅黑" pitchFamily="34" charset="-122"/>
              </a:rPr>
              <a:t>1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</a:rPr>
              <a:t>=F</a:t>
            </a:r>
            <a:r>
              <a:rPr lang="en-US" altLang="zh-CN" sz="2000" baseline="-25000">
                <a:latin typeface="微软雅黑" pitchFamily="34" charset="-122"/>
                <a:ea typeface="微软雅黑" pitchFamily="34" charset="-122"/>
              </a:rPr>
              <a:t>2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</a:rPr>
              <a:t>=G</a:t>
            </a:r>
            <a:r>
              <a:rPr lang="zh-CN" altLang="zh-CN" sz="2000" baseline="-25000">
                <a:latin typeface="微软雅黑" pitchFamily="34" charset="-122"/>
                <a:ea typeface="微软雅黑" pitchFamily="34" charset="-122"/>
              </a:rPr>
              <a:t>物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;</a:t>
            </a:r>
            <a:r>
              <a:rPr lang="zh-CN" altLang="zh-CN" sz="2000">
                <a:latin typeface="微软雅黑" pitchFamily="34" charset="-122"/>
                <a:ea typeface="微软雅黑" pitchFamily="34" charset="-122"/>
              </a:rPr>
              <a:t>变换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</a:rPr>
              <a:t>F</a:t>
            </a:r>
            <a:r>
              <a:rPr lang="en-US" altLang="zh-CN" sz="2000" baseline="-25000">
                <a:latin typeface="微软雅黑" pitchFamily="34" charset="-122"/>
                <a:ea typeface="微软雅黑" pitchFamily="34" charset="-122"/>
              </a:rPr>
              <a:t>1</a:t>
            </a:r>
            <a:r>
              <a:rPr lang="zh-CN" altLang="zh-CN" sz="2000">
                <a:latin typeface="微软雅黑" pitchFamily="34" charset="-122"/>
                <a:ea typeface="微软雅黑" pitchFamily="34" charset="-122"/>
              </a:rPr>
              <a:t>的方向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zh-CN" sz="2000">
                <a:latin typeface="微软雅黑" pitchFamily="34" charset="-122"/>
                <a:ea typeface="微软雅黑" pitchFamily="34" charset="-122"/>
              </a:rPr>
              <a:t>如图乙所示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zh-CN" sz="2000">
                <a:latin typeface="微软雅黑" pitchFamily="34" charset="-122"/>
                <a:ea typeface="微软雅黑" pitchFamily="34" charset="-122"/>
              </a:rPr>
              <a:t>仍为一个等臂杠杆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</a:rPr>
              <a:t>F</a:t>
            </a:r>
            <a:r>
              <a:rPr lang="en-US" altLang="zh-CN" sz="2000" baseline="-25000">
                <a:latin typeface="微软雅黑" pitchFamily="34" charset="-122"/>
                <a:ea typeface="微软雅黑" pitchFamily="34" charset="-122"/>
              </a:rPr>
              <a:t>1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=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</a:rPr>
              <a:t>F</a:t>
            </a:r>
            <a:r>
              <a:rPr lang="en-US" altLang="zh-CN" sz="2000" baseline="-25000">
                <a:latin typeface="微软雅黑" pitchFamily="34" charset="-122"/>
                <a:ea typeface="微软雅黑" pitchFamily="34" charset="-122"/>
              </a:rPr>
              <a:t>2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=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</a:rPr>
              <a:t>G</a:t>
            </a:r>
            <a:r>
              <a:rPr lang="zh-CN" altLang="zh-CN" sz="2000" baseline="-25000">
                <a:latin typeface="微软雅黑" pitchFamily="34" charset="-122"/>
                <a:ea typeface="微软雅黑" pitchFamily="34" charset="-122"/>
              </a:rPr>
              <a:t>物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;</a:t>
            </a:r>
            <a:r>
              <a:rPr lang="zh-CN" altLang="zh-CN" sz="2000">
                <a:latin typeface="微软雅黑" pitchFamily="34" charset="-122"/>
                <a:ea typeface="微软雅黑" pitchFamily="34" charset="-122"/>
              </a:rPr>
              <a:t>因此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zh-CN" sz="2000">
                <a:latin typeface="微软雅黑" pitchFamily="34" charset="-122"/>
                <a:ea typeface="微软雅黑" pitchFamily="34" charset="-122"/>
              </a:rPr>
              <a:t>无论朝哪个方向用力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zh-CN" sz="2000">
                <a:latin typeface="微软雅黑" pitchFamily="34" charset="-122"/>
                <a:ea typeface="微软雅黑" pitchFamily="34" charset="-122"/>
              </a:rPr>
              <a:t>定滑轮都是一个等臂杠杆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zh-CN" sz="2000">
                <a:latin typeface="微软雅黑" pitchFamily="34" charset="-122"/>
                <a:ea typeface="微软雅黑" pitchFamily="34" charset="-122"/>
              </a:rPr>
              <a:t>在绳重和摩擦忽略不计的情况下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zh-CN" sz="2000">
                <a:latin typeface="微软雅黑" pitchFamily="34" charset="-122"/>
                <a:ea typeface="微软雅黑" pitchFamily="34" charset="-122"/>
              </a:rPr>
              <a:t>动力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</a:rPr>
              <a:t>F</a:t>
            </a:r>
            <a:r>
              <a:rPr lang="zh-CN" altLang="zh-CN" sz="2000">
                <a:latin typeface="微软雅黑" pitchFamily="34" charset="-122"/>
                <a:ea typeface="微软雅黑" pitchFamily="34" charset="-122"/>
              </a:rPr>
              <a:t>与阻力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</a:rPr>
              <a:t>G</a:t>
            </a:r>
            <a:r>
              <a:rPr lang="zh-CN" altLang="zh-CN" sz="2000">
                <a:latin typeface="微软雅黑" pitchFamily="34" charset="-122"/>
                <a:ea typeface="微软雅黑" pitchFamily="34" charset="-122"/>
              </a:rPr>
              <a:t>的关系为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</a:rPr>
              <a:t>F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=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</a:rPr>
              <a:t>G</a:t>
            </a:r>
            <a:r>
              <a:rPr lang="zh-CN" altLang="zh-CN" sz="2000" baseline="-25000">
                <a:latin typeface="微软雅黑" pitchFamily="34" charset="-122"/>
                <a:ea typeface="微软雅黑" pitchFamily="34" charset="-122"/>
              </a:rPr>
              <a:t>物</a:t>
            </a:r>
            <a:r>
              <a:rPr lang="en-US" altLang="zh-CN" sz="2000" i="1">
                <a:latin typeface="微软雅黑" pitchFamily="34" charset="-122"/>
                <a:ea typeface="微软雅黑" pitchFamily="34" charset="-122"/>
              </a:rPr>
              <a:t>.</a:t>
            </a:r>
            <a:endParaRPr lang="zh-CN" altLang="zh-CN" sz="2000">
              <a:latin typeface="微软雅黑" pitchFamily="34" charset="-122"/>
              <a:ea typeface="微软雅黑" pitchFamily="34" charset="-122"/>
            </a:endParaRPr>
          </a:p>
        </p:txBody>
      </p:sp>
      <p:pic>
        <p:nvPicPr>
          <p:cNvPr id="12" name="CC794.EPS" descr="id:2147514817;FounderC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43613" y="1816100"/>
            <a:ext cx="2747962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2166396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2763" y="835025"/>
            <a:ext cx="1238250" cy="54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67663" y="3990975"/>
            <a:ext cx="971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197326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滑轮</a:t>
            </a:r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176213" y="1550988"/>
            <a:ext cx="5111750" cy="3300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(2)</a:t>
            </a:r>
            <a:r>
              <a:rPr lang="zh-CN" altLang="zh-CN" sz="2000">
                <a:latin typeface="微软雅黑" pitchFamily="34" charset="-122"/>
                <a:ea typeface="微软雅黑" pitchFamily="34" charset="-122"/>
              </a:rPr>
              <a:t>如果使用动滑轮时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zh-CN" sz="2000">
                <a:latin typeface="微软雅黑" pitchFamily="34" charset="-122"/>
                <a:ea typeface="微软雅黑" pitchFamily="34" charset="-122"/>
              </a:rPr>
              <a:t>动力</a:t>
            </a:r>
            <a:r>
              <a:rPr lang="en-US" altLang="zh-CN" sz="2000" i="1">
                <a:latin typeface="微软雅黑" pitchFamily="34" charset="-122"/>
                <a:ea typeface="微软雅黑" pitchFamily="34" charset="-122"/>
              </a:rPr>
              <a:t>F</a:t>
            </a:r>
            <a:r>
              <a:rPr lang="en-US" altLang="zh-CN" sz="2000" baseline="-25000">
                <a:latin typeface="微软雅黑" pitchFamily="34" charset="-122"/>
                <a:ea typeface="微软雅黑" pitchFamily="34" charset="-122"/>
              </a:rPr>
              <a:t>1</a:t>
            </a:r>
            <a:r>
              <a:rPr lang="zh-CN" altLang="zh-CN" sz="2000">
                <a:latin typeface="微软雅黑" pitchFamily="34" charset="-122"/>
                <a:ea typeface="微软雅黑" pitchFamily="34" charset="-122"/>
              </a:rPr>
              <a:t>不沿着竖直方向而改为其他方向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zh-CN" sz="2000">
                <a:latin typeface="微软雅黑" pitchFamily="34" charset="-122"/>
                <a:ea typeface="微软雅黑" pitchFamily="34" charset="-122"/>
              </a:rPr>
              <a:t>那么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F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=        (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</a:rPr>
              <a:t>G</a:t>
            </a:r>
            <a:r>
              <a:rPr lang="zh-CN" altLang="zh-CN" sz="2000" baseline="-25000">
                <a:latin typeface="微软雅黑" pitchFamily="34" charset="-122"/>
                <a:ea typeface="微软雅黑" pitchFamily="34" charset="-122"/>
              </a:rPr>
              <a:t>物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+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</a:rPr>
              <a:t>G</a:t>
            </a:r>
            <a:r>
              <a:rPr lang="zh-CN" altLang="zh-CN" sz="2000" baseline="-25000">
                <a:latin typeface="微软雅黑" pitchFamily="34" charset="-122"/>
                <a:ea typeface="微软雅黑" pitchFamily="34" charset="-122"/>
              </a:rPr>
              <a:t>动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)</a:t>
            </a:r>
            <a:r>
              <a:rPr lang="zh-CN" altLang="zh-CN" sz="2000">
                <a:latin typeface="微软雅黑" pitchFamily="34" charset="-122"/>
                <a:ea typeface="微软雅黑" pitchFamily="34" charset="-122"/>
              </a:rPr>
              <a:t>还是否成立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zh-CN" altLang="zh-CN" sz="2000">
                <a:latin typeface="微软雅黑" pitchFamily="34" charset="-122"/>
                <a:ea typeface="微软雅黑" pitchFamily="34" charset="-122"/>
              </a:rPr>
              <a:t>当改变力的方向时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</a:rPr>
              <a:t>L</a:t>
            </a:r>
            <a:r>
              <a:rPr lang="en-US" altLang="zh-CN" sz="2000" baseline="-25000">
                <a:latin typeface="微软雅黑" pitchFamily="34" charset="-122"/>
                <a:ea typeface="微软雅黑" pitchFamily="34" charset="-122"/>
              </a:rPr>
              <a:t>2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=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</a:rPr>
              <a:t>r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zh-CN" sz="2000">
                <a:latin typeface="微软雅黑" pitchFamily="34" charset="-122"/>
                <a:ea typeface="微软雅黑" pitchFamily="34" charset="-122"/>
              </a:rPr>
              <a:t>而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</a:rPr>
              <a:t>L</a:t>
            </a:r>
            <a:r>
              <a:rPr lang="en-US" altLang="zh-CN" sz="2000" baseline="-25000">
                <a:latin typeface="微软雅黑" pitchFamily="34" charset="-122"/>
                <a:ea typeface="微软雅黑" pitchFamily="34" charset="-122"/>
              </a:rPr>
              <a:t>1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&lt;2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</a:rPr>
              <a:t>r,</a:t>
            </a:r>
            <a:r>
              <a:rPr lang="zh-CN" altLang="zh-CN" sz="2000">
                <a:latin typeface="微软雅黑" pitchFamily="34" charset="-122"/>
                <a:ea typeface="微软雅黑" pitchFamily="34" charset="-122"/>
              </a:rPr>
              <a:t>根据杠杆平衡条件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</a:rPr>
              <a:t>F</a:t>
            </a:r>
            <a:r>
              <a:rPr lang="en-US" altLang="zh-CN" sz="2000" baseline="-25000">
                <a:latin typeface="微软雅黑" pitchFamily="34" charset="-122"/>
                <a:ea typeface="微软雅黑" pitchFamily="34" charset="-122"/>
              </a:rPr>
              <a:t>1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</a:rPr>
              <a:t>L</a:t>
            </a:r>
            <a:r>
              <a:rPr lang="en-US" altLang="zh-CN" sz="2000" baseline="-25000">
                <a:latin typeface="微软雅黑" pitchFamily="34" charset="-122"/>
                <a:ea typeface="微软雅黑" pitchFamily="34" charset="-122"/>
              </a:rPr>
              <a:t>1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=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</a:rPr>
              <a:t>F</a:t>
            </a:r>
            <a:r>
              <a:rPr lang="en-US" altLang="zh-CN" sz="2000" baseline="-25000">
                <a:latin typeface="微软雅黑" pitchFamily="34" charset="-122"/>
                <a:ea typeface="微软雅黑" pitchFamily="34" charset="-122"/>
              </a:rPr>
              <a:t>2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</a:rPr>
              <a:t>L</a:t>
            </a:r>
            <a:r>
              <a:rPr lang="en-US" altLang="zh-CN" sz="2000" baseline="-25000">
                <a:latin typeface="微软雅黑" pitchFamily="34" charset="-122"/>
                <a:ea typeface="微软雅黑" pitchFamily="34" charset="-122"/>
              </a:rPr>
              <a:t>2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</a:rPr>
              <a:t>F</a:t>
            </a:r>
            <a:r>
              <a:rPr lang="en-US" altLang="zh-CN" sz="2000" baseline="-25000">
                <a:latin typeface="微软雅黑" pitchFamily="34" charset="-122"/>
                <a:ea typeface="微软雅黑" pitchFamily="34" charset="-122"/>
              </a:rPr>
              <a:t>1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&gt;        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</a:rPr>
              <a:t>F</a:t>
            </a:r>
            <a:r>
              <a:rPr lang="en-US" altLang="zh-CN" sz="2000" baseline="-25000">
                <a:latin typeface="微软雅黑" pitchFamily="34" charset="-122"/>
                <a:ea typeface="微软雅黑" pitchFamily="34" charset="-122"/>
              </a:rPr>
              <a:t>2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zh-CN" sz="2000">
                <a:latin typeface="微软雅黑" pitchFamily="34" charset="-122"/>
                <a:ea typeface="微软雅黑" pitchFamily="34" charset="-122"/>
              </a:rPr>
              <a:t>当重物匀速上升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</a:rPr>
              <a:t>F</a:t>
            </a:r>
            <a:r>
              <a:rPr lang="en-US" altLang="zh-CN" sz="2000" baseline="-25000">
                <a:latin typeface="微软雅黑" pitchFamily="34" charset="-122"/>
                <a:ea typeface="微软雅黑" pitchFamily="34" charset="-122"/>
              </a:rPr>
              <a:t>2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=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</a:rPr>
              <a:t>G</a:t>
            </a:r>
            <a:r>
              <a:rPr lang="zh-CN" altLang="zh-CN" sz="2000" baseline="-25000">
                <a:latin typeface="微软雅黑" pitchFamily="34" charset="-122"/>
                <a:ea typeface="微软雅黑" pitchFamily="34" charset="-122"/>
              </a:rPr>
              <a:t>物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+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</a:rPr>
              <a:t>G</a:t>
            </a:r>
            <a:r>
              <a:rPr lang="zh-CN" altLang="zh-CN" sz="2000" baseline="-25000">
                <a:latin typeface="微软雅黑" pitchFamily="34" charset="-122"/>
                <a:ea typeface="微软雅黑" pitchFamily="34" charset="-122"/>
              </a:rPr>
              <a:t>动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zh-CN" sz="2000">
                <a:latin typeface="微软雅黑" pitchFamily="34" charset="-122"/>
                <a:ea typeface="微软雅黑" pitchFamily="34" charset="-122"/>
              </a:rPr>
              <a:t>则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</a:rPr>
              <a:t>F</a:t>
            </a:r>
            <a:r>
              <a:rPr lang="en-US" altLang="zh-CN" sz="2000" baseline="-25000">
                <a:latin typeface="微软雅黑" pitchFamily="34" charset="-122"/>
                <a:ea typeface="微软雅黑" pitchFamily="34" charset="-122"/>
              </a:rPr>
              <a:t>1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&gt;       (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</a:rPr>
              <a:t>G</a:t>
            </a:r>
            <a:r>
              <a:rPr lang="zh-CN" altLang="zh-CN" sz="2000" baseline="-25000">
                <a:latin typeface="微软雅黑" pitchFamily="34" charset="-122"/>
                <a:ea typeface="微软雅黑" pitchFamily="34" charset="-122"/>
              </a:rPr>
              <a:t>物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+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</a:rPr>
              <a:t>G</a:t>
            </a:r>
            <a:r>
              <a:rPr lang="zh-CN" altLang="zh-CN" sz="2000" baseline="-25000">
                <a:latin typeface="微软雅黑" pitchFamily="34" charset="-122"/>
                <a:ea typeface="微软雅黑" pitchFamily="34" charset="-122"/>
              </a:rPr>
              <a:t>动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)</a:t>
            </a:r>
            <a:r>
              <a:rPr lang="en-US" altLang="zh-CN" sz="2000" i="1">
                <a:latin typeface="微软雅黑" pitchFamily="34" charset="-122"/>
                <a:ea typeface="微软雅黑" pitchFamily="34" charset="-122"/>
              </a:rPr>
              <a:t>.</a:t>
            </a:r>
            <a:endParaRPr lang="zh-CN" altLang="zh-CN" sz="2000"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endParaRPr lang="zh-CN" altLang="zh-CN" sz="2000">
              <a:latin typeface="微软雅黑" pitchFamily="34" charset="-122"/>
              <a:ea typeface="微软雅黑" pitchFamily="34" charset="-122"/>
            </a:endParaRPr>
          </a:p>
        </p:txBody>
      </p:sp>
      <p:pic>
        <p:nvPicPr>
          <p:cNvPr id="13" name="CC796.EPS" descr="id:2147514853;FounderC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84888" y="1993900"/>
            <a:ext cx="2032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3815" name="Group 23"/>
          <p:cNvGraphicFramePr>
            <a:graphicFrameLocks noGrp="1"/>
          </p:cNvGraphicFramePr>
          <p:nvPr/>
        </p:nvGraphicFramePr>
        <p:xfrm>
          <a:off x="3016250" y="1897063"/>
          <a:ext cx="433388" cy="819150"/>
        </p:xfrm>
        <a:graphic>
          <a:graphicData uri="http://schemas.openxmlformats.org/drawingml/2006/table">
            <a:tbl>
              <a:tblPr/>
              <a:tblGrid>
                <a:gridCol w="433388"/>
              </a:tblGrid>
              <a:tr h="447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  <a:sym typeface="Times New Roman" pitchFamily="18" charset="0"/>
                        </a:rPr>
                        <a:t>1</a:t>
                      </a:r>
                      <a:endParaRPr kumimoji="0" lang="zh-CN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itchFamily="34" charset="-122"/>
                        <a:ea typeface="微软雅黑" pitchFamily="34" charset="-122"/>
                        <a:sym typeface="Times New Roman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  <a:sym typeface="Times New Roman" pitchFamily="18" charset="0"/>
                        </a:rPr>
                        <a:t>2</a:t>
                      </a:r>
                      <a:endParaRPr kumimoji="0" lang="zh-CN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itchFamily="34" charset="-122"/>
                        <a:ea typeface="微软雅黑" pitchFamily="34" charset="-122"/>
                        <a:sym typeface="Times New Roman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3813" name="Group 21"/>
          <p:cNvGraphicFramePr>
            <a:graphicFrameLocks noGrp="1"/>
          </p:cNvGraphicFramePr>
          <p:nvPr/>
        </p:nvGraphicFramePr>
        <p:xfrm>
          <a:off x="2819400" y="3303588"/>
          <a:ext cx="434975" cy="742950"/>
        </p:xfrm>
        <a:graphic>
          <a:graphicData uri="http://schemas.openxmlformats.org/drawingml/2006/table">
            <a:tbl>
              <a:tblPr/>
              <a:tblGrid>
                <a:gridCol w="434975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  <a:sym typeface="Times New Roman" pitchFamily="18" charset="0"/>
                        </a:rPr>
                        <a:t>1</a:t>
                      </a:r>
                      <a:endParaRPr kumimoji="0" lang="zh-CN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itchFamily="34" charset="-122"/>
                        <a:ea typeface="微软雅黑" pitchFamily="34" charset="-122"/>
                        <a:sym typeface="Times New Roman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  <a:sym typeface="Times New Roman" pitchFamily="18" charset="0"/>
                        </a:rPr>
                        <a:t>2</a:t>
                      </a:r>
                      <a:endParaRPr kumimoji="0" lang="zh-CN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itchFamily="34" charset="-122"/>
                        <a:ea typeface="微软雅黑" pitchFamily="34" charset="-122"/>
                        <a:sym typeface="Times New Roman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3814" name="Group 22"/>
          <p:cNvGraphicFramePr>
            <a:graphicFrameLocks noGrp="1"/>
          </p:cNvGraphicFramePr>
          <p:nvPr/>
        </p:nvGraphicFramePr>
        <p:xfrm>
          <a:off x="2630488" y="3803650"/>
          <a:ext cx="434975" cy="742950"/>
        </p:xfrm>
        <a:graphic>
          <a:graphicData uri="http://schemas.openxmlformats.org/drawingml/2006/table">
            <a:tbl>
              <a:tblPr/>
              <a:tblGrid>
                <a:gridCol w="434975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  <a:sym typeface="Times New Roman" pitchFamily="18" charset="0"/>
                        </a:rPr>
                        <a:t>1</a:t>
                      </a:r>
                      <a:endParaRPr kumimoji="0" lang="zh-CN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itchFamily="34" charset="-122"/>
                        <a:ea typeface="微软雅黑" pitchFamily="34" charset="-122"/>
                        <a:sym typeface="Times New Roman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  <a:sym typeface="Times New Roman" pitchFamily="18" charset="0"/>
                        </a:rPr>
                        <a:t>2</a:t>
                      </a:r>
                      <a:endParaRPr kumimoji="0" lang="zh-CN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itchFamily="34" charset="-122"/>
                        <a:ea typeface="微软雅黑" pitchFamily="34" charset="-122"/>
                        <a:sym typeface="Times New Roman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3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33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33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图片 19" descr="画笔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05763" y="4016375"/>
            <a:ext cx="1125537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图片 23" descr="下方素材.png"/>
          <p:cNvPicPr>
            <a:picLocks noChangeAspect="1"/>
          </p:cNvPicPr>
          <p:nvPr/>
        </p:nvPicPr>
        <p:blipFill>
          <a:blip r:embed="rId3"/>
          <a:srcRect t="65517"/>
          <a:stretch>
            <a:fillRect/>
          </a:stretch>
        </p:blipFill>
        <p:spPr bwMode="auto">
          <a:xfrm>
            <a:off x="3967163" y="4652963"/>
            <a:ext cx="1895475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1800" y="1100138"/>
            <a:ext cx="1230313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18"/>
          <p:cNvGrpSpPr>
            <a:grpSpLocks/>
          </p:cNvGrpSpPr>
          <p:nvPr/>
        </p:nvGrpSpPr>
        <p:grpSpPr bwMode="auto">
          <a:xfrm>
            <a:off x="252413" y="0"/>
            <a:ext cx="2151062" cy="819150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6105"/>
              <a:ext cx="5751109" cy="68530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09534" y="209398"/>
              <a:ext cx="418795" cy="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3062" y="207276"/>
              <a:ext cx="418795" cy="4243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06388" y="349250"/>
            <a:ext cx="197326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滑轮</a:t>
            </a:r>
          </a:p>
        </p:txBody>
      </p:sp>
      <p:sp>
        <p:nvSpPr>
          <p:cNvPr id="13" name="矩形 12"/>
          <p:cNvSpPr>
            <a:spLocks noChangeArrowheads="1"/>
          </p:cNvSpPr>
          <p:nvPr/>
        </p:nvSpPr>
        <p:spPr bwMode="auto">
          <a:xfrm>
            <a:off x="1546225" y="2001838"/>
            <a:ext cx="5797550" cy="186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(1)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弹簧测力计要匀速拉动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目的是使用滑轮时比较拉力大小和绳端移动的距离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(2)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选用质量较小的动滑轮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(3)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保证滑轮轴间摩擦较小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2571748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7688" y="895350"/>
            <a:ext cx="1206500" cy="51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67663" y="3990975"/>
            <a:ext cx="971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2319337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滑轮组</a:t>
            </a:r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939800" y="2046288"/>
            <a:ext cx="7100888" cy="145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滑轮组中绳子段数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n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为绕过动滑轮承担物重的绳子段数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最后那段从上面定滑轮绕下来的绳子只起到改变力的方向的效果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不承担物重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;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最后那段若是从动滑轮绕过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则是承担物重的一段绳子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1677988" y="506413"/>
            <a:ext cx="6192837" cy="90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r>
              <a:rPr lang="zh-CN" altLang="en-US" sz="5400" b="1" dirty="0">
                <a:solidFill>
                  <a:srgbClr val="FF0000"/>
                </a:solidFill>
                <a:latin typeface="隶书"/>
                <a:ea typeface="隶书"/>
                <a:cs typeface="隶书"/>
              </a:rPr>
              <a:t>第十一章 机械与功</a:t>
            </a:r>
          </a:p>
        </p:txBody>
      </p:sp>
      <p:sp>
        <p:nvSpPr>
          <p:cNvPr id="64" name="文本框 78"/>
          <p:cNvSpPr txBox="1">
            <a:spLocks noChangeArrowheads="1"/>
          </p:cNvSpPr>
          <p:nvPr/>
        </p:nvSpPr>
        <p:spPr bwMode="auto">
          <a:xfrm>
            <a:off x="3049588" y="1863725"/>
            <a:ext cx="2940050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第</a:t>
            </a:r>
            <a:r>
              <a:rPr lang="en-US" altLang="zh-CN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1</a:t>
            </a:r>
            <a:r>
              <a:rPr lang="zh-CN" altLang="en-US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节　杠　杆</a:t>
            </a:r>
          </a:p>
        </p:txBody>
      </p:sp>
      <p:pic>
        <p:nvPicPr>
          <p:cNvPr id="25" name="Picture 12" descr="clouds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2450" y="3101975"/>
            <a:ext cx="477043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10" descr="field1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8900" y="3838575"/>
            <a:ext cx="8916988" cy="135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11" descr="server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59075" y="3294063"/>
            <a:ext cx="3560763" cy="195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2571748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7688" y="895350"/>
            <a:ext cx="1206500" cy="51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67663" y="3990975"/>
            <a:ext cx="971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2319337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滑轮组</a:t>
            </a:r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1025525" y="1631950"/>
            <a:ext cx="7100888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000">
                <a:latin typeface="微软雅黑" pitchFamily="34" charset="-122"/>
                <a:ea typeface="微软雅黑" pitchFamily="34" charset="-122"/>
              </a:rPr>
              <a:t>确定绳子段数</a:t>
            </a:r>
            <a:r>
              <a:rPr lang="en-US" altLang="zh-CN" sz="2000" i="1">
                <a:latin typeface="微软雅黑" pitchFamily="34" charset="-122"/>
                <a:ea typeface="微软雅黑" pitchFamily="34" charset="-122"/>
              </a:rPr>
              <a:t>n</a:t>
            </a:r>
            <a:r>
              <a:rPr lang="zh-CN" altLang="zh-CN" sz="2000">
                <a:latin typeface="微软雅黑" pitchFamily="34" charset="-122"/>
                <a:ea typeface="微软雅黑" pitchFamily="34" charset="-122"/>
              </a:rPr>
              <a:t>的算法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:</a:t>
            </a:r>
            <a:endParaRPr lang="zh-CN" altLang="zh-CN" sz="2000"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(1)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n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=        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sym typeface="Times New Roman" pitchFamily="18" charset="0"/>
              </a:rPr>
              <a:t>,s</a:t>
            </a:r>
            <a:r>
              <a:rPr lang="zh-CN" altLang="zh-CN" sz="2000">
                <a:latin typeface="微软雅黑" pitchFamily="34" charset="-122"/>
                <a:ea typeface="微软雅黑" pitchFamily="34" charset="-122"/>
              </a:rPr>
              <a:t>为绳子自由端通过的距离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sym typeface="Times New Roman" pitchFamily="18" charset="0"/>
              </a:rPr>
              <a:t>h</a:t>
            </a:r>
            <a:r>
              <a:rPr lang="zh-CN" altLang="zh-CN" sz="2000">
                <a:latin typeface="微软雅黑" pitchFamily="34" charset="-122"/>
                <a:ea typeface="微软雅黑" pitchFamily="34" charset="-122"/>
              </a:rPr>
              <a:t>为物体移动的距离</a:t>
            </a:r>
            <a:r>
              <a:rPr lang="en-US" altLang="zh-CN" sz="2000" i="1">
                <a:latin typeface="微软雅黑" pitchFamily="34" charset="-122"/>
                <a:ea typeface="微软雅黑" pitchFamily="34" charset="-122"/>
              </a:rPr>
              <a:t>.</a:t>
            </a:r>
            <a:endParaRPr lang="zh-CN" altLang="zh-CN" sz="2000"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(2)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</a:rPr>
              <a:t>n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=        ,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sym typeface="Times New Roman" pitchFamily="18" charset="0"/>
              </a:rPr>
              <a:t>f</a:t>
            </a:r>
            <a:r>
              <a:rPr lang="zh-CN" altLang="zh-CN" sz="2000">
                <a:latin typeface="微软雅黑" pitchFamily="34" charset="-122"/>
                <a:ea typeface="微软雅黑" pitchFamily="34" charset="-122"/>
              </a:rPr>
              <a:t>为物体与地面间摩擦力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sym typeface="Times New Roman" pitchFamily="18" charset="0"/>
              </a:rPr>
              <a:t>F</a:t>
            </a:r>
            <a:r>
              <a:rPr lang="zh-CN" altLang="zh-CN" sz="2000">
                <a:latin typeface="微软雅黑" pitchFamily="34" charset="-122"/>
                <a:ea typeface="微软雅黑" pitchFamily="34" charset="-122"/>
              </a:rPr>
              <a:t>为绳子自由端拉力</a:t>
            </a:r>
            <a:r>
              <a:rPr lang="en-US" altLang="zh-CN" sz="2000" i="1">
                <a:latin typeface="微软雅黑" pitchFamily="34" charset="-122"/>
                <a:ea typeface="微软雅黑" pitchFamily="34" charset="-122"/>
              </a:rPr>
              <a:t>.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(</a:t>
            </a:r>
            <a:r>
              <a:rPr lang="zh-CN" altLang="zh-CN" sz="2000">
                <a:latin typeface="微软雅黑" pitchFamily="34" charset="-122"/>
                <a:ea typeface="微软雅黑" pitchFamily="34" charset="-122"/>
              </a:rPr>
              <a:t>物体在水平地面上匀速拉动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)</a:t>
            </a:r>
            <a:endParaRPr lang="zh-CN" altLang="zh-CN" sz="2000"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(3)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</a:rPr>
              <a:t>n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=         ,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sym typeface="Times New Roman" pitchFamily="18" charset="0"/>
              </a:rPr>
              <a:t>F</a:t>
            </a:r>
            <a:r>
              <a:rPr lang="zh-CN" altLang="zh-CN" sz="2000">
                <a:latin typeface="微软雅黑" pitchFamily="34" charset="-122"/>
                <a:ea typeface="微软雅黑" pitchFamily="34" charset="-122"/>
              </a:rPr>
              <a:t>为绳子自由端拉力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sym typeface="Times New Roman" pitchFamily="18" charset="0"/>
              </a:rPr>
              <a:t>G</a:t>
            </a:r>
            <a:r>
              <a:rPr lang="zh-CN" altLang="zh-CN" sz="2000" baseline="-25000">
                <a:latin typeface="微软雅黑" pitchFamily="34" charset="-122"/>
                <a:ea typeface="微软雅黑" pitchFamily="34" charset="-122"/>
              </a:rPr>
              <a:t>总</a:t>
            </a:r>
            <a:r>
              <a:rPr lang="zh-CN" altLang="zh-CN" sz="2000">
                <a:latin typeface="微软雅黑" pitchFamily="34" charset="-122"/>
                <a:ea typeface="微软雅黑" pitchFamily="34" charset="-122"/>
              </a:rPr>
              <a:t>为物体重力和动滑轮重力之和</a:t>
            </a:r>
            <a:r>
              <a:rPr lang="en-US" altLang="zh-CN" sz="2000" i="1">
                <a:latin typeface="微软雅黑" pitchFamily="34" charset="-122"/>
                <a:ea typeface="微软雅黑" pitchFamily="34" charset="-122"/>
              </a:rPr>
              <a:t>.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(</a:t>
            </a:r>
            <a:r>
              <a:rPr lang="zh-CN" altLang="zh-CN" sz="2000">
                <a:latin typeface="微软雅黑" pitchFamily="34" charset="-122"/>
                <a:ea typeface="微软雅黑" pitchFamily="34" charset="-122"/>
              </a:rPr>
              <a:t>用滑轮组提升物体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)</a:t>
            </a:r>
            <a:endParaRPr lang="zh-CN" altLang="zh-CN" sz="2000">
              <a:latin typeface="微软雅黑" pitchFamily="34" charset="-122"/>
              <a:ea typeface="微软雅黑" pitchFamily="34" charset="-122"/>
            </a:endParaRPr>
          </a:p>
        </p:txBody>
      </p:sp>
      <p:graphicFrame>
        <p:nvGraphicFramePr>
          <p:cNvPr id="31763" name="Group 19"/>
          <p:cNvGraphicFramePr>
            <a:graphicFrameLocks noGrp="1"/>
          </p:cNvGraphicFramePr>
          <p:nvPr/>
        </p:nvGraphicFramePr>
        <p:xfrm>
          <a:off x="1839913" y="1852613"/>
          <a:ext cx="433387" cy="792480"/>
        </p:xfrm>
        <a:graphic>
          <a:graphicData uri="http://schemas.openxmlformats.org/drawingml/2006/table">
            <a:tbl>
              <a:tblPr/>
              <a:tblGrid>
                <a:gridCol w="433387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  <a:sym typeface="Times New Roman" pitchFamily="18" charset="0"/>
                        </a:rPr>
                        <a:t>s</a:t>
                      </a:r>
                      <a:endParaRPr kumimoji="0" lang="zh-CN" altLang="en-US" sz="20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  <a:sym typeface="Times New Roman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  <a:sym typeface="Times New Roman" pitchFamily="18" charset="0"/>
                        </a:rPr>
                        <a:t>h</a:t>
                      </a:r>
                      <a:endParaRPr kumimoji="0" lang="zh-CN" altLang="en-US" sz="20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  <a:sym typeface="Times New Roman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1764" name="Group 20"/>
          <p:cNvGraphicFramePr>
            <a:graphicFrameLocks noGrp="1"/>
          </p:cNvGraphicFramePr>
          <p:nvPr/>
        </p:nvGraphicFramePr>
        <p:xfrm>
          <a:off x="1831975" y="2476500"/>
          <a:ext cx="433388" cy="792480"/>
        </p:xfrm>
        <a:graphic>
          <a:graphicData uri="http://schemas.openxmlformats.org/drawingml/2006/table">
            <a:tbl>
              <a:tblPr/>
              <a:tblGrid>
                <a:gridCol w="433388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  <a:sym typeface="Times New Roman" pitchFamily="18" charset="0"/>
                        </a:rPr>
                        <a:t>f</a:t>
                      </a:r>
                      <a:endParaRPr kumimoji="0" lang="zh-CN" altLang="en-US" sz="20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  <a:sym typeface="Times New Roman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  <a:sym typeface="Times New Roman" pitchFamily="18" charset="0"/>
                        </a:rPr>
                        <a:t>F</a:t>
                      </a:r>
                      <a:endParaRPr kumimoji="0" lang="zh-CN" altLang="en-US" sz="20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  <a:sym typeface="Times New Roman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1765" name="Group 21"/>
          <p:cNvGraphicFramePr>
            <a:graphicFrameLocks noGrp="1"/>
          </p:cNvGraphicFramePr>
          <p:nvPr/>
        </p:nvGraphicFramePr>
        <p:xfrm>
          <a:off x="1771650" y="3363913"/>
          <a:ext cx="593725" cy="792480"/>
        </p:xfrm>
        <a:graphic>
          <a:graphicData uri="http://schemas.openxmlformats.org/drawingml/2006/table">
            <a:tbl>
              <a:tblPr/>
              <a:tblGrid>
                <a:gridCol w="593725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  <a:sym typeface="Times New Roman" pitchFamily="18" charset="0"/>
                        </a:rPr>
                        <a:t>G</a:t>
                      </a:r>
                      <a:r>
                        <a:rPr kumimoji="0" lang="zh-CN" alt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  <a:cs typeface="Times New Roman" pitchFamily="18" charset="0"/>
                          <a:sym typeface="Times New Roman" pitchFamily="18" charset="0"/>
                        </a:rPr>
                        <a:t>总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  <a:sym typeface="Times New Roman" pitchFamily="18" charset="0"/>
                        </a:rPr>
                        <a:t>F</a:t>
                      </a:r>
                      <a:endParaRPr kumimoji="0" lang="zh-CN" altLang="en-US" sz="20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  <a:sym typeface="Times New Roman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31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1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31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1" y="0"/>
            <a:ext cx="2543469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2288" y="868363"/>
            <a:ext cx="1219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rcRect l="10980" t="7890" r="17050" b="13779"/>
          <a:stretch>
            <a:fillRect/>
          </a:stretch>
        </p:blipFill>
        <p:spPr bwMode="auto">
          <a:xfrm>
            <a:off x="7967663" y="3946525"/>
            <a:ext cx="971550" cy="105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2319337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滑轮组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1376363" y="1343025"/>
            <a:ext cx="5986462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奇动偶定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: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承担物重的绳子股数为奇数时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绳子系在动滑轮上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依次绕线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(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如图甲所示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);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承担物重的绳子股数为偶数时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绳子系在定滑轮上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依次绕线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(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如图乙所示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).</a:t>
            </a:r>
          </a:p>
        </p:txBody>
      </p:sp>
      <p:pic>
        <p:nvPicPr>
          <p:cNvPr id="10" name="CC802.EPS" descr="id:2147514917;FounderC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14738" y="2825750"/>
            <a:ext cx="1557337" cy="202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1" y="0"/>
            <a:ext cx="2543469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2288" y="876300"/>
            <a:ext cx="12192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rcRect l="10980" t="7890" r="17050" b="13779"/>
          <a:stretch>
            <a:fillRect/>
          </a:stretch>
        </p:blipFill>
        <p:spPr bwMode="auto">
          <a:xfrm>
            <a:off x="7967663" y="3946525"/>
            <a:ext cx="971550" cy="105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2319337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滑轮组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1565275" y="3736975"/>
            <a:ext cx="5984875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起重机是用滑轮装置把“蛟龙号”吊到母船上的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  <p:pic>
        <p:nvPicPr>
          <p:cNvPr id="12" name="cc804.jpg" descr="id:2147514953;FounderC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78125" y="1808163"/>
            <a:ext cx="3038475" cy="167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1677988" y="506413"/>
            <a:ext cx="6192837" cy="90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r>
              <a:rPr lang="zh-CN" altLang="en-US" sz="5400" b="1">
                <a:solidFill>
                  <a:schemeClr val="accent1"/>
                </a:solidFill>
                <a:latin typeface="隶书"/>
                <a:ea typeface="隶书"/>
                <a:cs typeface="隶书"/>
              </a:rPr>
              <a:t>第十一章 机械与功</a:t>
            </a:r>
          </a:p>
        </p:txBody>
      </p:sp>
      <p:sp>
        <p:nvSpPr>
          <p:cNvPr id="64" name="文本框 78"/>
          <p:cNvSpPr txBox="1">
            <a:spLocks noChangeArrowheads="1"/>
          </p:cNvSpPr>
          <p:nvPr/>
        </p:nvSpPr>
        <p:spPr bwMode="auto">
          <a:xfrm>
            <a:off x="2814638" y="1863725"/>
            <a:ext cx="3362325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第</a:t>
            </a:r>
            <a:r>
              <a:rPr lang="en-US" altLang="zh-CN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3</a:t>
            </a:r>
            <a:r>
              <a:rPr lang="zh-CN" altLang="en-US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节　功　功率</a:t>
            </a:r>
          </a:p>
        </p:txBody>
      </p:sp>
      <p:pic>
        <p:nvPicPr>
          <p:cNvPr id="25" name="Picture 12" descr="clouds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2450" y="3101975"/>
            <a:ext cx="477043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10" descr="field1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8900" y="3838575"/>
            <a:ext cx="8916988" cy="135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11" descr="server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59075" y="3294063"/>
            <a:ext cx="3560763" cy="195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图片 19" descr="画笔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05763" y="4016375"/>
            <a:ext cx="1125537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图片 23" descr="下方素材.png"/>
          <p:cNvPicPr>
            <a:picLocks noChangeAspect="1"/>
          </p:cNvPicPr>
          <p:nvPr/>
        </p:nvPicPr>
        <p:blipFill>
          <a:blip r:embed="rId3"/>
          <a:srcRect t="65517"/>
          <a:stretch>
            <a:fillRect/>
          </a:stretch>
        </p:blipFill>
        <p:spPr bwMode="auto">
          <a:xfrm>
            <a:off x="3967163" y="4652963"/>
            <a:ext cx="1895475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0850" y="1108075"/>
            <a:ext cx="1193800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18"/>
          <p:cNvGrpSpPr>
            <a:grpSpLocks/>
          </p:cNvGrpSpPr>
          <p:nvPr/>
        </p:nvGrpSpPr>
        <p:grpSpPr bwMode="auto">
          <a:xfrm>
            <a:off x="252413" y="0"/>
            <a:ext cx="1849437" cy="819150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6105"/>
              <a:ext cx="5751109" cy="68530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10574" y="209398"/>
              <a:ext cx="418795" cy="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3999" y="209398"/>
              <a:ext cx="418795" cy="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06388" y="349250"/>
            <a:ext cx="1728787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功 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1177132" y="2067694"/>
            <a:ext cx="6924750" cy="623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做功的两个必要因素具有同体性、同时性、同向性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图片 19" descr="画笔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05763" y="4016375"/>
            <a:ext cx="1125537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图片 23" descr="下方素材.png"/>
          <p:cNvPicPr>
            <a:picLocks noChangeAspect="1"/>
          </p:cNvPicPr>
          <p:nvPr/>
        </p:nvPicPr>
        <p:blipFill>
          <a:blip r:embed="rId3"/>
          <a:srcRect t="65517"/>
          <a:stretch>
            <a:fillRect/>
          </a:stretch>
        </p:blipFill>
        <p:spPr bwMode="auto">
          <a:xfrm>
            <a:off x="3967163" y="4652963"/>
            <a:ext cx="1895475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1488" y="1114425"/>
            <a:ext cx="115252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18"/>
          <p:cNvGrpSpPr>
            <a:grpSpLocks/>
          </p:cNvGrpSpPr>
          <p:nvPr/>
        </p:nvGrpSpPr>
        <p:grpSpPr bwMode="auto">
          <a:xfrm>
            <a:off x="252413" y="0"/>
            <a:ext cx="1971675" cy="819150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6105"/>
              <a:ext cx="5751109" cy="68530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11504" y="209398"/>
              <a:ext cx="418795" cy="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2816" y="207083"/>
              <a:ext cx="418795" cy="4629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06388" y="349250"/>
            <a:ext cx="1627187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功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1319213" y="1924050"/>
            <a:ext cx="6230937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判断力是否做功的方法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: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首先对物体进行受力分析和运动分析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然后判断在力的方向上是否移动了一段距离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;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也可以从“成效”上来判断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某个力作用在物体上是否对物体产生了某种“成效”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2788564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9113" y="1116013"/>
            <a:ext cx="1206500" cy="52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67663" y="3990975"/>
            <a:ext cx="971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266541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功的计算</a:t>
            </a:r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1668463" y="1746250"/>
            <a:ext cx="5543550" cy="232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克服重力或者摩擦力做功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:</a:t>
            </a:r>
          </a:p>
          <a:p>
            <a:pPr algn="just"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物体在力的作用下沿与重力、摩擦力的相反方向运动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这个力就叫做“克服重力、摩擦力”做功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比如竖直向上拉一个物体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或者在水平面上拖动一个物体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拉力做功都叫做“克服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××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力做功”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2788564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9113" y="1116013"/>
            <a:ext cx="1206500" cy="52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67663" y="3990975"/>
            <a:ext cx="971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266541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功的计算</a:t>
            </a:r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414338" y="1690688"/>
            <a:ext cx="4987925" cy="3300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正功和负功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:</a:t>
            </a:r>
          </a:p>
          <a:p>
            <a:pPr algn="just"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当力的方向和物体运动的方向一致时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我们说力对物体做了正功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;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当力的方向和物体运动的方向相反时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力对物体做负功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也可称为克服这个力做功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如人将杠铃向上举起时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杠铃受重力的方向竖直向下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此时重力对杠铃做负功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(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或表述为“克服重力做了功”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).</a:t>
            </a:r>
          </a:p>
        </p:txBody>
      </p:sp>
      <p:pic>
        <p:nvPicPr>
          <p:cNvPr id="10" name="cc832.jpg" descr="id:2147515404;FounderCES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05463" y="1898650"/>
            <a:ext cx="2754312" cy="2503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3910353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3238" y="1022350"/>
            <a:ext cx="1238250" cy="52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67663" y="3990975"/>
            <a:ext cx="971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3703637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比较做功的快慢</a:t>
            </a:r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1196975" y="3867150"/>
            <a:ext cx="6486525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做功时间相同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通过比较做功的多少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可以比较做功的快慢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  <p:pic>
        <p:nvPicPr>
          <p:cNvPr id="10" name="cc833.jpg" descr="id:2147515454;FounderC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06700" y="1930400"/>
            <a:ext cx="3316288" cy="165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2213529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9113" y="1116013"/>
            <a:ext cx="1206500" cy="52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67663" y="3990975"/>
            <a:ext cx="971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197326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功率</a:t>
            </a:r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981075" y="2471738"/>
            <a:ext cx="6597650" cy="938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功率是表示物体做功快慢的物理量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功率越大表示做功越快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做功多的不一定做功快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做功快的不一定做功多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2232383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6888" y="906463"/>
            <a:ext cx="1250950" cy="531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rcRect l="10980" t="7890" r="17050" b="13779"/>
          <a:stretch>
            <a:fillRect/>
          </a:stretch>
        </p:blipFill>
        <p:spPr bwMode="auto">
          <a:xfrm>
            <a:off x="7967663" y="3946525"/>
            <a:ext cx="971550" cy="105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197326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杠杆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2141184" y="3680619"/>
            <a:ext cx="5241925" cy="531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春秋战国时期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桔槔已成为农田的灌溉工具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  <p:pic>
        <p:nvPicPr>
          <p:cNvPr id="12" name="cc730.jpg" descr="id:2147514052;FounderC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02025" y="771550"/>
            <a:ext cx="2319356" cy="27789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2213529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9113" y="1116013"/>
            <a:ext cx="1206500" cy="52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67663" y="3990975"/>
            <a:ext cx="971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197326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功率</a:t>
            </a:r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2913063" y="2528888"/>
            <a:ext cx="3233737" cy="531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使用任何机械都不能省功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2213529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9113" y="1116013"/>
            <a:ext cx="1206500" cy="52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67663" y="3990975"/>
            <a:ext cx="971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197326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功率</a:t>
            </a:r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1404938" y="2227263"/>
            <a:ext cx="6410325" cy="145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在利用机械时不可避免地会因摩擦等额外的条件而做一些额外的功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所以做的功一点儿也不会省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而且使用机械所做的功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总会比人们不用机械而直接用手所做的功要多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2213529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9113" y="1116013"/>
            <a:ext cx="1206500" cy="52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67663" y="3990975"/>
            <a:ext cx="971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197326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功率</a:t>
            </a:r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1196975" y="1916113"/>
            <a:ext cx="6683375" cy="191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功的原理对于任何机械都适用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它是成立在一种“理想化的状态”前提下的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例如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杠杆、滑轮都不考虑机械自身的重力及工作时的摩擦力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而这些又都是客观存在的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所以在应用功的原理进行计算时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是一种“理想化”状态下的计算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1677988" y="506413"/>
            <a:ext cx="6192837" cy="90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r>
              <a:rPr lang="zh-CN" altLang="en-US" sz="5400" b="1">
                <a:solidFill>
                  <a:schemeClr val="accent1"/>
                </a:solidFill>
                <a:latin typeface="隶书"/>
                <a:ea typeface="隶书"/>
                <a:cs typeface="隶书"/>
              </a:rPr>
              <a:t>第十一章 机械与功</a:t>
            </a:r>
          </a:p>
        </p:txBody>
      </p:sp>
      <p:sp>
        <p:nvSpPr>
          <p:cNvPr id="64" name="文本框 78"/>
          <p:cNvSpPr txBox="1">
            <a:spLocks noChangeArrowheads="1"/>
          </p:cNvSpPr>
          <p:nvPr/>
        </p:nvSpPr>
        <p:spPr bwMode="auto">
          <a:xfrm>
            <a:off x="2814638" y="1863725"/>
            <a:ext cx="3362325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第</a:t>
            </a:r>
            <a:r>
              <a:rPr lang="en-US" altLang="zh-CN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4</a:t>
            </a:r>
            <a:r>
              <a:rPr lang="zh-CN" altLang="en-US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节　机械效率</a:t>
            </a:r>
          </a:p>
        </p:txBody>
      </p:sp>
      <p:pic>
        <p:nvPicPr>
          <p:cNvPr id="25" name="Picture 12" descr="clouds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2450" y="3101975"/>
            <a:ext cx="477043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10" descr="field1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8900" y="3838575"/>
            <a:ext cx="8916988" cy="135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11" descr="server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59075" y="3294063"/>
            <a:ext cx="3560763" cy="195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4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4843608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7363" y="1109663"/>
            <a:ext cx="1271587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67663" y="3990975"/>
            <a:ext cx="971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474345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有用功、额外功和总功</a:t>
            </a:r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1279525" y="2076450"/>
            <a:ext cx="6440488" cy="186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1.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在讨论提升重物的有用功时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只考虑物重和提升的高度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不管它的路径、方式是否相同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2.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分析额外功时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应从“简单机械本身的受力情况”入手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凡是克服机械本身的摩擦力、重力而做的功都是额外功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4843608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7363" y="1109663"/>
            <a:ext cx="1271587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67663" y="3990975"/>
            <a:ext cx="971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474345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有用功、额外功和总功</a:t>
            </a:r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971550" y="2076450"/>
            <a:ext cx="6748463" cy="191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000">
                <a:latin typeface="微软雅黑" pitchFamily="34" charset="-122"/>
                <a:ea typeface="微软雅黑" pitchFamily="34" charset="-122"/>
              </a:rPr>
              <a:t>用滑轮提升木料上楼时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zh-CN" sz="2000">
                <a:latin typeface="微软雅黑" pitchFamily="34" charset="-122"/>
                <a:ea typeface="微软雅黑" pitchFamily="34" charset="-122"/>
              </a:rPr>
              <a:t>手对绳子做的功是总功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(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W</a:t>
            </a:r>
            <a:r>
              <a:rPr lang="zh-CN" altLang="zh-CN" sz="2000" baseline="-25000">
                <a:latin typeface="微软雅黑" pitchFamily="34" charset="-122"/>
                <a:ea typeface="微软雅黑" pitchFamily="34" charset="-122"/>
              </a:rPr>
              <a:t>总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=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</a:rPr>
              <a:t>F</a:t>
            </a:r>
            <a:r>
              <a:rPr lang="zh-CN" altLang="zh-CN" sz="2000" baseline="-25000">
                <a:latin typeface="微软雅黑" pitchFamily="34" charset="-122"/>
                <a:ea typeface="微软雅黑" pitchFamily="34" charset="-122"/>
              </a:rPr>
              <a:t>拉力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</a:rPr>
              <a:t>s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),</a:t>
            </a:r>
            <a:r>
              <a:rPr lang="zh-CN" altLang="zh-CN" sz="2000">
                <a:latin typeface="微软雅黑" pitchFamily="34" charset="-122"/>
                <a:ea typeface="微软雅黑" pitchFamily="34" charset="-122"/>
              </a:rPr>
              <a:t>而动滑轮对木料做的功为有用功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(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</a:rPr>
              <a:t>W</a:t>
            </a:r>
            <a:r>
              <a:rPr lang="zh-CN" altLang="zh-CN" sz="2000" baseline="-25000">
                <a:latin typeface="微软雅黑" pitchFamily="34" charset="-122"/>
                <a:ea typeface="微软雅黑" pitchFamily="34" charset="-122"/>
              </a:rPr>
              <a:t>有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=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</a:rPr>
              <a:t>Gh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),</a:t>
            </a:r>
            <a:r>
              <a:rPr lang="zh-CN" altLang="zh-CN" sz="2000">
                <a:latin typeface="微软雅黑" pitchFamily="34" charset="-122"/>
                <a:ea typeface="微软雅黑" pitchFamily="34" charset="-122"/>
              </a:rPr>
              <a:t>二者不相等</a:t>
            </a:r>
            <a:r>
              <a:rPr lang="en-US" altLang="zh-CN" sz="2000" i="1">
                <a:latin typeface="微软雅黑" pitchFamily="34" charset="-122"/>
                <a:ea typeface="微软雅黑" pitchFamily="34" charset="-122"/>
              </a:rPr>
              <a:t>.</a:t>
            </a:r>
            <a:r>
              <a:rPr lang="zh-CN" altLang="zh-CN" sz="2000">
                <a:latin typeface="微软雅黑" pitchFamily="34" charset="-122"/>
                <a:ea typeface="微软雅黑" pitchFamily="34" charset="-122"/>
              </a:rPr>
              <a:t>使用机械不能省功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zh-CN" sz="2000">
                <a:latin typeface="微软雅黑" pitchFamily="34" charset="-122"/>
                <a:ea typeface="微软雅黑" pitchFamily="34" charset="-122"/>
              </a:rPr>
              <a:t>如果考虑机械摩擦和机械自重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zh-CN" sz="2000">
                <a:latin typeface="微软雅黑" pitchFamily="34" charset="-122"/>
                <a:ea typeface="微软雅黑" pitchFamily="34" charset="-122"/>
              </a:rPr>
              <a:t>使用任何机械时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zh-CN" sz="2000">
                <a:latin typeface="微软雅黑" pitchFamily="34" charset="-122"/>
                <a:ea typeface="微软雅黑" pitchFamily="34" charset="-122"/>
              </a:rPr>
              <a:t>人对机械做的功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zh-CN" sz="2000">
                <a:latin typeface="微软雅黑" pitchFamily="34" charset="-122"/>
                <a:ea typeface="微软雅黑" pitchFamily="34" charset="-122"/>
              </a:rPr>
              <a:t>永远大于机械对被提重物所做的功</a:t>
            </a:r>
            <a:r>
              <a:rPr lang="en-US" altLang="zh-CN" sz="2000" i="1">
                <a:latin typeface="微软雅黑" pitchFamily="34" charset="-122"/>
                <a:ea typeface="微软雅黑" pitchFamily="34" charset="-122"/>
              </a:rPr>
              <a:t>.</a:t>
            </a:r>
            <a:endParaRPr lang="en-US" altLang="zh-CN" sz="2000"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4843608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0538" y="1109663"/>
            <a:ext cx="1265237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67663" y="3990975"/>
            <a:ext cx="971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474345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有用功、额外功和总功</a:t>
            </a:r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1338263" y="2284413"/>
            <a:ext cx="6108700" cy="992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一般来说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动力对机械做的功为总功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机械对物体做的功为有用功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4843608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0538" y="1111250"/>
            <a:ext cx="1265237" cy="53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67663" y="3990975"/>
            <a:ext cx="971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474345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有用功、额外功和总功</a:t>
            </a:r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1470025" y="2152650"/>
            <a:ext cx="6108700" cy="1398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使用机械工作时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人们要做额外功的主要原因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一是机械有重量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;</a:t>
            </a:r>
          </a:p>
          <a:p>
            <a:pPr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二是机械内相对运动的零件之间有摩擦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2939393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3" y="857250"/>
            <a:ext cx="1265237" cy="53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86713" y="4322763"/>
            <a:ext cx="971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266541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机械效率</a:t>
            </a:r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885825" y="1463675"/>
            <a:ext cx="7985125" cy="53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机械效率的高低与是否省力、滑轮组的绕法、物体提升的高度无关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  <p:graphicFrame>
        <p:nvGraphicFramePr>
          <p:cNvPr id="52274" name="Group 50"/>
          <p:cNvGraphicFramePr>
            <a:graphicFrameLocks noGrp="1"/>
          </p:cNvGraphicFramePr>
          <p:nvPr/>
        </p:nvGraphicFramePr>
        <p:xfrm>
          <a:off x="449263" y="2073275"/>
          <a:ext cx="8566150" cy="3017838"/>
        </p:xfrm>
        <a:graphic>
          <a:graphicData uri="http://schemas.openxmlformats.org/drawingml/2006/table">
            <a:tbl>
              <a:tblPr/>
              <a:tblGrid>
                <a:gridCol w="896937"/>
                <a:gridCol w="3386138"/>
                <a:gridCol w="2141537"/>
                <a:gridCol w="2141538"/>
              </a:tblGrid>
              <a:tr h="411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66675" marR="66675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功</a:t>
                      </a:r>
                    </a:p>
                  </a:txBody>
                  <a:tcPr marL="66675" marR="66675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功率</a:t>
                      </a:r>
                    </a:p>
                  </a:txBody>
                  <a:tcPr marL="66675" marR="66675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机械效率</a:t>
                      </a:r>
                    </a:p>
                  </a:txBody>
                  <a:tcPr marL="66675" marR="66675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物理意义</a:t>
                      </a:r>
                    </a:p>
                  </a:txBody>
                  <a:tcPr marL="66675" marR="66675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力在空间上积累的效果</a:t>
                      </a:r>
                    </a:p>
                  </a:txBody>
                  <a:tcPr marL="66675" marR="66675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做功的快慢</a:t>
                      </a:r>
                    </a:p>
                  </a:txBody>
                  <a:tcPr marL="66675" marR="66675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有用功在总功中所占比例</a:t>
                      </a:r>
                    </a:p>
                  </a:txBody>
                  <a:tcPr marL="66675" marR="66675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定义</a:t>
                      </a:r>
                    </a:p>
                  </a:txBody>
                  <a:tcPr marL="66675" marR="66675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力与物体在力的方向上移动的距离的乘积</a:t>
                      </a:r>
                    </a:p>
                  </a:txBody>
                  <a:tcPr marL="66675" marR="66675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功和做功所用的时间之比</a:t>
                      </a:r>
                    </a:p>
                  </a:txBody>
                  <a:tcPr marL="66675" marR="66675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有用功跟总功的比值</a:t>
                      </a:r>
                    </a:p>
                  </a:txBody>
                  <a:tcPr marL="66675" marR="66675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9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定义式</a:t>
                      </a:r>
                    </a:p>
                  </a:txBody>
                  <a:tcPr marL="66675" marR="66675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W</a:t>
                      </a: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  <a:cs typeface="Times New Roman" pitchFamily="18" charset="0"/>
                        </a:rPr>
                        <a:t>=</a:t>
                      </a:r>
                      <a:r>
                        <a:rPr kumimoji="0" lang="en-US" altLang="zh-CN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Fs</a:t>
                      </a:r>
                      <a:endParaRPr kumimoji="0" lang="zh-CN" altLang="zh-CN" sz="1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66675" marR="66675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</a:rPr>
                        <a:t>P</a:t>
                      </a: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  <a:cs typeface="Times New Roman" pitchFamily="18" charset="0"/>
                        </a:rPr>
                        <a:t>=</a:t>
                      </a: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itchFamily="34" charset="-122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66675" marR="66675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  <a:sym typeface="Times New Roman" pitchFamily="18" charset="0"/>
                        </a:rPr>
                        <a:t>η</a:t>
                      </a: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  <a:cs typeface="Times New Roman" pitchFamily="18" charset="0"/>
                        </a:rPr>
                        <a:t>=</a:t>
                      </a: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itchFamily="34" charset="-122"/>
                        <a:ea typeface="微软雅黑" pitchFamily="34" charset="-122"/>
                        <a:cs typeface="Times New Roman" pitchFamily="18" charset="0"/>
                      </a:endParaRPr>
                    </a:p>
                  </a:txBody>
                  <a:tcPr marL="66675" marR="66675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单位</a:t>
                      </a:r>
                    </a:p>
                  </a:txBody>
                  <a:tcPr marL="66675" marR="66675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焦耳</a:t>
                      </a: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  <a:cs typeface="Times New Roman" pitchFamily="18" charset="0"/>
                        </a:rPr>
                        <a:t>(J</a:t>
                      </a: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)</a:t>
                      </a: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66675" marR="66675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瓦特</a:t>
                      </a: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(</a:t>
                      </a: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  <a:cs typeface="Times New Roman" pitchFamily="18" charset="0"/>
                        </a:rPr>
                        <a:t>W</a:t>
                      </a: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)</a:t>
                      </a: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66675" marR="66675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无</a:t>
                      </a:r>
                    </a:p>
                  </a:txBody>
                  <a:tcPr marL="66675" marR="66675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57382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76200" cy="18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383" name="Picture 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52400" cy="18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2275" name="Group 51"/>
          <p:cNvGraphicFramePr>
            <a:graphicFrameLocks noGrp="1"/>
          </p:cNvGraphicFramePr>
          <p:nvPr/>
        </p:nvGraphicFramePr>
        <p:xfrm>
          <a:off x="5303838" y="4064000"/>
          <a:ext cx="387350" cy="762000"/>
        </p:xfrm>
        <a:graphic>
          <a:graphicData uri="http://schemas.openxmlformats.org/drawingml/2006/table">
            <a:tbl>
              <a:tblPr/>
              <a:tblGrid>
                <a:gridCol w="38735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9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  <a:sym typeface="Times New Roman" pitchFamily="18" charset="0"/>
                        </a:rPr>
                        <a:t>W</a:t>
                      </a:r>
                      <a:endParaRPr kumimoji="0" lang="zh-CN" altLang="en-US" sz="19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  <a:sym typeface="Times New Roman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9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  <a:sym typeface="Times New Roman" pitchFamily="18" charset="0"/>
                        </a:rPr>
                        <a:t>t</a:t>
                      </a:r>
                      <a:endParaRPr kumimoji="0" lang="zh-CN" altLang="en-US" sz="19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  <a:sym typeface="Times New Roman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2279" name="Group 55"/>
          <p:cNvGraphicFramePr>
            <a:graphicFrameLocks noGrp="1"/>
          </p:cNvGraphicFramePr>
          <p:nvPr/>
        </p:nvGraphicFramePr>
        <p:xfrm>
          <a:off x="7297738" y="4056063"/>
          <a:ext cx="858837" cy="781050"/>
        </p:xfrm>
        <a:graphic>
          <a:graphicData uri="http://schemas.openxmlformats.org/drawingml/2006/table">
            <a:tbl>
              <a:tblPr/>
              <a:tblGrid>
                <a:gridCol w="858837"/>
              </a:tblGrid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  <a:sym typeface="Times New Roman" pitchFamily="18" charset="0"/>
                        </a:rPr>
                        <a:t>W</a:t>
                      </a:r>
                      <a:r>
                        <a:rPr kumimoji="0" lang="zh-CN" alt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  <a:cs typeface="Times New Roman" pitchFamily="18" charset="0"/>
                          <a:sym typeface="Times New Roman" pitchFamily="18" charset="0"/>
                        </a:rPr>
                        <a:t>有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  <a:sym typeface="Times New Roman" pitchFamily="18" charset="0"/>
                        </a:rPr>
                        <a:t>W</a:t>
                      </a:r>
                      <a:r>
                        <a:rPr kumimoji="0" lang="zh-CN" alt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  <a:cs typeface="Times New Roman" pitchFamily="18" charset="0"/>
                          <a:sym typeface="Times New Roman" pitchFamily="18" charset="0"/>
                        </a:rPr>
                        <a:t>总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52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52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52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3900927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0538" y="1109663"/>
            <a:ext cx="1265237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67663" y="3990975"/>
            <a:ext cx="971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3703637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机械效率的计算</a:t>
            </a:r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1366838" y="2660650"/>
            <a:ext cx="7550150" cy="53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如果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h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和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</a:rPr>
              <a:t>s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不好测量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可以用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</a:rPr>
              <a:t>η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=           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计算机械效率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  <p:graphicFrame>
        <p:nvGraphicFramePr>
          <p:cNvPr id="53259" name="Group 11"/>
          <p:cNvGraphicFramePr>
            <a:graphicFrameLocks noGrp="1"/>
          </p:cNvGraphicFramePr>
          <p:nvPr/>
        </p:nvGraphicFramePr>
        <p:xfrm>
          <a:off x="4826000" y="2492375"/>
          <a:ext cx="496888" cy="792163"/>
        </p:xfrm>
        <a:graphic>
          <a:graphicData uri="http://schemas.openxmlformats.org/drawingml/2006/table">
            <a:tbl>
              <a:tblPr/>
              <a:tblGrid>
                <a:gridCol w="496888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  <a:sym typeface="Times New Roman" pitchFamily="18" charset="0"/>
                        </a:rPr>
                        <a:t>G</a:t>
                      </a:r>
                      <a:endParaRPr kumimoji="0" lang="zh-CN" altLang="en-US" sz="20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  <a:sym typeface="Times New Roman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  <a:sym typeface="Times New Roman" pitchFamily="18" charset="0"/>
                        </a:rPr>
                        <a:t>nF</a:t>
                      </a:r>
                      <a:endParaRPr kumimoji="0" lang="zh-CN" altLang="en-US" sz="20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  <a:sym typeface="Times New Roman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53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2204103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8025" y="995363"/>
            <a:ext cx="1163638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rcRect l="10980" t="7890" r="17050" b="13779"/>
          <a:stretch>
            <a:fillRect/>
          </a:stretch>
        </p:blipFill>
        <p:spPr bwMode="auto">
          <a:xfrm>
            <a:off x="7967663" y="3946525"/>
            <a:ext cx="971550" cy="105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197326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杠杆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1689727" y="1851670"/>
            <a:ext cx="5307012" cy="938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“坚实物体”可以是直的或者弯的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形状任意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.</a:t>
            </a: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泛指有一定长度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b="1" dirty="0">
                <a:latin typeface="微软雅黑" pitchFamily="34" charset="-122"/>
                <a:ea typeface="微软雅黑" pitchFamily="34" charset="-122"/>
              </a:rPr>
              <a:t>在外力作用下不变形的物体</a:t>
            </a:r>
            <a:r>
              <a:rPr lang="en-US" altLang="zh-CN" sz="2000" b="1" dirty="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3900927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0538" y="1111250"/>
            <a:ext cx="1265237" cy="53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67663" y="3990975"/>
            <a:ext cx="971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3703637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机械效率的计算</a:t>
            </a:r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904875" y="2444750"/>
            <a:ext cx="6834188" cy="145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由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η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=         =                    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可知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有用功不变时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额外功越小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机械效率越高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;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额外功一定时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有用功越大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有用功占总功的比例就越大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机械效率越高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  <p:graphicFrame>
        <p:nvGraphicFramePr>
          <p:cNvPr id="54287" name="Group 15"/>
          <p:cNvGraphicFramePr>
            <a:graphicFrameLocks noGrp="1"/>
          </p:cNvGraphicFramePr>
          <p:nvPr/>
        </p:nvGraphicFramePr>
        <p:xfrm>
          <a:off x="1601788" y="2303463"/>
          <a:ext cx="604837" cy="792162"/>
        </p:xfrm>
        <a:graphic>
          <a:graphicData uri="http://schemas.openxmlformats.org/drawingml/2006/table">
            <a:tbl>
              <a:tblPr/>
              <a:tblGrid>
                <a:gridCol w="604837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  <a:sym typeface="Times New Roman" pitchFamily="18" charset="0"/>
                        </a:rPr>
                        <a:t>W</a:t>
                      </a:r>
                      <a:r>
                        <a:rPr kumimoji="0" lang="zh-CN" alt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  <a:sym typeface="Times New Roman" pitchFamily="18" charset="0"/>
                        </a:rPr>
                        <a:t>有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  <a:sym typeface="Times New Roman" pitchFamily="18" charset="0"/>
                        </a:rPr>
                        <a:t>W</a:t>
                      </a:r>
                      <a:r>
                        <a:rPr kumimoji="0" lang="zh-CN" alt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  <a:sym typeface="Times New Roman" pitchFamily="18" charset="0"/>
                        </a:rPr>
                        <a:t>总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4288" name="Group 16"/>
          <p:cNvGraphicFramePr>
            <a:graphicFrameLocks noGrp="1"/>
          </p:cNvGraphicFramePr>
          <p:nvPr/>
        </p:nvGraphicFramePr>
        <p:xfrm>
          <a:off x="2527300" y="2276475"/>
          <a:ext cx="1168400" cy="792163"/>
        </p:xfrm>
        <a:graphic>
          <a:graphicData uri="http://schemas.openxmlformats.org/drawingml/2006/table">
            <a:tbl>
              <a:tblPr/>
              <a:tblGrid>
                <a:gridCol w="11684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  <a:sym typeface="Times New Roman" pitchFamily="18" charset="0"/>
                        </a:rPr>
                        <a:t>W</a:t>
                      </a:r>
                      <a:r>
                        <a:rPr kumimoji="0" lang="zh-CN" alt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  <a:sym typeface="Times New Roman" pitchFamily="18" charset="0"/>
                        </a:rPr>
                        <a:t>有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  <a:sym typeface="Times New Roman" pitchFamily="18" charset="0"/>
                        </a:rPr>
                        <a:t>W</a:t>
                      </a:r>
                      <a:r>
                        <a:rPr kumimoji="0" lang="zh-CN" alt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  <a:sym typeface="Times New Roman" pitchFamily="18" charset="0"/>
                        </a:rPr>
                        <a:t>总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  <a:sym typeface="Times New Roman" pitchFamily="18" charset="0"/>
                        </a:rPr>
                        <a:t>+</a:t>
                      </a:r>
                      <a:r>
                        <a:rPr kumimoji="0" lang="en-US" altLang="zh-CN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  <a:sym typeface="Times New Roman" pitchFamily="18" charset="0"/>
                        </a:rPr>
                        <a:t>W</a:t>
                      </a:r>
                      <a:r>
                        <a:rPr kumimoji="0" lang="zh-CN" alt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  <a:sym typeface="Times New Roman" pitchFamily="18" charset="0"/>
                        </a:rPr>
                        <a:t>额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54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54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634247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3713" y="1111250"/>
            <a:ext cx="1258887" cy="53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67663" y="3990975"/>
            <a:ext cx="971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6211887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实验探究</a:t>
            </a:r>
            <a:r>
              <a:rPr lang="en-US" altLang="zh-CN" sz="2700">
                <a:latin typeface="微软雅黑" pitchFamily="34" charset="-122"/>
                <a:ea typeface="微软雅黑" pitchFamily="34" charset="-122"/>
              </a:rPr>
              <a:t>:</a:t>
            </a:r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测量滑轮组的机械效率</a:t>
            </a:r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857250" y="1774825"/>
            <a:ext cx="6835775" cy="232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计算物体与斜面间的摩擦力的方法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1.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计算有用功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W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有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=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</a:rPr>
              <a:t>Gh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;</a:t>
            </a:r>
          </a:p>
          <a:p>
            <a:pPr>
              <a:lnSpc>
                <a:spcPct val="150000"/>
              </a:lnSpc>
            </a:pP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2.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计算总功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</a:rPr>
              <a:t>W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总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=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</a:rPr>
              <a:t>Fs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;</a:t>
            </a:r>
          </a:p>
          <a:p>
            <a:pPr>
              <a:lnSpc>
                <a:spcPct val="150000"/>
              </a:lnSpc>
            </a:pP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3.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计算额外功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</a:rPr>
              <a:t>W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额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=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</a:rPr>
              <a:t>W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总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-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</a:rPr>
              <a:t>W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有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;</a:t>
            </a:r>
          </a:p>
          <a:p>
            <a:pPr>
              <a:lnSpc>
                <a:spcPct val="150000"/>
              </a:lnSpc>
            </a:pP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4.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计算摩擦力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</a:rPr>
              <a:t>f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=         .</a:t>
            </a:r>
          </a:p>
        </p:txBody>
      </p:sp>
      <p:graphicFrame>
        <p:nvGraphicFramePr>
          <p:cNvPr id="55308" name="Group 12"/>
          <p:cNvGraphicFramePr>
            <a:graphicFrameLocks noGrp="1"/>
          </p:cNvGraphicFramePr>
          <p:nvPr/>
        </p:nvGraphicFramePr>
        <p:xfrm>
          <a:off x="2743200" y="3532188"/>
          <a:ext cx="603250" cy="792162"/>
        </p:xfrm>
        <a:graphic>
          <a:graphicData uri="http://schemas.openxmlformats.org/drawingml/2006/table">
            <a:tbl>
              <a:tblPr/>
              <a:tblGrid>
                <a:gridCol w="603250"/>
              </a:tblGrid>
              <a:tr h="155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  <a:sym typeface="Times New Roman" pitchFamily="18" charset="0"/>
                        </a:rPr>
                        <a:t>W</a:t>
                      </a:r>
                      <a:r>
                        <a:rPr kumimoji="0" lang="zh-CN" alt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  <a:sym typeface="Times New Roman" pitchFamily="18" charset="0"/>
                        </a:rPr>
                        <a:t>额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  <a:sym typeface="Times New Roman" pitchFamily="18" charset="0"/>
                        </a:rPr>
                        <a:t>s</a:t>
                      </a:r>
                      <a:endParaRPr kumimoji="0" lang="zh-CN" altLang="en-US" sz="20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微软雅黑" pitchFamily="34" charset="-122"/>
                        <a:cs typeface="Times New Roman" pitchFamily="18" charset="0"/>
                        <a:sym typeface="Times New Roman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55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634247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3713" y="1112838"/>
            <a:ext cx="1258887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67663" y="3990975"/>
            <a:ext cx="971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6211887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实验探究</a:t>
            </a:r>
            <a:r>
              <a:rPr lang="en-US" altLang="zh-CN" sz="2700">
                <a:latin typeface="微软雅黑" pitchFamily="34" charset="-122"/>
                <a:ea typeface="微软雅黑" pitchFamily="34" charset="-122"/>
              </a:rPr>
              <a:t>:</a:t>
            </a:r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测量滑轮组的机械效率</a:t>
            </a:r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1008063" y="2255838"/>
            <a:ext cx="6835775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斜面的机械效率不仅与斜面的倾斜程度有关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还与物体和斜面之间的摩擦力有关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斜面越粗糙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摩擦力越大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做的额外功越多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机械效率越低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634247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2763" y="1112838"/>
            <a:ext cx="1220787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67663" y="3990975"/>
            <a:ext cx="971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6211887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实验探究</a:t>
            </a:r>
            <a:r>
              <a:rPr lang="en-US" altLang="zh-CN" sz="2700">
                <a:latin typeface="微软雅黑" pitchFamily="34" charset="-122"/>
                <a:ea typeface="微软雅黑" pitchFamily="34" charset="-122"/>
              </a:rPr>
              <a:t>:</a:t>
            </a:r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测量滑轮组的机械效率</a:t>
            </a:r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885825" y="1643063"/>
            <a:ext cx="7267575" cy="376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汽车的机械效率和功率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:</a:t>
            </a:r>
          </a:p>
          <a:p>
            <a:pPr algn="just"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机械效率与功率是两个完全不同的概念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这两个物理量是从不同方面反映机械性能的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它们之间没有必然的联系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功率大表示机械做功快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;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机械效率高表示机械对总功的利用率高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功率大的机械不一定机械效率高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内燃机车功率可以达到几千千瓦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但效率只有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30%~40%,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反之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机械效率高的机械功率不一定大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安装在儿童玩具汽车里的电动机效率可达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80%,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但功率却只有几瓦特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  <a:p>
            <a:pPr algn="just">
              <a:lnSpc>
                <a:spcPct val="150000"/>
              </a:lnSpc>
            </a:pPr>
            <a:endParaRPr lang="zh-CN" altLang="en-US" sz="2000"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1677988" y="506413"/>
            <a:ext cx="6192837" cy="90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r>
              <a:rPr lang="zh-CN" altLang="en-US" sz="5400" b="1">
                <a:solidFill>
                  <a:schemeClr val="accent1"/>
                </a:solidFill>
                <a:latin typeface="隶书"/>
                <a:ea typeface="隶书"/>
                <a:cs typeface="隶书"/>
              </a:rPr>
              <a:t>第十一章 机械与功</a:t>
            </a:r>
          </a:p>
        </p:txBody>
      </p:sp>
      <p:sp>
        <p:nvSpPr>
          <p:cNvPr id="64" name="文本框 78"/>
          <p:cNvSpPr txBox="1">
            <a:spLocks noChangeArrowheads="1"/>
          </p:cNvSpPr>
          <p:nvPr/>
        </p:nvSpPr>
        <p:spPr bwMode="auto">
          <a:xfrm>
            <a:off x="2390775" y="1846263"/>
            <a:ext cx="463073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第</a:t>
            </a:r>
            <a:r>
              <a:rPr lang="en-US" altLang="zh-CN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5</a:t>
            </a:r>
            <a:r>
              <a:rPr lang="zh-CN" altLang="en-US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节　改变世界的机械</a:t>
            </a:r>
          </a:p>
        </p:txBody>
      </p:sp>
      <p:pic>
        <p:nvPicPr>
          <p:cNvPr id="25" name="Picture 12" descr="clouds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2450" y="3101975"/>
            <a:ext cx="477043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10" descr="field1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8900" y="3838575"/>
            <a:ext cx="8916988" cy="135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11" descr="server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59075" y="3294063"/>
            <a:ext cx="3560763" cy="195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4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3919782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350" y="1120775"/>
            <a:ext cx="1216025" cy="51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rcRect l="10980" t="7890" r="17050" b="13779"/>
          <a:stretch>
            <a:fillRect/>
          </a:stretch>
        </p:blipFill>
        <p:spPr bwMode="auto">
          <a:xfrm>
            <a:off x="7967663" y="3946525"/>
            <a:ext cx="971550" cy="105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3703637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简单机械的家族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3492500" y="4140200"/>
            <a:ext cx="2398713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古代使用的辘轳</a:t>
            </a:r>
          </a:p>
        </p:txBody>
      </p:sp>
      <p:pic>
        <p:nvPicPr>
          <p:cNvPr id="10" name="cc884.jpg" descr="id:2147516631;FounderC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38513" y="1866900"/>
            <a:ext cx="2316162" cy="194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3919782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350" y="1120775"/>
            <a:ext cx="1216025" cy="51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rcRect l="10980" t="7890" r="17050" b="13779"/>
          <a:stretch>
            <a:fillRect/>
          </a:stretch>
        </p:blipFill>
        <p:spPr bwMode="auto">
          <a:xfrm>
            <a:off x="7967663" y="3946525"/>
            <a:ext cx="971550" cy="105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3703637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简单机械的家族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1668463" y="1766888"/>
            <a:ext cx="5118100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000">
                <a:latin typeface="微软雅黑" pitchFamily="34" charset="-122"/>
                <a:ea typeface="微软雅黑" pitchFamily="34" charset="-122"/>
              </a:rPr>
              <a:t>当把动力施加在轮上时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zh-CN" sz="2000">
                <a:latin typeface="微软雅黑" pitchFamily="34" charset="-122"/>
                <a:ea typeface="微软雅黑" pitchFamily="34" charset="-122"/>
              </a:rPr>
              <a:t>此时由于轴半径小于轮半径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zh-CN" sz="2000">
                <a:latin typeface="微软雅黑" pitchFamily="34" charset="-122"/>
                <a:ea typeface="微软雅黑" pitchFamily="34" charset="-122"/>
              </a:rPr>
              <a:t>根据杠杆平衡条件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:</a:t>
            </a:r>
            <a:r>
              <a:rPr lang="en-US" altLang="zh-CN" sz="2000" i="1">
                <a:latin typeface="微软雅黑" pitchFamily="34" charset="-122"/>
                <a:ea typeface="微软雅黑" pitchFamily="34" charset="-122"/>
              </a:rPr>
              <a:t>F</a:t>
            </a:r>
            <a:r>
              <a:rPr lang="en-US" altLang="zh-CN" sz="2000" baseline="-25000">
                <a:latin typeface="微软雅黑" pitchFamily="34" charset="-122"/>
                <a:ea typeface="微软雅黑" pitchFamily="34" charset="-122"/>
              </a:rPr>
              <a:t>1</a:t>
            </a:r>
            <a:r>
              <a:rPr lang="en-US" altLang="zh-CN" sz="2000" i="1">
                <a:latin typeface="微软雅黑" pitchFamily="34" charset="-122"/>
                <a:ea typeface="微软雅黑" pitchFamily="34" charset="-122"/>
              </a:rPr>
              <a:t>l</a:t>
            </a:r>
            <a:r>
              <a:rPr lang="en-US" altLang="zh-CN" sz="2000" baseline="-25000">
                <a:latin typeface="微软雅黑" pitchFamily="34" charset="-122"/>
                <a:ea typeface="微软雅黑" pitchFamily="34" charset="-122"/>
              </a:rPr>
              <a:t>1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=</a:t>
            </a:r>
            <a:r>
              <a:rPr lang="en-US" altLang="zh-CN" sz="2000" i="1">
                <a:latin typeface="微软雅黑" pitchFamily="34" charset="-122"/>
                <a:ea typeface="微软雅黑" pitchFamily="34" charset="-122"/>
              </a:rPr>
              <a:t>F</a:t>
            </a:r>
            <a:r>
              <a:rPr lang="en-US" altLang="zh-CN" sz="2000" baseline="-25000">
                <a:latin typeface="微软雅黑" pitchFamily="34" charset="-122"/>
                <a:ea typeface="微软雅黑" pitchFamily="34" charset="-122"/>
              </a:rPr>
              <a:t>2</a:t>
            </a:r>
            <a:r>
              <a:rPr lang="en-US" altLang="zh-CN" sz="2000" i="1">
                <a:latin typeface="微软雅黑" pitchFamily="34" charset="-122"/>
                <a:ea typeface="微软雅黑" pitchFamily="34" charset="-122"/>
              </a:rPr>
              <a:t>l</a:t>
            </a:r>
            <a:r>
              <a:rPr lang="en-US" altLang="zh-CN" sz="2000" baseline="-25000">
                <a:latin typeface="微软雅黑" pitchFamily="34" charset="-122"/>
                <a:ea typeface="微软雅黑" pitchFamily="34" charset="-122"/>
              </a:rPr>
              <a:t>2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en-US" altLang="zh-CN" sz="2000" i="1">
                <a:latin typeface="微软雅黑" pitchFamily="34" charset="-122"/>
                <a:ea typeface="微软雅黑" pitchFamily="34" charset="-122"/>
              </a:rPr>
              <a:t>F</a:t>
            </a:r>
            <a:r>
              <a:rPr lang="en-US" altLang="zh-CN" sz="2000" baseline="-25000">
                <a:latin typeface="微软雅黑" pitchFamily="34" charset="-122"/>
                <a:ea typeface="微软雅黑" pitchFamily="34" charset="-122"/>
              </a:rPr>
              <a:t>1</a:t>
            </a:r>
            <a:r>
              <a:rPr lang="en-US" altLang="zh-CN" sz="2000" i="1">
                <a:latin typeface="微软雅黑" pitchFamily="34" charset="-122"/>
                <a:ea typeface="微软雅黑" pitchFamily="34" charset="-122"/>
              </a:rPr>
              <a:t>R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=</a:t>
            </a:r>
            <a:r>
              <a:rPr lang="en-US" altLang="zh-CN" sz="2000" i="1">
                <a:latin typeface="微软雅黑" pitchFamily="34" charset="-122"/>
                <a:ea typeface="微软雅黑" pitchFamily="34" charset="-122"/>
              </a:rPr>
              <a:t>F</a:t>
            </a:r>
            <a:r>
              <a:rPr lang="en-US" altLang="zh-CN" sz="2000" baseline="-25000">
                <a:latin typeface="微软雅黑" pitchFamily="34" charset="-122"/>
                <a:ea typeface="微软雅黑" pitchFamily="34" charset="-122"/>
              </a:rPr>
              <a:t>2</a:t>
            </a:r>
            <a:r>
              <a:rPr lang="en-US" altLang="zh-CN" sz="2000" i="1">
                <a:latin typeface="微软雅黑" pitchFamily="34" charset="-122"/>
                <a:ea typeface="微软雅黑" pitchFamily="34" charset="-122"/>
              </a:rPr>
              <a:t>r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zh-CN" sz="2000">
                <a:latin typeface="微软雅黑" pitchFamily="34" charset="-122"/>
                <a:ea typeface="微软雅黑" pitchFamily="34" charset="-122"/>
              </a:rPr>
              <a:t>又</a:t>
            </a:r>
            <a:r>
              <a:rPr lang="en-US" altLang="zh-CN" sz="2000" i="1">
                <a:latin typeface="微软雅黑" pitchFamily="34" charset="-122"/>
                <a:ea typeface="微软雅黑" pitchFamily="34" charset="-122"/>
              </a:rPr>
              <a:t>R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&gt;</a:t>
            </a:r>
            <a:r>
              <a:rPr lang="en-US" altLang="zh-CN" sz="2000" i="1">
                <a:latin typeface="微软雅黑" pitchFamily="34" charset="-122"/>
                <a:ea typeface="微软雅黑" pitchFamily="34" charset="-122"/>
              </a:rPr>
              <a:t>r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zh-CN" sz="2000">
                <a:latin typeface="微软雅黑" pitchFamily="34" charset="-122"/>
                <a:ea typeface="微软雅黑" pitchFamily="34" charset="-122"/>
              </a:rPr>
              <a:t>则</a:t>
            </a:r>
            <a:r>
              <a:rPr lang="en-US" altLang="zh-CN" sz="2000" i="1">
                <a:latin typeface="微软雅黑" pitchFamily="34" charset="-122"/>
                <a:ea typeface="微软雅黑" pitchFamily="34" charset="-122"/>
              </a:rPr>
              <a:t>F</a:t>
            </a:r>
            <a:r>
              <a:rPr lang="en-US" altLang="zh-CN" sz="2000" baseline="-25000">
                <a:latin typeface="微软雅黑" pitchFamily="34" charset="-122"/>
                <a:ea typeface="微软雅黑" pitchFamily="34" charset="-122"/>
              </a:rPr>
              <a:t>1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&lt;</a:t>
            </a:r>
            <a:r>
              <a:rPr lang="en-US" altLang="zh-CN" sz="2000" i="1">
                <a:latin typeface="微软雅黑" pitchFamily="34" charset="-122"/>
                <a:ea typeface="微软雅黑" pitchFamily="34" charset="-122"/>
              </a:rPr>
              <a:t>F</a:t>
            </a:r>
            <a:r>
              <a:rPr lang="en-US" altLang="zh-CN" sz="2000" baseline="-25000">
                <a:latin typeface="微软雅黑" pitchFamily="34" charset="-122"/>
                <a:ea typeface="微软雅黑" pitchFamily="34" charset="-122"/>
              </a:rPr>
              <a:t>2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zh-CN" sz="2000">
                <a:latin typeface="微软雅黑" pitchFamily="34" charset="-122"/>
                <a:ea typeface="微软雅黑" pitchFamily="34" charset="-122"/>
              </a:rPr>
              <a:t>即使用轮轴省力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zh-CN" sz="2000">
                <a:latin typeface="微软雅黑" pitchFamily="34" charset="-122"/>
                <a:ea typeface="微软雅黑" pitchFamily="34" charset="-122"/>
              </a:rPr>
              <a:t>但费距离</a:t>
            </a:r>
            <a:r>
              <a:rPr lang="en-US" altLang="zh-CN" sz="2000" i="1">
                <a:latin typeface="微软雅黑" pitchFamily="34" charset="-122"/>
                <a:ea typeface="微软雅黑" pitchFamily="34" charset="-122"/>
              </a:rPr>
              <a:t>.</a:t>
            </a:r>
            <a:r>
              <a:rPr lang="zh-CN" altLang="zh-CN" sz="2000">
                <a:latin typeface="微软雅黑" pitchFamily="34" charset="-122"/>
                <a:ea typeface="微软雅黑" pitchFamily="34" charset="-122"/>
              </a:rPr>
              <a:t>若反之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zh-CN" sz="2000">
                <a:latin typeface="微软雅黑" pitchFamily="34" charset="-122"/>
                <a:ea typeface="微软雅黑" pitchFamily="34" charset="-122"/>
              </a:rPr>
              <a:t>将动力施加在轴上时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en-US" altLang="zh-CN" sz="2000" i="1">
                <a:latin typeface="微软雅黑" pitchFamily="34" charset="-122"/>
                <a:ea typeface="微软雅黑" pitchFamily="34" charset="-122"/>
              </a:rPr>
              <a:t>F</a:t>
            </a:r>
            <a:r>
              <a:rPr lang="en-US" altLang="zh-CN" sz="2000" baseline="-25000">
                <a:latin typeface="微软雅黑" pitchFamily="34" charset="-122"/>
                <a:ea typeface="微软雅黑" pitchFamily="34" charset="-122"/>
              </a:rPr>
              <a:t>1</a:t>
            </a:r>
            <a:r>
              <a:rPr lang="en-US" altLang="zh-CN" sz="2000" i="1">
                <a:latin typeface="微软雅黑" pitchFamily="34" charset="-122"/>
                <a:ea typeface="微软雅黑" pitchFamily="34" charset="-122"/>
              </a:rPr>
              <a:t>r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=</a:t>
            </a:r>
            <a:r>
              <a:rPr lang="en-US" altLang="zh-CN" sz="2000" i="1">
                <a:latin typeface="微软雅黑" pitchFamily="34" charset="-122"/>
                <a:ea typeface="微软雅黑" pitchFamily="34" charset="-122"/>
              </a:rPr>
              <a:t>F</a:t>
            </a:r>
            <a:r>
              <a:rPr lang="en-US" altLang="zh-CN" sz="2000" baseline="-25000">
                <a:latin typeface="微软雅黑" pitchFamily="34" charset="-122"/>
                <a:ea typeface="微软雅黑" pitchFamily="34" charset="-122"/>
              </a:rPr>
              <a:t>2</a:t>
            </a:r>
            <a:r>
              <a:rPr lang="en-US" altLang="zh-CN" sz="2000" i="1">
                <a:latin typeface="微软雅黑" pitchFamily="34" charset="-122"/>
                <a:ea typeface="微软雅黑" pitchFamily="34" charset="-122"/>
              </a:rPr>
              <a:t>R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zh-CN" sz="2000">
                <a:latin typeface="微软雅黑" pitchFamily="34" charset="-122"/>
                <a:ea typeface="微软雅黑" pitchFamily="34" charset="-122"/>
              </a:rPr>
              <a:t>又</a:t>
            </a:r>
            <a:r>
              <a:rPr lang="en-US" altLang="zh-CN" sz="2000" i="1">
                <a:latin typeface="微软雅黑" pitchFamily="34" charset="-122"/>
                <a:ea typeface="微软雅黑" pitchFamily="34" charset="-122"/>
              </a:rPr>
              <a:t>r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&lt;</a:t>
            </a:r>
            <a:r>
              <a:rPr lang="en-US" altLang="zh-CN" sz="2000" i="1">
                <a:latin typeface="微软雅黑" pitchFamily="34" charset="-122"/>
                <a:ea typeface="微软雅黑" pitchFamily="34" charset="-122"/>
              </a:rPr>
              <a:t>R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zh-CN" sz="2000">
                <a:latin typeface="微软雅黑" pitchFamily="34" charset="-122"/>
                <a:ea typeface="微软雅黑" pitchFamily="34" charset="-122"/>
              </a:rPr>
              <a:t>则</a:t>
            </a:r>
            <a:r>
              <a:rPr lang="en-US" altLang="zh-CN" sz="2000" i="1">
                <a:latin typeface="微软雅黑" pitchFamily="34" charset="-122"/>
                <a:ea typeface="微软雅黑" pitchFamily="34" charset="-122"/>
              </a:rPr>
              <a:t>F</a:t>
            </a:r>
            <a:r>
              <a:rPr lang="en-US" altLang="zh-CN" sz="2000" baseline="-25000">
                <a:latin typeface="微软雅黑" pitchFamily="34" charset="-122"/>
                <a:ea typeface="微软雅黑" pitchFamily="34" charset="-122"/>
              </a:rPr>
              <a:t>1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&gt;</a:t>
            </a:r>
            <a:r>
              <a:rPr lang="en-US" altLang="zh-CN" sz="2000" i="1">
                <a:latin typeface="微软雅黑" pitchFamily="34" charset="-122"/>
                <a:ea typeface="微软雅黑" pitchFamily="34" charset="-122"/>
              </a:rPr>
              <a:t>F</a:t>
            </a:r>
            <a:r>
              <a:rPr lang="en-US" altLang="zh-CN" sz="2000" baseline="-25000">
                <a:latin typeface="微软雅黑" pitchFamily="34" charset="-122"/>
                <a:ea typeface="微软雅黑" pitchFamily="34" charset="-122"/>
              </a:rPr>
              <a:t>2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zh-CN" sz="2000">
                <a:latin typeface="微软雅黑" pitchFamily="34" charset="-122"/>
                <a:ea typeface="微软雅黑" pitchFamily="34" charset="-122"/>
              </a:rPr>
              <a:t>即使用轮轴费力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zh-CN" sz="2000">
                <a:latin typeface="微软雅黑" pitchFamily="34" charset="-122"/>
                <a:ea typeface="微软雅黑" pitchFamily="34" charset="-122"/>
              </a:rPr>
              <a:t>但省距离</a:t>
            </a:r>
            <a:r>
              <a:rPr lang="en-US" altLang="zh-CN" sz="2000" i="1">
                <a:latin typeface="微软雅黑" pitchFamily="34" charset="-122"/>
                <a:ea typeface="微软雅黑" pitchFamily="34" charset="-122"/>
              </a:rPr>
              <a:t>.</a:t>
            </a:r>
            <a:endParaRPr lang="zh-CN" altLang="en-US" sz="2000"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3919782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350" y="1120775"/>
            <a:ext cx="1216025" cy="51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rcRect l="10980" t="7890" r="17050" b="13779"/>
          <a:stretch>
            <a:fillRect/>
          </a:stretch>
        </p:blipFill>
        <p:spPr bwMode="auto">
          <a:xfrm>
            <a:off x="7967663" y="3946525"/>
            <a:ext cx="971550" cy="105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3703637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简单机械的家族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1725613" y="3897313"/>
            <a:ext cx="5118100" cy="938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盘山公路修的“曲曲折折”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目的是增加斜面的长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即多移动距离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达到省力的目的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  <p:pic>
        <p:nvPicPr>
          <p:cNvPr id="10" name="cc888.jpg" descr="id:2147516652;FounderC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76563" y="1804988"/>
            <a:ext cx="2349500" cy="176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3919782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7525" y="1120775"/>
            <a:ext cx="1209675" cy="51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rcRect l="10980" t="7890" r="17050" b="13779"/>
          <a:stretch>
            <a:fillRect/>
          </a:stretch>
        </p:blipFill>
        <p:spPr bwMode="auto">
          <a:xfrm>
            <a:off x="7967663" y="3946525"/>
            <a:ext cx="971550" cy="105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3703637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简单机械的家族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1084263" y="2182813"/>
            <a:ext cx="6513512" cy="145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由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η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=           =                    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可知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有用功不变时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额外功越小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机械效率越高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;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额外功一定时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有用功越大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有用功占总功的比例就越大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机械效率越高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  <p:graphicFrame>
        <p:nvGraphicFramePr>
          <p:cNvPr id="63503" name="Group 15"/>
          <p:cNvGraphicFramePr>
            <a:graphicFrameLocks noGrp="1"/>
          </p:cNvGraphicFramePr>
          <p:nvPr/>
        </p:nvGraphicFramePr>
        <p:xfrm>
          <a:off x="1790700" y="2039938"/>
          <a:ext cx="603250" cy="792480"/>
        </p:xfrm>
        <a:graphic>
          <a:graphicData uri="http://schemas.openxmlformats.org/drawingml/2006/table">
            <a:tbl>
              <a:tblPr/>
              <a:tblGrid>
                <a:gridCol w="60325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  <a:sym typeface="Times New Roman" pitchFamily="18" charset="0"/>
                        </a:rPr>
                        <a:t>W</a:t>
                      </a:r>
                      <a:r>
                        <a:rPr kumimoji="0" lang="zh-CN" alt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  <a:sym typeface="Times New Roman" pitchFamily="18" charset="0"/>
                        </a:rPr>
                        <a:t>有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  <a:sym typeface="Times New Roman" pitchFamily="18" charset="0"/>
                        </a:rPr>
                        <a:t>W</a:t>
                      </a:r>
                      <a:r>
                        <a:rPr kumimoji="0" lang="zh-CN" alt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  <a:sym typeface="Times New Roman" pitchFamily="18" charset="0"/>
                        </a:rPr>
                        <a:t>总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63504" name="Group 16"/>
          <p:cNvGraphicFramePr>
            <a:graphicFrameLocks noGrp="1"/>
          </p:cNvGraphicFramePr>
          <p:nvPr/>
        </p:nvGraphicFramePr>
        <p:xfrm>
          <a:off x="2809875" y="2058988"/>
          <a:ext cx="1206500" cy="792480"/>
        </p:xfrm>
        <a:graphic>
          <a:graphicData uri="http://schemas.openxmlformats.org/drawingml/2006/table">
            <a:tbl>
              <a:tblPr/>
              <a:tblGrid>
                <a:gridCol w="12065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  <a:sym typeface="Times New Roman" pitchFamily="18" charset="0"/>
                        </a:rPr>
                        <a:t>W</a:t>
                      </a:r>
                      <a:r>
                        <a:rPr kumimoji="0" lang="zh-CN" alt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  <a:sym typeface="Times New Roman" pitchFamily="18" charset="0"/>
                        </a:rPr>
                        <a:t>有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  <a:sym typeface="Times New Roman" pitchFamily="18" charset="0"/>
                        </a:rPr>
                        <a:t>W</a:t>
                      </a:r>
                      <a:r>
                        <a:rPr kumimoji="0" lang="zh-CN" alt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  <a:sym typeface="Times New Roman" pitchFamily="18" charset="0"/>
                        </a:rPr>
                        <a:t>有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  <a:sym typeface="Times New Roman" pitchFamily="18" charset="0"/>
                        </a:rPr>
                        <a:t>+</a:t>
                      </a:r>
                      <a:r>
                        <a:rPr kumimoji="0" lang="en-US" altLang="zh-CN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  <a:sym typeface="Times New Roman" pitchFamily="18" charset="0"/>
                        </a:rPr>
                        <a:t>W</a:t>
                      </a:r>
                      <a:r>
                        <a:rPr kumimoji="0" lang="zh-CN" alt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微软雅黑" pitchFamily="34" charset="-122"/>
                          <a:cs typeface="Times New Roman" pitchFamily="18" charset="0"/>
                          <a:sym typeface="Times New Roman" pitchFamily="18" charset="0"/>
                        </a:rPr>
                        <a:t>额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63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63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3919782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7525" y="1122363"/>
            <a:ext cx="1209675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rcRect l="10980" t="7890" r="17050" b="13779"/>
          <a:stretch>
            <a:fillRect/>
          </a:stretch>
        </p:blipFill>
        <p:spPr bwMode="auto">
          <a:xfrm>
            <a:off x="7967663" y="3946525"/>
            <a:ext cx="971550" cy="105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3703637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简单机械的家族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1177925" y="2182813"/>
            <a:ext cx="6515100" cy="1401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斜面的机械效率不仅与斜面的倾斜程度有关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还与物体和斜面之间的摩擦力有关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斜面越粗糙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摩擦力越大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做的额外功越多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机械效率越低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2204103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5488" y="995363"/>
            <a:ext cx="11287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rcRect l="10980" t="7890" r="17050" b="13779"/>
          <a:stretch>
            <a:fillRect/>
          </a:stretch>
        </p:blipFill>
        <p:spPr bwMode="auto">
          <a:xfrm>
            <a:off x="7967663" y="3946525"/>
            <a:ext cx="971550" cy="105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197326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杠杆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1168400" y="1570038"/>
            <a:ext cx="6438900" cy="3300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1.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动力、阻力都是杠杆受到的力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作用点都在杠杆上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且方向不一定相反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但作用效果恰好相反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2.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力的作用线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: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通过力的作用点沿力的方向所引的直线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如果通过支点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那么力臂为零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3.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力臂是支点到力的作用线的距离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不是支点到力的作用点的距离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4.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力臂有时在杠杆上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有时不在杠杆上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3919782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6575" y="981075"/>
            <a:ext cx="1173163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rcRect l="10980" t="7890" r="17050" b="13779"/>
          <a:stretch>
            <a:fillRect/>
          </a:stretch>
        </p:blipFill>
        <p:spPr bwMode="auto">
          <a:xfrm>
            <a:off x="7967663" y="3946525"/>
            <a:ext cx="971550" cy="105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3690937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改变世界的机械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773113" y="1570038"/>
            <a:ext cx="7569200" cy="3300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1.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庞然大物人造就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: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随着钢铁工业和机器制造业的空前发展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人类正在制造出各种各样的钢铁机械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2.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细微之处显身手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: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科学研究是推动精密机械和测量仪器发展的强大动力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纳米机器人为人类传送药物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进行细胞修复等工作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3.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力大无穷山河动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: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三峡截流实验中的机器巨人把滚滚长江分成两段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4.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浩瀚苍穹任遨游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5.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智珠在握夺天工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文本框 78"/>
          <p:cNvSpPr txBox="1"/>
          <p:nvPr/>
        </p:nvSpPr>
        <p:spPr>
          <a:xfrm>
            <a:off x="3711968" y="2078424"/>
            <a:ext cx="2123477" cy="655252"/>
          </a:xfrm>
          <a:prstGeom prst="rect">
            <a:avLst/>
          </a:prstGeom>
          <a:noFill/>
        </p:spPr>
        <p:txBody>
          <a:bodyPr spcFirstLastPara="1" wrap="none" lIns="68580" tIns="34290" rIns="68580" bIns="34290">
            <a:prstTxWarp prst="textArchUp">
              <a:avLst/>
            </a:prstTxWarp>
            <a:spAutoFit/>
          </a:bodyPr>
          <a:lstStyle>
            <a:defPPr>
              <a:defRPr lang="zh-CN"/>
            </a:defPPr>
            <a:lvl1pPr>
              <a:defRPr sz="3200" b="1">
                <a:solidFill>
                  <a:srgbClr val="F5841C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5400" dirty="0" smtClean="0">
                <a:solidFill>
                  <a:schemeClr val="accent5"/>
                </a:solidFill>
              </a:rPr>
              <a:t>谢    谢</a:t>
            </a:r>
            <a:endParaRPr lang="zh-CN" altLang="en-US" sz="5400" dirty="0">
              <a:solidFill>
                <a:schemeClr val="accent5"/>
              </a:solidFill>
            </a:endParaRPr>
          </a:p>
        </p:txBody>
      </p:sp>
      <p:pic>
        <p:nvPicPr>
          <p:cNvPr id="44" name="Picture 4" descr="clouds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05475" y="123825"/>
            <a:ext cx="3228975" cy="61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" name="Picture 3" descr="field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076700"/>
            <a:ext cx="918368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" name="Picture 4" descr="cloud_ballon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96213" y="5143500"/>
            <a:ext cx="842962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" name="Picture 4" descr="clouds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" y="514350"/>
            <a:ext cx="5133975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" name="Picture 10" descr="together.pn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654300" y="3448050"/>
            <a:ext cx="42513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" name="Picture 2" descr="C:\Users\Administrator\Desktop\兔子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876925" y="4352925"/>
            <a:ext cx="80010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984 -0.24838 C 0.03346 -0.25232 0.02799 -0.25787 0.02213 -0.2625 C 0.01888 -0.26505 0.01549 -0.26597 0.01237 -0.26783 C 0.0112 -0.26852 0.01041 -0.27084 0.00937 -0.27153 C 0.0082 -0.27222 -0.00065 -0.27477 -0.00143 -0.275 C -0.00834 -0.27732 -0.01393 -0.28079 -0.0211 -0.28195 C -0.02539 -0.28403 -0.02956 -0.28634 -0.03386 -0.28912 C -0.03711 -0.29097 -0.03867 -0.29005 -0.04167 -0.29259 C -0.04714 -0.29746 -0.05222 -0.30232 -0.05834 -0.30486 C -0.05925 -0.30602 -0.06016 -0.30764 -0.0612 -0.30857 C -0.06224 -0.30949 -0.06328 -0.30949 -0.06419 -0.31019 C -0.07031 -0.31644 -0.07513 -0.32384 -0.0819 -0.32801 C -0.08477 -0.3331 -0.08776 -0.33843 -0.09076 -0.34375 C -0.09232 -0.34676 -0.09479 -0.34699 -0.09662 -0.34908 C -0.09948 -0.35695 -0.10456 -0.36343 -0.10834 -0.37037 C -0.11406 -0.38056 -0.11979 -0.39074 -0.125 -0.40209 C -0.13268 -0.41829 -0.13607 -0.44236 -0.13972 -0.46204 C -0.14063 -0.47315 -0.14219 -0.4831 -0.14362 -0.49375 C -0.14388 -0.51945 -0.14102 -0.57824 -0.14753 -0.61389 C -0.15026 -0.65695 -0.14948 -0.69468 -0.16029 -0.7338 C -0.16224 -0.74028 -0.1638 -0.74954 -0.16628 -0.75509 C -0.17318 -0.7713 -0.16966 -0.76088 -0.175 -0.76921 C -0.17865 -0.77431 -0.18229 -0.78241 -0.18685 -0.78496 C -0.19935 -0.79259 -0.21068 -0.79584 -0.22409 -0.79746 C -0.25052 -0.8132 -0.28073 -0.79977 -0.30847 -0.7956 C -0.32891 -0.78334 -0.34271 -0.79769 -0.35847 -0.8132 C -0.36107 -0.81574 -0.36432 -0.81644 -0.36641 -0.82037 C -0.36979 -0.82639 -0.3724 -0.82871 -0.37709 -0.83079 C -0.38099 -0.83773 -0.38568 -0.83889 -0.38985 -0.84491 C -0.39375 -0.85093 -0.39714 -0.85371 -0.40169 -0.85903 C -0.40365 -0.86158 -0.40638 -0.86065 -0.40847 -0.86273 C -0.41472 -0.86875 -0.41745 -0.87199 -0.42422 -0.875 C -0.4293 -0.88102 -0.43594 -0.88287 -0.44193 -0.88565 C -0.45143 -0.89699 -0.48125 -0.89236 -0.48503 -0.89259 C -0.49518 -0.89884 -0.48386 -0.89259 -0.50951 -0.89259 C -0.55573 -0.89259 -0.60182 -0.89375 -0.64792 -0.89445 C -0.65742 -0.90023 -0.66589 -0.91088 -0.67539 -0.91736 C -0.67852 -0.91968 -0.68073 -0.92431 -0.68412 -0.92431 " pathEditMode="relative" rAng="0" ptsTypes="fffffffffffffffffffffffffffffffffffffA">
                                      <p:cBhvr>
                                        <p:cTn id="2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200" y="-33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0"/>
                            </p:stCondLst>
                            <p:childTnLst>
                              <p:par>
                                <p:cTn id="2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104 0.01759 C -0.05638 0.01134 -0.05586 0.00416 -0.05938 -0.00463 C -0.06029 -0.00671 -0.06159 -0.0081 -0.0625 -0.01019 C -0.06706 -0.0206 -0.06836 -0.03033 -0.075 -0.03611 C -0.08464 -0.03033 -0.09271 -0.02685 -0.1 -0.01389 C -0.10195 -0.00324 -0.10039 0.00926 -0.10313 0.01944 C -0.10404 0.02291 -0.10938 0.02315 -0.10938 0.02338 C -0.11498 0.02199 -0.1207 0.02222 -0.12604 0.01944 C -0.12722 0.01875 -0.12761 0.01597 -0.12813 0.01389 C -0.13307 -0.00671 -0.12266 0.02407 -0.13333 -0.00463 C -0.13477 -0.00857 -0.13503 -0.01366 -0.13646 -0.01759 C -0.13867 -0.02338 -0.14154 -0.02847 -0.14375 -0.03426 C -0.1444 -0.03611 -0.14466 -0.03912 -0.14583 -0.03982 C -0.15013 -0.04236 -0.14805 -0.04051 -0.15208 -0.04537 C -0.16315 -0.04468 -0.17435 -0.04584 -0.18542 -0.04352 C -0.18672 -0.04329 -0.18724 -0.04005 -0.1875 -0.03796 C -0.18841 -0.02871 -0.18737 -0.01921 -0.18854 -0.01019 C -0.18906 -0.00579 -0.19128 -0.00278 -0.19271 0.00092 C -0.1957 0.00879 -0.19623 0.01643 -0.2 0.02315 C -0.20169 0.03241 -0.20534 0.0368 -0.21042 0.03981 C -0.21862 0.03773 -0.22214 0.03704 -0.22917 0.0287 C -0.23125 0.02616 -0.23542 0.02129 -0.23542 0.02153 C -0.23685 0.01759 -0.23815 0.01389 -0.23958 0.01018 C -0.24505 -0.00417 -0.24219 -0.02477 -0.25104 -0.03611 C -0.25404 -0.03982 -0.25599 -0.04028 -0.25938 -0.04167 C -0.26914 -0.04097 -0.27891 -0.04213 -0.28854 -0.03982 C -0.29219 -0.03889 -0.2918 -0.03056 -0.29271 -0.02685 C -0.29518 -0.0169 -0.29857 -0.01412 -0.30208 -0.00463 C -0.30352 -0.00093 -0.3043 0.0037 -0.30625 0.00648 C -0.31133 0.01342 -0.31693 0.01597 -0.32292 0.01944 C -0.32852 0.02268 -0.33281 0.03079 -0.33854 0.03426 C -0.34037 0.03403 -0.34974 0.0331 -0.35313 0.03055 C -0.35625 0.02824 -0.35768 0.025 -0.36146 0.025 " pathEditMode="relative" rAng="0" ptsTypes="ffffffffffffffffffffffffffffffffA">
                                      <p:cBhvr>
                                        <p:cTn id="33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500" y="-2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000"/>
                            </p:stCondLst>
                            <p:childTnLst>
                              <p:par>
                                <p:cTn id="3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2204103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5488" y="1003300"/>
            <a:ext cx="1128712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rcRect l="10980" t="7890" r="17050" b="13779"/>
          <a:stretch>
            <a:fillRect/>
          </a:stretch>
        </p:blipFill>
        <p:spPr bwMode="auto">
          <a:xfrm>
            <a:off x="7967663" y="3946525"/>
            <a:ext cx="971550" cy="105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197326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杠杆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1912938" y="3803650"/>
            <a:ext cx="5024437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活塞式抽水机的手柄部分为杠杆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并非直的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  <p:pic>
        <p:nvPicPr>
          <p:cNvPr id="10" name="cc734.jpg" descr="id:2147514080;FounderC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01925" y="1789113"/>
            <a:ext cx="3028950" cy="1906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图片 19" descr="画笔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05763" y="4016375"/>
            <a:ext cx="1125537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图片 23" descr="下方素材.png"/>
          <p:cNvPicPr>
            <a:picLocks noChangeAspect="1"/>
          </p:cNvPicPr>
          <p:nvPr/>
        </p:nvPicPr>
        <p:blipFill>
          <a:blip r:embed="rId3"/>
          <a:srcRect t="65517"/>
          <a:stretch>
            <a:fillRect/>
          </a:stretch>
        </p:blipFill>
        <p:spPr bwMode="auto">
          <a:xfrm>
            <a:off x="3967163" y="4652963"/>
            <a:ext cx="1895475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8150" y="1100138"/>
            <a:ext cx="12192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18"/>
          <p:cNvGrpSpPr>
            <a:grpSpLocks/>
          </p:cNvGrpSpPr>
          <p:nvPr/>
        </p:nvGrpSpPr>
        <p:grpSpPr bwMode="auto">
          <a:xfrm>
            <a:off x="252413" y="0"/>
            <a:ext cx="4046537" cy="819150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6105"/>
              <a:ext cx="5751109" cy="68530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10164" y="209398"/>
              <a:ext cx="418795" cy="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3181" y="208270"/>
              <a:ext cx="418795" cy="2257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06388" y="349250"/>
            <a:ext cx="3703637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杠杆的平衡条件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1322388" y="2179638"/>
            <a:ext cx="6370637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调节杠杆平衡时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若杠杆左偏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将两个平衡螺母都向右调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;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若杠杆右偏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将两个平衡螺母都向左调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.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即为“左偏右调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右偏左调”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3" y="0"/>
            <a:ext cx="3872646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3" y="1116013"/>
            <a:ext cx="1246187" cy="52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rcRect l="10980" t="7890" r="17050" b="13779"/>
          <a:stretch>
            <a:fillRect/>
          </a:stretch>
        </p:blipFill>
        <p:spPr bwMode="auto">
          <a:xfrm>
            <a:off x="7967663" y="3946525"/>
            <a:ext cx="971550" cy="105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3703637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杠杆的平衡条件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1158875" y="1758950"/>
            <a:ext cx="6429375" cy="99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图中杠杆在非水平位置平衡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此时杠杆仍是平衡状态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但力臂不能直接读出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因此本实验要求杠杆在水平位置平衡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  <p:pic>
        <p:nvPicPr>
          <p:cNvPr id="10" name="CC736.EPS" descr="id:2147514131;FounderC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33750" y="2924175"/>
            <a:ext cx="2027238" cy="189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3" y="0"/>
            <a:ext cx="3872646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3" y="889000"/>
            <a:ext cx="1246187" cy="52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rcRect l="10980" t="7890" r="17050" b="13779"/>
          <a:stretch>
            <a:fillRect/>
          </a:stretch>
        </p:blipFill>
        <p:spPr bwMode="auto">
          <a:xfrm>
            <a:off x="7967663" y="3946525"/>
            <a:ext cx="971550" cy="105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3703637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杠杆的平衡条件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1149350" y="1581150"/>
            <a:ext cx="64293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本实验中为何一定要调节杠杆在水平位置平衡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?</a:t>
            </a:r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1123950" y="2392363"/>
            <a:ext cx="6427788" cy="1862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点拨：杠杆倾斜静止时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也是处于平衡状态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但是当杠杆处于水平平衡时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一是让杠杆的重心刚好在支点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可以消除杠杆自重对实验的影响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;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二是能在杠杆上直接读出力臂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方便测量力臂的大小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  <p:bldP spid="11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2472</Words>
  <Application>Microsoft Office PowerPoint</Application>
  <PresentationFormat>全屏显示(16:9)</PresentationFormat>
  <Paragraphs>184</Paragraphs>
  <Slides>51</Slides>
  <Notes>7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51</vt:i4>
      </vt:variant>
    </vt:vector>
  </HeadingPairs>
  <TitlesOfParts>
    <vt:vector size="52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User</cp:lastModifiedBy>
  <cp:revision>13</cp:revision>
  <dcterms:created xsi:type="dcterms:W3CDTF">2020-02-27T09:21:44Z</dcterms:created>
  <dcterms:modified xsi:type="dcterms:W3CDTF">2020-03-14T00:17:31Z</dcterms:modified>
</cp:coreProperties>
</file>