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8.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9.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0.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3.xml" ContentType="application/vnd.openxmlformats-officedocument.presentationml.tags+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7"/>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2020/3/14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04472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2020/3/14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2020/3/14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slide" Target="slide3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 Target="slide49.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 Target="slide27.xml"/><Relationship Id="rId5" Type="http://schemas.openxmlformats.org/officeDocument/2006/relationships/tags" Target="../tags/tag5.xml"/><Relationship Id="rId10" Type="http://schemas.openxmlformats.org/officeDocument/2006/relationships/slide" Target="slide2.xml"/><Relationship Id="rId4" Type="http://schemas.openxmlformats.org/officeDocument/2006/relationships/tags" Target="../tags/tag4.xml"/><Relationship Id="rId9" Type="http://schemas.openxmlformats.org/officeDocument/2006/relationships/image" Target="../media/image1.png"/><Relationship Id="rId14" Type="http://schemas.openxmlformats.org/officeDocument/2006/relationships/slide" Target="slide46.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NULL" TargetMode="Externa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tiff"/></Relationships>
</file>

<file path=ppt/slides/_rels/slide20.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NULL" TargetMode="Externa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slide" Target="slide36.xml"/><Relationship Id="rId7" Type="http://schemas.openxmlformats.org/officeDocument/2006/relationships/slide" Target="slide27.xml"/><Relationship Id="rId2" Type="http://schemas.openxmlformats.org/officeDocument/2006/relationships/slide" Target="slide31.xml"/><Relationship Id="rId1" Type="http://schemas.openxmlformats.org/officeDocument/2006/relationships/slideLayout" Target="../slideLayouts/slideLayout7.xml"/><Relationship Id="rId6" Type="http://schemas.openxmlformats.org/officeDocument/2006/relationships/slide" Target="slide29.xml"/><Relationship Id="rId5" Type="http://schemas.openxmlformats.org/officeDocument/2006/relationships/slide" Target="slide38.xml"/><Relationship Id="rId4" Type="http://schemas.openxmlformats.org/officeDocument/2006/relationships/slide" Target="slide35.xml"/></Relationships>
</file>

<file path=ppt/slides/_rels/slide27.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slide" Target="slide26.xml"/><Relationship Id="rId4" Type="http://schemas.openxmlformats.org/officeDocument/2006/relationships/image" Target="../media/image9.tiff"/></Relationships>
</file>

<file path=ppt/slides/_rels/slide2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1.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slide" Target="slide26.xml"/><Relationship Id="rId5" Type="http://schemas.openxmlformats.org/officeDocument/2006/relationships/image" Target="../media/image10.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ags" Target="../tags/tag11.xml"/><Relationship Id="rId5" Type="http://schemas.openxmlformats.org/officeDocument/2006/relationships/slide" Target="slide26.xml"/><Relationship Id="rId4" Type="http://schemas.openxmlformats.org/officeDocument/2006/relationships/image" Target="NULL" TargetMode="External"/></Relationships>
</file>

<file path=ppt/slides/_rels/slide37.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38.xml.rels><?xml version="1.0" encoding="UTF-8" standalone="yes"?>
<Relationships xmlns="http://schemas.openxmlformats.org/package/2006/relationships"><Relationship Id="rId3" Type="http://schemas.openxmlformats.org/officeDocument/2006/relationships/slide" Target="slide26.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tiff"/><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image" Target="../media/image9.tif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image" Target="../media/image2.tiff"/><Relationship Id="rId1" Type="http://schemas.openxmlformats.org/officeDocument/2006/relationships/slideLayout" Target="../slideLayouts/slideLayout7.xml"/><Relationship Id="rId4" Type="http://schemas.openxmlformats.org/officeDocument/2006/relationships/image" Target="../media/image19.tif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1.tiff"/><Relationship Id="rId2" Type="http://schemas.openxmlformats.org/officeDocument/2006/relationships/image" Target="../media/image20.tiff"/><Relationship Id="rId1" Type="http://schemas.openxmlformats.org/officeDocument/2006/relationships/slideLayout" Target="../slideLayouts/slideLayout7.xml"/><Relationship Id="rId6" Type="http://schemas.openxmlformats.org/officeDocument/2006/relationships/image" Target="NULL" TargetMode="External"/><Relationship Id="rId5" Type="http://schemas.openxmlformats.org/officeDocument/2006/relationships/image" Target="../media/image23.png"/><Relationship Id="rId4" Type="http://schemas.openxmlformats.org/officeDocument/2006/relationships/image" Target="../media/image22.tiff"/></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NULL" TargetMode="Externa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NULL" TargetMode="External"/><Relationship Id="rId4" Type="http://schemas.openxmlformats.org/officeDocument/2006/relationships/image" Target="../media/image24.png"/></Relationships>
</file>

<file path=ppt/slides/_rels/slide55.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image" Target="../media/image21.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流程图: 离页连接符 16"/>
          <p:cNvSpPr/>
          <p:nvPr/>
        </p:nvSpPr>
        <p:spPr>
          <a:xfrm rot="5400000">
            <a:off x="10196154" y="3291205"/>
            <a:ext cx="2831465" cy="1164590"/>
          </a:xfrm>
          <a:prstGeom prst="flowChartOffpageConnector">
            <a:avLst/>
          </a:prstGeom>
          <a:solidFill>
            <a:srgbClr val="008E40"/>
          </a:solidFill>
          <a:ln>
            <a:noFill/>
          </a:ln>
          <a:effectLst>
            <a:outerShdw blurRad="50800" dist="38100" dir="10800000" algn="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vert="vert270" rtlCol="0" anchor="ctr"/>
          <a:lstStyle/>
          <a:p>
            <a:pPr algn="ctr"/>
            <a:r>
              <a:rPr lang="zh-CN" altLang="en-US" sz="4400" b="1">
                <a:solidFill>
                  <a:prstClr val="white"/>
                </a:solidFill>
                <a:latin typeface="微软雅黑" panose="020B0503020204020204" pitchFamily="34" charset="-122"/>
                <a:ea typeface="微软雅黑" panose="020B0503020204020204" pitchFamily="34" charset="-122"/>
              </a:rPr>
              <a:t>栏目导航</a:t>
            </a:r>
          </a:p>
        </p:txBody>
      </p:sp>
      <p:grpSp>
        <p:nvGrpSpPr>
          <p:cNvPr id="6" name="组合 5"/>
          <p:cNvGrpSpPr/>
          <p:nvPr/>
        </p:nvGrpSpPr>
        <p:grpSpPr>
          <a:xfrm>
            <a:off x="2290128" y="2544445"/>
            <a:ext cx="6904355" cy="828040"/>
            <a:chOff x="4509" y="3668"/>
            <a:chExt cx="10873" cy="1304"/>
          </a:xfrm>
        </p:grpSpPr>
        <p:sp>
          <p:nvSpPr>
            <p:cNvPr id="10" name="圆角矩形 6"/>
            <p:cNvSpPr/>
            <p:nvPr>
              <p:custDataLst>
                <p:tags r:id="rId6"/>
              </p:custDataLst>
            </p:nvPr>
          </p:nvSpPr>
          <p:spPr>
            <a:xfrm flipV="1">
              <a:off x="6040" y="3668"/>
              <a:ext cx="9342" cy="1247"/>
            </a:xfrm>
            <a:prstGeom prst="snip1Rect">
              <a:avLst/>
            </a:prstGeom>
            <a:ln>
              <a:solidFill>
                <a:srgbClr val="008E4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85904" tIns="45710" rIns="91421" bIns="45710" numCol="1" spcCol="0" rtlCol="0" fromWordArt="0" anchor="ctr" anchorCtr="0" forceAA="0" compatLnSpc="1"/>
            <a:lstStyle/>
            <a:p>
              <a:pPr algn="ctr" fontAlgn="auto"/>
              <a:endParaRPr lang="zh-CN" altLang="en-US" sz="3200" strike="noStrike" noProof="1">
                <a:solidFill>
                  <a:schemeClr val="tx1"/>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13" name="椭圆 7"/>
            <p:cNvSpPr>
              <a:spLocks noChangeAspect="1"/>
            </p:cNvSpPr>
            <p:nvPr>
              <p:custDataLst>
                <p:tags r:id="rId7"/>
              </p:custDataLst>
            </p:nvPr>
          </p:nvSpPr>
          <p:spPr>
            <a:xfrm rot="16200000">
              <a:off x="4510" y="3669"/>
              <a:ext cx="1302" cy="1304"/>
            </a:xfrm>
            <a:prstGeom prst="snipRoundRect">
              <a:avLst/>
            </a:prstGeom>
            <a:solidFill>
              <a:srgbClr val="008E40"/>
            </a:solidFill>
            <a:ln w="12700" cap="flat" cmpd="sng" algn="ctr">
              <a:noFill/>
              <a:prstDash val="solid"/>
              <a:miter lim="800000"/>
            </a:ln>
            <a:effectLst>
              <a:outerShdw blurRad="50800" dist="38100" dir="18900000" algn="bl" rotWithShape="0">
                <a:prstClr val="black">
                  <a:alpha val="40000"/>
                </a:prstClr>
              </a:outerShdw>
            </a:effectLst>
          </p:spPr>
          <p:txBody>
            <a:bodyPr rot="0" spcFirstLastPara="0" vertOverflow="overflow" horzOverflow="overflow" vert="horz" wrap="square" lIns="91421" tIns="45710" rIns="91421" bIns="45710" numCol="1" spcCol="0" rtlCol="0" fromWordArt="0" anchor="ctr" anchorCtr="0" forceAA="0" compatLnSpc="1">
              <a:normAutofit/>
            </a:bodyPr>
            <a:lstStyle/>
            <a:p>
              <a:pPr algn="ctr" fontAlgn="auto"/>
              <a:endParaRPr lang="zh-CN" altLang="en-US" strike="noStrike" noProof="1"/>
            </a:p>
          </p:txBody>
        </p:sp>
        <p:pic>
          <p:nvPicPr>
            <p:cNvPr id="16" name="图片 8" descr="113"/>
            <p:cNvPicPr>
              <a:picLocks noChangeAspect="1"/>
            </p:cNvPicPr>
            <p:nvPr/>
          </p:nvPicPr>
          <p:blipFill>
            <a:blip r:embed="rId9"/>
            <a:stretch>
              <a:fillRect/>
            </a:stretch>
          </p:blipFill>
          <p:spPr>
            <a:xfrm>
              <a:off x="4826" y="3942"/>
              <a:ext cx="785" cy="698"/>
            </a:xfrm>
            <a:prstGeom prst="rect">
              <a:avLst/>
            </a:prstGeom>
            <a:noFill/>
            <a:ln w="9525">
              <a:noFill/>
            </a:ln>
          </p:spPr>
        </p:pic>
        <p:sp>
          <p:nvSpPr>
            <p:cNvPr id="19" name="文本框 18">
              <a:hlinkClick r:id="rId10" action="ppaction://hlinksldjump"/>
            </p:cNvPr>
            <p:cNvSpPr txBox="1"/>
            <p:nvPr/>
          </p:nvSpPr>
          <p:spPr>
            <a:xfrm>
              <a:off x="6783" y="3812"/>
              <a:ext cx="8325" cy="919"/>
            </a:xfrm>
            <a:prstGeom prst="rect">
              <a:avLst/>
            </a:prstGeom>
            <a:noFill/>
          </p:spPr>
          <p:txBody>
            <a:bodyPr wrap="square" rtlCol="0">
              <a:spAutoFit/>
            </a:bodyPr>
            <a:lstStyle/>
            <a:p>
              <a:pPr algn="ctr"/>
              <a:r>
                <a:rPr lang="zh-CN" altLang="en-US" sz="3200" b="1">
                  <a:latin typeface="Times New Roman" panose="02020603050405020304" pitchFamily="18" charset="0"/>
                  <a:ea typeface="黑体" panose="02010609060101010101" pitchFamily="49" charset="-122"/>
                  <a:cs typeface="Times New Roman" panose="02020603050405020304" pitchFamily="18" charset="0"/>
                </a:rPr>
                <a:t>湖南</a:t>
              </a:r>
              <a:r>
                <a:rPr lang="en-US" altLang="zh-CN" sz="3200" b="1">
                  <a:latin typeface="Times New Roman" panose="02020603050405020304" pitchFamily="18" charset="0"/>
                  <a:ea typeface="黑体" panose="02010609060101010101" pitchFamily="49" charset="-122"/>
                  <a:cs typeface="Times New Roman" panose="02020603050405020304" pitchFamily="18" charset="0"/>
                </a:rPr>
                <a:t>6</a:t>
              </a:r>
              <a:r>
                <a:rPr lang="zh-CN" altLang="en-US" sz="3200" b="1">
                  <a:latin typeface="Times New Roman" panose="02020603050405020304" pitchFamily="18" charset="0"/>
                  <a:ea typeface="黑体" panose="02010609060101010101" pitchFamily="49" charset="-122"/>
                  <a:cs typeface="Times New Roman" panose="02020603050405020304" pitchFamily="18" charset="0"/>
                </a:rPr>
                <a:t>年中考真题精选</a:t>
              </a:r>
            </a:p>
          </p:txBody>
        </p:sp>
      </p:grpSp>
      <p:grpSp>
        <p:nvGrpSpPr>
          <p:cNvPr id="20" name="组合 19"/>
          <p:cNvGrpSpPr/>
          <p:nvPr/>
        </p:nvGrpSpPr>
        <p:grpSpPr>
          <a:xfrm>
            <a:off x="2290130" y="3692525"/>
            <a:ext cx="6904354" cy="828040"/>
            <a:chOff x="4509" y="3668"/>
            <a:chExt cx="10873" cy="1304"/>
          </a:xfrm>
        </p:grpSpPr>
        <p:sp>
          <p:nvSpPr>
            <p:cNvPr id="21" name="圆角矩形 6"/>
            <p:cNvSpPr/>
            <p:nvPr>
              <p:custDataLst>
                <p:tags r:id="rId4"/>
              </p:custDataLst>
            </p:nvPr>
          </p:nvSpPr>
          <p:spPr>
            <a:xfrm flipV="1">
              <a:off x="6040" y="3668"/>
              <a:ext cx="9342" cy="1247"/>
            </a:xfrm>
            <a:prstGeom prst="snip1Rect">
              <a:avLst/>
            </a:prstGeom>
            <a:ln>
              <a:solidFill>
                <a:srgbClr val="008E4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85904" tIns="45710" rIns="91421" bIns="45710" numCol="1" spcCol="0" rtlCol="0" fromWordArt="0" anchor="ctr" anchorCtr="0" forceAA="0" compatLnSpc="1"/>
            <a:lstStyle/>
            <a:p>
              <a:pPr algn="ctr"/>
              <a:endParaRPr lang="zh-CN" altLang="en-US" sz="32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2" name="椭圆 7"/>
            <p:cNvSpPr>
              <a:spLocks noChangeAspect="1"/>
            </p:cNvSpPr>
            <p:nvPr>
              <p:custDataLst>
                <p:tags r:id="rId5"/>
              </p:custDataLst>
            </p:nvPr>
          </p:nvSpPr>
          <p:spPr>
            <a:xfrm rot="16200000">
              <a:off x="4510" y="3669"/>
              <a:ext cx="1302" cy="1304"/>
            </a:xfrm>
            <a:prstGeom prst="snipRoundRect">
              <a:avLst/>
            </a:prstGeom>
            <a:solidFill>
              <a:srgbClr val="008E40"/>
            </a:solidFill>
            <a:ln w="12700" cap="flat" cmpd="sng" algn="ctr">
              <a:noFill/>
              <a:prstDash val="solid"/>
              <a:miter lim="800000"/>
            </a:ln>
            <a:effectLst>
              <a:outerShdw blurRad="50800" dist="38100" dir="18900000" algn="bl" rotWithShape="0">
                <a:prstClr val="black">
                  <a:alpha val="40000"/>
                </a:prstClr>
              </a:outerShdw>
            </a:effectLst>
          </p:spPr>
          <p:txBody>
            <a:bodyPr rot="0" spcFirstLastPara="0" vertOverflow="overflow" horzOverflow="overflow" vert="horz" wrap="square" lIns="91421" tIns="45710" rIns="91421" bIns="45710" numCol="1" spcCol="0" rtlCol="0" fromWordArt="0" anchor="ctr" anchorCtr="0" forceAA="0" compatLnSpc="1">
              <a:normAutofit/>
            </a:bodyPr>
            <a:lstStyle/>
            <a:p>
              <a:pPr algn="ctr"/>
              <a:endParaRPr lang="zh-CN" altLang="en-US" noProof="1">
                <a:solidFill>
                  <a:prstClr val="black"/>
                </a:solidFill>
              </a:endParaRPr>
            </a:p>
          </p:txBody>
        </p:sp>
        <p:pic>
          <p:nvPicPr>
            <p:cNvPr id="23" name="图片 8" descr="113"/>
            <p:cNvPicPr>
              <a:picLocks noChangeAspect="1"/>
            </p:cNvPicPr>
            <p:nvPr/>
          </p:nvPicPr>
          <p:blipFill>
            <a:blip r:embed="rId9"/>
            <a:stretch>
              <a:fillRect/>
            </a:stretch>
          </p:blipFill>
          <p:spPr>
            <a:xfrm>
              <a:off x="4826" y="3942"/>
              <a:ext cx="785" cy="698"/>
            </a:xfrm>
            <a:prstGeom prst="rect">
              <a:avLst/>
            </a:prstGeom>
            <a:noFill/>
            <a:ln w="9525">
              <a:noFill/>
            </a:ln>
          </p:spPr>
        </p:pic>
        <p:sp>
          <p:nvSpPr>
            <p:cNvPr id="24" name="文本框 23">
              <a:hlinkClick r:id="rId11" action="ppaction://hlinksldjump"/>
            </p:cNvPr>
            <p:cNvSpPr txBox="1"/>
            <p:nvPr/>
          </p:nvSpPr>
          <p:spPr>
            <a:xfrm>
              <a:off x="6444" y="3812"/>
              <a:ext cx="8325" cy="919"/>
            </a:xfrm>
            <a:prstGeom prst="rect">
              <a:avLst/>
            </a:prstGeom>
            <a:noFill/>
          </p:spPr>
          <p:txBody>
            <a:bodyPr wrap="square" rtlCol="0">
              <a:spAutoFit/>
            </a:bodyPr>
            <a:lstStyle/>
            <a:p>
              <a:pPr algn="ctr"/>
              <a:r>
                <a:rPr lang="zh-CN" altLang="en-US" sz="3200" b="1" dirty="0" smtClean="0">
                  <a:solidFill>
                    <a:prstClr val="black"/>
                  </a:solidFill>
                  <a:latin typeface="黑体" panose="02010609060101010101" pitchFamily="49" charset="-122"/>
                  <a:ea typeface="黑体" panose="02010609060101010101" pitchFamily="49" charset="-122"/>
                  <a:cs typeface="黑体" panose="02010609060101010101" pitchFamily="49" charset="-122"/>
                </a:rPr>
                <a:t>知识精讲</a:t>
              </a:r>
              <a:endParaRPr lang="zh-CN" altLang="en-US" sz="3200" b="1" dirty="0">
                <a:solidFill>
                  <a:prstClr val="black"/>
                </a:solidFill>
                <a:latin typeface="黑体" panose="02010609060101010101" pitchFamily="49" charset="-122"/>
                <a:ea typeface="黑体" panose="02010609060101010101" pitchFamily="49" charset="-122"/>
                <a:cs typeface="黑体" panose="02010609060101010101" pitchFamily="49" charset="-122"/>
              </a:endParaRPr>
            </a:p>
          </p:txBody>
        </p:sp>
      </p:grpSp>
      <p:grpSp>
        <p:nvGrpSpPr>
          <p:cNvPr id="25" name="组合 24"/>
          <p:cNvGrpSpPr/>
          <p:nvPr/>
        </p:nvGrpSpPr>
        <p:grpSpPr>
          <a:xfrm>
            <a:off x="2290128" y="5327016"/>
            <a:ext cx="6903085" cy="828040"/>
            <a:chOff x="4509" y="7824"/>
            <a:chExt cx="10871" cy="1304"/>
          </a:xfrm>
        </p:grpSpPr>
        <p:grpSp>
          <p:nvGrpSpPr>
            <p:cNvPr id="3085" name="组合 4"/>
            <p:cNvGrpSpPr/>
            <p:nvPr userDrawn="1"/>
          </p:nvGrpSpPr>
          <p:grpSpPr>
            <a:xfrm>
              <a:off x="4509" y="7824"/>
              <a:ext cx="10871" cy="1304"/>
              <a:chOff x="5246" y="3834"/>
              <a:chExt cx="10176" cy="1304"/>
            </a:xfrm>
          </p:grpSpPr>
          <p:sp>
            <p:nvSpPr>
              <p:cNvPr id="26" name="圆角矩形 6"/>
              <p:cNvSpPr/>
              <p:nvPr>
                <p:custDataLst>
                  <p:tags r:id="rId2"/>
                </p:custDataLst>
              </p:nvPr>
            </p:nvSpPr>
            <p:spPr>
              <a:xfrm flipV="1">
                <a:off x="6777" y="3834"/>
                <a:ext cx="8645" cy="1247"/>
              </a:xfrm>
              <a:prstGeom prst="snip1Rect">
                <a:avLst/>
              </a:prstGeom>
              <a:ln>
                <a:solidFill>
                  <a:srgbClr val="008E40"/>
                </a:solid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485904" tIns="45710" rIns="91421" bIns="45710" numCol="1" spcCol="0" rtlCol="0" fromWordArt="0" anchor="ctr" anchorCtr="0" forceAA="0" compatLnSpc="1"/>
              <a:lstStyle/>
              <a:p>
                <a:pPr algn="ctr"/>
                <a:endParaRPr lang="zh-CN" altLang="en-US" sz="3200" noProof="1">
                  <a:solidFill>
                    <a:prstClr val="black"/>
                  </a:solidFill>
                  <a:latin typeface="黑体" panose="02010609060101010101" pitchFamily="49" charset="-122"/>
                  <a:ea typeface="黑体" panose="02010609060101010101" pitchFamily="49" charset="-122"/>
                  <a:cs typeface="黑体" panose="02010609060101010101" pitchFamily="49" charset="-122"/>
                  <a:sym typeface="+mn-ea"/>
                </a:endParaRPr>
              </a:p>
            </p:txBody>
          </p:sp>
          <p:sp>
            <p:nvSpPr>
              <p:cNvPr id="27" name="椭圆 7"/>
              <p:cNvSpPr>
                <a:spLocks noChangeAspect="1"/>
              </p:cNvSpPr>
              <p:nvPr>
                <p:custDataLst>
                  <p:tags r:id="rId3"/>
                </p:custDataLst>
              </p:nvPr>
            </p:nvSpPr>
            <p:spPr>
              <a:xfrm rot="16200000">
                <a:off x="5247" y="3835"/>
                <a:ext cx="1302" cy="1304"/>
              </a:xfrm>
              <a:prstGeom prst="snipRoundRect">
                <a:avLst/>
              </a:prstGeom>
              <a:solidFill>
                <a:srgbClr val="008E40"/>
              </a:solidFill>
              <a:ln w="12700" cap="flat" cmpd="sng" algn="ctr">
                <a:noFill/>
                <a:prstDash val="solid"/>
                <a:miter lim="800000"/>
              </a:ln>
              <a:effectLst>
                <a:outerShdw blurRad="50800" dist="38100" dir="18900000" algn="bl" rotWithShape="0">
                  <a:prstClr val="black">
                    <a:alpha val="40000"/>
                  </a:prstClr>
                </a:outerShdw>
              </a:effectLst>
            </p:spPr>
            <p:txBody>
              <a:bodyPr rot="0" spcFirstLastPara="0" vertOverflow="overflow" horzOverflow="overflow" vert="horz" wrap="square" lIns="91421" tIns="45710" rIns="91421" bIns="45710" numCol="1" spcCol="0" rtlCol="0" fromWordArt="0" anchor="ctr" anchorCtr="0" forceAA="0" compatLnSpc="1">
                <a:normAutofit/>
              </a:bodyPr>
              <a:lstStyle/>
              <a:p>
                <a:pPr algn="ctr"/>
                <a:endParaRPr lang="zh-CN" altLang="en-US" noProof="1">
                  <a:solidFill>
                    <a:prstClr val="black"/>
                  </a:solidFill>
                </a:endParaRPr>
              </a:p>
            </p:txBody>
          </p:sp>
          <p:pic>
            <p:nvPicPr>
              <p:cNvPr id="3088" name="图片 8" descr="113"/>
              <p:cNvPicPr>
                <a:picLocks noChangeAspect="1"/>
              </p:cNvPicPr>
              <p:nvPr/>
            </p:nvPicPr>
            <p:blipFill>
              <a:blip r:embed="rId9"/>
              <a:stretch>
                <a:fillRect/>
              </a:stretch>
            </p:blipFill>
            <p:spPr>
              <a:xfrm>
                <a:off x="5563" y="4108"/>
                <a:ext cx="785" cy="698"/>
              </a:xfrm>
              <a:prstGeom prst="rect">
                <a:avLst/>
              </a:prstGeom>
              <a:noFill/>
              <a:ln w="9525">
                <a:noFill/>
              </a:ln>
            </p:spPr>
          </p:pic>
        </p:grpSp>
        <p:sp>
          <p:nvSpPr>
            <p:cNvPr id="28" name="文本框 27">
              <a:hlinkClick r:id="rId12" action="ppaction://hlinksldjump"/>
            </p:cNvPr>
            <p:cNvSpPr txBox="1"/>
            <p:nvPr/>
          </p:nvSpPr>
          <p:spPr>
            <a:xfrm>
              <a:off x="6415" y="8043"/>
              <a:ext cx="8692" cy="919"/>
            </a:xfrm>
            <a:prstGeom prst="rect">
              <a:avLst/>
            </a:prstGeom>
            <a:noFill/>
          </p:spPr>
          <p:txBody>
            <a:bodyPr wrap="square" rtlCol="0">
              <a:spAutoFit/>
            </a:bodyPr>
            <a:lstStyle/>
            <a:p>
              <a:r>
                <a:rPr lang="zh-CN" altLang="en-US" sz="3200" b="1">
                  <a:solidFill>
                    <a:prstClr val="black"/>
                  </a:solidFill>
                  <a:latin typeface="黑体" panose="02010609060101010101" pitchFamily="49" charset="-122"/>
                  <a:ea typeface="黑体" panose="02010609060101010101" pitchFamily="49" charset="-122"/>
                  <a:cs typeface="黑体" panose="02010609060101010101" pitchFamily="49" charset="-122"/>
                </a:rPr>
                <a:t>实验突破</a:t>
              </a:r>
              <a:r>
                <a:rPr lang="en-US" altLang="zh-CN" sz="3200" b="1">
                  <a:solidFill>
                    <a:prstClr val="black"/>
                  </a:solidFill>
                  <a:latin typeface="黑体" panose="02010609060101010101" pitchFamily="49" charset="-122"/>
                  <a:ea typeface="黑体" panose="02010609060101010101" pitchFamily="49" charset="-122"/>
                  <a:cs typeface="黑体" panose="02010609060101010101" pitchFamily="49" charset="-122"/>
                </a:rPr>
                <a:t>--</a:t>
              </a:r>
              <a:r>
                <a:rPr lang="zh-CN" altLang="en-US" sz="3200" b="1">
                  <a:solidFill>
                    <a:prstClr val="black"/>
                  </a:solidFill>
                  <a:latin typeface="黑体" panose="02010609060101010101" pitchFamily="49" charset="-122"/>
                  <a:ea typeface="黑体" panose="02010609060101010101" pitchFamily="49" charset="-122"/>
                  <a:cs typeface="黑体" panose="02010609060101010101" pitchFamily="49" charset="-122"/>
                </a:rPr>
                <a:t>科学探究素养提升</a:t>
              </a:r>
            </a:p>
          </p:txBody>
        </p:sp>
      </p:grpSp>
      <p:sp>
        <p:nvSpPr>
          <p:cNvPr id="29" name="文本框 78">
            <a:hlinkClick r:id="rId11" action="ppaction://hlinksldjump"/>
          </p:cNvPr>
          <p:cNvSpPr txBox="1"/>
          <p:nvPr/>
        </p:nvSpPr>
        <p:spPr>
          <a:xfrm>
            <a:off x="2974023" y="4664710"/>
            <a:ext cx="1893570" cy="553085"/>
          </a:xfrm>
          <a:prstGeom prst="rect">
            <a:avLst/>
          </a:prstGeom>
          <a:noFill/>
          <a:ln w="9525">
            <a:noFill/>
          </a:ln>
        </p:spPr>
        <p:txBody>
          <a:bodyPr wrap="square" anchor="t">
            <a:spAutoFit/>
          </a:bodyPr>
          <a:lstStyle/>
          <a:p>
            <a:pPr algn="ctr"/>
            <a:r>
              <a:rPr lang="zh-CN" altLang="en-US" sz="3000">
                <a:solidFill>
                  <a:prstClr val="black"/>
                </a:solidFill>
                <a:latin typeface="黑体" panose="02010609060101010101" pitchFamily="49" charset="-122"/>
                <a:ea typeface="黑体" panose="02010609060101010101" pitchFamily="49" charset="-122"/>
              </a:rPr>
              <a:t>考点清单</a:t>
            </a:r>
          </a:p>
        </p:txBody>
      </p:sp>
      <p:sp>
        <p:nvSpPr>
          <p:cNvPr id="30" name="文本框 78">
            <a:hlinkClick r:id="rId13" action="ppaction://hlinksldjump"/>
          </p:cNvPr>
          <p:cNvSpPr txBox="1"/>
          <p:nvPr/>
        </p:nvSpPr>
        <p:spPr>
          <a:xfrm>
            <a:off x="5224463" y="4664710"/>
            <a:ext cx="1892935" cy="553085"/>
          </a:xfrm>
          <a:prstGeom prst="rect">
            <a:avLst/>
          </a:prstGeom>
          <a:noFill/>
          <a:ln w="9525">
            <a:noFill/>
          </a:ln>
        </p:spPr>
        <p:txBody>
          <a:bodyPr wrap="square" anchor="t">
            <a:spAutoFit/>
          </a:bodyPr>
          <a:lstStyle/>
          <a:p>
            <a:pPr algn="ctr"/>
            <a:r>
              <a:rPr lang="zh-CN" altLang="en-US" sz="3000" dirty="0">
                <a:solidFill>
                  <a:prstClr val="black"/>
                </a:solidFill>
                <a:latin typeface="黑体" panose="02010609060101010101" pitchFamily="49" charset="-122"/>
                <a:ea typeface="黑体" panose="02010609060101010101" pitchFamily="49" charset="-122"/>
              </a:rPr>
              <a:t>图说物理</a:t>
            </a:r>
          </a:p>
        </p:txBody>
      </p:sp>
      <p:sp>
        <p:nvSpPr>
          <p:cNvPr id="31" name="文本框 78">
            <a:hlinkClick r:id="rId14" action="ppaction://hlinksldjump"/>
          </p:cNvPr>
          <p:cNvSpPr txBox="1"/>
          <p:nvPr/>
        </p:nvSpPr>
        <p:spPr>
          <a:xfrm>
            <a:off x="7168833" y="4664710"/>
            <a:ext cx="2379345" cy="553085"/>
          </a:xfrm>
          <a:prstGeom prst="rect">
            <a:avLst/>
          </a:prstGeom>
          <a:noFill/>
          <a:ln w="9525">
            <a:noFill/>
          </a:ln>
        </p:spPr>
        <p:txBody>
          <a:bodyPr wrap="square" anchor="t">
            <a:spAutoFit/>
          </a:bodyPr>
          <a:lstStyle/>
          <a:p>
            <a:pPr algn="ctr"/>
            <a:r>
              <a:rPr lang="zh-CN" altLang="en-US" sz="3000" dirty="0">
                <a:solidFill>
                  <a:prstClr val="black"/>
                </a:solidFill>
                <a:latin typeface="黑体" panose="02010609060101010101" pitchFamily="49" charset="-122"/>
                <a:ea typeface="黑体" panose="02010609060101010101" pitchFamily="49" charset="-122"/>
              </a:rPr>
              <a:t>重难点突破</a:t>
            </a:r>
          </a:p>
        </p:txBody>
      </p:sp>
      <p:sp>
        <p:nvSpPr>
          <p:cNvPr id="104" name="矩形 103"/>
          <p:cNvSpPr/>
          <p:nvPr/>
        </p:nvSpPr>
        <p:spPr>
          <a:xfrm>
            <a:off x="1156653" y="768350"/>
            <a:ext cx="9787255" cy="1246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Tahoma" panose="020B0604030504040204" pitchFamily="34" charset="0"/>
                <a:ea typeface="黑体" panose="02010609060101010101" pitchFamily="49" charset="-122"/>
                <a:cs typeface="Tahoma" panose="020B0604030504040204" pitchFamily="34" charset="0"/>
              </a:rPr>
              <a:t>专题三  </a:t>
            </a:r>
            <a:r>
              <a:rPr lang="zh-CN" altLang="en-US" sz="6000" b="1" dirty="0" smtClean="0">
                <a:ln w="9525">
                  <a:solidFill>
                    <a:prstClr val="white"/>
                  </a:solidFill>
                  <a:prstDash val="solid"/>
                </a:ln>
                <a:solidFill>
                  <a:prstClr val="black"/>
                </a:solidFill>
                <a:effectLst>
                  <a:outerShdw blurRad="12700" dist="38100" dir="2700000" algn="tl" rotWithShape="0">
                    <a:prstClr val="white">
                      <a:lumMod val="50000"/>
                    </a:prstClr>
                  </a:outerShdw>
                </a:effectLst>
                <a:latin typeface="黑体" panose="02010609060101010101" pitchFamily="49" charset="-122"/>
                <a:ea typeface="黑体" panose="02010609060101010101" pitchFamily="49" charset="-122"/>
                <a:sym typeface="+mn-ea"/>
              </a:rPr>
              <a:t>内能 内能的利用</a:t>
            </a:r>
          </a:p>
        </p:txBody>
      </p:sp>
    </p:spTree>
    <p:custDataLst>
      <p:tags r:id="rId1"/>
    </p:custData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029653" y="1044575"/>
            <a:ext cx="9704705" cy="507746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12. (2016衡阳6题2分)用两个相同的电加热器，分别给质量、初温都相同的甲、乙两种液体同时加热，两液体的温度随时间变化关系图像如图所示，下列说法正确的是(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甲液体的比热容大于乙液体的比热容</a:t>
            </a:r>
          </a:p>
          <a:p>
            <a:pPr marL="127000" indent="0" fontAlgn="auto">
              <a:lnSpc>
                <a:spcPct val="150000"/>
              </a:lnSpc>
            </a:pPr>
            <a:r>
              <a:rPr sz="2400">
                <a:latin typeface="Times New Roman" panose="02020603050405020304" pitchFamily="18" charset="0"/>
                <a:cs typeface="Times New Roman" panose="02020603050405020304" pitchFamily="18" charset="0"/>
              </a:rPr>
              <a:t>B. 加热相同的时间，甲液体升高的温度</a:t>
            </a:r>
          </a:p>
          <a:p>
            <a:pPr marL="127000" indent="0" fontAlgn="auto">
              <a:lnSpc>
                <a:spcPct val="150000"/>
              </a:lnSpc>
            </a:pPr>
            <a:r>
              <a:rPr sz="2400">
                <a:latin typeface="Times New Roman" panose="02020603050405020304" pitchFamily="18" charset="0"/>
                <a:cs typeface="Times New Roman" panose="02020603050405020304" pitchFamily="18" charset="0"/>
              </a:rPr>
              <a:t>大于乙液体升高的温度</a:t>
            </a:r>
          </a:p>
          <a:p>
            <a:pPr marL="127000" indent="0" fontAlgn="auto">
              <a:lnSpc>
                <a:spcPct val="150000"/>
              </a:lnSpc>
            </a:pPr>
            <a:r>
              <a:rPr sz="2400">
                <a:latin typeface="Times New Roman" panose="02020603050405020304" pitchFamily="18" charset="0"/>
                <a:cs typeface="Times New Roman" panose="02020603050405020304" pitchFamily="18" charset="0"/>
              </a:rPr>
              <a:t>C. 加热相同的时间，甲液体吸收的热量</a:t>
            </a:r>
          </a:p>
          <a:p>
            <a:pPr marL="127000" indent="0" fontAlgn="auto">
              <a:lnSpc>
                <a:spcPct val="150000"/>
              </a:lnSpc>
            </a:pPr>
            <a:r>
              <a:rPr sz="2400">
                <a:latin typeface="Times New Roman" panose="02020603050405020304" pitchFamily="18" charset="0"/>
                <a:cs typeface="Times New Roman" panose="02020603050405020304" pitchFamily="18" charset="0"/>
              </a:rPr>
              <a:t>大于乙液体吸收的热量</a:t>
            </a:r>
          </a:p>
          <a:p>
            <a:pPr marL="127000" indent="0" fontAlgn="auto">
              <a:lnSpc>
                <a:spcPct val="150000"/>
              </a:lnSpc>
            </a:pPr>
            <a:r>
              <a:rPr sz="2400">
                <a:latin typeface="Times New Roman" panose="02020603050405020304" pitchFamily="18" charset="0"/>
                <a:cs typeface="Times New Roman" panose="02020603050405020304" pitchFamily="18" charset="0"/>
              </a:rPr>
              <a:t>D. 升高相同的温度，两液体吸收的热量相同</a:t>
            </a:r>
          </a:p>
        </p:txBody>
      </p:sp>
      <p:sp>
        <p:nvSpPr>
          <p:cNvPr id="2" name="文本框 1"/>
          <p:cNvSpPr txBox="1"/>
          <p:nvPr/>
        </p:nvSpPr>
        <p:spPr>
          <a:xfrm>
            <a:off x="5129841" y="229742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B</a:t>
            </a:r>
          </a:p>
        </p:txBody>
      </p:sp>
      <p:pic>
        <p:nvPicPr>
          <p:cNvPr id="3" name="图片 -2147482387" descr="C:\Documents and Settings\Administrator\桌面\湖南物理\PY133.TIF"/>
          <p:cNvPicPr>
            <a:picLocks noChangeAspect="1"/>
          </p:cNvPicPr>
          <p:nvPr/>
        </p:nvPicPr>
        <p:blipFill>
          <a:blip r:embed="rId3" r:link="rId4">
            <a:clrChange>
              <a:clrFrom>
                <a:srgbClr val="FFFFFF">
                  <a:alpha val="100000"/>
                </a:srgbClr>
              </a:clrFrom>
              <a:clrTo>
                <a:srgbClr val="FFFFFF">
                  <a:alpha val="100000"/>
                  <a:alpha val="0"/>
                </a:srgbClr>
              </a:clrTo>
            </a:clrChange>
          </a:blip>
          <a:stretch>
            <a:fillRect/>
          </a:stretch>
        </p:blipFill>
        <p:spPr>
          <a:xfrm>
            <a:off x="7007543" y="2605405"/>
            <a:ext cx="3799205" cy="2649855"/>
          </a:xfrm>
          <a:prstGeom prst="rect">
            <a:avLst/>
          </a:prstGeom>
          <a:noFill/>
          <a:ln w="9525">
            <a:noFill/>
          </a:ln>
        </p:spPr>
      </p:pic>
      <p:sp>
        <p:nvSpPr>
          <p:cNvPr id="4" name="矩形 3"/>
          <p:cNvSpPr/>
          <p:nvPr/>
        </p:nvSpPr>
        <p:spPr>
          <a:xfrm>
            <a:off x="8218829" y="5548471"/>
            <a:ext cx="1097280" cy="368300"/>
          </a:xfrm>
          <a:prstGeom prst="rect">
            <a:avLst/>
          </a:prstGeom>
        </p:spPr>
        <p:txBody>
          <a:bodyPr wrap="none">
            <a:spAutoFit/>
          </a:bodyPr>
          <a:lstStyle/>
          <a:p>
            <a:r>
              <a:rPr lang="zh-CN" altLang="zh-CN" dirty="0">
                <a:latin typeface="Times New Roman" panose="02020603050405020304" pitchFamily="18" charset="0"/>
                <a:cs typeface="Times New Roman" panose="02020603050405020304" pitchFamily="18" charset="0"/>
              </a:rPr>
              <a:t>第</a:t>
            </a:r>
            <a:r>
              <a:rPr lang="en-US" altLang="zh-CN" dirty="0">
                <a:latin typeface="Times New Roman" panose="02020603050405020304" pitchFamily="18" charset="0"/>
                <a:cs typeface="Times New Roman" panose="02020603050405020304" pitchFamily="18" charset="0"/>
              </a:rPr>
              <a:t>12</a:t>
            </a:r>
            <a:r>
              <a:rPr lang="zh-CN" altLang="zh-CN" dirty="0">
                <a:latin typeface="Times New Roman" panose="02020603050405020304" pitchFamily="18" charset="0"/>
                <a:cs typeface="Times New Roman" panose="02020603050405020304" pitchFamily="18" charset="0"/>
              </a:rPr>
              <a:t>题图</a:t>
            </a:r>
            <a:endParaRPr lang="zh-CN" altLang="en-US" dirty="0">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24928" y="1744980"/>
            <a:ext cx="9257665" cy="341503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13. (2019怀化25题2分)云南省罗富县有一长达27 km的连续下坡山区公路，有经验的老司机在下坡前往往先在汽车的各个轮胎上浇水，防止在下坡时因连续刹车使轮胎和刹车片过热，容易造成交通事故，用水作冷却剂是利用了水的________大的特点，汽车在连续刹车过程中产生的内能部分被轮胎上的水吸收，水的温度将________(选填“升高”“不变”或“降低”)．</a:t>
            </a:r>
          </a:p>
        </p:txBody>
      </p:sp>
      <p:sp>
        <p:nvSpPr>
          <p:cNvPr id="2" name="文本框 1"/>
          <p:cNvSpPr txBox="1"/>
          <p:nvPr/>
        </p:nvSpPr>
        <p:spPr>
          <a:xfrm>
            <a:off x="5331778" y="3524885"/>
            <a:ext cx="109982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比热容</a:t>
            </a:r>
          </a:p>
        </p:txBody>
      </p:sp>
      <p:sp>
        <p:nvSpPr>
          <p:cNvPr id="3" name="文本框 2"/>
          <p:cNvSpPr txBox="1"/>
          <p:nvPr/>
        </p:nvSpPr>
        <p:spPr>
          <a:xfrm>
            <a:off x="8790623" y="4044950"/>
            <a:ext cx="81026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升高</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69658" y="1909445"/>
            <a:ext cx="8594725" cy="737235"/>
            <a:chOff x="1156" y="3019"/>
            <a:chExt cx="13535"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3141" cy="1161"/>
              <a:chOff x="1324" y="1663"/>
              <a:chExt cx="13141"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5</a:t>
                  </a:r>
                </a:p>
              </p:txBody>
            </p:sp>
          </p:grpSp>
          <p:sp>
            <p:nvSpPr>
              <p:cNvPr id="52" name="文本框 51"/>
              <p:cNvSpPr txBox="1"/>
              <p:nvPr/>
            </p:nvSpPr>
            <p:spPr>
              <a:xfrm>
                <a:off x="4505" y="1663"/>
                <a:ext cx="9960"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热量的计算</a:t>
                </a:r>
                <a:r>
                  <a:rPr sz="2400" dirty="0">
                    <a:latin typeface="Times New Roman" panose="02020603050405020304" pitchFamily="18" charset="0"/>
                    <a:ea typeface="宋体" panose="02010600030101010101" pitchFamily="2" charset="-122"/>
                    <a:cs typeface="Times New Roman" panose="02020603050405020304" pitchFamily="18" charset="0"/>
                  </a:rPr>
                  <a:t>(郴州必考，岳阳2考，益阳4考)</a:t>
                </a:r>
              </a:p>
            </p:txBody>
          </p:sp>
        </p:grpSp>
      </p:grpSp>
      <p:sp>
        <p:nvSpPr>
          <p:cNvPr id="2" name="文本框 1"/>
          <p:cNvSpPr txBox="1"/>
          <p:nvPr/>
        </p:nvSpPr>
        <p:spPr>
          <a:xfrm>
            <a:off x="7334568" y="3815715"/>
            <a:ext cx="75057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sym typeface="+mn-ea"/>
              </a:rPr>
              <a:t>450</a:t>
            </a:r>
          </a:p>
        </p:txBody>
      </p:sp>
      <p:sp>
        <p:nvSpPr>
          <p:cNvPr id="3" name="文本框 2"/>
          <p:cNvSpPr txBox="1"/>
          <p:nvPr/>
        </p:nvSpPr>
        <p:spPr>
          <a:xfrm>
            <a:off x="961073" y="3155315"/>
            <a:ext cx="10304145" cy="175323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14. (2019</a:t>
            </a:r>
            <a:r>
              <a:rPr lang="zh-CN" sz="2400" b="0">
                <a:latin typeface="Times New Roman" panose="02020603050405020304" pitchFamily="18" charset="0"/>
                <a:ea typeface="宋体" panose="02010600030101010101" pitchFamily="2" charset="-122"/>
                <a:cs typeface="Times New Roman" panose="02020603050405020304" pitchFamily="18" charset="0"/>
              </a:rPr>
              <a:t>常德</a:t>
            </a:r>
            <a:r>
              <a:rPr lang="en-US" sz="2400" b="0">
                <a:latin typeface="Times New Roman" panose="02020603050405020304" pitchFamily="18" charset="0"/>
                <a:ea typeface="宋体" panose="02010600030101010101" pitchFamily="2" charset="-122"/>
                <a:cs typeface="Times New Roman" panose="02020603050405020304" pitchFamily="18" charset="0"/>
              </a:rPr>
              <a:t>21</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4</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有一个饮料包装盒，上面标明容量</a:t>
            </a:r>
            <a:r>
              <a:rPr lang="en-US" sz="2400" b="0">
                <a:latin typeface="Times New Roman" panose="02020603050405020304" pitchFamily="18" charset="0"/>
                <a:ea typeface="宋体" panose="02010600030101010101" pitchFamily="2" charset="-122"/>
                <a:cs typeface="Times New Roman" panose="02020603050405020304" pitchFamily="18" charset="0"/>
              </a:rPr>
              <a:t>500 mL</a:t>
            </a:r>
            <a:r>
              <a:rPr lang="zh-CN" sz="2400" b="0">
                <a:latin typeface="Times New Roman" panose="02020603050405020304" pitchFamily="18" charset="0"/>
                <a:ea typeface="宋体" panose="02010600030101010101" pitchFamily="2" charset="-122"/>
                <a:cs typeface="Times New Roman" panose="02020603050405020304" pitchFamily="18" charset="0"/>
              </a:rPr>
              <a:t>，若饮料密度</a:t>
            </a:r>
            <a:r>
              <a:rPr lang="en-US" sz="2400" b="0" i="1">
                <a:latin typeface="Times New Roman" panose="02020603050405020304" pitchFamily="18" charset="0"/>
                <a:ea typeface="宋体" panose="02010600030101010101" pitchFamily="2" charset="-122"/>
                <a:cs typeface="Times New Roman" panose="02020603050405020304" pitchFamily="18" charset="0"/>
              </a:rPr>
              <a:t>ρ</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0.9×10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kg/m</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，则它装满该饮料的质量为</a:t>
            </a:r>
            <a:r>
              <a:rPr lang="en-US" sz="2400" b="0">
                <a:latin typeface="Times New Roman" panose="02020603050405020304" pitchFamily="18" charset="0"/>
                <a:ea typeface="宋体" panose="02010600030101010101" pitchFamily="2" charset="-122"/>
                <a:cs typeface="Times New Roman" panose="02020603050405020304" pitchFamily="18" charset="0"/>
              </a:rPr>
              <a:t>____g</a:t>
            </a:r>
            <a:r>
              <a:rPr lang="zh-CN" sz="2400" b="0">
                <a:latin typeface="Times New Roman" panose="02020603050405020304" pitchFamily="18" charset="0"/>
                <a:ea typeface="宋体" panose="02010600030101010101" pitchFamily="2" charset="-122"/>
                <a:cs typeface="Times New Roman" panose="02020603050405020304" pitchFamily="18" charset="0"/>
              </a:rPr>
              <a:t>；若饮料的比热容为</a:t>
            </a:r>
            <a:r>
              <a:rPr lang="en-US" sz="2400" b="0">
                <a:latin typeface="Times New Roman" panose="02020603050405020304" pitchFamily="18" charset="0"/>
                <a:ea typeface="宋体" panose="02010600030101010101" pitchFamily="2" charset="-122"/>
                <a:cs typeface="Times New Roman" panose="02020603050405020304" pitchFamily="18" charset="0"/>
              </a:rPr>
              <a:t>4.0×10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，则该饮料的温度升高</a:t>
            </a:r>
            <a:r>
              <a:rPr lang="en-US" sz="2400" b="0">
                <a:latin typeface="Times New Roman" panose="02020603050405020304" pitchFamily="18" charset="0"/>
                <a:ea typeface="宋体" panose="02010600030101010101" pitchFamily="2" charset="-122"/>
                <a:cs typeface="Times New Roman" panose="02020603050405020304" pitchFamily="18" charset="0"/>
              </a:rPr>
              <a:t>5 ℃</a:t>
            </a:r>
            <a:r>
              <a:rPr lang="zh-CN" sz="2400" b="0">
                <a:latin typeface="Times New Roman" panose="02020603050405020304" pitchFamily="18" charset="0"/>
                <a:ea typeface="宋体" panose="02010600030101010101" pitchFamily="2" charset="-122"/>
                <a:cs typeface="Times New Roman" panose="02020603050405020304" pitchFamily="18" charset="0"/>
              </a:rPr>
              <a:t>需要吸收</a:t>
            </a:r>
            <a:r>
              <a:rPr lang="en-US" sz="2400" b="0">
                <a:latin typeface="Times New Roman" panose="02020603050405020304" pitchFamily="18" charset="0"/>
                <a:ea typeface="宋体" panose="02010600030101010101" pitchFamily="2" charset="-122"/>
                <a:cs typeface="Times New Roman" panose="02020603050405020304" pitchFamily="18" charset="0"/>
              </a:rPr>
              <a:t>________ J</a:t>
            </a:r>
            <a:r>
              <a:rPr lang="zh-CN" sz="2400" b="0">
                <a:latin typeface="Times New Roman" panose="02020603050405020304" pitchFamily="18" charset="0"/>
                <a:ea typeface="宋体" panose="02010600030101010101" pitchFamily="2" charset="-122"/>
                <a:cs typeface="Times New Roman" panose="02020603050405020304" pitchFamily="18" charset="0"/>
              </a:rPr>
              <a:t>的热量．</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8257223" y="4376420"/>
            <a:ext cx="1078865"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9×10</a:t>
            </a:r>
            <a:r>
              <a:rPr lang="en-US" altLang="zh-CN" sz="2400" baseline="30000" dirty="0">
                <a:solidFill>
                  <a:srgbClr val="FF0000"/>
                </a:solidFill>
                <a:latin typeface="Times New Roman" panose="02020603050405020304" pitchFamily="18" charset="0"/>
                <a:cs typeface="Times New Roman" panose="02020603050405020304" pitchFamily="18"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133793" y="746760"/>
            <a:ext cx="7563485" cy="460375"/>
          </a:xfrm>
          <a:prstGeom prst="rect">
            <a:avLst/>
          </a:prstGeom>
          <a:noFill/>
          <a:ln w="9525">
            <a:noFill/>
          </a:ln>
        </p:spPr>
        <p:txBody>
          <a:bodyPr wrap="square">
            <a:spAutoFit/>
          </a:bodyPr>
          <a:lstStyle/>
          <a:p>
            <a:pPr indent="0"/>
            <a:r>
              <a:rPr lang="en-US" sz="2400" b="0">
                <a:latin typeface="Times New Roman" panose="02020603050405020304" pitchFamily="18" charset="0"/>
                <a:ea typeface="宋体" panose="02010600030101010101" pitchFamily="2" charset="-122"/>
                <a:cs typeface="Times New Roman" panose="02020603050405020304" pitchFamily="18" charset="0"/>
              </a:rPr>
              <a:t>15. (2017</a:t>
            </a:r>
            <a:r>
              <a:rPr lang="zh-CN" sz="2400" b="0">
                <a:latin typeface="Times New Roman" panose="02020603050405020304" pitchFamily="18" charset="0"/>
                <a:ea typeface="宋体" panose="02010600030101010101" pitchFamily="2" charset="-122"/>
                <a:cs typeface="Times New Roman" panose="02020603050405020304" pitchFamily="18" charset="0"/>
              </a:rPr>
              <a:t>益阳</a:t>
            </a:r>
            <a:r>
              <a:rPr lang="en-US" sz="2400" b="0">
                <a:latin typeface="Times New Roman" panose="02020603050405020304" pitchFamily="18" charset="0"/>
                <a:ea typeface="宋体" panose="02010600030101010101" pitchFamily="2" charset="-122"/>
                <a:cs typeface="Times New Roman" panose="02020603050405020304" pitchFamily="18" charset="0"/>
              </a:rPr>
              <a:t>16</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4</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下表列举了部分物质的比热容．</a:t>
            </a:r>
            <a:endParaRPr lang="zh-CN" altLang="en-US"/>
          </a:p>
        </p:txBody>
      </p:sp>
      <p:graphicFrame>
        <p:nvGraphicFramePr>
          <p:cNvPr id="4" name="表格 3"/>
          <p:cNvGraphicFramePr/>
          <p:nvPr>
            <p:custDataLst>
              <p:tags r:id="rId1"/>
            </p:custDataLst>
          </p:nvPr>
        </p:nvGraphicFramePr>
        <p:xfrm>
          <a:off x="1292543" y="1290955"/>
          <a:ext cx="9488805" cy="3360420"/>
        </p:xfrm>
        <a:graphic>
          <a:graphicData uri="http://schemas.openxmlformats.org/drawingml/2006/table">
            <a:tbl>
              <a:tblPr firstRow="1" bandRow="1">
                <a:tableStyleId>{5940675A-B579-460E-94D1-54222C63F5DA}</a:tableStyleId>
              </a:tblPr>
              <a:tblGrid>
                <a:gridCol w="1726565"/>
                <a:gridCol w="3357245"/>
                <a:gridCol w="1369695"/>
                <a:gridCol w="3035300"/>
              </a:tblGrid>
              <a:tr h="558800">
                <a:tc gridSpan="4">
                  <a:txBody>
                    <a:bodyPr/>
                    <a:lstStyle/>
                    <a:p>
                      <a:pPr indent="0" algn="ctr">
                        <a:buNone/>
                      </a:pPr>
                      <a:r>
                        <a:rPr lang="en-US" sz="2400" b="0">
                          <a:latin typeface="黑体" panose="02010609060101010101" pitchFamily="49" charset="-122"/>
                          <a:ea typeface="黑体" panose="02010609060101010101" pitchFamily="49" charset="-122"/>
                          <a:cs typeface="Times New Roman" panose="02020603050405020304" pitchFamily="18" charset="0"/>
                        </a:rPr>
                        <a:t>一些物质的比热容</a:t>
                      </a: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h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xBody>
                    <a:bodyPr/>
                    <a:lstStyle/>
                    <a:p>
                      <a:endParaRPr lang="zh-CN"/>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0405">
                <a:tc>
                  <a:txBody>
                    <a:bodyPr/>
                    <a:lstStyle/>
                    <a:p>
                      <a:pPr indent="0" algn="ctr">
                        <a:buNone/>
                      </a:pPr>
                      <a:r>
                        <a:rPr lang="en-US" sz="2400" b="0">
                          <a:latin typeface="Times New Roman" panose="02020603050405020304" pitchFamily="18" charset="0"/>
                          <a:cs typeface="Times New Roman" panose="02020603050405020304" pitchFamily="18" charset="0"/>
                        </a:rPr>
                        <a:t>物质</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比热容</a:t>
                      </a:r>
                      <a:r>
                        <a:rPr lang="en-US" sz="2400" b="0" i="1">
                          <a:latin typeface="Times New Roman" panose="02020603050405020304" pitchFamily="18" charset="0"/>
                          <a:cs typeface="Times New Roman" panose="02020603050405020304" pitchFamily="18" charset="0"/>
                        </a:rPr>
                        <a:t>c</a:t>
                      </a:r>
                      <a:r>
                        <a:rPr lang="en-US" sz="2400" b="0">
                          <a:latin typeface="Times New Roman" panose="02020603050405020304" pitchFamily="18" charset="0"/>
                          <a:cs typeface="Times New Roman" panose="02020603050405020304" pitchFamily="18" charset="0"/>
                        </a:rPr>
                        <a:t>/[J·(kg·℃)</a:t>
                      </a:r>
                      <a:r>
                        <a:rPr lang="en-US" sz="2400" b="0" baseline="30000">
                          <a:latin typeface="Times New Roman" panose="02020603050405020304" pitchFamily="18" charset="0"/>
                          <a:cs typeface="Times New Roman" panose="02020603050405020304" pitchFamily="18" charset="0"/>
                        </a:rPr>
                        <a:t>－1</a:t>
                      </a:r>
                      <a:r>
                        <a:rPr lang="en-US" sz="2400" b="0">
                          <a:latin typeface="Times New Roman" panose="02020603050405020304" pitchFamily="18" charset="0"/>
                          <a:cs typeface="Times New Roman" panose="02020603050405020304" pitchFamily="18" charset="0"/>
                        </a:rPr>
                        <a:t>]</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物质</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比热容</a:t>
                      </a:r>
                      <a:r>
                        <a:rPr lang="en-US" sz="2400" b="0" i="1">
                          <a:latin typeface="Times New Roman" panose="02020603050405020304" pitchFamily="18" charset="0"/>
                          <a:cs typeface="Times New Roman" panose="02020603050405020304" pitchFamily="18" charset="0"/>
                        </a:rPr>
                        <a:t>c</a:t>
                      </a:r>
                      <a:r>
                        <a:rPr lang="en-US" sz="2400" b="0">
                          <a:latin typeface="Times New Roman" panose="02020603050405020304" pitchFamily="18" charset="0"/>
                          <a:cs typeface="Times New Roman" panose="02020603050405020304" pitchFamily="18" charset="0"/>
                        </a:rPr>
                        <a:t>/[J·(kg·℃)</a:t>
                      </a:r>
                      <a:r>
                        <a:rPr lang="en-US" sz="2400" b="0" baseline="30000">
                          <a:latin typeface="Times New Roman" panose="02020603050405020304" pitchFamily="18" charset="0"/>
                          <a:cs typeface="Times New Roman" panose="02020603050405020304" pitchFamily="18" charset="0"/>
                        </a:rPr>
                        <a:t>－1</a:t>
                      </a:r>
                      <a:r>
                        <a:rPr lang="en-US" sz="2400" b="0">
                          <a:latin typeface="Times New Roman" panose="02020603050405020304" pitchFamily="18" charset="0"/>
                          <a:cs typeface="Times New Roman" panose="02020603050405020304" pitchFamily="18" charset="0"/>
                        </a:rPr>
                        <a:t>]</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0405">
                <a:tc>
                  <a:txBody>
                    <a:bodyPr/>
                    <a:lstStyle/>
                    <a:p>
                      <a:pPr indent="0" algn="ctr">
                        <a:buNone/>
                      </a:pPr>
                      <a:r>
                        <a:rPr lang="en-US" sz="2400" b="0">
                          <a:latin typeface="Times New Roman" panose="02020603050405020304" pitchFamily="18" charset="0"/>
                          <a:cs typeface="Times New Roman" panose="02020603050405020304" pitchFamily="18" charset="0"/>
                        </a:rPr>
                        <a:t>水</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4.2×10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铝</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0.88×10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0405">
                <a:tc>
                  <a:txBody>
                    <a:bodyPr/>
                    <a:lstStyle/>
                    <a:p>
                      <a:pPr indent="0" algn="ctr">
                        <a:buNone/>
                      </a:pPr>
                      <a:r>
                        <a:rPr lang="en-US" sz="2400" b="0">
                          <a:latin typeface="Times New Roman" panose="02020603050405020304" pitchFamily="18" charset="0"/>
                          <a:cs typeface="Times New Roman" panose="02020603050405020304" pitchFamily="18" charset="0"/>
                        </a:rPr>
                        <a:t>酒精</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2.4×10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干泥土</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约0.84×10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00405">
                <a:tc>
                  <a:txBody>
                    <a:bodyPr/>
                    <a:lstStyle/>
                    <a:p>
                      <a:pPr indent="0" algn="ctr">
                        <a:buNone/>
                      </a:pPr>
                      <a:r>
                        <a:rPr lang="en-US" sz="2400" b="0">
                          <a:latin typeface="Times New Roman" panose="02020603050405020304" pitchFamily="18" charset="0"/>
                          <a:cs typeface="Times New Roman" panose="02020603050405020304" pitchFamily="18" charset="0"/>
                        </a:rPr>
                        <a:t>煤油</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2.1×10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铁、钢</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400" b="0">
                          <a:latin typeface="Times New Roman" panose="02020603050405020304" pitchFamily="18" charset="0"/>
                          <a:cs typeface="Times New Roman" panose="02020603050405020304" pitchFamily="18" charset="0"/>
                        </a:rPr>
                        <a:t>0.46×10</a:t>
                      </a:r>
                      <a:r>
                        <a:rPr lang="en-US" sz="2400" b="0" baseline="30000">
                          <a:latin typeface="Times New Roman" panose="02020603050405020304" pitchFamily="18" charset="0"/>
                          <a:cs typeface="Times New Roman" panose="02020603050405020304" pitchFamily="18" charset="0"/>
                        </a:rPr>
                        <a:t>3</a:t>
                      </a:r>
                      <a:endParaRPr lang="en-US" altLang="en-US" sz="2400" b="0">
                        <a:latin typeface="Times New Roman" panose="02020603050405020304" pitchFamily="18" charset="0"/>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202373" y="4730750"/>
            <a:ext cx="9578975" cy="1753235"/>
          </a:xfrm>
          <a:prstGeom prst="rect">
            <a:avLst/>
          </a:prstGeom>
          <a:noFill/>
          <a:ln w="9525">
            <a:noFill/>
          </a:ln>
        </p:spPr>
        <p:txBody>
          <a:bodyPr wrap="square">
            <a:spAutoFit/>
          </a:bodyPr>
          <a:lstStyle/>
          <a:p>
            <a:pPr indent="0" fontAlgn="auto">
              <a:lnSpc>
                <a:spcPct val="150000"/>
              </a:lnSpc>
            </a:pPr>
            <a:r>
              <a:rPr lang="zh-CN" sz="2400" b="0">
                <a:latin typeface="Times New Roman" panose="02020603050405020304" pitchFamily="18" charset="0"/>
                <a:cs typeface="Times New Roman" panose="02020603050405020304" pitchFamily="18" charset="0"/>
              </a:rPr>
              <a:t>我国北方楼房中的</a:t>
            </a:r>
            <a:r>
              <a:rPr lang="en-US" sz="2400" b="0">
                <a:latin typeface="Times New Roman" panose="02020603050405020304" pitchFamily="18" charset="0"/>
                <a:cs typeface="Times New Roman" panose="02020603050405020304" pitchFamily="18" charset="0"/>
              </a:rPr>
              <a:t>“</a:t>
            </a:r>
            <a:r>
              <a:rPr lang="zh-CN" sz="2400" b="0">
                <a:latin typeface="Times New Roman" panose="02020603050405020304" pitchFamily="18" charset="0"/>
                <a:cs typeface="Times New Roman" panose="02020603050405020304" pitchFamily="18" charset="0"/>
              </a:rPr>
              <a:t>暖气</a:t>
            </a:r>
            <a:r>
              <a:rPr lang="en-US" sz="2400" b="0">
                <a:latin typeface="Times New Roman" panose="02020603050405020304" pitchFamily="18" charset="0"/>
                <a:cs typeface="Times New Roman" panose="02020603050405020304" pitchFamily="18" charset="0"/>
              </a:rPr>
              <a:t>”</a:t>
            </a:r>
            <a:r>
              <a:rPr lang="zh-CN" sz="2400" b="0">
                <a:latin typeface="Times New Roman" panose="02020603050405020304" pitchFamily="18" charset="0"/>
                <a:cs typeface="Times New Roman" panose="02020603050405020304" pitchFamily="18" charset="0"/>
              </a:rPr>
              <a:t>用水作为介质，把燃料燃烧产生的热量带到房屋中供人们取暖，这是利用了水的</a:t>
            </a:r>
            <a:r>
              <a:rPr lang="en-US" sz="2400" b="0">
                <a:latin typeface="Times New Roman" panose="02020603050405020304" pitchFamily="18" charset="0"/>
                <a:cs typeface="Times New Roman" panose="02020603050405020304" pitchFamily="18" charset="0"/>
              </a:rPr>
              <a:t>___________</a:t>
            </a:r>
            <a:r>
              <a:rPr lang="zh-CN" sz="2400" b="0">
                <a:latin typeface="Times New Roman" panose="02020603050405020304" pitchFamily="18" charset="0"/>
                <a:cs typeface="Times New Roman" panose="02020603050405020304" pitchFamily="18" charset="0"/>
              </a:rPr>
              <a:t>的性质，现有</a:t>
            </a:r>
            <a:r>
              <a:rPr lang="en-US" sz="2400" b="0">
                <a:latin typeface="Times New Roman" panose="02020603050405020304" pitchFamily="18" charset="0"/>
                <a:cs typeface="Times New Roman" panose="02020603050405020304" pitchFamily="18" charset="0"/>
              </a:rPr>
              <a:t>2 kg</a:t>
            </a:r>
            <a:r>
              <a:rPr lang="zh-CN" sz="2400" b="0">
                <a:latin typeface="Times New Roman" panose="02020603050405020304" pitchFamily="18" charset="0"/>
                <a:cs typeface="Times New Roman" panose="02020603050405020304" pitchFamily="18" charset="0"/>
              </a:rPr>
              <a:t>煤油吸收了</a:t>
            </a:r>
            <a:r>
              <a:rPr lang="en-US" sz="2400" b="0">
                <a:latin typeface="Times New Roman" panose="02020603050405020304" pitchFamily="18" charset="0"/>
                <a:cs typeface="Times New Roman" panose="02020603050405020304" pitchFamily="18" charset="0"/>
              </a:rPr>
              <a:t>4.2×10</a:t>
            </a:r>
            <a:r>
              <a:rPr lang="en-US" sz="2400" b="0" baseline="30000">
                <a:latin typeface="Times New Roman" panose="02020603050405020304" pitchFamily="18" charset="0"/>
                <a:cs typeface="Times New Roman" panose="02020603050405020304" pitchFamily="18" charset="0"/>
              </a:rPr>
              <a:t>4</a:t>
            </a:r>
            <a:r>
              <a:rPr lang="en-US" sz="2400" b="0">
                <a:latin typeface="Times New Roman" panose="02020603050405020304" pitchFamily="18" charset="0"/>
                <a:cs typeface="Times New Roman" panose="02020603050405020304" pitchFamily="18" charset="0"/>
              </a:rPr>
              <a:t> J</a:t>
            </a:r>
            <a:r>
              <a:rPr lang="zh-CN" sz="2400" b="0">
                <a:latin typeface="Times New Roman" panose="02020603050405020304" pitchFamily="18" charset="0"/>
                <a:cs typeface="Times New Roman" panose="02020603050405020304" pitchFamily="18" charset="0"/>
              </a:rPr>
              <a:t>的热量后，它的温度将变化</a:t>
            </a:r>
            <a:r>
              <a:rPr lang="en-US" sz="2400" b="0">
                <a:latin typeface="Times New Roman" panose="02020603050405020304" pitchFamily="18" charset="0"/>
                <a:cs typeface="Times New Roman" panose="02020603050405020304" pitchFamily="18" charset="0"/>
              </a:rPr>
              <a:t>_____℃.</a:t>
            </a:r>
            <a:endParaRPr lang="zh-CN" altLang="en-US" sz="2400">
              <a:latin typeface="Times New Roman" panose="02020603050405020304" pitchFamily="18" charset="0"/>
              <a:cs typeface="Times New Roman" panose="02020603050405020304" pitchFamily="18" charset="0"/>
            </a:endParaRPr>
          </a:p>
        </p:txBody>
      </p:sp>
      <p:sp>
        <p:nvSpPr>
          <p:cNvPr id="6" name="文本框 5"/>
          <p:cNvSpPr txBox="1"/>
          <p:nvPr/>
        </p:nvSpPr>
        <p:spPr>
          <a:xfrm>
            <a:off x="7417746" y="598106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10</a:t>
            </a:r>
          </a:p>
        </p:txBody>
      </p:sp>
      <p:sp>
        <p:nvSpPr>
          <p:cNvPr id="2" name="文本框 1"/>
          <p:cNvSpPr txBox="1"/>
          <p:nvPr/>
        </p:nvSpPr>
        <p:spPr>
          <a:xfrm>
            <a:off x="6191568" y="5377180"/>
            <a:ext cx="1707515"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比热容较大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96913" y="656590"/>
            <a:ext cx="10620375" cy="5631180"/>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16. (2017</a:t>
            </a:r>
            <a:r>
              <a:rPr lang="zh-CN" sz="2400" b="0">
                <a:latin typeface="Times New Roman" panose="02020603050405020304" pitchFamily="18" charset="0"/>
                <a:ea typeface="宋体" panose="02010600030101010101" pitchFamily="2" charset="-122"/>
                <a:cs typeface="Times New Roman" panose="02020603050405020304" pitchFamily="18" charset="0"/>
              </a:rPr>
              <a:t>郴州</a:t>
            </a:r>
            <a:r>
              <a:rPr lang="en-US" sz="2400" b="0">
                <a:latin typeface="Times New Roman" panose="02020603050405020304" pitchFamily="18" charset="0"/>
                <a:ea typeface="宋体" panose="02010600030101010101" pitchFamily="2" charset="-122"/>
                <a:cs typeface="Times New Roman" panose="02020603050405020304" pitchFamily="18" charset="0"/>
              </a:rPr>
              <a:t>22</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4</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质量为</a:t>
            </a:r>
            <a:r>
              <a:rPr lang="en-US" sz="2400" b="0">
                <a:latin typeface="Times New Roman" panose="02020603050405020304" pitchFamily="18" charset="0"/>
                <a:ea typeface="宋体" panose="02010600030101010101" pitchFamily="2" charset="-122"/>
                <a:cs typeface="Times New Roman" panose="02020603050405020304" pitchFamily="18" charset="0"/>
              </a:rPr>
              <a:t>1.5 kg</a:t>
            </a:r>
            <a:r>
              <a:rPr lang="zh-CN" sz="2400" b="0">
                <a:latin typeface="Times New Roman" panose="02020603050405020304" pitchFamily="18" charset="0"/>
                <a:ea typeface="宋体" panose="02010600030101010101" pitchFamily="2" charset="-122"/>
                <a:cs typeface="Times New Roman" panose="02020603050405020304" pitchFamily="18" charset="0"/>
              </a:rPr>
              <a:t>的水温度升高</a:t>
            </a:r>
            <a:r>
              <a:rPr lang="en-US" sz="2400" b="0">
                <a:latin typeface="Times New Roman" panose="02020603050405020304" pitchFamily="18" charset="0"/>
                <a:ea typeface="宋体" panose="02010600030101010101" pitchFamily="2" charset="-122"/>
                <a:cs typeface="Times New Roman" panose="02020603050405020304" pitchFamily="18" charset="0"/>
              </a:rPr>
              <a:t>80 ℃</a:t>
            </a:r>
            <a:r>
              <a:rPr lang="zh-CN" sz="2400" b="0">
                <a:latin typeface="Times New Roman" panose="02020603050405020304" pitchFamily="18" charset="0"/>
                <a:ea typeface="宋体" panose="02010600030101010101" pitchFamily="2" charset="-122"/>
                <a:cs typeface="Times New Roman" panose="02020603050405020304" pitchFamily="18" charset="0"/>
              </a:rPr>
              <a:t>，需吸收的热量是</a:t>
            </a:r>
            <a:r>
              <a:rPr lang="en-US" sz="2400" b="0">
                <a:latin typeface="Times New Roman" panose="02020603050405020304" pitchFamily="18" charset="0"/>
                <a:ea typeface="宋体" panose="02010600030101010101" pitchFamily="2" charset="-122"/>
                <a:cs typeface="Times New Roman" panose="02020603050405020304" pitchFamily="18" charset="0"/>
              </a:rPr>
              <a:t>_________J</a:t>
            </a:r>
            <a:r>
              <a:rPr lang="zh-CN" sz="2400" b="0">
                <a:latin typeface="Times New Roman" panose="02020603050405020304" pitchFamily="18" charset="0"/>
                <a:ea typeface="宋体" panose="02010600030101010101" pitchFamily="2" charset="-122"/>
                <a:cs typeface="Times New Roman" panose="02020603050405020304" pitchFamily="18" charset="0"/>
              </a:rPr>
              <a:t>；若用功率为</a:t>
            </a:r>
            <a:r>
              <a:rPr lang="en-US" sz="2400" b="0">
                <a:latin typeface="Times New Roman" panose="02020603050405020304" pitchFamily="18" charset="0"/>
                <a:ea typeface="宋体" panose="02010600030101010101" pitchFamily="2" charset="-122"/>
                <a:cs typeface="Times New Roman" panose="02020603050405020304" pitchFamily="18" charset="0"/>
              </a:rPr>
              <a:t>1 400 W</a:t>
            </a:r>
            <a:r>
              <a:rPr lang="zh-CN" sz="2400" b="0">
                <a:latin typeface="Times New Roman" panose="02020603050405020304" pitchFamily="18" charset="0"/>
                <a:ea typeface="宋体" panose="02010600030101010101" pitchFamily="2" charset="-122"/>
                <a:cs typeface="Times New Roman" panose="02020603050405020304" pitchFamily="18" charset="0"/>
              </a:rPr>
              <a:t>的电热水壶来提供这些热量，需要的时间为</a:t>
            </a:r>
            <a:r>
              <a:rPr lang="en-US" sz="2400" b="0">
                <a:latin typeface="Times New Roman" panose="02020603050405020304" pitchFamily="18" charset="0"/>
                <a:ea typeface="宋体" panose="02010600030101010101" pitchFamily="2" charset="-122"/>
                <a:cs typeface="Times New Roman" panose="02020603050405020304" pitchFamily="18" charset="0"/>
              </a:rPr>
              <a:t>________s[</a:t>
            </a:r>
            <a:r>
              <a:rPr lang="en-US" sz="2400" b="0" i="1">
                <a:latin typeface="Times New Roman" panose="02020603050405020304" pitchFamily="18" charset="0"/>
                <a:ea typeface="宋体" panose="02010600030101010101" pitchFamily="2" charset="-122"/>
                <a:cs typeface="Times New Roman" panose="02020603050405020304" pitchFamily="18" charset="0"/>
              </a:rPr>
              <a:t>c</a:t>
            </a:r>
            <a:r>
              <a:rPr lang="zh-CN" sz="2400" b="0" baseline="-25000">
                <a:latin typeface="Times New Roman" panose="02020603050405020304" pitchFamily="18" charset="0"/>
                <a:ea typeface="宋体" panose="02010600030101010101" pitchFamily="2" charset="-122"/>
                <a:cs typeface="Times New Roman" panose="02020603050405020304" pitchFamily="18" charset="0"/>
              </a:rPr>
              <a:t>水</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17. (2019</a:t>
            </a:r>
            <a:r>
              <a:rPr lang="zh-CN" sz="2400" b="0">
                <a:latin typeface="Times New Roman" panose="02020603050405020304" pitchFamily="18" charset="0"/>
                <a:ea typeface="宋体" panose="02010600030101010101" pitchFamily="2" charset="-122"/>
                <a:cs typeface="Times New Roman" panose="02020603050405020304" pitchFamily="18" charset="0"/>
              </a:rPr>
              <a:t>怀化</a:t>
            </a:r>
            <a:r>
              <a:rPr lang="en-US" sz="2400" b="0">
                <a:latin typeface="Times New Roman" panose="02020603050405020304" pitchFamily="18" charset="0"/>
                <a:ea typeface="宋体" panose="02010600030101010101" pitchFamily="2" charset="-122"/>
                <a:cs typeface="Times New Roman" panose="02020603050405020304" pitchFamily="18" charset="0"/>
              </a:rPr>
              <a:t>28</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某种国产汽车，当它在某平直公路上以</a:t>
            </a:r>
            <a:r>
              <a:rPr lang="en-US" sz="2400" b="0">
                <a:latin typeface="Times New Roman" panose="02020603050405020304" pitchFamily="18" charset="0"/>
                <a:ea typeface="宋体" panose="02010600030101010101" pitchFamily="2" charset="-122"/>
                <a:cs typeface="Times New Roman" panose="02020603050405020304" pitchFamily="18" charset="0"/>
              </a:rPr>
              <a:t>20 m/s</a:t>
            </a:r>
            <a:r>
              <a:rPr lang="zh-CN" sz="2400" b="0">
                <a:latin typeface="Times New Roman" panose="02020603050405020304" pitchFamily="18" charset="0"/>
                <a:ea typeface="宋体" panose="02010600030101010101" pitchFamily="2" charset="-122"/>
                <a:cs typeface="Times New Roman" panose="02020603050405020304" pitchFamily="18" charset="0"/>
              </a:rPr>
              <a:t>速度匀速行驶时，每百公里的油耗为</a:t>
            </a:r>
            <a:r>
              <a:rPr lang="en-US" sz="2400" b="0">
                <a:latin typeface="Times New Roman" panose="02020603050405020304" pitchFamily="18" charset="0"/>
                <a:ea typeface="宋体" panose="02010600030101010101" pitchFamily="2" charset="-122"/>
                <a:cs typeface="Times New Roman" panose="02020603050405020304" pitchFamily="18" charset="0"/>
              </a:rPr>
              <a:t>6 L</a:t>
            </a:r>
            <a:r>
              <a:rPr lang="zh-CN" sz="2400" b="0">
                <a:latin typeface="Times New Roman" panose="02020603050405020304" pitchFamily="18" charset="0"/>
                <a:ea typeface="宋体" panose="02010600030101010101" pitchFamily="2" charset="-122"/>
                <a:cs typeface="Times New Roman" panose="02020603050405020304" pitchFamily="18" charset="0"/>
              </a:rPr>
              <a:t>，当汽车行驶</a:t>
            </a:r>
            <a:r>
              <a:rPr lang="en-US" sz="2400" b="0">
                <a:latin typeface="Times New Roman" panose="02020603050405020304" pitchFamily="18" charset="0"/>
                <a:ea typeface="宋体" panose="02010600030101010101" pitchFamily="2" charset="-122"/>
                <a:cs typeface="Times New Roman" panose="02020603050405020304" pitchFamily="18" charset="0"/>
              </a:rPr>
              <a:t>500 s</a:t>
            </a:r>
            <a:r>
              <a:rPr lang="zh-CN" sz="2400" b="0">
                <a:latin typeface="Times New Roman" panose="02020603050405020304" pitchFamily="18" charset="0"/>
                <a:ea typeface="宋体" panose="02010600030101010101" pitchFamily="2" charset="-122"/>
                <a:cs typeface="Times New Roman" panose="02020603050405020304" pitchFamily="18" charset="0"/>
              </a:rPr>
              <a:t>，则汽车消耗的汽油是</a:t>
            </a:r>
            <a:r>
              <a:rPr lang="en-US" sz="2400" b="0">
                <a:latin typeface="Times New Roman" panose="02020603050405020304" pitchFamily="18" charset="0"/>
                <a:ea typeface="宋体" panose="02010600030101010101" pitchFamily="2" charset="-122"/>
                <a:cs typeface="Times New Roman" panose="02020603050405020304" pitchFamily="18" charset="0"/>
              </a:rPr>
              <a:t>________L</a:t>
            </a:r>
            <a:r>
              <a:rPr lang="zh-CN" sz="2400" b="0">
                <a:latin typeface="Times New Roman" panose="02020603050405020304" pitchFamily="18" charset="0"/>
                <a:ea typeface="宋体" panose="02010600030101010101" pitchFamily="2" charset="-122"/>
                <a:cs typeface="Times New Roman" panose="02020603050405020304" pitchFamily="18" charset="0"/>
              </a:rPr>
              <a:t>，假设汽车在运动过程中受到的平均阻力是</a:t>
            </a:r>
            <a:r>
              <a:rPr lang="en-US" sz="2400" b="0">
                <a:latin typeface="Times New Roman" panose="02020603050405020304" pitchFamily="18" charset="0"/>
                <a:ea typeface="宋体" panose="02010600030101010101" pitchFamily="2" charset="-122"/>
                <a:cs typeface="Times New Roman" panose="02020603050405020304" pitchFamily="18" charset="0"/>
              </a:rPr>
              <a:t>495 N</a:t>
            </a:r>
            <a:r>
              <a:rPr lang="zh-CN" sz="2400" b="0">
                <a:latin typeface="Times New Roman" panose="02020603050405020304" pitchFamily="18" charset="0"/>
                <a:ea typeface="宋体" panose="02010600030101010101" pitchFamily="2" charset="-122"/>
                <a:cs typeface="Times New Roman" panose="02020603050405020304" pitchFamily="18" charset="0"/>
              </a:rPr>
              <a:t>，则汽油机的效率是</a:t>
            </a:r>
            <a:r>
              <a:rPr lang="en-US" sz="2400" b="0">
                <a:latin typeface="Times New Roman" panose="02020603050405020304" pitchFamily="18" charset="0"/>
                <a:ea typeface="宋体" panose="02010600030101010101" pitchFamily="2" charset="-122"/>
                <a:cs typeface="Times New Roman" panose="02020603050405020304" pitchFamily="18" charset="0"/>
              </a:rPr>
              <a:t>________%(</a:t>
            </a:r>
            <a:r>
              <a:rPr lang="zh-CN" sz="2400" b="0">
                <a:latin typeface="Times New Roman" panose="02020603050405020304" pitchFamily="18" charset="0"/>
                <a:ea typeface="宋体" panose="02010600030101010101" pitchFamily="2" charset="-122"/>
                <a:cs typeface="Times New Roman" panose="02020603050405020304" pitchFamily="18" charset="0"/>
              </a:rPr>
              <a:t>已知汽油的热值是</a:t>
            </a:r>
            <a:r>
              <a:rPr lang="en-US" sz="2400" b="0">
                <a:latin typeface="Times New Roman" panose="02020603050405020304" pitchFamily="18" charset="0"/>
                <a:ea typeface="宋体" panose="02010600030101010101" pitchFamily="2" charset="-122"/>
                <a:cs typeface="Times New Roman" panose="02020603050405020304" pitchFamily="18" charset="0"/>
              </a:rPr>
              <a:t>3.3×10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J/L)</a:t>
            </a:r>
            <a:r>
              <a:rPr lang="zh-CN" sz="2400" b="0">
                <a:latin typeface="Times New Roman" panose="02020603050405020304" pitchFamily="18" charset="0"/>
                <a:ea typeface="宋体" panose="02010600030101010101" pitchFamily="2" charset="-122"/>
                <a:cs typeface="Times New Roman" panose="02020603050405020304" pitchFamily="18" charset="0"/>
              </a:rPr>
              <a:t>．</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18. (2019</a:t>
            </a:r>
            <a:r>
              <a:rPr lang="zh-CN" sz="2400" b="0">
                <a:latin typeface="Times New Roman" panose="02020603050405020304" pitchFamily="18" charset="0"/>
                <a:ea typeface="宋体" panose="02010600030101010101" pitchFamily="2" charset="-122"/>
                <a:cs typeface="Times New Roman" panose="02020603050405020304" pitchFamily="18" charset="0"/>
              </a:rPr>
              <a:t>郴州</a:t>
            </a:r>
            <a:r>
              <a:rPr lang="en-US" sz="2400" b="0">
                <a:latin typeface="Times New Roman" panose="02020603050405020304" pitchFamily="18" charset="0"/>
                <a:ea typeface="宋体" panose="02010600030101010101" pitchFamily="2" charset="-122"/>
                <a:cs typeface="Times New Roman" panose="02020603050405020304" pitchFamily="18" charset="0"/>
              </a:rPr>
              <a:t>20</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4</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用液化气灶烧水，把</a:t>
            </a:r>
            <a:r>
              <a:rPr lang="en-US" sz="2400" b="0">
                <a:latin typeface="Times New Roman" panose="02020603050405020304" pitchFamily="18" charset="0"/>
                <a:ea typeface="宋体" panose="02010600030101010101" pitchFamily="2" charset="-122"/>
                <a:cs typeface="Times New Roman" panose="02020603050405020304" pitchFamily="18" charset="0"/>
              </a:rPr>
              <a:t>1.5 kg</a:t>
            </a:r>
            <a:r>
              <a:rPr lang="zh-CN" sz="2400" b="0">
                <a:latin typeface="Times New Roman" panose="02020603050405020304" pitchFamily="18" charset="0"/>
                <a:ea typeface="宋体" panose="02010600030101010101" pitchFamily="2" charset="-122"/>
                <a:cs typeface="Times New Roman" panose="02020603050405020304" pitchFamily="18" charset="0"/>
              </a:rPr>
              <a:t>初温为</a:t>
            </a:r>
            <a:r>
              <a:rPr lang="en-US" sz="2400" b="0">
                <a:latin typeface="Times New Roman" panose="02020603050405020304" pitchFamily="18" charset="0"/>
                <a:ea typeface="宋体" panose="02010600030101010101" pitchFamily="2" charset="-122"/>
                <a:cs typeface="Times New Roman" panose="02020603050405020304" pitchFamily="18" charset="0"/>
              </a:rPr>
              <a:t>20 ℃</a:t>
            </a:r>
            <a:r>
              <a:rPr lang="zh-CN" sz="2400" b="0">
                <a:latin typeface="Times New Roman" panose="02020603050405020304" pitchFamily="18" charset="0"/>
                <a:ea typeface="宋体" panose="02010600030101010101" pitchFamily="2" charset="-122"/>
                <a:cs typeface="Times New Roman" panose="02020603050405020304" pitchFamily="18" charset="0"/>
              </a:rPr>
              <a:t>的水加热到</a:t>
            </a:r>
            <a:r>
              <a:rPr lang="en-US" sz="2400" b="0">
                <a:latin typeface="Times New Roman" panose="02020603050405020304" pitchFamily="18" charset="0"/>
                <a:ea typeface="宋体" panose="02010600030101010101" pitchFamily="2" charset="-122"/>
                <a:cs typeface="Times New Roman" panose="02020603050405020304" pitchFamily="18" charset="0"/>
              </a:rPr>
              <a:t>100 ℃</a:t>
            </a:r>
            <a:r>
              <a:rPr lang="zh-CN" sz="2400" b="0">
                <a:latin typeface="Times New Roman" panose="02020603050405020304" pitchFamily="18" charset="0"/>
                <a:ea typeface="宋体" panose="02010600030101010101" pitchFamily="2" charset="-122"/>
                <a:cs typeface="Times New Roman" panose="02020603050405020304" pitchFamily="18" charset="0"/>
              </a:rPr>
              <a:t>，需要吸收的热量为</a:t>
            </a:r>
            <a:r>
              <a:rPr lang="en-US" sz="2400" b="0">
                <a:latin typeface="Times New Roman" panose="02020603050405020304" pitchFamily="18" charset="0"/>
                <a:ea typeface="宋体" panose="02010600030101010101" pitchFamily="2" charset="-122"/>
                <a:cs typeface="Times New Roman" panose="02020603050405020304" pitchFamily="18" charset="0"/>
              </a:rPr>
              <a:t>_________J</a:t>
            </a:r>
            <a:r>
              <a:rPr lang="zh-CN" sz="2400" b="0">
                <a:latin typeface="Times New Roman" panose="02020603050405020304" pitchFamily="18" charset="0"/>
                <a:ea typeface="宋体" panose="02010600030101010101" pitchFamily="2" charset="-122"/>
                <a:cs typeface="Times New Roman" panose="02020603050405020304" pitchFamily="18" charset="0"/>
              </a:rPr>
              <a:t>若上述过程中完全燃烧了</a:t>
            </a:r>
            <a:r>
              <a:rPr lang="en-US" sz="2400" b="0">
                <a:latin typeface="Times New Roman" panose="02020603050405020304" pitchFamily="18" charset="0"/>
                <a:ea typeface="宋体" panose="02010600030101010101" pitchFamily="2" charset="-122"/>
                <a:cs typeface="Times New Roman" panose="02020603050405020304" pitchFamily="18" charset="0"/>
              </a:rPr>
              <a:t>0.021 kg</a:t>
            </a:r>
            <a:r>
              <a:rPr lang="zh-CN" sz="2400" b="0">
                <a:latin typeface="Times New Roman" panose="02020603050405020304" pitchFamily="18" charset="0"/>
                <a:ea typeface="宋体" panose="02010600030101010101" pitchFamily="2" charset="-122"/>
                <a:cs typeface="Times New Roman" panose="02020603050405020304" pitchFamily="18" charset="0"/>
              </a:rPr>
              <a:t>液化气，且只有</a:t>
            </a:r>
            <a:r>
              <a:rPr lang="en-US" sz="2400" b="0">
                <a:latin typeface="Times New Roman" panose="02020603050405020304" pitchFamily="18" charset="0"/>
                <a:ea typeface="宋体" panose="02010600030101010101" pitchFamily="2" charset="-122"/>
                <a:cs typeface="Times New Roman" panose="02020603050405020304" pitchFamily="18" charset="0"/>
              </a:rPr>
              <a:t>60%</a:t>
            </a:r>
            <a:r>
              <a:rPr lang="zh-CN" sz="2400" b="0">
                <a:latin typeface="Times New Roman" panose="02020603050405020304" pitchFamily="18" charset="0"/>
                <a:ea typeface="宋体" panose="02010600030101010101" pitchFamily="2" charset="-122"/>
                <a:cs typeface="Times New Roman" panose="02020603050405020304" pitchFamily="18" charset="0"/>
              </a:rPr>
              <a:t>的热量被水吸收，则液化气的热值为</a:t>
            </a:r>
            <a:r>
              <a:rPr lang="en-US" sz="2400" b="0">
                <a:latin typeface="Times New Roman" panose="02020603050405020304" pitchFamily="18" charset="0"/>
                <a:ea typeface="宋体" panose="02010600030101010101" pitchFamily="2" charset="-122"/>
                <a:cs typeface="Times New Roman" panose="02020603050405020304" pitchFamily="18" charset="0"/>
              </a:rPr>
              <a:t>_______J/kg.[</a:t>
            </a:r>
            <a:r>
              <a:rPr lang="en-US" sz="2400" b="0" i="1">
                <a:latin typeface="Times New Roman" panose="02020603050405020304" pitchFamily="18" charset="0"/>
                <a:ea typeface="宋体" panose="02010600030101010101" pitchFamily="2" charset="-122"/>
                <a:cs typeface="Times New Roman" panose="02020603050405020304" pitchFamily="18" charset="0"/>
              </a:rPr>
              <a:t>c</a:t>
            </a:r>
            <a:r>
              <a:rPr lang="zh-CN" sz="2400" b="0" baseline="-25000">
                <a:latin typeface="Times New Roman" panose="02020603050405020304" pitchFamily="18" charset="0"/>
                <a:ea typeface="宋体" panose="02010600030101010101" pitchFamily="2" charset="-122"/>
                <a:cs typeface="Times New Roman" panose="02020603050405020304" pitchFamily="18" charset="0"/>
              </a:rPr>
              <a:t>水</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1071563" y="3559175"/>
            <a:ext cx="635635"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0.6</a:t>
            </a:r>
          </a:p>
        </p:txBody>
      </p:sp>
      <p:sp>
        <p:nvSpPr>
          <p:cNvPr id="6" name="文本框 5"/>
          <p:cNvSpPr txBox="1"/>
          <p:nvPr/>
        </p:nvSpPr>
        <p:spPr>
          <a:xfrm>
            <a:off x="1443031" y="409130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25</a:t>
            </a:r>
          </a:p>
        </p:txBody>
      </p:sp>
      <p:sp>
        <p:nvSpPr>
          <p:cNvPr id="7" name="文本框 6"/>
          <p:cNvSpPr txBox="1"/>
          <p:nvPr/>
        </p:nvSpPr>
        <p:spPr>
          <a:xfrm>
            <a:off x="3225483" y="5184775"/>
            <a:ext cx="166751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5.04×10</a:t>
            </a:r>
            <a:r>
              <a:rPr lang="en-US" altLang="zh-CN" sz="2400" baseline="30000" dirty="0">
                <a:solidFill>
                  <a:srgbClr val="FF0000"/>
                </a:solidFill>
                <a:latin typeface="Times New Roman" panose="02020603050405020304" pitchFamily="18" charset="0"/>
                <a:cs typeface="Times New Roman" panose="02020603050405020304" pitchFamily="18" charset="0"/>
              </a:rPr>
              <a:t>5</a:t>
            </a:r>
          </a:p>
        </p:txBody>
      </p:sp>
      <p:sp>
        <p:nvSpPr>
          <p:cNvPr id="8" name="文本框 7"/>
          <p:cNvSpPr txBox="1"/>
          <p:nvPr/>
        </p:nvSpPr>
        <p:spPr>
          <a:xfrm>
            <a:off x="6580823" y="5724525"/>
            <a:ext cx="118872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4×10</a:t>
            </a:r>
            <a:r>
              <a:rPr lang="en-US" altLang="zh-CN" sz="2400" baseline="30000" dirty="0">
                <a:solidFill>
                  <a:srgbClr val="FF0000"/>
                </a:solidFill>
                <a:latin typeface="Times New Roman" panose="02020603050405020304" pitchFamily="18" charset="0"/>
                <a:cs typeface="Times New Roman" panose="02020603050405020304" pitchFamily="18" charset="0"/>
              </a:rPr>
              <a:t>7</a:t>
            </a:r>
          </a:p>
        </p:txBody>
      </p:sp>
      <p:sp>
        <p:nvSpPr>
          <p:cNvPr id="3" name="文本框 2"/>
          <p:cNvSpPr txBox="1"/>
          <p:nvPr/>
        </p:nvSpPr>
        <p:spPr>
          <a:xfrm>
            <a:off x="1023938" y="1882775"/>
            <a:ext cx="73025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360</a:t>
            </a:r>
          </a:p>
        </p:txBody>
      </p:sp>
      <p:sp>
        <p:nvSpPr>
          <p:cNvPr id="2" name="文本框 1"/>
          <p:cNvSpPr txBox="1"/>
          <p:nvPr/>
        </p:nvSpPr>
        <p:spPr>
          <a:xfrm>
            <a:off x="776288" y="1365250"/>
            <a:ext cx="152781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 5.04×10</a:t>
            </a:r>
            <a:r>
              <a:rPr lang="en-US" altLang="zh-CN" sz="2400" baseline="30000" dirty="0">
                <a:solidFill>
                  <a:srgbClr val="FF0000"/>
                </a:solidFill>
                <a:latin typeface="Times New Roman" panose="02020603050405020304" pitchFamily="18" charset="0"/>
                <a:cs typeface="Times New Roman" panose="02020603050405020304" pitchFamily="18" charset="0"/>
              </a:rPr>
              <a:t>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
                                            <p:txEl>
                                              <p:pRg st="0" end="0"/>
                                            </p:txEl>
                                          </p:spTgt>
                                        </p:tgtEl>
                                        <p:attrNameLst>
                                          <p:attrName>style.visibility</p:attrName>
                                        </p:attrNameLst>
                                      </p:cBhvr>
                                      <p:to>
                                        <p:strVal val="visible"/>
                                      </p:to>
                                    </p:set>
                                    <p:anim calcmode="lin" valueType="num">
                                      <p:cBhvr additive="base">
                                        <p:cTn id="3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168083" y="1253490"/>
            <a:ext cx="9645015" cy="452310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19. (2018</a:t>
            </a:r>
            <a:r>
              <a:rPr lang="zh-CN" sz="2400" b="0">
                <a:latin typeface="Times New Roman" panose="02020603050405020304" pitchFamily="18" charset="0"/>
                <a:ea typeface="宋体" panose="02010600030101010101" pitchFamily="2" charset="-122"/>
                <a:cs typeface="Times New Roman" panose="02020603050405020304" pitchFamily="18" charset="0"/>
              </a:rPr>
              <a:t>益阳</a:t>
            </a:r>
            <a:r>
              <a:rPr lang="en-US" sz="2400" b="0">
                <a:latin typeface="Times New Roman" panose="02020603050405020304" pitchFamily="18" charset="0"/>
                <a:ea typeface="宋体" panose="02010600030101010101" pitchFamily="2" charset="-122"/>
                <a:cs typeface="Times New Roman" panose="02020603050405020304" pitchFamily="18" charset="0"/>
              </a:rPr>
              <a:t>25</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8</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工匠用钢铁打制刀具时，有一个重要流程叫</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淬火</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，把刚打制成型的刀具放到炉火中充分煅烧，然后将其迅速放入水中骤冷．现有一成型的合金钢刀具的质量为</a:t>
            </a:r>
            <a:r>
              <a:rPr lang="en-US" sz="2400" b="0">
                <a:latin typeface="Times New Roman" panose="02020603050405020304" pitchFamily="18" charset="0"/>
                <a:ea typeface="宋体" panose="02010600030101010101" pitchFamily="2" charset="-122"/>
                <a:cs typeface="Times New Roman" panose="02020603050405020304" pitchFamily="18" charset="0"/>
              </a:rPr>
              <a:t>1 kg</a:t>
            </a:r>
            <a:r>
              <a:rPr lang="zh-CN" sz="2400" b="0">
                <a:latin typeface="Times New Roman" panose="02020603050405020304" pitchFamily="18" charset="0"/>
                <a:ea typeface="宋体" panose="02010600030101010101" pitchFamily="2" charset="-122"/>
                <a:cs typeface="Times New Roman" panose="02020603050405020304" pitchFamily="18" charset="0"/>
              </a:rPr>
              <a:t>，温度为</a:t>
            </a:r>
            <a:r>
              <a:rPr lang="en-US" sz="2400" b="0">
                <a:latin typeface="Times New Roman" panose="02020603050405020304" pitchFamily="18" charset="0"/>
                <a:ea typeface="宋体" panose="02010600030101010101" pitchFamily="2" charset="-122"/>
                <a:cs typeface="Times New Roman" panose="02020603050405020304" pitchFamily="18" charset="0"/>
              </a:rPr>
              <a:t>20 ℃</a:t>
            </a:r>
            <a:r>
              <a:rPr lang="zh-CN" sz="2400" b="0">
                <a:latin typeface="Times New Roman" panose="02020603050405020304" pitchFamily="18" charset="0"/>
                <a:ea typeface="宋体" panose="02010600030101010101" pitchFamily="2" charset="-122"/>
                <a:cs typeface="Times New Roman" panose="02020603050405020304" pitchFamily="18" charset="0"/>
              </a:rPr>
              <a:t>，放入</a:t>
            </a:r>
            <a:r>
              <a:rPr lang="en-US" sz="2400" b="0">
                <a:latin typeface="Times New Roman" panose="02020603050405020304" pitchFamily="18" charset="0"/>
                <a:ea typeface="宋体" panose="02010600030101010101" pitchFamily="2" charset="-122"/>
                <a:cs typeface="Times New Roman" panose="02020603050405020304" pitchFamily="18" charset="0"/>
              </a:rPr>
              <a:t>836 ℃ </a:t>
            </a:r>
            <a:r>
              <a:rPr lang="zh-CN" sz="2400" b="0">
                <a:latin typeface="Times New Roman" panose="02020603050405020304" pitchFamily="18" charset="0"/>
                <a:ea typeface="宋体" panose="02010600030101010101" pitchFamily="2" charset="-122"/>
                <a:cs typeface="Times New Roman" panose="02020603050405020304" pitchFamily="18" charset="0"/>
              </a:rPr>
              <a:t>的炉火中煅烧足够长时间，迅速取出放入</a:t>
            </a:r>
            <a:r>
              <a:rPr lang="en-US" sz="2400" b="0">
                <a:latin typeface="Times New Roman" panose="02020603050405020304" pitchFamily="18" charset="0"/>
                <a:ea typeface="宋体" panose="02010600030101010101" pitchFamily="2" charset="-122"/>
                <a:cs typeface="Times New Roman" panose="02020603050405020304" pitchFamily="18" charset="0"/>
              </a:rPr>
              <a:t> 5 kg</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20 ℃ </a:t>
            </a:r>
            <a:r>
              <a:rPr lang="zh-CN" sz="2400" b="0">
                <a:latin typeface="Times New Roman" panose="02020603050405020304" pitchFamily="18" charset="0"/>
                <a:ea typeface="宋体" panose="02010600030101010101" pitchFamily="2" charset="-122"/>
                <a:cs typeface="Times New Roman" panose="02020603050405020304" pitchFamily="18" charset="0"/>
              </a:rPr>
              <a:t>的水中冷却．最后与水达到共同温度．</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不计过程中的热量损失，</a:t>
            </a:r>
            <a:r>
              <a:rPr lang="en-US" sz="2400" b="0" i="1">
                <a:latin typeface="Times New Roman" panose="02020603050405020304" pitchFamily="18" charset="0"/>
                <a:ea typeface="宋体" panose="02010600030101010101" pitchFamily="2" charset="-122"/>
                <a:cs typeface="Times New Roman" panose="02020603050405020304" pitchFamily="18" charset="0"/>
              </a:rPr>
              <a:t>c</a:t>
            </a:r>
            <a:r>
              <a:rPr lang="zh-CN" sz="2400" b="0" baseline="-25000">
                <a:latin typeface="Times New Roman" panose="02020603050405020304" pitchFamily="18" charset="0"/>
                <a:ea typeface="宋体" panose="02010600030101010101" pitchFamily="2" charset="-122"/>
                <a:cs typeface="Times New Roman" panose="02020603050405020304" pitchFamily="18" charset="0"/>
              </a:rPr>
              <a:t>水</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i="1">
                <a:latin typeface="Times New Roman" panose="02020603050405020304" pitchFamily="18" charset="0"/>
                <a:ea typeface="宋体" panose="02010600030101010101" pitchFamily="2" charset="-122"/>
                <a:cs typeface="Times New Roman" panose="02020603050405020304" pitchFamily="18" charset="0"/>
              </a:rPr>
              <a:t>c</a:t>
            </a:r>
            <a:r>
              <a:rPr lang="zh-CN" sz="2400" b="0" baseline="-25000">
                <a:latin typeface="Times New Roman" panose="02020603050405020304" pitchFamily="18" charset="0"/>
                <a:ea typeface="宋体" panose="02010600030101010101" pitchFamily="2" charset="-122"/>
                <a:cs typeface="Times New Roman" panose="02020603050405020304" pitchFamily="18" charset="0"/>
              </a:rPr>
              <a:t>合金钢</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0.42×10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endParaRPr lang="zh-CN"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zh-CN" sz="2400" b="0">
                <a:latin typeface="Times New Roman" panose="02020603050405020304" pitchFamily="18" charset="0"/>
                <a:ea typeface="宋体" panose="02010600030101010101" pitchFamily="2" charset="-122"/>
                <a:cs typeface="Times New Roman" panose="02020603050405020304" pitchFamily="18" charset="0"/>
              </a:rPr>
              <a:t>求：</a:t>
            </a:r>
            <a:r>
              <a:rPr lang="en-US" sz="2400" b="0">
                <a:latin typeface="Times New Roman" panose="02020603050405020304" pitchFamily="18" charset="0"/>
                <a:ea typeface="宋体" panose="02010600030101010101" pitchFamily="2" charset="-122"/>
                <a:cs typeface="Times New Roman" panose="02020603050405020304" pitchFamily="18" charset="0"/>
              </a:rPr>
              <a:t>(1)</a:t>
            </a:r>
            <a:r>
              <a:rPr lang="zh-CN" sz="2400" b="0">
                <a:latin typeface="Times New Roman" panose="02020603050405020304" pitchFamily="18" charset="0"/>
                <a:ea typeface="宋体" panose="02010600030101010101" pitchFamily="2" charset="-122"/>
                <a:cs typeface="Times New Roman" panose="02020603050405020304" pitchFamily="18" charset="0"/>
              </a:rPr>
              <a:t>此刀具在火炉中吸收了多少热量？</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淬火后水的温度为多少摄氏度？</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949643" y="1946910"/>
            <a:ext cx="10002520" cy="2861310"/>
          </a:xfrm>
          <a:prstGeom prst="rect">
            <a:avLst/>
          </a:prstGeom>
          <a:noFill/>
          <a:ln w="9525">
            <a:noFill/>
          </a:ln>
        </p:spPr>
        <p:txBody>
          <a:bodyPr wrap="square">
            <a:spAutoFit/>
          </a:bodyPr>
          <a:lstStyle/>
          <a:p>
            <a:pPr indent="0" fontAlgn="auto">
              <a:lnSpc>
                <a:spcPct val="150000"/>
              </a:lnSpc>
            </a:pPr>
            <a:r>
              <a:rPr lang="zh-CN" sz="2400" b="0">
                <a:solidFill>
                  <a:srgbClr val="FF0000"/>
                </a:solidFill>
                <a:latin typeface="黑体" panose="02010609060101010101" pitchFamily="49" charset="-122"/>
                <a:ea typeface="黑体" panose="02010609060101010101" pitchFamily="49" charset="-122"/>
                <a:cs typeface="Times New Roman" panose="02020603050405020304" pitchFamily="18" charset="0"/>
              </a:rPr>
              <a:t>解</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(1)</a:t>
            </a:r>
            <a:r>
              <a:rPr lang="zh-CN" sz="2400" b="0">
                <a:solidFill>
                  <a:srgbClr val="FF0000"/>
                </a:solidFill>
                <a:latin typeface="Times New Roman" panose="02020603050405020304" pitchFamily="18" charset="0"/>
                <a:cs typeface="Times New Roman" panose="02020603050405020304" pitchFamily="18" charset="0"/>
              </a:rPr>
              <a:t>把刀具放到炉火中充分煅烧，刀具在火炉中吸收的热量为：</a:t>
            </a:r>
            <a:endParaRPr lang="en-US" sz="2400" b="0" i="1">
              <a:solidFill>
                <a:srgbClr val="FF0000"/>
              </a:solidFill>
              <a:latin typeface="Times New Roman" panose="02020603050405020304" pitchFamily="18" charset="0"/>
              <a:cs typeface="Times New Roman" panose="02020603050405020304" pitchFamily="18" charset="0"/>
            </a:endParaRPr>
          </a:p>
          <a:p>
            <a:pPr indent="0" fontAlgn="auto">
              <a:lnSpc>
                <a:spcPct val="150000"/>
              </a:lnSpc>
            </a:pPr>
            <a:r>
              <a:rPr lang="en-US" sz="2400" b="0" i="1">
                <a:solidFill>
                  <a:srgbClr val="FF0000"/>
                </a:solidFill>
                <a:latin typeface="Times New Roman" panose="02020603050405020304" pitchFamily="18" charset="0"/>
                <a:cs typeface="Times New Roman" panose="02020603050405020304" pitchFamily="18" charset="0"/>
              </a:rPr>
              <a:t>Q</a:t>
            </a:r>
            <a:r>
              <a:rPr lang="zh-CN" sz="2400" b="0" baseline="-25000">
                <a:solidFill>
                  <a:srgbClr val="FF0000"/>
                </a:solidFill>
                <a:latin typeface="Times New Roman" panose="02020603050405020304" pitchFamily="18" charset="0"/>
                <a:cs typeface="Times New Roman" panose="02020603050405020304" pitchFamily="18" charset="0"/>
              </a:rPr>
              <a:t>合金钢</a:t>
            </a:r>
            <a:r>
              <a:rPr lang="zh-CN" sz="2400" b="0">
                <a:solidFill>
                  <a:srgbClr val="FF0000"/>
                </a:solidFill>
                <a:latin typeface="Times New Roman" panose="02020603050405020304" pitchFamily="18" charset="0"/>
                <a:cs typeface="Times New Roman" panose="02020603050405020304" pitchFamily="18" charset="0"/>
              </a:rPr>
              <a:t>＝</a:t>
            </a:r>
            <a:r>
              <a:rPr lang="en-US" sz="2400" b="0" i="1">
                <a:solidFill>
                  <a:srgbClr val="FF0000"/>
                </a:solidFill>
                <a:latin typeface="Times New Roman" panose="02020603050405020304" pitchFamily="18" charset="0"/>
                <a:cs typeface="Times New Roman" panose="02020603050405020304" pitchFamily="18" charset="0"/>
              </a:rPr>
              <a:t>c</a:t>
            </a:r>
            <a:r>
              <a:rPr lang="zh-CN" sz="2400" b="0" baseline="-25000">
                <a:solidFill>
                  <a:srgbClr val="FF0000"/>
                </a:solidFill>
                <a:latin typeface="Times New Roman" panose="02020603050405020304" pitchFamily="18" charset="0"/>
                <a:cs typeface="Times New Roman" panose="02020603050405020304" pitchFamily="18" charset="0"/>
              </a:rPr>
              <a:t>合金钢</a:t>
            </a:r>
            <a:r>
              <a:rPr lang="en-US" sz="2400" b="0" i="1">
                <a:solidFill>
                  <a:srgbClr val="FF0000"/>
                </a:solidFill>
                <a:latin typeface="Times New Roman" panose="02020603050405020304" pitchFamily="18" charset="0"/>
                <a:cs typeface="Times New Roman" panose="02020603050405020304" pitchFamily="18" charset="0"/>
              </a:rPr>
              <a:t>m</a:t>
            </a:r>
            <a:r>
              <a:rPr lang="en-US" sz="2400" b="0">
                <a:solidFill>
                  <a:srgbClr val="FF0000"/>
                </a:solidFill>
                <a:latin typeface="Times New Roman" panose="02020603050405020304" pitchFamily="18" charset="0"/>
                <a:cs typeface="Times New Roman" panose="02020603050405020304" pitchFamily="18" charset="0"/>
              </a:rPr>
              <a:t>Δ</a:t>
            </a:r>
            <a:r>
              <a:rPr lang="en-US" sz="2400" b="0" i="1">
                <a:solidFill>
                  <a:srgbClr val="FF0000"/>
                </a:solidFill>
                <a:latin typeface="Times New Roman" panose="02020603050405020304" pitchFamily="18" charset="0"/>
                <a:cs typeface="Times New Roman" panose="02020603050405020304" pitchFamily="18" charset="0"/>
              </a:rPr>
              <a:t>t</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0.42×10</a:t>
            </a:r>
            <a:r>
              <a:rPr lang="en-US" sz="2400" b="0" baseline="30000">
                <a:solidFill>
                  <a:srgbClr val="FF0000"/>
                </a:solidFill>
                <a:latin typeface="Times New Roman" panose="02020603050405020304" pitchFamily="18" charset="0"/>
                <a:cs typeface="Times New Roman" panose="02020603050405020304" pitchFamily="18" charset="0"/>
              </a:rPr>
              <a:t>3</a:t>
            </a:r>
            <a:r>
              <a:rPr lang="en-US" sz="2400" b="0">
                <a:solidFill>
                  <a:srgbClr val="FF0000"/>
                </a:solidFill>
                <a:latin typeface="Times New Roman" panose="02020603050405020304" pitchFamily="18" charset="0"/>
                <a:cs typeface="Times New Roman" panose="02020603050405020304" pitchFamily="18" charset="0"/>
              </a:rPr>
              <a:t> J/(kg·℃)×1 kg×(836 ℃</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20 ℃)</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3.427 2×10</a:t>
            </a:r>
            <a:r>
              <a:rPr lang="en-US" sz="2400" b="0" baseline="30000">
                <a:solidFill>
                  <a:srgbClr val="FF0000"/>
                </a:solidFill>
                <a:latin typeface="Times New Roman" panose="02020603050405020304" pitchFamily="18" charset="0"/>
                <a:cs typeface="Times New Roman" panose="02020603050405020304" pitchFamily="18" charset="0"/>
              </a:rPr>
              <a:t>5</a:t>
            </a:r>
            <a:r>
              <a:rPr lang="en-US" sz="2400" b="0">
                <a:solidFill>
                  <a:srgbClr val="FF0000"/>
                </a:solidFill>
                <a:latin typeface="Times New Roman" panose="02020603050405020304" pitchFamily="18" charset="0"/>
                <a:cs typeface="Times New Roman" panose="02020603050405020304" pitchFamily="18" charset="0"/>
              </a:rPr>
              <a:t> J</a:t>
            </a:r>
          </a:p>
          <a:p>
            <a:pPr indent="0" fontAlgn="auto">
              <a:lnSpc>
                <a:spcPct val="150000"/>
              </a:lnSpc>
            </a:pPr>
            <a:r>
              <a:rPr lang="en-US" sz="2400" b="0">
                <a:solidFill>
                  <a:srgbClr val="FF0000"/>
                </a:solidFill>
                <a:latin typeface="Times New Roman" panose="02020603050405020304" pitchFamily="18" charset="0"/>
                <a:cs typeface="Times New Roman" panose="02020603050405020304" pitchFamily="18" charset="0"/>
              </a:rPr>
              <a:t>(2)</a:t>
            </a:r>
            <a:r>
              <a:rPr lang="zh-CN" sz="2400" b="0">
                <a:solidFill>
                  <a:srgbClr val="FF0000"/>
                </a:solidFill>
                <a:latin typeface="Times New Roman" panose="02020603050405020304" pitchFamily="18" charset="0"/>
                <a:cs typeface="Times New Roman" panose="02020603050405020304" pitchFamily="18" charset="0"/>
              </a:rPr>
              <a:t>合金钢和水产生热传递，不计热损失，则：</a:t>
            </a:r>
            <a:r>
              <a:rPr lang="en-US" sz="2400" b="0" i="1">
                <a:solidFill>
                  <a:srgbClr val="FF0000"/>
                </a:solidFill>
                <a:latin typeface="Times New Roman" panose="02020603050405020304" pitchFamily="18" charset="0"/>
                <a:cs typeface="Times New Roman" panose="02020603050405020304" pitchFamily="18" charset="0"/>
              </a:rPr>
              <a:t>Q</a:t>
            </a:r>
            <a:r>
              <a:rPr lang="zh-CN" sz="2400" b="0" baseline="-25000">
                <a:solidFill>
                  <a:srgbClr val="FF0000"/>
                </a:solidFill>
                <a:latin typeface="Times New Roman" panose="02020603050405020304" pitchFamily="18" charset="0"/>
                <a:cs typeface="Times New Roman" panose="02020603050405020304" pitchFamily="18" charset="0"/>
              </a:rPr>
              <a:t>刀放</a:t>
            </a:r>
            <a:r>
              <a:rPr lang="zh-CN" sz="2400" b="0">
                <a:solidFill>
                  <a:srgbClr val="FF0000"/>
                </a:solidFill>
                <a:latin typeface="Times New Roman" panose="02020603050405020304" pitchFamily="18" charset="0"/>
                <a:cs typeface="Times New Roman" panose="02020603050405020304" pitchFamily="18" charset="0"/>
              </a:rPr>
              <a:t>＝</a:t>
            </a:r>
            <a:r>
              <a:rPr lang="en-US" sz="2400" b="0" i="1">
                <a:solidFill>
                  <a:srgbClr val="FF0000"/>
                </a:solidFill>
                <a:latin typeface="Times New Roman" panose="02020603050405020304" pitchFamily="18" charset="0"/>
                <a:cs typeface="Times New Roman" panose="02020603050405020304" pitchFamily="18" charset="0"/>
              </a:rPr>
              <a:t>Q</a:t>
            </a:r>
            <a:r>
              <a:rPr lang="zh-CN" sz="2400" b="0" baseline="-25000">
                <a:solidFill>
                  <a:srgbClr val="FF0000"/>
                </a:solidFill>
                <a:latin typeface="Times New Roman" panose="02020603050405020304" pitchFamily="18" charset="0"/>
                <a:cs typeface="Times New Roman" panose="02020603050405020304" pitchFamily="18" charset="0"/>
              </a:rPr>
              <a:t>水吸</a:t>
            </a:r>
            <a:r>
              <a:rPr lang="zh-CN" sz="2400" b="0">
                <a:solidFill>
                  <a:srgbClr val="FF0000"/>
                </a:solidFill>
                <a:latin typeface="Times New Roman" panose="02020603050405020304" pitchFamily="18" charset="0"/>
                <a:cs typeface="Times New Roman" panose="02020603050405020304" pitchFamily="18" charset="0"/>
              </a:rPr>
              <a:t>，得：</a:t>
            </a:r>
            <a:endParaRPr lang="en-US" sz="2400" b="0">
              <a:solidFill>
                <a:srgbClr val="FF0000"/>
              </a:solidFill>
              <a:latin typeface="Times New Roman" panose="02020603050405020304" pitchFamily="18" charset="0"/>
              <a:cs typeface="Times New Roman" panose="02020603050405020304" pitchFamily="18" charset="0"/>
            </a:endParaRPr>
          </a:p>
          <a:p>
            <a:pPr indent="0" fontAlgn="auto">
              <a:lnSpc>
                <a:spcPct val="150000"/>
              </a:lnSpc>
            </a:pPr>
            <a:r>
              <a:rPr lang="en-US" sz="2400" b="0">
                <a:solidFill>
                  <a:srgbClr val="FF0000"/>
                </a:solidFill>
                <a:latin typeface="Times New Roman" panose="02020603050405020304" pitchFamily="18" charset="0"/>
                <a:cs typeface="Times New Roman" panose="02020603050405020304" pitchFamily="18" charset="0"/>
              </a:rPr>
              <a:t>0</a:t>
            </a:r>
            <a:r>
              <a:rPr lang="en-US" alt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42×10</a:t>
            </a:r>
            <a:r>
              <a:rPr lang="en-US" sz="2400" b="0" baseline="30000">
                <a:solidFill>
                  <a:srgbClr val="FF0000"/>
                </a:solidFill>
                <a:latin typeface="Times New Roman" panose="02020603050405020304" pitchFamily="18" charset="0"/>
                <a:cs typeface="Times New Roman" panose="02020603050405020304" pitchFamily="18" charset="0"/>
              </a:rPr>
              <a:t>3</a:t>
            </a:r>
            <a:r>
              <a:rPr lang="en-US" sz="2400" b="0">
                <a:solidFill>
                  <a:srgbClr val="FF0000"/>
                </a:solidFill>
                <a:latin typeface="Times New Roman" panose="02020603050405020304" pitchFamily="18" charset="0"/>
                <a:cs typeface="Times New Roman" panose="02020603050405020304" pitchFamily="18" charset="0"/>
              </a:rPr>
              <a:t> J/(kg·℃)×1 kg×(836 ℃</a:t>
            </a:r>
            <a:r>
              <a:rPr lang="zh-CN" sz="2400" b="0">
                <a:solidFill>
                  <a:srgbClr val="FF0000"/>
                </a:solidFill>
                <a:latin typeface="Times New Roman" panose="02020603050405020304" pitchFamily="18" charset="0"/>
                <a:cs typeface="Times New Roman" panose="02020603050405020304" pitchFamily="18" charset="0"/>
              </a:rPr>
              <a:t>－</a:t>
            </a:r>
            <a:r>
              <a:rPr lang="en-US" sz="2400" b="0" i="1">
                <a:solidFill>
                  <a:srgbClr val="FF0000"/>
                </a:solidFill>
                <a:latin typeface="Times New Roman" panose="02020603050405020304" pitchFamily="18" charset="0"/>
                <a:cs typeface="Times New Roman" panose="02020603050405020304" pitchFamily="18" charset="0"/>
              </a:rPr>
              <a:t>t</a:t>
            </a:r>
            <a:r>
              <a:rPr lang="en-US" sz="2400" b="0">
                <a:solidFill>
                  <a:srgbClr val="FF0000"/>
                </a:solidFill>
                <a:latin typeface="Times New Roman" panose="02020603050405020304" pitchFamily="18" charset="0"/>
                <a:cs typeface="Times New Roman" panose="02020603050405020304" pitchFamily="18" charset="0"/>
              </a:rPr>
              <a:t>)</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4.2×10</a:t>
            </a:r>
            <a:r>
              <a:rPr lang="en-US" sz="2400" b="0" baseline="30000">
                <a:solidFill>
                  <a:srgbClr val="FF0000"/>
                </a:solidFill>
                <a:latin typeface="Times New Roman" panose="02020603050405020304" pitchFamily="18" charset="0"/>
                <a:cs typeface="Times New Roman" panose="02020603050405020304" pitchFamily="18" charset="0"/>
              </a:rPr>
              <a:t>3</a:t>
            </a:r>
            <a:r>
              <a:rPr lang="en-US" sz="2400" b="0">
                <a:solidFill>
                  <a:srgbClr val="FF0000"/>
                </a:solidFill>
                <a:latin typeface="Times New Roman" panose="02020603050405020304" pitchFamily="18" charset="0"/>
                <a:cs typeface="Times New Roman" panose="02020603050405020304" pitchFamily="18" charset="0"/>
              </a:rPr>
              <a:t> J/(kg·℃)×5 kg×(</a:t>
            </a:r>
            <a:r>
              <a:rPr lang="en-US" sz="2400" b="0" i="1">
                <a:solidFill>
                  <a:srgbClr val="FF0000"/>
                </a:solidFill>
                <a:latin typeface="Times New Roman" panose="02020603050405020304" pitchFamily="18" charset="0"/>
                <a:cs typeface="Times New Roman" panose="02020603050405020304" pitchFamily="18" charset="0"/>
              </a:rPr>
              <a:t>t</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20 ℃)</a:t>
            </a:r>
            <a:r>
              <a:rPr lang="zh-CN" sz="2400" b="0">
                <a:solidFill>
                  <a:srgbClr val="FF0000"/>
                </a:solidFill>
                <a:latin typeface="Times New Roman" panose="02020603050405020304" pitchFamily="18" charset="0"/>
                <a:cs typeface="Times New Roman" panose="02020603050405020304" pitchFamily="18" charset="0"/>
              </a:rPr>
              <a:t>，</a:t>
            </a:r>
          </a:p>
          <a:p>
            <a:pPr indent="0" fontAlgn="auto">
              <a:lnSpc>
                <a:spcPct val="150000"/>
              </a:lnSpc>
            </a:pPr>
            <a:r>
              <a:rPr lang="zh-CN" sz="2400" b="0">
                <a:solidFill>
                  <a:srgbClr val="FF0000"/>
                </a:solidFill>
                <a:latin typeface="Times New Roman" panose="02020603050405020304" pitchFamily="18" charset="0"/>
                <a:cs typeface="Times New Roman" panose="02020603050405020304" pitchFamily="18" charset="0"/>
              </a:rPr>
              <a:t>解得</a:t>
            </a:r>
            <a:r>
              <a:rPr lang="en-US" sz="2400" b="0" i="1">
                <a:solidFill>
                  <a:srgbClr val="FF0000"/>
                </a:solidFill>
                <a:latin typeface="Times New Roman" panose="02020603050405020304" pitchFamily="18" charset="0"/>
                <a:cs typeface="Times New Roman" panose="02020603050405020304" pitchFamily="18" charset="0"/>
              </a:rPr>
              <a:t>t</a:t>
            </a:r>
            <a:r>
              <a:rPr lang="zh-CN" sz="2400" b="0">
                <a:solidFill>
                  <a:srgbClr val="FF0000"/>
                </a:solidFill>
                <a:latin typeface="Times New Roman" panose="02020603050405020304" pitchFamily="18" charset="0"/>
                <a:cs typeface="Times New Roman" panose="02020603050405020304" pitchFamily="18" charset="0"/>
              </a:rPr>
              <a:t>＝</a:t>
            </a:r>
            <a:r>
              <a:rPr lang="en-US" sz="2400" b="0">
                <a:solidFill>
                  <a:srgbClr val="FF0000"/>
                </a:solidFill>
                <a:latin typeface="Times New Roman" panose="02020603050405020304" pitchFamily="18" charset="0"/>
                <a:cs typeface="Times New Roman" panose="02020603050405020304" pitchFamily="18" charset="0"/>
              </a:rPr>
              <a:t>36 ℃</a:t>
            </a:r>
            <a:endParaRPr lang="en-US" altLang="en-US" sz="2400" b="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70598" y="1745615"/>
            <a:ext cx="10166350" cy="452310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20. (2018</a:t>
            </a:r>
            <a:r>
              <a:rPr lang="zh-CN" sz="2400" b="0">
                <a:latin typeface="Times New Roman" panose="02020603050405020304" pitchFamily="18" charset="0"/>
                <a:ea typeface="宋体" panose="02010600030101010101" pitchFamily="2" charset="-122"/>
                <a:cs typeface="Times New Roman" panose="02020603050405020304" pitchFamily="18" charset="0"/>
              </a:rPr>
              <a:t>株洲</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木炭的热值为</a:t>
            </a:r>
            <a:r>
              <a:rPr lang="en-US" sz="2400" b="0">
                <a:latin typeface="Times New Roman" panose="02020603050405020304" pitchFamily="18" charset="0"/>
                <a:ea typeface="宋体" panose="02010600030101010101" pitchFamily="2" charset="-122"/>
                <a:cs typeface="Times New Roman" panose="02020603050405020304" pitchFamily="18" charset="0"/>
              </a:rPr>
              <a:t>3.4×10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，它表示</a:t>
            </a:r>
            <a:r>
              <a:rPr lang="en-US" sz="2400" b="0">
                <a:latin typeface="Times New Roman" panose="02020603050405020304" pitchFamily="18" charset="0"/>
                <a:ea typeface="宋体" panose="02010600030101010101" pitchFamily="2" charset="-122"/>
                <a:cs typeface="Times New Roman" panose="02020603050405020304" pitchFamily="18" charset="0"/>
              </a:rPr>
              <a:t>1 kg</a:t>
            </a:r>
            <a:r>
              <a:rPr lang="zh-CN" sz="2400" b="0">
                <a:latin typeface="Times New Roman" panose="02020603050405020304" pitchFamily="18" charset="0"/>
                <a:ea typeface="宋体" panose="02010600030101010101" pitchFamily="2" charset="-122"/>
                <a:cs typeface="Times New Roman" panose="02020603050405020304" pitchFamily="18" charset="0"/>
              </a:rPr>
              <a:t>木炭</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A. </a:t>
            </a:r>
            <a:r>
              <a:rPr lang="zh-CN" sz="2400" b="0">
                <a:latin typeface="Times New Roman" panose="02020603050405020304" pitchFamily="18" charset="0"/>
                <a:ea typeface="宋体" panose="02010600030101010101" pitchFamily="2" charset="-122"/>
                <a:cs typeface="Times New Roman" panose="02020603050405020304" pitchFamily="18" charset="0"/>
              </a:rPr>
              <a:t>具有</a:t>
            </a:r>
            <a:r>
              <a:rPr lang="en-US" sz="2400" b="0">
                <a:latin typeface="Times New Roman" panose="02020603050405020304" pitchFamily="18" charset="0"/>
                <a:ea typeface="宋体" panose="02010600030101010101" pitchFamily="2" charset="-122"/>
                <a:cs typeface="Times New Roman" panose="02020603050405020304" pitchFamily="18" charset="0"/>
              </a:rPr>
              <a:t>3.4×10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a:t>
            </a:r>
            <a:r>
              <a:rPr lang="zh-CN" sz="2400" b="0">
                <a:latin typeface="Times New Roman" panose="02020603050405020304" pitchFamily="18" charset="0"/>
                <a:ea typeface="宋体" panose="02010600030101010101" pitchFamily="2" charset="-122"/>
                <a:cs typeface="Times New Roman" panose="02020603050405020304" pitchFamily="18" charset="0"/>
              </a:rPr>
              <a:t>的热量                             </a:t>
            </a:r>
            <a:r>
              <a:rPr lang="en-US" sz="2400" b="0">
                <a:latin typeface="Times New Roman" panose="02020603050405020304" pitchFamily="18" charset="0"/>
                <a:ea typeface="宋体" panose="02010600030101010101" pitchFamily="2" charset="-122"/>
                <a:cs typeface="Times New Roman" panose="02020603050405020304" pitchFamily="18" charset="0"/>
              </a:rPr>
              <a:t>B. </a:t>
            </a:r>
            <a:r>
              <a:rPr lang="zh-CN" sz="2400" b="0">
                <a:latin typeface="Times New Roman" panose="02020603050405020304" pitchFamily="18" charset="0"/>
                <a:ea typeface="宋体" panose="02010600030101010101" pitchFamily="2" charset="-122"/>
                <a:cs typeface="Times New Roman" panose="02020603050405020304" pitchFamily="18" charset="0"/>
              </a:rPr>
              <a:t>具有</a:t>
            </a:r>
            <a:r>
              <a:rPr lang="en-US" sz="2400" b="0">
                <a:latin typeface="Times New Roman" panose="02020603050405020304" pitchFamily="18" charset="0"/>
                <a:ea typeface="宋体" panose="02010600030101010101" pitchFamily="2" charset="-122"/>
                <a:cs typeface="Times New Roman" panose="02020603050405020304" pitchFamily="18" charset="0"/>
              </a:rPr>
              <a:t>3.4×10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a:t>
            </a:r>
            <a:r>
              <a:rPr lang="zh-CN" sz="2400" b="0">
                <a:latin typeface="Times New Roman" panose="02020603050405020304" pitchFamily="18" charset="0"/>
                <a:ea typeface="宋体" panose="02010600030101010101" pitchFamily="2" charset="-122"/>
                <a:cs typeface="Times New Roman" panose="02020603050405020304" pitchFamily="18" charset="0"/>
              </a:rPr>
              <a:t>的内能</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C. </a:t>
            </a:r>
            <a:r>
              <a:rPr lang="zh-CN" sz="2400" b="0">
                <a:latin typeface="Times New Roman" panose="02020603050405020304" pitchFamily="18" charset="0"/>
                <a:ea typeface="宋体" panose="02010600030101010101" pitchFamily="2" charset="-122"/>
                <a:cs typeface="Times New Roman" panose="02020603050405020304" pitchFamily="18" charset="0"/>
              </a:rPr>
              <a:t>完全燃烧对外做功</a:t>
            </a:r>
            <a:r>
              <a:rPr lang="en-US" sz="2400" b="0">
                <a:latin typeface="Times New Roman" panose="02020603050405020304" pitchFamily="18" charset="0"/>
                <a:ea typeface="宋体" panose="02010600030101010101" pitchFamily="2" charset="-122"/>
                <a:cs typeface="Times New Roman" panose="02020603050405020304" pitchFamily="18" charset="0"/>
              </a:rPr>
              <a:t>3.4×10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                 D. </a:t>
            </a:r>
            <a:r>
              <a:rPr lang="zh-CN" sz="2400" b="0">
                <a:latin typeface="Times New Roman" panose="02020603050405020304" pitchFamily="18" charset="0"/>
                <a:ea typeface="宋体" panose="02010600030101010101" pitchFamily="2" charset="-122"/>
                <a:cs typeface="Times New Roman" panose="02020603050405020304" pitchFamily="18" charset="0"/>
              </a:rPr>
              <a:t>完全燃烧放出热量</a:t>
            </a:r>
            <a:r>
              <a:rPr lang="en-US" sz="2400" b="0">
                <a:latin typeface="Times New Roman" panose="02020603050405020304" pitchFamily="18" charset="0"/>
                <a:ea typeface="宋体" panose="02010600030101010101" pitchFamily="2" charset="-122"/>
                <a:cs typeface="Times New Roman" panose="02020603050405020304" pitchFamily="18" charset="0"/>
              </a:rPr>
              <a:t>3.4×10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21. (2018</a:t>
            </a:r>
            <a:r>
              <a:rPr lang="zh-CN" sz="2400" b="0">
                <a:latin typeface="Times New Roman" panose="02020603050405020304" pitchFamily="18" charset="0"/>
                <a:ea typeface="宋体" panose="02010600030101010101" pitchFamily="2" charset="-122"/>
                <a:cs typeface="Times New Roman" panose="02020603050405020304" pitchFamily="18" charset="0"/>
              </a:rPr>
              <a:t>益阳</a:t>
            </a:r>
            <a:r>
              <a:rPr lang="en-US" sz="2400" b="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下列关于热值的说法正确的是</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A. 2 kg</a:t>
            </a:r>
            <a:r>
              <a:rPr lang="zh-CN" sz="2400" b="0">
                <a:latin typeface="Times New Roman" panose="02020603050405020304" pitchFamily="18" charset="0"/>
                <a:ea typeface="宋体" panose="02010600030101010101" pitchFamily="2" charset="-122"/>
                <a:cs typeface="Times New Roman" panose="02020603050405020304" pitchFamily="18" charset="0"/>
              </a:rPr>
              <a:t>煤的热值大于</a:t>
            </a:r>
            <a:r>
              <a:rPr lang="en-US" sz="2400" b="0">
                <a:latin typeface="Times New Roman" panose="02020603050405020304" pitchFamily="18" charset="0"/>
                <a:ea typeface="宋体" panose="02010600030101010101" pitchFamily="2" charset="-122"/>
                <a:cs typeface="Times New Roman" panose="02020603050405020304" pitchFamily="18" charset="0"/>
              </a:rPr>
              <a:t>1 kg</a:t>
            </a:r>
            <a:r>
              <a:rPr lang="zh-CN" sz="2400" b="0">
                <a:latin typeface="Times New Roman" panose="02020603050405020304" pitchFamily="18" charset="0"/>
                <a:ea typeface="宋体" panose="02010600030101010101" pitchFamily="2" charset="-122"/>
                <a:cs typeface="Times New Roman" panose="02020603050405020304" pitchFamily="18" charset="0"/>
              </a:rPr>
              <a:t>煤的热值</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B. </a:t>
            </a:r>
            <a:r>
              <a:rPr lang="zh-CN" sz="2400" b="0">
                <a:latin typeface="Times New Roman" panose="02020603050405020304" pitchFamily="18" charset="0"/>
                <a:ea typeface="宋体" panose="02010600030101010101" pitchFamily="2" charset="-122"/>
                <a:cs typeface="Times New Roman" panose="02020603050405020304" pitchFamily="18" charset="0"/>
              </a:rPr>
              <a:t>燃料热值越大，燃烧放出的热量越多</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C. </a:t>
            </a:r>
            <a:r>
              <a:rPr lang="zh-CN" sz="2400" b="0">
                <a:latin typeface="Times New Roman" panose="02020603050405020304" pitchFamily="18" charset="0"/>
                <a:ea typeface="宋体" panose="02010600030101010101" pitchFamily="2" charset="-122"/>
                <a:cs typeface="Times New Roman" panose="02020603050405020304" pitchFamily="18" charset="0"/>
              </a:rPr>
              <a:t>燃料燃烧不完全时热值变小</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D. </a:t>
            </a:r>
            <a:r>
              <a:rPr lang="zh-CN" sz="2400" b="0">
                <a:latin typeface="Times New Roman" panose="02020603050405020304" pitchFamily="18" charset="0"/>
                <a:ea typeface="宋体" panose="02010600030101010101" pitchFamily="2" charset="-122"/>
                <a:cs typeface="Times New Roman" panose="02020603050405020304" pitchFamily="18" charset="0"/>
              </a:rPr>
              <a:t>燃料的热值是燃料本身的一种特性，与其他因素无关</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组合 5"/>
          <p:cNvGrpSpPr/>
          <p:nvPr/>
        </p:nvGrpSpPr>
        <p:grpSpPr>
          <a:xfrm>
            <a:off x="926148" y="904875"/>
            <a:ext cx="6373495" cy="737235"/>
            <a:chOff x="1156" y="3019"/>
            <a:chExt cx="10037"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9643" cy="1161"/>
              <a:chOff x="1324" y="1663"/>
              <a:chExt cx="9643"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6</a:t>
                  </a:r>
                </a:p>
              </p:txBody>
            </p:sp>
          </p:grpSp>
          <p:sp>
            <p:nvSpPr>
              <p:cNvPr id="52" name="文本框 51"/>
              <p:cNvSpPr txBox="1"/>
              <p:nvPr/>
            </p:nvSpPr>
            <p:spPr>
              <a:xfrm>
                <a:off x="4505" y="1663"/>
                <a:ext cx="6462"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热值</a:t>
                </a:r>
                <a:r>
                  <a:rPr sz="2400" dirty="0">
                    <a:latin typeface="Times New Roman" panose="02020603050405020304" pitchFamily="18" charset="0"/>
                    <a:ea typeface="宋体" panose="02010600030101010101" pitchFamily="2" charset="-122"/>
                    <a:cs typeface="Times New Roman" panose="02020603050405020304" pitchFamily="18" charset="0"/>
                  </a:rPr>
                  <a:t>(岳阳2考，益阳2018.3)</a:t>
                </a:r>
              </a:p>
            </p:txBody>
          </p:sp>
        </p:grpSp>
      </p:grpSp>
      <p:sp>
        <p:nvSpPr>
          <p:cNvPr id="2" name="文本框 1"/>
          <p:cNvSpPr txBox="1"/>
          <p:nvPr/>
        </p:nvSpPr>
        <p:spPr>
          <a:xfrm>
            <a:off x="9974256" y="190944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a:t>
            </a:r>
          </a:p>
        </p:txBody>
      </p:sp>
      <p:sp>
        <p:nvSpPr>
          <p:cNvPr id="4" name="文本框 3"/>
          <p:cNvSpPr txBox="1"/>
          <p:nvPr/>
        </p:nvSpPr>
        <p:spPr>
          <a:xfrm>
            <a:off x="8039411" y="354710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62978" y="1985010"/>
            <a:ext cx="10059035" cy="1198880"/>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22. (2016</a:t>
            </a:r>
            <a:r>
              <a:rPr lang="zh-CN" sz="2400" b="0">
                <a:latin typeface="Times New Roman" panose="02020603050405020304" pitchFamily="18" charset="0"/>
                <a:ea typeface="宋体" panose="02010600030101010101" pitchFamily="2" charset="-122"/>
                <a:cs typeface="Times New Roman" panose="02020603050405020304" pitchFamily="18" charset="0"/>
              </a:rPr>
              <a:t>永州</a:t>
            </a:r>
            <a:r>
              <a:rPr lang="en-US" sz="2400" b="0">
                <a:latin typeface="Times New Roman" panose="02020603050405020304" pitchFamily="18" charset="0"/>
                <a:ea typeface="宋体" panose="02010600030101010101" pitchFamily="2" charset="-122"/>
                <a:cs typeface="Times New Roman" panose="02020603050405020304" pitchFamily="18" charset="0"/>
              </a:rPr>
              <a:t>13</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下图是汽油机工作的四个冲程的示意图，其中表示做功冲程的是</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6" name="组合 5"/>
          <p:cNvGrpSpPr/>
          <p:nvPr/>
        </p:nvGrpSpPr>
        <p:grpSpPr>
          <a:xfrm>
            <a:off x="997903" y="1073785"/>
            <a:ext cx="5949950" cy="755650"/>
            <a:chOff x="1156" y="2946"/>
            <a:chExt cx="9370" cy="1190"/>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2946"/>
              <a:ext cx="8976" cy="1161"/>
              <a:chOff x="1324" y="1590"/>
              <a:chExt cx="8976"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7</a:t>
                  </a:r>
                </a:p>
              </p:txBody>
            </p:sp>
          </p:grpSp>
          <p:sp>
            <p:nvSpPr>
              <p:cNvPr id="52" name="文本框 51"/>
              <p:cNvSpPr txBox="1"/>
              <p:nvPr/>
            </p:nvSpPr>
            <p:spPr>
              <a:xfrm>
                <a:off x="4505" y="1590"/>
                <a:ext cx="5795"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热机</a:t>
                </a:r>
                <a:r>
                  <a:rPr sz="2400" dirty="0">
                    <a:latin typeface="Times New Roman" panose="02020603050405020304" pitchFamily="18" charset="0"/>
                    <a:ea typeface="宋体" panose="02010600030101010101" pitchFamily="2" charset="-122"/>
                    <a:cs typeface="Times New Roman" panose="02020603050405020304" pitchFamily="18" charset="0"/>
                  </a:rPr>
                  <a:t>(郴州2考，益阳3考)</a:t>
                </a:r>
              </a:p>
            </p:txBody>
          </p:sp>
        </p:grpSp>
      </p:grpSp>
      <p:sp>
        <p:nvSpPr>
          <p:cNvPr id="2" name="文本框 1"/>
          <p:cNvSpPr txBox="1"/>
          <p:nvPr/>
        </p:nvSpPr>
        <p:spPr>
          <a:xfrm>
            <a:off x="3078791" y="265937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pic>
        <p:nvPicPr>
          <p:cNvPr id="4" name="图片 -2147482383" descr="C:\Documents and Settings\Administrator\桌面\湖南物理\PY134.TIF"/>
          <p:cNvPicPr>
            <a:picLocks noChangeAspect="1"/>
          </p:cNvPicPr>
          <p:nvPr/>
        </p:nvPicPr>
        <p:blipFill>
          <a:blip r:embed="rId4" r:link="rId5"/>
          <a:stretch>
            <a:fillRect/>
          </a:stretch>
        </p:blipFill>
        <p:spPr>
          <a:xfrm>
            <a:off x="3050858" y="3255645"/>
            <a:ext cx="5996940" cy="247459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762953" y="760095"/>
            <a:ext cx="10494010" cy="563118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23. (2019张家界5题2分)下列有关四冲程内燃机的说法正确的是(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压缩冲程使汽车获得动力</a:t>
            </a:r>
          </a:p>
          <a:p>
            <a:pPr marL="127000" indent="0" fontAlgn="auto">
              <a:lnSpc>
                <a:spcPct val="150000"/>
              </a:lnSpc>
            </a:pPr>
            <a:r>
              <a:rPr sz="2400">
                <a:latin typeface="Times New Roman" panose="02020603050405020304" pitchFamily="18" charset="0"/>
                <a:cs typeface="Times New Roman" panose="02020603050405020304" pitchFamily="18" charset="0"/>
              </a:rPr>
              <a:t>B. 排气冲程中进气门和排气门都打开</a:t>
            </a:r>
          </a:p>
          <a:p>
            <a:pPr marL="127000" indent="0" fontAlgn="auto">
              <a:lnSpc>
                <a:spcPct val="150000"/>
              </a:lnSpc>
            </a:pPr>
            <a:r>
              <a:rPr sz="2400">
                <a:latin typeface="Times New Roman" panose="02020603050405020304" pitchFamily="18" charset="0"/>
                <a:cs typeface="Times New Roman" panose="02020603050405020304" pitchFamily="18" charset="0"/>
              </a:rPr>
              <a:t>C. 目前柴油机的工作效率能达到97%</a:t>
            </a:r>
          </a:p>
          <a:p>
            <a:pPr marL="127000" indent="0" fontAlgn="auto">
              <a:lnSpc>
                <a:spcPct val="150000"/>
              </a:lnSpc>
            </a:pPr>
            <a:r>
              <a:rPr sz="2400">
                <a:latin typeface="Times New Roman" panose="02020603050405020304" pitchFamily="18" charset="0"/>
                <a:cs typeface="Times New Roman" panose="02020603050405020304" pitchFamily="18" charset="0"/>
              </a:rPr>
              <a:t>D. 做功冲程中先把化学能转化为内能，然后内能转化为机械能</a:t>
            </a:r>
          </a:p>
          <a:p>
            <a:pPr marL="127000" indent="0" fontAlgn="auto">
              <a:lnSpc>
                <a:spcPct val="150000"/>
              </a:lnSpc>
            </a:pPr>
            <a:r>
              <a:rPr sz="2400">
                <a:latin typeface="Times New Roman" panose="02020603050405020304" pitchFamily="18" charset="0"/>
                <a:cs typeface="Times New Roman" panose="02020603050405020304" pitchFamily="18" charset="0"/>
              </a:rPr>
              <a:t>24. (2018益阳4题2分)关于热机的效率，下列说法正确的是(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一般情况下，柴油机的效率比汽油机的效率高</a:t>
            </a:r>
          </a:p>
          <a:p>
            <a:pPr marL="127000" indent="0" fontAlgn="auto">
              <a:lnSpc>
                <a:spcPct val="150000"/>
              </a:lnSpc>
            </a:pPr>
            <a:r>
              <a:rPr sz="2400">
                <a:latin typeface="Times New Roman" panose="02020603050405020304" pitchFamily="18" charset="0"/>
                <a:cs typeface="Times New Roman" panose="02020603050405020304" pitchFamily="18" charset="0"/>
              </a:rPr>
              <a:t>B. 热机的效率越高，在做功同样多的情况下消耗的能量越多</a:t>
            </a:r>
          </a:p>
          <a:p>
            <a:pPr marL="127000" indent="0" fontAlgn="auto">
              <a:lnSpc>
                <a:spcPct val="150000"/>
              </a:lnSpc>
            </a:pPr>
            <a:r>
              <a:rPr sz="2400">
                <a:latin typeface="Times New Roman" panose="02020603050405020304" pitchFamily="18" charset="0"/>
                <a:cs typeface="Times New Roman" panose="02020603050405020304" pitchFamily="18" charset="0"/>
              </a:rPr>
              <a:t>C. 热机的效率越高，说明做功越快</a:t>
            </a:r>
          </a:p>
          <a:p>
            <a:pPr marL="127000" indent="0" fontAlgn="auto">
              <a:lnSpc>
                <a:spcPct val="150000"/>
              </a:lnSpc>
            </a:pPr>
            <a:r>
              <a:rPr sz="2400">
                <a:latin typeface="Times New Roman" panose="02020603050405020304" pitchFamily="18" charset="0"/>
                <a:cs typeface="Times New Roman" panose="02020603050405020304" pitchFamily="18" charset="0"/>
              </a:rPr>
              <a:t>D. 热机损失的能量中，废气带走的能量较少，主要是由于机械摩擦损失的</a:t>
            </a:r>
          </a:p>
        </p:txBody>
      </p:sp>
      <p:sp>
        <p:nvSpPr>
          <p:cNvPr id="2" name="文本框 1"/>
          <p:cNvSpPr txBox="1"/>
          <p:nvPr/>
        </p:nvSpPr>
        <p:spPr>
          <a:xfrm>
            <a:off x="9410376" y="90487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a:t>
            </a:r>
          </a:p>
        </p:txBody>
      </p:sp>
      <p:sp>
        <p:nvSpPr>
          <p:cNvPr id="3" name="文本框 2"/>
          <p:cNvSpPr txBox="1"/>
          <p:nvPr/>
        </p:nvSpPr>
        <p:spPr>
          <a:xfrm>
            <a:off x="8782361" y="362775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07098" y="3604895"/>
            <a:ext cx="9288145" cy="1753235"/>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1. (2019湘潭2题2分)下列现象能说明分子在做无规则运动的是(　　)</a:t>
            </a:r>
          </a:p>
          <a:p>
            <a:pPr marL="127000" indent="0" fontAlgn="auto">
              <a:lnSpc>
                <a:spcPct val="150000"/>
              </a:lnSpc>
            </a:pPr>
            <a:r>
              <a:rPr sz="2400">
                <a:latin typeface="Times New Roman" panose="02020603050405020304" pitchFamily="18" charset="0"/>
                <a:cs typeface="Times New Roman" panose="02020603050405020304" pitchFamily="18" charset="0"/>
              </a:rPr>
              <a:t>A. 柳絮飞舞　　　　　                   B. 玉兰飘香</a:t>
            </a:r>
          </a:p>
          <a:p>
            <a:pPr marL="127000" indent="0" fontAlgn="auto">
              <a:lnSpc>
                <a:spcPct val="150000"/>
              </a:lnSpc>
            </a:pPr>
            <a:r>
              <a:rPr sz="2400">
                <a:latin typeface="Times New Roman" panose="02020603050405020304" pitchFamily="18" charset="0"/>
                <a:cs typeface="Times New Roman" panose="02020603050405020304" pitchFamily="18" charset="0"/>
              </a:rPr>
              <a:t>C. 落叶纷飞                                       D. 瑞雪飘飘</a:t>
            </a:r>
          </a:p>
        </p:txBody>
      </p:sp>
      <p:grpSp>
        <p:nvGrpSpPr>
          <p:cNvPr id="28" name="组合 27"/>
          <p:cNvGrpSpPr/>
          <p:nvPr/>
        </p:nvGrpSpPr>
        <p:grpSpPr>
          <a:xfrm>
            <a:off x="2044383" y="1490051"/>
            <a:ext cx="7725410" cy="645147"/>
            <a:chOff x="2766" y="1210"/>
            <a:chExt cx="12166" cy="1234"/>
          </a:xfrm>
        </p:grpSpPr>
        <p:pic>
          <p:nvPicPr>
            <p:cNvPr id="21521" name="图片 12" descr="2020试题研究版式22"/>
            <p:cNvPicPr>
              <a:picLocks noChangeAspect="1"/>
            </p:cNvPicPr>
            <p:nvPr/>
          </p:nvPicPr>
          <p:blipFill>
            <a:blip r:embed="rId3"/>
            <a:stretch>
              <a:fillRect/>
            </a:stretch>
          </p:blipFill>
          <p:spPr>
            <a:xfrm>
              <a:off x="2766" y="1247"/>
              <a:ext cx="12166" cy="1132"/>
            </a:xfrm>
            <a:prstGeom prst="rect">
              <a:avLst/>
            </a:prstGeom>
            <a:noFill/>
            <a:ln w="9525">
              <a:noFill/>
            </a:ln>
          </p:spPr>
        </p:pic>
        <p:sp>
          <p:nvSpPr>
            <p:cNvPr id="23" name="文本框 15"/>
            <p:cNvSpPr txBox="1"/>
            <p:nvPr/>
          </p:nvSpPr>
          <p:spPr>
            <a:xfrm>
              <a:off x="4087" y="1210"/>
              <a:ext cx="9389" cy="1234"/>
            </a:xfrm>
            <a:prstGeom prst="rect">
              <a:avLst/>
            </a:prstGeom>
            <a:noFill/>
            <a:ln w="9525">
              <a:noFill/>
            </a:ln>
          </p:spPr>
          <p:txBody>
            <a:bodyPr wrap="square" anchor="t">
              <a:spAutoFit/>
            </a:bodyPr>
            <a:lstStyle/>
            <a:p>
              <a:pPr algn="ctr"/>
              <a:r>
                <a:rPr lang="zh-CN" altLang="en-US" sz="3600" b="1">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湖南</a:t>
              </a:r>
              <a:r>
                <a:rPr lang="en-US" altLang="zh-CN" sz="3600" b="1">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6</a:t>
              </a:r>
              <a:r>
                <a:rPr lang="zh-CN" altLang="en-US" sz="3600" b="1">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rPr>
                <a:t>年中考真题精选</a:t>
              </a:r>
              <a:endParaRPr lang="zh-CN" altLang="en-US" sz="36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grpSp>
      <p:grpSp>
        <p:nvGrpSpPr>
          <p:cNvPr id="6" name="组合 5"/>
          <p:cNvGrpSpPr/>
          <p:nvPr/>
        </p:nvGrpSpPr>
        <p:grpSpPr>
          <a:xfrm>
            <a:off x="1022033" y="2491105"/>
            <a:ext cx="8470265" cy="781050"/>
            <a:chOff x="1156" y="2906"/>
            <a:chExt cx="13339" cy="1230"/>
          </a:xfrm>
        </p:grpSpPr>
        <p:pic>
          <p:nvPicPr>
            <p:cNvPr id="24" name="图片 23" descr="带序号考点标3字"/>
            <p:cNvPicPr>
              <a:picLocks noChangeAspect="1"/>
            </p:cNvPicPr>
            <p:nvPr/>
          </p:nvPicPr>
          <p:blipFill>
            <a:blip r:embed="rId4"/>
            <a:stretch>
              <a:fillRect/>
            </a:stretch>
          </p:blipFill>
          <p:spPr>
            <a:xfrm>
              <a:off x="1156" y="3233"/>
              <a:ext cx="3346" cy="903"/>
            </a:xfrm>
            <a:prstGeom prst="rect">
              <a:avLst/>
            </a:prstGeom>
          </p:spPr>
        </p:pic>
        <p:grpSp>
          <p:nvGrpSpPr>
            <p:cNvPr id="25" name="组合 24"/>
            <p:cNvGrpSpPr/>
            <p:nvPr/>
          </p:nvGrpSpPr>
          <p:grpSpPr>
            <a:xfrm>
              <a:off x="1550" y="2906"/>
              <a:ext cx="12945" cy="1200"/>
              <a:chOff x="1324" y="1550"/>
              <a:chExt cx="12945" cy="1200"/>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1</a:t>
                  </a:r>
                </a:p>
              </p:txBody>
            </p:sp>
          </p:grpSp>
          <p:sp>
            <p:nvSpPr>
              <p:cNvPr id="52" name="文本框 51"/>
              <p:cNvSpPr txBox="1"/>
              <p:nvPr/>
            </p:nvSpPr>
            <p:spPr>
              <a:xfrm>
                <a:off x="4505" y="1550"/>
                <a:ext cx="9764" cy="1161"/>
              </a:xfrm>
              <a:prstGeom prst="rect">
                <a:avLst/>
              </a:prstGeom>
              <a:noFill/>
            </p:spPr>
            <p:txBody>
              <a:bodyPr wrap="square" rtlCol="0">
                <a:spAutoFit/>
              </a:bodyPr>
              <a:lstStyle/>
              <a:p>
                <a:pPr>
                  <a:lnSpc>
                    <a:spcPct val="150000"/>
                  </a:lnSpc>
                </a:pPr>
                <a:r>
                  <a:rPr sz="2800" dirty="0">
                    <a:latin typeface="黑体" panose="02010609060101010101" pitchFamily="49" charset="-122"/>
                    <a:ea typeface="黑体" panose="02010609060101010101" pitchFamily="49" charset="-122"/>
                    <a:cs typeface="+mn-ea"/>
                  </a:rPr>
                  <a:t>分子动理论</a:t>
                </a:r>
                <a:r>
                  <a:rPr sz="2400" dirty="0">
                    <a:latin typeface="Times New Roman" panose="02020603050405020304" pitchFamily="18" charset="0"/>
                    <a:cs typeface="Times New Roman" panose="02020603050405020304" pitchFamily="18" charset="0"/>
                  </a:rPr>
                  <a:t>(郴州3考，岳阳3考，益阳2考)</a:t>
                </a:r>
              </a:p>
            </p:txBody>
          </p:sp>
        </p:grpSp>
      </p:grpSp>
      <p:sp>
        <p:nvSpPr>
          <p:cNvPr id="2" name="文本框 1"/>
          <p:cNvSpPr txBox="1"/>
          <p:nvPr/>
        </p:nvSpPr>
        <p:spPr>
          <a:xfrm>
            <a:off x="9452286" y="376046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82358" y="2022475"/>
            <a:ext cx="9476105" cy="3969385"/>
          </a:xfrm>
          <a:prstGeom prst="rect">
            <a:avLst/>
          </a:prstGeom>
          <a:noFill/>
          <a:ln w="9525">
            <a:noFill/>
          </a:ln>
        </p:spPr>
        <p:txBody>
          <a:bodyPr wrap="square">
            <a:spAutoFit/>
          </a:bodyPr>
          <a:lstStyle/>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25. (2019郴州11题2分)现在流行一款鞋，穿上它走路时，鞋会发光，站着不动就不会发光．则这款鞋发光的原理，从能量转化的角度分析正确的是(　　)</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A. 机械能转化为电能，再转化为光能</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B. 电能转化为机械能，再转化为光能</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C. 机械能转化为光能，再转化为电能</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D. 光能转化为机械能，再转化为电能 </a:t>
            </a:r>
          </a:p>
        </p:txBody>
      </p:sp>
      <p:grpSp>
        <p:nvGrpSpPr>
          <p:cNvPr id="6" name="组合 5"/>
          <p:cNvGrpSpPr/>
          <p:nvPr/>
        </p:nvGrpSpPr>
        <p:grpSpPr>
          <a:xfrm>
            <a:off x="997903" y="1048385"/>
            <a:ext cx="9424670" cy="737235"/>
            <a:chOff x="1156" y="3019"/>
            <a:chExt cx="14842"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4448" cy="1161"/>
              <a:chOff x="1324" y="1663"/>
              <a:chExt cx="14448"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8</a:t>
                  </a:r>
                </a:p>
              </p:txBody>
            </p:sp>
          </p:grpSp>
          <p:sp>
            <p:nvSpPr>
              <p:cNvPr id="52" name="文本框 51"/>
              <p:cNvSpPr txBox="1"/>
              <p:nvPr/>
            </p:nvSpPr>
            <p:spPr>
              <a:xfrm>
                <a:off x="4505" y="1663"/>
                <a:ext cx="11267"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能量的转换和守恒</a:t>
                </a:r>
                <a:r>
                  <a:rPr sz="2400" dirty="0">
                    <a:latin typeface="Times New Roman" panose="02020603050405020304" pitchFamily="18" charset="0"/>
                    <a:ea typeface="宋体" panose="02010600030101010101" pitchFamily="2" charset="-122"/>
                    <a:cs typeface="Times New Roman" panose="02020603050405020304" pitchFamily="18" charset="0"/>
                  </a:rPr>
                  <a:t>(郴州3考，岳阳7考，益阳2考)</a:t>
                </a:r>
              </a:p>
            </p:txBody>
          </p:sp>
        </p:grpSp>
      </p:grpSp>
      <p:sp>
        <p:nvSpPr>
          <p:cNvPr id="2" name="文本框 1"/>
          <p:cNvSpPr txBox="1"/>
          <p:nvPr/>
        </p:nvSpPr>
        <p:spPr>
          <a:xfrm>
            <a:off x="2572061" y="327024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17893" y="769620"/>
            <a:ext cx="10163810" cy="563118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26. (2018郴州3题2分)下列事例中，属于内能转化为机械能的是(　　)</a:t>
            </a:r>
          </a:p>
          <a:p>
            <a:pPr marL="127000" indent="0" fontAlgn="auto">
              <a:lnSpc>
                <a:spcPct val="150000"/>
              </a:lnSpc>
            </a:pPr>
            <a:r>
              <a:rPr sz="2400">
                <a:latin typeface="Times New Roman" panose="02020603050405020304" pitchFamily="18" charset="0"/>
                <a:cs typeface="Times New Roman" panose="02020603050405020304" pitchFamily="18" charset="0"/>
              </a:rPr>
              <a:t>A. 用气筒给自行车打气时，气筒会发热</a:t>
            </a:r>
          </a:p>
          <a:p>
            <a:pPr marL="127000" indent="0" fontAlgn="auto">
              <a:lnSpc>
                <a:spcPct val="150000"/>
              </a:lnSpc>
            </a:pPr>
            <a:r>
              <a:rPr sz="2400">
                <a:latin typeface="Times New Roman" panose="02020603050405020304" pitchFamily="18" charset="0"/>
                <a:cs typeface="Times New Roman" panose="02020603050405020304" pitchFamily="18" charset="0"/>
              </a:rPr>
              <a:t>B. 两手互相摩擦，手心变热</a:t>
            </a:r>
          </a:p>
          <a:p>
            <a:pPr marL="127000" indent="0" fontAlgn="auto">
              <a:lnSpc>
                <a:spcPct val="150000"/>
              </a:lnSpc>
            </a:pPr>
            <a:r>
              <a:rPr sz="2400">
                <a:latin typeface="Times New Roman" panose="02020603050405020304" pitchFamily="18" charset="0"/>
                <a:cs typeface="Times New Roman" panose="02020603050405020304" pitchFamily="18" charset="0"/>
              </a:rPr>
              <a:t>C. 水壶中水沸腾后，壶盖被水蒸气顶起</a:t>
            </a:r>
          </a:p>
          <a:p>
            <a:pPr marL="127000" indent="0" fontAlgn="auto">
              <a:lnSpc>
                <a:spcPct val="150000"/>
              </a:lnSpc>
            </a:pPr>
            <a:r>
              <a:rPr sz="2400">
                <a:latin typeface="Times New Roman" panose="02020603050405020304" pitchFamily="18" charset="0"/>
                <a:cs typeface="Times New Roman" panose="02020603050405020304" pitchFamily="18" charset="0"/>
              </a:rPr>
              <a:t>D. 流星与空气摩擦生热发光</a:t>
            </a:r>
          </a:p>
          <a:p>
            <a:pPr marL="127000" indent="0" fontAlgn="auto">
              <a:lnSpc>
                <a:spcPct val="150000"/>
              </a:lnSpc>
            </a:pPr>
            <a:r>
              <a:rPr sz="2400">
                <a:latin typeface="Times New Roman" panose="02020603050405020304" pitchFamily="18" charset="0"/>
                <a:cs typeface="Times New Roman" panose="02020603050405020304" pitchFamily="18" charset="0"/>
              </a:rPr>
              <a:t>27. (2014岳阳11题3分)根据能量守恒定律，以下情形可能发生的是(　　)</a:t>
            </a:r>
          </a:p>
          <a:p>
            <a:pPr marL="127000" indent="0" fontAlgn="auto">
              <a:lnSpc>
                <a:spcPct val="150000"/>
              </a:lnSpc>
            </a:pPr>
            <a:r>
              <a:rPr sz="2400">
                <a:latin typeface="Times New Roman" panose="02020603050405020304" pitchFamily="18" charset="0"/>
                <a:cs typeface="Times New Roman" panose="02020603050405020304" pitchFamily="18" charset="0"/>
              </a:rPr>
              <a:t>A. 出膛的子弹射穿木板，以更快的速度继续前进             </a:t>
            </a:r>
          </a:p>
          <a:p>
            <a:pPr marL="127000" indent="0" fontAlgn="auto">
              <a:lnSpc>
                <a:spcPct val="150000"/>
              </a:lnSpc>
            </a:pPr>
            <a:r>
              <a:rPr sz="2400">
                <a:latin typeface="Times New Roman" panose="02020603050405020304" pitchFamily="18" charset="0"/>
                <a:cs typeface="Times New Roman" panose="02020603050405020304" pitchFamily="18" charset="0"/>
              </a:rPr>
              <a:t>B. 电水壶里的水沸腾了，给该电水壶断电，水的沸腾却永远不会停止</a:t>
            </a:r>
          </a:p>
          <a:p>
            <a:pPr marL="127000" indent="0" fontAlgn="auto">
              <a:lnSpc>
                <a:spcPct val="150000"/>
              </a:lnSpc>
            </a:pPr>
            <a:r>
              <a:rPr sz="2400">
                <a:latin typeface="Times New Roman" panose="02020603050405020304" pitchFamily="18" charset="0"/>
                <a:cs typeface="Times New Roman" panose="02020603050405020304" pitchFamily="18" charset="0"/>
              </a:rPr>
              <a:t>C. 两个斜面相对接，小球从左斜面滚下后，继续冲上右斜面       </a:t>
            </a:r>
          </a:p>
          <a:p>
            <a:pPr marL="127000" indent="0" fontAlgn="auto">
              <a:lnSpc>
                <a:spcPct val="150000"/>
              </a:lnSpc>
            </a:pPr>
            <a:r>
              <a:rPr sz="2400">
                <a:latin typeface="Times New Roman" panose="02020603050405020304" pitchFamily="18" charset="0"/>
                <a:cs typeface="Times New Roman" panose="02020603050405020304" pitchFamily="18" charset="0"/>
              </a:rPr>
              <a:t>D. 孤岛上被人们遗忘的一只机械表，默默地走了几十年</a:t>
            </a:r>
          </a:p>
        </p:txBody>
      </p:sp>
      <p:sp>
        <p:nvSpPr>
          <p:cNvPr id="2" name="文本框 1"/>
          <p:cNvSpPr txBox="1"/>
          <p:nvPr/>
        </p:nvSpPr>
        <p:spPr>
          <a:xfrm>
            <a:off x="9536106" y="91503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sp>
        <p:nvSpPr>
          <p:cNvPr id="3" name="文本框 2"/>
          <p:cNvSpPr txBox="1"/>
          <p:nvPr/>
        </p:nvSpPr>
        <p:spPr>
          <a:xfrm>
            <a:off x="10010451" y="366966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26478" y="2251710"/>
            <a:ext cx="8979535" cy="3415030"/>
          </a:xfrm>
          <a:prstGeom prst="rect">
            <a:avLst/>
          </a:prstGeom>
          <a:noFill/>
          <a:ln w="9525">
            <a:noFill/>
          </a:ln>
        </p:spPr>
        <p:txBody>
          <a:bodyPr wrap="square">
            <a:spAutoFit/>
          </a:bodyPr>
          <a:lstStyle/>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28. (2017郴州10题2分)小明放学回家，看到妈妈正在做饭．小明的以下分析正确的是(　　)</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A. 回到家中就能闻到饭菜香味是分子无规则运动的结果</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B. 用高压锅煮饭，熟的比较快，是因为气压越大，水的沸点越低</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C. 用燃气灶炒菜，燃料燃烧时将内能转化为化学能</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D. 盛热汤的碗很烫，是因为热汤把温度传给了碗</a:t>
            </a:r>
          </a:p>
        </p:txBody>
      </p:sp>
      <p:grpSp>
        <p:nvGrpSpPr>
          <p:cNvPr id="6" name="组合 5"/>
          <p:cNvGrpSpPr/>
          <p:nvPr/>
        </p:nvGrpSpPr>
        <p:grpSpPr>
          <a:xfrm>
            <a:off x="997903" y="1335405"/>
            <a:ext cx="9596755" cy="737235"/>
            <a:chOff x="1156" y="3019"/>
            <a:chExt cx="15113"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4719" cy="1161"/>
              <a:chOff x="1324" y="1663"/>
              <a:chExt cx="14719"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9</a:t>
                  </a:r>
                </a:p>
              </p:txBody>
            </p:sp>
          </p:grpSp>
          <p:sp>
            <p:nvSpPr>
              <p:cNvPr id="52" name="文本框 51"/>
              <p:cNvSpPr txBox="1"/>
              <p:nvPr/>
            </p:nvSpPr>
            <p:spPr>
              <a:xfrm>
                <a:off x="4505" y="1663"/>
                <a:ext cx="11538"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热学综合题</a:t>
                </a:r>
                <a:r>
                  <a:rPr sz="2400" dirty="0">
                    <a:latin typeface="Times New Roman" panose="02020603050405020304" pitchFamily="18" charset="0"/>
                    <a:ea typeface="宋体" panose="02010600030101010101" pitchFamily="2" charset="-122"/>
                    <a:cs typeface="Times New Roman" panose="02020603050405020304" pitchFamily="18" charset="0"/>
                  </a:rPr>
                  <a:t>(郴州2考，岳阳2016.8AB，益阳2015.7)</a:t>
                </a:r>
              </a:p>
            </p:txBody>
          </p:sp>
        </p:grpSp>
      </p:grpSp>
      <p:sp>
        <p:nvSpPr>
          <p:cNvPr id="2" name="文本框 1"/>
          <p:cNvSpPr txBox="1"/>
          <p:nvPr/>
        </p:nvSpPr>
        <p:spPr>
          <a:xfrm>
            <a:off x="3783641" y="293687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23888" y="769620"/>
            <a:ext cx="10895965" cy="5631180"/>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29. (2017</a:t>
            </a:r>
            <a:r>
              <a:rPr lang="zh-CN" sz="2400" b="0">
                <a:latin typeface="Times New Roman" panose="02020603050405020304" pitchFamily="18" charset="0"/>
                <a:ea typeface="宋体" panose="02010600030101010101" pitchFamily="2" charset="-122"/>
                <a:cs typeface="Times New Roman" panose="02020603050405020304" pitchFamily="18" charset="0"/>
              </a:rPr>
              <a:t>岳阳</a:t>
            </a:r>
            <a:r>
              <a:rPr lang="en-US" sz="2400" b="0">
                <a:latin typeface="Times New Roman" panose="02020603050405020304" pitchFamily="18" charset="0"/>
                <a:ea typeface="宋体" panose="02010600030101010101" pitchFamily="2" charset="-122"/>
                <a:cs typeface="Times New Roman" panose="02020603050405020304" pitchFamily="18" charset="0"/>
              </a:rPr>
              <a:t>6</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随着人们生活水平的提高，汽车走进了千家万户．关于小汽车涉及的知识说法正确的是</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A. </a:t>
            </a:r>
            <a:r>
              <a:rPr lang="zh-CN" sz="2400" b="0">
                <a:latin typeface="Times New Roman" panose="02020603050405020304" pitchFamily="18" charset="0"/>
                <a:ea typeface="宋体" panose="02010600030101010101" pitchFamily="2" charset="-122"/>
                <a:cs typeface="Times New Roman" panose="02020603050405020304" pitchFamily="18" charset="0"/>
              </a:rPr>
              <a:t>用甘油作发动机的冷却剂   </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B. </a:t>
            </a:r>
            <a:r>
              <a:rPr lang="zh-CN" sz="2400" b="0">
                <a:latin typeface="Times New Roman" panose="02020603050405020304" pitchFamily="18" charset="0"/>
                <a:ea typeface="宋体" panose="02010600030101010101" pitchFamily="2" charset="-122"/>
                <a:cs typeface="Times New Roman" panose="02020603050405020304" pitchFamily="18" charset="0"/>
              </a:rPr>
              <a:t>发动机的做功冲程将内能转化为机械能</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C. </a:t>
            </a:r>
            <a:r>
              <a:rPr lang="zh-CN" sz="2400" b="0">
                <a:latin typeface="Times New Roman" panose="02020603050405020304" pitchFamily="18" charset="0"/>
                <a:ea typeface="宋体" panose="02010600030101010101" pitchFamily="2" charset="-122"/>
                <a:cs typeface="Times New Roman" panose="02020603050405020304" pitchFamily="18" charset="0"/>
              </a:rPr>
              <a:t>精心保养可使发动机的效率达到</a:t>
            </a:r>
            <a:r>
              <a:rPr lang="en-US" sz="2400" b="0">
                <a:latin typeface="Times New Roman" panose="02020603050405020304" pitchFamily="18" charset="0"/>
                <a:ea typeface="宋体" panose="02010600030101010101" pitchFamily="2" charset="-122"/>
                <a:cs typeface="Times New Roman" panose="02020603050405020304" pitchFamily="18" charset="0"/>
              </a:rPr>
              <a:t>100%</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D. </a:t>
            </a:r>
            <a:r>
              <a:rPr lang="zh-CN" sz="2400" b="0">
                <a:latin typeface="Times New Roman" panose="02020603050405020304" pitchFamily="18" charset="0"/>
                <a:ea typeface="宋体" panose="02010600030101010101" pitchFamily="2" charset="-122"/>
                <a:cs typeface="Times New Roman" panose="02020603050405020304" pitchFamily="18" charset="0"/>
              </a:rPr>
              <a:t>排放的尾气对环境没有任何污染</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30. (2017</a:t>
            </a:r>
            <a:r>
              <a:rPr lang="zh-CN" sz="2400" b="0">
                <a:latin typeface="Times New Roman" panose="02020603050405020304" pitchFamily="18" charset="0"/>
                <a:ea typeface="宋体" panose="02010600030101010101" pitchFamily="2" charset="-122"/>
                <a:cs typeface="Times New Roman" panose="02020603050405020304" pitchFamily="18" charset="0"/>
              </a:rPr>
              <a:t>长沙</a:t>
            </a:r>
            <a:r>
              <a:rPr lang="en-US" sz="2400" b="0">
                <a:latin typeface="Times New Roman" panose="02020603050405020304" pitchFamily="18" charset="0"/>
                <a:ea typeface="宋体" panose="02010600030101010101" pitchFamily="2" charset="-122"/>
                <a:cs typeface="Times New Roman" panose="02020603050405020304" pitchFamily="18" charset="0"/>
              </a:rPr>
              <a:t>26</a:t>
            </a:r>
            <a:r>
              <a:rPr lang="zh-CN" sz="2400" b="0">
                <a:latin typeface="Times New Roman" panose="02020603050405020304" pitchFamily="18" charset="0"/>
                <a:ea typeface="宋体" panose="02010600030101010101" pitchFamily="2" charset="-122"/>
                <a:cs typeface="Times New Roman" panose="02020603050405020304" pitchFamily="18" charset="0"/>
              </a:rPr>
              <a:t>题</a:t>
            </a:r>
            <a:r>
              <a:rPr lang="en-US" sz="2400" b="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分</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小天用电热水壶将</a:t>
            </a:r>
            <a:r>
              <a:rPr lang="en-US" sz="2400" b="0">
                <a:latin typeface="Times New Roman" panose="02020603050405020304" pitchFamily="18" charset="0"/>
                <a:ea typeface="宋体" panose="02010600030101010101" pitchFamily="2" charset="-122"/>
                <a:cs typeface="Times New Roman" panose="02020603050405020304" pitchFamily="18" charset="0"/>
              </a:rPr>
              <a:t>1</a:t>
            </a:r>
            <a:r>
              <a:rPr lang="zh-CN" sz="2400" b="0">
                <a:latin typeface="Times New Roman" panose="02020603050405020304" pitchFamily="18" charset="0"/>
                <a:ea typeface="宋体" panose="02010600030101010101" pitchFamily="2" charset="-122"/>
                <a:cs typeface="Times New Roman" panose="02020603050405020304" pitchFamily="18" charset="0"/>
              </a:rPr>
              <a:t>千克</a:t>
            </a:r>
            <a:r>
              <a:rPr lang="en-US" sz="2400" b="0">
                <a:latin typeface="Times New Roman" panose="02020603050405020304" pitchFamily="18" charset="0"/>
                <a:ea typeface="宋体" panose="02010600030101010101" pitchFamily="2" charset="-122"/>
                <a:cs typeface="Times New Roman" panose="02020603050405020304" pitchFamily="18" charset="0"/>
              </a:rPr>
              <a:t>20 ℃</a:t>
            </a:r>
            <a:r>
              <a:rPr lang="zh-CN" sz="2400" b="0">
                <a:latin typeface="Times New Roman" panose="02020603050405020304" pitchFamily="18" charset="0"/>
                <a:ea typeface="宋体" panose="02010600030101010101" pitchFamily="2" charset="-122"/>
                <a:cs typeface="Times New Roman" panose="02020603050405020304" pitchFamily="18" charset="0"/>
              </a:rPr>
              <a:t>的水加热至</a:t>
            </a:r>
            <a:r>
              <a:rPr lang="en-US" sz="2400" b="0">
                <a:latin typeface="Times New Roman" panose="02020603050405020304" pitchFamily="18" charset="0"/>
                <a:ea typeface="宋体" panose="02010600030101010101" pitchFamily="2" charset="-122"/>
                <a:cs typeface="Times New Roman" panose="02020603050405020304" pitchFamily="18" charset="0"/>
              </a:rPr>
              <a:t>70 ℃</a:t>
            </a:r>
            <a:r>
              <a:rPr lang="zh-CN" sz="2400" b="0">
                <a:latin typeface="Times New Roman" panose="02020603050405020304" pitchFamily="18" charset="0"/>
                <a:ea typeface="宋体" panose="02010600030101010101" pitchFamily="2" charset="-122"/>
                <a:cs typeface="Times New Roman" panose="02020603050405020304" pitchFamily="18" charset="0"/>
              </a:rPr>
              <a:t>，在这个过程中，下列分析正确的是</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i="1">
                <a:latin typeface="Times New Roman" panose="02020603050405020304" pitchFamily="18" charset="0"/>
                <a:ea typeface="宋体" panose="02010600030101010101" pitchFamily="2" charset="-122"/>
                <a:cs typeface="Times New Roman" panose="02020603050405020304" pitchFamily="18" charset="0"/>
              </a:rPr>
              <a:t>c</a:t>
            </a:r>
            <a:r>
              <a:rPr lang="zh-CN" sz="2400" b="0" baseline="-25000">
                <a:latin typeface="Times New Roman" panose="02020603050405020304" pitchFamily="18" charset="0"/>
                <a:ea typeface="宋体" panose="02010600030101010101" pitchFamily="2" charset="-122"/>
                <a:cs typeface="Times New Roman" panose="02020603050405020304" pitchFamily="18" charset="0"/>
              </a:rPr>
              <a:t>水</a:t>
            </a:r>
            <a:r>
              <a:rPr lang="zh-CN" sz="2400" b="0">
                <a:latin typeface="Times New Roman" panose="02020603050405020304" pitchFamily="18" charset="0"/>
                <a:ea typeface="宋体" panose="02010600030101010101" pitchFamily="2" charset="-122"/>
                <a:cs typeface="Times New Roman" panose="02020603050405020304" pitchFamily="18" charset="0"/>
              </a:rPr>
              <a:t>＝</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A. </a:t>
            </a:r>
            <a:r>
              <a:rPr lang="zh-CN" sz="2400" b="0">
                <a:latin typeface="Times New Roman" panose="02020603050405020304" pitchFamily="18" charset="0"/>
                <a:ea typeface="宋体" panose="02010600030101010101" pitchFamily="2" charset="-122"/>
                <a:cs typeface="Times New Roman" panose="02020603050405020304" pitchFamily="18" charset="0"/>
              </a:rPr>
              <a:t>水吸收的热量为</a:t>
            </a:r>
            <a:r>
              <a:rPr lang="en-US" sz="2400" b="0">
                <a:latin typeface="Times New Roman" panose="02020603050405020304" pitchFamily="18" charset="0"/>
                <a:ea typeface="宋体" panose="02010600030101010101" pitchFamily="2" charset="-122"/>
                <a:cs typeface="Times New Roman" panose="02020603050405020304" pitchFamily="18" charset="0"/>
              </a:rPr>
              <a:t>2.1×10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5</a:t>
            </a:r>
            <a:r>
              <a:rPr lang="en-US" sz="2400" b="0">
                <a:latin typeface="Times New Roman" panose="02020603050405020304" pitchFamily="18" charset="0"/>
                <a:ea typeface="宋体" panose="02010600030101010101" pitchFamily="2" charset="-122"/>
                <a:cs typeface="Times New Roman" panose="02020603050405020304" pitchFamily="18" charset="0"/>
              </a:rPr>
              <a:t> J              B. </a:t>
            </a:r>
            <a:r>
              <a:rPr lang="zh-CN" sz="2400" b="0">
                <a:latin typeface="Times New Roman" panose="02020603050405020304" pitchFamily="18" charset="0"/>
                <a:ea typeface="宋体" panose="02010600030101010101" pitchFamily="2" charset="-122"/>
                <a:cs typeface="Times New Roman" panose="02020603050405020304" pitchFamily="18" charset="0"/>
              </a:rPr>
              <a:t>电热水壶消耗的电能全部转化为水的内能</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C. </a:t>
            </a:r>
            <a:r>
              <a:rPr lang="zh-CN" sz="2400" b="0">
                <a:latin typeface="Times New Roman" panose="02020603050405020304" pitchFamily="18" charset="0"/>
                <a:ea typeface="宋体" panose="02010600030101010101" pitchFamily="2" charset="-122"/>
                <a:cs typeface="Times New Roman" panose="02020603050405020304" pitchFamily="18" charset="0"/>
              </a:rPr>
              <a:t>水的温度升高，它的内能减小       </a:t>
            </a:r>
            <a:r>
              <a:rPr lang="en-US" sz="2400" b="0">
                <a:latin typeface="Times New Roman" panose="02020603050405020304" pitchFamily="18" charset="0"/>
                <a:ea typeface="宋体" panose="02010600030101010101" pitchFamily="2" charset="-122"/>
                <a:cs typeface="Times New Roman" panose="02020603050405020304" pitchFamily="18" charset="0"/>
              </a:rPr>
              <a:t>D. </a:t>
            </a:r>
            <a:r>
              <a:rPr lang="zh-CN" sz="2400" b="0">
                <a:latin typeface="Times New Roman" panose="02020603050405020304" pitchFamily="18" charset="0"/>
                <a:ea typeface="宋体" panose="02010600030101010101" pitchFamily="2" charset="-122"/>
                <a:cs typeface="Times New Roman" panose="02020603050405020304" pitchFamily="18" charset="0"/>
              </a:rPr>
              <a:t>水的温度升高，它的比热容变大</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 name="文本框 1"/>
          <p:cNvSpPr txBox="1"/>
          <p:nvPr/>
        </p:nvSpPr>
        <p:spPr>
          <a:xfrm>
            <a:off x="4870126" y="145541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B</a:t>
            </a:r>
          </a:p>
        </p:txBody>
      </p:sp>
      <p:sp>
        <p:nvSpPr>
          <p:cNvPr id="3" name="文本框 2"/>
          <p:cNvSpPr txBox="1"/>
          <p:nvPr/>
        </p:nvSpPr>
        <p:spPr>
          <a:xfrm>
            <a:off x="7407586" y="477900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997903" y="1761490"/>
            <a:ext cx="9947910" cy="4523105"/>
          </a:xfrm>
          <a:prstGeom prst="rect">
            <a:avLst/>
          </a:prstGeom>
          <a:noFill/>
          <a:ln w="9525">
            <a:noFill/>
          </a:ln>
        </p:spPr>
        <p:txBody>
          <a:bodyPr wrap="square">
            <a:spAutoFit/>
          </a:bodyPr>
          <a:lstStyle/>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31. (2019益阳21题6分)用电加热器、烧杯、温度计、钟表等实验器材来比较甲、乙两种液体的吸热能力．</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(1)设计实验时，需要对变量进行控制，下列变量控制中错误的是________；</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A. 两个烧杯的规格相同</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B. 两个电加热器的规格相同</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C. 甲、乙两种液体的体积相同 </a:t>
            </a:r>
          </a:p>
          <a:p>
            <a:pPr indent="0" fontAlgn="auto">
              <a:lnSpc>
                <a:spcPct val="150000"/>
              </a:lnSpc>
            </a:pPr>
            <a:r>
              <a:rPr sz="2400" b="0">
                <a:latin typeface="Times New Roman" panose="02020603050405020304" pitchFamily="18" charset="0"/>
                <a:ea typeface="宋体" panose="02010600030101010101" pitchFamily="2" charset="-122"/>
                <a:cs typeface="Times New Roman" panose="02020603050405020304" pitchFamily="18" charset="0"/>
              </a:rPr>
              <a:t>D. 甲、乙两种液体的初温相同</a:t>
            </a:r>
          </a:p>
        </p:txBody>
      </p:sp>
      <p:grpSp>
        <p:nvGrpSpPr>
          <p:cNvPr id="6" name="组合 5"/>
          <p:cNvGrpSpPr/>
          <p:nvPr/>
        </p:nvGrpSpPr>
        <p:grpSpPr>
          <a:xfrm>
            <a:off x="854393" y="976630"/>
            <a:ext cx="10233660" cy="737235"/>
            <a:chOff x="1156" y="3019"/>
            <a:chExt cx="16116"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5722" cy="1161"/>
              <a:chOff x="1324" y="1663"/>
              <a:chExt cx="15722" cy="1161"/>
            </a:xfrm>
          </p:grpSpPr>
          <p:grpSp>
            <p:nvGrpSpPr>
              <p:cNvPr id="49" name="组合 48"/>
              <p:cNvGrpSpPr/>
              <p:nvPr/>
            </p:nvGrpSpPr>
            <p:grpSpPr>
              <a:xfrm>
                <a:off x="1324" y="1897"/>
                <a:ext cx="3067" cy="853"/>
                <a:chOff x="2487" y="360"/>
                <a:chExt cx="2314"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01" y="360"/>
                  <a:ext cx="700"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10</a:t>
                  </a:r>
                </a:p>
              </p:txBody>
            </p:sp>
          </p:grpSp>
          <p:sp>
            <p:nvSpPr>
              <p:cNvPr id="52" name="文本框 51"/>
              <p:cNvSpPr txBox="1"/>
              <p:nvPr/>
            </p:nvSpPr>
            <p:spPr>
              <a:xfrm>
                <a:off x="4505" y="1663"/>
                <a:ext cx="12541" cy="1161"/>
              </a:xfrm>
              <a:prstGeom prst="rect">
                <a:avLst/>
              </a:prstGeom>
              <a:noFill/>
            </p:spPr>
            <p:txBody>
              <a:bodyPr wrap="square" rtlCol="0">
                <a:spAutoFit/>
              </a:bodyPr>
              <a:lstStyle/>
              <a:p>
                <a:pPr>
                  <a:lnSpc>
                    <a:spcPct val="150000"/>
                  </a:lnSpc>
                </a:pPr>
                <a:r>
                  <a:rPr lang="zh-CN" sz="2800" dirty="0">
                    <a:latin typeface="黑体" panose="02010609060101010101" pitchFamily="49" charset="-122"/>
                    <a:ea typeface="黑体" panose="02010609060101010101" pitchFamily="49" charset="-122"/>
                  </a:rPr>
                  <a:t>比较不同物质的吸热能力</a:t>
                </a:r>
                <a:r>
                  <a:rPr sz="2400" dirty="0">
                    <a:latin typeface="Times New Roman" panose="02020603050405020304" pitchFamily="18" charset="0"/>
                    <a:ea typeface="宋体" panose="02010600030101010101" pitchFamily="2" charset="-122"/>
                    <a:cs typeface="Times New Roman" panose="02020603050405020304" pitchFamily="18" charset="0"/>
                  </a:rPr>
                  <a:t>(岳阳2015.19，益阳2019.21)</a:t>
                </a:r>
              </a:p>
            </p:txBody>
          </p:sp>
        </p:grpSp>
      </p:grpSp>
      <p:sp>
        <p:nvSpPr>
          <p:cNvPr id="2" name="文本框 1"/>
          <p:cNvSpPr txBox="1"/>
          <p:nvPr/>
        </p:nvSpPr>
        <p:spPr>
          <a:xfrm>
            <a:off x="1491291" y="350773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62318" y="4417060"/>
            <a:ext cx="6104890" cy="1753235"/>
          </a:xfrm>
          <a:prstGeom prst="rect">
            <a:avLst/>
          </a:prstGeom>
          <a:noFill/>
        </p:spPr>
        <p:txBody>
          <a:bodyPr wrap="square" rtlCol="0">
            <a:spAutoFit/>
          </a:bodyPr>
          <a:lstStyle/>
          <a:p>
            <a:pPr marL="127000" indent="0" algn="l" fontAlgn="auto">
              <a:lnSpc>
                <a:spcPct val="150000"/>
              </a:lnSpc>
            </a:pPr>
            <a:r>
              <a:rPr sz="2400">
                <a:latin typeface="Times New Roman" panose="02020603050405020304" pitchFamily="18" charset="0"/>
                <a:cs typeface="Times New Roman" panose="02020603050405020304" pitchFamily="18" charset="0"/>
                <a:sym typeface="+mn-ea"/>
              </a:rPr>
              <a:t>(3)如图是根据实验数据描绘的图像，分析图像可知，比热容大的是________(选填“甲”或“乙”).</a:t>
            </a:r>
            <a:endParaRPr lang="zh-CN" altLang="en-US" sz="2400">
              <a:latin typeface="Times New Roman" panose="02020603050405020304" pitchFamily="18" charset="0"/>
              <a:cs typeface="Times New Roman" panose="02020603050405020304" pitchFamily="18" charset="0"/>
            </a:endParaRPr>
          </a:p>
        </p:txBody>
      </p:sp>
      <p:sp>
        <p:nvSpPr>
          <p:cNvPr id="100" name="文本框 99"/>
          <p:cNvSpPr txBox="1"/>
          <p:nvPr/>
        </p:nvSpPr>
        <p:spPr>
          <a:xfrm>
            <a:off x="702628" y="841375"/>
            <a:ext cx="4990465" cy="64516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(2)请设计一个实验数据记录表格；</a:t>
            </a:r>
          </a:p>
        </p:txBody>
      </p:sp>
      <p:graphicFrame>
        <p:nvGraphicFramePr>
          <p:cNvPr id="4" name="表格 3"/>
          <p:cNvGraphicFramePr/>
          <p:nvPr>
            <p:custDataLst>
              <p:tags r:id="rId1"/>
            </p:custDataLst>
          </p:nvPr>
        </p:nvGraphicFramePr>
        <p:xfrm>
          <a:off x="1139508" y="1794510"/>
          <a:ext cx="8825230" cy="1853565"/>
        </p:xfrm>
        <a:graphic>
          <a:graphicData uri="http://schemas.openxmlformats.org/drawingml/2006/table">
            <a:tbl>
              <a:tblPr firstRow="1" bandRow="1">
                <a:tableStyleId>{5940675A-B579-460E-94D1-54222C63F5DA}</a:tableStyleId>
              </a:tblPr>
              <a:tblGrid>
                <a:gridCol w="3033395"/>
                <a:gridCol w="965200"/>
                <a:gridCol w="965200"/>
                <a:gridCol w="965200"/>
                <a:gridCol w="965200"/>
                <a:gridCol w="965835"/>
                <a:gridCol w="965200"/>
              </a:tblGrid>
              <a:tr h="617855">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时间/min</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1</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3</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4</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r>
              <a:tr h="617855">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甲液体的温度/℃</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r>
              <a:tr h="617855">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乙液体的温度/℃</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r>
                        <a:rPr 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c>
                  <a:txBody>
                    <a:bodyPr/>
                    <a:lstStyle/>
                    <a:p>
                      <a:pPr indent="0" algn="ctr">
                        <a:buNone/>
                      </a:pPr>
                      <a:endParaRPr lang="en-US" altLang="en-US" sz="2400" b="0">
                        <a:solidFill>
                          <a:srgbClr val="FF0000"/>
                        </a:solidFill>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a:solidFill>
                        <a:srgbClr val="FF0000"/>
                      </a:solidFill>
                      <a:prstDash val="solid"/>
                    </a:lnL>
                    <a:lnR w="12700">
                      <a:solidFill>
                        <a:srgbClr val="FF0000"/>
                      </a:solidFill>
                      <a:prstDash val="solid"/>
                    </a:lnR>
                    <a:lnT w="12700">
                      <a:solidFill>
                        <a:srgbClr val="FF0000"/>
                      </a:solidFill>
                      <a:prstDash val="solid"/>
                    </a:lnT>
                    <a:lnB w="12700">
                      <a:solidFill>
                        <a:srgbClr val="FF0000"/>
                      </a:solidFill>
                      <a:prstDash val="solid"/>
                    </a:lnB>
                    <a:lnTlToBr>
                      <a:noFill/>
                    </a:lnTlToBr>
                    <a:lnBlToTr>
                      <a:noFill/>
                    </a:lnBlToTr>
                    <a:noFill/>
                  </a:tcPr>
                </a:tc>
              </a:tr>
            </a:tbl>
          </a:graphicData>
        </a:graphic>
      </p:graphicFrame>
      <p:pic>
        <p:nvPicPr>
          <p:cNvPr id="5" name="图片 -2147482379" descr="C:\Documents and Settings\Administrator\桌面\湖南物理\PY136.TIF"/>
          <p:cNvPicPr>
            <a:picLocks noChangeAspect="1"/>
          </p:cNvPicPr>
          <p:nvPr/>
        </p:nvPicPr>
        <p:blipFill>
          <a:blip r:embed="rId4" r:link="rId5"/>
          <a:stretch>
            <a:fillRect/>
          </a:stretch>
        </p:blipFill>
        <p:spPr>
          <a:xfrm>
            <a:off x="8061643" y="3990975"/>
            <a:ext cx="2318385" cy="1997075"/>
          </a:xfrm>
          <a:prstGeom prst="rect">
            <a:avLst/>
          </a:prstGeom>
          <a:noFill/>
          <a:ln w="9525">
            <a:noFill/>
          </a:ln>
        </p:spPr>
      </p:pic>
      <p:sp>
        <p:nvSpPr>
          <p:cNvPr id="6" name="矩形 5"/>
          <p:cNvSpPr/>
          <p:nvPr/>
        </p:nvSpPr>
        <p:spPr>
          <a:xfrm>
            <a:off x="8643009" y="6095841"/>
            <a:ext cx="1097280" cy="368300"/>
          </a:xfrm>
          <a:prstGeom prst="rect">
            <a:avLst/>
          </a:prstGeom>
        </p:spPr>
        <p:txBody>
          <a:bodyPr wrap="none">
            <a:spAutoFit/>
          </a:bodyPr>
          <a:lstStyle/>
          <a:p>
            <a:r>
              <a:rPr lang="zh-CN" altLang="zh-CN" dirty="0">
                <a:latin typeface="Times New Roman" panose="02020603050405020304" pitchFamily="18" charset="0"/>
                <a:cs typeface="Times New Roman" panose="02020603050405020304" pitchFamily="18" charset="0"/>
              </a:rPr>
              <a:t>第</a:t>
            </a:r>
            <a:r>
              <a:rPr lang="en-US" altLang="zh-CN" dirty="0">
                <a:latin typeface="Times New Roman" panose="02020603050405020304" pitchFamily="18" charset="0"/>
                <a:cs typeface="Times New Roman" panose="02020603050405020304" pitchFamily="18" charset="0"/>
              </a:rPr>
              <a:t>31</a:t>
            </a:r>
            <a:r>
              <a:rPr lang="zh-CN" altLang="zh-CN" dirty="0">
                <a:latin typeface="Times New Roman" panose="02020603050405020304" pitchFamily="18" charset="0"/>
                <a:cs typeface="Times New Roman" panose="02020603050405020304" pitchFamily="18" charset="0"/>
              </a:rPr>
              <a:t>题图</a:t>
            </a:r>
            <a:endParaRPr lang="zh-CN" altLang="en-US" dirty="0">
              <a:latin typeface="Times New Roman" panose="02020603050405020304" pitchFamily="18" charset="0"/>
              <a:cs typeface="Times New Roman" panose="02020603050405020304" pitchFamily="18" charset="0"/>
            </a:endParaRPr>
          </a:p>
        </p:txBody>
      </p:sp>
      <p:sp>
        <p:nvSpPr>
          <p:cNvPr id="7" name="文本框 6"/>
          <p:cNvSpPr txBox="1"/>
          <p:nvPr/>
        </p:nvSpPr>
        <p:spPr>
          <a:xfrm>
            <a:off x="4647883" y="4899025"/>
            <a:ext cx="487680" cy="645160"/>
          </a:xfrm>
          <a:prstGeom prst="rect">
            <a:avLst/>
          </a:prstGeom>
          <a:noFill/>
        </p:spPr>
        <p:txBody>
          <a:bodyPr wrap="none" rtlCol="0" anchor="t">
            <a:spAutoFit/>
          </a:bodyPr>
          <a:lstStyle/>
          <a:p>
            <a:pPr>
              <a:lnSpc>
                <a:spcPct val="150000"/>
              </a:lnSpc>
            </a:pPr>
            <a:r>
              <a:rPr lang="zh-CN" altLang="en-US" sz="2400">
                <a:solidFill>
                  <a:srgbClr val="FF0000"/>
                </a:solidFill>
              </a:rPr>
              <a:t>乙</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MainIdea"/>
          <p:cNvSpPr/>
          <p:nvPr/>
        </p:nvSpPr>
        <p:spPr>
          <a:xfrm>
            <a:off x="5526088" y="3127375"/>
            <a:ext cx="1343025" cy="845185"/>
          </a:xfrm>
          <a:custGeom>
            <a:avLst/>
            <a:gdLst>
              <a:gd name="rtl" fmla="*/ 224960 w 969760"/>
              <a:gd name="rtt" fmla="*/ 132240 h 547200"/>
              <a:gd name="rtr" fmla="*/ 741760 w 969760"/>
              <a:gd name="rtb" fmla="*/ 428640 h 547200"/>
            </a:gdLst>
            <a:ahLst/>
            <a:cxnLst/>
            <a:rect l="rtl" t="rtt" r="rtr" b="rtb"/>
            <a:pathLst>
              <a:path w="969760" h="547200">
                <a:moveTo>
                  <a:pt x="273600" y="0"/>
                </a:moveTo>
                <a:lnTo>
                  <a:pt x="696160" y="0"/>
                </a:lnTo>
                <a:cubicBezTo>
                  <a:pt x="847271" y="0"/>
                  <a:pt x="969760" y="122491"/>
                  <a:pt x="969760" y="273600"/>
                </a:cubicBezTo>
                <a:cubicBezTo>
                  <a:pt x="969760" y="424709"/>
                  <a:pt x="847271" y="547200"/>
                  <a:pt x="696160" y="547200"/>
                </a:cubicBezTo>
                <a:lnTo>
                  <a:pt x="273600" y="547200"/>
                </a:lnTo>
                <a:cubicBezTo>
                  <a:pt x="122491" y="547200"/>
                  <a:pt x="0" y="424709"/>
                  <a:pt x="0" y="273600"/>
                </a:cubicBezTo>
                <a:cubicBezTo>
                  <a:pt x="0" y="122491"/>
                  <a:pt x="122491" y="0"/>
                  <a:pt x="273600" y="0"/>
                </a:cubicBezTo>
                <a:close/>
              </a:path>
            </a:pathLst>
          </a:custGeom>
          <a:solidFill>
            <a:srgbClr val="FFFFFF"/>
          </a:solidFill>
          <a:ln w="30400" cap="flat">
            <a:solidFill>
              <a:srgbClr val="96E54E"/>
            </a:solidFill>
            <a:round/>
          </a:ln>
        </p:spPr>
        <p:txBody>
          <a:bodyPr wrap="none" lIns="0" tIns="0" rIns="0" bIns="22500" rtlCol="0" anchor="ctr"/>
          <a:lstStyle/>
          <a:p>
            <a:pPr algn="ctr">
              <a:lnSpc>
                <a:spcPct val="100000"/>
              </a:lnSpc>
            </a:pPr>
            <a:r>
              <a:rPr sz="2400" b="1">
                <a:solidFill>
                  <a:srgbClr val="454545"/>
                </a:solidFill>
                <a:latin typeface="方正粗黑宋简体" panose="02000000000000000000" charset="-122"/>
              </a:rPr>
              <a:t>内能</a:t>
            </a:r>
          </a:p>
        </p:txBody>
      </p:sp>
      <p:grpSp>
        <p:nvGrpSpPr>
          <p:cNvPr id="15" name="组合 14"/>
          <p:cNvGrpSpPr/>
          <p:nvPr/>
        </p:nvGrpSpPr>
        <p:grpSpPr>
          <a:xfrm>
            <a:off x="3974148" y="4593590"/>
            <a:ext cx="2571750" cy="1393825"/>
            <a:chOff x="6257" y="7799"/>
            <a:chExt cx="4050" cy="2195"/>
          </a:xfrm>
        </p:grpSpPr>
        <p:sp>
          <p:nvSpPr>
            <p:cNvPr id="103" name="MMConnector"/>
            <p:cNvSpPr/>
            <p:nvPr/>
          </p:nvSpPr>
          <p:spPr>
            <a:xfrm>
              <a:off x="8874" y="7799"/>
              <a:ext cx="1433" cy="2195"/>
            </a:xfrm>
            <a:custGeom>
              <a:avLst/>
              <a:gdLst/>
              <a:ahLst/>
              <a:cxnLst/>
              <a:rect l="0" t="0" r="0" b="0"/>
              <a:pathLst>
                <a:path w="893366" h="1014110">
                  <a:moveTo>
                    <a:pt x="272811" y="-386787"/>
                  </a:moveTo>
                  <a:cubicBezTo>
                    <a:pt x="284655" y="-401837"/>
                    <a:pt x="283181" y="-419262"/>
                    <a:pt x="271694" y="-428322"/>
                  </a:cubicBezTo>
                  <a:cubicBezTo>
                    <a:pt x="260208" y="-437383"/>
                    <a:pt x="242396" y="-435157"/>
                    <a:pt x="231041" y="-419734"/>
                  </a:cubicBezTo>
                  <a:cubicBezTo>
                    <a:pt x="220225" y="-405044"/>
                    <a:pt x="209408" y="-390353"/>
                    <a:pt x="199124" y="-375378"/>
                  </a:cubicBezTo>
                  <a:cubicBezTo>
                    <a:pt x="188839" y="-360402"/>
                    <a:pt x="179087" y="-345140"/>
                    <a:pt x="169628" y="-329749"/>
                  </a:cubicBezTo>
                  <a:cubicBezTo>
                    <a:pt x="160170" y="-314357"/>
                    <a:pt x="151005" y="-298836"/>
                    <a:pt x="142113" y="-283201"/>
                  </a:cubicBezTo>
                  <a:cubicBezTo>
                    <a:pt x="133220" y="-267566"/>
                    <a:pt x="124600" y="-251818"/>
                    <a:pt x="116181" y="-235996"/>
                  </a:cubicBezTo>
                  <a:cubicBezTo>
                    <a:pt x="107763" y="-220175"/>
                    <a:pt x="99546" y="-204280"/>
                    <a:pt x="91482" y="-188336"/>
                  </a:cubicBezTo>
                  <a:cubicBezTo>
                    <a:pt x="83418" y="-172393"/>
                    <a:pt x="75506" y="-156400"/>
                    <a:pt x="67700" y="-140380"/>
                  </a:cubicBezTo>
                  <a:cubicBezTo>
                    <a:pt x="59893" y="-124360"/>
                    <a:pt x="52191" y="-108312"/>
                    <a:pt x="44550" y="-92257"/>
                  </a:cubicBezTo>
                  <a:cubicBezTo>
                    <a:pt x="36909" y="-76201"/>
                    <a:pt x="29329" y="-60137"/>
                    <a:pt x="21770" y="-44081"/>
                  </a:cubicBezTo>
                  <a:cubicBezTo>
                    <a:pt x="14210" y="-28026"/>
                    <a:pt x="6670" y="-11979"/>
                    <a:pt x="-889" y="4042"/>
                  </a:cubicBezTo>
                  <a:cubicBezTo>
                    <a:pt x="-8449" y="20062"/>
                    <a:pt x="-16028" y="36057"/>
                    <a:pt x="-23667" y="52009"/>
                  </a:cubicBezTo>
                  <a:cubicBezTo>
                    <a:pt x="-31306" y="67960"/>
                    <a:pt x="-39004" y="83867"/>
                    <a:pt x="-46802" y="99711"/>
                  </a:cubicBezTo>
                  <a:cubicBezTo>
                    <a:pt x="-54600" y="115555"/>
                    <a:pt x="-62498" y="131335"/>
                    <a:pt x="-70537" y="147029"/>
                  </a:cubicBezTo>
                  <a:cubicBezTo>
                    <a:pt x="-78576" y="162722"/>
                    <a:pt x="-86757" y="178330"/>
                    <a:pt x="-95123" y="193823"/>
                  </a:cubicBezTo>
                  <a:cubicBezTo>
                    <a:pt x="-103489" y="209316"/>
                    <a:pt x="-112040" y="224695"/>
                    <a:pt x="-120823" y="239926"/>
                  </a:cubicBezTo>
                  <a:cubicBezTo>
                    <a:pt x="-129606" y="255158"/>
                    <a:pt x="-138622" y="270241"/>
                    <a:pt x="-147918" y="285135"/>
                  </a:cubicBezTo>
                  <a:cubicBezTo>
                    <a:pt x="-157215" y="300028"/>
                    <a:pt x="-166794" y="314732"/>
                    <a:pt x="-176706" y="329192"/>
                  </a:cubicBezTo>
                  <a:cubicBezTo>
                    <a:pt x="-186618" y="343653"/>
                    <a:pt x="-196864" y="357871"/>
                    <a:pt x="-207496" y="371780"/>
                  </a:cubicBezTo>
                  <a:cubicBezTo>
                    <a:pt x="-218128" y="385688"/>
                    <a:pt x="-229147" y="399288"/>
                    <a:pt x="-240602" y="412496"/>
                  </a:cubicBezTo>
                  <a:cubicBezTo>
                    <a:pt x="-252057" y="425705"/>
                    <a:pt x="-263948" y="438523"/>
                    <a:pt x="-276317" y="450852"/>
                  </a:cubicBezTo>
                  <a:cubicBezTo>
                    <a:pt x="-288686" y="463181"/>
                    <a:pt x="-301533" y="475022"/>
                    <a:pt x="-314879" y="486264"/>
                  </a:cubicBezTo>
                  <a:cubicBezTo>
                    <a:pt x="-328225" y="497507"/>
                    <a:pt x="-342071" y="508151"/>
                    <a:pt x="-356418" y="518084"/>
                  </a:cubicBezTo>
                  <a:cubicBezTo>
                    <a:pt x="-370765" y="528018"/>
                    <a:pt x="-385613" y="537241"/>
                    <a:pt x="-400900" y="545652"/>
                  </a:cubicBezTo>
                  <a:cubicBezTo>
                    <a:pt x="-416187" y="554064"/>
                    <a:pt x="-431914" y="561664"/>
                    <a:pt x="-448086" y="568391"/>
                  </a:cubicBezTo>
                  <a:cubicBezTo>
                    <a:pt x="-464258" y="575117"/>
                    <a:pt x="-480876" y="580970"/>
                    <a:pt x="-497542" y="585908"/>
                  </a:cubicBezTo>
                  <a:cubicBezTo>
                    <a:pt x="-514208" y="590847"/>
                    <a:pt x="-530922" y="594870"/>
                    <a:pt x="-548698" y="598076"/>
                  </a:cubicBezTo>
                  <a:cubicBezTo>
                    <a:pt x="-566475" y="601282"/>
                    <a:pt x="-585314" y="603672"/>
                    <a:pt x="-600948" y="605032"/>
                  </a:cubicBezTo>
                  <a:cubicBezTo>
                    <a:pt x="-616582" y="606392"/>
                    <a:pt x="-629011" y="606721"/>
                    <a:pt x="-641440" y="607050"/>
                  </a:cubicBezTo>
                  <a:cubicBezTo>
                    <a:pt x="-644175" y="607122"/>
                    <a:pt x="-646000" y="608760"/>
                    <a:pt x="-646000" y="610850"/>
                  </a:cubicBezTo>
                  <a:cubicBezTo>
                    <a:pt x="-646000" y="612940"/>
                    <a:pt x="-644176" y="614635"/>
                    <a:pt x="-641440" y="614650"/>
                  </a:cubicBezTo>
                  <a:cubicBezTo>
                    <a:pt x="-628848" y="614720"/>
                    <a:pt x="-616257" y="614791"/>
                    <a:pt x="-600340" y="613919"/>
                  </a:cubicBezTo>
                  <a:cubicBezTo>
                    <a:pt x="-584423" y="613046"/>
                    <a:pt x="-565182" y="611231"/>
                    <a:pt x="-546950" y="608542"/>
                  </a:cubicBezTo>
                  <a:cubicBezTo>
                    <a:pt x="-528717" y="605853"/>
                    <a:pt x="-511495" y="602289"/>
                    <a:pt x="-494256" y="597776"/>
                  </a:cubicBezTo>
                  <a:cubicBezTo>
                    <a:pt x="-477017" y="593264"/>
                    <a:pt x="-459761" y="587802"/>
                    <a:pt x="-442905" y="581416"/>
                  </a:cubicBezTo>
                  <a:cubicBezTo>
                    <a:pt x="-426049" y="575030"/>
                    <a:pt x="-409593" y="567719"/>
                    <a:pt x="-393549" y="559550"/>
                  </a:cubicBezTo>
                  <a:cubicBezTo>
                    <a:pt x="-377505" y="551380"/>
                    <a:pt x="-361873" y="542350"/>
                    <a:pt x="-346732" y="532569"/>
                  </a:cubicBezTo>
                  <a:cubicBezTo>
                    <a:pt x="-331591" y="522788"/>
                    <a:pt x="-316942" y="512255"/>
                    <a:pt x="-302795" y="501093"/>
                  </a:cubicBezTo>
                  <a:cubicBezTo>
                    <a:pt x="-288649" y="489931"/>
                    <a:pt x="-275006" y="478141"/>
                    <a:pt x="-261852" y="465843"/>
                  </a:cubicBezTo>
                  <a:cubicBezTo>
                    <a:pt x="-248697" y="453545"/>
                    <a:pt x="-236032" y="440741"/>
                    <a:pt x="-223818" y="427536"/>
                  </a:cubicBezTo>
                  <a:cubicBezTo>
                    <a:pt x="-211604" y="414331"/>
                    <a:pt x="-199841" y="400726"/>
                    <a:pt x="-188480" y="386811"/>
                  </a:cubicBezTo>
                  <a:cubicBezTo>
                    <a:pt x="-177118" y="372896"/>
                    <a:pt x="-166159" y="358669"/>
                    <a:pt x="-155548" y="344205"/>
                  </a:cubicBezTo>
                  <a:cubicBezTo>
                    <a:pt x="-144936" y="329740"/>
                    <a:pt x="-134673" y="315036"/>
                    <a:pt x="-124706" y="300151"/>
                  </a:cubicBezTo>
                  <a:cubicBezTo>
                    <a:pt x="-114738" y="285266"/>
                    <a:pt x="-105066" y="270200"/>
                    <a:pt x="-95638" y="254997"/>
                  </a:cubicBezTo>
                  <a:cubicBezTo>
                    <a:pt x="-86210" y="239794"/>
                    <a:pt x="-77026" y="224455"/>
                    <a:pt x="-68040" y="209016"/>
                  </a:cubicBezTo>
                  <a:cubicBezTo>
                    <a:pt x="-59053" y="193577"/>
                    <a:pt x="-50264" y="178039"/>
                    <a:pt x="-41627" y="162431"/>
                  </a:cubicBezTo>
                  <a:cubicBezTo>
                    <a:pt x="-32990" y="146823"/>
                    <a:pt x="-24506" y="131145"/>
                    <a:pt x="-16132" y="115424"/>
                  </a:cubicBezTo>
                  <a:cubicBezTo>
                    <a:pt x="-7759" y="99702"/>
                    <a:pt x="504" y="83937"/>
                    <a:pt x="8695" y="68150"/>
                  </a:cubicBezTo>
                  <a:cubicBezTo>
                    <a:pt x="16887" y="52364"/>
                    <a:pt x="25007" y="36556"/>
                    <a:pt x="33094" y="20748"/>
                  </a:cubicBezTo>
                  <a:cubicBezTo>
                    <a:pt x="41182" y="4940"/>
                    <a:pt x="49237" y="-10867"/>
                    <a:pt x="57297" y="-26654"/>
                  </a:cubicBezTo>
                  <a:cubicBezTo>
                    <a:pt x="65357" y="-42440"/>
                    <a:pt x="73423" y="-58205"/>
                    <a:pt x="81532" y="-73927"/>
                  </a:cubicBezTo>
                  <a:cubicBezTo>
                    <a:pt x="89641" y="-89649"/>
                    <a:pt x="97794" y="-105328"/>
                    <a:pt x="106030" y="-120939"/>
                  </a:cubicBezTo>
                  <a:cubicBezTo>
                    <a:pt x="114266" y="-136550"/>
                    <a:pt x="122585" y="-152093"/>
                    <a:pt x="131029" y="-167540"/>
                  </a:cubicBezTo>
                  <a:cubicBezTo>
                    <a:pt x="139473" y="-182986"/>
                    <a:pt x="148043" y="-198336"/>
                    <a:pt x="156778" y="-213557"/>
                  </a:cubicBezTo>
                  <a:cubicBezTo>
                    <a:pt x="165514" y="-228778"/>
                    <a:pt x="174417" y="-243871"/>
                    <a:pt x="183542" y="-258784"/>
                  </a:cubicBezTo>
                  <a:cubicBezTo>
                    <a:pt x="192667" y="-273696"/>
                    <a:pt x="202015" y="-288428"/>
                    <a:pt x="211602" y="-302961"/>
                  </a:cubicBezTo>
                  <a:cubicBezTo>
                    <a:pt x="221188" y="-317494"/>
                    <a:pt x="231014" y="-331828"/>
                    <a:pt x="241255" y="-345766"/>
                  </a:cubicBezTo>
                  <a:cubicBezTo>
                    <a:pt x="251496" y="-359704"/>
                    <a:pt x="262154" y="-373245"/>
                    <a:pt x="272811" y="-386787"/>
                  </a:cubicBezTo>
                  <a:close/>
                </a:path>
              </a:pathLst>
            </a:custGeom>
            <a:solidFill>
              <a:srgbClr val="96E54E"/>
            </a:solidFill>
            <a:ln w="7600" cap="rnd">
              <a:solidFill>
                <a:srgbClr val="96E54E"/>
              </a:solidFill>
              <a:round/>
            </a:ln>
          </p:spPr>
        </p:sp>
        <p:sp>
          <p:nvSpPr>
            <p:cNvPr id="102" name="MainTopic"/>
            <p:cNvSpPr/>
            <p:nvPr/>
          </p:nvSpPr>
          <p:spPr>
            <a:xfrm>
              <a:off x="6257" y="8766"/>
              <a:ext cx="1608" cy="721"/>
            </a:xfrm>
            <a:custGeom>
              <a:avLst/>
              <a:gdLst>
                <a:gd name="rtl" fmla="*/ 135280 w 737200"/>
                <a:gd name="rtt" fmla="*/ 71440 h 296400"/>
                <a:gd name="rtr" fmla="*/ 598880 w 737200"/>
                <a:gd name="rtb" fmla="*/ 238640 h 296400"/>
              </a:gdLst>
              <a:ahLst/>
              <a:cxnLst/>
              <a:rect l="rtl" t="rtt" r="rtr" b="rtb"/>
              <a:pathLst>
                <a:path w="737200" h="296400">
                  <a:moveTo>
                    <a:pt x="30400" y="0"/>
                  </a:moveTo>
                  <a:lnTo>
                    <a:pt x="706800" y="0"/>
                  </a:lnTo>
                  <a:cubicBezTo>
                    <a:pt x="723581" y="0"/>
                    <a:pt x="737200" y="13619"/>
                    <a:pt x="737200" y="30400"/>
                  </a:cubicBezTo>
                  <a:lnTo>
                    <a:pt x="737200" y="266000"/>
                  </a:lnTo>
                  <a:cubicBezTo>
                    <a:pt x="737200" y="282781"/>
                    <a:pt x="723581" y="296400"/>
                    <a:pt x="7068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2" action="ppaction://hlinksldjump"/>
                </a:rPr>
                <a:t>比热容</a:t>
              </a:r>
              <a:endParaRPr sz="2400">
                <a:solidFill>
                  <a:srgbClr val="303030"/>
                </a:solidFill>
                <a:latin typeface="宋体" panose="02010600030101010101" pitchFamily="2" charset="-122"/>
              </a:endParaRPr>
            </a:p>
          </p:txBody>
        </p:sp>
      </p:grpSp>
      <p:grpSp>
        <p:nvGrpSpPr>
          <p:cNvPr id="19" name="组合 18"/>
          <p:cNvGrpSpPr/>
          <p:nvPr/>
        </p:nvGrpSpPr>
        <p:grpSpPr>
          <a:xfrm>
            <a:off x="6798628" y="1691005"/>
            <a:ext cx="1278255" cy="2169795"/>
            <a:chOff x="10705" y="3228"/>
            <a:chExt cx="2013" cy="3417"/>
          </a:xfrm>
        </p:grpSpPr>
        <p:sp>
          <p:nvSpPr>
            <p:cNvPr id="105" name="MMConnector"/>
            <p:cNvSpPr/>
            <p:nvPr/>
          </p:nvSpPr>
          <p:spPr>
            <a:xfrm>
              <a:off x="10705" y="4759"/>
              <a:ext cx="973" cy="1886"/>
            </a:xfrm>
            <a:custGeom>
              <a:avLst/>
              <a:gdLst/>
              <a:ahLst/>
              <a:cxnLst/>
              <a:rect l="0" t="0" r="0" b="0"/>
              <a:pathLst>
                <a:path w="871865" h="775361">
                  <a:moveTo>
                    <a:pt x="-249522" y="275670"/>
                  </a:moveTo>
                  <a:cubicBezTo>
                    <a:pt x="-262891" y="289384"/>
                    <a:pt x="-263148" y="306919"/>
                    <a:pt x="-252645" y="317103"/>
                  </a:cubicBezTo>
                  <a:cubicBezTo>
                    <a:pt x="-242142" y="327287"/>
                    <a:pt x="-224173" y="326909"/>
                    <a:pt x="-211328" y="312703"/>
                  </a:cubicBezTo>
                  <a:cubicBezTo>
                    <a:pt x="-199112" y="299193"/>
                    <a:pt x="-186897" y="285684"/>
                    <a:pt x="-175153" y="271858"/>
                  </a:cubicBezTo>
                  <a:cubicBezTo>
                    <a:pt x="-163409" y="258032"/>
                    <a:pt x="-152138" y="243889"/>
                    <a:pt x="-141126" y="229601"/>
                  </a:cubicBezTo>
                  <a:cubicBezTo>
                    <a:pt x="-130115" y="215313"/>
                    <a:pt x="-119364" y="200880"/>
                    <a:pt x="-108848" y="186324"/>
                  </a:cubicBezTo>
                  <a:cubicBezTo>
                    <a:pt x="-98332" y="171768"/>
                    <a:pt x="-88051" y="157089"/>
                    <a:pt x="-77933" y="142338"/>
                  </a:cubicBezTo>
                  <a:cubicBezTo>
                    <a:pt x="-67816" y="127587"/>
                    <a:pt x="-57863" y="112763"/>
                    <a:pt x="-48019" y="97900"/>
                  </a:cubicBezTo>
                  <a:cubicBezTo>
                    <a:pt x="-38176" y="83037"/>
                    <a:pt x="-28442" y="68135"/>
                    <a:pt x="-18763" y="53227"/>
                  </a:cubicBezTo>
                  <a:cubicBezTo>
                    <a:pt x="-9084" y="38319"/>
                    <a:pt x="541" y="23404"/>
                    <a:pt x="10162" y="8514"/>
                  </a:cubicBezTo>
                  <a:cubicBezTo>
                    <a:pt x="19784" y="-6376"/>
                    <a:pt x="29402" y="-21241"/>
                    <a:pt x="39070" y="-36051"/>
                  </a:cubicBezTo>
                  <a:cubicBezTo>
                    <a:pt x="48737" y="-50861"/>
                    <a:pt x="58454" y="-65616"/>
                    <a:pt x="68270" y="-80281"/>
                  </a:cubicBezTo>
                  <a:cubicBezTo>
                    <a:pt x="78087" y="-94947"/>
                    <a:pt x="88003" y="-109523"/>
                    <a:pt x="98073" y="-123972"/>
                  </a:cubicBezTo>
                  <a:cubicBezTo>
                    <a:pt x="108142" y="-138422"/>
                    <a:pt x="118363" y="-152744"/>
                    <a:pt x="128790" y="-166895"/>
                  </a:cubicBezTo>
                  <a:cubicBezTo>
                    <a:pt x="139217" y="-181046"/>
                    <a:pt x="149849" y="-195026"/>
                    <a:pt x="160741" y="-208781"/>
                  </a:cubicBezTo>
                  <a:cubicBezTo>
                    <a:pt x="171633" y="-222536"/>
                    <a:pt x="182784" y="-236067"/>
                    <a:pt x="194248" y="-249310"/>
                  </a:cubicBezTo>
                  <a:cubicBezTo>
                    <a:pt x="205712" y="-262552"/>
                    <a:pt x="217489" y="-275507"/>
                    <a:pt x="229628" y="-288096"/>
                  </a:cubicBezTo>
                  <a:cubicBezTo>
                    <a:pt x="241766" y="-300685"/>
                    <a:pt x="254268" y="-312910"/>
                    <a:pt x="267173" y="-324680"/>
                  </a:cubicBezTo>
                  <a:cubicBezTo>
                    <a:pt x="280078" y="-336450"/>
                    <a:pt x="293386" y="-347766"/>
                    <a:pt x="307124" y="-358528"/>
                  </a:cubicBezTo>
                  <a:cubicBezTo>
                    <a:pt x="320862" y="-369290"/>
                    <a:pt x="335029" y="-379498"/>
                    <a:pt x="349630" y="-389051"/>
                  </a:cubicBezTo>
                  <a:cubicBezTo>
                    <a:pt x="364231" y="-398605"/>
                    <a:pt x="379266" y="-407503"/>
                    <a:pt x="394698" y="-415653"/>
                  </a:cubicBezTo>
                  <a:cubicBezTo>
                    <a:pt x="410129" y="-423804"/>
                    <a:pt x="425957" y="-431206"/>
                    <a:pt x="442164" y="-437800"/>
                  </a:cubicBezTo>
                  <a:cubicBezTo>
                    <a:pt x="458372" y="-444394"/>
                    <a:pt x="474959" y="-450179"/>
                    <a:pt x="491692" y="-455108"/>
                  </a:cubicBezTo>
                  <a:cubicBezTo>
                    <a:pt x="508424" y="-460036"/>
                    <a:pt x="525303" y="-464108"/>
                    <a:pt x="542812" y="-467409"/>
                  </a:cubicBezTo>
                  <a:cubicBezTo>
                    <a:pt x="560321" y="-470710"/>
                    <a:pt x="578461" y="-473240"/>
                    <a:pt x="595004" y="-474772"/>
                  </a:cubicBezTo>
                  <a:cubicBezTo>
                    <a:pt x="611547" y="-476304"/>
                    <a:pt x="626494" y="-476840"/>
                    <a:pt x="641440" y="-477375"/>
                  </a:cubicBezTo>
                  <a:cubicBezTo>
                    <a:pt x="644174" y="-477473"/>
                    <a:pt x="646000" y="-479085"/>
                    <a:pt x="646000" y="-481175"/>
                  </a:cubicBezTo>
                  <a:cubicBezTo>
                    <a:pt x="646000" y="-483265"/>
                    <a:pt x="644176" y="-484970"/>
                    <a:pt x="641440" y="-484975"/>
                  </a:cubicBezTo>
                  <a:cubicBezTo>
                    <a:pt x="626295" y="-485001"/>
                    <a:pt x="611149" y="-485027"/>
                    <a:pt x="594300" y="-484100"/>
                  </a:cubicBezTo>
                  <a:cubicBezTo>
                    <a:pt x="577450" y="-483173"/>
                    <a:pt x="558896" y="-481293"/>
                    <a:pt x="540911" y="-478596"/>
                  </a:cubicBezTo>
                  <a:cubicBezTo>
                    <a:pt x="522927" y="-475899"/>
                    <a:pt x="505511" y="-472384"/>
                    <a:pt x="488174" y="-467976"/>
                  </a:cubicBezTo>
                  <a:cubicBezTo>
                    <a:pt x="470837" y="-463568"/>
                    <a:pt x="453580" y="-458267"/>
                    <a:pt x="436653" y="-452109"/>
                  </a:cubicBezTo>
                  <a:cubicBezTo>
                    <a:pt x="419726" y="-445950"/>
                    <a:pt x="403131" y="-438935"/>
                    <a:pt x="386901" y="-431126"/>
                  </a:cubicBezTo>
                  <a:cubicBezTo>
                    <a:pt x="370670" y="-423317"/>
                    <a:pt x="354805" y="-414713"/>
                    <a:pt x="339361" y="-405416"/>
                  </a:cubicBezTo>
                  <a:cubicBezTo>
                    <a:pt x="323918" y="-396118"/>
                    <a:pt x="308895" y="-386126"/>
                    <a:pt x="294303" y="-375552"/>
                  </a:cubicBezTo>
                  <a:cubicBezTo>
                    <a:pt x="279710" y="-364978"/>
                    <a:pt x="265547" y="-353822"/>
                    <a:pt x="251798" y="-342194"/>
                  </a:cubicBezTo>
                  <a:cubicBezTo>
                    <a:pt x="238048" y="-330567"/>
                    <a:pt x="224712" y="-318468"/>
                    <a:pt x="211753" y="-305998"/>
                  </a:cubicBezTo>
                  <a:cubicBezTo>
                    <a:pt x="198793" y="-293529"/>
                    <a:pt x="186211" y="-280687"/>
                    <a:pt x="173957" y="-267560"/>
                  </a:cubicBezTo>
                  <a:cubicBezTo>
                    <a:pt x="161703" y="-254433"/>
                    <a:pt x="149779" y="-241020"/>
                    <a:pt x="138131" y="-227391"/>
                  </a:cubicBezTo>
                  <a:cubicBezTo>
                    <a:pt x="126484" y="-213763"/>
                    <a:pt x="115113" y="-199920"/>
                    <a:pt x="103965" y="-185921"/>
                  </a:cubicBezTo>
                  <a:cubicBezTo>
                    <a:pt x="92818" y="-171922"/>
                    <a:pt x="81893" y="-157767"/>
                    <a:pt x="71140" y="-143505"/>
                  </a:cubicBezTo>
                  <a:cubicBezTo>
                    <a:pt x="60386" y="-129244"/>
                    <a:pt x="49804" y="-114876"/>
                    <a:pt x="39340" y="-100445"/>
                  </a:cubicBezTo>
                  <a:cubicBezTo>
                    <a:pt x="28877" y="-86013"/>
                    <a:pt x="18534" y="-71518"/>
                    <a:pt x="8260" y="-56998"/>
                  </a:cubicBezTo>
                  <a:cubicBezTo>
                    <a:pt x="-2013" y="-42479"/>
                    <a:pt x="-12217" y="-27934"/>
                    <a:pt x="-22399" y="-13401"/>
                  </a:cubicBezTo>
                  <a:cubicBezTo>
                    <a:pt x="-32581" y="1132"/>
                    <a:pt x="-42741" y="15653"/>
                    <a:pt x="-52928" y="30126"/>
                  </a:cubicBezTo>
                  <a:cubicBezTo>
                    <a:pt x="-63115" y="44599"/>
                    <a:pt x="-73327" y="59023"/>
                    <a:pt x="-83615" y="73360"/>
                  </a:cubicBezTo>
                  <a:cubicBezTo>
                    <a:pt x="-93903" y="87697"/>
                    <a:pt x="-104265" y="101945"/>
                    <a:pt x="-114748" y="116065"/>
                  </a:cubicBezTo>
                  <a:cubicBezTo>
                    <a:pt x="-125231" y="130185"/>
                    <a:pt x="-135835" y="144176"/>
                    <a:pt x="-146616" y="157979"/>
                  </a:cubicBezTo>
                  <a:cubicBezTo>
                    <a:pt x="-157397" y="171782"/>
                    <a:pt x="-168355" y="185397"/>
                    <a:pt x="-179510" y="198800"/>
                  </a:cubicBezTo>
                  <a:cubicBezTo>
                    <a:pt x="-190666" y="212203"/>
                    <a:pt x="-202018" y="225395"/>
                    <a:pt x="-213720" y="238171"/>
                  </a:cubicBezTo>
                  <a:cubicBezTo>
                    <a:pt x="-225421" y="250948"/>
                    <a:pt x="-237471" y="263309"/>
                    <a:pt x="-249522" y="275670"/>
                  </a:cubicBezTo>
                  <a:close/>
                </a:path>
              </a:pathLst>
            </a:custGeom>
            <a:solidFill>
              <a:srgbClr val="96E54E"/>
            </a:solidFill>
            <a:ln w="7600" cap="rnd">
              <a:solidFill>
                <a:srgbClr val="96E54E"/>
              </a:solidFill>
              <a:round/>
            </a:ln>
          </p:spPr>
        </p:sp>
        <p:sp>
          <p:nvSpPr>
            <p:cNvPr id="104" name="MainTopic"/>
            <p:cNvSpPr/>
            <p:nvPr/>
          </p:nvSpPr>
          <p:spPr>
            <a:xfrm>
              <a:off x="11426" y="3228"/>
              <a:ext cx="1293" cy="721"/>
            </a:xfrm>
            <a:custGeom>
              <a:avLst/>
              <a:gdLst>
                <a:gd name="rtl" fmla="*/ 135280 w 592800"/>
                <a:gd name="rtt" fmla="*/ 71440 h 296400"/>
                <a:gd name="rtr" fmla="*/ 454480 w 592800"/>
                <a:gd name="rtb" fmla="*/ 238640 h 296400"/>
              </a:gdLst>
              <a:ahLst/>
              <a:cxnLst/>
              <a:rect l="rtl" t="rtt" r="rtr" b="rtb"/>
              <a:pathLst>
                <a:path w="592800" h="296400">
                  <a:moveTo>
                    <a:pt x="30400" y="0"/>
                  </a:moveTo>
                  <a:lnTo>
                    <a:pt x="562400" y="0"/>
                  </a:lnTo>
                  <a:cubicBezTo>
                    <a:pt x="579181" y="0"/>
                    <a:pt x="592800" y="13619"/>
                    <a:pt x="592800" y="30400"/>
                  </a:cubicBezTo>
                  <a:lnTo>
                    <a:pt x="592800" y="266000"/>
                  </a:lnTo>
                  <a:cubicBezTo>
                    <a:pt x="592800" y="282781"/>
                    <a:pt x="579181" y="296400"/>
                    <a:pt x="5624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3" action="ppaction://hlinksldjump"/>
                </a:rPr>
                <a:t>热机</a:t>
              </a:r>
              <a:endParaRPr sz="2400">
                <a:solidFill>
                  <a:srgbClr val="303030"/>
                </a:solidFill>
                <a:latin typeface="宋体" panose="02010600030101010101" pitchFamily="2" charset="-122"/>
              </a:endParaRPr>
            </a:p>
          </p:txBody>
        </p:sp>
      </p:grpSp>
      <p:grpSp>
        <p:nvGrpSpPr>
          <p:cNvPr id="22" name="组合 21"/>
          <p:cNvGrpSpPr/>
          <p:nvPr/>
        </p:nvGrpSpPr>
        <p:grpSpPr>
          <a:xfrm>
            <a:off x="6942138" y="3143250"/>
            <a:ext cx="1807210" cy="457200"/>
            <a:chOff x="10931" y="5515"/>
            <a:chExt cx="2846" cy="720"/>
          </a:xfrm>
        </p:grpSpPr>
        <p:sp>
          <p:nvSpPr>
            <p:cNvPr id="107" name="MMConnector"/>
            <p:cNvSpPr/>
            <p:nvPr/>
          </p:nvSpPr>
          <p:spPr>
            <a:xfrm>
              <a:off x="10931" y="6072"/>
              <a:ext cx="778" cy="120"/>
            </a:xfrm>
            <a:custGeom>
              <a:avLst/>
              <a:gdLst/>
              <a:ahLst/>
              <a:cxnLst/>
              <a:rect l="0" t="0" r="0" b="0"/>
              <a:pathLst>
                <a:path w="798607" h="50034">
                  <a:moveTo>
                    <a:pt x="-159016" y="-10701"/>
                  </a:moveTo>
                  <a:cubicBezTo>
                    <a:pt x="-178150" y="-9888"/>
                    <a:pt x="-190026" y="3458"/>
                    <a:pt x="-189009" y="18053"/>
                  </a:cubicBezTo>
                  <a:cubicBezTo>
                    <a:pt x="-187992" y="32648"/>
                    <a:pt x="-174375" y="44271"/>
                    <a:pt x="-155318" y="42370"/>
                  </a:cubicBezTo>
                  <a:cubicBezTo>
                    <a:pt x="-137623" y="40605"/>
                    <a:pt x="-119929" y="38840"/>
                    <a:pt x="-102246" y="37026"/>
                  </a:cubicBezTo>
                  <a:cubicBezTo>
                    <a:pt x="-84562" y="35213"/>
                    <a:pt x="-66890" y="33351"/>
                    <a:pt x="-49226" y="31465"/>
                  </a:cubicBezTo>
                  <a:cubicBezTo>
                    <a:pt x="-31561" y="29578"/>
                    <a:pt x="-13903" y="27668"/>
                    <a:pt x="3748" y="25738"/>
                  </a:cubicBezTo>
                  <a:cubicBezTo>
                    <a:pt x="21398" y="23808"/>
                    <a:pt x="39042" y="21860"/>
                    <a:pt x="56681" y="19903"/>
                  </a:cubicBezTo>
                  <a:cubicBezTo>
                    <a:pt x="74319" y="17947"/>
                    <a:pt x="91953" y="15984"/>
                    <a:pt x="109582" y="14024"/>
                  </a:cubicBezTo>
                  <a:cubicBezTo>
                    <a:pt x="127212" y="12064"/>
                    <a:pt x="144837" y="10107"/>
                    <a:pt x="162461" y="8167"/>
                  </a:cubicBezTo>
                  <a:cubicBezTo>
                    <a:pt x="180085" y="6226"/>
                    <a:pt x="197707" y="4301"/>
                    <a:pt x="215328" y="2404"/>
                  </a:cubicBezTo>
                  <a:cubicBezTo>
                    <a:pt x="232950" y="508"/>
                    <a:pt x="250571" y="-1360"/>
                    <a:pt x="268194" y="-3186"/>
                  </a:cubicBezTo>
                  <a:cubicBezTo>
                    <a:pt x="285818" y="-5011"/>
                    <a:pt x="303443" y="-6795"/>
                    <a:pt x="321071" y="-8522"/>
                  </a:cubicBezTo>
                  <a:cubicBezTo>
                    <a:pt x="338699" y="-10249"/>
                    <a:pt x="356330" y="-11920"/>
                    <a:pt x="373969" y="-13520"/>
                  </a:cubicBezTo>
                  <a:cubicBezTo>
                    <a:pt x="391609" y="-15120"/>
                    <a:pt x="409257" y="-16649"/>
                    <a:pt x="426899" y="-18093"/>
                  </a:cubicBezTo>
                  <a:cubicBezTo>
                    <a:pt x="444541" y="-19536"/>
                    <a:pt x="462178" y="-20895"/>
                    <a:pt x="479868" y="-22150"/>
                  </a:cubicBezTo>
                  <a:cubicBezTo>
                    <a:pt x="497559" y="-23404"/>
                    <a:pt x="515303" y="-24555"/>
                    <a:pt x="532884" y="-25601"/>
                  </a:cubicBezTo>
                  <a:cubicBezTo>
                    <a:pt x="550465" y="-26647"/>
                    <a:pt x="567882" y="-27586"/>
                    <a:pt x="585948" y="-28357"/>
                  </a:cubicBezTo>
                  <a:cubicBezTo>
                    <a:pt x="604014" y="-29128"/>
                    <a:pt x="622727" y="-29730"/>
                    <a:pt x="641440" y="-30332"/>
                  </a:cubicBezTo>
                  <a:cubicBezTo>
                    <a:pt x="644175" y="-30420"/>
                    <a:pt x="646000" y="-32110"/>
                    <a:pt x="646000" y="-34200"/>
                  </a:cubicBezTo>
                  <a:cubicBezTo>
                    <a:pt x="646000" y="-36290"/>
                    <a:pt x="644175" y="-38008"/>
                    <a:pt x="641440" y="-38068"/>
                  </a:cubicBezTo>
                  <a:cubicBezTo>
                    <a:pt x="622673" y="-38476"/>
                    <a:pt x="603906" y="-38884"/>
                    <a:pt x="585773" y="-39123"/>
                  </a:cubicBezTo>
                  <a:cubicBezTo>
                    <a:pt x="567639" y="-39361"/>
                    <a:pt x="550139" y="-39430"/>
                    <a:pt x="532467" y="-39392"/>
                  </a:cubicBezTo>
                  <a:cubicBezTo>
                    <a:pt x="514795" y="-39355"/>
                    <a:pt x="496951" y="-39211"/>
                    <a:pt x="479154" y="-38963"/>
                  </a:cubicBezTo>
                  <a:cubicBezTo>
                    <a:pt x="461357" y="-38715"/>
                    <a:pt x="443606" y="-38362"/>
                    <a:pt x="425846" y="-37924"/>
                  </a:cubicBezTo>
                  <a:cubicBezTo>
                    <a:pt x="408086" y="-37486"/>
                    <a:pt x="390316" y="-36962"/>
                    <a:pt x="372552" y="-36367"/>
                  </a:cubicBezTo>
                  <a:cubicBezTo>
                    <a:pt x="354789" y="-35772"/>
                    <a:pt x="337033" y="-35105"/>
                    <a:pt x="319280" y="-34382"/>
                  </a:cubicBezTo>
                  <a:cubicBezTo>
                    <a:pt x="301527" y="-33658"/>
                    <a:pt x="283778" y="-32879"/>
                    <a:pt x="266033" y="-32057"/>
                  </a:cubicBezTo>
                  <a:cubicBezTo>
                    <a:pt x="248289" y="-31236"/>
                    <a:pt x="230549" y="-30372"/>
                    <a:pt x="212814" y="-29480"/>
                  </a:cubicBezTo>
                  <a:cubicBezTo>
                    <a:pt x="195078" y="-28588"/>
                    <a:pt x="177348" y="-27668"/>
                    <a:pt x="159622" y="-26732"/>
                  </a:cubicBezTo>
                  <a:cubicBezTo>
                    <a:pt x="141896" y="-25797"/>
                    <a:pt x="124174" y="-24846"/>
                    <a:pt x="106457" y="-23893"/>
                  </a:cubicBezTo>
                  <a:cubicBezTo>
                    <a:pt x="88739" y="-22939"/>
                    <a:pt x="71026" y="-21983"/>
                    <a:pt x="53317" y="-21035"/>
                  </a:cubicBezTo>
                  <a:cubicBezTo>
                    <a:pt x="35608" y="-20087"/>
                    <a:pt x="17903" y="-19147"/>
                    <a:pt x="202" y="-18227"/>
                  </a:cubicBezTo>
                  <a:cubicBezTo>
                    <a:pt x="-17499" y="-17306"/>
                    <a:pt x="-35197" y="-16406"/>
                    <a:pt x="-52891" y="-15531"/>
                  </a:cubicBezTo>
                  <a:cubicBezTo>
                    <a:pt x="-70585" y="-14656"/>
                    <a:pt x="-88276" y="-13806"/>
                    <a:pt x="-105963" y="-13005"/>
                  </a:cubicBezTo>
                  <a:cubicBezTo>
                    <a:pt x="-123650" y="-12204"/>
                    <a:pt x="-141333" y="-11453"/>
                    <a:pt x="-159016" y="-10701"/>
                  </a:cubicBezTo>
                  <a:close/>
                </a:path>
              </a:pathLst>
            </a:custGeom>
            <a:solidFill>
              <a:srgbClr val="96E54E"/>
            </a:solidFill>
            <a:ln w="7600" cap="rnd">
              <a:solidFill>
                <a:srgbClr val="96E54E"/>
              </a:solidFill>
              <a:round/>
            </a:ln>
          </p:spPr>
        </p:sp>
        <p:sp>
          <p:nvSpPr>
            <p:cNvPr id="106" name="MainTopic"/>
            <p:cNvSpPr/>
            <p:nvPr/>
          </p:nvSpPr>
          <p:spPr>
            <a:xfrm>
              <a:off x="11539" y="5515"/>
              <a:ext cx="2238" cy="721"/>
            </a:xfrm>
            <a:custGeom>
              <a:avLst/>
              <a:gdLst>
                <a:gd name="rtl" fmla="*/ 135280 w 1026000"/>
                <a:gd name="rtt" fmla="*/ 71440 h 296400"/>
                <a:gd name="rtr" fmla="*/ 887680 w 1026000"/>
                <a:gd name="rtb" fmla="*/ 238640 h 296400"/>
              </a:gdLst>
              <a:ahLst/>
              <a:cxnLst/>
              <a:rect l="rtl" t="rtt" r="rtr" b="rtb"/>
              <a:pathLst>
                <a:path w="1026000" h="296400">
                  <a:moveTo>
                    <a:pt x="30400" y="0"/>
                  </a:moveTo>
                  <a:lnTo>
                    <a:pt x="995600" y="0"/>
                  </a:lnTo>
                  <a:cubicBezTo>
                    <a:pt x="1012381" y="0"/>
                    <a:pt x="1026000" y="13619"/>
                    <a:pt x="1026000" y="30400"/>
                  </a:cubicBezTo>
                  <a:lnTo>
                    <a:pt x="1026000" y="266000"/>
                  </a:lnTo>
                  <a:cubicBezTo>
                    <a:pt x="1026000" y="282781"/>
                    <a:pt x="1012381" y="296400"/>
                    <a:pt x="9956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4" action="ppaction://hlinksldjump"/>
                </a:rPr>
                <a:t>热机的效率</a:t>
              </a:r>
              <a:endParaRPr sz="2400">
                <a:solidFill>
                  <a:srgbClr val="303030"/>
                </a:solidFill>
                <a:latin typeface="宋体" panose="02010600030101010101" pitchFamily="2" charset="-122"/>
              </a:endParaRPr>
            </a:p>
          </p:txBody>
        </p:sp>
      </p:grpSp>
      <p:grpSp>
        <p:nvGrpSpPr>
          <p:cNvPr id="29" name="组合 28"/>
          <p:cNvGrpSpPr/>
          <p:nvPr/>
        </p:nvGrpSpPr>
        <p:grpSpPr>
          <a:xfrm>
            <a:off x="6726873" y="4485640"/>
            <a:ext cx="1871980" cy="1198880"/>
            <a:chOff x="10592" y="7629"/>
            <a:chExt cx="2948" cy="1888"/>
          </a:xfrm>
        </p:grpSpPr>
        <p:sp>
          <p:nvSpPr>
            <p:cNvPr id="109" name="MMConnector"/>
            <p:cNvSpPr/>
            <p:nvPr/>
          </p:nvSpPr>
          <p:spPr>
            <a:xfrm>
              <a:off x="10592" y="7629"/>
              <a:ext cx="902" cy="1874"/>
            </a:xfrm>
            <a:custGeom>
              <a:avLst/>
              <a:gdLst/>
              <a:ahLst/>
              <a:cxnLst/>
              <a:rect l="0" t="0" r="0" b="0"/>
              <a:pathLst>
                <a:path w="865540" h="713951">
                  <a:moveTo>
                    <a:pt x="-205638" y="-286125"/>
                  </a:moveTo>
                  <a:cubicBezTo>
                    <a:pt x="-218949" y="-299895"/>
                    <a:pt x="-236925" y="-299663"/>
                    <a:pt x="-247079" y="-289130"/>
                  </a:cubicBezTo>
                  <a:cubicBezTo>
                    <a:pt x="-257234" y="-278598"/>
                    <a:pt x="-256402" y="-261065"/>
                    <a:pt x="-242562" y="-247826"/>
                  </a:cubicBezTo>
                  <a:cubicBezTo>
                    <a:pt x="-230078" y="-235885"/>
                    <a:pt x="-217594" y="-223944"/>
                    <a:pt x="-205435" y="-211585"/>
                  </a:cubicBezTo>
                  <a:cubicBezTo>
                    <a:pt x="-193276" y="-199227"/>
                    <a:pt x="-181442" y="-186451"/>
                    <a:pt x="-169790" y="-173463"/>
                  </a:cubicBezTo>
                  <a:cubicBezTo>
                    <a:pt x="-158138" y="-160475"/>
                    <a:pt x="-146668" y="-147274"/>
                    <a:pt x="-135360" y="-133884"/>
                  </a:cubicBezTo>
                  <a:cubicBezTo>
                    <a:pt x="-124052" y="-120495"/>
                    <a:pt x="-112904" y="-106918"/>
                    <a:pt x="-101862" y="-93215"/>
                  </a:cubicBezTo>
                  <a:cubicBezTo>
                    <a:pt x="-90819" y="-79511"/>
                    <a:pt x="-79882" y="-65682"/>
                    <a:pt x="-69003" y="-51771"/>
                  </a:cubicBezTo>
                  <a:cubicBezTo>
                    <a:pt x="-58123" y="-37861"/>
                    <a:pt x="-47302" y="-23868"/>
                    <a:pt x="-36488" y="-9837"/>
                  </a:cubicBezTo>
                  <a:cubicBezTo>
                    <a:pt x="-25674" y="4194"/>
                    <a:pt x="-14868" y="18263"/>
                    <a:pt x="-4020" y="32328"/>
                  </a:cubicBezTo>
                  <a:cubicBezTo>
                    <a:pt x="6828" y="46394"/>
                    <a:pt x="17718" y="60456"/>
                    <a:pt x="28701" y="74472"/>
                  </a:cubicBezTo>
                  <a:cubicBezTo>
                    <a:pt x="39685" y="88488"/>
                    <a:pt x="50761" y="102458"/>
                    <a:pt x="61982" y="116336"/>
                  </a:cubicBezTo>
                  <a:cubicBezTo>
                    <a:pt x="73203" y="130214"/>
                    <a:pt x="84569" y="144000"/>
                    <a:pt x="96134" y="157643"/>
                  </a:cubicBezTo>
                  <a:cubicBezTo>
                    <a:pt x="107698" y="171286"/>
                    <a:pt x="119461" y="184785"/>
                    <a:pt x="131474" y="198080"/>
                  </a:cubicBezTo>
                  <a:cubicBezTo>
                    <a:pt x="143488" y="211376"/>
                    <a:pt x="155754" y="224468"/>
                    <a:pt x="168323" y="237285"/>
                  </a:cubicBezTo>
                  <a:cubicBezTo>
                    <a:pt x="180892" y="250103"/>
                    <a:pt x="193764" y="262645"/>
                    <a:pt x="206986" y="274829"/>
                  </a:cubicBezTo>
                  <a:cubicBezTo>
                    <a:pt x="220209" y="287013"/>
                    <a:pt x="233782" y="298838"/>
                    <a:pt x="247741" y="310208"/>
                  </a:cubicBezTo>
                  <a:cubicBezTo>
                    <a:pt x="261700" y="321577"/>
                    <a:pt x="276046" y="332490"/>
                    <a:pt x="290796" y="342839"/>
                  </a:cubicBezTo>
                  <a:cubicBezTo>
                    <a:pt x="305545" y="353189"/>
                    <a:pt x="320698" y="362975"/>
                    <a:pt x="336248" y="372089"/>
                  </a:cubicBezTo>
                  <a:cubicBezTo>
                    <a:pt x="351798" y="381203"/>
                    <a:pt x="367744" y="389646"/>
                    <a:pt x="384039" y="397319"/>
                  </a:cubicBezTo>
                  <a:cubicBezTo>
                    <a:pt x="400334" y="404993"/>
                    <a:pt x="416979" y="411898"/>
                    <a:pt x="433927" y="417972"/>
                  </a:cubicBezTo>
                  <a:cubicBezTo>
                    <a:pt x="450876" y="424046"/>
                    <a:pt x="468128" y="429290"/>
                    <a:pt x="485503" y="433662"/>
                  </a:cubicBezTo>
                  <a:cubicBezTo>
                    <a:pt x="502878" y="438035"/>
                    <a:pt x="520376" y="441536"/>
                    <a:pt x="538250" y="444243"/>
                  </a:cubicBezTo>
                  <a:cubicBezTo>
                    <a:pt x="556123" y="446950"/>
                    <a:pt x="574372" y="448862"/>
                    <a:pt x="591633" y="449818"/>
                  </a:cubicBezTo>
                  <a:cubicBezTo>
                    <a:pt x="608894" y="450774"/>
                    <a:pt x="625167" y="450775"/>
                    <a:pt x="641440" y="450775"/>
                  </a:cubicBezTo>
                  <a:cubicBezTo>
                    <a:pt x="644176" y="450775"/>
                    <a:pt x="646000" y="449065"/>
                    <a:pt x="646000" y="446975"/>
                  </a:cubicBezTo>
                  <a:cubicBezTo>
                    <a:pt x="646000" y="444885"/>
                    <a:pt x="644174" y="443282"/>
                    <a:pt x="641440" y="443175"/>
                  </a:cubicBezTo>
                  <a:cubicBezTo>
                    <a:pt x="625382" y="442546"/>
                    <a:pt x="609325" y="441917"/>
                    <a:pt x="592380" y="440313"/>
                  </a:cubicBezTo>
                  <a:cubicBezTo>
                    <a:pt x="575435" y="438709"/>
                    <a:pt x="557602" y="436130"/>
                    <a:pt x="540209" y="432796"/>
                  </a:cubicBezTo>
                  <a:cubicBezTo>
                    <a:pt x="522816" y="429462"/>
                    <a:pt x="505862" y="425373"/>
                    <a:pt x="489097" y="420450"/>
                  </a:cubicBezTo>
                  <a:cubicBezTo>
                    <a:pt x="472333" y="415527"/>
                    <a:pt x="455758" y="409771"/>
                    <a:pt x="439535" y="403231"/>
                  </a:cubicBezTo>
                  <a:cubicBezTo>
                    <a:pt x="423312" y="396691"/>
                    <a:pt x="407442" y="389366"/>
                    <a:pt x="391953" y="381318"/>
                  </a:cubicBezTo>
                  <a:cubicBezTo>
                    <a:pt x="376464" y="373270"/>
                    <a:pt x="361355" y="364498"/>
                    <a:pt x="346656" y="355091"/>
                  </a:cubicBezTo>
                  <a:cubicBezTo>
                    <a:pt x="331957" y="345685"/>
                    <a:pt x="317668" y="335645"/>
                    <a:pt x="303782" y="325069"/>
                  </a:cubicBezTo>
                  <a:cubicBezTo>
                    <a:pt x="289897" y="314492"/>
                    <a:pt x="276415" y="303379"/>
                    <a:pt x="263310" y="291826"/>
                  </a:cubicBezTo>
                  <a:cubicBezTo>
                    <a:pt x="250206" y="280272"/>
                    <a:pt x="237478" y="268278"/>
                    <a:pt x="225087" y="255930"/>
                  </a:cubicBezTo>
                  <a:cubicBezTo>
                    <a:pt x="212695" y="243583"/>
                    <a:pt x="200639" y="230881"/>
                    <a:pt x="188870" y="217901"/>
                  </a:cubicBezTo>
                  <a:cubicBezTo>
                    <a:pt x="177100" y="204920"/>
                    <a:pt x="165616" y="191661"/>
                    <a:pt x="154365" y="178187"/>
                  </a:cubicBezTo>
                  <a:cubicBezTo>
                    <a:pt x="143114" y="164712"/>
                    <a:pt x="132096" y="151023"/>
                    <a:pt x="121256" y="137171"/>
                  </a:cubicBezTo>
                  <a:cubicBezTo>
                    <a:pt x="110415" y="123320"/>
                    <a:pt x="99753" y="109307"/>
                    <a:pt x="89215" y="95178"/>
                  </a:cubicBezTo>
                  <a:cubicBezTo>
                    <a:pt x="78676" y="81049"/>
                    <a:pt x="68261" y="66804"/>
                    <a:pt x="57916" y="52483"/>
                  </a:cubicBezTo>
                  <a:cubicBezTo>
                    <a:pt x="47571" y="38162"/>
                    <a:pt x="37295" y="23765"/>
                    <a:pt x="27035" y="9329"/>
                  </a:cubicBezTo>
                  <a:cubicBezTo>
                    <a:pt x="16775" y="-5107"/>
                    <a:pt x="6531" y="-19582"/>
                    <a:pt x="-3752" y="-34061"/>
                  </a:cubicBezTo>
                  <a:cubicBezTo>
                    <a:pt x="-14035" y="-48540"/>
                    <a:pt x="-24357" y="-63023"/>
                    <a:pt x="-34775" y="-77473"/>
                  </a:cubicBezTo>
                  <a:cubicBezTo>
                    <a:pt x="-45192" y="-91923"/>
                    <a:pt x="-55705" y="-106339"/>
                    <a:pt x="-66368" y="-120686"/>
                  </a:cubicBezTo>
                  <a:cubicBezTo>
                    <a:pt x="-77032" y="-135032"/>
                    <a:pt x="-87846" y="-149308"/>
                    <a:pt x="-98881" y="-163460"/>
                  </a:cubicBezTo>
                  <a:cubicBezTo>
                    <a:pt x="-109917" y="-177613"/>
                    <a:pt x="-121174" y="-191642"/>
                    <a:pt x="-132678" y="-205522"/>
                  </a:cubicBezTo>
                  <a:cubicBezTo>
                    <a:pt x="-144182" y="-219402"/>
                    <a:pt x="-155935" y="-233134"/>
                    <a:pt x="-168136" y="-246544"/>
                  </a:cubicBezTo>
                  <a:cubicBezTo>
                    <a:pt x="-180337" y="-259953"/>
                    <a:pt x="-192987" y="-273039"/>
                    <a:pt x="-205638" y="-286125"/>
                  </a:cubicBezTo>
                  <a:close/>
                </a:path>
              </a:pathLst>
            </a:custGeom>
            <a:solidFill>
              <a:srgbClr val="96E54E"/>
            </a:solidFill>
            <a:ln w="7600" cap="rnd">
              <a:solidFill>
                <a:srgbClr val="96E54E"/>
              </a:solidFill>
              <a:round/>
            </a:ln>
          </p:spPr>
        </p:sp>
        <p:sp>
          <p:nvSpPr>
            <p:cNvPr id="108" name="MainTopic"/>
            <p:cNvSpPr/>
            <p:nvPr/>
          </p:nvSpPr>
          <p:spPr>
            <a:xfrm>
              <a:off x="11275" y="7969"/>
              <a:ext cx="2265" cy="1548"/>
            </a:xfrm>
            <a:custGeom>
              <a:avLst/>
              <a:gdLst>
                <a:gd name="rtl" fmla="*/ 135280 w 1459200"/>
                <a:gd name="rtt" fmla="*/ 71440 h 296400"/>
                <a:gd name="rtr" fmla="*/ 1320880 w 1459200"/>
                <a:gd name="rtb" fmla="*/ 238640 h 296400"/>
              </a:gdLst>
              <a:ahLst/>
              <a:cxnLst/>
              <a:rect l="rtl" t="rtt" r="rtr" b="rtb"/>
              <a:pathLst>
                <a:path w="1459200" h="296400">
                  <a:moveTo>
                    <a:pt x="30400" y="0"/>
                  </a:moveTo>
                  <a:lnTo>
                    <a:pt x="1428800" y="0"/>
                  </a:lnTo>
                  <a:cubicBezTo>
                    <a:pt x="1445581" y="0"/>
                    <a:pt x="1459200" y="13619"/>
                    <a:pt x="1459200" y="30400"/>
                  </a:cubicBezTo>
                  <a:lnTo>
                    <a:pt x="1459200" y="266000"/>
                  </a:lnTo>
                  <a:cubicBezTo>
                    <a:pt x="1459200" y="282781"/>
                    <a:pt x="1445581" y="296400"/>
                    <a:pt x="14288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5" action="ppaction://hlinksldjump"/>
                </a:rPr>
                <a:t>能量的转</a:t>
              </a:r>
            </a:p>
            <a:p>
              <a:pPr algn="ctr">
                <a:lnSpc>
                  <a:spcPct val="100000"/>
                </a:lnSpc>
              </a:pPr>
              <a:r>
                <a:rPr sz="2400">
                  <a:solidFill>
                    <a:srgbClr val="303030"/>
                  </a:solidFill>
                  <a:latin typeface="宋体" panose="02010600030101010101" pitchFamily="2" charset="-122"/>
                  <a:hlinkClick r:id="rId5" action="ppaction://hlinksldjump"/>
                </a:rPr>
                <a:t>化和守恒</a:t>
              </a:r>
              <a:endParaRPr sz="2400">
                <a:solidFill>
                  <a:srgbClr val="303030"/>
                </a:solidFill>
                <a:latin typeface="宋体" panose="02010600030101010101" pitchFamily="2" charset="-122"/>
              </a:endParaRPr>
            </a:p>
          </p:txBody>
        </p:sp>
      </p:grpSp>
      <p:grpSp>
        <p:nvGrpSpPr>
          <p:cNvPr id="8" name="组合 7"/>
          <p:cNvGrpSpPr/>
          <p:nvPr/>
        </p:nvGrpSpPr>
        <p:grpSpPr>
          <a:xfrm>
            <a:off x="3853498" y="3442970"/>
            <a:ext cx="2160905" cy="457835"/>
            <a:chOff x="6067" y="5987"/>
            <a:chExt cx="3403" cy="721"/>
          </a:xfrm>
        </p:grpSpPr>
        <p:sp>
          <p:nvSpPr>
            <p:cNvPr id="115" name="MMConnector"/>
            <p:cNvSpPr/>
            <p:nvPr/>
          </p:nvSpPr>
          <p:spPr>
            <a:xfrm>
              <a:off x="8417" y="6264"/>
              <a:ext cx="1053" cy="238"/>
            </a:xfrm>
            <a:custGeom>
              <a:avLst/>
              <a:gdLst/>
              <a:ahLst/>
              <a:cxnLst/>
              <a:rect l="0" t="0" r="0" b="0"/>
              <a:pathLst>
                <a:path w="804142" h="160580">
                  <a:moveTo>
                    <a:pt x="168719" y="-25419"/>
                  </a:moveTo>
                  <a:cubicBezTo>
                    <a:pt x="187468" y="-29325"/>
                    <a:pt x="197104" y="-44299"/>
                    <a:pt x="193795" y="-58550"/>
                  </a:cubicBezTo>
                  <a:cubicBezTo>
                    <a:pt x="190486" y="-72800"/>
                    <a:pt x="175190" y="-82179"/>
                    <a:pt x="156686" y="-77240"/>
                  </a:cubicBezTo>
                  <a:cubicBezTo>
                    <a:pt x="139403" y="-72628"/>
                    <a:pt x="122120" y="-68015"/>
                    <a:pt x="104905" y="-63242"/>
                  </a:cubicBezTo>
                  <a:cubicBezTo>
                    <a:pt x="87691" y="-58469"/>
                    <a:pt x="70545" y="-53534"/>
                    <a:pt x="53440" y="-48523"/>
                  </a:cubicBezTo>
                  <a:cubicBezTo>
                    <a:pt x="36335" y="-43513"/>
                    <a:pt x="19270" y="-38425"/>
                    <a:pt x="2241" y="-33285"/>
                  </a:cubicBezTo>
                  <a:cubicBezTo>
                    <a:pt x="-14788" y="-28144"/>
                    <a:pt x="-31782" y="-22950"/>
                    <a:pt x="-48755" y="-17744"/>
                  </a:cubicBezTo>
                  <a:cubicBezTo>
                    <a:pt x="-65728" y="-12539"/>
                    <a:pt x="-82680" y="-7323"/>
                    <a:pt x="-99625" y="-2135"/>
                  </a:cubicBezTo>
                  <a:cubicBezTo>
                    <a:pt x="-116570" y="3053"/>
                    <a:pt x="-133508" y="8211"/>
                    <a:pt x="-150453" y="13299"/>
                  </a:cubicBezTo>
                  <a:cubicBezTo>
                    <a:pt x="-167399" y="18386"/>
                    <a:pt x="-184352" y="23403"/>
                    <a:pt x="-201328" y="28305"/>
                  </a:cubicBezTo>
                  <a:cubicBezTo>
                    <a:pt x="-218303" y="33208"/>
                    <a:pt x="-235300" y="37996"/>
                    <a:pt x="-252332" y="42629"/>
                  </a:cubicBezTo>
                  <a:cubicBezTo>
                    <a:pt x="-269365" y="47261"/>
                    <a:pt x="-286433" y="51737"/>
                    <a:pt x="-303543" y="56016"/>
                  </a:cubicBezTo>
                  <a:cubicBezTo>
                    <a:pt x="-320653" y="60295"/>
                    <a:pt x="-337804" y="64377"/>
                    <a:pt x="-355018" y="68223"/>
                  </a:cubicBezTo>
                  <a:cubicBezTo>
                    <a:pt x="-372232" y="72070"/>
                    <a:pt x="-389508" y="75681"/>
                    <a:pt x="-406798" y="79022"/>
                  </a:cubicBezTo>
                  <a:cubicBezTo>
                    <a:pt x="-424088" y="82362"/>
                    <a:pt x="-441393" y="85432"/>
                    <a:pt x="-458897" y="88207"/>
                  </a:cubicBezTo>
                  <a:cubicBezTo>
                    <a:pt x="-476401" y="90982"/>
                    <a:pt x="-494104" y="93462"/>
                    <a:pt x="-511305" y="95605"/>
                  </a:cubicBezTo>
                  <a:cubicBezTo>
                    <a:pt x="-528506" y="97748"/>
                    <a:pt x="-545205" y="99554"/>
                    <a:pt x="-563987" y="101083"/>
                  </a:cubicBezTo>
                  <a:cubicBezTo>
                    <a:pt x="-582769" y="102611"/>
                    <a:pt x="-603633" y="103863"/>
                    <a:pt x="-616889" y="104545"/>
                  </a:cubicBezTo>
                  <a:cubicBezTo>
                    <a:pt x="-630145" y="105227"/>
                    <a:pt x="-635792" y="105338"/>
                    <a:pt x="-641440" y="105450"/>
                  </a:cubicBezTo>
                  <a:cubicBezTo>
                    <a:pt x="-644175" y="105504"/>
                    <a:pt x="-646000" y="107160"/>
                    <a:pt x="-646000" y="109250"/>
                  </a:cubicBezTo>
                  <a:cubicBezTo>
                    <a:pt x="-646000" y="111340"/>
                    <a:pt x="-644174" y="112952"/>
                    <a:pt x="-641440" y="113050"/>
                  </a:cubicBezTo>
                  <a:cubicBezTo>
                    <a:pt x="-635766" y="113252"/>
                    <a:pt x="-630091" y="113455"/>
                    <a:pt x="-616726" y="113509"/>
                  </a:cubicBezTo>
                  <a:cubicBezTo>
                    <a:pt x="-603362" y="113563"/>
                    <a:pt x="-582306" y="113468"/>
                    <a:pt x="-563310" y="112978"/>
                  </a:cubicBezTo>
                  <a:cubicBezTo>
                    <a:pt x="-544314" y="112488"/>
                    <a:pt x="-527376" y="111602"/>
                    <a:pt x="-509904" y="110403"/>
                  </a:cubicBezTo>
                  <a:cubicBezTo>
                    <a:pt x="-492431" y="109203"/>
                    <a:pt x="-474422" y="107691"/>
                    <a:pt x="-456588" y="105869"/>
                  </a:cubicBezTo>
                  <a:cubicBezTo>
                    <a:pt x="-438754" y="104047"/>
                    <a:pt x="-421096" y="101915"/>
                    <a:pt x="-403434" y="99509"/>
                  </a:cubicBezTo>
                  <a:cubicBezTo>
                    <a:pt x="-385772" y="97102"/>
                    <a:pt x="-368106" y="94420"/>
                    <a:pt x="-350493" y="91498"/>
                  </a:cubicBezTo>
                  <a:cubicBezTo>
                    <a:pt x="-332880" y="88575"/>
                    <a:pt x="-315319" y="85412"/>
                    <a:pt x="-297798" y="82049"/>
                  </a:cubicBezTo>
                  <a:cubicBezTo>
                    <a:pt x="-280278" y="78686"/>
                    <a:pt x="-262798" y="75123"/>
                    <a:pt x="-245360" y="71404"/>
                  </a:cubicBezTo>
                  <a:cubicBezTo>
                    <a:pt x="-227923" y="67685"/>
                    <a:pt x="-210527" y="63810"/>
                    <a:pt x="-193168" y="59823"/>
                  </a:cubicBezTo>
                  <a:cubicBezTo>
                    <a:pt x="-175809" y="55837"/>
                    <a:pt x="-158486" y="51739"/>
                    <a:pt x="-141192" y="47576"/>
                  </a:cubicBezTo>
                  <a:cubicBezTo>
                    <a:pt x="-123899" y="43413"/>
                    <a:pt x="-106635" y="39184"/>
                    <a:pt x="-89392" y="34934"/>
                  </a:cubicBezTo>
                  <a:cubicBezTo>
                    <a:pt x="-72149" y="30683"/>
                    <a:pt x="-54927" y="26412"/>
                    <a:pt x="-37717" y="22161"/>
                  </a:cubicBezTo>
                  <a:cubicBezTo>
                    <a:pt x="-20507" y="17910"/>
                    <a:pt x="-3309" y="13680"/>
                    <a:pt x="13885" y="9513"/>
                  </a:cubicBezTo>
                  <a:cubicBezTo>
                    <a:pt x="31079" y="5346"/>
                    <a:pt x="48270" y="1242"/>
                    <a:pt x="65464" y="-2775"/>
                  </a:cubicBezTo>
                  <a:cubicBezTo>
                    <a:pt x="82657" y="-6792"/>
                    <a:pt x="99853" y="-10724"/>
                    <a:pt x="117063" y="-14484"/>
                  </a:cubicBezTo>
                  <a:cubicBezTo>
                    <a:pt x="134273" y="-18244"/>
                    <a:pt x="151496" y="-21831"/>
                    <a:pt x="168719" y="-25419"/>
                  </a:cubicBezTo>
                  <a:close/>
                </a:path>
              </a:pathLst>
            </a:custGeom>
            <a:solidFill>
              <a:srgbClr val="96E54E"/>
            </a:solidFill>
            <a:ln w="7600" cap="rnd">
              <a:solidFill>
                <a:srgbClr val="96E54E"/>
              </a:solidFill>
              <a:round/>
            </a:ln>
          </p:spPr>
        </p:sp>
        <p:sp>
          <p:nvSpPr>
            <p:cNvPr id="114" name="MainTopic"/>
            <p:cNvSpPr/>
            <p:nvPr/>
          </p:nvSpPr>
          <p:spPr>
            <a:xfrm>
              <a:off x="6067" y="5987"/>
              <a:ext cx="1459" cy="721"/>
            </a:xfrm>
            <a:custGeom>
              <a:avLst/>
              <a:gdLst>
                <a:gd name="rtl" fmla="*/ 135280 w 668800"/>
                <a:gd name="rtt" fmla="*/ 71440 h 296400"/>
                <a:gd name="rtr" fmla="*/ 530480 w 668800"/>
                <a:gd name="rtb" fmla="*/ 238640 h 296400"/>
              </a:gdLst>
              <a:ahLst/>
              <a:cxnLst/>
              <a:rect l="rtl" t="rtt" r="rtr" b="rtb"/>
              <a:pathLst>
                <a:path w="668800" h="296400">
                  <a:moveTo>
                    <a:pt x="30400" y="0"/>
                  </a:moveTo>
                  <a:lnTo>
                    <a:pt x="638400" y="0"/>
                  </a:lnTo>
                  <a:cubicBezTo>
                    <a:pt x="655181" y="0"/>
                    <a:pt x="668800" y="13619"/>
                    <a:pt x="668800" y="30400"/>
                  </a:cubicBezTo>
                  <a:lnTo>
                    <a:pt x="668800" y="266000"/>
                  </a:lnTo>
                  <a:cubicBezTo>
                    <a:pt x="668800" y="282781"/>
                    <a:pt x="655181" y="296400"/>
                    <a:pt x="6384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6" action="ppaction://hlinksldjump"/>
                </a:rPr>
                <a:t>内能</a:t>
              </a:r>
              <a:r>
                <a:rPr sz="2400">
                  <a:solidFill>
                    <a:srgbClr val="303030"/>
                  </a:solidFill>
                  <a:latin typeface="宋体" panose="02010600030101010101" pitchFamily="2" charset="-122"/>
                </a:rPr>
                <a:t> </a:t>
              </a:r>
            </a:p>
          </p:txBody>
        </p:sp>
      </p:grpSp>
      <p:grpSp>
        <p:nvGrpSpPr>
          <p:cNvPr id="2" name="组合 1"/>
          <p:cNvGrpSpPr/>
          <p:nvPr/>
        </p:nvGrpSpPr>
        <p:grpSpPr>
          <a:xfrm>
            <a:off x="3502343" y="1771650"/>
            <a:ext cx="3018790" cy="1903730"/>
            <a:chOff x="5514" y="3355"/>
            <a:chExt cx="4754" cy="2998"/>
          </a:xfrm>
        </p:grpSpPr>
        <p:sp>
          <p:nvSpPr>
            <p:cNvPr id="117" name="MMConnector"/>
            <p:cNvSpPr/>
            <p:nvPr/>
          </p:nvSpPr>
          <p:spPr>
            <a:xfrm>
              <a:off x="9005" y="4759"/>
              <a:ext cx="1263" cy="1594"/>
            </a:xfrm>
            <a:custGeom>
              <a:avLst/>
              <a:gdLst/>
              <a:ahLst/>
              <a:cxnLst/>
              <a:rect l="0" t="0" r="0" b="0"/>
              <a:pathLst>
                <a:path w="875518" h="812385">
                  <a:moveTo>
                    <a:pt x="214640" y="328943"/>
                  </a:moveTo>
                  <a:cubicBezTo>
                    <a:pt x="227221" y="343383"/>
                    <a:pt x="245176" y="344098"/>
                    <a:pt x="255868" y="334112"/>
                  </a:cubicBezTo>
                  <a:cubicBezTo>
                    <a:pt x="266559" y="324125"/>
                    <a:pt x="266619" y="306597"/>
                    <a:pt x="253517" y="292628"/>
                  </a:cubicBezTo>
                  <a:cubicBezTo>
                    <a:pt x="241712" y="280041"/>
                    <a:pt x="229908" y="267454"/>
                    <a:pt x="218465" y="254454"/>
                  </a:cubicBezTo>
                  <a:cubicBezTo>
                    <a:pt x="207022" y="241454"/>
                    <a:pt x="195940" y="228040"/>
                    <a:pt x="185064" y="214416"/>
                  </a:cubicBezTo>
                  <a:cubicBezTo>
                    <a:pt x="174189" y="200793"/>
                    <a:pt x="163518" y="186959"/>
                    <a:pt x="153034" y="172937"/>
                  </a:cubicBezTo>
                  <a:cubicBezTo>
                    <a:pt x="142549" y="158915"/>
                    <a:pt x="132250" y="144706"/>
                    <a:pt x="122081" y="130367"/>
                  </a:cubicBezTo>
                  <a:cubicBezTo>
                    <a:pt x="111911" y="116028"/>
                    <a:pt x="101871" y="101559"/>
                    <a:pt x="91915" y="87000"/>
                  </a:cubicBezTo>
                  <a:cubicBezTo>
                    <a:pt x="81960" y="72440"/>
                    <a:pt x="72088" y="57790"/>
                    <a:pt x="62253" y="43087"/>
                  </a:cubicBezTo>
                  <a:cubicBezTo>
                    <a:pt x="52418" y="28384"/>
                    <a:pt x="42619" y="13627"/>
                    <a:pt x="32811" y="-1148"/>
                  </a:cubicBezTo>
                  <a:cubicBezTo>
                    <a:pt x="23003" y="-15924"/>
                    <a:pt x="13185" y="-30719"/>
                    <a:pt x="3311" y="-45500"/>
                  </a:cubicBezTo>
                  <a:cubicBezTo>
                    <a:pt x="-6564" y="-60280"/>
                    <a:pt x="-16495" y="-75046"/>
                    <a:pt x="-26530" y="-89763"/>
                  </a:cubicBezTo>
                  <a:cubicBezTo>
                    <a:pt x="-36566" y="-104480"/>
                    <a:pt x="-46705" y="-119148"/>
                    <a:pt x="-56999" y="-133728"/>
                  </a:cubicBezTo>
                  <a:cubicBezTo>
                    <a:pt x="-67293" y="-148309"/>
                    <a:pt x="-77740" y="-162801"/>
                    <a:pt x="-88392" y="-177163"/>
                  </a:cubicBezTo>
                  <a:cubicBezTo>
                    <a:pt x="-99045" y="-191524"/>
                    <a:pt x="-109902" y="-205755"/>
                    <a:pt x="-121017" y="-219801"/>
                  </a:cubicBezTo>
                  <a:cubicBezTo>
                    <a:pt x="-132133" y="-233848"/>
                    <a:pt x="-143506" y="-247711"/>
                    <a:pt x="-155190" y="-261328"/>
                  </a:cubicBezTo>
                  <a:cubicBezTo>
                    <a:pt x="-166875" y="-274944"/>
                    <a:pt x="-178871" y="-288315"/>
                    <a:pt x="-191229" y="-301361"/>
                  </a:cubicBezTo>
                  <a:cubicBezTo>
                    <a:pt x="-203588" y="-314408"/>
                    <a:pt x="-216309" y="-327131"/>
                    <a:pt x="-229437" y="-339439"/>
                  </a:cubicBezTo>
                  <a:cubicBezTo>
                    <a:pt x="-242565" y="-351747"/>
                    <a:pt x="-256100" y="-363640"/>
                    <a:pt x="-270073" y="-375011"/>
                  </a:cubicBezTo>
                  <a:cubicBezTo>
                    <a:pt x="-284046" y="-386381"/>
                    <a:pt x="-298457" y="-397230"/>
                    <a:pt x="-313309" y="-407442"/>
                  </a:cubicBezTo>
                  <a:cubicBezTo>
                    <a:pt x="-328160" y="-417653"/>
                    <a:pt x="-343453" y="-427228"/>
                    <a:pt x="-359174" y="-436054"/>
                  </a:cubicBezTo>
                  <a:cubicBezTo>
                    <a:pt x="-374895" y="-444881"/>
                    <a:pt x="-391044" y="-452959"/>
                    <a:pt x="-407510" y="-460200"/>
                  </a:cubicBezTo>
                  <a:cubicBezTo>
                    <a:pt x="-423977" y="-467440"/>
                    <a:pt x="-440761" y="-473844"/>
                    <a:pt x="-457960" y="-479358"/>
                  </a:cubicBezTo>
                  <a:cubicBezTo>
                    <a:pt x="-475160" y="-484872"/>
                    <a:pt x="-492776" y="-489497"/>
                    <a:pt x="-510007" y="-493240"/>
                  </a:cubicBezTo>
                  <a:cubicBezTo>
                    <a:pt x="-527238" y="-496984"/>
                    <a:pt x="-544084" y="-499847"/>
                    <a:pt x="-563062" y="-501831"/>
                  </a:cubicBezTo>
                  <a:cubicBezTo>
                    <a:pt x="-582039" y="-503814"/>
                    <a:pt x="-603148" y="-504918"/>
                    <a:pt x="-616566" y="-505366"/>
                  </a:cubicBezTo>
                  <a:cubicBezTo>
                    <a:pt x="-629985" y="-505814"/>
                    <a:pt x="-635712" y="-505607"/>
                    <a:pt x="-641440" y="-505400"/>
                  </a:cubicBezTo>
                  <a:cubicBezTo>
                    <a:pt x="-644174" y="-505301"/>
                    <a:pt x="-646000" y="-503690"/>
                    <a:pt x="-646000" y="-501600"/>
                  </a:cubicBezTo>
                  <a:cubicBezTo>
                    <a:pt x="-646000" y="-499510"/>
                    <a:pt x="-644176" y="-497801"/>
                    <a:pt x="-641440" y="-497800"/>
                  </a:cubicBezTo>
                  <a:cubicBezTo>
                    <a:pt x="-635770" y="-497797"/>
                    <a:pt x="-630101" y="-497794"/>
                    <a:pt x="-616901" y="-496870"/>
                  </a:cubicBezTo>
                  <a:cubicBezTo>
                    <a:pt x="-603701" y="-495945"/>
                    <a:pt x="-582970" y="-494099"/>
                    <a:pt x="-564418" y="-491473"/>
                  </a:cubicBezTo>
                  <a:cubicBezTo>
                    <a:pt x="-545865" y="-488847"/>
                    <a:pt x="-529491" y="-485441"/>
                    <a:pt x="-512806" y="-481171"/>
                  </a:cubicBezTo>
                  <a:cubicBezTo>
                    <a:pt x="-496122" y="-476902"/>
                    <a:pt x="-479127" y="-471769"/>
                    <a:pt x="-462602" y="-465798"/>
                  </a:cubicBezTo>
                  <a:cubicBezTo>
                    <a:pt x="-446077" y="-459827"/>
                    <a:pt x="-430021" y="-453017"/>
                    <a:pt x="-414321" y="-445417"/>
                  </a:cubicBezTo>
                  <a:cubicBezTo>
                    <a:pt x="-398621" y="-437817"/>
                    <a:pt x="-383277" y="-429427"/>
                    <a:pt x="-368380" y="-420332"/>
                  </a:cubicBezTo>
                  <a:cubicBezTo>
                    <a:pt x="-353483" y="-411237"/>
                    <a:pt x="-339034" y="-401438"/>
                    <a:pt x="-325028" y="-391035"/>
                  </a:cubicBezTo>
                  <a:cubicBezTo>
                    <a:pt x="-311023" y="-380632"/>
                    <a:pt x="-297462" y="-369625"/>
                    <a:pt x="-284333" y="-358118"/>
                  </a:cubicBezTo>
                  <a:cubicBezTo>
                    <a:pt x="-271203" y="-346611"/>
                    <a:pt x="-258504" y="-334605"/>
                    <a:pt x="-246199" y="-322193"/>
                  </a:cubicBezTo>
                  <a:cubicBezTo>
                    <a:pt x="-233894" y="-309782"/>
                    <a:pt x="-221983" y="-296966"/>
                    <a:pt x="-210419" y="-283829"/>
                  </a:cubicBezTo>
                  <a:cubicBezTo>
                    <a:pt x="-198855" y="-270692"/>
                    <a:pt x="-187638" y="-257232"/>
                    <a:pt x="-176716" y="-243521"/>
                  </a:cubicBezTo>
                  <a:cubicBezTo>
                    <a:pt x="-165794" y="-229810"/>
                    <a:pt x="-155166" y="-215846"/>
                    <a:pt x="-144780" y="-201687"/>
                  </a:cubicBezTo>
                  <a:cubicBezTo>
                    <a:pt x="-134393" y="-187528"/>
                    <a:pt x="-124248" y="-173173"/>
                    <a:pt x="-114291" y="-158671"/>
                  </a:cubicBezTo>
                  <a:cubicBezTo>
                    <a:pt x="-104334" y="-144168"/>
                    <a:pt x="-94565" y="-129517"/>
                    <a:pt x="-84932" y="-114757"/>
                  </a:cubicBezTo>
                  <a:cubicBezTo>
                    <a:pt x="-75300" y="-99998"/>
                    <a:pt x="-65804" y="-85129"/>
                    <a:pt x="-56394" y="-70185"/>
                  </a:cubicBezTo>
                  <a:cubicBezTo>
                    <a:pt x="-46985" y="-55241"/>
                    <a:pt x="-37661" y="-40221"/>
                    <a:pt x="-28374" y="-25157"/>
                  </a:cubicBezTo>
                  <a:cubicBezTo>
                    <a:pt x="-19087" y="-10092"/>
                    <a:pt x="-9837" y="5017"/>
                    <a:pt x="-573" y="20144"/>
                  </a:cubicBezTo>
                  <a:cubicBezTo>
                    <a:pt x="8690" y="35271"/>
                    <a:pt x="17967" y="50414"/>
                    <a:pt x="27308" y="65547"/>
                  </a:cubicBezTo>
                  <a:cubicBezTo>
                    <a:pt x="36649" y="80679"/>
                    <a:pt x="46054" y="95801"/>
                    <a:pt x="55576" y="110880"/>
                  </a:cubicBezTo>
                  <a:cubicBezTo>
                    <a:pt x="65099" y="125960"/>
                    <a:pt x="74739" y="140998"/>
                    <a:pt x="84551" y="155962"/>
                  </a:cubicBezTo>
                  <a:cubicBezTo>
                    <a:pt x="94362" y="170926"/>
                    <a:pt x="104345" y="185817"/>
                    <a:pt x="114570" y="200586"/>
                  </a:cubicBezTo>
                  <a:cubicBezTo>
                    <a:pt x="124795" y="215355"/>
                    <a:pt x="135262" y="230002"/>
                    <a:pt x="145996" y="244507"/>
                  </a:cubicBezTo>
                  <a:cubicBezTo>
                    <a:pt x="156730" y="259011"/>
                    <a:pt x="167731" y="273372"/>
                    <a:pt x="179216" y="287421"/>
                  </a:cubicBezTo>
                  <a:cubicBezTo>
                    <a:pt x="190701" y="301469"/>
                    <a:pt x="202671" y="315206"/>
                    <a:pt x="214640" y="328943"/>
                  </a:cubicBezTo>
                  <a:close/>
                </a:path>
              </a:pathLst>
            </a:custGeom>
            <a:solidFill>
              <a:srgbClr val="96E54E"/>
            </a:solidFill>
            <a:ln w="7600" cap="rnd">
              <a:solidFill>
                <a:srgbClr val="96E54E"/>
              </a:solidFill>
              <a:round/>
            </a:ln>
          </p:spPr>
        </p:sp>
        <p:sp>
          <p:nvSpPr>
            <p:cNvPr id="116" name="MainTopic"/>
            <p:cNvSpPr/>
            <p:nvPr/>
          </p:nvSpPr>
          <p:spPr>
            <a:xfrm>
              <a:off x="5514" y="3355"/>
              <a:ext cx="2589" cy="721"/>
            </a:xfrm>
            <a:custGeom>
              <a:avLst/>
              <a:gdLst>
                <a:gd name="rtl" fmla="*/ 135280 w 1026000"/>
                <a:gd name="rtt" fmla="*/ 71440 h 296400"/>
                <a:gd name="rtr" fmla="*/ 887680 w 1026000"/>
                <a:gd name="rtb" fmla="*/ 238640 h 296400"/>
              </a:gdLst>
              <a:ahLst/>
              <a:cxnLst/>
              <a:rect l="rtl" t="rtt" r="rtr" b="rtb"/>
              <a:pathLst>
                <a:path w="1026000" h="296400">
                  <a:moveTo>
                    <a:pt x="30400" y="0"/>
                  </a:moveTo>
                  <a:lnTo>
                    <a:pt x="995600" y="0"/>
                  </a:lnTo>
                  <a:cubicBezTo>
                    <a:pt x="1012381" y="0"/>
                    <a:pt x="1026000" y="13619"/>
                    <a:pt x="1026000" y="30400"/>
                  </a:cubicBezTo>
                  <a:lnTo>
                    <a:pt x="1026000" y="266000"/>
                  </a:lnTo>
                  <a:cubicBezTo>
                    <a:pt x="1026000" y="282781"/>
                    <a:pt x="1012381" y="296400"/>
                    <a:pt x="995600" y="296400"/>
                  </a:cubicBezTo>
                  <a:lnTo>
                    <a:pt x="30400" y="296400"/>
                  </a:lnTo>
                  <a:cubicBezTo>
                    <a:pt x="13619" y="296400"/>
                    <a:pt x="0" y="282781"/>
                    <a:pt x="0" y="266000"/>
                  </a:cubicBezTo>
                  <a:lnTo>
                    <a:pt x="0" y="30400"/>
                  </a:lnTo>
                  <a:cubicBezTo>
                    <a:pt x="0" y="13619"/>
                    <a:pt x="13619" y="0"/>
                    <a:pt x="30400" y="0"/>
                  </a:cubicBezTo>
                  <a:close/>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hlinkClick r:id="rId7" action="ppaction://hlinksldjump"/>
                </a:rPr>
                <a:t>分子热运动</a:t>
              </a:r>
              <a:endParaRPr sz="2400">
                <a:solidFill>
                  <a:srgbClr val="303030"/>
                </a:solidFill>
                <a:latin typeface="宋体" panose="02010600030101010101" pitchFamily="2" charset="-122"/>
              </a:endParaRPr>
            </a:p>
          </p:txBody>
        </p:sp>
      </p:grpSp>
      <p:grpSp>
        <p:nvGrpSpPr>
          <p:cNvPr id="20" name="组合 19"/>
          <p:cNvGrpSpPr/>
          <p:nvPr/>
        </p:nvGrpSpPr>
        <p:grpSpPr>
          <a:xfrm>
            <a:off x="8251508" y="1611630"/>
            <a:ext cx="699135" cy="322580"/>
            <a:chOff x="12993" y="3103"/>
            <a:chExt cx="1101" cy="508"/>
          </a:xfrm>
        </p:grpSpPr>
        <p:sp>
          <p:nvSpPr>
            <p:cNvPr id="177" name="MMConnector"/>
            <p:cNvSpPr/>
            <p:nvPr/>
          </p:nvSpPr>
          <p:spPr>
            <a:xfrm>
              <a:off x="12993" y="3565"/>
              <a:ext cx="547" cy="46"/>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96E54E"/>
              </a:solidFill>
              <a:round/>
            </a:ln>
          </p:spPr>
        </p:sp>
        <p:sp>
          <p:nvSpPr>
            <p:cNvPr id="156" name="SubTopic"/>
            <p:cNvSpPr/>
            <p:nvPr/>
          </p:nvSpPr>
          <p:spPr>
            <a:xfrm>
              <a:off x="13266" y="3103"/>
              <a:ext cx="829" cy="43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定义</a:t>
              </a:r>
            </a:p>
          </p:txBody>
        </p:sp>
      </p:grpSp>
      <p:grpSp>
        <p:nvGrpSpPr>
          <p:cNvPr id="21" name="组合 20"/>
          <p:cNvGrpSpPr/>
          <p:nvPr/>
        </p:nvGrpSpPr>
        <p:grpSpPr>
          <a:xfrm>
            <a:off x="8251508" y="2021205"/>
            <a:ext cx="3291205" cy="360045"/>
            <a:chOff x="12993" y="3748"/>
            <a:chExt cx="5183" cy="567"/>
          </a:xfrm>
        </p:grpSpPr>
        <p:sp>
          <p:nvSpPr>
            <p:cNvPr id="178" name="MMConnector"/>
            <p:cNvSpPr/>
            <p:nvPr/>
          </p:nvSpPr>
          <p:spPr>
            <a:xfrm>
              <a:off x="12993" y="3831"/>
              <a:ext cx="547" cy="485"/>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96E54E"/>
              </a:solidFill>
              <a:round/>
            </a:ln>
          </p:spPr>
        </p:sp>
        <p:sp>
          <p:nvSpPr>
            <p:cNvPr id="164" name="SubTopic"/>
            <p:cNvSpPr/>
            <p:nvPr/>
          </p:nvSpPr>
          <p:spPr>
            <a:xfrm>
              <a:off x="13284" y="3748"/>
              <a:ext cx="4893" cy="370"/>
            </a:xfrm>
            <a:custGeom>
              <a:avLst/>
              <a:gdLst>
                <a:gd name="rtl" fmla="*/ 54150 w 1474400"/>
                <a:gd name="rtt" fmla="*/ 26030 h 180500"/>
                <a:gd name="rtr" fmla="*/ 1422150 w 1474400"/>
                <a:gd name="rtb" fmla="*/ 162830 h 180500"/>
              </a:gdLst>
              <a:ahLst/>
              <a:cxnLst/>
              <a:rect l="rtl" t="rtt" r="rtr" b="rtb"/>
              <a:pathLst>
                <a:path w="1474400" h="180500" stroke="0">
                  <a:moveTo>
                    <a:pt x="0" y="0"/>
                  </a:moveTo>
                  <a:lnTo>
                    <a:pt x="1474400" y="0"/>
                  </a:lnTo>
                  <a:lnTo>
                    <a:pt x="1474400" y="180500"/>
                  </a:lnTo>
                  <a:lnTo>
                    <a:pt x="0" y="180500"/>
                  </a:lnTo>
                  <a:lnTo>
                    <a:pt x="0" y="0"/>
                  </a:lnTo>
                  <a:close/>
                </a:path>
                <a:path w="1474400" h="180500" fill="none">
                  <a:moveTo>
                    <a:pt x="0" y="180500"/>
                  </a:moveTo>
                  <a:lnTo>
                    <a:pt x="14744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四冲程汽油机的工作过程</a:t>
              </a:r>
            </a:p>
          </p:txBody>
        </p:sp>
      </p:grpSp>
      <p:grpSp>
        <p:nvGrpSpPr>
          <p:cNvPr id="23" name="组合 22"/>
          <p:cNvGrpSpPr/>
          <p:nvPr/>
        </p:nvGrpSpPr>
        <p:grpSpPr>
          <a:xfrm>
            <a:off x="8923338" y="3135630"/>
            <a:ext cx="627380" cy="323215"/>
            <a:chOff x="14051" y="5503"/>
            <a:chExt cx="988" cy="509"/>
          </a:xfrm>
        </p:grpSpPr>
        <p:sp>
          <p:nvSpPr>
            <p:cNvPr id="201" name="MMConnector"/>
            <p:cNvSpPr/>
            <p:nvPr/>
          </p:nvSpPr>
          <p:spPr>
            <a:xfrm>
              <a:off x="14051" y="5966"/>
              <a:ext cx="547" cy="46"/>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96E54E"/>
              </a:solidFill>
              <a:round/>
            </a:ln>
          </p:spPr>
        </p:sp>
        <p:sp>
          <p:nvSpPr>
            <p:cNvPr id="180" name="SubTopic"/>
            <p:cNvSpPr/>
            <p:nvPr/>
          </p:nvSpPr>
          <p:spPr>
            <a:xfrm>
              <a:off x="14211" y="5503"/>
              <a:ext cx="829" cy="43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热值</a:t>
              </a:r>
            </a:p>
          </p:txBody>
        </p:sp>
      </p:grpSp>
      <p:grpSp>
        <p:nvGrpSpPr>
          <p:cNvPr id="24" name="组合 23"/>
          <p:cNvGrpSpPr/>
          <p:nvPr/>
        </p:nvGrpSpPr>
        <p:grpSpPr>
          <a:xfrm>
            <a:off x="8923338" y="3851275"/>
            <a:ext cx="2978785" cy="814070"/>
            <a:chOff x="14051" y="6630"/>
            <a:chExt cx="4691" cy="1282"/>
          </a:xfrm>
        </p:grpSpPr>
        <p:sp>
          <p:nvSpPr>
            <p:cNvPr id="202" name="MMConnector"/>
            <p:cNvSpPr/>
            <p:nvPr/>
          </p:nvSpPr>
          <p:spPr>
            <a:xfrm>
              <a:off x="14051" y="6630"/>
              <a:ext cx="547" cy="1282"/>
            </a:xfrm>
            <a:custGeom>
              <a:avLst/>
              <a:gdLst/>
              <a:ahLst/>
              <a:cxnLst/>
              <a:rect l="0" t="0" r="0" b="0"/>
              <a:pathLst>
                <a:path w="250800" h="527250" fill="none">
                  <a:moveTo>
                    <a:pt x="-125400" y="-263625"/>
                  </a:moveTo>
                  <a:cubicBezTo>
                    <a:pt x="30216" y="-263625"/>
                    <a:pt x="-78864" y="263625"/>
                    <a:pt x="125400" y="263625"/>
                  </a:cubicBezTo>
                </a:path>
              </a:pathLst>
            </a:custGeom>
            <a:noFill/>
            <a:ln w="15200" cap="rnd">
              <a:solidFill>
                <a:srgbClr val="96E54E"/>
              </a:solidFill>
              <a:round/>
            </a:ln>
          </p:spPr>
        </p:sp>
        <p:sp>
          <p:nvSpPr>
            <p:cNvPr id="188" name="SubTopic"/>
            <p:cNvSpPr/>
            <p:nvPr/>
          </p:nvSpPr>
          <p:spPr>
            <a:xfrm>
              <a:off x="14318" y="6832"/>
              <a:ext cx="4425" cy="468"/>
            </a:xfrm>
            <a:custGeom>
              <a:avLst/>
              <a:gdLst>
                <a:gd name="rtl" fmla="*/ 54150 w 1352800"/>
                <a:gd name="rtt" fmla="*/ 26030 h 180500"/>
                <a:gd name="rtr" fmla="*/ 1300550 w 1352800"/>
                <a:gd name="rtb" fmla="*/ 162830 h 180500"/>
              </a:gdLst>
              <a:ahLst/>
              <a:cxnLst/>
              <a:rect l="rtl" t="rtt" r="rtr" b="rtb"/>
              <a:pathLst>
                <a:path w="1352800" h="180500" stroke="0">
                  <a:moveTo>
                    <a:pt x="0" y="0"/>
                  </a:moveTo>
                  <a:lnTo>
                    <a:pt x="1352800" y="0"/>
                  </a:lnTo>
                  <a:lnTo>
                    <a:pt x="1352800" y="180500"/>
                  </a:lnTo>
                  <a:lnTo>
                    <a:pt x="0" y="180500"/>
                  </a:lnTo>
                  <a:lnTo>
                    <a:pt x="0" y="0"/>
                  </a:lnTo>
                  <a:close/>
                </a:path>
                <a:path w="1352800" h="180500" fill="none">
                  <a:moveTo>
                    <a:pt x="0" y="180500"/>
                  </a:moveTo>
                  <a:lnTo>
                    <a:pt x="13528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热效率计算公式的应用</a:t>
              </a:r>
            </a:p>
          </p:txBody>
        </p:sp>
      </p:grpSp>
      <p:grpSp>
        <p:nvGrpSpPr>
          <p:cNvPr id="9" name="组合 8"/>
          <p:cNvGrpSpPr/>
          <p:nvPr/>
        </p:nvGrpSpPr>
        <p:grpSpPr>
          <a:xfrm>
            <a:off x="2836228" y="2752090"/>
            <a:ext cx="1189990" cy="1186815"/>
            <a:chOff x="4465" y="4899"/>
            <a:chExt cx="1874" cy="1869"/>
          </a:xfrm>
        </p:grpSpPr>
        <p:sp>
          <p:nvSpPr>
            <p:cNvPr id="297" name="MMConnector"/>
            <p:cNvSpPr/>
            <p:nvPr/>
          </p:nvSpPr>
          <p:spPr>
            <a:xfrm>
              <a:off x="5793" y="5926"/>
              <a:ext cx="547" cy="843"/>
            </a:xfrm>
            <a:custGeom>
              <a:avLst/>
              <a:gdLst/>
              <a:ahLst/>
              <a:cxnLst/>
              <a:rect l="0" t="0" r="0" b="0"/>
              <a:pathLst>
                <a:path w="250800" h="346750" fill="none">
                  <a:moveTo>
                    <a:pt x="125400" y="173375"/>
                  </a:moveTo>
                  <a:cubicBezTo>
                    <a:pt x="-13793" y="173375"/>
                    <a:pt x="40543" y="-173375"/>
                    <a:pt x="-125400" y="-173375"/>
                  </a:cubicBezTo>
                </a:path>
              </a:pathLst>
            </a:custGeom>
            <a:noFill/>
            <a:ln w="15200" cap="rnd">
              <a:solidFill>
                <a:srgbClr val="96E54E"/>
              </a:solidFill>
              <a:round/>
            </a:ln>
          </p:spPr>
        </p:sp>
        <p:sp>
          <p:nvSpPr>
            <p:cNvPr id="276" name="SubTopic"/>
            <p:cNvSpPr/>
            <p:nvPr/>
          </p:nvSpPr>
          <p:spPr>
            <a:xfrm>
              <a:off x="4465" y="4899"/>
              <a:ext cx="1101" cy="605"/>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定义</a:t>
              </a:r>
            </a:p>
          </p:txBody>
        </p:sp>
      </p:grpSp>
      <p:grpSp>
        <p:nvGrpSpPr>
          <p:cNvPr id="3" name="组合 2"/>
          <p:cNvGrpSpPr/>
          <p:nvPr/>
        </p:nvGrpSpPr>
        <p:grpSpPr>
          <a:xfrm>
            <a:off x="1836103" y="1144270"/>
            <a:ext cx="1838960" cy="1123315"/>
            <a:chOff x="2890" y="2367"/>
            <a:chExt cx="2896" cy="1769"/>
          </a:xfrm>
        </p:grpSpPr>
        <p:sp>
          <p:nvSpPr>
            <p:cNvPr id="321" name="MMConnector"/>
            <p:cNvSpPr/>
            <p:nvPr/>
          </p:nvSpPr>
          <p:spPr>
            <a:xfrm>
              <a:off x="5240" y="3294"/>
              <a:ext cx="547" cy="843"/>
            </a:xfrm>
            <a:custGeom>
              <a:avLst/>
              <a:gdLst/>
              <a:ahLst/>
              <a:cxnLst/>
              <a:rect l="0" t="0" r="0" b="0"/>
              <a:pathLst>
                <a:path w="250800" h="346750" fill="none">
                  <a:moveTo>
                    <a:pt x="125400" y="173375"/>
                  </a:moveTo>
                  <a:cubicBezTo>
                    <a:pt x="-13793" y="173375"/>
                    <a:pt x="40543" y="-173375"/>
                    <a:pt x="-125400" y="-173375"/>
                  </a:cubicBezTo>
                </a:path>
              </a:pathLst>
            </a:custGeom>
            <a:noFill/>
            <a:ln w="15200" cap="rnd">
              <a:solidFill>
                <a:srgbClr val="96E54E"/>
              </a:solidFill>
              <a:round/>
            </a:ln>
          </p:spPr>
        </p:sp>
        <p:sp>
          <p:nvSpPr>
            <p:cNvPr id="300" name="SubTopic"/>
            <p:cNvSpPr/>
            <p:nvPr/>
          </p:nvSpPr>
          <p:spPr>
            <a:xfrm>
              <a:off x="2890" y="2367"/>
              <a:ext cx="2225" cy="505"/>
            </a:xfrm>
            <a:custGeom>
              <a:avLst/>
              <a:gdLst>
                <a:gd name="rtl" fmla="*/ 54150 w 744800"/>
                <a:gd name="rtt" fmla="*/ 26030 h 180500"/>
                <a:gd name="rtr" fmla="*/ 692550 w 744800"/>
                <a:gd name="rtb" fmla="*/ 162830 h 180500"/>
              </a:gdLst>
              <a:ahLst/>
              <a:cxnLst/>
              <a:rect l="rtl" t="rtt" r="rtr" b="rtb"/>
              <a:pathLst>
                <a:path w="744800" h="180500" stroke="0">
                  <a:moveTo>
                    <a:pt x="0" y="0"/>
                  </a:moveTo>
                  <a:lnTo>
                    <a:pt x="744800" y="0"/>
                  </a:lnTo>
                  <a:lnTo>
                    <a:pt x="744800" y="180500"/>
                  </a:lnTo>
                  <a:lnTo>
                    <a:pt x="0" y="180500"/>
                  </a:lnTo>
                  <a:lnTo>
                    <a:pt x="0" y="0"/>
                  </a:lnTo>
                  <a:close/>
                </a:path>
                <a:path w="744800" h="180500" fill="none">
                  <a:moveTo>
                    <a:pt x="0" y="180500"/>
                  </a:moveTo>
                  <a:lnTo>
                    <a:pt x="7448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物质的构成</a:t>
              </a:r>
            </a:p>
          </p:txBody>
        </p:sp>
      </p:grpSp>
      <p:grpSp>
        <p:nvGrpSpPr>
          <p:cNvPr id="4" name="组合 3"/>
          <p:cNvGrpSpPr/>
          <p:nvPr/>
        </p:nvGrpSpPr>
        <p:grpSpPr>
          <a:xfrm>
            <a:off x="1764348" y="1620520"/>
            <a:ext cx="1910715" cy="394335"/>
            <a:chOff x="2777" y="3117"/>
            <a:chExt cx="3009" cy="621"/>
          </a:xfrm>
        </p:grpSpPr>
        <p:sp>
          <p:nvSpPr>
            <p:cNvPr id="322" name="MMConnector"/>
            <p:cNvSpPr/>
            <p:nvPr/>
          </p:nvSpPr>
          <p:spPr>
            <a:xfrm>
              <a:off x="5240" y="3692"/>
              <a:ext cx="547" cy="46"/>
            </a:xfrm>
            <a:custGeom>
              <a:avLst/>
              <a:gdLst/>
              <a:ahLst/>
              <a:cxnLst/>
              <a:rect l="0" t="0" r="0" b="0"/>
              <a:pathLst>
                <a:path w="250800" h="19000" fill="none">
                  <a:moveTo>
                    <a:pt x="125400" y="9500"/>
                  </a:moveTo>
                  <a:cubicBezTo>
                    <a:pt x="25080" y="9500"/>
                    <a:pt x="-50160" y="-9500"/>
                    <a:pt x="-125400" y="-9500"/>
                  </a:cubicBezTo>
                </a:path>
              </a:pathLst>
            </a:custGeom>
            <a:noFill/>
            <a:ln w="15200" cap="rnd">
              <a:solidFill>
                <a:srgbClr val="96E54E"/>
              </a:solidFill>
              <a:round/>
            </a:ln>
          </p:spPr>
        </p:sp>
        <p:sp>
          <p:nvSpPr>
            <p:cNvPr id="308" name="SubTopic"/>
            <p:cNvSpPr/>
            <p:nvPr/>
          </p:nvSpPr>
          <p:spPr>
            <a:xfrm>
              <a:off x="2777" y="3117"/>
              <a:ext cx="2254" cy="538"/>
            </a:xfrm>
            <a:custGeom>
              <a:avLst/>
              <a:gdLst>
                <a:gd name="rtl" fmla="*/ 54150 w 744800"/>
                <a:gd name="rtt" fmla="*/ 26030 h 180500"/>
                <a:gd name="rtr" fmla="*/ 692550 w 744800"/>
                <a:gd name="rtb" fmla="*/ 162830 h 180500"/>
              </a:gdLst>
              <a:ahLst/>
              <a:cxnLst/>
              <a:rect l="rtl" t="rtt" r="rtr" b="rtb"/>
              <a:pathLst>
                <a:path w="744800" h="180500" stroke="0">
                  <a:moveTo>
                    <a:pt x="0" y="0"/>
                  </a:moveTo>
                  <a:lnTo>
                    <a:pt x="744800" y="0"/>
                  </a:lnTo>
                  <a:lnTo>
                    <a:pt x="744800" y="180500"/>
                  </a:lnTo>
                  <a:lnTo>
                    <a:pt x="0" y="180500"/>
                  </a:lnTo>
                  <a:lnTo>
                    <a:pt x="0" y="0"/>
                  </a:lnTo>
                  <a:close/>
                </a:path>
                <a:path w="744800" h="180500" fill="none">
                  <a:moveTo>
                    <a:pt x="0" y="180500"/>
                  </a:moveTo>
                  <a:lnTo>
                    <a:pt x="7448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分子热运动</a:t>
              </a:r>
            </a:p>
          </p:txBody>
        </p:sp>
      </p:grpSp>
      <p:grpSp>
        <p:nvGrpSpPr>
          <p:cNvPr id="10" name="组合 9"/>
          <p:cNvGrpSpPr/>
          <p:nvPr/>
        </p:nvGrpSpPr>
        <p:grpSpPr>
          <a:xfrm>
            <a:off x="2310448" y="3123565"/>
            <a:ext cx="1715770" cy="647065"/>
            <a:chOff x="3637" y="5484"/>
            <a:chExt cx="2702" cy="1019"/>
          </a:xfrm>
        </p:grpSpPr>
        <p:sp>
          <p:nvSpPr>
            <p:cNvPr id="392" name="MMConnector"/>
            <p:cNvSpPr/>
            <p:nvPr/>
          </p:nvSpPr>
          <p:spPr>
            <a:xfrm>
              <a:off x="5793" y="6191"/>
              <a:ext cx="547" cy="312"/>
            </a:xfrm>
            <a:custGeom>
              <a:avLst/>
              <a:gdLst/>
              <a:ahLst/>
              <a:cxnLst/>
              <a:rect l="0" t="0" r="0" b="0"/>
              <a:pathLst>
                <a:path w="250800" h="128250" fill="none">
                  <a:moveTo>
                    <a:pt x="125400" y="64125"/>
                  </a:moveTo>
                  <a:cubicBezTo>
                    <a:pt x="10072" y="64125"/>
                    <a:pt x="-15142" y="-64125"/>
                    <a:pt x="-125400" y="-64125"/>
                  </a:cubicBezTo>
                </a:path>
              </a:pathLst>
            </a:custGeom>
            <a:noFill/>
            <a:ln w="15200" cap="rnd">
              <a:solidFill>
                <a:srgbClr val="96E54E"/>
              </a:solidFill>
              <a:round/>
            </a:ln>
          </p:spPr>
        </p:sp>
        <p:sp>
          <p:nvSpPr>
            <p:cNvPr id="391" name="SubTopic"/>
            <p:cNvSpPr/>
            <p:nvPr/>
          </p:nvSpPr>
          <p:spPr>
            <a:xfrm>
              <a:off x="3637" y="5484"/>
              <a:ext cx="1883" cy="531"/>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影响因素</a:t>
              </a:r>
            </a:p>
          </p:txBody>
        </p:sp>
      </p:grpSp>
      <p:grpSp>
        <p:nvGrpSpPr>
          <p:cNvPr id="5" name="组合 4"/>
          <p:cNvGrpSpPr/>
          <p:nvPr/>
        </p:nvGrpSpPr>
        <p:grpSpPr>
          <a:xfrm>
            <a:off x="411163" y="2198370"/>
            <a:ext cx="3263900" cy="608330"/>
            <a:chOff x="646" y="4027"/>
            <a:chExt cx="5140" cy="958"/>
          </a:xfrm>
        </p:grpSpPr>
        <p:sp>
          <p:nvSpPr>
            <p:cNvPr id="147" name="MMConnector"/>
            <p:cNvSpPr/>
            <p:nvPr/>
          </p:nvSpPr>
          <p:spPr>
            <a:xfrm>
              <a:off x="5228" y="4137"/>
              <a:ext cx="559" cy="849"/>
            </a:xfrm>
            <a:custGeom>
              <a:avLst/>
              <a:gdLst/>
              <a:ahLst/>
              <a:cxnLst/>
              <a:rect l="0" t="0" r="0" b="0"/>
              <a:pathLst>
                <a:path w="250800" h="308750" fill="none">
                  <a:moveTo>
                    <a:pt x="125400" y="-154375"/>
                  </a:moveTo>
                  <a:cubicBezTo>
                    <a:pt x="-9893" y="-154375"/>
                    <a:pt x="31445" y="154375"/>
                    <a:pt x="-125400" y="154375"/>
                  </a:cubicBezTo>
                </a:path>
              </a:pathLst>
            </a:custGeom>
            <a:noFill/>
            <a:ln w="15200" cap="rnd">
              <a:solidFill>
                <a:srgbClr val="96E54E"/>
              </a:solidFill>
              <a:round/>
            </a:ln>
          </p:spPr>
        </p:sp>
        <p:sp>
          <p:nvSpPr>
            <p:cNvPr id="146" name="SubTopic"/>
            <p:cNvSpPr/>
            <p:nvPr/>
          </p:nvSpPr>
          <p:spPr>
            <a:xfrm>
              <a:off x="646" y="4027"/>
              <a:ext cx="4309" cy="515"/>
            </a:xfrm>
            <a:custGeom>
              <a:avLst/>
              <a:gdLst>
                <a:gd name="rtl" fmla="*/ 54150 w 1231200"/>
                <a:gd name="rtt" fmla="*/ 26030 h 180500"/>
                <a:gd name="rtr" fmla="*/ 1178950 w 1231200"/>
                <a:gd name="rtb" fmla="*/ 162830 h 180500"/>
              </a:gdLst>
              <a:ahLst/>
              <a:cxnLst/>
              <a:rect l="rtl" t="rtt" r="rtr" b="rtb"/>
              <a:pathLst>
                <a:path w="1231200" h="180500" stroke="0">
                  <a:moveTo>
                    <a:pt x="0" y="0"/>
                  </a:moveTo>
                  <a:lnTo>
                    <a:pt x="1231200" y="0"/>
                  </a:lnTo>
                  <a:lnTo>
                    <a:pt x="1231200" y="180500"/>
                  </a:lnTo>
                  <a:lnTo>
                    <a:pt x="0" y="180500"/>
                  </a:lnTo>
                  <a:lnTo>
                    <a:pt x="0" y="0"/>
                  </a:lnTo>
                  <a:close/>
                </a:path>
                <a:path w="1231200" h="180500" fill="none">
                  <a:moveTo>
                    <a:pt x="0" y="180500"/>
                  </a:moveTo>
                  <a:lnTo>
                    <a:pt x="1231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分子间的相互作用力</a:t>
              </a:r>
            </a:p>
          </p:txBody>
        </p:sp>
      </p:grpSp>
      <p:grpSp>
        <p:nvGrpSpPr>
          <p:cNvPr id="11" name="组合 10"/>
          <p:cNvGrpSpPr/>
          <p:nvPr/>
        </p:nvGrpSpPr>
        <p:grpSpPr>
          <a:xfrm>
            <a:off x="1537653" y="3701415"/>
            <a:ext cx="2489200" cy="432435"/>
            <a:chOff x="2420" y="6394"/>
            <a:chExt cx="3920" cy="681"/>
          </a:xfrm>
        </p:grpSpPr>
        <p:sp>
          <p:nvSpPr>
            <p:cNvPr id="151" name="MMConnector"/>
            <p:cNvSpPr/>
            <p:nvPr/>
          </p:nvSpPr>
          <p:spPr>
            <a:xfrm>
              <a:off x="5793" y="6590"/>
              <a:ext cx="547" cy="485"/>
            </a:xfrm>
            <a:custGeom>
              <a:avLst/>
              <a:gdLst/>
              <a:ahLst/>
              <a:cxnLst/>
              <a:rect l="0" t="0" r="0" b="0"/>
              <a:pathLst>
                <a:path w="250800" h="199500" fill="none">
                  <a:moveTo>
                    <a:pt x="125400" y="-99750"/>
                  </a:moveTo>
                  <a:cubicBezTo>
                    <a:pt x="1957" y="-99750"/>
                    <a:pt x="3793" y="99750"/>
                    <a:pt x="-125400" y="99750"/>
                  </a:cubicBezTo>
                </a:path>
              </a:pathLst>
            </a:custGeom>
            <a:noFill/>
            <a:ln w="15200" cap="rnd">
              <a:solidFill>
                <a:srgbClr val="96E54E"/>
              </a:solidFill>
              <a:round/>
            </a:ln>
          </p:spPr>
        </p:sp>
        <p:sp>
          <p:nvSpPr>
            <p:cNvPr id="150" name="SubTopic"/>
            <p:cNvSpPr/>
            <p:nvPr/>
          </p:nvSpPr>
          <p:spPr>
            <a:xfrm>
              <a:off x="2420" y="6394"/>
              <a:ext cx="3145" cy="439"/>
            </a:xfrm>
            <a:custGeom>
              <a:avLst/>
              <a:gdLst>
                <a:gd name="rtl" fmla="*/ 54150 w 988000"/>
                <a:gd name="rtt" fmla="*/ 26030 h 180500"/>
                <a:gd name="rtr" fmla="*/ 935750 w 988000"/>
                <a:gd name="rtb" fmla="*/ 162830 h 180500"/>
              </a:gdLst>
              <a:ahLst/>
              <a:cxnLst/>
              <a:rect l="rtl" t="rtt" r="rtr" b="rtb"/>
              <a:pathLst>
                <a:path w="988000" h="180500" stroke="0">
                  <a:moveTo>
                    <a:pt x="0" y="0"/>
                  </a:moveTo>
                  <a:lnTo>
                    <a:pt x="988000" y="0"/>
                  </a:lnTo>
                  <a:lnTo>
                    <a:pt x="988000" y="180500"/>
                  </a:lnTo>
                  <a:lnTo>
                    <a:pt x="0" y="180500"/>
                  </a:lnTo>
                  <a:lnTo>
                    <a:pt x="0" y="0"/>
                  </a:lnTo>
                  <a:close/>
                </a:path>
                <a:path w="988000" h="180500" fill="none">
                  <a:moveTo>
                    <a:pt x="0" y="180500"/>
                  </a:moveTo>
                  <a:lnTo>
                    <a:pt x="988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改变内能的方式</a:t>
              </a:r>
            </a:p>
          </p:txBody>
        </p:sp>
      </p:grpSp>
      <p:grpSp>
        <p:nvGrpSpPr>
          <p:cNvPr id="13" name="组合 12"/>
          <p:cNvGrpSpPr/>
          <p:nvPr/>
        </p:nvGrpSpPr>
        <p:grpSpPr>
          <a:xfrm>
            <a:off x="521653" y="3532505"/>
            <a:ext cx="1214755" cy="532130"/>
            <a:chOff x="820" y="6128"/>
            <a:chExt cx="1913" cy="838"/>
          </a:xfrm>
        </p:grpSpPr>
        <p:sp>
          <p:nvSpPr>
            <p:cNvPr id="158" name="MMConnector"/>
            <p:cNvSpPr/>
            <p:nvPr/>
          </p:nvSpPr>
          <p:spPr>
            <a:xfrm>
              <a:off x="2187" y="6700"/>
              <a:ext cx="547" cy="266"/>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57" name="SubTopic"/>
            <p:cNvSpPr/>
            <p:nvPr/>
          </p:nvSpPr>
          <p:spPr>
            <a:xfrm>
              <a:off x="820" y="6128"/>
              <a:ext cx="1094" cy="439"/>
            </a:xfrm>
            <a:custGeom>
              <a:avLst/>
              <a:gdLst>
                <a:gd name="rtl" fmla="*/ 54150 w 501600"/>
                <a:gd name="rtt" fmla="*/ 26030 h 180500"/>
                <a:gd name="rtr" fmla="*/ 449350 w 501600"/>
                <a:gd name="rtb" fmla="*/ 162830 h 180500"/>
              </a:gdLst>
              <a:ahLst/>
              <a:cxnLst/>
              <a:rect l="rtl" t="rtt" r="rtr" b="rtb"/>
              <a:pathLst>
                <a:path w="501600" h="180500" stroke="0">
                  <a:moveTo>
                    <a:pt x="0" y="0"/>
                  </a:moveTo>
                  <a:lnTo>
                    <a:pt x="501600" y="0"/>
                  </a:lnTo>
                  <a:lnTo>
                    <a:pt x="501600" y="180500"/>
                  </a:lnTo>
                  <a:lnTo>
                    <a:pt x="0" y="180500"/>
                  </a:lnTo>
                  <a:lnTo>
                    <a:pt x="0" y="0"/>
                  </a:lnTo>
                  <a:close/>
                </a:path>
                <a:path w="501600" h="180500" fill="none">
                  <a:moveTo>
                    <a:pt x="0" y="180500"/>
                  </a:moveTo>
                  <a:lnTo>
                    <a:pt x="5016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热传递</a:t>
              </a:r>
            </a:p>
          </p:txBody>
        </p:sp>
      </p:grpSp>
      <p:grpSp>
        <p:nvGrpSpPr>
          <p:cNvPr id="14" name="组合 13"/>
          <p:cNvGrpSpPr/>
          <p:nvPr/>
        </p:nvGrpSpPr>
        <p:grpSpPr>
          <a:xfrm>
            <a:off x="411163" y="4013200"/>
            <a:ext cx="1336675" cy="371475"/>
            <a:chOff x="646" y="6885"/>
            <a:chExt cx="2105" cy="585"/>
          </a:xfrm>
        </p:grpSpPr>
        <p:sp>
          <p:nvSpPr>
            <p:cNvPr id="160" name="MMConnector"/>
            <p:cNvSpPr/>
            <p:nvPr/>
          </p:nvSpPr>
          <p:spPr>
            <a:xfrm>
              <a:off x="2187" y="7066"/>
              <a:ext cx="564" cy="405"/>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59" name="SubTopic"/>
            <p:cNvSpPr/>
            <p:nvPr/>
          </p:nvSpPr>
          <p:spPr>
            <a:xfrm>
              <a:off x="646" y="6885"/>
              <a:ext cx="1268" cy="415"/>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做功</a:t>
              </a:r>
            </a:p>
          </p:txBody>
        </p:sp>
      </p:grpSp>
      <p:grpSp>
        <p:nvGrpSpPr>
          <p:cNvPr id="12" name="组合 11"/>
          <p:cNvGrpSpPr/>
          <p:nvPr/>
        </p:nvGrpSpPr>
        <p:grpSpPr>
          <a:xfrm>
            <a:off x="3051493" y="4079240"/>
            <a:ext cx="974725" cy="814070"/>
            <a:chOff x="4804" y="6989"/>
            <a:chExt cx="1535" cy="1282"/>
          </a:xfrm>
        </p:grpSpPr>
        <p:sp>
          <p:nvSpPr>
            <p:cNvPr id="165" name="MMConnector"/>
            <p:cNvSpPr/>
            <p:nvPr/>
          </p:nvSpPr>
          <p:spPr>
            <a:xfrm>
              <a:off x="5793" y="6989"/>
              <a:ext cx="547" cy="1282"/>
            </a:xfrm>
            <a:custGeom>
              <a:avLst/>
              <a:gdLst/>
              <a:ahLst/>
              <a:cxnLst/>
              <a:rect l="0" t="0" r="0" b="0"/>
              <a:pathLst>
                <a:path w="250800" h="527250" fill="none">
                  <a:moveTo>
                    <a:pt x="125400" y="-263625"/>
                  </a:moveTo>
                  <a:cubicBezTo>
                    <a:pt x="-30216" y="-263625"/>
                    <a:pt x="78864" y="263625"/>
                    <a:pt x="-125400" y="263625"/>
                  </a:cubicBezTo>
                </a:path>
              </a:pathLst>
            </a:custGeom>
            <a:noFill/>
            <a:ln w="15200" cap="rnd">
              <a:solidFill>
                <a:srgbClr val="96E54E"/>
              </a:solidFill>
              <a:round/>
            </a:ln>
          </p:spPr>
        </p:sp>
        <p:sp>
          <p:nvSpPr>
            <p:cNvPr id="163" name="SubTopic"/>
            <p:cNvSpPr/>
            <p:nvPr/>
          </p:nvSpPr>
          <p:spPr>
            <a:xfrm>
              <a:off x="4804" y="7191"/>
              <a:ext cx="829" cy="43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热量</a:t>
              </a:r>
            </a:p>
          </p:txBody>
        </p:sp>
      </p:grpSp>
      <p:grpSp>
        <p:nvGrpSpPr>
          <p:cNvPr id="16" name="组合 15"/>
          <p:cNvGrpSpPr/>
          <p:nvPr/>
        </p:nvGrpSpPr>
        <p:grpSpPr>
          <a:xfrm>
            <a:off x="2885123" y="4893945"/>
            <a:ext cx="1261745" cy="641350"/>
            <a:chOff x="4542" y="8272"/>
            <a:chExt cx="1987" cy="1010"/>
          </a:xfrm>
        </p:grpSpPr>
        <p:sp>
          <p:nvSpPr>
            <p:cNvPr id="167" name="MMConnector"/>
            <p:cNvSpPr/>
            <p:nvPr/>
          </p:nvSpPr>
          <p:spPr>
            <a:xfrm>
              <a:off x="5983" y="8970"/>
              <a:ext cx="547" cy="312"/>
            </a:xfrm>
            <a:custGeom>
              <a:avLst/>
              <a:gdLst/>
              <a:ahLst/>
              <a:cxnLst/>
              <a:rect l="0" t="0" r="0" b="0"/>
              <a:pathLst>
                <a:path w="250800" h="128250" fill="none">
                  <a:moveTo>
                    <a:pt x="125400" y="64125"/>
                  </a:moveTo>
                  <a:cubicBezTo>
                    <a:pt x="10072" y="64125"/>
                    <a:pt x="-15142" y="-64125"/>
                    <a:pt x="-125400" y="-64125"/>
                  </a:cubicBezTo>
                </a:path>
              </a:pathLst>
            </a:custGeom>
            <a:noFill/>
            <a:ln w="15200" cap="rnd">
              <a:solidFill>
                <a:srgbClr val="96E54E"/>
              </a:solidFill>
              <a:round/>
            </a:ln>
          </p:spPr>
        </p:sp>
        <p:sp>
          <p:nvSpPr>
            <p:cNvPr id="166" name="SubTopic"/>
            <p:cNvSpPr/>
            <p:nvPr/>
          </p:nvSpPr>
          <p:spPr>
            <a:xfrm>
              <a:off x="4542" y="8272"/>
              <a:ext cx="1138" cy="542"/>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定义</a:t>
              </a:r>
            </a:p>
          </p:txBody>
        </p:sp>
      </p:grpSp>
      <p:grpSp>
        <p:nvGrpSpPr>
          <p:cNvPr id="17" name="组合 16"/>
          <p:cNvGrpSpPr/>
          <p:nvPr/>
        </p:nvGrpSpPr>
        <p:grpSpPr>
          <a:xfrm>
            <a:off x="2512378" y="5237480"/>
            <a:ext cx="1634490" cy="407035"/>
            <a:chOff x="3955" y="8813"/>
            <a:chExt cx="2574" cy="641"/>
          </a:xfrm>
        </p:grpSpPr>
        <p:sp>
          <p:nvSpPr>
            <p:cNvPr id="169" name="MMConnector"/>
            <p:cNvSpPr/>
            <p:nvPr/>
          </p:nvSpPr>
          <p:spPr>
            <a:xfrm>
              <a:off x="5983" y="9236"/>
              <a:ext cx="547" cy="219"/>
            </a:xfrm>
            <a:custGeom>
              <a:avLst/>
              <a:gdLst/>
              <a:ahLst/>
              <a:cxnLst/>
              <a:rect l="0" t="0" r="0" b="0"/>
              <a:pathLst>
                <a:path w="250800" h="90250" fill="none">
                  <a:moveTo>
                    <a:pt x="125400" y="-45125"/>
                  </a:moveTo>
                  <a:cubicBezTo>
                    <a:pt x="14483" y="-45125"/>
                    <a:pt x="-25434" y="45125"/>
                    <a:pt x="-125400" y="45125"/>
                  </a:cubicBezTo>
                </a:path>
              </a:pathLst>
            </a:custGeom>
            <a:noFill/>
            <a:ln w="15200" cap="rnd">
              <a:solidFill>
                <a:srgbClr val="96E54E"/>
              </a:solidFill>
              <a:round/>
            </a:ln>
          </p:spPr>
        </p:sp>
        <p:sp>
          <p:nvSpPr>
            <p:cNvPr id="168" name="SubTopic"/>
            <p:cNvSpPr/>
            <p:nvPr/>
          </p:nvSpPr>
          <p:spPr>
            <a:xfrm>
              <a:off x="3955" y="8813"/>
              <a:ext cx="1754" cy="533"/>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物理意义</a:t>
              </a:r>
            </a:p>
          </p:txBody>
        </p:sp>
      </p:grpSp>
      <p:grpSp>
        <p:nvGrpSpPr>
          <p:cNvPr id="18" name="组合 17"/>
          <p:cNvGrpSpPr/>
          <p:nvPr/>
        </p:nvGrpSpPr>
        <p:grpSpPr>
          <a:xfrm>
            <a:off x="1298893" y="5644515"/>
            <a:ext cx="2847975" cy="506730"/>
            <a:chOff x="2044" y="9454"/>
            <a:chExt cx="4485" cy="798"/>
          </a:xfrm>
        </p:grpSpPr>
        <p:sp>
          <p:nvSpPr>
            <p:cNvPr id="171" name="MMConnector"/>
            <p:cNvSpPr/>
            <p:nvPr/>
          </p:nvSpPr>
          <p:spPr>
            <a:xfrm>
              <a:off x="5983" y="9502"/>
              <a:ext cx="547" cy="751"/>
            </a:xfrm>
            <a:custGeom>
              <a:avLst/>
              <a:gdLst/>
              <a:ahLst/>
              <a:cxnLst/>
              <a:rect l="0" t="0" r="0" b="0"/>
              <a:pathLst>
                <a:path w="250800" h="308750" fill="none">
                  <a:moveTo>
                    <a:pt x="125400" y="-154375"/>
                  </a:moveTo>
                  <a:cubicBezTo>
                    <a:pt x="-9893" y="-154375"/>
                    <a:pt x="31445" y="154375"/>
                    <a:pt x="-125400" y="154375"/>
                  </a:cubicBezTo>
                </a:path>
              </a:pathLst>
            </a:custGeom>
            <a:noFill/>
            <a:ln w="15200" cap="rnd">
              <a:solidFill>
                <a:srgbClr val="96E54E"/>
              </a:solidFill>
              <a:round/>
            </a:ln>
          </p:spPr>
        </p:sp>
        <p:sp>
          <p:nvSpPr>
            <p:cNvPr id="170" name="SubTopic"/>
            <p:cNvSpPr/>
            <p:nvPr/>
          </p:nvSpPr>
          <p:spPr>
            <a:xfrm>
              <a:off x="2044" y="9454"/>
              <a:ext cx="3779" cy="402"/>
            </a:xfrm>
            <a:custGeom>
              <a:avLst/>
              <a:gdLst>
                <a:gd name="rtl" fmla="*/ 54150 w 1109600"/>
                <a:gd name="rtt" fmla="*/ 26030 h 180500"/>
                <a:gd name="rtr" fmla="*/ 1057350 w 1109600"/>
                <a:gd name="rtb" fmla="*/ 162830 h 180500"/>
              </a:gdLst>
              <a:ahLst/>
              <a:cxnLst/>
              <a:rect l="rtl" t="rtt" r="rtr" b="rtb"/>
              <a:pathLst>
                <a:path w="1109600" h="180500" stroke="0">
                  <a:moveTo>
                    <a:pt x="0" y="0"/>
                  </a:moveTo>
                  <a:lnTo>
                    <a:pt x="1109600" y="0"/>
                  </a:lnTo>
                  <a:lnTo>
                    <a:pt x="1109600" y="180500"/>
                  </a:lnTo>
                  <a:lnTo>
                    <a:pt x="0" y="180500"/>
                  </a:lnTo>
                  <a:lnTo>
                    <a:pt x="0" y="0"/>
                  </a:lnTo>
                  <a:close/>
                </a:path>
                <a:path w="1109600" h="180500" fill="none">
                  <a:moveTo>
                    <a:pt x="0" y="180500"/>
                  </a:moveTo>
                  <a:lnTo>
                    <a:pt x="11096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水比热容大的应用</a:t>
              </a:r>
            </a:p>
          </p:txBody>
        </p:sp>
      </p:grpSp>
      <p:grpSp>
        <p:nvGrpSpPr>
          <p:cNvPr id="25" name="组合 24"/>
          <p:cNvGrpSpPr/>
          <p:nvPr/>
        </p:nvGrpSpPr>
        <p:grpSpPr>
          <a:xfrm>
            <a:off x="9724708" y="2629535"/>
            <a:ext cx="700405" cy="1037590"/>
            <a:chOff x="15313" y="4706"/>
            <a:chExt cx="1103" cy="1634"/>
          </a:xfrm>
        </p:grpSpPr>
        <p:sp>
          <p:nvSpPr>
            <p:cNvPr id="173" name="MMConnector"/>
            <p:cNvSpPr/>
            <p:nvPr/>
          </p:nvSpPr>
          <p:spPr>
            <a:xfrm>
              <a:off x="15313" y="5544"/>
              <a:ext cx="547" cy="797"/>
            </a:xfrm>
            <a:custGeom>
              <a:avLst/>
              <a:gdLst/>
              <a:ahLst/>
              <a:cxnLst/>
              <a:rect l="0" t="0" r="0" b="0"/>
              <a:pathLst>
                <a:path w="250800" h="327750" fill="none">
                  <a:moveTo>
                    <a:pt x="-125400" y="163875"/>
                  </a:moveTo>
                  <a:cubicBezTo>
                    <a:pt x="11859" y="163875"/>
                    <a:pt x="-36032" y="-163875"/>
                    <a:pt x="125400" y="-163875"/>
                  </a:cubicBezTo>
                </a:path>
              </a:pathLst>
            </a:custGeom>
            <a:noFill/>
            <a:ln w="15200" cap="rnd">
              <a:solidFill>
                <a:srgbClr val="96E54E"/>
              </a:solidFill>
              <a:round/>
            </a:ln>
          </p:spPr>
        </p:sp>
        <p:sp>
          <p:nvSpPr>
            <p:cNvPr id="172" name="SubTopic"/>
            <p:cNvSpPr/>
            <p:nvPr/>
          </p:nvSpPr>
          <p:spPr>
            <a:xfrm>
              <a:off x="15430" y="4706"/>
              <a:ext cx="986" cy="43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定义</a:t>
              </a:r>
            </a:p>
          </p:txBody>
        </p:sp>
      </p:grpSp>
      <p:grpSp>
        <p:nvGrpSpPr>
          <p:cNvPr id="26" name="组合 25"/>
          <p:cNvGrpSpPr/>
          <p:nvPr/>
        </p:nvGrpSpPr>
        <p:grpSpPr>
          <a:xfrm>
            <a:off x="9724708" y="2895600"/>
            <a:ext cx="1179830" cy="603885"/>
            <a:chOff x="15313" y="5125"/>
            <a:chExt cx="1858" cy="951"/>
          </a:xfrm>
        </p:grpSpPr>
        <p:sp>
          <p:nvSpPr>
            <p:cNvPr id="175" name="MMConnector"/>
            <p:cNvSpPr/>
            <p:nvPr/>
          </p:nvSpPr>
          <p:spPr>
            <a:xfrm>
              <a:off x="15313" y="5810"/>
              <a:ext cx="547" cy="266"/>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74" name="SubTopic"/>
            <p:cNvSpPr/>
            <p:nvPr/>
          </p:nvSpPr>
          <p:spPr>
            <a:xfrm>
              <a:off x="15511" y="5125"/>
              <a:ext cx="1661" cy="530"/>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物理意义</a:t>
              </a:r>
            </a:p>
          </p:txBody>
        </p:sp>
      </p:grpSp>
      <p:grpSp>
        <p:nvGrpSpPr>
          <p:cNvPr id="27" name="组合 26"/>
          <p:cNvGrpSpPr/>
          <p:nvPr/>
        </p:nvGrpSpPr>
        <p:grpSpPr>
          <a:xfrm>
            <a:off x="9796463" y="3304540"/>
            <a:ext cx="699770" cy="363220"/>
            <a:chOff x="15426" y="5769"/>
            <a:chExt cx="1102" cy="572"/>
          </a:xfrm>
        </p:grpSpPr>
        <p:sp>
          <p:nvSpPr>
            <p:cNvPr id="179" name="MMConnector"/>
            <p:cNvSpPr/>
            <p:nvPr/>
          </p:nvSpPr>
          <p:spPr>
            <a:xfrm>
              <a:off x="15426" y="6075"/>
              <a:ext cx="547" cy="266"/>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76" name="SubTopic"/>
            <p:cNvSpPr/>
            <p:nvPr/>
          </p:nvSpPr>
          <p:spPr>
            <a:xfrm>
              <a:off x="15700" y="5769"/>
              <a:ext cx="829" cy="439"/>
            </a:xfrm>
            <a:custGeom>
              <a:avLst/>
              <a:gdLst>
                <a:gd name="rtl" fmla="*/ 54150 w 380000"/>
                <a:gd name="rtt" fmla="*/ 26030 h 180500"/>
                <a:gd name="rtr" fmla="*/ 327750 w 380000"/>
                <a:gd name="rtb" fmla="*/ 162830 h 180500"/>
              </a:gdLst>
              <a:ahLst/>
              <a:cxnLst/>
              <a:rect l="rtl" t="rtt" r="rtr" b="rtb"/>
              <a:pathLst>
                <a:path w="380000" h="180500" stroke="0">
                  <a:moveTo>
                    <a:pt x="0" y="0"/>
                  </a:moveTo>
                  <a:lnTo>
                    <a:pt x="380000" y="0"/>
                  </a:lnTo>
                  <a:lnTo>
                    <a:pt x="380000" y="180500"/>
                  </a:lnTo>
                  <a:lnTo>
                    <a:pt x="0" y="180500"/>
                  </a:lnTo>
                  <a:lnTo>
                    <a:pt x="0" y="0"/>
                  </a:lnTo>
                  <a:close/>
                </a:path>
                <a:path w="380000" h="180500" fill="none">
                  <a:moveTo>
                    <a:pt x="0" y="180500"/>
                  </a:moveTo>
                  <a:lnTo>
                    <a:pt x="3800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特点</a:t>
              </a:r>
            </a:p>
          </p:txBody>
        </p:sp>
      </p:grpSp>
      <p:grpSp>
        <p:nvGrpSpPr>
          <p:cNvPr id="28" name="组合 27"/>
          <p:cNvGrpSpPr/>
          <p:nvPr/>
        </p:nvGrpSpPr>
        <p:grpSpPr>
          <a:xfrm>
            <a:off x="9796463" y="3642360"/>
            <a:ext cx="1397000" cy="530860"/>
            <a:chOff x="15426" y="6301"/>
            <a:chExt cx="2200" cy="836"/>
          </a:xfrm>
        </p:grpSpPr>
        <p:sp>
          <p:nvSpPr>
            <p:cNvPr id="182" name="MMConnector"/>
            <p:cNvSpPr/>
            <p:nvPr/>
          </p:nvSpPr>
          <p:spPr>
            <a:xfrm>
              <a:off x="15426" y="6341"/>
              <a:ext cx="547" cy="797"/>
            </a:xfrm>
            <a:custGeom>
              <a:avLst/>
              <a:gdLst/>
              <a:ahLst/>
              <a:cxnLst/>
              <a:rect l="0" t="0" r="0" b="0"/>
              <a:pathLst>
                <a:path w="250800" h="327750" fill="none">
                  <a:moveTo>
                    <a:pt x="-125400" y="-163875"/>
                  </a:moveTo>
                  <a:cubicBezTo>
                    <a:pt x="11859" y="-163875"/>
                    <a:pt x="-36032" y="163875"/>
                    <a:pt x="125400" y="163875"/>
                  </a:cubicBezTo>
                </a:path>
              </a:pathLst>
            </a:custGeom>
            <a:noFill/>
            <a:ln w="15200" cap="rnd">
              <a:solidFill>
                <a:srgbClr val="96E54E"/>
              </a:solidFill>
              <a:round/>
            </a:ln>
          </p:spPr>
        </p:sp>
        <p:sp>
          <p:nvSpPr>
            <p:cNvPr id="181" name="SubTopic"/>
            <p:cNvSpPr/>
            <p:nvPr/>
          </p:nvSpPr>
          <p:spPr>
            <a:xfrm>
              <a:off x="15700" y="6301"/>
              <a:ext cx="1927" cy="439"/>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热量计算</a:t>
              </a:r>
            </a:p>
          </p:txBody>
        </p:sp>
      </p:grpSp>
      <p:grpSp>
        <p:nvGrpSpPr>
          <p:cNvPr id="6" name="组合 5"/>
          <p:cNvGrpSpPr/>
          <p:nvPr/>
        </p:nvGrpSpPr>
        <p:grpSpPr>
          <a:xfrm>
            <a:off x="410528" y="1464945"/>
            <a:ext cx="1527175" cy="590550"/>
            <a:chOff x="645" y="2872"/>
            <a:chExt cx="2405" cy="930"/>
          </a:xfrm>
        </p:grpSpPr>
        <p:sp>
          <p:nvSpPr>
            <p:cNvPr id="184" name="MMConnector"/>
            <p:cNvSpPr/>
            <p:nvPr/>
          </p:nvSpPr>
          <p:spPr>
            <a:xfrm>
              <a:off x="2504" y="3536"/>
              <a:ext cx="547" cy="266"/>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83" name="SubTopic"/>
            <p:cNvSpPr/>
            <p:nvPr/>
          </p:nvSpPr>
          <p:spPr>
            <a:xfrm>
              <a:off x="645" y="2872"/>
              <a:ext cx="1609" cy="531"/>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扩散现象</a:t>
              </a:r>
            </a:p>
          </p:txBody>
        </p:sp>
      </p:grpSp>
      <p:grpSp>
        <p:nvGrpSpPr>
          <p:cNvPr id="7" name="组合 6"/>
          <p:cNvGrpSpPr/>
          <p:nvPr/>
        </p:nvGrpSpPr>
        <p:grpSpPr>
          <a:xfrm>
            <a:off x="410528" y="1789430"/>
            <a:ext cx="1527175" cy="434975"/>
            <a:chOff x="645" y="3383"/>
            <a:chExt cx="2405" cy="685"/>
          </a:xfrm>
        </p:grpSpPr>
        <p:sp>
          <p:nvSpPr>
            <p:cNvPr id="186" name="MMConnector"/>
            <p:cNvSpPr/>
            <p:nvPr/>
          </p:nvSpPr>
          <p:spPr>
            <a:xfrm>
              <a:off x="2504" y="3802"/>
              <a:ext cx="547" cy="266"/>
            </a:xfrm>
            <a:custGeom>
              <a:avLst/>
              <a:gdLst/>
              <a:ahLst/>
              <a:cxnLst/>
              <a:rect l="0" t="0" r="0" b="0"/>
              <a:pathLst>
                <a:path w="250800" h="109250" fill="none">
                  <a:moveTo>
                    <a:pt x="125400" y="-54625"/>
                  </a:moveTo>
                  <a:cubicBezTo>
                    <a:pt x="12272" y="-54625"/>
                    <a:pt x="-20275" y="54625"/>
                    <a:pt x="-125400" y="54625"/>
                  </a:cubicBezTo>
                </a:path>
              </a:pathLst>
            </a:custGeom>
            <a:noFill/>
            <a:ln w="15200" cap="rnd">
              <a:solidFill>
                <a:srgbClr val="96E54E"/>
              </a:solidFill>
              <a:round/>
            </a:ln>
          </p:spPr>
        </p:sp>
        <p:sp>
          <p:nvSpPr>
            <p:cNvPr id="185" name="SubTopic"/>
            <p:cNvSpPr/>
            <p:nvPr/>
          </p:nvSpPr>
          <p:spPr>
            <a:xfrm>
              <a:off x="645" y="3383"/>
              <a:ext cx="1741" cy="531"/>
            </a:xfrm>
            <a:custGeom>
              <a:avLst/>
              <a:gdLst>
                <a:gd name="rtl" fmla="*/ 54150 w 623200"/>
                <a:gd name="rtt" fmla="*/ 26030 h 180500"/>
                <a:gd name="rtr" fmla="*/ 570950 w 623200"/>
                <a:gd name="rtb" fmla="*/ 162830 h 180500"/>
              </a:gdLst>
              <a:ahLst/>
              <a:cxnLst/>
              <a:rect l="rtl" t="rtt" r="rtr" b="rtb"/>
              <a:pathLst>
                <a:path w="623200" h="180500" stroke="0">
                  <a:moveTo>
                    <a:pt x="0" y="0"/>
                  </a:moveTo>
                  <a:lnTo>
                    <a:pt x="623200" y="0"/>
                  </a:lnTo>
                  <a:lnTo>
                    <a:pt x="623200" y="180500"/>
                  </a:lnTo>
                  <a:lnTo>
                    <a:pt x="0" y="180500"/>
                  </a:lnTo>
                  <a:lnTo>
                    <a:pt x="0" y="0"/>
                  </a:lnTo>
                  <a:close/>
                </a:path>
                <a:path w="623200" h="180500" fill="none">
                  <a:moveTo>
                    <a:pt x="0" y="180500"/>
                  </a:moveTo>
                  <a:lnTo>
                    <a:pt x="623200" y="180500"/>
                  </a:lnTo>
                </a:path>
              </a:pathLst>
            </a:custGeom>
            <a:noFill/>
            <a:ln w="15200" cap="flat">
              <a:solidFill>
                <a:srgbClr val="96E54E"/>
              </a:solidFill>
              <a:round/>
            </a:ln>
          </p:spPr>
          <p:txBody>
            <a:bodyPr wrap="none" lIns="0" tIns="0" rIns="0" bIns="22500" rtlCol="0" anchor="ctr"/>
            <a:lstStyle/>
            <a:p>
              <a:pPr algn="ctr">
                <a:lnSpc>
                  <a:spcPct val="100000"/>
                </a:lnSpc>
              </a:pPr>
              <a:r>
                <a:rPr sz="2400">
                  <a:solidFill>
                    <a:srgbClr val="303030"/>
                  </a:solidFill>
                  <a:latin typeface="宋体" panose="02010600030101010101" pitchFamily="2" charset="-122"/>
                </a:rPr>
                <a:t>影响因素</a:t>
              </a:r>
            </a:p>
          </p:txBody>
        </p:sp>
      </p:grpSp>
      <p:grpSp>
        <p:nvGrpSpPr>
          <p:cNvPr id="30" name="组合 29"/>
          <p:cNvGrpSpPr/>
          <p:nvPr/>
        </p:nvGrpSpPr>
        <p:grpSpPr>
          <a:xfrm>
            <a:off x="8805228" y="4732020"/>
            <a:ext cx="1876425" cy="480695"/>
            <a:chOff x="13865" y="8017"/>
            <a:chExt cx="2955" cy="757"/>
          </a:xfrm>
        </p:grpSpPr>
        <p:sp>
          <p:nvSpPr>
            <p:cNvPr id="189" name="MMConnector"/>
            <p:cNvSpPr/>
            <p:nvPr/>
          </p:nvSpPr>
          <p:spPr>
            <a:xfrm>
              <a:off x="13865" y="8562"/>
              <a:ext cx="547" cy="213"/>
            </a:xfrm>
            <a:custGeom>
              <a:avLst/>
              <a:gdLst/>
              <a:ahLst/>
              <a:cxnLst/>
              <a:rect l="0" t="0" r="0" b="0"/>
              <a:pathLst>
                <a:path w="250800" h="87400" fill="none">
                  <a:moveTo>
                    <a:pt x="-125400" y="43700"/>
                  </a:moveTo>
                  <a:cubicBezTo>
                    <a:pt x="-14816" y="43700"/>
                    <a:pt x="26210" y="-43700"/>
                    <a:pt x="125400" y="-43700"/>
                  </a:cubicBezTo>
                </a:path>
              </a:pathLst>
            </a:custGeom>
            <a:noFill/>
            <a:ln w="15200" cap="rnd">
              <a:solidFill>
                <a:srgbClr val="96E54E"/>
              </a:solidFill>
              <a:round/>
            </a:ln>
          </p:spPr>
        </p:sp>
        <p:sp>
          <p:nvSpPr>
            <p:cNvPr id="187" name="SubTopic"/>
            <p:cNvSpPr/>
            <p:nvPr/>
          </p:nvSpPr>
          <p:spPr>
            <a:xfrm>
              <a:off x="14092" y="8017"/>
              <a:ext cx="2728" cy="418"/>
            </a:xfrm>
            <a:custGeom>
              <a:avLst/>
              <a:gdLst>
                <a:gd name="rtl" fmla="*/ 54150 w 866400"/>
                <a:gd name="rtt" fmla="*/ 26030 h 180500"/>
                <a:gd name="rtr" fmla="*/ 814150 w 866400"/>
                <a:gd name="rtb" fmla="*/ 162830 h 180500"/>
              </a:gdLst>
              <a:ahLst/>
              <a:cxnLst/>
              <a:rect l="rtl" t="rtt" r="rtr" b="rtb"/>
              <a:pathLst>
                <a:path w="866400" h="180500" stroke="0">
                  <a:moveTo>
                    <a:pt x="0" y="0"/>
                  </a:moveTo>
                  <a:lnTo>
                    <a:pt x="866400" y="0"/>
                  </a:lnTo>
                  <a:lnTo>
                    <a:pt x="866400" y="180500"/>
                  </a:lnTo>
                  <a:lnTo>
                    <a:pt x="0" y="180500"/>
                  </a:lnTo>
                  <a:lnTo>
                    <a:pt x="0" y="0"/>
                  </a:lnTo>
                  <a:close/>
                </a:path>
                <a:path w="866400" h="180500" fill="none">
                  <a:moveTo>
                    <a:pt x="0" y="180500"/>
                  </a:moveTo>
                  <a:lnTo>
                    <a:pt x="866400" y="180500"/>
                  </a:lnTo>
                </a:path>
              </a:pathLst>
            </a:custGeom>
            <a:noFill/>
            <a:ln w="15200" cap="flat">
              <a:solidFill>
                <a:srgbClr val="96E54E"/>
              </a:solidFill>
              <a:round/>
            </a:ln>
          </p:spPr>
          <p:txBody>
            <a:bodyPr wrap="none" lIns="0" tIns="0" rIns="0" bIns="22500" rtlCol="0" anchor="ctr"/>
            <a:lstStyle/>
            <a:p>
              <a:pPr algn="ctr"/>
              <a:r>
                <a:rPr sz="2400">
                  <a:solidFill>
                    <a:srgbClr val="303030"/>
                  </a:solidFill>
                  <a:latin typeface="宋体" panose="02010600030101010101" pitchFamily="2" charset="-122"/>
                </a:rPr>
                <a:t>能量守恒定律</a:t>
              </a:r>
            </a:p>
          </p:txBody>
        </p:sp>
      </p:grpSp>
      <p:grpSp>
        <p:nvGrpSpPr>
          <p:cNvPr id="31" name="组合 30"/>
          <p:cNvGrpSpPr/>
          <p:nvPr/>
        </p:nvGrpSpPr>
        <p:grpSpPr>
          <a:xfrm>
            <a:off x="8805228" y="5070475"/>
            <a:ext cx="2806065" cy="1290955"/>
            <a:chOff x="13865" y="8550"/>
            <a:chExt cx="4419" cy="2033"/>
          </a:xfrm>
        </p:grpSpPr>
        <p:sp>
          <p:nvSpPr>
            <p:cNvPr id="191" name="MMConnector"/>
            <p:cNvSpPr/>
            <p:nvPr/>
          </p:nvSpPr>
          <p:spPr>
            <a:xfrm>
              <a:off x="13865" y="9333"/>
              <a:ext cx="547" cy="1250"/>
            </a:xfrm>
            <a:custGeom>
              <a:avLst/>
              <a:gdLst/>
              <a:ahLst/>
              <a:cxnLst/>
              <a:rect l="0" t="0" r="0" b="0"/>
              <a:pathLst>
                <a:path w="250800" h="267900" fill="none">
                  <a:moveTo>
                    <a:pt x="-125400" y="-133950"/>
                  </a:moveTo>
                  <a:cubicBezTo>
                    <a:pt x="5564" y="-133950"/>
                    <a:pt x="-21342" y="133950"/>
                    <a:pt x="125400" y="133950"/>
                  </a:cubicBezTo>
                </a:path>
              </a:pathLst>
            </a:custGeom>
            <a:noFill/>
            <a:ln w="15200" cap="rnd">
              <a:solidFill>
                <a:srgbClr val="96E54E"/>
              </a:solidFill>
              <a:round/>
            </a:ln>
          </p:spPr>
        </p:sp>
        <p:sp>
          <p:nvSpPr>
            <p:cNvPr id="190" name="SubTopic"/>
            <p:cNvSpPr/>
            <p:nvPr/>
          </p:nvSpPr>
          <p:spPr>
            <a:xfrm>
              <a:off x="14004" y="8550"/>
              <a:ext cx="4281" cy="1385"/>
            </a:xfrm>
            <a:custGeom>
              <a:avLst/>
              <a:gdLst>
                <a:gd name="rtl" fmla="*/ 54150 w 1109600"/>
                <a:gd name="rtt" fmla="*/ 26030 h 317300"/>
                <a:gd name="rtr" fmla="*/ 1057350 w 1109600"/>
                <a:gd name="rtb" fmla="*/ 299630 h 317300"/>
              </a:gdLst>
              <a:ahLst/>
              <a:cxnLst/>
              <a:rect l="rtl" t="rtt" r="rtr" b="rtb"/>
              <a:pathLst>
                <a:path w="1109600" h="317300" stroke="0">
                  <a:moveTo>
                    <a:pt x="0" y="0"/>
                  </a:moveTo>
                  <a:lnTo>
                    <a:pt x="1109600" y="0"/>
                  </a:lnTo>
                  <a:lnTo>
                    <a:pt x="1109600" y="317300"/>
                  </a:lnTo>
                  <a:lnTo>
                    <a:pt x="0" y="317300"/>
                  </a:lnTo>
                  <a:lnTo>
                    <a:pt x="0" y="0"/>
                  </a:lnTo>
                  <a:close/>
                </a:path>
                <a:path w="1109600" h="317300" fill="none">
                  <a:moveTo>
                    <a:pt x="0" y="317300"/>
                  </a:moveTo>
                  <a:lnTo>
                    <a:pt x="1109600" y="317300"/>
                  </a:lnTo>
                </a:path>
              </a:pathLst>
            </a:custGeom>
            <a:noFill/>
            <a:ln w="15200" cap="flat">
              <a:solidFill>
                <a:srgbClr val="96E54E"/>
              </a:solidFill>
              <a:round/>
            </a:ln>
          </p:spPr>
          <p:txBody>
            <a:bodyPr wrap="square" lIns="0" tIns="0" rIns="0" bIns="22500" rtlCol="0" anchor="ctr"/>
            <a:lstStyle/>
            <a:p>
              <a:pPr algn="l"/>
              <a:r>
                <a:rPr sz="2400">
                  <a:solidFill>
                    <a:srgbClr val="303030"/>
                  </a:solidFill>
                  <a:latin typeface="宋体" panose="02010600030101010101" pitchFamily="2" charset="-122"/>
                </a:rPr>
                <a:t>能量的转化和转移具有一定方向性</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linds(horizont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linds(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blinds(horizontal)">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blinds(horizontal)">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blinds(horizontal)">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blinds(horizontal)">
                                      <p:cBhvr>
                                        <p:cTn id="52" dur="500"/>
                                        <p:tgtEl>
                                          <p:spTgt spid="1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blinds(horizontal)">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blinds(horizontal)">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12"/>
                                        </p:tgtEl>
                                        <p:attrNameLst>
                                          <p:attrName>style.visibility</p:attrName>
                                        </p:attrNameLst>
                                      </p:cBhvr>
                                      <p:to>
                                        <p:strVal val="visible"/>
                                      </p:to>
                                    </p:set>
                                    <p:animEffect transition="in" filter="blinds(horizontal)">
                                      <p:cBhvr>
                                        <p:cTn id="72" dur="500"/>
                                        <p:tgtEl>
                                          <p:spTgt spid="12"/>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blinds(horizontal)">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blinds(horizontal)">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blinds(horizontal)">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blinds(horizontal)">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nodeType="clickEffect">
                                  <p:stCondLst>
                                    <p:cond delay="0"/>
                                  </p:stCondLst>
                                  <p:childTnLst>
                                    <p:set>
                                      <p:cBhvr>
                                        <p:cTn id="96" dur="1" fill="hold">
                                          <p:stCondLst>
                                            <p:cond delay="0"/>
                                          </p:stCondLst>
                                        </p:cTn>
                                        <p:tgtEl>
                                          <p:spTgt spid="19"/>
                                        </p:tgtEl>
                                        <p:attrNameLst>
                                          <p:attrName>style.visibility</p:attrName>
                                        </p:attrNameLst>
                                      </p:cBhvr>
                                      <p:to>
                                        <p:strVal val="visible"/>
                                      </p:to>
                                    </p:set>
                                    <p:animEffect transition="in" filter="blinds(horizontal)">
                                      <p:cBhvr>
                                        <p:cTn id="97" dur="500"/>
                                        <p:tgtEl>
                                          <p:spTgt spid="19"/>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nodeType="clickEffect">
                                  <p:stCondLst>
                                    <p:cond delay="0"/>
                                  </p:stCondLst>
                                  <p:childTnLst>
                                    <p:set>
                                      <p:cBhvr>
                                        <p:cTn id="101" dur="1" fill="hold">
                                          <p:stCondLst>
                                            <p:cond delay="0"/>
                                          </p:stCondLst>
                                        </p:cTn>
                                        <p:tgtEl>
                                          <p:spTgt spid="20"/>
                                        </p:tgtEl>
                                        <p:attrNameLst>
                                          <p:attrName>style.visibility</p:attrName>
                                        </p:attrNameLst>
                                      </p:cBhvr>
                                      <p:to>
                                        <p:strVal val="visible"/>
                                      </p:to>
                                    </p:set>
                                    <p:animEffect transition="in" filter="blinds(horizontal)">
                                      <p:cBhvr>
                                        <p:cTn id="102" dur="500"/>
                                        <p:tgtEl>
                                          <p:spTgt spid="20"/>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21"/>
                                        </p:tgtEl>
                                        <p:attrNameLst>
                                          <p:attrName>style.visibility</p:attrName>
                                        </p:attrNameLst>
                                      </p:cBhvr>
                                      <p:to>
                                        <p:strVal val="visible"/>
                                      </p:to>
                                    </p:set>
                                    <p:animEffect transition="in" filter="blinds(horizontal)">
                                      <p:cBhvr>
                                        <p:cTn id="107" dur="500"/>
                                        <p:tgtEl>
                                          <p:spTgt spid="21"/>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blinds(horizontal)">
                                      <p:cBhvr>
                                        <p:cTn id="112" dur="500"/>
                                        <p:tgtEl>
                                          <p:spTgt spid="22"/>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nodeType="clickEffect">
                                  <p:stCondLst>
                                    <p:cond delay="0"/>
                                  </p:stCondLst>
                                  <p:childTnLst>
                                    <p:set>
                                      <p:cBhvr>
                                        <p:cTn id="116" dur="1" fill="hold">
                                          <p:stCondLst>
                                            <p:cond delay="0"/>
                                          </p:stCondLst>
                                        </p:cTn>
                                        <p:tgtEl>
                                          <p:spTgt spid="23"/>
                                        </p:tgtEl>
                                        <p:attrNameLst>
                                          <p:attrName>style.visibility</p:attrName>
                                        </p:attrNameLst>
                                      </p:cBhvr>
                                      <p:to>
                                        <p:strVal val="visible"/>
                                      </p:to>
                                    </p:set>
                                    <p:animEffect transition="in" filter="blinds(horizontal)">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nodeType="clickEffect">
                                  <p:stCondLst>
                                    <p:cond delay="0"/>
                                  </p:stCondLst>
                                  <p:childTnLst>
                                    <p:set>
                                      <p:cBhvr>
                                        <p:cTn id="121" dur="1" fill="hold">
                                          <p:stCondLst>
                                            <p:cond delay="0"/>
                                          </p:stCondLst>
                                        </p:cTn>
                                        <p:tgtEl>
                                          <p:spTgt spid="25"/>
                                        </p:tgtEl>
                                        <p:attrNameLst>
                                          <p:attrName>style.visibility</p:attrName>
                                        </p:attrNameLst>
                                      </p:cBhvr>
                                      <p:to>
                                        <p:strVal val="visible"/>
                                      </p:to>
                                    </p:set>
                                    <p:animEffect transition="in" filter="blinds(horizontal)">
                                      <p:cBhvr>
                                        <p:cTn id="122" dur="500"/>
                                        <p:tgtEl>
                                          <p:spTgt spid="25"/>
                                        </p:tgtEl>
                                      </p:cBhvr>
                                    </p:animEffect>
                                  </p:childTnLst>
                                </p:cTn>
                              </p:par>
                            </p:childTnLst>
                          </p:cTn>
                        </p:par>
                      </p:childTnLst>
                    </p:cTn>
                  </p:par>
                  <p:par>
                    <p:cTn id="123" fill="hold">
                      <p:stCondLst>
                        <p:cond delay="indefinite"/>
                      </p:stCondLst>
                      <p:childTnLst>
                        <p:par>
                          <p:cTn id="124" fill="hold">
                            <p:stCondLst>
                              <p:cond delay="0"/>
                            </p:stCondLst>
                            <p:childTnLst>
                              <p:par>
                                <p:cTn id="125" presetID="3" presetClass="entr" presetSubtype="10" fill="hold" nodeType="clickEffect">
                                  <p:stCondLst>
                                    <p:cond delay="0"/>
                                  </p:stCondLst>
                                  <p:childTnLst>
                                    <p:set>
                                      <p:cBhvr>
                                        <p:cTn id="126" dur="1" fill="hold">
                                          <p:stCondLst>
                                            <p:cond delay="0"/>
                                          </p:stCondLst>
                                        </p:cTn>
                                        <p:tgtEl>
                                          <p:spTgt spid="26"/>
                                        </p:tgtEl>
                                        <p:attrNameLst>
                                          <p:attrName>style.visibility</p:attrName>
                                        </p:attrNameLst>
                                      </p:cBhvr>
                                      <p:to>
                                        <p:strVal val="visible"/>
                                      </p:to>
                                    </p:set>
                                    <p:animEffect transition="in" filter="blinds(horizontal)">
                                      <p:cBhvr>
                                        <p:cTn id="127" dur="500"/>
                                        <p:tgtEl>
                                          <p:spTgt spid="26"/>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nodeType="clickEffect">
                                  <p:stCondLst>
                                    <p:cond delay="0"/>
                                  </p:stCondLst>
                                  <p:childTnLst>
                                    <p:set>
                                      <p:cBhvr>
                                        <p:cTn id="131" dur="1" fill="hold">
                                          <p:stCondLst>
                                            <p:cond delay="0"/>
                                          </p:stCondLst>
                                        </p:cTn>
                                        <p:tgtEl>
                                          <p:spTgt spid="27"/>
                                        </p:tgtEl>
                                        <p:attrNameLst>
                                          <p:attrName>style.visibility</p:attrName>
                                        </p:attrNameLst>
                                      </p:cBhvr>
                                      <p:to>
                                        <p:strVal val="visible"/>
                                      </p:to>
                                    </p:set>
                                    <p:animEffect transition="in" filter="blinds(horizontal)">
                                      <p:cBhvr>
                                        <p:cTn id="132" dur="500"/>
                                        <p:tgtEl>
                                          <p:spTgt spid="27"/>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nodeType="clickEffect">
                                  <p:stCondLst>
                                    <p:cond delay="0"/>
                                  </p:stCondLst>
                                  <p:childTnLst>
                                    <p:set>
                                      <p:cBhvr>
                                        <p:cTn id="136" dur="1" fill="hold">
                                          <p:stCondLst>
                                            <p:cond delay="0"/>
                                          </p:stCondLst>
                                        </p:cTn>
                                        <p:tgtEl>
                                          <p:spTgt spid="28"/>
                                        </p:tgtEl>
                                        <p:attrNameLst>
                                          <p:attrName>style.visibility</p:attrName>
                                        </p:attrNameLst>
                                      </p:cBhvr>
                                      <p:to>
                                        <p:strVal val="visible"/>
                                      </p:to>
                                    </p:set>
                                    <p:animEffect transition="in" filter="blinds(horizontal)">
                                      <p:cBhvr>
                                        <p:cTn id="137" dur="500"/>
                                        <p:tgtEl>
                                          <p:spTgt spid="28"/>
                                        </p:tgtEl>
                                      </p:cBhvr>
                                    </p:animEffect>
                                  </p:childTnLst>
                                </p:cTn>
                              </p:par>
                            </p:childTnLst>
                          </p:cTn>
                        </p:par>
                      </p:childTnLst>
                    </p:cTn>
                  </p:par>
                  <p:par>
                    <p:cTn id="138" fill="hold">
                      <p:stCondLst>
                        <p:cond delay="indefinite"/>
                      </p:stCondLst>
                      <p:childTnLst>
                        <p:par>
                          <p:cTn id="139" fill="hold">
                            <p:stCondLst>
                              <p:cond delay="0"/>
                            </p:stCondLst>
                            <p:childTnLst>
                              <p:par>
                                <p:cTn id="140" presetID="3" presetClass="entr" presetSubtype="10" fill="hold" nodeType="clickEffect">
                                  <p:stCondLst>
                                    <p:cond delay="0"/>
                                  </p:stCondLst>
                                  <p:childTnLst>
                                    <p:set>
                                      <p:cBhvr>
                                        <p:cTn id="141" dur="1" fill="hold">
                                          <p:stCondLst>
                                            <p:cond delay="0"/>
                                          </p:stCondLst>
                                        </p:cTn>
                                        <p:tgtEl>
                                          <p:spTgt spid="24"/>
                                        </p:tgtEl>
                                        <p:attrNameLst>
                                          <p:attrName>style.visibility</p:attrName>
                                        </p:attrNameLst>
                                      </p:cBhvr>
                                      <p:to>
                                        <p:strVal val="visible"/>
                                      </p:to>
                                    </p:set>
                                    <p:animEffect transition="in" filter="blinds(horizontal)">
                                      <p:cBhvr>
                                        <p:cTn id="142" dur="500"/>
                                        <p:tgtEl>
                                          <p:spTgt spid="24"/>
                                        </p:tgtEl>
                                      </p:cBhvr>
                                    </p:animEffect>
                                  </p:childTnLst>
                                </p:cTn>
                              </p:par>
                            </p:childTnLst>
                          </p:cTn>
                        </p:par>
                      </p:childTnLst>
                    </p:cTn>
                  </p:par>
                  <p:par>
                    <p:cTn id="143" fill="hold">
                      <p:stCondLst>
                        <p:cond delay="indefinite"/>
                      </p:stCondLst>
                      <p:childTnLst>
                        <p:par>
                          <p:cTn id="144" fill="hold">
                            <p:stCondLst>
                              <p:cond delay="0"/>
                            </p:stCondLst>
                            <p:childTnLst>
                              <p:par>
                                <p:cTn id="145" presetID="3" presetClass="entr" presetSubtype="10" fill="hold"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blinds(horizontal)">
                                      <p:cBhvr>
                                        <p:cTn id="147" dur="5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3" presetClass="entr" presetSubtype="10" fill="hold" nodeType="clickEffect">
                                  <p:stCondLst>
                                    <p:cond delay="0"/>
                                  </p:stCondLst>
                                  <p:childTnLst>
                                    <p:set>
                                      <p:cBhvr>
                                        <p:cTn id="151" dur="1" fill="hold">
                                          <p:stCondLst>
                                            <p:cond delay="0"/>
                                          </p:stCondLst>
                                        </p:cTn>
                                        <p:tgtEl>
                                          <p:spTgt spid="30"/>
                                        </p:tgtEl>
                                        <p:attrNameLst>
                                          <p:attrName>style.visibility</p:attrName>
                                        </p:attrNameLst>
                                      </p:cBhvr>
                                      <p:to>
                                        <p:strVal val="visible"/>
                                      </p:to>
                                    </p:set>
                                    <p:animEffect transition="in" filter="blinds(horizontal)">
                                      <p:cBhvr>
                                        <p:cTn id="152" dur="500"/>
                                        <p:tgtEl>
                                          <p:spTgt spid="30"/>
                                        </p:tgtEl>
                                      </p:cBhvr>
                                    </p:animEffect>
                                  </p:childTnLst>
                                </p:cTn>
                              </p:par>
                            </p:childTnLst>
                          </p:cTn>
                        </p:par>
                      </p:childTnLst>
                    </p:cTn>
                  </p:par>
                  <p:par>
                    <p:cTn id="153" fill="hold">
                      <p:stCondLst>
                        <p:cond delay="indefinite"/>
                      </p:stCondLst>
                      <p:childTnLst>
                        <p:par>
                          <p:cTn id="154" fill="hold">
                            <p:stCondLst>
                              <p:cond delay="0"/>
                            </p:stCondLst>
                            <p:childTnLst>
                              <p:par>
                                <p:cTn id="155" presetID="3" presetClass="entr" presetSubtype="10" fill="hold" nodeType="clickEffect">
                                  <p:stCondLst>
                                    <p:cond delay="0"/>
                                  </p:stCondLst>
                                  <p:childTnLst>
                                    <p:set>
                                      <p:cBhvr>
                                        <p:cTn id="156" dur="1" fill="hold">
                                          <p:stCondLst>
                                            <p:cond delay="0"/>
                                          </p:stCondLst>
                                        </p:cTn>
                                        <p:tgtEl>
                                          <p:spTgt spid="31"/>
                                        </p:tgtEl>
                                        <p:attrNameLst>
                                          <p:attrName>style.visibility</p:attrName>
                                        </p:attrNameLst>
                                      </p:cBhvr>
                                      <p:to>
                                        <p:strVal val="visible"/>
                                      </p:to>
                                    </p:set>
                                    <p:animEffect transition="in" filter="blinds(horizontal)">
                                      <p:cBhvr>
                                        <p:cTn id="15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1"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062" name="组合 61"/>
          <p:cNvGrpSpPr/>
          <p:nvPr/>
        </p:nvGrpSpPr>
        <p:grpSpPr>
          <a:xfrm>
            <a:off x="3054668" y="1259928"/>
            <a:ext cx="6281420" cy="645039"/>
            <a:chOff x="4741" y="1321"/>
            <a:chExt cx="9592" cy="1231"/>
          </a:xfrm>
        </p:grpSpPr>
        <p:pic>
          <p:nvPicPr>
            <p:cNvPr id="45063" name="图片 62" descr="2020试题研究版式22"/>
            <p:cNvPicPr>
              <a:picLocks noChangeAspect="1"/>
            </p:cNvPicPr>
            <p:nvPr/>
          </p:nvPicPr>
          <p:blipFill>
            <a:blip r:embed="rId3"/>
            <a:stretch>
              <a:fillRect/>
            </a:stretch>
          </p:blipFill>
          <p:spPr>
            <a:xfrm>
              <a:off x="4741" y="1379"/>
              <a:ext cx="9592" cy="1134"/>
            </a:xfrm>
            <a:prstGeom prst="rect">
              <a:avLst/>
            </a:prstGeom>
            <a:noFill/>
            <a:ln w="9525">
              <a:noFill/>
            </a:ln>
          </p:spPr>
        </p:pic>
        <p:sp>
          <p:nvSpPr>
            <p:cNvPr id="45064" name="文本框 63"/>
            <p:cNvSpPr txBox="1"/>
            <p:nvPr/>
          </p:nvSpPr>
          <p:spPr>
            <a:xfrm>
              <a:off x="5798" y="1321"/>
              <a:ext cx="7828" cy="1231"/>
            </a:xfrm>
            <a:prstGeom prst="rect">
              <a:avLst/>
            </a:prstGeom>
            <a:noFill/>
            <a:ln w="9525">
              <a:noFill/>
            </a:ln>
          </p:spPr>
          <p:txBody>
            <a:bodyPr anchor="t">
              <a:spAutoFit/>
            </a:bodyPr>
            <a:lstStyle/>
            <a:p>
              <a:pPr algn="ctr"/>
              <a:r>
                <a:rPr lang="zh-CN" altLang="en-US" sz="3600" b="1" dirty="0">
                  <a:solidFill>
                    <a:schemeClr val="bg1"/>
                  </a:solidFill>
                  <a:latin typeface="黑体" panose="02010609060101010101" pitchFamily="49" charset="-122"/>
                  <a:ea typeface="黑体" panose="02010609060101010101" pitchFamily="49" charset="-122"/>
                  <a:sym typeface="宋体" panose="02010600030101010101" pitchFamily="2" charset="-122"/>
                </a:rPr>
                <a:t>知识精讲</a:t>
              </a:r>
            </a:p>
          </p:txBody>
        </p:sp>
      </p:grpSp>
      <p:grpSp>
        <p:nvGrpSpPr>
          <p:cNvPr id="2" name="组合 1"/>
          <p:cNvGrpSpPr/>
          <p:nvPr/>
        </p:nvGrpSpPr>
        <p:grpSpPr>
          <a:xfrm>
            <a:off x="658496" y="2467610"/>
            <a:ext cx="10838815" cy="600075"/>
            <a:chOff x="921" y="2643"/>
            <a:chExt cx="17069" cy="945"/>
          </a:xfrm>
        </p:grpSpPr>
        <p:pic>
          <p:nvPicPr>
            <p:cNvPr id="39" name="图片 38" descr="9"/>
            <p:cNvPicPr>
              <a:picLocks noChangeAspect="1"/>
            </p:cNvPicPr>
            <p:nvPr/>
          </p:nvPicPr>
          <p:blipFill>
            <a:blip r:embed="rId4"/>
            <a:srcRect t="9970" r="29594" b="6445"/>
            <a:stretch>
              <a:fillRect/>
            </a:stretch>
          </p:blipFill>
          <p:spPr>
            <a:xfrm>
              <a:off x="921" y="2643"/>
              <a:ext cx="17069" cy="896"/>
            </a:xfrm>
            <a:prstGeom prst="rect">
              <a:avLst/>
            </a:prstGeom>
          </p:spPr>
        </p:pic>
        <p:sp>
          <p:nvSpPr>
            <p:cNvPr id="45079" name="文本框 78"/>
            <p:cNvSpPr txBox="1"/>
            <p:nvPr/>
          </p:nvSpPr>
          <p:spPr>
            <a:xfrm>
              <a:off x="2711" y="2717"/>
              <a:ext cx="3434" cy="871"/>
            </a:xfrm>
            <a:prstGeom prst="rect">
              <a:avLst/>
            </a:prstGeom>
            <a:noFill/>
            <a:ln w="9525">
              <a:noFill/>
            </a:ln>
          </p:spPr>
          <p:txBody>
            <a:bodyPr anchor="t">
              <a:spAutoFit/>
            </a:bodyPr>
            <a:lstStyle/>
            <a:p>
              <a:pPr algn="ctr"/>
              <a:r>
                <a:rPr lang="zh-CN" altLang="en-US" sz="3000" b="1" dirty="0">
                  <a:solidFill>
                    <a:prstClr val="black"/>
                  </a:solidFill>
                  <a:latin typeface="黑体" panose="02010609060101010101" pitchFamily="49" charset="-122"/>
                  <a:ea typeface="黑体" panose="02010609060101010101" pitchFamily="49" charset="-122"/>
                </a:rPr>
                <a:t>考点清单</a:t>
              </a:r>
            </a:p>
          </p:txBody>
        </p:sp>
      </p:grpSp>
      <p:sp>
        <p:nvSpPr>
          <p:cNvPr id="3" name="矩形 2"/>
          <p:cNvSpPr/>
          <p:nvPr/>
        </p:nvSpPr>
        <p:spPr>
          <a:xfrm>
            <a:off x="586423" y="3359150"/>
            <a:ext cx="10962005" cy="2306955"/>
          </a:xfrm>
          <a:prstGeom prst="rect">
            <a:avLst/>
          </a:prstGeom>
        </p:spPr>
        <p:txBody>
          <a:bodyPr wrap="square">
            <a:spAutoFit/>
          </a:bodyPr>
          <a:lstStyle/>
          <a:p>
            <a:pPr fontAlgn="auto">
              <a:lnSpc>
                <a:spcPct val="150000"/>
              </a:lnSpc>
            </a:pPr>
            <a:r>
              <a:rPr lang="zh-CN" altLang="en-US" sz="2400" dirty="0" smtClean="0">
                <a:latin typeface="黑体" panose="02010609060101010101" pitchFamily="49" charset="-122"/>
                <a:ea typeface="黑体" panose="02010609060101010101" pitchFamily="49" charset="-122"/>
                <a:cs typeface="Times New Roman" panose="02020603050405020304" pitchFamily="18" charset="0"/>
              </a:rPr>
              <a:t>一、</a:t>
            </a:r>
            <a:r>
              <a:rPr sz="2400" dirty="0">
                <a:latin typeface="黑体" panose="02010609060101010101" pitchFamily="49" charset="-122"/>
                <a:ea typeface="黑体" panose="02010609060101010101" pitchFamily="49" charset="-122"/>
                <a:cs typeface="Times New Roman" panose="02020603050405020304" pitchFamily="18" charset="0"/>
              </a:rPr>
              <a:t>分子热运动</a:t>
            </a:r>
          </a:p>
          <a:p>
            <a:pPr fontAlgn="auto">
              <a:lnSpc>
                <a:spcPct val="150000"/>
              </a:lnSpc>
            </a:pPr>
            <a:r>
              <a:rPr lang="en-US" altLang="zh-CN" sz="2400" dirty="0">
                <a:latin typeface="Times New Roman" panose="02020603050405020304" pitchFamily="18" charset="0"/>
                <a:cs typeface="Times New Roman" panose="02020603050405020304" pitchFamily="18" charset="0"/>
              </a:rPr>
              <a:t>1.物质的构成</a:t>
            </a:r>
          </a:p>
          <a:p>
            <a:pPr fontAlgn="auto">
              <a:lnSpc>
                <a:spcPct val="150000"/>
              </a:lnSpc>
            </a:pP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1</a:t>
            </a:r>
            <a:r>
              <a:rPr lang="zh-CN" altLang="en-US" sz="2400" dirty="0">
                <a:latin typeface="Times New Roman" panose="02020603050405020304" pitchFamily="18" charset="0"/>
                <a:cs typeface="Times New Roman" panose="02020603050405020304" pitchFamily="18" charset="0"/>
              </a:rPr>
              <a:t>)常见的物质是由极其微小的粒子——</a:t>
            </a:r>
            <a:r>
              <a:rPr lang="en-US" altLang="zh-CN" sz="2400" dirty="0">
                <a:latin typeface="Times New Roman" panose="02020603050405020304" pitchFamily="18" charset="0"/>
                <a:cs typeface="Times New Roman" panose="02020603050405020304" pitchFamily="18" charset="0"/>
              </a:rPr>
              <a:t>______</a:t>
            </a:r>
            <a:r>
              <a:rPr lang="zh-CN" altLang="en-US" sz="2400" dirty="0">
                <a:latin typeface="Times New Roman" panose="02020603050405020304" pitchFamily="18" charset="0"/>
                <a:cs typeface="Times New Roman" panose="02020603050405020304" pitchFamily="18" charset="0"/>
              </a:rPr>
              <a:t>、</a:t>
            </a:r>
            <a:r>
              <a:rPr lang="en-US" altLang="zh-CN" sz="2400" dirty="0">
                <a:latin typeface="Times New Roman" panose="02020603050405020304" pitchFamily="18" charset="0"/>
                <a:cs typeface="Times New Roman" panose="02020603050405020304" pitchFamily="18" charset="0"/>
              </a:rPr>
              <a:t>_____</a:t>
            </a:r>
            <a:r>
              <a:rPr lang="zh-CN" altLang="en-US" sz="2400" dirty="0">
                <a:latin typeface="Times New Roman" panose="02020603050405020304" pitchFamily="18" charset="0"/>
                <a:cs typeface="Times New Roman" panose="02020603050405020304" pitchFamily="18" charset="0"/>
              </a:rPr>
              <a:t>构成的</a:t>
            </a:r>
          </a:p>
          <a:p>
            <a:pPr fontAlgn="auto">
              <a:lnSpc>
                <a:spcPct val="150000"/>
              </a:lnSpc>
            </a:pPr>
            <a:r>
              <a:rPr lang="en-US" sz="2400" dirty="0">
                <a:latin typeface="Times New Roman" panose="02020603050405020304" pitchFamily="18" charset="0"/>
                <a:cs typeface="Times New Roman" panose="02020603050405020304" pitchFamily="18" charset="0"/>
              </a:rPr>
              <a:t>(2)人们通常以10</a:t>
            </a:r>
            <a:r>
              <a:rPr lang="en-US" sz="2400" baseline="30000" dirty="0">
                <a:latin typeface="Times New Roman" panose="02020603050405020304" pitchFamily="18" charset="0"/>
                <a:cs typeface="Times New Roman" panose="02020603050405020304" pitchFamily="18" charset="0"/>
              </a:rPr>
              <a:t>-10</a:t>
            </a:r>
            <a:r>
              <a:rPr lang="en-US" sz="2400" dirty="0">
                <a:latin typeface="Times New Roman" panose="02020603050405020304" pitchFamily="18" charset="0"/>
                <a:cs typeface="Times New Roman" panose="02020603050405020304" pitchFamily="18" charset="0"/>
              </a:rPr>
              <a:t> m为单位来度量分子</a:t>
            </a:r>
          </a:p>
        </p:txBody>
      </p:sp>
      <p:sp>
        <p:nvSpPr>
          <p:cNvPr id="4" name="文本框 3"/>
          <p:cNvSpPr txBox="1"/>
          <p:nvPr/>
        </p:nvSpPr>
        <p:spPr>
          <a:xfrm>
            <a:off x="5966143" y="4581525"/>
            <a:ext cx="832485" cy="460375"/>
          </a:xfrm>
          <a:prstGeom prst="rect">
            <a:avLst/>
          </a:prstGeom>
          <a:noFill/>
        </p:spPr>
        <p:txBody>
          <a:bodyPr wrap="square" rtlCol="0" anchor="t">
            <a:spAutoFit/>
          </a:bodyPr>
          <a:lstStyle/>
          <a:p>
            <a:r>
              <a:rPr lang="zh-CN" altLang="en-US" sz="2400" dirty="0">
                <a:solidFill>
                  <a:srgbClr val="FF0000"/>
                </a:solidFill>
              </a:rPr>
              <a:t>分子</a:t>
            </a:r>
          </a:p>
        </p:txBody>
      </p:sp>
      <p:sp>
        <p:nvSpPr>
          <p:cNvPr id="5" name="文本框 4"/>
          <p:cNvSpPr txBox="1"/>
          <p:nvPr/>
        </p:nvSpPr>
        <p:spPr>
          <a:xfrm>
            <a:off x="7112318" y="4581525"/>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原子</a:t>
            </a:r>
          </a:p>
        </p:txBody>
      </p:sp>
      <p:sp>
        <p:nvSpPr>
          <p:cNvPr id="6" name="流程图: 终止 5">
            <a:hlinkClick r:id="rId5" action="ppaction://hlinksldjump"/>
          </p:cNvPr>
          <p:cNvSpPr/>
          <p:nvPr/>
        </p:nvSpPr>
        <p:spPr>
          <a:xfrm>
            <a:off x="9383078" y="526542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6753" y="735330"/>
            <a:ext cx="10962005" cy="5631180"/>
          </a:xfrm>
          <a:prstGeom prst="rect">
            <a:avLst/>
          </a:prstGeom>
        </p:spPr>
        <p:txBody>
          <a:bodyPr wrap="square">
            <a:spAutoFit/>
          </a:bodyPr>
          <a:lstStyle/>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2.扩散现象</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(1)定义：不同的物质在互相接触时彼此进入对方的现象，叫做扩散</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(2)发生范围：气体、液体、固体都可以发生扩散.</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(3)生活举例：“花香四溢”、“酒香不怕巷子深”、闻到饭香等.</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3.一切物质的分子都在不停地做___________，分子间存在间隙.由于分子的运动跟______有关，所以这种无规则运动叫分子的热运动.温度越_____，分子热运动越_______.</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4.分子间的作用力</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(1)分子之间存在_______.如被紧压在一起的铅柱很难被分开.</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(2)分子之间还存在_______.如固体和液体很难压缩.</a:t>
            </a:r>
          </a:p>
        </p:txBody>
      </p:sp>
      <p:sp>
        <p:nvSpPr>
          <p:cNvPr id="4" name="文本框 3"/>
          <p:cNvSpPr txBox="1"/>
          <p:nvPr/>
        </p:nvSpPr>
        <p:spPr>
          <a:xfrm>
            <a:off x="4891088" y="3074035"/>
            <a:ext cx="1739265" cy="460375"/>
          </a:xfrm>
          <a:prstGeom prst="rect">
            <a:avLst/>
          </a:prstGeom>
          <a:noFill/>
        </p:spPr>
        <p:txBody>
          <a:bodyPr wrap="square" rtlCol="0" anchor="t">
            <a:spAutoFit/>
          </a:bodyPr>
          <a:lstStyle/>
          <a:p>
            <a:r>
              <a:rPr lang="zh-CN" altLang="en-US" sz="2400" dirty="0">
                <a:solidFill>
                  <a:srgbClr val="FF0000"/>
                </a:solidFill>
              </a:rPr>
              <a:t>无规则运动</a:t>
            </a:r>
          </a:p>
        </p:txBody>
      </p:sp>
      <p:sp>
        <p:nvSpPr>
          <p:cNvPr id="5" name="文本框 4"/>
          <p:cNvSpPr txBox="1"/>
          <p:nvPr/>
        </p:nvSpPr>
        <p:spPr>
          <a:xfrm>
            <a:off x="1114108" y="357505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温度</a:t>
            </a:r>
          </a:p>
        </p:txBody>
      </p:sp>
      <p:sp>
        <p:nvSpPr>
          <p:cNvPr id="2" name="文本框 1"/>
          <p:cNvSpPr txBox="1"/>
          <p:nvPr/>
        </p:nvSpPr>
        <p:spPr>
          <a:xfrm>
            <a:off x="8880793" y="3621405"/>
            <a:ext cx="54229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高</a:t>
            </a:r>
          </a:p>
        </p:txBody>
      </p:sp>
      <p:sp>
        <p:nvSpPr>
          <p:cNvPr id="6" name="文本框 5"/>
          <p:cNvSpPr txBox="1"/>
          <p:nvPr/>
        </p:nvSpPr>
        <p:spPr>
          <a:xfrm>
            <a:off x="1189038" y="4124325"/>
            <a:ext cx="92964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剧烈</a:t>
            </a:r>
          </a:p>
        </p:txBody>
      </p:sp>
      <p:sp>
        <p:nvSpPr>
          <p:cNvPr id="8" name="文本框 7"/>
          <p:cNvSpPr txBox="1"/>
          <p:nvPr/>
        </p:nvSpPr>
        <p:spPr>
          <a:xfrm>
            <a:off x="3027998" y="5223510"/>
            <a:ext cx="81978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引力</a:t>
            </a:r>
          </a:p>
        </p:txBody>
      </p:sp>
      <p:sp>
        <p:nvSpPr>
          <p:cNvPr id="9" name="文本框 8"/>
          <p:cNvSpPr txBox="1"/>
          <p:nvPr/>
        </p:nvSpPr>
        <p:spPr>
          <a:xfrm>
            <a:off x="3360738" y="5790565"/>
            <a:ext cx="90932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斥力</a:t>
            </a:r>
          </a:p>
        </p:txBody>
      </p:sp>
      <p:sp>
        <p:nvSpPr>
          <p:cNvPr id="7" name="流程图: 终止 6">
            <a:hlinkClick r:id="rId3" action="ppaction://hlinksldjump"/>
          </p:cNvPr>
          <p:cNvSpPr/>
          <p:nvPr/>
        </p:nvSpPr>
        <p:spPr>
          <a:xfrm>
            <a:off x="9383078" y="5767705"/>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 calcmode="lin" valueType="num">
                                      <p:cBhvr additive="base">
                                        <p:cTn id="31"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 calcmode="lin" valueType="num">
                                      <p:cBhvr additive="base">
                                        <p:cTn id="3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799138" y="3606165"/>
            <a:ext cx="309880" cy="506730"/>
          </a:xfrm>
          <a:prstGeom prst="rect">
            <a:avLst/>
          </a:prstGeom>
          <a:noFill/>
        </p:spPr>
        <p:txBody>
          <a:bodyPr wrap="none" rtlCol="0" anchor="t">
            <a:spAutoFit/>
          </a:bodyPr>
          <a:lstStyle/>
          <a:p>
            <a:pPr>
              <a:lnSpc>
                <a:spcPct val="150000"/>
              </a:lnSpc>
            </a:pPr>
            <a:endParaRPr lang="zh-CN" altLang="en-US"/>
          </a:p>
        </p:txBody>
      </p:sp>
      <p:sp>
        <p:nvSpPr>
          <p:cNvPr id="3" name="矩形 2"/>
          <p:cNvSpPr/>
          <p:nvPr/>
        </p:nvSpPr>
        <p:spPr>
          <a:xfrm>
            <a:off x="614998" y="748665"/>
            <a:ext cx="10962005" cy="5631180"/>
          </a:xfrm>
          <a:prstGeom prst="rect">
            <a:avLst/>
          </a:prstGeom>
        </p:spPr>
        <p:txBody>
          <a:bodyPr wrap="square">
            <a:spAutoFit/>
          </a:bodyPr>
          <a:lstStyle/>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5.分子动理论:常见的物质是由大量的______、______构成的；物质内的分子在</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___________________；分子之间存在______和______.</a:t>
            </a:r>
          </a:p>
          <a:p>
            <a:pPr fontAlgn="auto">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二、内能</a:t>
            </a:r>
            <a:endParaRPr lang="en-US" sz="24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1.定义：构成物体的所有分子，其热运动的分子动能与分子势能的总和,叫做物体的内能.单位是焦耳(J).</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2.影响因素：一切物体，在任何情况下都具有内能，同一个物体，在相同物态下，温度升高时，分子热运动越剧烈，内能______；温度降低时，内能______.</a:t>
            </a:r>
          </a:p>
          <a:p>
            <a:pPr fontAlgn="auto">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rPr>
              <a:t>三、热量</a:t>
            </a:r>
            <a:endParaRPr lang="en-US" sz="24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1.定义</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在传递过程中，传递能量的多少叫热量.</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2.热量与内能的关系：物体吸收热量时内能_______，放出热量时内能_______.</a:t>
            </a:r>
          </a:p>
        </p:txBody>
      </p:sp>
      <p:sp>
        <p:nvSpPr>
          <p:cNvPr id="4" name="文本框 3"/>
          <p:cNvSpPr txBox="1"/>
          <p:nvPr/>
        </p:nvSpPr>
        <p:spPr>
          <a:xfrm>
            <a:off x="5590223" y="859790"/>
            <a:ext cx="871855" cy="460375"/>
          </a:xfrm>
          <a:prstGeom prst="rect">
            <a:avLst/>
          </a:prstGeom>
          <a:noFill/>
        </p:spPr>
        <p:txBody>
          <a:bodyPr wrap="square" rtlCol="0" anchor="t">
            <a:spAutoFit/>
          </a:bodyPr>
          <a:lstStyle/>
          <a:p>
            <a:r>
              <a:rPr lang="zh-CN" altLang="en-US" sz="2400" dirty="0">
                <a:solidFill>
                  <a:srgbClr val="FF0000"/>
                </a:solidFill>
              </a:rPr>
              <a:t>分子</a:t>
            </a:r>
          </a:p>
        </p:txBody>
      </p:sp>
      <p:sp>
        <p:nvSpPr>
          <p:cNvPr id="5" name="文本框 4"/>
          <p:cNvSpPr txBox="1"/>
          <p:nvPr/>
        </p:nvSpPr>
        <p:spPr>
          <a:xfrm>
            <a:off x="6831648" y="859790"/>
            <a:ext cx="79248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原子</a:t>
            </a:r>
          </a:p>
        </p:txBody>
      </p:sp>
      <p:sp>
        <p:nvSpPr>
          <p:cNvPr id="2" name="文本框 1"/>
          <p:cNvSpPr txBox="1"/>
          <p:nvPr/>
        </p:nvSpPr>
        <p:spPr>
          <a:xfrm>
            <a:off x="729933" y="1380490"/>
            <a:ext cx="30473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不停地做无规则运动</a:t>
            </a:r>
          </a:p>
        </p:txBody>
      </p:sp>
      <p:sp>
        <p:nvSpPr>
          <p:cNvPr id="7" name="文本框 6"/>
          <p:cNvSpPr txBox="1"/>
          <p:nvPr/>
        </p:nvSpPr>
        <p:spPr>
          <a:xfrm>
            <a:off x="5722938" y="138049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引力</a:t>
            </a:r>
          </a:p>
        </p:txBody>
      </p:sp>
      <p:sp>
        <p:nvSpPr>
          <p:cNvPr id="11" name="文本框 10"/>
          <p:cNvSpPr txBox="1"/>
          <p:nvPr/>
        </p:nvSpPr>
        <p:spPr>
          <a:xfrm>
            <a:off x="7046913" y="138049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斥力</a:t>
            </a:r>
          </a:p>
        </p:txBody>
      </p:sp>
      <p:sp>
        <p:nvSpPr>
          <p:cNvPr id="12" name="文本框 11"/>
          <p:cNvSpPr txBox="1"/>
          <p:nvPr/>
        </p:nvSpPr>
        <p:spPr>
          <a:xfrm>
            <a:off x="6015673" y="418465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增大</a:t>
            </a:r>
          </a:p>
        </p:txBody>
      </p:sp>
      <p:sp>
        <p:nvSpPr>
          <p:cNvPr id="13" name="文本框 12"/>
          <p:cNvSpPr txBox="1"/>
          <p:nvPr/>
        </p:nvSpPr>
        <p:spPr>
          <a:xfrm>
            <a:off x="9668828" y="4112895"/>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减小</a:t>
            </a:r>
          </a:p>
        </p:txBody>
      </p:sp>
      <p:sp>
        <p:nvSpPr>
          <p:cNvPr id="14" name="文本框 13"/>
          <p:cNvSpPr txBox="1"/>
          <p:nvPr/>
        </p:nvSpPr>
        <p:spPr>
          <a:xfrm>
            <a:off x="6543993" y="5779135"/>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增加</a:t>
            </a:r>
          </a:p>
        </p:txBody>
      </p:sp>
      <p:sp>
        <p:nvSpPr>
          <p:cNvPr id="15" name="文本框 14"/>
          <p:cNvSpPr txBox="1"/>
          <p:nvPr/>
        </p:nvSpPr>
        <p:spPr>
          <a:xfrm>
            <a:off x="10021888" y="5779135"/>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减少</a:t>
            </a:r>
          </a:p>
        </p:txBody>
      </p:sp>
      <p:sp>
        <p:nvSpPr>
          <p:cNvPr id="6" name="流程图: 终止 5">
            <a:hlinkClick r:id="rId3" action="ppaction://hlinksldjump"/>
          </p:cNvPr>
          <p:cNvSpPr/>
          <p:nvPr/>
        </p:nvSpPr>
        <p:spPr>
          <a:xfrm>
            <a:off x="9383078" y="497840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
                                            <p:txEl>
                                              <p:pRg st="0" end="0"/>
                                            </p:txEl>
                                          </p:spTgt>
                                        </p:tgtEl>
                                        <p:attrNameLst>
                                          <p:attrName>style.visibility</p:attrName>
                                        </p:attrNameLst>
                                      </p:cBhvr>
                                      <p:to>
                                        <p:strVal val="visible"/>
                                      </p:to>
                                    </p:set>
                                    <p:anim calcmode="lin" valueType="num">
                                      <p:cBhvr additive="base">
                                        <p:cTn id="31"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additive="base">
                                        <p:cTn id="3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additive="base">
                                        <p:cTn id="43"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4">
                                            <p:txEl>
                                              <p:pRg st="0" end="0"/>
                                            </p:txEl>
                                          </p:spTgt>
                                        </p:tgtEl>
                                        <p:attrNameLst>
                                          <p:attrName>style.visibility</p:attrName>
                                        </p:attrNameLst>
                                      </p:cBhvr>
                                      <p:to>
                                        <p:strVal val="visible"/>
                                      </p:to>
                                    </p:set>
                                    <p:anim calcmode="lin" valueType="num">
                                      <p:cBhvr additive="base">
                                        <p:cTn id="4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 calcmode="lin" valueType="num">
                                      <p:cBhvr additive="base">
                                        <p:cTn id="55"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7383" y="798000"/>
            <a:ext cx="10574808" cy="563118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2. (2019益阳6题2分)关于物质的构成与分子热运动，下列说法正确的是(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物质是由分子、原子组成，原子由质子和中子组成</a:t>
            </a:r>
          </a:p>
          <a:p>
            <a:pPr marL="127000" indent="0" fontAlgn="auto">
              <a:lnSpc>
                <a:spcPct val="150000"/>
              </a:lnSpc>
            </a:pPr>
            <a:r>
              <a:rPr sz="2400">
                <a:latin typeface="Times New Roman" panose="02020603050405020304" pitchFamily="18" charset="0"/>
                <a:cs typeface="Times New Roman" panose="02020603050405020304" pitchFamily="18" charset="0"/>
              </a:rPr>
              <a:t>B. 光学显微镜能分辨出组成物质的分子、原子</a:t>
            </a:r>
          </a:p>
          <a:p>
            <a:pPr marL="127000" indent="0" fontAlgn="auto">
              <a:lnSpc>
                <a:spcPct val="150000"/>
              </a:lnSpc>
            </a:pPr>
            <a:r>
              <a:rPr sz="2400">
                <a:latin typeface="Times New Roman" panose="02020603050405020304" pitchFamily="18" charset="0"/>
                <a:cs typeface="Times New Roman" panose="02020603050405020304" pitchFamily="18" charset="0"/>
              </a:rPr>
              <a:t>C. 两块经打磨后的铅块紧压后结合在一起，说明分子间只存在引力</a:t>
            </a:r>
          </a:p>
          <a:p>
            <a:pPr marL="127000" indent="0" fontAlgn="auto">
              <a:lnSpc>
                <a:spcPct val="150000"/>
              </a:lnSpc>
            </a:pPr>
            <a:r>
              <a:rPr sz="2400">
                <a:latin typeface="Times New Roman" panose="02020603050405020304" pitchFamily="18" charset="0"/>
                <a:cs typeface="Times New Roman" panose="02020603050405020304" pitchFamily="18" charset="0"/>
              </a:rPr>
              <a:t>D. 在一小杯清水中滴入红墨水，一段时间后整杯水变红，这是扩散现象</a:t>
            </a:r>
          </a:p>
          <a:p>
            <a:pPr marL="127000" indent="0" fontAlgn="auto">
              <a:lnSpc>
                <a:spcPct val="150000"/>
              </a:lnSpc>
            </a:pPr>
            <a:r>
              <a:rPr sz="2400">
                <a:latin typeface="Times New Roman" panose="02020603050405020304" pitchFamily="18" charset="0"/>
                <a:cs typeface="Times New Roman" panose="02020603050405020304" pitchFamily="18" charset="0"/>
              </a:rPr>
              <a:t>3. (2018郴州13题2分)关于分子动理论知识，下列说法中不正确的是(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端午节粽子飘香，是扩散现象</a:t>
            </a:r>
          </a:p>
          <a:p>
            <a:pPr marL="127000" indent="0" fontAlgn="auto">
              <a:lnSpc>
                <a:spcPct val="150000"/>
              </a:lnSpc>
            </a:pPr>
            <a:r>
              <a:rPr sz="2400">
                <a:latin typeface="Times New Roman" panose="02020603050405020304" pitchFamily="18" charset="0"/>
                <a:cs typeface="Times New Roman" panose="02020603050405020304" pitchFamily="18" charset="0"/>
              </a:rPr>
              <a:t>B. 盐放到热汤里，“化”得更快一些，说明扩散现象与温度有关</a:t>
            </a:r>
          </a:p>
          <a:p>
            <a:pPr marL="127000" indent="0" fontAlgn="auto">
              <a:lnSpc>
                <a:spcPct val="150000"/>
              </a:lnSpc>
            </a:pPr>
            <a:r>
              <a:rPr sz="2400">
                <a:latin typeface="Times New Roman" panose="02020603050405020304" pitchFamily="18" charset="0"/>
                <a:cs typeface="Times New Roman" panose="02020603050405020304" pitchFamily="18" charset="0"/>
              </a:rPr>
              <a:t>C. 50 mL酒精和50 mL水混合，总体积小于100 mL</a:t>
            </a:r>
          </a:p>
          <a:p>
            <a:pPr marL="127000" indent="0" fontAlgn="auto">
              <a:lnSpc>
                <a:spcPct val="150000"/>
              </a:lnSpc>
            </a:pPr>
            <a:r>
              <a:rPr sz="2400">
                <a:latin typeface="Times New Roman" panose="02020603050405020304" pitchFamily="18" charset="0"/>
                <a:cs typeface="Times New Roman" panose="02020603050405020304" pitchFamily="18" charset="0"/>
              </a:rPr>
              <a:t>D. 液体很难被压缩，说明液体分子间只存在斥力</a:t>
            </a:r>
          </a:p>
        </p:txBody>
      </p:sp>
      <p:sp>
        <p:nvSpPr>
          <p:cNvPr id="2" name="文本框 1"/>
          <p:cNvSpPr txBox="1"/>
          <p:nvPr/>
        </p:nvSpPr>
        <p:spPr>
          <a:xfrm>
            <a:off x="10413676" y="93662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a:t>
            </a:r>
          </a:p>
        </p:txBody>
      </p:sp>
      <p:sp>
        <p:nvSpPr>
          <p:cNvPr id="3" name="文本框 2"/>
          <p:cNvSpPr txBox="1"/>
          <p:nvPr/>
        </p:nvSpPr>
        <p:spPr>
          <a:xfrm>
            <a:off x="9940601" y="367791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68288" y="774065"/>
            <a:ext cx="3675380" cy="460375"/>
          </a:xfrm>
          <a:prstGeom prst="rect">
            <a:avLst/>
          </a:prstGeom>
          <a:noFill/>
        </p:spPr>
        <p:txBody>
          <a:bodyPr wrap="square" rtlCol="0" anchor="t">
            <a:spAutoFit/>
          </a:bodyPr>
          <a:lstStyle/>
          <a:p>
            <a:pPr algn="l"/>
            <a:r>
              <a:rPr lang="zh-CN" sz="2400" dirty="0">
                <a:latin typeface="Times New Roman" panose="02020603050405020304" pitchFamily="18" charset="0"/>
                <a:ea typeface="黑体" panose="02010609060101010101" pitchFamily="49" charset="-122"/>
                <a:cs typeface="Times New Roman" panose="02020603050405020304" pitchFamily="18" charset="0"/>
                <a:sym typeface="+mn-ea"/>
              </a:rPr>
              <a:t>四</a:t>
            </a:r>
            <a:r>
              <a:rPr sz="2400" dirty="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sz="2400" dirty="0">
                <a:latin typeface="Times New Roman" panose="02020603050405020304" pitchFamily="18" charset="0"/>
                <a:ea typeface="黑体" panose="02010609060101010101" pitchFamily="49" charset="-122"/>
                <a:cs typeface="Times New Roman" panose="02020603050405020304" pitchFamily="18" charset="0"/>
                <a:sym typeface="+mn-ea"/>
              </a:rPr>
              <a:t>改变物体内能的方式</a:t>
            </a:r>
          </a:p>
        </p:txBody>
      </p:sp>
      <p:graphicFrame>
        <p:nvGraphicFramePr>
          <p:cNvPr id="8" name="表格 7"/>
          <p:cNvGraphicFramePr/>
          <p:nvPr>
            <p:custDataLst>
              <p:tags r:id="rId1"/>
            </p:custDataLst>
          </p:nvPr>
        </p:nvGraphicFramePr>
        <p:xfrm>
          <a:off x="340043" y="1354455"/>
          <a:ext cx="11636375" cy="4308475"/>
        </p:xfrm>
        <a:graphic>
          <a:graphicData uri="http://schemas.openxmlformats.org/drawingml/2006/table">
            <a:tbl>
              <a:tblPr firstRow="1" bandRow="1">
                <a:tableStyleId>{5C22544A-7EE6-4342-B048-85BDC9FD1C3A}</a:tableStyleId>
              </a:tblPr>
              <a:tblGrid>
                <a:gridCol w="1098550"/>
                <a:gridCol w="1645285"/>
                <a:gridCol w="2004695"/>
                <a:gridCol w="3565525"/>
                <a:gridCol w="3322320"/>
              </a:tblGrid>
              <a:tr h="640080">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方式</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实质</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发生条件</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方向</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实例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r>
              <a:tr h="1772285">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热传递</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能量的</a:t>
                      </a:r>
                      <a:r>
                        <a:rPr lang="en-US" altLang="zh-CN" sz="2400" b="0">
                          <a:ln>
                            <a:noFill/>
                          </a:ln>
                          <a:solidFill>
                            <a:schemeClr val="tx1"/>
                          </a:solidFill>
                          <a:latin typeface="Times New Roman" panose="02020603050405020304" pitchFamily="18" charset="0"/>
                          <a:cs typeface="Times New Roman" panose="02020603050405020304" pitchFamily="18" charset="0"/>
                        </a:rPr>
                        <a:t>____</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存在温度差</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由高温物体转移到</a:t>
                      </a:r>
                      <a:r>
                        <a:rPr lang="en-US" altLang="zh-CN" sz="2400" b="0">
                          <a:ln>
                            <a:noFill/>
                          </a:ln>
                          <a:solidFill>
                            <a:schemeClr val="tx1"/>
                          </a:solidFill>
                          <a:latin typeface="Times New Roman" panose="02020603050405020304" pitchFamily="18" charset="0"/>
                          <a:cs typeface="Times New Roman" panose="02020603050405020304" pitchFamily="18" charset="0"/>
                        </a:rPr>
                        <a:t>_____</a:t>
                      </a:r>
                      <a:r>
                        <a:rPr lang="zh-CN" altLang="en-US" sz="2400" b="0">
                          <a:ln>
                            <a:noFill/>
                          </a:ln>
                          <a:solidFill>
                            <a:schemeClr val="tx1"/>
                          </a:solidFill>
                          <a:latin typeface="Times New Roman" panose="02020603050405020304" pitchFamily="18" charset="0"/>
                          <a:cs typeface="Times New Roman" panose="02020603050405020304" pitchFamily="18" charset="0"/>
                        </a:rPr>
                        <a:t>物体或从物体的</a:t>
                      </a:r>
                      <a:r>
                        <a:rPr lang="en-US" altLang="zh-CN" sz="2400" b="0">
                          <a:ln>
                            <a:noFill/>
                          </a:ln>
                          <a:solidFill>
                            <a:schemeClr val="tx1"/>
                          </a:solidFill>
                          <a:latin typeface="Times New Roman" panose="02020603050405020304" pitchFamily="18" charset="0"/>
                          <a:cs typeface="Times New Roman" panose="02020603050405020304" pitchFamily="18" charset="0"/>
                        </a:rPr>
                        <a:t>_____</a:t>
                      </a:r>
                      <a:r>
                        <a:rPr lang="zh-CN" altLang="en-US" sz="2400" b="0">
                          <a:ln>
                            <a:noFill/>
                          </a:ln>
                          <a:solidFill>
                            <a:schemeClr val="tx1"/>
                          </a:solidFill>
                          <a:latin typeface="Times New Roman" panose="02020603050405020304" pitchFamily="18" charset="0"/>
                          <a:cs typeface="Times New Roman" panose="02020603050405020304" pitchFamily="18" charset="0"/>
                        </a:rPr>
                        <a:t>部分转移到</a:t>
                      </a:r>
                      <a:r>
                        <a:rPr lang="en-US" altLang="zh-CN" sz="2400" b="0">
                          <a:ln>
                            <a:noFill/>
                          </a:ln>
                          <a:solidFill>
                            <a:schemeClr val="tx1"/>
                          </a:solidFill>
                          <a:latin typeface="Times New Roman" panose="02020603050405020304" pitchFamily="18" charset="0"/>
                          <a:cs typeface="Times New Roman" panose="02020603050405020304" pitchFamily="18" charset="0"/>
                        </a:rPr>
                        <a:t>______</a:t>
                      </a:r>
                      <a:r>
                        <a:rPr lang="zh-CN" altLang="en-US" sz="2400" b="0">
                          <a:ln>
                            <a:noFill/>
                          </a:ln>
                          <a:solidFill>
                            <a:schemeClr val="tx1"/>
                          </a:solidFill>
                          <a:latin typeface="Times New Roman" panose="02020603050405020304" pitchFamily="18" charset="0"/>
                          <a:cs typeface="Times New Roman" panose="02020603050405020304" pitchFamily="18" charset="0"/>
                        </a:rPr>
                        <a:t>部分</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a.用热水袋取暖；b.晒太阳感觉暖和；c.将水烧开；d.烤火御寒等</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896110">
                <a:tc>
                  <a:txBody>
                    <a:bodyPr/>
                    <a:lstStyle/>
                    <a:p>
                      <a:pPr algn="ctr" fontAlgn="auto">
                        <a:lnSpc>
                          <a:spcPct val="15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做功</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zh-CN" altLang="en-US" sz="2400">
                          <a:ln>
                            <a:noFill/>
                          </a:ln>
                          <a:solidFill>
                            <a:schemeClr val="tx1"/>
                          </a:solidFill>
                          <a:latin typeface="Times New Roman" panose="02020603050405020304" pitchFamily="18" charset="0"/>
                          <a:cs typeface="Times New Roman" panose="02020603050405020304" pitchFamily="18" charset="0"/>
                          <a:sym typeface="+mn-ea"/>
                        </a:rPr>
                        <a:t>能量的</a:t>
                      </a:r>
                      <a:r>
                        <a:rPr lang="en-US" altLang="zh-CN" sz="2400">
                          <a:ln>
                            <a:noFill/>
                          </a:ln>
                          <a:solidFill>
                            <a:schemeClr val="tx1"/>
                          </a:solidFill>
                          <a:latin typeface="Times New Roman" panose="02020603050405020304" pitchFamily="18" charset="0"/>
                          <a:cs typeface="Times New Roman" panose="02020603050405020304" pitchFamily="18" charset="0"/>
                          <a:sym typeface="+mn-ea"/>
                        </a:rPr>
                        <a:t>____</a:t>
                      </a: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外界对物体做功或物体对外做功</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对物体做功，物体的内能</a:t>
                      </a:r>
                      <a:r>
                        <a:rPr lang="en-US" altLang="zh-CN" sz="2400" b="0">
                          <a:ln>
                            <a:noFill/>
                          </a:ln>
                          <a:solidFill>
                            <a:schemeClr val="tx1"/>
                          </a:solidFill>
                          <a:latin typeface="Times New Roman" panose="02020603050405020304" pitchFamily="18" charset="0"/>
                          <a:cs typeface="Times New Roman" panose="02020603050405020304" pitchFamily="18" charset="0"/>
                        </a:rPr>
                        <a:t>______</a:t>
                      </a:r>
                      <a:r>
                        <a:rPr lang="zh-CN" altLang="en-US" sz="2400" b="0">
                          <a:ln>
                            <a:noFill/>
                          </a:ln>
                          <a:solidFill>
                            <a:schemeClr val="tx1"/>
                          </a:solidFill>
                          <a:latin typeface="Times New Roman" panose="02020603050405020304" pitchFamily="18" charset="0"/>
                          <a:cs typeface="Times New Roman" panose="02020603050405020304" pitchFamily="18" charset="0"/>
                        </a:rPr>
                        <a:t>；物体对外做功，物体的内能</a:t>
                      </a:r>
                      <a:r>
                        <a:rPr lang="en-US" altLang="zh-CN" sz="2400" b="0">
                          <a:ln>
                            <a:noFill/>
                          </a:ln>
                          <a:solidFill>
                            <a:schemeClr val="tx1"/>
                          </a:solidFill>
                          <a:latin typeface="Times New Roman" panose="02020603050405020304" pitchFamily="18" charset="0"/>
                          <a:cs typeface="Times New Roman" panose="02020603050405020304" pitchFamily="18" charset="0"/>
                        </a:rPr>
                        <a:t>_______</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l" fontAlgn="auto">
                        <a:lnSpc>
                          <a:spcPct val="15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a.钻木取火；b.搓手取暖；c.用锯条锯木板，锯条木板均发热</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 name="文本框 2"/>
          <p:cNvSpPr txBox="1"/>
          <p:nvPr/>
        </p:nvSpPr>
        <p:spPr>
          <a:xfrm>
            <a:off x="1912938" y="2932430"/>
            <a:ext cx="815340" cy="460375"/>
          </a:xfrm>
          <a:prstGeom prst="rect">
            <a:avLst/>
          </a:prstGeom>
          <a:noFill/>
        </p:spPr>
        <p:txBody>
          <a:bodyPr wrap="square" rtlCol="0" anchor="t">
            <a:spAutoFit/>
          </a:bodyPr>
          <a:lstStyle/>
          <a:p>
            <a:r>
              <a:rPr lang="zh-CN" altLang="en-US" sz="2400" dirty="0">
                <a:solidFill>
                  <a:srgbClr val="FF0000"/>
                </a:solidFill>
              </a:rPr>
              <a:t>转移</a:t>
            </a:r>
          </a:p>
        </p:txBody>
      </p:sp>
      <p:sp>
        <p:nvSpPr>
          <p:cNvPr id="4" name="文本框 3"/>
          <p:cNvSpPr txBox="1"/>
          <p:nvPr/>
        </p:nvSpPr>
        <p:spPr>
          <a:xfrm>
            <a:off x="321628" y="5899150"/>
            <a:ext cx="7871460" cy="460375"/>
          </a:xfrm>
          <a:prstGeom prst="rect">
            <a:avLst/>
          </a:prstGeom>
          <a:noFill/>
        </p:spPr>
        <p:txBody>
          <a:bodyPr wrap="square" rtlCol="0" anchor="t">
            <a:spAutoFit/>
          </a:bodyPr>
          <a:lstStyle/>
          <a:p>
            <a:pPr algn="l"/>
            <a:r>
              <a:rPr lang="zh-CN" altLang="en-US" sz="2400" dirty="0">
                <a:latin typeface="Times New Roman" panose="02020603050405020304" pitchFamily="18" charset="0"/>
                <a:ea typeface="黑体" panose="02010609060101010101" pitchFamily="49" charset="-122"/>
                <a:cs typeface="Times New Roman" panose="02020603050405020304" pitchFamily="18" charset="0"/>
                <a:sym typeface="+mn-ea"/>
              </a:rPr>
              <a:t>说明：</a:t>
            </a:r>
            <a:r>
              <a:rPr lang="zh-CN" altLang="en-US" sz="2400" dirty="0">
                <a:latin typeface="Times New Roman" panose="02020603050405020304" pitchFamily="18" charset="0"/>
                <a:cs typeface="Times New Roman" panose="02020603050405020304" pitchFamily="18" charset="0"/>
                <a:sym typeface="+mn-ea"/>
              </a:rPr>
              <a:t>做功和热传递在改变物体的内能上是</a:t>
            </a:r>
            <a:r>
              <a:rPr lang="en-US" altLang="zh-CN" sz="2400" dirty="0">
                <a:latin typeface="Times New Roman" panose="02020603050405020304" pitchFamily="18" charset="0"/>
                <a:cs typeface="Times New Roman" panose="02020603050405020304" pitchFamily="18" charset="0"/>
                <a:sym typeface="+mn-ea"/>
              </a:rPr>
              <a:t>_________</a:t>
            </a:r>
            <a:r>
              <a:rPr lang="zh-CN" altLang="en-US" sz="2400" dirty="0">
                <a:latin typeface="Times New Roman" panose="02020603050405020304" pitchFamily="18" charset="0"/>
                <a:cs typeface="Times New Roman" panose="02020603050405020304" pitchFamily="18" charset="0"/>
                <a:sym typeface="+mn-ea"/>
              </a:rPr>
              <a:t>的</a:t>
            </a:r>
            <a:r>
              <a:rPr lang="en-US" altLang="zh-CN" sz="2400" dirty="0">
                <a:latin typeface="Times New Roman" panose="02020603050405020304" pitchFamily="18" charset="0"/>
                <a:cs typeface="Times New Roman" panose="02020603050405020304" pitchFamily="18" charset="0"/>
                <a:sym typeface="+mn-ea"/>
              </a:rPr>
              <a:t>.</a:t>
            </a:r>
          </a:p>
        </p:txBody>
      </p:sp>
      <p:sp>
        <p:nvSpPr>
          <p:cNvPr id="5" name="文本框 4"/>
          <p:cNvSpPr txBox="1"/>
          <p:nvPr/>
        </p:nvSpPr>
        <p:spPr>
          <a:xfrm>
            <a:off x="7589203" y="2115185"/>
            <a:ext cx="985520" cy="460375"/>
          </a:xfrm>
          <a:prstGeom prst="rect">
            <a:avLst/>
          </a:prstGeom>
          <a:noFill/>
        </p:spPr>
        <p:txBody>
          <a:bodyPr wrap="square" rtlCol="0" anchor="t">
            <a:spAutoFit/>
          </a:bodyPr>
          <a:lstStyle/>
          <a:p>
            <a:r>
              <a:rPr lang="zh-CN" altLang="en-US" sz="2400" dirty="0">
                <a:solidFill>
                  <a:srgbClr val="FF0000"/>
                </a:solidFill>
              </a:rPr>
              <a:t>低温</a:t>
            </a:r>
          </a:p>
        </p:txBody>
      </p:sp>
      <p:sp>
        <p:nvSpPr>
          <p:cNvPr id="6" name="文本框 5"/>
          <p:cNvSpPr txBox="1"/>
          <p:nvPr/>
        </p:nvSpPr>
        <p:spPr>
          <a:xfrm>
            <a:off x="7328853" y="2693035"/>
            <a:ext cx="938530" cy="460375"/>
          </a:xfrm>
          <a:prstGeom prst="rect">
            <a:avLst/>
          </a:prstGeom>
          <a:noFill/>
        </p:spPr>
        <p:txBody>
          <a:bodyPr wrap="square" rtlCol="0" anchor="t">
            <a:spAutoFit/>
          </a:bodyPr>
          <a:lstStyle/>
          <a:p>
            <a:r>
              <a:rPr lang="zh-CN" altLang="en-US" sz="2400" dirty="0">
                <a:solidFill>
                  <a:srgbClr val="FF0000"/>
                </a:solidFill>
              </a:rPr>
              <a:t>高温</a:t>
            </a:r>
          </a:p>
        </p:txBody>
      </p:sp>
      <p:sp>
        <p:nvSpPr>
          <p:cNvPr id="7" name="文本框 6"/>
          <p:cNvSpPr txBox="1"/>
          <p:nvPr/>
        </p:nvSpPr>
        <p:spPr>
          <a:xfrm>
            <a:off x="6513513" y="3225165"/>
            <a:ext cx="1324610" cy="460375"/>
          </a:xfrm>
          <a:prstGeom prst="rect">
            <a:avLst/>
          </a:prstGeom>
          <a:noFill/>
        </p:spPr>
        <p:txBody>
          <a:bodyPr wrap="square" rtlCol="0" anchor="t">
            <a:spAutoFit/>
          </a:bodyPr>
          <a:lstStyle/>
          <a:p>
            <a:r>
              <a:rPr lang="zh-CN" altLang="en-US" sz="2400" dirty="0">
                <a:solidFill>
                  <a:srgbClr val="FF0000"/>
                </a:solidFill>
              </a:rPr>
              <a:t>低温</a:t>
            </a:r>
          </a:p>
        </p:txBody>
      </p:sp>
      <p:sp>
        <p:nvSpPr>
          <p:cNvPr id="9" name="文本框 8"/>
          <p:cNvSpPr txBox="1"/>
          <p:nvPr/>
        </p:nvSpPr>
        <p:spPr>
          <a:xfrm>
            <a:off x="1841183" y="4752975"/>
            <a:ext cx="1324610" cy="460375"/>
          </a:xfrm>
          <a:prstGeom prst="rect">
            <a:avLst/>
          </a:prstGeom>
          <a:noFill/>
        </p:spPr>
        <p:txBody>
          <a:bodyPr wrap="square" rtlCol="0" anchor="t">
            <a:spAutoFit/>
          </a:bodyPr>
          <a:lstStyle/>
          <a:p>
            <a:r>
              <a:rPr lang="zh-CN" altLang="en-US" sz="2400" dirty="0">
                <a:solidFill>
                  <a:srgbClr val="FF0000"/>
                </a:solidFill>
              </a:rPr>
              <a:t>转化</a:t>
            </a:r>
          </a:p>
        </p:txBody>
      </p:sp>
      <p:sp>
        <p:nvSpPr>
          <p:cNvPr id="10" name="文本框 9"/>
          <p:cNvSpPr txBox="1"/>
          <p:nvPr/>
        </p:nvSpPr>
        <p:spPr>
          <a:xfrm>
            <a:off x="5244148" y="4533900"/>
            <a:ext cx="1324610" cy="460375"/>
          </a:xfrm>
          <a:prstGeom prst="rect">
            <a:avLst/>
          </a:prstGeom>
          <a:noFill/>
        </p:spPr>
        <p:txBody>
          <a:bodyPr wrap="square" rtlCol="0" anchor="t">
            <a:spAutoFit/>
          </a:bodyPr>
          <a:lstStyle/>
          <a:p>
            <a:r>
              <a:rPr lang="zh-CN" altLang="en-US" sz="2400" dirty="0">
                <a:solidFill>
                  <a:srgbClr val="FF0000"/>
                </a:solidFill>
              </a:rPr>
              <a:t>增加</a:t>
            </a:r>
          </a:p>
        </p:txBody>
      </p:sp>
      <p:sp>
        <p:nvSpPr>
          <p:cNvPr id="11" name="文本框 10"/>
          <p:cNvSpPr txBox="1"/>
          <p:nvPr/>
        </p:nvSpPr>
        <p:spPr>
          <a:xfrm>
            <a:off x="6826568" y="5066030"/>
            <a:ext cx="1324610" cy="460375"/>
          </a:xfrm>
          <a:prstGeom prst="rect">
            <a:avLst/>
          </a:prstGeom>
          <a:noFill/>
        </p:spPr>
        <p:txBody>
          <a:bodyPr wrap="square" rtlCol="0" anchor="t">
            <a:spAutoFit/>
          </a:bodyPr>
          <a:lstStyle/>
          <a:p>
            <a:r>
              <a:rPr lang="zh-CN" altLang="en-US" sz="2400" dirty="0">
                <a:solidFill>
                  <a:srgbClr val="FF0000"/>
                </a:solidFill>
              </a:rPr>
              <a:t>减少</a:t>
            </a:r>
          </a:p>
        </p:txBody>
      </p:sp>
      <p:sp>
        <p:nvSpPr>
          <p:cNvPr id="12" name="文本框 11"/>
          <p:cNvSpPr txBox="1"/>
          <p:nvPr/>
        </p:nvSpPr>
        <p:spPr>
          <a:xfrm>
            <a:off x="6418263" y="5827395"/>
            <a:ext cx="1324610" cy="460375"/>
          </a:xfrm>
          <a:prstGeom prst="rect">
            <a:avLst/>
          </a:prstGeom>
          <a:noFill/>
        </p:spPr>
        <p:txBody>
          <a:bodyPr wrap="square" rtlCol="0" anchor="t">
            <a:spAutoFit/>
          </a:bodyPr>
          <a:lstStyle/>
          <a:p>
            <a:r>
              <a:rPr lang="zh-CN" altLang="en-US" sz="2400" dirty="0">
                <a:solidFill>
                  <a:srgbClr val="FF0000"/>
                </a:solidFill>
              </a:rPr>
              <a:t>等效</a:t>
            </a:r>
          </a:p>
        </p:txBody>
      </p:sp>
      <p:sp>
        <p:nvSpPr>
          <p:cNvPr id="13" name="流程图: 终止 12">
            <a:hlinkClick r:id="rId3" action="ppaction://hlinksldjump"/>
          </p:cNvPr>
          <p:cNvSpPr/>
          <p:nvPr/>
        </p:nvSpPr>
        <p:spPr>
          <a:xfrm>
            <a:off x="9885363" y="5911215"/>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0" end="0"/>
                                            </p:txEl>
                                          </p:spTgt>
                                        </p:tgtEl>
                                        <p:attrNameLst>
                                          <p:attrName>style.visibility</p:attrName>
                                        </p:attrNameLst>
                                      </p:cBhvr>
                                      <p:to>
                                        <p:strVal val="visible"/>
                                      </p:to>
                                    </p:set>
                                    <p:anim calcmode="lin" valueType="num">
                                      <p:cBhvr additive="base">
                                        <p:cTn id="2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 calcmode="lin" valueType="num">
                                      <p:cBhvr additive="base">
                                        <p:cTn id="49"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799138" y="4036695"/>
            <a:ext cx="309880" cy="506730"/>
          </a:xfrm>
          <a:prstGeom prst="rect">
            <a:avLst/>
          </a:prstGeom>
          <a:noFill/>
        </p:spPr>
        <p:txBody>
          <a:bodyPr wrap="none" rtlCol="0" anchor="t">
            <a:spAutoFit/>
          </a:bodyPr>
          <a:lstStyle/>
          <a:p>
            <a:pPr>
              <a:lnSpc>
                <a:spcPct val="150000"/>
              </a:lnSpc>
            </a:pPr>
            <a:endParaRPr lang="zh-CN" altLang="en-US"/>
          </a:p>
        </p:txBody>
      </p:sp>
      <p:sp>
        <p:nvSpPr>
          <p:cNvPr id="3" name="矩形 2"/>
          <p:cNvSpPr/>
          <p:nvPr/>
        </p:nvSpPr>
        <p:spPr>
          <a:xfrm>
            <a:off x="555308" y="735330"/>
            <a:ext cx="11358880" cy="5631180"/>
          </a:xfrm>
          <a:prstGeom prst="rect">
            <a:avLst/>
          </a:prstGeom>
        </p:spPr>
        <p:txBody>
          <a:bodyPr wrap="square">
            <a:spAutoFit/>
          </a:bodyPr>
          <a:lstStyle/>
          <a:p>
            <a:pPr fontAlgn="auto">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五、比热容</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1.定义：一定质量的某种物质,在温度升高时吸收的热量与它的质量和升高的温度_______之比,叫做这种物质的比热容,用符号___表示.单位:J/(kg·℃).</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2.特性:a.比热容是反映物质自身性质的物理量，只与物质的种类和状态有关.</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b.质量相同的不同物质，当吸收或放出同样热量时，比热容___的物质温度变化较小.</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c.质量相同的不同物质，当温度的变化量相同时，比热容____的物质吸收或放出的热量多.</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3.水的比热容：4.2×10</a:t>
            </a:r>
            <a:r>
              <a:rPr lang="en-US" sz="2400" baseline="30000" dirty="0">
                <a:latin typeface="Times New Roman" panose="02020603050405020304" pitchFamily="18" charset="0"/>
                <a:ea typeface="宋体" panose="02010600030101010101" pitchFamily="2" charset="-122"/>
                <a:cs typeface="Times New Roman" panose="02020603050405020304" pitchFamily="18" charset="0"/>
                <a:sym typeface="+mn-ea"/>
              </a:rPr>
              <a:t>3 </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J/(kg·℃).</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4.水的比热容大的应用：a.暖气用水作传热介质；b.冷却液；c.傍晚往秧田灌水；</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d.人工湖调节气温.</a:t>
            </a:r>
          </a:p>
        </p:txBody>
      </p:sp>
      <p:sp>
        <p:nvSpPr>
          <p:cNvPr id="4" name="文本框 3"/>
          <p:cNvSpPr txBox="1"/>
          <p:nvPr/>
        </p:nvSpPr>
        <p:spPr>
          <a:xfrm>
            <a:off x="778828" y="1960245"/>
            <a:ext cx="1180465" cy="460375"/>
          </a:xfrm>
          <a:prstGeom prst="rect">
            <a:avLst/>
          </a:prstGeom>
          <a:noFill/>
        </p:spPr>
        <p:txBody>
          <a:bodyPr wrap="square" rtlCol="0" anchor="t">
            <a:spAutoFit/>
          </a:bodyPr>
          <a:lstStyle/>
          <a:p>
            <a:r>
              <a:rPr lang="zh-CN" altLang="en-US" sz="2400" dirty="0">
                <a:solidFill>
                  <a:srgbClr val="FF0000"/>
                </a:solidFill>
              </a:rPr>
              <a:t>乘积</a:t>
            </a:r>
          </a:p>
        </p:txBody>
      </p:sp>
      <p:sp>
        <p:nvSpPr>
          <p:cNvPr id="5" name="文本框 4"/>
          <p:cNvSpPr txBox="1"/>
          <p:nvPr/>
        </p:nvSpPr>
        <p:spPr>
          <a:xfrm>
            <a:off x="6547803" y="1960245"/>
            <a:ext cx="422910" cy="460375"/>
          </a:xfrm>
          <a:prstGeom prst="rect">
            <a:avLst/>
          </a:prstGeom>
          <a:noFill/>
        </p:spPr>
        <p:txBody>
          <a:bodyPr wrap="square" rtlCol="0" anchor="t">
            <a:spAutoFit/>
          </a:bodyPr>
          <a:lstStyle/>
          <a:p>
            <a:r>
              <a:rPr lang="zh-CN" altLang="en-US" sz="2400" i="1" dirty="0">
                <a:solidFill>
                  <a:srgbClr val="FF0000"/>
                </a:solidFill>
                <a:latin typeface="Times New Roman" panose="02020603050405020304" pitchFamily="18" charset="0"/>
                <a:cs typeface="Times New Roman" panose="02020603050405020304" pitchFamily="18" charset="0"/>
              </a:rPr>
              <a:t>c</a:t>
            </a:r>
          </a:p>
        </p:txBody>
      </p:sp>
      <p:sp>
        <p:nvSpPr>
          <p:cNvPr id="2" name="文本框 1"/>
          <p:cNvSpPr txBox="1"/>
          <p:nvPr/>
        </p:nvSpPr>
        <p:spPr>
          <a:xfrm>
            <a:off x="8487093" y="3037840"/>
            <a:ext cx="38735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大</a:t>
            </a:r>
          </a:p>
        </p:txBody>
      </p:sp>
      <p:sp>
        <p:nvSpPr>
          <p:cNvPr id="6" name="文本框 5"/>
          <p:cNvSpPr txBox="1"/>
          <p:nvPr/>
        </p:nvSpPr>
        <p:spPr>
          <a:xfrm>
            <a:off x="8237538" y="3576320"/>
            <a:ext cx="48260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大</a:t>
            </a:r>
          </a:p>
        </p:txBody>
      </p:sp>
      <p:sp>
        <p:nvSpPr>
          <p:cNvPr id="7" name="流程图: 终止 6">
            <a:hlinkClick r:id="rId3" action="ppaction://hlinksldjump"/>
          </p:cNvPr>
          <p:cNvSpPr/>
          <p:nvPr/>
        </p:nvSpPr>
        <p:spPr>
          <a:xfrm>
            <a:off x="9383078" y="583946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additive="base">
                                        <p:cTn id="25"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95338" y="1187450"/>
            <a:ext cx="11029950" cy="3415030"/>
          </a:xfrm>
          <a:prstGeom prst="rect">
            <a:avLst/>
          </a:prstGeom>
        </p:spPr>
        <p:txBody>
          <a:bodyPr wrap="square">
            <a:spAutoFit/>
          </a:bodyPr>
          <a:lstStyle/>
          <a:p>
            <a:pPr fontAlgn="auto">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六、热量的计算</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1.利用比热容计算热量</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公式:</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cm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Δ</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______</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,单位是J;</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c</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________</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,单位是</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___________</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p>
          <a:p>
            <a:pPr fontAlgn="auto">
              <a:lnSpc>
                <a:spcPct val="150000"/>
              </a:lnSpc>
            </a:pP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表示质量,单位是kg;Δ</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表示温度的变化量,单位是℃</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)吸热公式:</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吸</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cm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末</a:t>
            </a:r>
            <a:r>
              <a:rPr lang="zh-CN" altLang="en-US" sz="2400" dirty="0">
                <a:latin typeface="+mn-ea"/>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初</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3</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)放热公式:</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放</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cm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初</a:t>
            </a:r>
            <a:r>
              <a:rPr lang="zh-CN" altLang="en-US" sz="2400" dirty="0">
                <a:latin typeface="+mn-ea"/>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t</a:t>
            </a:r>
            <a:r>
              <a:rPr lang="zh-CN" altLang="en-US" sz="2400" baseline="-25000" dirty="0">
                <a:latin typeface="Times New Roman" panose="02020603050405020304" pitchFamily="18" charset="0"/>
                <a:ea typeface="宋体" panose="02010600030101010101" pitchFamily="2" charset="-122"/>
                <a:cs typeface="Times New Roman" panose="02020603050405020304" pitchFamily="18" charset="0"/>
                <a:sym typeface="+mn-ea"/>
              </a:rPr>
              <a:t>末</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endParaRPr lang="zh-CN" altLang="en-US" sz="2400" baseline="30000" dirty="0">
              <a:latin typeface="Times New Roman" panose="02020603050405020304" pitchFamily="18" charset="0"/>
              <a:ea typeface="宋体" panose="02010600030101010101" pitchFamily="2" charset="-122"/>
              <a:cs typeface="Times New Roman" panose="02020603050405020304" pitchFamily="18" charset="0"/>
              <a:sym typeface="+mn-ea"/>
            </a:endParaRPr>
          </a:p>
        </p:txBody>
      </p:sp>
      <p:sp>
        <p:nvSpPr>
          <p:cNvPr id="4" name="文本框 3"/>
          <p:cNvSpPr txBox="1"/>
          <p:nvPr/>
        </p:nvSpPr>
        <p:spPr>
          <a:xfrm>
            <a:off x="3908743" y="2379980"/>
            <a:ext cx="850900" cy="460375"/>
          </a:xfrm>
          <a:prstGeom prst="rect">
            <a:avLst/>
          </a:prstGeom>
          <a:noFill/>
        </p:spPr>
        <p:txBody>
          <a:bodyPr wrap="square" rtlCol="0" anchor="t">
            <a:spAutoFit/>
          </a:bodyPr>
          <a:lstStyle/>
          <a:p>
            <a:r>
              <a:rPr lang="zh-CN" altLang="en-US" sz="2400" dirty="0">
                <a:solidFill>
                  <a:srgbClr val="FF0000"/>
                </a:solidFill>
              </a:rPr>
              <a:t>热量</a:t>
            </a:r>
          </a:p>
        </p:txBody>
      </p:sp>
      <p:sp>
        <p:nvSpPr>
          <p:cNvPr id="5" name="文本框 4"/>
          <p:cNvSpPr txBox="1"/>
          <p:nvPr/>
        </p:nvSpPr>
        <p:spPr>
          <a:xfrm>
            <a:off x="6761798" y="237998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比热容</a:t>
            </a:r>
          </a:p>
        </p:txBody>
      </p:sp>
      <p:sp>
        <p:nvSpPr>
          <p:cNvPr id="2" name="文本框 1"/>
          <p:cNvSpPr txBox="1"/>
          <p:nvPr/>
        </p:nvSpPr>
        <p:spPr>
          <a:xfrm>
            <a:off x="9117013" y="2364740"/>
            <a:ext cx="143002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J/(kg·℃)</a:t>
            </a:r>
          </a:p>
        </p:txBody>
      </p:sp>
      <p:sp>
        <p:nvSpPr>
          <p:cNvPr id="7" name="流程图: 终止 6">
            <a:hlinkClick r:id="rId3" action="ppaction://hlinksldjump"/>
          </p:cNvPr>
          <p:cNvSpPr/>
          <p:nvPr/>
        </p:nvSpPr>
        <p:spPr>
          <a:xfrm>
            <a:off x="9311323" y="583946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010603" y="1115695"/>
            <a:ext cx="6233795" cy="4523105"/>
          </a:xfrm>
          <a:prstGeom prst="rect">
            <a:avLst/>
          </a:prstGeom>
        </p:spPr>
        <p:txBody>
          <a:bodyPr wrap="square">
            <a:spAutoFit/>
          </a:bodyPr>
          <a:lstStyle/>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2.利用</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热值</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计算热量</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1</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mq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适用范围:固体、液体燃料                  </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2</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qV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适用范围:气体燃料</a:t>
            </a: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3</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)物理量及单位</a:t>
            </a:r>
          </a:p>
          <a:p>
            <a:pPr fontAlgn="auto">
              <a:lnSpc>
                <a:spcPct val="150000"/>
              </a:lnSpc>
            </a:pP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表示热量，单位是J，</a:t>
            </a:r>
          </a:p>
          <a:p>
            <a:pPr fontAlgn="auto">
              <a:lnSpc>
                <a:spcPct val="150000"/>
              </a:lnSpc>
            </a:pP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q</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______</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，单位J/kg或J/m</a:t>
            </a:r>
            <a:r>
              <a:rPr lang="zh-CN" altLang="en-US" sz="2400" baseline="30000" dirty="0">
                <a:latin typeface="Times New Roman" panose="02020603050405020304" pitchFamily="18" charset="0"/>
                <a:ea typeface="宋体" panose="02010600030101010101" pitchFamily="2" charset="-122"/>
                <a:cs typeface="Times New Roman" panose="02020603050405020304" pitchFamily="18" charset="0"/>
                <a:sym typeface="+mn-ea"/>
              </a:rPr>
              <a:t>3</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a:t>
            </a:r>
          </a:p>
          <a:p>
            <a:pPr fontAlgn="auto">
              <a:lnSpc>
                <a:spcPct val="150000"/>
              </a:lnSpc>
            </a:pP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m</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表示质量，单位kg</a:t>
            </a:r>
            <a:r>
              <a:rPr lang="en-US" altLang="zh-CN" sz="2400" dirty="0">
                <a:latin typeface="Times New Roman" panose="02020603050405020304" pitchFamily="18" charset="0"/>
                <a:ea typeface="宋体" panose="02010600030101010101" pitchFamily="2" charset="-122"/>
                <a:cs typeface="Times New Roman" panose="02020603050405020304" pitchFamily="18" charset="0"/>
                <a:sym typeface="+mn-ea"/>
              </a:rPr>
              <a:t>,</a:t>
            </a:r>
          </a:p>
          <a:p>
            <a:pPr fontAlgn="auto">
              <a:lnSpc>
                <a:spcPct val="150000"/>
              </a:lnSpc>
            </a:pPr>
            <a:r>
              <a:rPr lang="zh-CN" altLang="en-US" sz="2400" i="1" dirty="0">
                <a:latin typeface="Times New Roman" panose="02020603050405020304" pitchFamily="18" charset="0"/>
                <a:ea typeface="宋体" panose="02010600030101010101" pitchFamily="2" charset="-122"/>
                <a:cs typeface="Times New Roman" panose="02020603050405020304" pitchFamily="18" charset="0"/>
                <a:sym typeface="+mn-ea"/>
              </a:rPr>
              <a:t>V</a:t>
            </a: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表示体积，单位m</a:t>
            </a:r>
            <a:r>
              <a:rPr lang="zh-CN" altLang="en-US" sz="2400" baseline="30000" dirty="0">
                <a:latin typeface="Times New Roman" panose="02020603050405020304" pitchFamily="18" charset="0"/>
                <a:ea typeface="宋体" panose="02010600030101010101" pitchFamily="2" charset="-122"/>
                <a:cs typeface="Times New Roman" panose="02020603050405020304" pitchFamily="18" charset="0"/>
                <a:sym typeface="+mn-ea"/>
              </a:rPr>
              <a:t>3</a:t>
            </a:r>
          </a:p>
        </p:txBody>
      </p:sp>
      <p:sp>
        <p:nvSpPr>
          <p:cNvPr id="6" name="文本框 5"/>
          <p:cNvSpPr txBox="1"/>
          <p:nvPr/>
        </p:nvSpPr>
        <p:spPr>
          <a:xfrm>
            <a:off x="1947863" y="3940175"/>
            <a:ext cx="80772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热值</a:t>
            </a:r>
          </a:p>
        </p:txBody>
      </p:sp>
      <p:sp>
        <p:nvSpPr>
          <p:cNvPr id="7" name="流程图: 终止 6">
            <a:hlinkClick r:id="rId3" action="ppaction://hlinksldjump"/>
          </p:cNvPr>
          <p:cNvSpPr/>
          <p:nvPr/>
        </p:nvSpPr>
        <p:spPr>
          <a:xfrm>
            <a:off x="9311323" y="583946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938848" y="1689735"/>
            <a:ext cx="10429240" cy="3415030"/>
          </a:xfrm>
          <a:prstGeom prst="rect">
            <a:avLst/>
          </a:prstGeom>
        </p:spPr>
        <p:txBody>
          <a:bodyPr wrap="square">
            <a:spAutoFit/>
          </a:bodyPr>
          <a:lstStyle/>
          <a:p>
            <a:pPr fontAlgn="auto">
              <a:lnSpc>
                <a:spcPct val="15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rPr>
              <a:t>七、热值</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1.定义:某种燃料___________放出的热量与其质量之比,叫做这种燃料的热值,用符号_____表示.</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单位:焦每千克，符号是</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_____</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3.</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特点:热值是燃料的一种属性，与某形状、体积、质量以及是否完全燃烧无关,只与燃料的种类有关.</a:t>
            </a:r>
            <a:endPar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4" name="文本框 3"/>
          <p:cNvSpPr txBox="1"/>
          <p:nvPr/>
        </p:nvSpPr>
        <p:spPr>
          <a:xfrm>
            <a:off x="3276283" y="2339340"/>
            <a:ext cx="1416050" cy="460375"/>
          </a:xfrm>
          <a:prstGeom prst="rect">
            <a:avLst/>
          </a:prstGeom>
          <a:noFill/>
        </p:spPr>
        <p:txBody>
          <a:bodyPr wrap="square" rtlCol="0" anchor="t">
            <a:spAutoFit/>
          </a:bodyPr>
          <a:lstStyle/>
          <a:p>
            <a:r>
              <a:rPr lang="zh-CN" altLang="en-US" sz="2400" dirty="0">
                <a:solidFill>
                  <a:srgbClr val="FF0000"/>
                </a:solidFill>
              </a:rPr>
              <a:t>完全燃烧</a:t>
            </a:r>
          </a:p>
        </p:txBody>
      </p:sp>
      <p:sp>
        <p:nvSpPr>
          <p:cNvPr id="5" name="文本框 4"/>
          <p:cNvSpPr txBox="1"/>
          <p:nvPr/>
        </p:nvSpPr>
        <p:spPr>
          <a:xfrm>
            <a:off x="2141538" y="2842260"/>
            <a:ext cx="361315" cy="460375"/>
          </a:xfrm>
          <a:prstGeom prst="rect">
            <a:avLst/>
          </a:prstGeom>
          <a:noFill/>
        </p:spPr>
        <p:txBody>
          <a:bodyPr wrap="square" rtlCol="0" anchor="t">
            <a:spAutoFit/>
          </a:bodyPr>
          <a:lstStyle/>
          <a:p>
            <a:r>
              <a:rPr lang="zh-CN" altLang="en-US" sz="2400" i="1" dirty="0">
                <a:solidFill>
                  <a:srgbClr val="FF0000"/>
                </a:solidFill>
                <a:latin typeface="Times New Roman" panose="02020603050405020304" pitchFamily="18" charset="0"/>
                <a:cs typeface="Times New Roman" panose="02020603050405020304" pitchFamily="18" charset="0"/>
              </a:rPr>
              <a:t>q</a:t>
            </a:r>
          </a:p>
        </p:txBody>
      </p:sp>
      <p:sp>
        <p:nvSpPr>
          <p:cNvPr id="2" name="文本框 1"/>
          <p:cNvSpPr txBox="1"/>
          <p:nvPr/>
        </p:nvSpPr>
        <p:spPr>
          <a:xfrm>
            <a:off x="4376103" y="3446145"/>
            <a:ext cx="75120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J/kg</a:t>
            </a:r>
          </a:p>
        </p:txBody>
      </p:sp>
      <p:sp>
        <p:nvSpPr>
          <p:cNvPr id="7" name="流程图: 终止 6">
            <a:hlinkClick r:id="rId3" action="ppaction://hlinksldjump"/>
          </p:cNvPr>
          <p:cNvSpPr/>
          <p:nvPr/>
        </p:nvSpPr>
        <p:spPr>
          <a:xfrm>
            <a:off x="9383078" y="5480685"/>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 calcmode="lin" valueType="num">
                                      <p:cBhvr additive="base">
                                        <p:cTn id="1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723583" y="1546225"/>
            <a:ext cx="11029950" cy="3598545"/>
          </a:xfrm>
          <a:prstGeom prst="rect">
            <a:avLst/>
          </a:prstGeom>
        </p:spPr>
        <p:txBody>
          <a:bodyPr wrap="square">
            <a:spAutoFit/>
          </a:bodyPr>
          <a:lstStyle/>
          <a:p>
            <a:pPr fontAlgn="auto">
              <a:lnSpc>
                <a:spcPct val="140000"/>
              </a:lnSpc>
            </a:pPr>
            <a:r>
              <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rPr>
              <a:t>八、热机的效率</a:t>
            </a:r>
          </a:p>
          <a:p>
            <a:pPr fontAlgn="auto">
              <a:lnSpc>
                <a:spcPct val="14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1.定义:热机工作时,用来做的_________那部分能量与________________放出的能量之比,叫做热机的效率. </a:t>
            </a:r>
          </a:p>
          <a:p>
            <a:pPr fontAlgn="auto">
              <a:lnSpc>
                <a:spcPct val="2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公式：              </a:t>
            </a:r>
          </a:p>
          <a:p>
            <a:pPr fontAlgn="auto">
              <a:lnSpc>
                <a:spcPct val="14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3.</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提高燃料利用率的措施：a.让燃料燃烧充分；b.在设计和制造热机的过程中，不断改进和创新，以减少各种能量损失；c.设法利用废气的能量.</a:t>
            </a:r>
            <a:endParaRPr lang="zh-CN" altLang="en-US" sz="2400" dirty="0">
              <a:latin typeface="黑体" panose="02010609060101010101" pitchFamily="49" charset="-122"/>
              <a:ea typeface="黑体" panose="02010609060101010101" pitchFamily="49" charset="-122"/>
              <a:cs typeface="Times New Roman" panose="02020603050405020304" pitchFamily="18" charset="0"/>
              <a:sym typeface="+mn-ea"/>
            </a:endParaRPr>
          </a:p>
        </p:txBody>
      </p:sp>
      <p:sp>
        <p:nvSpPr>
          <p:cNvPr id="6" name="文本框 5"/>
          <p:cNvSpPr txBox="1"/>
          <p:nvPr/>
        </p:nvSpPr>
        <p:spPr>
          <a:xfrm>
            <a:off x="4654233" y="212979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有用功</a:t>
            </a:r>
          </a:p>
        </p:txBody>
      </p:sp>
      <p:graphicFrame>
        <p:nvGraphicFramePr>
          <p:cNvPr id="7" name="对象 6"/>
          <p:cNvGraphicFramePr/>
          <p:nvPr/>
        </p:nvGraphicFramePr>
        <p:xfrm>
          <a:off x="1784668" y="3268980"/>
          <a:ext cx="1863090" cy="915670"/>
        </p:xfrm>
        <a:graphic>
          <a:graphicData uri="http://schemas.openxmlformats.org/presentationml/2006/ole">
            <mc:AlternateContent xmlns:mc="http://schemas.openxmlformats.org/markup-compatibility/2006">
              <mc:Choice xmlns:v="urn:schemas-microsoft-com:vml" Requires="v">
                <p:oleObj spid="_x0000_s1027" r:id="rId4" imgW="2312035" imgH="737870" progId="Equation.DSMT4">
                  <p:embed/>
                </p:oleObj>
              </mc:Choice>
              <mc:Fallback>
                <p:oleObj r:id="rId4" imgW="2312035" imgH="737870" progId="Equation.DSMT4">
                  <p:embed/>
                  <p:pic>
                    <p:nvPicPr>
                      <p:cNvPr id="0" name="图片 7"/>
                      <p:cNvPicPr/>
                      <p:nvPr/>
                    </p:nvPicPr>
                    <p:blipFill>
                      <a:blip r:embed="rId5"/>
                      <a:stretch>
                        <a:fillRect/>
                      </a:stretch>
                    </p:blipFill>
                    <p:spPr>
                      <a:xfrm>
                        <a:off x="1784668" y="3268980"/>
                        <a:ext cx="1863090" cy="915670"/>
                      </a:xfrm>
                      <a:prstGeom prst="rect">
                        <a:avLst/>
                      </a:prstGeom>
                    </p:spPr>
                  </p:pic>
                </p:oleObj>
              </mc:Fallback>
            </mc:AlternateContent>
          </a:graphicData>
        </a:graphic>
      </p:graphicFrame>
      <p:sp>
        <p:nvSpPr>
          <p:cNvPr id="9" name="文本框 8"/>
          <p:cNvSpPr txBox="1"/>
          <p:nvPr/>
        </p:nvSpPr>
        <p:spPr>
          <a:xfrm>
            <a:off x="7974013" y="2129790"/>
            <a:ext cx="206819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燃料完全燃烧</a:t>
            </a:r>
          </a:p>
        </p:txBody>
      </p:sp>
      <p:sp>
        <p:nvSpPr>
          <p:cNvPr id="2" name="流程图: 终止 1">
            <a:hlinkClick r:id="rId6" action="ppaction://hlinksldjump"/>
          </p:cNvPr>
          <p:cNvSpPr/>
          <p:nvPr/>
        </p:nvSpPr>
        <p:spPr>
          <a:xfrm>
            <a:off x="9383078" y="5337175"/>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87998" y="1019175"/>
            <a:ext cx="10962005" cy="1753235"/>
          </a:xfrm>
          <a:prstGeom prst="rect">
            <a:avLst/>
          </a:prstGeom>
        </p:spPr>
        <p:txBody>
          <a:bodyPr wrap="square">
            <a:spAutoFit/>
          </a:bodyPr>
          <a:lstStyle/>
          <a:p>
            <a:pPr fontAlgn="auto">
              <a:lnSpc>
                <a:spcPct val="150000"/>
              </a:lnSpc>
            </a:pPr>
            <a:r>
              <a:rPr lang="zh-CN" sz="2400" dirty="0">
                <a:latin typeface="Times New Roman" panose="02020603050405020304" pitchFamily="18" charset="0"/>
                <a:ea typeface="黑体" panose="02010609060101010101" pitchFamily="49" charset="-122"/>
                <a:cs typeface="Times New Roman" panose="02020603050405020304" pitchFamily="18" charset="0"/>
                <a:sym typeface="+mn-ea"/>
              </a:rPr>
              <a:t>九</a:t>
            </a:r>
            <a:r>
              <a:rPr sz="2400" dirty="0">
                <a:latin typeface="Times New Roman" panose="02020603050405020304" pitchFamily="18" charset="0"/>
                <a:ea typeface="黑体" panose="02010609060101010101" pitchFamily="49" charset="-122"/>
                <a:cs typeface="Times New Roman" panose="02020603050405020304" pitchFamily="18" charset="0"/>
                <a:sym typeface="+mn-ea"/>
              </a:rPr>
              <a:t>、</a:t>
            </a:r>
            <a:r>
              <a:rPr lang="zh-CN" sz="2400" dirty="0">
                <a:latin typeface="Times New Roman" panose="02020603050405020304" pitchFamily="18" charset="0"/>
                <a:ea typeface="黑体" panose="02010609060101010101" pitchFamily="49" charset="-122"/>
                <a:cs typeface="Times New Roman" panose="02020603050405020304" pitchFamily="18" charset="0"/>
                <a:sym typeface="+mn-ea"/>
              </a:rPr>
              <a:t>热机</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1.</a:t>
            </a:r>
            <a:r>
              <a:rPr sz="2400" dirty="0">
                <a:latin typeface="Times New Roman" panose="02020603050405020304" pitchFamily="18" charset="0"/>
                <a:ea typeface="宋体" panose="02010600030101010101" pitchFamily="2" charset="-122"/>
                <a:cs typeface="Times New Roman" panose="02020603050405020304" pitchFamily="18" charset="0"/>
              </a:rPr>
              <a:t>热机的种类:蒸汽机、内燃机(汽油机、柴油机)、汽轮机、喷气发动机等.</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rPr>
              <a:t>2.四冲程汽油机的工作示意图</a:t>
            </a:r>
          </a:p>
        </p:txBody>
      </p:sp>
      <p:graphicFrame>
        <p:nvGraphicFramePr>
          <p:cNvPr id="8" name="表格 7"/>
          <p:cNvGraphicFramePr/>
          <p:nvPr>
            <p:custDataLst>
              <p:tags r:id="rId1"/>
            </p:custDataLst>
          </p:nvPr>
        </p:nvGraphicFramePr>
        <p:xfrm>
          <a:off x="473393" y="2927985"/>
          <a:ext cx="10735945" cy="2987040"/>
        </p:xfrm>
        <a:graphic>
          <a:graphicData uri="http://schemas.openxmlformats.org/drawingml/2006/table">
            <a:tbl>
              <a:tblPr firstRow="1" bandRow="1">
                <a:tableStyleId>{5C22544A-7EE6-4342-B048-85BDC9FD1C3A}</a:tableStyleId>
              </a:tblPr>
              <a:tblGrid>
                <a:gridCol w="1472565"/>
                <a:gridCol w="2315845"/>
                <a:gridCol w="2315845"/>
                <a:gridCol w="2315845"/>
                <a:gridCol w="2315845"/>
              </a:tblGrid>
              <a:tr h="640080">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rPr>
                        <a:t>冲程名称</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r>
                        <a:rPr lang="en-US" altLang="zh-CN"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rPr>
                        <a:t>_____</a:t>
                      </a: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rPr>
                        <a:t>冲程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en-US" altLang="zh-CN"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_____</a:t>
                      </a: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冲程</a:t>
                      </a:r>
                      <a:endPar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en-US" altLang="zh-CN"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_____</a:t>
                      </a: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冲程</a:t>
                      </a:r>
                      <a:endPar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r>
                        <a:rPr lang="en-US" altLang="zh-CN"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_____</a:t>
                      </a: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sym typeface="+mn-ea"/>
                        </a:rPr>
                        <a:t>冲程</a:t>
                      </a:r>
                      <a:endPar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2346960">
                <a:tc>
                  <a:txBody>
                    <a:bodyPr/>
                    <a:lstStyle/>
                    <a:p>
                      <a:pPr algn="ctr" fontAlgn="auto">
                        <a:lnSpc>
                          <a:spcPct val="150000"/>
                        </a:lnSpc>
                        <a:buNone/>
                      </a:pPr>
                      <a:r>
                        <a:rPr lang="zh-CN" altLang="en-US" sz="2400" b="0">
                          <a:ln>
                            <a:noFill/>
                          </a:ln>
                          <a:solidFill>
                            <a:schemeClr val="tx1"/>
                          </a:solidFill>
                          <a:latin typeface="Times New Roman" panose="02020603050405020304" pitchFamily="18" charset="0"/>
                          <a:ea typeface="黑体" panose="02010609060101010101" pitchFamily="49" charset="-122"/>
                          <a:cs typeface="Times New Roman" panose="02020603050405020304" pitchFamily="18" charset="0"/>
                        </a:rPr>
                        <a:t>示意图</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50000"/>
                        </a:lnSpc>
                        <a:buNone/>
                      </a:pP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endParaRPr lang="en-US" altLang="zh-CN"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50000"/>
                        </a:lnSpc>
                        <a:buNone/>
                      </a:pP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pic>
        <p:nvPicPr>
          <p:cNvPr id="6" name="图片 -2147482383" descr="C:\Documents and Settings\Administrator\桌面\湖南物理\PY134.TIF"/>
          <p:cNvPicPr>
            <a:picLocks noChangeAspect="1"/>
          </p:cNvPicPr>
          <p:nvPr/>
        </p:nvPicPr>
        <p:blipFill>
          <a:blip r:embed="rId3" r:link="rId4"/>
          <a:srcRect l="79267" b="11342"/>
          <a:stretch>
            <a:fillRect/>
          </a:stretch>
        </p:blipFill>
        <p:spPr>
          <a:xfrm>
            <a:off x="9426893" y="3652520"/>
            <a:ext cx="1243330" cy="2193925"/>
          </a:xfrm>
          <a:prstGeom prst="rect">
            <a:avLst/>
          </a:prstGeom>
          <a:noFill/>
          <a:ln w="9525">
            <a:noFill/>
          </a:ln>
        </p:spPr>
      </p:pic>
      <p:pic>
        <p:nvPicPr>
          <p:cNvPr id="7" name="图片 -2147482383" descr="C:\Documents and Settings\Administrator\桌面\湖南物理\PY134.TIF"/>
          <p:cNvPicPr>
            <a:picLocks noChangeAspect="1"/>
          </p:cNvPicPr>
          <p:nvPr/>
        </p:nvPicPr>
        <p:blipFill>
          <a:blip r:embed="rId3" r:link="rId4"/>
          <a:srcRect l="49968" r="23613" b="12215"/>
          <a:stretch>
            <a:fillRect/>
          </a:stretch>
        </p:blipFill>
        <p:spPr>
          <a:xfrm>
            <a:off x="6844348" y="3648710"/>
            <a:ext cx="1584325" cy="2172335"/>
          </a:xfrm>
          <a:prstGeom prst="rect">
            <a:avLst/>
          </a:prstGeom>
          <a:noFill/>
          <a:ln w="9525">
            <a:noFill/>
          </a:ln>
        </p:spPr>
      </p:pic>
      <p:pic>
        <p:nvPicPr>
          <p:cNvPr id="9" name="图片 -2147482383" descr="C:\Documents and Settings\Administrator\桌面\湖南物理\PY134.TIF"/>
          <p:cNvPicPr>
            <a:picLocks noChangeAspect="1"/>
          </p:cNvPicPr>
          <p:nvPr/>
        </p:nvPicPr>
        <p:blipFill>
          <a:blip r:embed="rId3" r:link="rId4"/>
          <a:srcRect l="23973" t="-1232" r="50815" b="11034"/>
          <a:stretch>
            <a:fillRect/>
          </a:stretch>
        </p:blipFill>
        <p:spPr>
          <a:xfrm>
            <a:off x="4581208" y="3614420"/>
            <a:ext cx="1511935" cy="2232025"/>
          </a:xfrm>
          <a:prstGeom prst="rect">
            <a:avLst/>
          </a:prstGeom>
          <a:noFill/>
          <a:ln w="9525">
            <a:noFill/>
          </a:ln>
        </p:spPr>
      </p:pic>
      <p:pic>
        <p:nvPicPr>
          <p:cNvPr id="10" name="图片 -2147482383" descr="C:\Documents and Settings\Administrator\桌面\湖南物理\PY134.TIF"/>
          <p:cNvPicPr>
            <a:picLocks noChangeAspect="1"/>
          </p:cNvPicPr>
          <p:nvPr/>
        </p:nvPicPr>
        <p:blipFill>
          <a:blip r:embed="rId3" r:link="rId4"/>
          <a:srcRect t="-436" r="79394" b="10239"/>
          <a:stretch>
            <a:fillRect/>
          </a:stretch>
        </p:blipFill>
        <p:spPr>
          <a:xfrm>
            <a:off x="2495868" y="3614420"/>
            <a:ext cx="1235710" cy="2232025"/>
          </a:xfrm>
          <a:prstGeom prst="rect">
            <a:avLst/>
          </a:prstGeom>
          <a:noFill/>
          <a:ln w="9525">
            <a:noFill/>
          </a:ln>
        </p:spPr>
      </p:pic>
      <p:sp>
        <p:nvSpPr>
          <p:cNvPr id="11" name="文本框 10"/>
          <p:cNvSpPr txBox="1"/>
          <p:nvPr/>
        </p:nvSpPr>
        <p:spPr>
          <a:xfrm>
            <a:off x="2439353" y="303403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吸气</a:t>
            </a:r>
          </a:p>
        </p:txBody>
      </p:sp>
      <p:sp>
        <p:nvSpPr>
          <p:cNvPr id="12" name="文本框 11"/>
          <p:cNvSpPr txBox="1"/>
          <p:nvPr/>
        </p:nvSpPr>
        <p:spPr>
          <a:xfrm>
            <a:off x="4700588" y="303403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压缩</a:t>
            </a:r>
          </a:p>
        </p:txBody>
      </p:sp>
      <p:sp>
        <p:nvSpPr>
          <p:cNvPr id="13" name="文本框 12"/>
          <p:cNvSpPr txBox="1"/>
          <p:nvPr/>
        </p:nvSpPr>
        <p:spPr>
          <a:xfrm>
            <a:off x="6989763" y="303403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做功</a:t>
            </a:r>
          </a:p>
        </p:txBody>
      </p:sp>
      <p:sp>
        <p:nvSpPr>
          <p:cNvPr id="14" name="文本框 13"/>
          <p:cNvSpPr txBox="1"/>
          <p:nvPr/>
        </p:nvSpPr>
        <p:spPr>
          <a:xfrm>
            <a:off x="9353868" y="3034030"/>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排气</a:t>
            </a:r>
          </a:p>
        </p:txBody>
      </p:sp>
      <p:sp>
        <p:nvSpPr>
          <p:cNvPr id="2" name="流程图: 终止 1">
            <a:hlinkClick r:id="rId5" action="ppaction://hlinksldjump"/>
          </p:cNvPr>
          <p:cNvSpPr/>
          <p:nvPr/>
        </p:nvSpPr>
        <p:spPr>
          <a:xfrm>
            <a:off x="9167813" y="225171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p:nvPr>
            <p:custDataLst>
              <p:tags r:id="rId1"/>
            </p:custDataLst>
          </p:nvPr>
        </p:nvGraphicFramePr>
        <p:xfrm>
          <a:off x="644843" y="1699895"/>
          <a:ext cx="10789285" cy="3256915"/>
        </p:xfrm>
        <a:graphic>
          <a:graphicData uri="http://schemas.openxmlformats.org/drawingml/2006/table">
            <a:tbl>
              <a:tblPr firstRow="1" bandRow="1">
                <a:tableStyleId>{5C22544A-7EE6-4342-B048-85BDC9FD1C3A}</a:tableStyleId>
              </a:tblPr>
              <a:tblGrid>
                <a:gridCol w="2043430"/>
                <a:gridCol w="1856740"/>
                <a:gridCol w="2432050"/>
                <a:gridCol w="2545080"/>
                <a:gridCol w="1911985"/>
              </a:tblGrid>
              <a:tr h="153035">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冲程名称</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吸气冲程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压缩冲程</a:t>
                      </a:r>
                      <a:endPar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做功冲程</a:t>
                      </a:r>
                      <a:endPar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sym typeface="+mn-ea"/>
                        </a:rPr>
                        <a:t>排气冲程</a:t>
                      </a:r>
                      <a:endPar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1082675">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气门变化</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30000"/>
                        </a:lnSpc>
                        <a:buNone/>
                      </a:pPr>
                      <a:r>
                        <a:rPr lang="en-US" altLang="zh-CN" sz="2400" b="0">
                          <a:ln>
                            <a:noFill/>
                          </a:ln>
                          <a:solidFill>
                            <a:schemeClr val="tx1"/>
                          </a:solidFill>
                          <a:latin typeface="Times New Roman" panose="02020603050405020304" pitchFamily="18" charset="0"/>
                          <a:cs typeface="Times New Roman" panose="02020603050405020304" pitchFamily="18" charset="0"/>
                        </a:rPr>
                        <a:t>进气门打开排气门关闭</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两气门关闭</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sz="2400" b="0">
                          <a:ln>
                            <a:noFill/>
                          </a:ln>
                          <a:solidFill>
                            <a:schemeClr val="tx1"/>
                          </a:solidFill>
                          <a:latin typeface="Times New Roman" panose="02020603050405020304" pitchFamily="18" charset="0"/>
                          <a:cs typeface="Times New Roman" panose="02020603050405020304" pitchFamily="18" charset="0"/>
                        </a:rPr>
                        <a:t>两气门关闭</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en-US" altLang="zh-CN" sz="2400">
                          <a:ln>
                            <a:noFill/>
                          </a:ln>
                          <a:solidFill>
                            <a:schemeClr val="tx1"/>
                          </a:solidFill>
                          <a:latin typeface="Times New Roman" panose="02020603050405020304" pitchFamily="18" charset="0"/>
                          <a:cs typeface="Times New Roman" panose="02020603050405020304" pitchFamily="18" charset="0"/>
                          <a:sym typeface="+mn-ea"/>
                        </a:rPr>
                        <a:t>进气门</a:t>
                      </a:r>
                      <a:r>
                        <a:rPr lang="zh-CN" altLang="en-US" sz="2400">
                          <a:ln>
                            <a:noFill/>
                          </a:ln>
                          <a:solidFill>
                            <a:schemeClr val="tx1"/>
                          </a:solidFill>
                          <a:latin typeface="Times New Roman" panose="02020603050405020304" pitchFamily="18" charset="0"/>
                          <a:cs typeface="Times New Roman" panose="02020603050405020304" pitchFamily="18" charset="0"/>
                          <a:sym typeface="+mn-ea"/>
                        </a:rPr>
                        <a:t>关闭</a:t>
                      </a:r>
                    </a:p>
                    <a:p>
                      <a:pPr algn="ctr" fontAlgn="auto">
                        <a:lnSpc>
                          <a:spcPct val="130000"/>
                        </a:lnSpc>
                        <a:buNone/>
                      </a:pPr>
                      <a:r>
                        <a:rPr lang="en-US" altLang="zh-CN" sz="2400">
                          <a:ln>
                            <a:noFill/>
                          </a:ln>
                          <a:solidFill>
                            <a:schemeClr val="tx1"/>
                          </a:solidFill>
                          <a:latin typeface="Times New Roman" panose="02020603050405020304" pitchFamily="18" charset="0"/>
                          <a:cs typeface="Times New Roman" panose="02020603050405020304" pitchFamily="18" charset="0"/>
                          <a:sym typeface="+mn-ea"/>
                        </a:rPr>
                        <a:t>排气门</a:t>
                      </a:r>
                      <a:r>
                        <a:rPr lang="zh-CN" altLang="en-US" sz="2400">
                          <a:ln>
                            <a:noFill/>
                          </a:ln>
                          <a:solidFill>
                            <a:schemeClr val="tx1"/>
                          </a:solidFill>
                          <a:latin typeface="Times New Roman" panose="02020603050405020304" pitchFamily="18" charset="0"/>
                          <a:cs typeface="Times New Roman" panose="02020603050405020304" pitchFamily="18" charset="0"/>
                          <a:sym typeface="+mn-ea"/>
                        </a:rPr>
                        <a:t>打开</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566420">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活塞运动方向</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3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向下</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b="0">
                          <a:ln>
                            <a:noFill/>
                          </a:ln>
                          <a:solidFill>
                            <a:schemeClr val="tx1"/>
                          </a:solidFill>
                          <a:latin typeface="Times New Roman" panose="02020603050405020304" pitchFamily="18" charset="0"/>
                          <a:cs typeface="Times New Roman" panose="02020603050405020304" pitchFamily="18" charset="0"/>
                        </a:rPr>
                        <a:t>向上</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a:ln>
                            <a:noFill/>
                          </a:ln>
                          <a:solidFill>
                            <a:schemeClr val="tx1"/>
                          </a:solidFill>
                          <a:latin typeface="Times New Roman" panose="02020603050405020304" pitchFamily="18" charset="0"/>
                          <a:cs typeface="Times New Roman" panose="02020603050405020304" pitchFamily="18" charset="0"/>
                          <a:sym typeface="+mn-ea"/>
                        </a:rPr>
                        <a:t>向下</a:t>
                      </a: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zh-CN" altLang="en-US" sz="2400">
                          <a:ln>
                            <a:noFill/>
                          </a:ln>
                          <a:solidFill>
                            <a:schemeClr val="tx1"/>
                          </a:solidFill>
                          <a:latin typeface="Times New Roman" panose="02020603050405020304" pitchFamily="18" charset="0"/>
                          <a:cs typeface="Times New Roman" panose="02020603050405020304" pitchFamily="18" charset="0"/>
                          <a:sym typeface="+mn-ea"/>
                        </a:rPr>
                        <a:t>向上</a:t>
                      </a:r>
                      <a:endParaRPr lang="zh-CN" altLang="en-US"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883920">
                <a:tc>
                  <a:txBody>
                    <a:bodyPr/>
                    <a:lstStyle/>
                    <a:p>
                      <a:pPr algn="ctr" fontAlgn="auto">
                        <a:lnSpc>
                          <a:spcPct val="130000"/>
                        </a:lnSpc>
                        <a:buNone/>
                      </a:pPr>
                      <a:r>
                        <a:rPr lang="zh-CN" altLang="en-US" sz="2400" b="0">
                          <a:ln>
                            <a:noFill/>
                          </a:ln>
                          <a:solidFill>
                            <a:schemeClr val="tx1"/>
                          </a:solidFill>
                          <a:latin typeface="黑体" panose="02010609060101010101" pitchFamily="49" charset="-122"/>
                          <a:ea typeface="黑体" panose="02010609060101010101" pitchFamily="49" charset="-122"/>
                          <a:cs typeface="Times New Roman" panose="02020603050405020304" pitchFamily="18" charset="0"/>
                        </a:rPr>
                        <a:t>能量转化方式</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accent6">
                        <a:lumMod val="60000"/>
                        <a:lumOff val="40000"/>
                      </a:schemeClr>
                    </a:solidFill>
                  </a:tcPr>
                </a:tc>
                <a:tc>
                  <a:txBody>
                    <a:bodyPr/>
                    <a:lstStyle/>
                    <a:p>
                      <a:pPr algn="ctr" fontAlgn="auto">
                        <a:lnSpc>
                          <a:spcPct val="130000"/>
                        </a:lnSpc>
                        <a:buNone/>
                      </a:pPr>
                      <a:endParaRPr lang="en-US" altLang="zh-CN"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lnTlToBr w="12700">
                      <a:solidFill>
                        <a:schemeClr val="tx1"/>
                      </a:solidFill>
                      <a:prstDash val="solid"/>
                    </a:lnTlToBr>
                    <a:solidFill>
                      <a:schemeClr val="bg1"/>
                    </a:solidFill>
                  </a:tcPr>
                </a:tc>
                <a:tc>
                  <a:txBody>
                    <a:bodyPr/>
                    <a:lstStyle/>
                    <a:p>
                      <a:pPr algn="ctr" fontAlgn="auto">
                        <a:lnSpc>
                          <a:spcPct val="130000"/>
                        </a:lnSpc>
                        <a:buNone/>
                      </a:pPr>
                      <a:r>
                        <a:rPr lang="en-US" altLang="zh-CN" sz="2400" b="0">
                          <a:ln>
                            <a:noFill/>
                          </a:ln>
                          <a:solidFill>
                            <a:schemeClr val="tx1"/>
                          </a:solidFill>
                          <a:latin typeface="Times New Roman" panose="02020603050405020304" pitchFamily="18" charset="0"/>
                          <a:cs typeface="Times New Roman" panose="02020603050405020304" pitchFamily="18" charset="0"/>
                        </a:rPr>
                        <a:t>______</a:t>
                      </a:r>
                      <a:r>
                        <a:rPr lang="zh-CN" altLang="en-US" sz="2400" b="0">
                          <a:ln>
                            <a:noFill/>
                          </a:ln>
                          <a:solidFill>
                            <a:schemeClr val="tx1"/>
                          </a:solidFill>
                          <a:latin typeface="Times New Roman" panose="02020603050405020304" pitchFamily="18" charset="0"/>
                          <a:cs typeface="Times New Roman" panose="02020603050405020304" pitchFamily="18" charset="0"/>
                        </a:rPr>
                        <a:t>能转化为</a:t>
                      </a:r>
                      <a:r>
                        <a:rPr lang="en-US" altLang="zh-CN" sz="2400" b="0">
                          <a:ln>
                            <a:noFill/>
                          </a:ln>
                          <a:solidFill>
                            <a:schemeClr val="tx1"/>
                          </a:solidFill>
                          <a:latin typeface="Times New Roman" panose="02020603050405020304" pitchFamily="18" charset="0"/>
                          <a:cs typeface="Times New Roman" panose="02020603050405020304" pitchFamily="18" charset="0"/>
                        </a:rPr>
                        <a:t>_____</a:t>
                      </a:r>
                      <a:r>
                        <a:rPr lang="zh-CN" altLang="en-US" sz="2400" b="0">
                          <a:ln>
                            <a:noFill/>
                          </a:ln>
                          <a:solidFill>
                            <a:schemeClr val="tx1"/>
                          </a:solidFill>
                          <a:latin typeface="Times New Roman" panose="02020603050405020304" pitchFamily="18" charset="0"/>
                          <a:cs typeface="Times New Roman" panose="02020603050405020304" pitchFamily="18" charset="0"/>
                        </a:rPr>
                        <a:t>能</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r>
                        <a:rPr lang="en-US" sz="2400" b="0">
                          <a:ln>
                            <a:noFill/>
                          </a:ln>
                          <a:solidFill>
                            <a:schemeClr val="tx1"/>
                          </a:solidFill>
                          <a:latin typeface="Times New Roman" panose="02020603050405020304" pitchFamily="18" charset="0"/>
                          <a:cs typeface="Times New Roman" panose="02020603050405020304" pitchFamily="18" charset="0"/>
                        </a:rPr>
                        <a:t>_____</a:t>
                      </a:r>
                      <a:r>
                        <a:rPr sz="2400" b="0">
                          <a:ln>
                            <a:noFill/>
                          </a:ln>
                          <a:solidFill>
                            <a:schemeClr val="tx1"/>
                          </a:solidFill>
                          <a:latin typeface="Times New Roman" panose="02020603050405020304" pitchFamily="18" charset="0"/>
                          <a:cs typeface="Times New Roman" panose="02020603050405020304" pitchFamily="18" charset="0"/>
                        </a:rPr>
                        <a:t>能转化为</a:t>
                      </a:r>
                      <a:r>
                        <a:rPr lang="en-US" sz="2400" b="0">
                          <a:ln>
                            <a:noFill/>
                          </a:ln>
                          <a:solidFill>
                            <a:schemeClr val="tx1"/>
                          </a:solidFill>
                          <a:latin typeface="Times New Roman" panose="02020603050405020304" pitchFamily="18" charset="0"/>
                          <a:cs typeface="Times New Roman" panose="02020603050405020304" pitchFamily="18" charset="0"/>
                        </a:rPr>
                        <a:t>_______</a:t>
                      </a:r>
                      <a:r>
                        <a:rPr sz="2400" b="0">
                          <a:ln>
                            <a:noFill/>
                          </a:ln>
                          <a:solidFill>
                            <a:schemeClr val="tx1"/>
                          </a:solidFill>
                          <a:latin typeface="Times New Roman" panose="02020603050405020304" pitchFamily="18" charset="0"/>
                          <a:cs typeface="Times New Roman" panose="02020603050405020304" pitchFamily="18" charset="0"/>
                        </a:rPr>
                        <a:t>能</a:t>
                      </a: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lgn="ctr" fontAlgn="auto">
                        <a:lnSpc>
                          <a:spcPct val="130000"/>
                        </a:lnSpc>
                        <a:buNone/>
                      </a:pPr>
                      <a:endParaRPr lang="en-US" altLang="zh-CN" sz="2400" b="0">
                        <a:ln>
                          <a:noFill/>
                        </a:ln>
                        <a:solidFill>
                          <a:schemeClr val="tx1"/>
                        </a:solidFill>
                        <a:latin typeface="Times New Roman" panose="02020603050405020304" pitchFamily="18" charset="0"/>
                        <a:cs typeface="Times New Roman" panose="02020603050405020304" pitchFamily="18" charset="0"/>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lnTlToBr w="12700">
                      <a:solidFill>
                        <a:schemeClr val="tx1"/>
                      </a:solidFill>
                      <a:prstDash val="solid"/>
                    </a:lnTlToBr>
                    <a:solidFill>
                      <a:schemeClr val="bg1"/>
                    </a:solidFill>
                  </a:tcPr>
                </a:tc>
              </a:tr>
            </a:tbl>
          </a:graphicData>
        </a:graphic>
      </p:graphicFrame>
      <p:sp>
        <p:nvSpPr>
          <p:cNvPr id="11" name="文本框 10"/>
          <p:cNvSpPr txBox="1"/>
          <p:nvPr/>
        </p:nvSpPr>
        <p:spPr>
          <a:xfrm>
            <a:off x="4750118" y="3989705"/>
            <a:ext cx="875665" cy="460375"/>
          </a:xfrm>
          <a:prstGeom prst="rect">
            <a:avLst/>
          </a:prstGeom>
          <a:noFill/>
        </p:spPr>
        <p:txBody>
          <a:bodyPr wrap="square" rtlCol="0" anchor="t">
            <a:spAutoFit/>
          </a:bodyPr>
          <a:lstStyle/>
          <a:p>
            <a:r>
              <a:rPr lang="zh-CN" altLang="en-US" sz="2400" dirty="0">
                <a:solidFill>
                  <a:srgbClr val="FF0000"/>
                </a:solidFill>
              </a:rPr>
              <a:t>机械</a:t>
            </a:r>
          </a:p>
        </p:txBody>
      </p:sp>
      <p:sp>
        <p:nvSpPr>
          <p:cNvPr id="12" name="文本框 11"/>
          <p:cNvSpPr txBox="1"/>
          <p:nvPr/>
        </p:nvSpPr>
        <p:spPr>
          <a:xfrm>
            <a:off x="5287328" y="4474210"/>
            <a:ext cx="387985" cy="460375"/>
          </a:xfrm>
          <a:prstGeom prst="rect">
            <a:avLst/>
          </a:prstGeom>
          <a:noFill/>
        </p:spPr>
        <p:txBody>
          <a:bodyPr wrap="square" rtlCol="0" anchor="t">
            <a:spAutoFit/>
          </a:bodyPr>
          <a:lstStyle/>
          <a:p>
            <a:r>
              <a:rPr lang="zh-CN" altLang="en-US" sz="2400" dirty="0">
                <a:solidFill>
                  <a:srgbClr val="FF0000"/>
                </a:solidFill>
              </a:rPr>
              <a:t>内</a:t>
            </a:r>
          </a:p>
        </p:txBody>
      </p:sp>
      <p:sp>
        <p:nvSpPr>
          <p:cNvPr id="13" name="文本框 12"/>
          <p:cNvSpPr txBox="1"/>
          <p:nvPr/>
        </p:nvSpPr>
        <p:spPr>
          <a:xfrm>
            <a:off x="7438073" y="3977005"/>
            <a:ext cx="577215" cy="460375"/>
          </a:xfrm>
          <a:prstGeom prst="rect">
            <a:avLst/>
          </a:prstGeom>
          <a:noFill/>
        </p:spPr>
        <p:txBody>
          <a:bodyPr wrap="square" rtlCol="0" anchor="t">
            <a:spAutoFit/>
          </a:bodyPr>
          <a:lstStyle/>
          <a:p>
            <a:r>
              <a:rPr lang="zh-CN" altLang="en-US" sz="2400" dirty="0">
                <a:solidFill>
                  <a:srgbClr val="FF0000"/>
                </a:solidFill>
              </a:rPr>
              <a:t>内</a:t>
            </a:r>
          </a:p>
        </p:txBody>
      </p:sp>
      <p:sp>
        <p:nvSpPr>
          <p:cNvPr id="14" name="文本框 13"/>
          <p:cNvSpPr txBox="1"/>
          <p:nvPr/>
        </p:nvSpPr>
        <p:spPr>
          <a:xfrm>
            <a:off x="7624763" y="4474210"/>
            <a:ext cx="875665" cy="460375"/>
          </a:xfrm>
          <a:prstGeom prst="rect">
            <a:avLst/>
          </a:prstGeom>
          <a:noFill/>
        </p:spPr>
        <p:txBody>
          <a:bodyPr wrap="square" rtlCol="0" anchor="t">
            <a:spAutoFit/>
          </a:bodyPr>
          <a:lstStyle/>
          <a:p>
            <a:r>
              <a:rPr lang="zh-CN" altLang="en-US" sz="2400" dirty="0">
                <a:solidFill>
                  <a:srgbClr val="FF0000"/>
                </a:solidFill>
              </a:rPr>
              <a:t>机械</a:t>
            </a:r>
          </a:p>
        </p:txBody>
      </p:sp>
      <p:sp>
        <p:nvSpPr>
          <p:cNvPr id="7" name="流程图: 终止 6">
            <a:hlinkClick r:id="rId3" action="ppaction://hlinksldjump"/>
          </p:cNvPr>
          <p:cNvSpPr/>
          <p:nvPr/>
        </p:nvSpPr>
        <p:spPr>
          <a:xfrm>
            <a:off x="9454833" y="5337175"/>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 calcmode="lin" valueType="num">
                                      <p:cBhvr additive="base">
                                        <p:cTn id="7"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
                                            <p:txEl>
                                              <p:pRg st="0" end="0"/>
                                            </p:txEl>
                                          </p:spTgt>
                                        </p:tgtEl>
                                        <p:attrNameLst>
                                          <p:attrName>style.visibility</p:attrName>
                                        </p:attrNameLst>
                                      </p:cBhvr>
                                      <p:to>
                                        <p:strVal val="visible"/>
                                      </p:to>
                                    </p:set>
                                    <p:anim calcmode="lin" valueType="num">
                                      <p:cBhvr additive="base">
                                        <p:cTn id="13"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0" end="0"/>
                                            </p:txEl>
                                          </p:spTgt>
                                        </p:tgtEl>
                                        <p:attrNameLst>
                                          <p:attrName>style.visibility</p:attrName>
                                        </p:attrNameLst>
                                      </p:cBhvr>
                                      <p:to>
                                        <p:strVal val="visible"/>
                                      </p:to>
                                    </p:set>
                                    <p:anim calcmode="lin" valueType="num">
                                      <p:cBhvr additive="base">
                                        <p:cTn id="19"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52133" y="1810385"/>
            <a:ext cx="11029950" cy="3415030"/>
          </a:xfrm>
          <a:prstGeom prst="rect">
            <a:avLst/>
          </a:prstGeom>
        </p:spPr>
        <p:txBody>
          <a:bodyPr wrap="square">
            <a:spAutoFit/>
          </a:bodyPr>
          <a:lstStyle/>
          <a:p>
            <a:pPr fontAlgn="auto">
              <a:lnSpc>
                <a:spcPct val="150000"/>
              </a:lnSpc>
            </a:pP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十、能量的转化和守恒</a:t>
            </a:r>
          </a:p>
          <a:p>
            <a:pPr fontAlgn="auto">
              <a:lnSpc>
                <a:spcPct val="150000"/>
              </a:lnSpc>
            </a:pPr>
            <a:r>
              <a:rPr lang="en-US" sz="2400" dirty="0">
                <a:latin typeface="Times New Roman" panose="02020603050405020304" pitchFamily="18" charset="0"/>
                <a:ea typeface="黑体" panose="02010609060101010101" pitchFamily="49" charset="-122"/>
                <a:cs typeface="Times New Roman" panose="02020603050405020304" pitchFamily="18" charset="0"/>
                <a:sym typeface="+mn-ea"/>
              </a:rPr>
              <a:t>1.能量的转化:</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在一定条件下,各种形式的能量是可以相互_______的.</a:t>
            </a:r>
          </a:p>
          <a:p>
            <a:pPr fontAlgn="auto">
              <a:lnSpc>
                <a:spcPct val="150000"/>
              </a:lnSpc>
            </a:pP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2.</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能量守恒定律:能量既不会凭空</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_____</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,也不会凭空</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______</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,它只会从一种形式</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_____</a:t>
            </a:r>
            <a:r>
              <a:rPr sz="2400" dirty="0">
                <a:latin typeface="Times New Roman" panose="02020603050405020304" pitchFamily="18" charset="0"/>
                <a:ea typeface="宋体" panose="02010600030101010101" pitchFamily="2" charset="-122"/>
                <a:cs typeface="Times New Roman" panose="02020603050405020304" pitchFamily="18" charset="0"/>
                <a:sym typeface="+mn-ea"/>
              </a:rPr>
              <a:t>为其他形式,或者从一个物体转移到其他物体,而在转化和转移的过程中,能量的总量</a:t>
            </a:r>
            <a:r>
              <a:rPr lang="en-US" sz="2400" dirty="0">
                <a:latin typeface="Times New Roman" panose="02020603050405020304" pitchFamily="18" charset="0"/>
                <a:ea typeface="宋体" panose="02010600030101010101" pitchFamily="2" charset="-122"/>
                <a:cs typeface="Times New Roman" panose="02020603050405020304" pitchFamily="18" charset="0"/>
                <a:sym typeface="+mn-ea"/>
              </a:rPr>
              <a:t>__________</a:t>
            </a:r>
          </a:p>
          <a:p>
            <a:pPr fontAlgn="auto">
              <a:lnSpc>
                <a:spcPct val="150000"/>
              </a:lnSpc>
            </a:pPr>
            <a:r>
              <a:rPr lang="zh-CN" sz="2400" dirty="0">
                <a:latin typeface="Times New Roman" panose="02020603050405020304" pitchFamily="18" charset="0"/>
                <a:ea typeface="黑体" panose="02010609060101010101" pitchFamily="49" charset="-122"/>
                <a:cs typeface="Times New Roman" panose="02020603050405020304" pitchFamily="18" charset="0"/>
                <a:sym typeface="+mn-ea"/>
              </a:rPr>
              <a:t>十一、</a:t>
            </a:r>
            <a:r>
              <a:rPr sz="2400" dirty="0">
                <a:latin typeface="Times New Roman" panose="02020603050405020304" pitchFamily="18" charset="0"/>
                <a:ea typeface="黑体" panose="02010609060101010101" pitchFamily="49" charset="-122"/>
                <a:cs typeface="Times New Roman" panose="02020603050405020304" pitchFamily="18" charset="0"/>
                <a:sym typeface="+mn-ea"/>
              </a:rPr>
              <a:t>能量的转化和转移具有一定的方向性.</a:t>
            </a:r>
            <a:endParaRPr lang="zh-CN" altLang="en-US" sz="2400" dirty="0">
              <a:latin typeface="Times New Roman" panose="02020603050405020304" pitchFamily="18" charset="0"/>
              <a:ea typeface="黑体" panose="02010609060101010101" pitchFamily="49" charset="-122"/>
              <a:cs typeface="Times New Roman" panose="02020603050405020304" pitchFamily="18" charset="0"/>
              <a:sym typeface="+mn-ea"/>
            </a:endParaRPr>
          </a:p>
        </p:txBody>
      </p:sp>
      <p:sp>
        <p:nvSpPr>
          <p:cNvPr id="4" name="文本框 3"/>
          <p:cNvSpPr txBox="1"/>
          <p:nvPr/>
        </p:nvSpPr>
        <p:spPr>
          <a:xfrm>
            <a:off x="8202613" y="2447290"/>
            <a:ext cx="890905" cy="460375"/>
          </a:xfrm>
          <a:prstGeom prst="rect">
            <a:avLst/>
          </a:prstGeom>
          <a:noFill/>
        </p:spPr>
        <p:txBody>
          <a:bodyPr wrap="square" rtlCol="0" anchor="t">
            <a:spAutoFit/>
          </a:bodyPr>
          <a:lstStyle/>
          <a:p>
            <a:r>
              <a:rPr lang="zh-CN" altLang="en-US" sz="2400" dirty="0">
                <a:solidFill>
                  <a:srgbClr val="FF0000"/>
                </a:solidFill>
              </a:rPr>
              <a:t>转化</a:t>
            </a:r>
          </a:p>
        </p:txBody>
      </p:sp>
      <p:sp>
        <p:nvSpPr>
          <p:cNvPr id="5" name="文本框 4"/>
          <p:cNvSpPr txBox="1"/>
          <p:nvPr/>
        </p:nvSpPr>
        <p:spPr>
          <a:xfrm>
            <a:off x="4903153" y="3023235"/>
            <a:ext cx="11804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产生</a:t>
            </a:r>
          </a:p>
        </p:txBody>
      </p:sp>
      <p:sp>
        <p:nvSpPr>
          <p:cNvPr id="11" name="文本框 10"/>
          <p:cNvSpPr txBox="1"/>
          <p:nvPr/>
        </p:nvSpPr>
        <p:spPr>
          <a:xfrm>
            <a:off x="7379018" y="3023235"/>
            <a:ext cx="80137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消失</a:t>
            </a:r>
          </a:p>
        </p:txBody>
      </p:sp>
      <p:sp>
        <p:nvSpPr>
          <p:cNvPr id="12" name="文本框 11"/>
          <p:cNvSpPr txBox="1"/>
          <p:nvPr/>
        </p:nvSpPr>
        <p:spPr>
          <a:xfrm>
            <a:off x="975043" y="4083050"/>
            <a:ext cx="144907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保持不变</a:t>
            </a:r>
          </a:p>
        </p:txBody>
      </p:sp>
      <p:sp>
        <p:nvSpPr>
          <p:cNvPr id="13" name="文本框 12"/>
          <p:cNvSpPr txBox="1"/>
          <p:nvPr/>
        </p:nvSpPr>
        <p:spPr>
          <a:xfrm>
            <a:off x="10621963" y="3023235"/>
            <a:ext cx="80137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转化</a:t>
            </a:r>
          </a:p>
        </p:txBody>
      </p:sp>
      <p:sp>
        <p:nvSpPr>
          <p:cNvPr id="7" name="流程图: 终止 6">
            <a:hlinkClick r:id="rId3" action="ppaction://hlinksldjump"/>
          </p:cNvPr>
          <p:cNvSpPr/>
          <p:nvPr/>
        </p:nvSpPr>
        <p:spPr>
          <a:xfrm>
            <a:off x="9454833" y="4834890"/>
            <a:ext cx="2034540" cy="477520"/>
          </a:xfrm>
          <a:prstGeom prst="flowChartTerminator">
            <a:avLst/>
          </a:prstGeom>
          <a:solidFill>
            <a:schemeClr val="accent6">
              <a:lumMod val="60000"/>
              <a:lumOff val="4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fontAlgn="base">
              <a:lnSpc>
                <a:spcPct val="100000"/>
              </a:lnSpc>
            </a:pPr>
            <a:r>
              <a:rPr lang="zh-CN" altLang="en-US" sz="1815" b="1" strike="noStrike" noProof="1">
                <a:solidFill>
                  <a:schemeClr val="tx1"/>
                </a:solidFill>
                <a:latin typeface="Times New Roman" panose="02020603050405020304" pitchFamily="18" charset="0"/>
                <a:ea typeface="黑体" panose="02010609060101010101" pitchFamily="49" charset="-122"/>
              </a:rPr>
              <a:t>返回思维导图</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11" grpId="0"/>
      <p:bldP spid="11" grpId="1"/>
      <p:bldP spid="12" grpId="0"/>
      <p:bldP spid="12" grpId="1"/>
      <p:bldP spid="13" grpId="0"/>
      <p:bldP spid="13" grpId="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065213" y="1194435"/>
            <a:ext cx="10075545" cy="570230"/>
            <a:chOff x="1676" y="1655"/>
            <a:chExt cx="15867" cy="898"/>
          </a:xfrm>
        </p:grpSpPr>
        <p:pic>
          <p:nvPicPr>
            <p:cNvPr id="9" name="图片 8" descr="9"/>
            <p:cNvPicPr>
              <a:picLocks noChangeAspect="1"/>
            </p:cNvPicPr>
            <p:nvPr/>
          </p:nvPicPr>
          <p:blipFill>
            <a:blip r:embed="rId2"/>
            <a:srcRect t="9289" r="40169" b="9736"/>
            <a:stretch>
              <a:fillRect/>
            </a:stretch>
          </p:blipFill>
          <p:spPr>
            <a:xfrm>
              <a:off x="1676" y="1655"/>
              <a:ext cx="15867" cy="898"/>
            </a:xfrm>
            <a:prstGeom prst="rect">
              <a:avLst/>
            </a:prstGeom>
          </p:spPr>
        </p:pic>
        <p:sp>
          <p:nvSpPr>
            <p:cNvPr id="10" name="文本框 78"/>
            <p:cNvSpPr txBox="1"/>
            <p:nvPr/>
          </p:nvSpPr>
          <p:spPr>
            <a:xfrm>
              <a:off x="3660" y="1682"/>
              <a:ext cx="3434" cy="871"/>
            </a:xfrm>
            <a:prstGeom prst="rect">
              <a:avLst/>
            </a:prstGeom>
            <a:noFill/>
            <a:ln w="9525">
              <a:noFill/>
            </a:ln>
          </p:spPr>
          <p:txBody>
            <a:bodyPr anchor="t">
              <a:spAutoFit/>
            </a:bodyPr>
            <a:lstStyle/>
            <a:p>
              <a:pPr algn="ctr"/>
              <a:r>
                <a:rPr lang="zh-CN" altLang="en-US" sz="3000" b="1" dirty="0" smtClean="0">
                  <a:solidFill>
                    <a:schemeClr val="tx1"/>
                  </a:solidFill>
                  <a:latin typeface="黑体" panose="02010609060101010101" pitchFamily="49" charset="-122"/>
                  <a:ea typeface="黑体" panose="02010609060101010101" pitchFamily="49" charset="-122"/>
                </a:rPr>
                <a:t>图说物理</a:t>
              </a:r>
              <a:endParaRPr lang="zh-CN" altLang="en-US" sz="3000" b="1" dirty="0">
                <a:solidFill>
                  <a:schemeClr val="tx1"/>
                </a:solidFill>
                <a:latin typeface="黑体" panose="02010609060101010101" pitchFamily="49" charset="-122"/>
                <a:ea typeface="黑体" panose="02010609060101010101" pitchFamily="49" charset="-122"/>
              </a:endParaRPr>
            </a:p>
          </p:txBody>
        </p:sp>
      </p:grpSp>
      <p:sp>
        <p:nvSpPr>
          <p:cNvPr id="2" name="矩形 1"/>
          <p:cNvSpPr/>
          <p:nvPr/>
        </p:nvSpPr>
        <p:spPr>
          <a:xfrm>
            <a:off x="1065213" y="1953895"/>
            <a:ext cx="6951345" cy="3969385"/>
          </a:xfrm>
          <a:prstGeom prst="rect">
            <a:avLst/>
          </a:prstGeom>
        </p:spPr>
        <p:txBody>
          <a:bodyPr wrap="square">
            <a:spAutoFit/>
          </a:bodyPr>
          <a:lstStyle/>
          <a:p>
            <a:pPr>
              <a:lnSpc>
                <a:spcPct val="150000"/>
              </a:lnSpc>
            </a:pPr>
            <a:r>
              <a:rPr lang="zh-CN" altLang="zh-CN" sz="2400" dirty="0">
                <a:latin typeface="Times New Roman" panose="02020603050405020304" pitchFamily="18" charset="0"/>
                <a:ea typeface="黑体" panose="02010609060101010101" pitchFamily="49" charset="-122"/>
                <a:cs typeface="Times New Roman" panose="02020603050405020304" pitchFamily="18" charset="0"/>
              </a:rPr>
              <a:t>命题点　分子间的作用力</a:t>
            </a:r>
          </a:p>
          <a:p>
            <a:pPr fontAlgn="auto">
              <a:lnSpc>
                <a:spcPct val="150000"/>
              </a:lnSpc>
            </a:pPr>
            <a:r>
              <a:rPr lang="zh-CN" sz="2400" dirty="0">
                <a:latin typeface="Times New Roman" panose="02020603050405020304" pitchFamily="18" charset="0"/>
                <a:cs typeface="Times New Roman" panose="02020603050405020304" pitchFamily="18" charset="0"/>
              </a:rPr>
              <a:t>1. 把一块很干净的玻璃板吊在弹簧测力计的下面，记下测力计的读数．如图所示，让玻璃板的下表面水平接触水面，然后稍稍用力向上拉，发现弹簧测力计的读数________(选填“变大”“变小”或“不变”)，其原因是玻璃板与水的接触面之间存在________．</a:t>
            </a:r>
          </a:p>
        </p:txBody>
      </p:sp>
      <p:sp>
        <p:nvSpPr>
          <p:cNvPr id="4" name="矩形 3"/>
          <p:cNvSpPr/>
          <p:nvPr/>
        </p:nvSpPr>
        <p:spPr>
          <a:xfrm>
            <a:off x="8635683" y="4958080"/>
            <a:ext cx="2094230" cy="922020"/>
          </a:xfrm>
          <a:prstGeom prst="rect">
            <a:avLst/>
          </a:prstGeom>
        </p:spPr>
        <p:txBody>
          <a:bodyPr wrap="square">
            <a:spAutoFit/>
          </a:bodyPr>
          <a:lstStyle/>
          <a:p>
            <a:pPr algn="l"/>
            <a:r>
              <a:rPr altLang="zh-CN" dirty="0">
                <a:latin typeface="Times New Roman" panose="02020603050405020304" pitchFamily="18" charset="0"/>
                <a:cs typeface="Times New Roman" panose="02020603050405020304" pitchFamily="18" charset="0"/>
                <a:sym typeface="+mn-ea"/>
              </a:rPr>
              <a:t>(RJ九年级P6图13.1－8；JK九上P6图1－1－13)</a:t>
            </a:r>
          </a:p>
        </p:txBody>
      </p:sp>
      <p:sp>
        <p:nvSpPr>
          <p:cNvPr id="3" name="文本框 2"/>
          <p:cNvSpPr txBox="1"/>
          <p:nvPr/>
        </p:nvSpPr>
        <p:spPr>
          <a:xfrm>
            <a:off x="2777808" y="4282440"/>
            <a:ext cx="816610" cy="460375"/>
          </a:xfrm>
          <a:prstGeom prst="rect">
            <a:avLst/>
          </a:prstGeom>
          <a:noFill/>
        </p:spPr>
        <p:txBody>
          <a:bodyPr wrap="square" rtlCol="0" anchor="t">
            <a:spAutoFit/>
          </a:bodyPr>
          <a:lstStyle/>
          <a:p>
            <a:r>
              <a:rPr lang="zh-CN" altLang="en-US" sz="2400" dirty="0">
                <a:solidFill>
                  <a:srgbClr val="FF0000"/>
                </a:solidFill>
              </a:rPr>
              <a:t>变大</a:t>
            </a:r>
          </a:p>
        </p:txBody>
      </p:sp>
      <p:sp>
        <p:nvSpPr>
          <p:cNvPr id="6" name="文本框 5"/>
          <p:cNvSpPr txBox="1"/>
          <p:nvPr/>
        </p:nvSpPr>
        <p:spPr>
          <a:xfrm>
            <a:off x="1552893" y="5358130"/>
            <a:ext cx="876935" cy="460375"/>
          </a:xfrm>
          <a:prstGeom prst="rect">
            <a:avLst/>
          </a:prstGeom>
          <a:noFill/>
        </p:spPr>
        <p:txBody>
          <a:bodyPr wrap="square" rtlCol="0" anchor="t">
            <a:spAutoFit/>
          </a:bodyPr>
          <a:lstStyle/>
          <a:p>
            <a:r>
              <a:rPr lang="zh-CN" altLang="en-US" sz="2400" dirty="0">
                <a:solidFill>
                  <a:srgbClr val="FF0000"/>
                </a:solidFill>
              </a:rPr>
              <a:t>引力</a:t>
            </a:r>
          </a:p>
        </p:txBody>
      </p:sp>
      <p:pic>
        <p:nvPicPr>
          <p:cNvPr id="5" name="图片 -2147482375" descr="C:\Documents and Settings\Administrator\桌面\湖南物理\PY144.tif"/>
          <p:cNvPicPr>
            <a:picLocks noChangeAspect="1"/>
          </p:cNvPicPr>
          <p:nvPr/>
        </p:nvPicPr>
        <p:blipFill>
          <a:blip r:embed="rId3" r:link="rId4"/>
          <a:stretch>
            <a:fillRect/>
          </a:stretch>
        </p:blipFill>
        <p:spPr>
          <a:xfrm>
            <a:off x="8819198" y="2169160"/>
            <a:ext cx="1910715" cy="259969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24243" y="979170"/>
            <a:ext cx="8362950" cy="573405"/>
            <a:chOff x="1454" y="1429"/>
            <a:chExt cx="13170" cy="903"/>
          </a:xfrm>
        </p:grpSpPr>
        <p:pic>
          <p:nvPicPr>
            <p:cNvPr id="9" name="图片 8" descr="带序号考点标3字"/>
            <p:cNvPicPr>
              <a:picLocks noChangeAspect="1"/>
            </p:cNvPicPr>
            <p:nvPr/>
          </p:nvPicPr>
          <p:blipFill>
            <a:blip r:embed="rId2"/>
            <a:stretch>
              <a:fillRect/>
            </a:stretch>
          </p:blipFill>
          <p:spPr>
            <a:xfrm>
              <a:off x="1454" y="1429"/>
              <a:ext cx="3346" cy="903"/>
            </a:xfrm>
            <a:prstGeom prst="rect">
              <a:avLst/>
            </a:prstGeom>
          </p:spPr>
        </p:pic>
        <p:sp>
          <p:nvSpPr>
            <p:cNvPr id="15" name="文本框 14"/>
            <p:cNvSpPr txBox="1"/>
            <p:nvPr/>
          </p:nvSpPr>
          <p:spPr>
            <a:xfrm>
              <a:off x="1822" y="1510"/>
              <a:ext cx="2368"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17" name="文本框 16"/>
            <p:cNvSpPr txBox="1"/>
            <p:nvPr/>
          </p:nvSpPr>
          <p:spPr>
            <a:xfrm>
              <a:off x="4126" y="1469"/>
              <a:ext cx="526"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2</a:t>
              </a:r>
            </a:p>
          </p:txBody>
        </p:sp>
        <p:sp>
          <p:nvSpPr>
            <p:cNvPr id="4" name="文本框 3"/>
            <p:cNvSpPr txBox="1"/>
            <p:nvPr/>
          </p:nvSpPr>
          <p:spPr>
            <a:xfrm>
              <a:off x="4998" y="1489"/>
              <a:ext cx="9626" cy="822"/>
            </a:xfrm>
            <a:prstGeom prst="rect">
              <a:avLst/>
            </a:prstGeom>
            <a:noFill/>
          </p:spPr>
          <p:txBody>
            <a:bodyPr wrap="square" rtlCol="0" anchor="t">
              <a:spAutoFit/>
            </a:bodyPr>
            <a:lstStyle/>
            <a:p>
              <a:r>
                <a:rPr lang="zh-CN" altLang="en-US" sz="2800" dirty="0">
                  <a:latin typeface="黑体" panose="02010609060101010101" pitchFamily="49" charset="-122"/>
                  <a:ea typeface="黑体" panose="02010609060101010101" pitchFamily="49" charset="-122"/>
                </a:rPr>
                <a:t>改变内能的方式</a:t>
              </a:r>
              <a:r>
                <a:rPr lang="zh-CN" altLang="en-US" sz="2400" dirty="0">
                  <a:latin typeface="Times New Roman" panose="02020603050405020304" pitchFamily="18" charset="0"/>
                  <a:cs typeface="Times New Roman" panose="02020603050405020304" pitchFamily="18" charset="0"/>
                </a:rPr>
                <a:t>(郴州3考，岳阳2考)</a:t>
              </a:r>
            </a:p>
          </p:txBody>
        </p:sp>
      </p:grpSp>
      <p:sp>
        <p:nvSpPr>
          <p:cNvPr id="6" name="文本框 5"/>
          <p:cNvSpPr txBox="1"/>
          <p:nvPr/>
        </p:nvSpPr>
        <p:spPr>
          <a:xfrm>
            <a:off x="652463" y="1753235"/>
            <a:ext cx="11097895" cy="4523105"/>
          </a:xfrm>
          <a:prstGeom prst="rect">
            <a:avLst/>
          </a:prstGeom>
          <a:noFill/>
        </p:spPr>
        <p:txBody>
          <a:bodyPr wrap="square" rtlCol="0" anchor="t">
            <a:spAutoFit/>
          </a:bodyPr>
          <a:lstStyle/>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4. (2016湘西15题3分)下列图中所列举的事例属于用热传递改变物体内能的是(　　)</a:t>
            </a:r>
          </a:p>
          <a:p>
            <a:pPr fontAlgn="auto">
              <a:lnSpc>
                <a:spcPct val="150000"/>
              </a:lnSpc>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ct val="150000"/>
              </a:lnSpc>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ct val="150000"/>
              </a:lnSpc>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ct val="150000"/>
              </a:lnSpc>
            </a:pPr>
            <a:endPar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endParaRPr>
          </a:p>
          <a:p>
            <a:pPr fontAlgn="auto">
              <a:lnSpc>
                <a:spcPct val="150000"/>
              </a:lnSpc>
            </a:pPr>
            <a:r>
              <a:rPr lang="zh-CN" altLang="en-US" sz="2400" dirty="0">
                <a:latin typeface="Times New Roman" panose="02020603050405020304" pitchFamily="18" charset="0"/>
                <a:ea typeface="宋体" panose="02010600030101010101" pitchFamily="2" charset="-122"/>
                <a:cs typeface="Times New Roman" panose="02020603050405020304" pitchFamily="18" charset="0"/>
                <a:sym typeface="+mn-ea"/>
              </a:rPr>
              <a:t>5. (2018怀化27题2分)铁水很热，冰块很冷，但它们都具有________能．冬天搓手可以感到温暖，是通过________的方式改变内能；用热水袋取暖，是通过________的方式改变内能．</a:t>
            </a:r>
          </a:p>
        </p:txBody>
      </p:sp>
      <p:pic>
        <p:nvPicPr>
          <p:cNvPr id="2" name="图片 -2147482391" descr="C:\Documents and Settings\Administrator\桌面\湖南物理\PY131.TIF"/>
          <p:cNvPicPr>
            <a:picLocks noChangeAspect="1"/>
          </p:cNvPicPr>
          <p:nvPr/>
        </p:nvPicPr>
        <p:blipFill>
          <a:blip r:embed="rId3" r:link="rId4"/>
          <a:stretch>
            <a:fillRect/>
          </a:stretch>
        </p:blipFill>
        <p:spPr>
          <a:xfrm>
            <a:off x="3163888" y="2553335"/>
            <a:ext cx="6363970" cy="1673860"/>
          </a:xfrm>
          <a:prstGeom prst="rect">
            <a:avLst/>
          </a:prstGeom>
          <a:noFill/>
          <a:ln w="9525">
            <a:noFill/>
          </a:ln>
        </p:spPr>
      </p:pic>
      <p:sp>
        <p:nvSpPr>
          <p:cNvPr id="5" name="文本框 4"/>
          <p:cNvSpPr txBox="1"/>
          <p:nvPr/>
        </p:nvSpPr>
        <p:spPr>
          <a:xfrm>
            <a:off x="10973111" y="190817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B</a:t>
            </a:r>
          </a:p>
        </p:txBody>
      </p:sp>
      <p:sp>
        <p:nvSpPr>
          <p:cNvPr id="7" name="文本框 6"/>
          <p:cNvSpPr txBox="1"/>
          <p:nvPr/>
        </p:nvSpPr>
        <p:spPr>
          <a:xfrm>
            <a:off x="8816016" y="457771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内</a:t>
            </a:r>
          </a:p>
        </p:txBody>
      </p:sp>
      <p:sp>
        <p:nvSpPr>
          <p:cNvPr id="8" name="文本框 7"/>
          <p:cNvSpPr txBox="1"/>
          <p:nvPr/>
        </p:nvSpPr>
        <p:spPr>
          <a:xfrm>
            <a:off x="3974148" y="5135880"/>
            <a:ext cx="839470"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做功</a:t>
            </a:r>
          </a:p>
        </p:txBody>
      </p:sp>
      <p:sp>
        <p:nvSpPr>
          <p:cNvPr id="10" name="文本框 9"/>
          <p:cNvSpPr txBox="1"/>
          <p:nvPr/>
        </p:nvSpPr>
        <p:spPr>
          <a:xfrm>
            <a:off x="780733" y="5643245"/>
            <a:ext cx="1138555"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热传递</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8368" y="1504315"/>
            <a:ext cx="7006590" cy="3969385"/>
          </a:xfrm>
          <a:prstGeom prst="rect">
            <a:avLst/>
          </a:prstGeom>
          <a:noFill/>
        </p:spPr>
        <p:txBody>
          <a:bodyPr wrap="square" rtlCol="0" anchor="t">
            <a:spAutoFit/>
          </a:bodyPr>
          <a:lstStyle/>
          <a:p>
            <a:pPr fontAlgn="auto">
              <a:lnSpc>
                <a:spcPct val="150000"/>
              </a:lnSpc>
            </a:pPr>
            <a:r>
              <a:rPr lang="zh-CN" altLang="zh-CN" sz="2400" dirty="0">
                <a:latin typeface="黑体" panose="02010609060101010101" pitchFamily="49" charset="-122"/>
                <a:ea typeface="黑体" panose="02010609060101010101" pitchFamily="49" charset="-122"/>
                <a:cs typeface="+mn-ea"/>
                <a:sym typeface="+mn-ea"/>
              </a:rPr>
              <a:t>命题点　分子热运动</a:t>
            </a:r>
          </a:p>
          <a:p>
            <a:pPr fontAlgn="auto">
              <a:lnSpc>
                <a:spcPct val="150000"/>
              </a:lnSpc>
            </a:pPr>
            <a:r>
              <a:rPr sz="2400" dirty="0">
                <a:latin typeface="Times New Roman" panose="02020603050405020304" pitchFamily="18" charset="0"/>
                <a:cs typeface="Times New Roman" panose="02020603050405020304" pitchFamily="18" charset="0"/>
              </a:rPr>
              <a:t>2. 如图所示的装置，其中一个瓶子装有密度比空气密度大的红棕色二氧化氮气体，另一个装有空气，演示扩散现象时应该把装有二氧化氮气体的瓶子放在________(选填“上”或“下”)方；抽掉玻璃板后，在常温下经过一段时间后可以明显观察到上下两个瓶子内气体的颜色变________．</a:t>
            </a:r>
          </a:p>
        </p:txBody>
      </p:sp>
      <p:sp>
        <p:nvSpPr>
          <p:cNvPr id="3" name="文本框 2"/>
          <p:cNvSpPr txBox="1"/>
          <p:nvPr/>
        </p:nvSpPr>
        <p:spPr>
          <a:xfrm>
            <a:off x="8321993" y="4863465"/>
            <a:ext cx="2475230" cy="368300"/>
          </a:xfrm>
          <a:prstGeom prst="rect">
            <a:avLst/>
          </a:prstGeom>
          <a:noFill/>
        </p:spPr>
        <p:txBody>
          <a:bodyPr wrap="none" rtlCol="0" anchor="t">
            <a:spAutoFit/>
          </a:bodyPr>
          <a:lstStyle/>
          <a:p>
            <a:pPr algn="l"/>
            <a:r>
              <a:rPr dirty="0">
                <a:latin typeface="Times New Roman" panose="02020603050405020304" pitchFamily="18" charset="0"/>
                <a:cs typeface="Times New Roman" panose="02020603050405020304" pitchFamily="18" charset="0"/>
                <a:sym typeface="+mn-ea"/>
              </a:rPr>
              <a:t>(RJ九年级P3图13.1－2)</a:t>
            </a:r>
          </a:p>
        </p:txBody>
      </p:sp>
      <p:sp>
        <p:nvSpPr>
          <p:cNvPr id="6" name="文本框 5"/>
          <p:cNvSpPr txBox="1"/>
          <p:nvPr/>
        </p:nvSpPr>
        <p:spPr>
          <a:xfrm>
            <a:off x="1590993" y="3832860"/>
            <a:ext cx="630555" cy="460375"/>
          </a:xfrm>
          <a:prstGeom prst="rect">
            <a:avLst/>
          </a:prstGeom>
          <a:noFill/>
        </p:spPr>
        <p:txBody>
          <a:bodyPr wrap="square" rtlCol="0" anchor="t">
            <a:spAutoFit/>
          </a:bodyPr>
          <a:lstStyle/>
          <a:p>
            <a:r>
              <a:rPr lang="zh-CN" altLang="en-US" sz="2400" dirty="0">
                <a:solidFill>
                  <a:srgbClr val="FF0000"/>
                </a:solidFill>
              </a:rPr>
              <a:t>下</a:t>
            </a:r>
          </a:p>
        </p:txBody>
      </p:sp>
      <p:sp>
        <p:nvSpPr>
          <p:cNvPr id="7" name="文本框 6"/>
          <p:cNvSpPr txBox="1"/>
          <p:nvPr/>
        </p:nvSpPr>
        <p:spPr>
          <a:xfrm>
            <a:off x="3923983" y="4914900"/>
            <a:ext cx="975360" cy="460375"/>
          </a:xfrm>
          <a:prstGeom prst="rect">
            <a:avLst/>
          </a:prstGeom>
          <a:noFill/>
        </p:spPr>
        <p:txBody>
          <a:bodyPr wrap="square" rtlCol="0" anchor="t">
            <a:spAutoFit/>
          </a:bodyPr>
          <a:lstStyle/>
          <a:p>
            <a:r>
              <a:rPr lang="zh-CN" altLang="en-US" sz="2400">
                <a:solidFill>
                  <a:srgbClr val="FF0000"/>
                </a:solidFill>
              </a:rPr>
              <a:t>均匀</a:t>
            </a:r>
          </a:p>
        </p:txBody>
      </p:sp>
      <p:pic>
        <p:nvPicPr>
          <p:cNvPr id="5" name="图片 -2147482374" descr="C:\Documents and Settings\Administrator\桌面\湖南物理\PY142.TIF"/>
          <p:cNvPicPr>
            <a:picLocks noChangeAspect="1"/>
          </p:cNvPicPr>
          <p:nvPr/>
        </p:nvPicPr>
        <p:blipFill>
          <a:blip r:embed="rId2" r:link="rId3"/>
          <a:stretch>
            <a:fillRect/>
          </a:stretch>
        </p:blipFill>
        <p:spPr>
          <a:xfrm>
            <a:off x="8219758" y="2213610"/>
            <a:ext cx="2711450" cy="240347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267004" y="2365420"/>
            <a:ext cx="6396990" cy="2306955"/>
          </a:xfrm>
          <a:prstGeom prst="rect">
            <a:avLst/>
          </a:prstGeom>
          <a:noFill/>
        </p:spPr>
        <p:txBody>
          <a:bodyPr wrap="square" rtlCol="0" anchor="t">
            <a:spAutoFit/>
          </a:bodyPr>
          <a:lstStyle/>
          <a:p>
            <a:pPr fontAlgn="auto">
              <a:lnSpc>
                <a:spcPct val="150000"/>
              </a:lnSpc>
            </a:pPr>
            <a:r>
              <a:rPr lang="zh-CN" altLang="zh-CN" sz="2400" dirty="0">
                <a:latin typeface="黑体" panose="02010609060101010101" pitchFamily="49" charset="-122"/>
                <a:ea typeface="黑体" panose="02010609060101010101" pitchFamily="49" charset="-122"/>
                <a:cs typeface="+mn-ea"/>
                <a:sym typeface="+mn-ea"/>
              </a:rPr>
              <a:t>命题点　改变内能的方式</a:t>
            </a:r>
          </a:p>
          <a:p>
            <a:pPr fontAlgn="auto">
              <a:lnSpc>
                <a:spcPct val="150000"/>
              </a:lnSpc>
            </a:pPr>
            <a:r>
              <a:rPr sz="2400" dirty="0">
                <a:latin typeface="Times New Roman" panose="02020603050405020304" pitchFamily="18" charset="0"/>
                <a:cs typeface="Times New Roman" panose="02020603050405020304" pitchFamily="18" charset="0"/>
              </a:rPr>
              <a:t>3. 冬天人们双手互搓后感觉手发热，这是通过________的方式改变手的内能，与柴油机工作中________冲程的能量转化相同.</a:t>
            </a:r>
          </a:p>
        </p:txBody>
      </p:sp>
      <p:sp>
        <p:nvSpPr>
          <p:cNvPr id="3" name="文本框 2"/>
          <p:cNvSpPr txBox="1"/>
          <p:nvPr/>
        </p:nvSpPr>
        <p:spPr>
          <a:xfrm>
            <a:off x="8250238" y="5006975"/>
            <a:ext cx="2475230" cy="368300"/>
          </a:xfrm>
          <a:prstGeom prst="rect">
            <a:avLst/>
          </a:prstGeom>
          <a:noFill/>
        </p:spPr>
        <p:txBody>
          <a:bodyPr wrap="none" rtlCol="0" anchor="t">
            <a:spAutoFit/>
          </a:bodyPr>
          <a:lstStyle/>
          <a:p>
            <a:pPr algn="l"/>
            <a:r>
              <a:rPr dirty="0">
                <a:latin typeface="Times New Roman" panose="02020603050405020304" pitchFamily="18" charset="0"/>
                <a:cs typeface="Times New Roman" panose="02020603050405020304" pitchFamily="18" charset="0"/>
                <a:sym typeface="+mn-ea"/>
              </a:rPr>
              <a:t>(RJ九年级P8图13.2－4)</a:t>
            </a:r>
          </a:p>
        </p:txBody>
      </p:sp>
      <p:sp>
        <p:nvSpPr>
          <p:cNvPr id="6" name="文本框 5"/>
          <p:cNvSpPr txBox="1"/>
          <p:nvPr/>
        </p:nvSpPr>
        <p:spPr>
          <a:xfrm>
            <a:off x="1526858" y="3599815"/>
            <a:ext cx="1557655" cy="460375"/>
          </a:xfrm>
          <a:prstGeom prst="rect">
            <a:avLst/>
          </a:prstGeom>
          <a:noFill/>
        </p:spPr>
        <p:txBody>
          <a:bodyPr wrap="square" rtlCol="0" anchor="t">
            <a:spAutoFit/>
          </a:bodyPr>
          <a:lstStyle/>
          <a:p>
            <a:r>
              <a:rPr lang="zh-CN" altLang="en-US" sz="2400" dirty="0">
                <a:solidFill>
                  <a:srgbClr val="FF0000"/>
                </a:solidFill>
              </a:rPr>
              <a:t>做功</a:t>
            </a:r>
          </a:p>
        </p:txBody>
      </p:sp>
      <p:sp>
        <p:nvSpPr>
          <p:cNvPr id="7" name="文本框 6"/>
          <p:cNvSpPr txBox="1"/>
          <p:nvPr/>
        </p:nvSpPr>
        <p:spPr>
          <a:xfrm>
            <a:off x="1902778" y="4131945"/>
            <a:ext cx="975360" cy="460375"/>
          </a:xfrm>
          <a:prstGeom prst="rect">
            <a:avLst/>
          </a:prstGeom>
          <a:noFill/>
        </p:spPr>
        <p:txBody>
          <a:bodyPr wrap="square" rtlCol="0" anchor="t">
            <a:spAutoFit/>
          </a:bodyPr>
          <a:lstStyle/>
          <a:p>
            <a:r>
              <a:rPr lang="zh-CN" altLang="en-US" sz="2400">
                <a:solidFill>
                  <a:srgbClr val="FF0000"/>
                </a:solidFill>
              </a:rPr>
              <a:t>压缩</a:t>
            </a:r>
          </a:p>
        </p:txBody>
      </p:sp>
      <p:pic>
        <p:nvPicPr>
          <p:cNvPr id="100" name="图片 99"/>
          <p:cNvPicPr/>
          <p:nvPr/>
        </p:nvPicPr>
        <p:blipFill>
          <a:blip r:embed="rId2"/>
          <a:stretch>
            <a:fillRect/>
          </a:stretch>
        </p:blipFill>
        <p:spPr>
          <a:xfrm>
            <a:off x="8251508" y="2014855"/>
            <a:ext cx="2362200" cy="276860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38518" y="730250"/>
            <a:ext cx="10259695" cy="5631180"/>
          </a:xfrm>
          <a:prstGeom prst="rect">
            <a:avLst/>
          </a:prstGeom>
          <a:noFill/>
        </p:spPr>
        <p:txBody>
          <a:bodyPr wrap="square" rtlCol="0" anchor="t">
            <a:spAutoFit/>
          </a:bodyPr>
          <a:lstStyle/>
          <a:p>
            <a:pPr fontAlgn="auto">
              <a:lnSpc>
                <a:spcPct val="150000"/>
              </a:lnSpc>
            </a:pPr>
            <a:r>
              <a:rPr sz="2400" dirty="0">
                <a:latin typeface="Times New Roman" panose="02020603050405020304" pitchFamily="18" charset="0"/>
                <a:cs typeface="Times New Roman" panose="02020603050405020304" pitchFamily="18" charset="0"/>
              </a:rPr>
              <a:t>4. 如图所示，在一个配有活塞的厚透明筒里放一小团硝化棉，把活塞迅速压下去，硝化棉被引燃.</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命题点1　改变内能的方式</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(1)迅速下压活塞时，活塞对筒内空气________，</a:t>
            </a:r>
          </a:p>
          <a:p>
            <a:pPr fontAlgn="auto">
              <a:lnSpc>
                <a:spcPct val="150000"/>
              </a:lnSpc>
            </a:pPr>
            <a:r>
              <a:rPr sz="2400" dirty="0">
                <a:latin typeface="Times New Roman" panose="02020603050405020304" pitchFamily="18" charset="0"/>
                <a:cs typeface="Times New Roman" panose="02020603050405020304" pitchFamily="18" charset="0"/>
              </a:rPr>
              <a:t>空气的内能________，温度________，达到硝化棉</a:t>
            </a:r>
          </a:p>
          <a:p>
            <a:pPr fontAlgn="auto">
              <a:lnSpc>
                <a:spcPct val="150000"/>
              </a:lnSpc>
            </a:pPr>
            <a:r>
              <a:rPr sz="2400" dirty="0">
                <a:latin typeface="Times New Roman" panose="02020603050405020304" pitchFamily="18" charset="0"/>
                <a:cs typeface="Times New Roman" panose="02020603050405020304" pitchFamily="18" charset="0"/>
              </a:rPr>
              <a:t>的着火点，硝化棉被引燃；上述改变物体内能的方式</a:t>
            </a:r>
          </a:p>
          <a:p>
            <a:pPr fontAlgn="auto">
              <a:lnSpc>
                <a:spcPct val="150000"/>
              </a:lnSpc>
            </a:pPr>
            <a:r>
              <a:rPr sz="2400" dirty="0">
                <a:latin typeface="Times New Roman" panose="02020603050405020304" pitchFamily="18" charset="0"/>
                <a:cs typeface="Times New Roman" panose="02020603050405020304" pitchFamily="18" charset="0"/>
              </a:rPr>
              <a:t>与发烧时用冷毛巾给头部降温改变物体内能的方式</a:t>
            </a:r>
          </a:p>
          <a:p>
            <a:pPr fontAlgn="auto">
              <a:lnSpc>
                <a:spcPct val="150000"/>
              </a:lnSpc>
            </a:pPr>
            <a:r>
              <a:rPr sz="2400" dirty="0">
                <a:latin typeface="Times New Roman" panose="02020603050405020304" pitchFamily="18" charset="0"/>
                <a:cs typeface="Times New Roman" panose="02020603050405020304" pitchFamily="18" charset="0"/>
              </a:rPr>
              <a:t>________(选填“相同”或“不同”).</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命题点2　能量转化</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(2)硝化棉在燃烧的过程中，将化学能转化为_____能.</a:t>
            </a:r>
          </a:p>
        </p:txBody>
      </p:sp>
      <p:sp>
        <p:nvSpPr>
          <p:cNvPr id="3" name="文本框 2"/>
          <p:cNvSpPr txBox="1"/>
          <p:nvPr/>
        </p:nvSpPr>
        <p:spPr>
          <a:xfrm>
            <a:off x="8321993" y="5293995"/>
            <a:ext cx="2703830" cy="368300"/>
          </a:xfrm>
          <a:prstGeom prst="rect">
            <a:avLst/>
          </a:prstGeom>
          <a:noFill/>
        </p:spPr>
        <p:txBody>
          <a:bodyPr wrap="none" rtlCol="0" anchor="t">
            <a:spAutoFit/>
          </a:bodyPr>
          <a:lstStyle/>
          <a:p>
            <a:pPr algn="l"/>
            <a:r>
              <a:rPr dirty="0">
                <a:latin typeface="Times New Roman" panose="02020603050405020304" pitchFamily="18" charset="0"/>
                <a:cs typeface="Times New Roman" panose="02020603050405020304" pitchFamily="18" charset="0"/>
                <a:sym typeface="+mn-ea"/>
              </a:rPr>
              <a:t>(RJ九年级P9图13.2－5甲)</a:t>
            </a:r>
          </a:p>
        </p:txBody>
      </p:sp>
      <p:sp>
        <p:nvSpPr>
          <p:cNvPr id="6" name="文本框 5"/>
          <p:cNvSpPr txBox="1"/>
          <p:nvPr/>
        </p:nvSpPr>
        <p:spPr>
          <a:xfrm>
            <a:off x="6057583" y="2501900"/>
            <a:ext cx="974725" cy="460375"/>
          </a:xfrm>
          <a:prstGeom prst="rect">
            <a:avLst/>
          </a:prstGeom>
          <a:noFill/>
        </p:spPr>
        <p:txBody>
          <a:bodyPr wrap="square" rtlCol="0" anchor="t">
            <a:spAutoFit/>
          </a:bodyPr>
          <a:lstStyle/>
          <a:p>
            <a:r>
              <a:rPr lang="zh-CN" altLang="en-US" sz="2400" dirty="0">
                <a:solidFill>
                  <a:srgbClr val="FF0000"/>
                </a:solidFill>
              </a:rPr>
              <a:t>做功</a:t>
            </a:r>
          </a:p>
        </p:txBody>
      </p:sp>
      <p:sp>
        <p:nvSpPr>
          <p:cNvPr id="7" name="文本框 6"/>
          <p:cNvSpPr txBox="1"/>
          <p:nvPr/>
        </p:nvSpPr>
        <p:spPr>
          <a:xfrm>
            <a:off x="2608898" y="3034030"/>
            <a:ext cx="975360" cy="460375"/>
          </a:xfrm>
          <a:prstGeom prst="rect">
            <a:avLst/>
          </a:prstGeom>
          <a:noFill/>
        </p:spPr>
        <p:txBody>
          <a:bodyPr wrap="square" rtlCol="0" anchor="t">
            <a:spAutoFit/>
          </a:bodyPr>
          <a:lstStyle/>
          <a:p>
            <a:r>
              <a:rPr lang="zh-CN" altLang="en-US" sz="2400">
                <a:solidFill>
                  <a:srgbClr val="FF0000"/>
                </a:solidFill>
              </a:rPr>
              <a:t>增大</a:t>
            </a:r>
          </a:p>
        </p:txBody>
      </p:sp>
      <p:pic>
        <p:nvPicPr>
          <p:cNvPr id="4" name="图片 -2147482372" descr="C:\Documents and Settings\Administrator\桌面\湖南物理\PY147.TIF"/>
          <p:cNvPicPr>
            <a:picLocks noChangeAspect="1"/>
          </p:cNvPicPr>
          <p:nvPr/>
        </p:nvPicPr>
        <p:blipFill>
          <a:blip r:embed="rId2" r:link="rId3"/>
          <a:stretch>
            <a:fillRect/>
          </a:stretch>
        </p:blipFill>
        <p:spPr>
          <a:xfrm>
            <a:off x="8546148" y="2153285"/>
            <a:ext cx="2237740" cy="2898775"/>
          </a:xfrm>
          <a:prstGeom prst="rect">
            <a:avLst/>
          </a:prstGeom>
          <a:noFill/>
          <a:ln w="9525">
            <a:noFill/>
          </a:ln>
        </p:spPr>
      </p:pic>
      <p:sp>
        <p:nvSpPr>
          <p:cNvPr id="5" name="文本框 4"/>
          <p:cNvSpPr txBox="1"/>
          <p:nvPr/>
        </p:nvSpPr>
        <p:spPr>
          <a:xfrm>
            <a:off x="4763453" y="3094355"/>
            <a:ext cx="975360" cy="460375"/>
          </a:xfrm>
          <a:prstGeom prst="rect">
            <a:avLst/>
          </a:prstGeom>
          <a:noFill/>
        </p:spPr>
        <p:txBody>
          <a:bodyPr wrap="square" rtlCol="0" anchor="t">
            <a:spAutoFit/>
          </a:bodyPr>
          <a:lstStyle/>
          <a:p>
            <a:r>
              <a:rPr lang="zh-CN" altLang="en-US" sz="2400">
                <a:solidFill>
                  <a:srgbClr val="FF0000"/>
                </a:solidFill>
              </a:rPr>
              <a:t>升高</a:t>
            </a:r>
          </a:p>
        </p:txBody>
      </p:sp>
      <p:sp>
        <p:nvSpPr>
          <p:cNvPr id="8" name="文本框 7"/>
          <p:cNvSpPr txBox="1"/>
          <p:nvPr/>
        </p:nvSpPr>
        <p:spPr>
          <a:xfrm>
            <a:off x="1106488" y="4664075"/>
            <a:ext cx="975360" cy="460375"/>
          </a:xfrm>
          <a:prstGeom prst="rect">
            <a:avLst/>
          </a:prstGeom>
          <a:noFill/>
        </p:spPr>
        <p:txBody>
          <a:bodyPr wrap="square" rtlCol="0" anchor="t">
            <a:spAutoFit/>
          </a:bodyPr>
          <a:lstStyle/>
          <a:p>
            <a:r>
              <a:rPr lang="zh-CN" altLang="en-US" sz="2400">
                <a:solidFill>
                  <a:srgbClr val="FF0000"/>
                </a:solidFill>
              </a:rPr>
              <a:t>不同</a:t>
            </a:r>
          </a:p>
        </p:txBody>
      </p:sp>
      <p:sp>
        <p:nvSpPr>
          <p:cNvPr id="9" name="文本框 8"/>
          <p:cNvSpPr txBox="1"/>
          <p:nvPr/>
        </p:nvSpPr>
        <p:spPr>
          <a:xfrm>
            <a:off x="6845618" y="5796915"/>
            <a:ext cx="706755" cy="460375"/>
          </a:xfrm>
          <a:prstGeom prst="rect">
            <a:avLst/>
          </a:prstGeom>
          <a:noFill/>
        </p:spPr>
        <p:txBody>
          <a:bodyPr wrap="square" rtlCol="0" anchor="t">
            <a:spAutoFit/>
          </a:bodyPr>
          <a:lstStyle/>
          <a:p>
            <a:r>
              <a:rPr lang="zh-CN" altLang="en-US" sz="2400">
                <a:solidFill>
                  <a:srgbClr val="FF0000"/>
                </a:solidFill>
              </a:rPr>
              <a:t>内</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8208" y="1519555"/>
            <a:ext cx="10384790" cy="3969385"/>
          </a:xfrm>
          <a:prstGeom prst="rect">
            <a:avLst/>
          </a:prstGeom>
          <a:noFill/>
        </p:spPr>
        <p:txBody>
          <a:bodyPr wrap="square" rtlCol="0" anchor="t">
            <a:spAutoFit/>
          </a:bodyPr>
          <a:lstStyle/>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命题点3　热机</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(3)下压活塞的过程中的能量转化情况与热机的________冲程相同.</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命题点4　分子间存在间隙</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(4)玻璃筒内的气体比较容易被压缩，是因为气体分子间的距离较________.</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命题点5　质量、密度的理解</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(5)下压活塞时(硝化棉未燃烧)，玻璃筒内空气的质量将________，密度将________．(均选填“增大”“减小”或“不变”)</a:t>
            </a:r>
          </a:p>
        </p:txBody>
      </p:sp>
      <p:sp>
        <p:nvSpPr>
          <p:cNvPr id="6" name="文本框 5"/>
          <p:cNvSpPr txBox="1"/>
          <p:nvPr/>
        </p:nvSpPr>
        <p:spPr>
          <a:xfrm>
            <a:off x="7344093" y="2212340"/>
            <a:ext cx="909955" cy="460375"/>
          </a:xfrm>
          <a:prstGeom prst="rect">
            <a:avLst/>
          </a:prstGeom>
          <a:noFill/>
        </p:spPr>
        <p:txBody>
          <a:bodyPr wrap="square" rtlCol="0" anchor="t">
            <a:spAutoFit/>
          </a:bodyPr>
          <a:lstStyle/>
          <a:p>
            <a:r>
              <a:rPr lang="zh-CN" altLang="en-US" sz="2400" dirty="0">
                <a:solidFill>
                  <a:srgbClr val="FF0000"/>
                </a:solidFill>
              </a:rPr>
              <a:t>压缩</a:t>
            </a:r>
          </a:p>
        </p:txBody>
      </p:sp>
      <p:sp>
        <p:nvSpPr>
          <p:cNvPr id="7" name="文本框 6"/>
          <p:cNvSpPr txBox="1"/>
          <p:nvPr/>
        </p:nvSpPr>
        <p:spPr>
          <a:xfrm>
            <a:off x="9764713" y="3274060"/>
            <a:ext cx="636270" cy="460375"/>
          </a:xfrm>
          <a:prstGeom prst="rect">
            <a:avLst/>
          </a:prstGeom>
          <a:noFill/>
        </p:spPr>
        <p:txBody>
          <a:bodyPr wrap="square" rtlCol="0" anchor="t">
            <a:spAutoFit/>
          </a:bodyPr>
          <a:lstStyle/>
          <a:p>
            <a:r>
              <a:rPr lang="zh-CN" altLang="en-US" sz="2400">
                <a:solidFill>
                  <a:srgbClr val="FF0000"/>
                </a:solidFill>
              </a:rPr>
              <a:t>大</a:t>
            </a:r>
          </a:p>
        </p:txBody>
      </p:sp>
      <p:sp>
        <p:nvSpPr>
          <p:cNvPr id="5" name="文本框 4"/>
          <p:cNvSpPr txBox="1"/>
          <p:nvPr/>
        </p:nvSpPr>
        <p:spPr>
          <a:xfrm>
            <a:off x="8398828" y="4394200"/>
            <a:ext cx="975360" cy="460375"/>
          </a:xfrm>
          <a:prstGeom prst="rect">
            <a:avLst/>
          </a:prstGeom>
          <a:noFill/>
        </p:spPr>
        <p:txBody>
          <a:bodyPr wrap="square" rtlCol="0" anchor="t">
            <a:spAutoFit/>
          </a:bodyPr>
          <a:lstStyle/>
          <a:p>
            <a:r>
              <a:rPr lang="zh-CN" altLang="en-US" sz="2400">
                <a:solidFill>
                  <a:srgbClr val="FF0000"/>
                </a:solidFill>
              </a:rPr>
              <a:t>不变</a:t>
            </a:r>
          </a:p>
        </p:txBody>
      </p:sp>
      <p:sp>
        <p:nvSpPr>
          <p:cNvPr id="8" name="文本框 7"/>
          <p:cNvSpPr txBox="1"/>
          <p:nvPr/>
        </p:nvSpPr>
        <p:spPr>
          <a:xfrm>
            <a:off x="1204913" y="4938395"/>
            <a:ext cx="975360" cy="460375"/>
          </a:xfrm>
          <a:prstGeom prst="rect">
            <a:avLst/>
          </a:prstGeom>
          <a:noFill/>
        </p:spPr>
        <p:txBody>
          <a:bodyPr wrap="square" rtlCol="0" anchor="t">
            <a:spAutoFit/>
          </a:bodyPr>
          <a:lstStyle/>
          <a:p>
            <a:r>
              <a:rPr lang="zh-CN" altLang="en-US" sz="2400">
                <a:solidFill>
                  <a:srgbClr val="FF0000"/>
                </a:solidFill>
              </a:rPr>
              <a:t>增大</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65493" y="649605"/>
            <a:ext cx="10512425" cy="5631180"/>
          </a:xfrm>
          <a:prstGeom prst="rect">
            <a:avLst/>
          </a:prstGeom>
          <a:noFill/>
        </p:spPr>
        <p:txBody>
          <a:bodyPr wrap="square" rtlCol="0" anchor="t">
            <a:spAutoFit/>
          </a:bodyPr>
          <a:lstStyle/>
          <a:p>
            <a:pPr fontAlgn="auto">
              <a:lnSpc>
                <a:spcPct val="150000"/>
              </a:lnSpc>
            </a:pPr>
            <a:r>
              <a:rPr sz="2400" dirty="0">
                <a:latin typeface="Times New Roman" panose="02020603050405020304" pitchFamily="18" charset="0"/>
                <a:cs typeface="Times New Roman" panose="02020603050405020304" pitchFamily="18" charset="0"/>
              </a:rPr>
              <a:t>5. 如图所示，在烧瓶中放入少量水，用中间插有玻璃管的橡皮塞盖紧瓶口，然后往瓶中打气.</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命题点1　改变内能的方式</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(1)向瓶内打气时，瓶内气体的内能________，气压________，这是通过________的方式改变瓶内气体的内能的.</a:t>
            </a:r>
          </a:p>
          <a:p>
            <a:pPr fontAlgn="auto">
              <a:lnSpc>
                <a:spcPct val="150000"/>
              </a:lnSpc>
            </a:pPr>
            <a:r>
              <a:rPr sz="2400" dirty="0">
                <a:latin typeface="Times New Roman" panose="02020603050405020304" pitchFamily="18" charset="0"/>
                <a:cs typeface="Times New Roman" panose="02020603050405020304" pitchFamily="18" charset="0"/>
              </a:rPr>
              <a:t>(2)当气压足够大时，瓶塞跳出，这是因为瓶内空气推动</a:t>
            </a:r>
          </a:p>
          <a:p>
            <a:pPr fontAlgn="auto">
              <a:lnSpc>
                <a:spcPct val="150000"/>
              </a:lnSpc>
            </a:pPr>
            <a:r>
              <a:rPr sz="2400" dirty="0">
                <a:latin typeface="Times New Roman" panose="02020603050405020304" pitchFamily="18" charset="0"/>
                <a:cs typeface="Times New Roman" panose="02020603050405020304" pitchFamily="18" charset="0"/>
              </a:rPr>
              <a:t>瓶塞做功，此时瓶内空气的内能________，温度________.</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sym typeface="+mn-ea"/>
              </a:rPr>
              <a:t>命题点2　物态变化的辨识</a:t>
            </a:r>
          </a:p>
          <a:p>
            <a:pPr fontAlgn="auto">
              <a:lnSpc>
                <a:spcPct val="150000"/>
              </a:lnSpc>
            </a:pPr>
            <a:r>
              <a:rPr sz="2400" dirty="0">
                <a:latin typeface="Times New Roman" panose="02020603050405020304" pitchFamily="18" charset="0"/>
                <a:cs typeface="Times New Roman" panose="02020603050405020304" pitchFamily="18" charset="0"/>
              </a:rPr>
              <a:t>(3)当瓶塞跳出时，瓶内出现了白雾，白雾是水蒸气_____</a:t>
            </a:r>
          </a:p>
          <a:p>
            <a:pPr fontAlgn="auto">
              <a:lnSpc>
                <a:spcPct val="150000"/>
              </a:lnSpc>
            </a:pPr>
            <a:r>
              <a:rPr sz="2400" dirty="0">
                <a:latin typeface="Times New Roman" panose="02020603050405020304" pitchFamily="18" charset="0"/>
                <a:cs typeface="Times New Roman" panose="02020603050405020304" pitchFamily="18" charset="0"/>
              </a:rPr>
              <a:t>(填物态变化名称)成的小水珠，此过程需要________热量．</a:t>
            </a:r>
          </a:p>
        </p:txBody>
      </p:sp>
      <p:sp>
        <p:nvSpPr>
          <p:cNvPr id="3" name="文本框 2"/>
          <p:cNvSpPr txBox="1"/>
          <p:nvPr/>
        </p:nvSpPr>
        <p:spPr>
          <a:xfrm>
            <a:off x="8717598" y="5561330"/>
            <a:ext cx="2703830" cy="368300"/>
          </a:xfrm>
          <a:prstGeom prst="rect">
            <a:avLst/>
          </a:prstGeom>
          <a:noFill/>
        </p:spPr>
        <p:txBody>
          <a:bodyPr wrap="none" rtlCol="0" anchor="t">
            <a:spAutoFit/>
          </a:bodyPr>
          <a:lstStyle/>
          <a:p>
            <a:pPr algn="l"/>
            <a:r>
              <a:rPr dirty="0">
                <a:latin typeface="Times New Roman" panose="02020603050405020304" pitchFamily="18" charset="0"/>
                <a:cs typeface="Times New Roman" panose="02020603050405020304" pitchFamily="18" charset="0"/>
                <a:sym typeface="+mn-ea"/>
              </a:rPr>
              <a:t>(RJ九年级P9图13.2－5乙)</a:t>
            </a:r>
          </a:p>
        </p:txBody>
      </p:sp>
      <p:sp>
        <p:nvSpPr>
          <p:cNvPr id="6" name="文本框 5"/>
          <p:cNvSpPr txBox="1"/>
          <p:nvPr/>
        </p:nvSpPr>
        <p:spPr>
          <a:xfrm>
            <a:off x="5609273" y="2404110"/>
            <a:ext cx="900430" cy="460375"/>
          </a:xfrm>
          <a:prstGeom prst="rect">
            <a:avLst/>
          </a:prstGeom>
          <a:noFill/>
        </p:spPr>
        <p:txBody>
          <a:bodyPr wrap="square" rtlCol="0" anchor="t">
            <a:spAutoFit/>
          </a:bodyPr>
          <a:lstStyle/>
          <a:p>
            <a:r>
              <a:rPr lang="zh-CN" altLang="en-US" sz="2400" dirty="0">
                <a:solidFill>
                  <a:srgbClr val="FF0000"/>
                </a:solidFill>
              </a:rPr>
              <a:t>变大</a:t>
            </a:r>
          </a:p>
        </p:txBody>
      </p:sp>
      <p:sp>
        <p:nvSpPr>
          <p:cNvPr id="7" name="文本框 6"/>
          <p:cNvSpPr txBox="1"/>
          <p:nvPr/>
        </p:nvSpPr>
        <p:spPr>
          <a:xfrm>
            <a:off x="7734618" y="2404110"/>
            <a:ext cx="975360" cy="460375"/>
          </a:xfrm>
          <a:prstGeom prst="rect">
            <a:avLst/>
          </a:prstGeom>
          <a:noFill/>
        </p:spPr>
        <p:txBody>
          <a:bodyPr wrap="square" rtlCol="0" anchor="t">
            <a:spAutoFit/>
          </a:bodyPr>
          <a:lstStyle/>
          <a:p>
            <a:r>
              <a:rPr lang="zh-CN" altLang="en-US" sz="2400">
                <a:solidFill>
                  <a:srgbClr val="FF0000"/>
                </a:solidFill>
              </a:rPr>
              <a:t>变大</a:t>
            </a:r>
          </a:p>
        </p:txBody>
      </p:sp>
      <p:pic>
        <p:nvPicPr>
          <p:cNvPr id="4" name="图片 -2147482371" descr="C:\Documents and Settings\Administrator\桌面\湖南物理\PY148.TIF"/>
          <p:cNvPicPr>
            <a:picLocks noChangeAspect="1"/>
          </p:cNvPicPr>
          <p:nvPr/>
        </p:nvPicPr>
        <p:blipFill>
          <a:blip r:embed="rId2" r:link="rId3"/>
          <a:stretch>
            <a:fillRect/>
          </a:stretch>
        </p:blipFill>
        <p:spPr>
          <a:xfrm>
            <a:off x="8767128" y="3253105"/>
            <a:ext cx="2613025" cy="2089150"/>
          </a:xfrm>
          <a:prstGeom prst="rect">
            <a:avLst/>
          </a:prstGeom>
          <a:noFill/>
          <a:ln w="9525">
            <a:noFill/>
          </a:ln>
        </p:spPr>
      </p:pic>
      <p:sp>
        <p:nvSpPr>
          <p:cNvPr id="5" name="文本框 4"/>
          <p:cNvSpPr txBox="1"/>
          <p:nvPr/>
        </p:nvSpPr>
        <p:spPr>
          <a:xfrm>
            <a:off x="1122998" y="2996565"/>
            <a:ext cx="975360" cy="460375"/>
          </a:xfrm>
          <a:prstGeom prst="rect">
            <a:avLst/>
          </a:prstGeom>
          <a:noFill/>
        </p:spPr>
        <p:txBody>
          <a:bodyPr wrap="square" rtlCol="0" anchor="t">
            <a:spAutoFit/>
          </a:bodyPr>
          <a:lstStyle/>
          <a:p>
            <a:r>
              <a:rPr lang="zh-CN" altLang="en-US" sz="2400">
                <a:solidFill>
                  <a:srgbClr val="FF0000"/>
                </a:solidFill>
              </a:rPr>
              <a:t>做功</a:t>
            </a:r>
          </a:p>
        </p:txBody>
      </p:sp>
      <p:sp>
        <p:nvSpPr>
          <p:cNvPr id="8" name="文本框 7"/>
          <p:cNvSpPr txBox="1"/>
          <p:nvPr/>
        </p:nvSpPr>
        <p:spPr>
          <a:xfrm>
            <a:off x="5346383" y="4079875"/>
            <a:ext cx="975360" cy="460375"/>
          </a:xfrm>
          <a:prstGeom prst="rect">
            <a:avLst/>
          </a:prstGeom>
          <a:noFill/>
        </p:spPr>
        <p:txBody>
          <a:bodyPr wrap="square" rtlCol="0" anchor="t">
            <a:spAutoFit/>
          </a:bodyPr>
          <a:lstStyle/>
          <a:p>
            <a:r>
              <a:rPr lang="zh-CN" altLang="en-US" sz="2400">
                <a:solidFill>
                  <a:srgbClr val="FF0000"/>
                </a:solidFill>
              </a:rPr>
              <a:t>减小</a:t>
            </a:r>
          </a:p>
        </p:txBody>
      </p:sp>
      <p:sp>
        <p:nvSpPr>
          <p:cNvPr id="9" name="文本框 8"/>
          <p:cNvSpPr txBox="1"/>
          <p:nvPr/>
        </p:nvSpPr>
        <p:spPr>
          <a:xfrm>
            <a:off x="7405053" y="4058920"/>
            <a:ext cx="975360" cy="460375"/>
          </a:xfrm>
          <a:prstGeom prst="rect">
            <a:avLst/>
          </a:prstGeom>
          <a:noFill/>
        </p:spPr>
        <p:txBody>
          <a:bodyPr wrap="square" rtlCol="0" anchor="t">
            <a:spAutoFit/>
          </a:bodyPr>
          <a:lstStyle/>
          <a:p>
            <a:r>
              <a:rPr lang="zh-CN" altLang="en-US" sz="2400">
                <a:solidFill>
                  <a:srgbClr val="FF0000"/>
                </a:solidFill>
              </a:rPr>
              <a:t>降低</a:t>
            </a:r>
          </a:p>
        </p:txBody>
      </p:sp>
      <p:sp>
        <p:nvSpPr>
          <p:cNvPr id="10" name="文本框 9"/>
          <p:cNvSpPr txBox="1"/>
          <p:nvPr/>
        </p:nvSpPr>
        <p:spPr>
          <a:xfrm>
            <a:off x="7647623" y="5121275"/>
            <a:ext cx="975360" cy="460375"/>
          </a:xfrm>
          <a:prstGeom prst="rect">
            <a:avLst/>
          </a:prstGeom>
          <a:noFill/>
        </p:spPr>
        <p:txBody>
          <a:bodyPr wrap="square" rtlCol="0" anchor="t">
            <a:spAutoFit/>
          </a:bodyPr>
          <a:lstStyle/>
          <a:p>
            <a:r>
              <a:rPr lang="zh-CN" altLang="en-US" sz="2400">
                <a:solidFill>
                  <a:srgbClr val="FF0000"/>
                </a:solidFill>
              </a:rPr>
              <a:t>液化</a:t>
            </a:r>
          </a:p>
        </p:txBody>
      </p:sp>
      <p:sp>
        <p:nvSpPr>
          <p:cNvPr id="11" name="文本框 10"/>
          <p:cNvSpPr txBox="1"/>
          <p:nvPr/>
        </p:nvSpPr>
        <p:spPr>
          <a:xfrm>
            <a:off x="6741478" y="5669280"/>
            <a:ext cx="975360" cy="460375"/>
          </a:xfrm>
          <a:prstGeom prst="rect">
            <a:avLst/>
          </a:prstGeom>
          <a:noFill/>
        </p:spPr>
        <p:txBody>
          <a:bodyPr wrap="square" rtlCol="0" anchor="t">
            <a:spAutoFit/>
          </a:bodyPr>
          <a:lstStyle/>
          <a:p>
            <a:r>
              <a:rPr lang="zh-CN" altLang="en-US" sz="2400">
                <a:solidFill>
                  <a:srgbClr val="FF0000"/>
                </a:solidFill>
              </a:rPr>
              <a:t>放出</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0" end="0"/>
                                            </p:txEl>
                                          </p:spTgt>
                                        </p:tgtEl>
                                        <p:attrNameLst>
                                          <p:attrName>style.visibility</p:attrName>
                                        </p:attrNameLst>
                                      </p:cBhvr>
                                      <p:to>
                                        <p:strVal val="visible"/>
                                      </p:to>
                                    </p:set>
                                    <p:anim calcmode="lin" valueType="num">
                                      <p:cBhvr additive="base">
                                        <p:cTn id="3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
                                            <p:txEl>
                                              <p:pRg st="0" end="0"/>
                                            </p:txEl>
                                          </p:spTgt>
                                        </p:tgtEl>
                                        <p:attrNameLst>
                                          <p:attrName>style.visibility</p:attrName>
                                        </p:attrNameLst>
                                      </p:cBhvr>
                                      <p:to>
                                        <p:strVal val="visible"/>
                                      </p:to>
                                    </p:set>
                                    <p:anim calcmode="lin" valueType="num">
                                      <p:cBhvr additive="base">
                                        <p:cTn id="43"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5808" y="1003935"/>
            <a:ext cx="10727690" cy="5077460"/>
          </a:xfrm>
          <a:prstGeom prst="rect">
            <a:avLst/>
          </a:prstGeom>
          <a:noFill/>
        </p:spPr>
        <p:txBody>
          <a:bodyPr wrap="square" rtlCol="0" anchor="t">
            <a:spAutoFit/>
          </a:bodyPr>
          <a:lstStyle/>
          <a:p>
            <a:pPr fontAlgn="auto">
              <a:lnSpc>
                <a:spcPct val="150000"/>
              </a:lnSpc>
            </a:pPr>
            <a:r>
              <a:rPr sz="2400" dirty="0">
                <a:latin typeface="Times New Roman" panose="02020603050405020304" pitchFamily="18" charset="0"/>
                <a:cs typeface="Times New Roman" panose="02020603050405020304" pitchFamily="18" charset="0"/>
              </a:rPr>
              <a:t>6. 如图所示，在试管内装些水，用橡胶塞塞住管口，将水加热一段时间，观察到塞子从试管口跳出，回答下列问题.</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命题点1　改变物体内能的方式</a:t>
            </a:r>
          </a:p>
          <a:p>
            <a:pPr fontAlgn="auto">
              <a:lnSpc>
                <a:spcPct val="150000"/>
              </a:lnSpc>
            </a:pPr>
            <a:r>
              <a:rPr sz="2400" dirty="0">
                <a:latin typeface="Times New Roman" panose="02020603050405020304" pitchFamily="18" charset="0"/>
                <a:cs typeface="Times New Roman" panose="02020603050405020304" pitchFamily="18" charset="0"/>
              </a:rPr>
              <a:t>(1)用酒精灯给水加热，水的温度升高，这是通过________的方式改变水的内能.</a:t>
            </a:r>
          </a:p>
          <a:p>
            <a:pPr fontAlgn="auto">
              <a:lnSpc>
                <a:spcPct val="150000"/>
              </a:lnSpc>
            </a:pPr>
            <a:r>
              <a:rPr sz="2400" dirty="0">
                <a:latin typeface="Times New Roman" panose="02020603050405020304" pitchFamily="18" charset="0"/>
                <a:ea typeface="黑体" panose="02010609060101010101" pitchFamily="49" charset="-122"/>
                <a:cs typeface="Times New Roman" panose="02020603050405020304" pitchFamily="18" charset="0"/>
              </a:rPr>
              <a:t>命题点2　能量转化及热机</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(2)加热一段时间后，试管内水和水蒸气的内能______，</a:t>
            </a:r>
          </a:p>
          <a:p>
            <a:pPr fontAlgn="auto">
              <a:lnSpc>
                <a:spcPct val="150000"/>
              </a:lnSpc>
            </a:pPr>
            <a:r>
              <a:rPr sz="2400" dirty="0">
                <a:latin typeface="Times New Roman" panose="02020603050405020304" pitchFamily="18" charset="0"/>
                <a:cs typeface="Times New Roman" panose="02020603050405020304" pitchFamily="18" charset="0"/>
              </a:rPr>
              <a:t>水蒸气膨胀，塞子从试管口跳出，水蒸气的_____能转</a:t>
            </a:r>
          </a:p>
          <a:p>
            <a:pPr fontAlgn="auto">
              <a:lnSpc>
                <a:spcPct val="150000"/>
              </a:lnSpc>
            </a:pPr>
            <a:r>
              <a:rPr sz="2400" dirty="0">
                <a:latin typeface="Times New Roman" panose="02020603050405020304" pitchFamily="18" charset="0"/>
                <a:cs typeface="Times New Roman" panose="02020603050405020304" pitchFamily="18" charset="0"/>
              </a:rPr>
              <a:t>化为橡胶塞的______能，四冲程内燃机的______冲程</a:t>
            </a:r>
          </a:p>
          <a:p>
            <a:pPr fontAlgn="auto">
              <a:lnSpc>
                <a:spcPct val="150000"/>
              </a:lnSpc>
            </a:pPr>
            <a:r>
              <a:rPr sz="2400" dirty="0">
                <a:latin typeface="Times New Roman" panose="02020603050405020304" pitchFamily="18" charset="0"/>
                <a:cs typeface="Times New Roman" panose="02020603050405020304" pitchFamily="18" charset="0"/>
              </a:rPr>
              <a:t>能量转化与这一原理相同.</a:t>
            </a:r>
          </a:p>
        </p:txBody>
      </p:sp>
      <p:sp>
        <p:nvSpPr>
          <p:cNvPr id="3" name="文本框 2"/>
          <p:cNvSpPr txBox="1"/>
          <p:nvPr/>
        </p:nvSpPr>
        <p:spPr>
          <a:xfrm>
            <a:off x="8321993" y="5652770"/>
            <a:ext cx="2589530" cy="368300"/>
          </a:xfrm>
          <a:prstGeom prst="rect">
            <a:avLst/>
          </a:prstGeom>
          <a:noFill/>
        </p:spPr>
        <p:txBody>
          <a:bodyPr wrap="none" rtlCol="0" anchor="t">
            <a:spAutoFit/>
          </a:bodyPr>
          <a:lstStyle/>
          <a:p>
            <a:pPr algn="l"/>
            <a:r>
              <a:rPr dirty="0">
                <a:latin typeface="Times New Roman" panose="02020603050405020304" pitchFamily="18" charset="0"/>
                <a:cs typeface="Times New Roman" panose="02020603050405020304" pitchFamily="18" charset="0"/>
                <a:sym typeface="+mn-ea"/>
              </a:rPr>
              <a:t>(RJ九年级P17图14.1－1)</a:t>
            </a:r>
          </a:p>
        </p:txBody>
      </p:sp>
      <p:sp>
        <p:nvSpPr>
          <p:cNvPr id="6" name="文本框 5"/>
          <p:cNvSpPr txBox="1"/>
          <p:nvPr/>
        </p:nvSpPr>
        <p:spPr>
          <a:xfrm>
            <a:off x="7433628" y="2741295"/>
            <a:ext cx="1557655" cy="460375"/>
          </a:xfrm>
          <a:prstGeom prst="rect">
            <a:avLst/>
          </a:prstGeom>
          <a:noFill/>
        </p:spPr>
        <p:txBody>
          <a:bodyPr wrap="square" rtlCol="0" anchor="t">
            <a:spAutoFit/>
          </a:bodyPr>
          <a:lstStyle/>
          <a:p>
            <a:r>
              <a:rPr lang="zh-CN" altLang="en-US" sz="2400" dirty="0">
                <a:solidFill>
                  <a:srgbClr val="FF0000"/>
                </a:solidFill>
              </a:rPr>
              <a:t>热传递</a:t>
            </a:r>
          </a:p>
        </p:txBody>
      </p:sp>
      <p:sp>
        <p:nvSpPr>
          <p:cNvPr id="7" name="文本框 6"/>
          <p:cNvSpPr txBox="1"/>
          <p:nvPr/>
        </p:nvSpPr>
        <p:spPr>
          <a:xfrm>
            <a:off x="7060883" y="3842385"/>
            <a:ext cx="975360" cy="460375"/>
          </a:xfrm>
          <a:prstGeom prst="rect">
            <a:avLst/>
          </a:prstGeom>
          <a:noFill/>
        </p:spPr>
        <p:txBody>
          <a:bodyPr wrap="square" rtlCol="0" anchor="t">
            <a:spAutoFit/>
          </a:bodyPr>
          <a:lstStyle/>
          <a:p>
            <a:r>
              <a:rPr lang="zh-CN" altLang="en-US" sz="2400">
                <a:solidFill>
                  <a:srgbClr val="FF0000"/>
                </a:solidFill>
              </a:rPr>
              <a:t>增大</a:t>
            </a:r>
          </a:p>
        </p:txBody>
      </p:sp>
      <p:sp>
        <p:nvSpPr>
          <p:cNvPr id="5" name="文本框 4"/>
          <p:cNvSpPr txBox="1"/>
          <p:nvPr/>
        </p:nvSpPr>
        <p:spPr>
          <a:xfrm>
            <a:off x="6732588" y="4398010"/>
            <a:ext cx="543560" cy="460375"/>
          </a:xfrm>
          <a:prstGeom prst="rect">
            <a:avLst/>
          </a:prstGeom>
          <a:noFill/>
        </p:spPr>
        <p:txBody>
          <a:bodyPr wrap="square" rtlCol="0" anchor="t">
            <a:spAutoFit/>
          </a:bodyPr>
          <a:lstStyle/>
          <a:p>
            <a:r>
              <a:rPr lang="zh-CN" altLang="en-US" sz="2400">
                <a:solidFill>
                  <a:srgbClr val="FF0000"/>
                </a:solidFill>
              </a:rPr>
              <a:t>内</a:t>
            </a:r>
          </a:p>
        </p:txBody>
      </p:sp>
      <p:sp>
        <p:nvSpPr>
          <p:cNvPr id="8" name="文本框 7"/>
          <p:cNvSpPr txBox="1"/>
          <p:nvPr/>
        </p:nvSpPr>
        <p:spPr>
          <a:xfrm>
            <a:off x="2714308" y="4950460"/>
            <a:ext cx="885190" cy="460375"/>
          </a:xfrm>
          <a:prstGeom prst="rect">
            <a:avLst/>
          </a:prstGeom>
          <a:noFill/>
        </p:spPr>
        <p:txBody>
          <a:bodyPr wrap="square" rtlCol="0" anchor="t">
            <a:spAutoFit/>
          </a:bodyPr>
          <a:lstStyle/>
          <a:p>
            <a:r>
              <a:rPr lang="zh-CN" altLang="en-US" sz="2400">
                <a:solidFill>
                  <a:srgbClr val="FF0000"/>
                </a:solidFill>
              </a:rPr>
              <a:t>机械</a:t>
            </a:r>
          </a:p>
        </p:txBody>
      </p:sp>
      <p:sp>
        <p:nvSpPr>
          <p:cNvPr id="9" name="文本框 8"/>
          <p:cNvSpPr txBox="1"/>
          <p:nvPr/>
        </p:nvSpPr>
        <p:spPr>
          <a:xfrm>
            <a:off x="6382703" y="4948555"/>
            <a:ext cx="848995" cy="460375"/>
          </a:xfrm>
          <a:prstGeom prst="rect">
            <a:avLst/>
          </a:prstGeom>
          <a:noFill/>
        </p:spPr>
        <p:txBody>
          <a:bodyPr wrap="square" rtlCol="0" anchor="t">
            <a:spAutoFit/>
          </a:bodyPr>
          <a:lstStyle/>
          <a:p>
            <a:r>
              <a:rPr lang="zh-CN" altLang="en-US" sz="2400">
                <a:solidFill>
                  <a:srgbClr val="FF0000"/>
                </a:solidFill>
              </a:rPr>
              <a:t>做功</a:t>
            </a:r>
          </a:p>
        </p:txBody>
      </p:sp>
      <p:pic>
        <p:nvPicPr>
          <p:cNvPr id="4" name="图片 -2147482370" descr="C:\Documents and Settings\Administrator\桌面\湖南物理\PY149.TIF"/>
          <p:cNvPicPr>
            <a:picLocks noChangeAspect="1"/>
          </p:cNvPicPr>
          <p:nvPr/>
        </p:nvPicPr>
        <p:blipFill>
          <a:blip r:embed="rId2" r:link="rId3">
            <a:clrChange>
              <a:clrFrom>
                <a:srgbClr val="FFFFFF">
                  <a:alpha val="100000"/>
                </a:srgbClr>
              </a:clrFrom>
              <a:clrTo>
                <a:srgbClr val="FFFFFF">
                  <a:alpha val="100000"/>
                  <a:alpha val="0"/>
                </a:srgbClr>
              </a:clrTo>
            </a:clrChange>
          </a:blip>
          <a:stretch>
            <a:fillRect/>
          </a:stretch>
        </p:blipFill>
        <p:spPr>
          <a:xfrm>
            <a:off x="8847773" y="3273425"/>
            <a:ext cx="1683385" cy="227012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29983" y="1168400"/>
            <a:ext cx="10075545" cy="570230"/>
            <a:chOff x="1676" y="1655"/>
            <a:chExt cx="15867" cy="898"/>
          </a:xfrm>
        </p:grpSpPr>
        <p:pic>
          <p:nvPicPr>
            <p:cNvPr id="3" name="图片 2" descr="9"/>
            <p:cNvPicPr>
              <a:picLocks noChangeAspect="1"/>
            </p:cNvPicPr>
            <p:nvPr/>
          </p:nvPicPr>
          <p:blipFill>
            <a:blip r:embed="rId2"/>
            <a:srcRect t="9289" r="40169" b="9736"/>
            <a:stretch>
              <a:fillRect/>
            </a:stretch>
          </p:blipFill>
          <p:spPr>
            <a:xfrm>
              <a:off x="1676" y="1655"/>
              <a:ext cx="15867" cy="898"/>
            </a:xfrm>
            <a:prstGeom prst="rect">
              <a:avLst/>
            </a:prstGeom>
          </p:spPr>
        </p:pic>
        <p:sp>
          <p:nvSpPr>
            <p:cNvPr id="4" name="文本框 78"/>
            <p:cNvSpPr txBox="1"/>
            <p:nvPr/>
          </p:nvSpPr>
          <p:spPr>
            <a:xfrm>
              <a:off x="3660" y="1682"/>
              <a:ext cx="3434" cy="871"/>
            </a:xfrm>
            <a:prstGeom prst="rect">
              <a:avLst/>
            </a:prstGeom>
            <a:noFill/>
            <a:ln w="9525">
              <a:noFill/>
            </a:ln>
          </p:spPr>
          <p:txBody>
            <a:bodyPr anchor="t">
              <a:spAutoFit/>
            </a:bodyPr>
            <a:lstStyle/>
            <a:p>
              <a:pPr algn="ctr"/>
              <a:r>
                <a:rPr lang="zh-CN" altLang="en-US" sz="3000" b="1">
                  <a:solidFill>
                    <a:schemeClr val="tx1"/>
                  </a:solidFill>
                  <a:latin typeface="黑体" panose="02010609060101010101" pitchFamily="49" charset="-122"/>
                  <a:ea typeface="黑体" panose="02010609060101010101" pitchFamily="49" charset="-122"/>
                </a:rPr>
                <a:t>重难点突破</a:t>
              </a:r>
            </a:p>
          </p:txBody>
        </p:sp>
      </p:grpSp>
      <p:sp>
        <p:nvSpPr>
          <p:cNvPr id="6" name="文本框 5"/>
          <p:cNvSpPr txBox="1"/>
          <p:nvPr/>
        </p:nvSpPr>
        <p:spPr>
          <a:xfrm>
            <a:off x="1065213" y="1810385"/>
            <a:ext cx="2960370" cy="737235"/>
          </a:xfrm>
          <a:prstGeom prst="rect">
            <a:avLst/>
          </a:prstGeom>
          <a:noFill/>
        </p:spPr>
        <p:txBody>
          <a:bodyPr wrap="square" rtlCol="0" anchor="t">
            <a:spAutoFit/>
          </a:bodyPr>
          <a:lstStyle/>
          <a:p>
            <a:pPr fontAlgn="auto">
              <a:lnSpc>
                <a:spcPct val="150000"/>
              </a:lnSpc>
            </a:pPr>
            <a:r>
              <a:rPr lang="zh-CN" altLang="en-US" sz="2800" dirty="0">
                <a:latin typeface="黑体" panose="02010609060101010101" pitchFamily="49" charset="-122"/>
                <a:ea typeface="黑体" panose="02010609060101010101" pitchFamily="49" charset="-122"/>
                <a:cs typeface="黑体" panose="02010609060101010101" pitchFamily="49" charset="-122"/>
              </a:rPr>
              <a:t>热量的相关计算</a:t>
            </a:r>
          </a:p>
        </p:txBody>
      </p:sp>
      <p:sp>
        <p:nvSpPr>
          <p:cNvPr id="7" name="矩形 6"/>
          <p:cNvSpPr/>
          <p:nvPr/>
        </p:nvSpPr>
        <p:spPr>
          <a:xfrm>
            <a:off x="1065213" y="3500755"/>
            <a:ext cx="7433310" cy="2489200"/>
          </a:xfrm>
          <a:prstGeom prst="rect">
            <a:avLst/>
          </a:prstGeom>
        </p:spPr>
        <p:txBody>
          <a:bodyPr wrap="square">
            <a:spAutoFit/>
          </a:bodyPr>
          <a:lstStyle/>
          <a:p>
            <a:pPr fontAlgn="auto">
              <a:lnSpc>
                <a:spcPct val="130000"/>
              </a:lnSpc>
              <a:spcBef>
                <a:spcPts val="0"/>
              </a:spcBef>
              <a:spcAft>
                <a:spcPts val="0"/>
              </a:spcAft>
            </a:pPr>
            <a:r>
              <a:rPr lang="zh-CN" altLang="en-US" sz="2400" dirty="0">
                <a:solidFill>
                  <a:srgbClr val="1D41D5"/>
                </a:solidFill>
                <a:latin typeface="Times New Roman" panose="02020603050405020304" pitchFamily="18" charset="0"/>
                <a:cs typeface="Times New Roman" panose="02020603050405020304" pitchFamily="18" charset="0"/>
              </a:rPr>
              <a:t>利用比热容计算热量时应注意</a:t>
            </a:r>
          </a:p>
          <a:p>
            <a:pPr fontAlgn="auto">
              <a:lnSpc>
                <a:spcPct val="130000"/>
              </a:lnSpc>
              <a:spcBef>
                <a:spcPts val="0"/>
              </a:spcBef>
              <a:spcAft>
                <a:spcPts val="0"/>
              </a:spcAft>
            </a:pPr>
            <a:r>
              <a:rPr lang="zh-CN" altLang="en-US" sz="2400" dirty="0">
                <a:solidFill>
                  <a:srgbClr val="1D41D5"/>
                </a:solidFill>
                <a:latin typeface="Times New Roman" panose="02020603050405020304" pitchFamily="18" charset="0"/>
                <a:cs typeface="Times New Roman" panose="02020603050405020304" pitchFamily="18" charset="0"/>
              </a:rPr>
              <a:t>(1)质量的单位一定为kg，必要时要进行单位换算；</a:t>
            </a:r>
          </a:p>
          <a:p>
            <a:pPr fontAlgn="auto">
              <a:lnSpc>
                <a:spcPct val="130000"/>
              </a:lnSpc>
              <a:spcBef>
                <a:spcPts val="0"/>
              </a:spcBef>
              <a:spcAft>
                <a:spcPts val="0"/>
              </a:spcAft>
            </a:pPr>
            <a:r>
              <a:rPr lang="zh-CN" altLang="en-US" sz="2400" dirty="0">
                <a:solidFill>
                  <a:srgbClr val="1D41D5"/>
                </a:solidFill>
                <a:latin typeface="Times New Roman" panose="02020603050405020304" pitchFamily="18" charset="0"/>
                <a:cs typeface="Times New Roman" panose="02020603050405020304" pitchFamily="18" charset="0"/>
              </a:rPr>
              <a:t>(2)注意题中关于温度的表述：</a:t>
            </a:r>
          </a:p>
          <a:p>
            <a:pPr fontAlgn="auto">
              <a:lnSpc>
                <a:spcPct val="130000"/>
              </a:lnSpc>
              <a:spcBef>
                <a:spcPts val="0"/>
              </a:spcBef>
              <a:spcAft>
                <a:spcPts val="0"/>
              </a:spcAft>
            </a:pPr>
            <a:r>
              <a:rPr lang="zh-CN" altLang="en-US" sz="2400" dirty="0">
                <a:solidFill>
                  <a:srgbClr val="1D41D5"/>
                </a:solidFill>
                <a:latin typeface="Times New Roman" panose="02020603050405020304" pitchFamily="18" charset="0"/>
                <a:cs typeface="Times New Roman" panose="02020603050405020304" pitchFamily="18" charset="0"/>
              </a:rPr>
              <a:t>“升高(降低)到</a:t>
            </a:r>
            <a:r>
              <a:rPr lang="zh-CN" altLang="en-US" sz="2400" i="1" dirty="0">
                <a:solidFill>
                  <a:srgbClr val="1D41D5"/>
                </a:solidFill>
                <a:latin typeface="Times New Roman" panose="02020603050405020304" pitchFamily="18" charset="0"/>
                <a:cs typeface="Times New Roman" panose="02020603050405020304" pitchFamily="18" charset="0"/>
              </a:rPr>
              <a:t>n</a:t>
            </a:r>
            <a:r>
              <a:rPr lang="zh-CN" altLang="en-US" sz="2400" dirty="0">
                <a:solidFill>
                  <a:srgbClr val="1D41D5"/>
                </a:solidFill>
                <a:latin typeface="Times New Roman" panose="02020603050405020304" pitchFamily="18" charset="0"/>
                <a:cs typeface="Times New Roman" panose="02020603050405020304" pitchFamily="18" charset="0"/>
              </a:rPr>
              <a:t> ℃”表示末温</a:t>
            </a:r>
            <a:r>
              <a:rPr lang="zh-CN" altLang="en-US" sz="2400" i="1" dirty="0">
                <a:solidFill>
                  <a:srgbClr val="1D41D5"/>
                </a:solidFill>
                <a:latin typeface="Times New Roman" panose="02020603050405020304" pitchFamily="18" charset="0"/>
                <a:cs typeface="Times New Roman" panose="02020603050405020304" pitchFamily="18" charset="0"/>
              </a:rPr>
              <a:t>t</a:t>
            </a:r>
            <a:r>
              <a:rPr lang="zh-CN" altLang="en-US" sz="2400" dirty="0">
                <a:solidFill>
                  <a:srgbClr val="1D41D5"/>
                </a:solidFill>
                <a:latin typeface="Times New Roman" panose="02020603050405020304" pitchFamily="18" charset="0"/>
                <a:cs typeface="Times New Roman" panose="02020603050405020304" pitchFamily="18" charset="0"/>
              </a:rPr>
              <a:t>＝</a:t>
            </a:r>
            <a:r>
              <a:rPr lang="zh-CN" altLang="en-US" sz="2400" i="1" dirty="0">
                <a:solidFill>
                  <a:srgbClr val="1D41D5"/>
                </a:solidFill>
                <a:latin typeface="Times New Roman" panose="02020603050405020304" pitchFamily="18" charset="0"/>
                <a:cs typeface="Times New Roman" panose="02020603050405020304" pitchFamily="18" charset="0"/>
              </a:rPr>
              <a:t>n</a:t>
            </a:r>
            <a:r>
              <a:rPr lang="zh-CN" altLang="en-US" sz="2400" dirty="0">
                <a:solidFill>
                  <a:srgbClr val="1D41D5"/>
                </a:solidFill>
                <a:latin typeface="Times New Roman" panose="02020603050405020304" pitchFamily="18" charset="0"/>
                <a:cs typeface="Times New Roman" panose="02020603050405020304" pitchFamily="18" charset="0"/>
              </a:rPr>
              <a:t> ℃；</a:t>
            </a:r>
          </a:p>
          <a:p>
            <a:pPr fontAlgn="auto">
              <a:lnSpc>
                <a:spcPct val="130000"/>
              </a:lnSpc>
              <a:spcBef>
                <a:spcPts val="0"/>
              </a:spcBef>
              <a:spcAft>
                <a:spcPts val="0"/>
              </a:spcAft>
            </a:pPr>
            <a:r>
              <a:rPr lang="zh-CN" altLang="en-US" sz="2400" dirty="0">
                <a:solidFill>
                  <a:srgbClr val="1D41D5"/>
                </a:solidFill>
                <a:latin typeface="Times New Roman" panose="02020603050405020304" pitchFamily="18" charset="0"/>
                <a:cs typeface="Times New Roman" panose="02020603050405020304" pitchFamily="18" charset="0"/>
              </a:rPr>
              <a:t>“升高(降低)了</a:t>
            </a:r>
            <a:r>
              <a:rPr lang="zh-CN" altLang="en-US" sz="2400" i="1" dirty="0">
                <a:solidFill>
                  <a:srgbClr val="1D41D5"/>
                </a:solidFill>
                <a:latin typeface="Times New Roman" panose="02020603050405020304" pitchFamily="18" charset="0"/>
                <a:cs typeface="Times New Roman" panose="02020603050405020304" pitchFamily="18" charset="0"/>
              </a:rPr>
              <a:t>n</a:t>
            </a:r>
            <a:r>
              <a:rPr lang="zh-CN" altLang="en-US" sz="2400" dirty="0">
                <a:solidFill>
                  <a:srgbClr val="1D41D5"/>
                </a:solidFill>
                <a:latin typeface="Times New Roman" panose="02020603050405020304" pitchFamily="18" charset="0"/>
                <a:cs typeface="Times New Roman" panose="02020603050405020304" pitchFamily="18" charset="0"/>
              </a:rPr>
              <a:t> ℃”表示温度变化量Δ</a:t>
            </a:r>
            <a:r>
              <a:rPr lang="zh-CN" altLang="en-US" sz="2400" i="1" dirty="0">
                <a:solidFill>
                  <a:srgbClr val="1D41D5"/>
                </a:solidFill>
                <a:latin typeface="Times New Roman" panose="02020603050405020304" pitchFamily="18" charset="0"/>
                <a:cs typeface="Times New Roman" panose="02020603050405020304" pitchFamily="18" charset="0"/>
              </a:rPr>
              <a:t>t</a:t>
            </a:r>
            <a:r>
              <a:rPr lang="zh-CN" altLang="en-US" sz="2400" dirty="0">
                <a:solidFill>
                  <a:srgbClr val="1D41D5"/>
                </a:solidFill>
                <a:latin typeface="Times New Roman" panose="02020603050405020304" pitchFamily="18" charset="0"/>
                <a:cs typeface="Times New Roman" panose="02020603050405020304" pitchFamily="18" charset="0"/>
              </a:rPr>
              <a:t>＝</a:t>
            </a:r>
            <a:r>
              <a:rPr lang="zh-CN" altLang="en-US" sz="2400" i="1" dirty="0">
                <a:solidFill>
                  <a:srgbClr val="1D41D5"/>
                </a:solidFill>
                <a:latin typeface="Times New Roman" panose="02020603050405020304" pitchFamily="18" charset="0"/>
                <a:cs typeface="Times New Roman" panose="02020603050405020304" pitchFamily="18" charset="0"/>
              </a:rPr>
              <a:t>n</a:t>
            </a:r>
            <a:r>
              <a:rPr lang="zh-CN" altLang="en-US" sz="2400" dirty="0">
                <a:solidFill>
                  <a:srgbClr val="1D41D5"/>
                </a:solidFill>
                <a:latin typeface="Times New Roman" panose="02020603050405020304" pitchFamily="18" charset="0"/>
                <a:cs typeface="Times New Roman" panose="02020603050405020304" pitchFamily="18" charset="0"/>
              </a:rPr>
              <a:t> ℃.</a:t>
            </a:r>
          </a:p>
        </p:txBody>
      </p:sp>
      <p:grpSp>
        <p:nvGrpSpPr>
          <p:cNvPr id="8" name="组合 7"/>
          <p:cNvGrpSpPr/>
          <p:nvPr/>
        </p:nvGrpSpPr>
        <p:grpSpPr>
          <a:xfrm>
            <a:off x="1228020" y="2716530"/>
            <a:ext cx="2467363" cy="474345"/>
            <a:chOff x="1480" y="1114"/>
            <a:chExt cx="3886" cy="747"/>
          </a:xfrm>
        </p:grpSpPr>
        <p:pic>
          <p:nvPicPr>
            <p:cNvPr id="9" name="图片 8" descr="方块小标4字"/>
            <p:cNvPicPr>
              <a:picLocks noChangeAspect="1"/>
            </p:cNvPicPr>
            <p:nvPr/>
          </p:nvPicPr>
          <p:blipFill>
            <a:blip r:embed="rId3"/>
            <a:stretch>
              <a:fillRect/>
            </a:stretch>
          </p:blipFill>
          <p:spPr>
            <a:xfrm>
              <a:off x="1480" y="1114"/>
              <a:ext cx="3499" cy="747"/>
            </a:xfrm>
            <a:prstGeom prst="rect">
              <a:avLst/>
            </a:prstGeom>
          </p:spPr>
        </p:pic>
        <p:sp>
          <p:nvSpPr>
            <p:cNvPr id="13" name="文本框 11"/>
            <p:cNvSpPr txBox="1"/>
            <p:nvPr/>
          </p:nvSpPr>
          <p:spPr>
            <a:xfrm>
              <a:off x="1524" y="1131"/>
              <a:ext cx="3842" cy="725"/>
            </a:xfrm>
            <a:prstGeom prst="rect">
              <a:avLst/>
            </a:prstGeom>
            <a:noFill/>
          </p:spPr>
          <p:txBody>
            <a:bodyPr wrap="square" rtlCol="0">
              <a:spAutoFit/>
            </a:bodyPr>
            <a:lstStyle/>
            <a:p>
              <a:r>
                <a:rPr lang="zh-CN" altLang="en-US" sz="2400" b="1" spc="2000" dirty="0">
                  <a:solidFill>
                    <a:schemeClr val="bg1"/>
                  </a:solidFill>
                  <a:uFillTx/>
                  <a:latin typeface="黑体" panose="02010609060101010101" pitchFamily="49" charset="-122"/>
                  <a:ea typeface="黑体" panose="02010609060101010101" pitchFamily="49" charset="-122"/>
                  <a:cs typeface="黑体" panose="02010609060101010101" pitchFamily="49" charset="-122"/>
                </a:rPr>
                <a:t>方法指导</a:t>
              </a:r>
            </a:p>
          </p:txBody>
        </p:sp>
      </p:grpSp>
    </p:spTree>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文本框 100"/>
          <p:cNvSpPr txBox="1"/>
          <p:nvPr/>
        </p:nvSpPr>
        <p:spPr>
          <a:xfrm>
            <a:off x="822008" y="748665"/>
            <a:ext cx="10591800" cy="5631180"/>
          </a:xfrm>
          <a:prstGeom prst="rect">
            <a:avLst/>
          </a:prstGeom>
          <a:noFill/>
          <a:ln w="9525">
            <a:noFill/>
          </a:ln>
        </p:spPr>
        <p:txBody>
          <a:bodyPr wrap="square">
            <a:spAutoFit/>
          </a:bodyPr>
          <a:lstStyle/>
          <a:p>
            <a:pPr indent="0" fontAlgn="auto">
              <a:lnSpc>
                <a:spcPct val="150000"/>
              </a:lnSpc>
            </a:pPr>
            <a:r>
              <a:rPr lang="zh-CN" sz="2400" b="0">
                <a:latin typeface="Times New Roman" panose="02020603050405020304" pitchFamily="18" charset="0"/>
                <a:ea typeface="宋体" panose="02010600030101010101" pitchFamily="2" charset="-122"/>
                <a:cs typeface="Times New Roman" panose="02020603050405020304" pitchFamily="18" charset="0"/>
              </a:rPr>
              <a:t>例</a:t>
            </a:r>
            <a:r>
              <a:rPr lang="en-US" sz="2400" b="0">
                <a:latin typeface="Times New Roman" panose="02020603050405020304" pitchFamily="18" charset="0"/>
                <a:ea typeface="宋体" panose="02010600030101010101" pitchFamily="2" charset="-122"/>
                <a:cs typeface="Times New Roman" panose="02020603050405020304" pitchFamily="18" charset="0"/>
              </a:rPr>
              <a:t>1</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(2019</a:t>
            </a:r>
            <a:r>
              <a:rPr lang="zh-CN" sz="2400" b="0">
                <a:latin typeface="Times New Roman" panose="02020603050405020304" pitchFamily="18" charset="0"/>
                <a:ea typeface="宋体" panose="02010600030101010101" pitchFamily="2" charset="-122"/>
                <a:cs typeface="Times New Roman" panose="02020603050405020304" pitchFamily="18" charset="0"/>
              </a:rPr>
              <a:t>广安改编</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太阳能具有环保、可再生等优点，某品牌太阳能热水器在一天的有效照射时间内，将热水器中质量为</a:t>
            </a:r>
            <a:r>
              <a:rPr lang="en-US" sz="2400" b="0">
                <a:latin typeface="Times New Roman" panose="02020603050405020304" pitchFamily="18" charset="0"/>
                <a:ea typeface="宋体" panose="02010600030101010101" pitchFamily="2" charset="-122"/>
                <a:cs typeface="Times New Roman" panose="02020603050405020304" pitchFamily="18" charset="0"/>
              </a:rPr>
              <a:t>50 kg</a:t>
            </a:r>
            <a:r>
              <a:rPr lang="zh-CN" sz="2400" b="0">
                <a:latin typeface="Times New Roman" panose="02020603050405020304" pitchFamily="18" charset="0"/>
                <a:ea typeface="宋体" panose="02010600030101010101" pitchFamily="2" charset="-122"/>
                <a:cs typeface="Times New Roman" panose="02020603050405020304" pitchFamily="18" charset="0"/>
              </a:rPr>
              <a:t>、初温为</a:t>
            </a:r>
            <a:r>
              <a:rPr lang="en-US" sz="2400" b="0">
                <a:latin typeface="Times New Roman" panose="02020603050405020304" pitchFamily="18" charset="0"/>
                <a:ea typeface="宋体" panose="02010600030101010101" pitchFamily="2" charset="-122"/>
                <a:cs typeface="Times New Roman" panose="02020603050405020304" pitchFamily="18" charset="0"/>
              </a:rPr>
              <a:t>15 ℃</a:t>
            </a:r>
            <a:r>
              <a:rPr lang="zh-CN" sz="2400" b="0">
                <a:latin typeface="Times New Roman" panose="02020603050405020304" pitchFamily="18" charset="0"/>
                <a:ea typeface="宋体" panose="02010600030101010101" pitchFamily="2" charset="-122"/>
                <a:cs typeface="Times New Roman" panose="02020603050405020304" pitchFamily="18" charset="0"/>
              </a:rPr>
              <a:t>的水升高到</a:t>
            </a:r>
            <a:r>
              <a:rPr lang="en-US" sz="2400" b="0">
                <a:latin typeface="Times New Roman" panose="02020603050405020304" pitchFamily="18" charset="0"/>
                <a:ea typeface="宋体" panose="02010600030101010101" pitchFamily="2" charset="-122"/>
                <a:cs typeface="Times New Roman" panose="02020603050405020304" pitchFamily="18" charset="0"/>
              </a:rPr>
              <a:t>55 ℃.</a:t>
            </a:r>
            <a:r>
              <a:rPr lang="zh-CN" sz="2400" b="0">
                <a:latin typeface="Times New Roman" panose="02020603050405020304" pitchFamily="18" charset="0"/>
                <a:ea typeface="宋体" panose="02010600030101010101" pitchFamily="2" charset="-122"/>
                <a:cs typeface="Times New Roman" panose="02020603050405020304" pitchFamily="18" charset="0"/>
              </a:rPr>
              <a:t>已知水的比热容是</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(1)</a:t>
            </a:r>
            <a:r>
              <a:rPr lang="zh-CN" sz="2400" b="0">
                <a:latin typeface="Times New Roman" panose="02020603050405020304" pitchFamily="18" charset="0"/>
                <a:ea typeface="宋体" panose="02010600030101010101" pitchFamily="2" charset="-122"/>
                <a:cs typeface="Times New Roman" panose="02020603050405020304" pitchFamily="18" charset="0"/>
              </a:rPr>
              <a:t>热水器中水温度升高</a:t>
            </a:r>
            <a:r>
              <a:rPr lang="en-US" sz="2400" b="0">
                <a:latin typeface="Times New Roman" panose="02020603050405020304" pitchFamily="18" charset="0"/>
                <a:ea typeface="宋体" panose="02010600030101010101" pitchFamily="2" charset="-122"/>
                <a:cs typeface="Times New Roman" panose="02020603050405020304" pitchFamily="18" charset="0"/>
              </a:rPr>
              <a:t>40 ℃</a:t>
            </a:r>
            <a:r>
              <a:rPr lang="zh-CN" sz="2400" b="0">
                <a:latin typeface="Times New Roman" panose="02020603050405020304" pitchFamily="18" charset="0"/>
                <a:ea typeface="宋体" panose="02010600030101010101" pitchFamily="2" charset="-122"/>
                <a:cs typeface="Times New Roman" panose="02020603050405020304" pitchFamily="18" charset="0"/>
              </a:rPr>
              <a:t>是指</a:t>
            </a:r>
            <a:r>
              <a:rPr lang="en-US" sz="2400" b="0">
                <a:latin typeface="Times New Roman" panose="02020603050405020304" pitchFamily="18" charset="0"/>
                <a:ea typeface="宋体" panose="02010600030101010101" pitchFamily="2" charset="-122"/>
                <a:cs typeface="Times New Roman" panose="02020603050405020304" pitchFamily="18" charset="0"/>
              </a:rPr>
              <a:t>_______________________</a:t>
            </a:r>
            <a:r>
              <a:rPr lang="zh-CN" sz="2400" b="0">
                <a:latin typeface="Times New Roman" panose="02020603050405020304" pitchFamily="18" charset="0"/>
                <a:ea typeface="宋体" panose="02010600030101010101" pitchFamily="2" charset="-122"/>
                <a:cs typeface="Times New Roman" panose="02020603050405020304" pitchFamily="18" charset="0"/>
              </a:rPr>
              <a:t>；水温度升高到</a:t>
            </a:r>
            <a:r>
              <a:rPr lang="en-US" sz="2400" b="0">
                <a:latin typeface="Times New Roman" panose="02020603050405020304" pitchFamily="18" charset="0"/>
                <a:ea typeface="宋体" panose="02010600030101010101" pitchFamily="2" charset="-122"/>
                <a:cs typeface="Times New Roman" panose="02020603050405020304" pitchFamily="18" charset="0"/>
              </a:rPr>
              <a:t>55 ℃</a:t>
            </a:r>
            <a:r>
              <a:rPr lang="zh-CN" sz="2400" b="0">
                <a:latin typeface="Times New Roman" panose="02020603050405020304" pitchFamily="18" charset="0"/>
                <a:ea typeface="宋体" panose="02010600030101010101" pitchFamily="2" charset="-122"/>
                <a:cs typeface="Times New Roman" panose="02020603050405020304" pitchFamily="18" charset="0"/>
              </a:rPr>
              <a:t>是指</a:t>
            </a:r>
            <a:r>
              <a:rPr lang="en-US" sz="2400" b="0">
                <a:latin typeface="Times New Roman" panose="02020603050405020304" pitchFamily="18" charset="0"/>
                <a:ea typeface="宋体" panose="02010600030101010101" pitchFamily="2" charset="-122"/>
                <a:cs typeface="Times New Roman" panose="02020603050405020304" pitchFamily="18" charset="0"/>
              </a:rPr>
              <a:t>____________________</a:t>
            </a:r>
            <a:r>
              <a:rPr lang="zh-CN" sz="2400" b="0">
                <a:latin typeface="Times New Roman" panose="02020603050405020304" pitchFamily="18" charset="0"/>
                <a:ea typeface="宋体" panose="02010600030101010101" pitchFamily="2" charset="-122"/>
                <a:cs typeface="Times New Roman" panose="02020603050405020304" pitchFamily="18" charset="0"/>
              </a:rPr>
              <a:t>；</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热水器中水吸收的热量</a:t>
            </a:r>
            <a:r>
              <a:rPr lang="en-US" sz="2400" b="0">
                <a:latin typeface="Times New Roman" panose="02020603050405020304" pitchFamily="18" charset="0"/>
                <a:ea typeface="宋体" panose="02010600030101010101" pitchFamily="2" charset="-122"/>
                <a:cs typeface="Times New Roman" panose="02020603050405020304" pitchFamily="18" charset="0"/>
              </a:rPr>
              <a:t>_________J</a:t>
            </a:r>
            <a:r>
              <a:rPr lang="zh-CN" sz="2400" b="0">
                <a:latin typeface="Times New Roman" panose="02020603050405020304" pitchFamily="18" charset="0"/>
                <a:ea typeface="宋体" panose="02010600030101010101" pitchFamily="2" charset="-122"/>
                <a:cs typeface="Times New Roman" panose="02020603050405020304" pitchFamily="18" charset="0"/>
              </a:rPr>
              <a:t>；</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若改用焦炭来加热这些水，则需要完全燃烧</a:t>
            </a:r>
            <a:r>
              <a:rPr lang="en-US" sz="2400" b="0">
                <a:latin typeface="Times New Roman" panose="02020603050405020304" pitchFamily="18" charset="0"/>
                <a:ea typeface="宋体" panose="02010600030101010101" pitchFamily="2" charset="-122"/>
                <a:cs typeface="Times New Roman" panose="02020603050405020304" pitchFamily="18" charset="0"/>
              </a:rPr>
              <a:t>__________kg</a:t>
            </a:r>
            <a:r>
              <a:rPr lang="zh-CN" sz="2400" b="0">
                <a:latin typeface="Times New Roman" panose="02020603050405020304" pitchFamily="18" charset="0"/>
                <a:ea typeface="宋体" panose="02010600030101010101" pitchFamily="2" charset="-122"/>
                <a:cs typeface="Times New Roman" panose="02020603050405020304" pitchFamily="18" charset="0"/>
              </a:rPr>
              <a:t>焦炭．</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焦炭的热值</a:t>
            </a:r>
            <a:r>
              <a:rPr lang="en-US" sz="2400" b="0">
                <a:latin typeface="Times New Roman" panose="02020603050405020304" pitchFamily="18" charset="0"/>
                <a:ea typeface="宋体" panose="02010600030101010101" pitchFamily="2" charset="-122"/>
                <a:cs typeface="Times New Roman" panose="02020603050405020304" pitchFamily="18" charset="0"/>
              </a:rPr>
              <a:t>3×10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，焦炭放出的热量全部被水吸收</a:t>
            </a:r>
            <a:r>
              <a:rPr lang="en-US" sz="2400" b="0">
                <a:latin typeface="Times New Roman" panose="02020603050405020304" pitchFamily="18" charset="0"/>
                <a:ea typeface="宋体" panose="02010600030101010101" pitchFamily="2" charset="-122"/>
                <a:cs typeface="Times New Roman" panose="02020603050405020304" pitchFamily="18" charset="0"/>
              </a:rPr>
              <a:t>]</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(4)</a:t>
            </a:r>
            <a:r>
              <a:rPr lang="zh-CN" sz="2400" b="0">
                <a:latin typeface="Times New Roman" panose="02020603050405020304" pitchFamily="18" charset="0"/>
                <a:ea typeface="宋体" panose="02010600030101010101" pitchFamily="2" charset="-122"/>
                <a:cs typeface="Times New Roman" panose="02020603050405020304" pitchFamily="18" charset="0"/>
              </a:rPr>
              <a:t>若改用天然气热水器来加热这些水，热水器的热效率是</a:t>
            </a:r>
            <a:r>
              <a:rPr lang="en-US" sz="2400" b="0">
                <a:latin typeface="Times New Roman" panose="02020603050405020304" pitchFamily="18" charset="0"/>
                <a:ea typeface="宋体" panose="02010600030101010101" pitchFamily="2" charset="-122"/>
                <a:cs typeface="Times New Roman" panose="02020603050405020304" pitchFamily="18" charset="0"/>
              </a:rPr>
              <a:t>84%</a:t>
            </a:r>
            <a:r>
              <a:rPr lang="zh-CN" sz="2400" b="0">
                <a:latin typeface="Times New Roman" panose="02020603050405020304" pitchFamily="18" charset="0"/>
                <a:ea typeface="宋体" panose="02010600030101010101" pitchFamily="2" charset="-122"/>
                <a:cs typeface="Times New Roman" panose="02020603050405020304" pitchFamily="18" charset="0"/>
              </a:rPr>
              <a:t>，则需要燃烧</a:t>
            </a:r>
            <a:r>
              <a:rPr lang="en-US" sz="2400" b="0">
                <a:latin typeface="Times New Roman" panose="02020603050405020304" pitchFamily="18" charset="0"/>
                <a:ea typeface="宋体" panose="02010600030101010101" pitchFamily="2" charset="-122"/>
                <a:cs typeface="Times New Roman" panose="02020603050405020304" pitchFamily="18" charset="0"/>
              </a:rPr>
              <a:t>________m</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zh-CN" sz="2400" b="0">
                <a:latin typeface="Times New Roman" panose="02020603050405020304" pitchFamily="18" charset="0"/>
                <a:ea typeface="宋体" panose="02010600030101010101" pitchFamily="2" charset="-122"/>
                <a:cs typeface="Times New Roman" panose="02020603050405020304" pitchFamily="18" charset="0"/>
              </a:rPr>
              <a:t>天然气．</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天然气的热值</a:t>
            </a:r>
            <a:r>
              <a:rPr lang="en-US" sz="2400" b="0">
                <a:latin typeface="Times New Roman" panose="02020603050405020304" pitchFamily="18" charset="0"/>
                <a:ea typeface="宋体" panose="02010600030101010101" pitchFamily="2" charset="-122"/>
                <a:cs typeface="Times New Roman" panose="02020603050405020304" pitchFamily="18" charset="0"/>
              </a:rPr>
              <a:t>3.2×10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J/m</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5458143" y="2485390"/>
            <a:ext cx="307276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温度的变化量是40 ℃</a:t>
            </a:r>
          </a:p>
        </p:txBody>
      </p:sp>
      <p:sp>
        <p:nvSpPr>
          <p:cNvPr id="7" name="文本框 6"/>
          <p:cNvSpPr txBox="1"/>
          <p:nvPr/>
        </p:nvSpPr>
        <p:spPr>
          <a:xfrm>
            <a:off x="1900238" y="3089275"/>
            <a:ext cx="3349625" cy="460375"/>
          </a:xfrm>
          <a:prstGeom prst="rect">
            <a:avLst/>
          </a:prstGeom>
          <a:noFill/>
        </p:spPr>
        <p:txBody>
          <a:bodyPr wrap="square" rtlCol="0" anchor="t">
            <a:spAutoFit/>
          </a:bodyPr>
          <a:lstStyle/>
          <a:p>
            <a:r>
              <a:rPr lang="zh-CN" altLang="en-US" sz="2400">
                <a:solidFill>
                  <a:srgbClr val="FF0000"/>
                </a:solidFill>
                <a:latin typeface="Times New Roman" panose="02020603050405020304" pitchFamily="18" charset="0"/>
                <a:cs typeface="Times New Roman" panose="02020603050405020304" pitchFamily="18" charset="0"/>
              </a:rPr>
              <a:t>水的末温是55 ℃</a:t>
            </a:r>
          </a:p>
        </p:txBody>
      </p:sp>
      <p:sp>
        <p:nvSpPr>
          <p:cNvPr id="5" name="文本框 4"/>
          <p:cNvSpPr txBox="1"/>
          <p:nvPr/>
        </p:nvSpPr>
        <p:spPr>
          <a:xfrm>
            <a:off x="4298633" y="3587115"/>
            <a:ext cx="1574165" cy="460375"/>
          </a:xfrm>
          <a:prstGeom prst="rect">
            <a:avLst/>
          </a:prstGeom>
          <a:noFill/>
        </p:spPr>
        <p:txBody>
          <a:bodyPr wrap="square" rtlCol="0" anchor="t">
            <a:spAutoFit/>
          </a:bodyPr>
          <a:lstStyle/>
          <a:p>
            <a:r>
              <a:rPr lang="zh-CN" altLang="en-US" sz="2400">
                <a:solidFill>
                  <a:srgbClr val="FF0000"/>
                </a:solidFill>
                <a:latin typeface="Times New Roman" panose="02020603050405020304" pitchFamily="18" charset="0"/>
                <a:cs typeface="Times New Roman" panose="02020603050405020304" pitchFamily="18" charset="0"/>
              </a:rPr>
              <a:t>8.4×10</a:t>
            </a:r>
            <a:r>
              <a:rPr lang="zh-CN" altLang="en-US" sz="2400" baseline="30000">
                <a:solidFill>
                  <a:srgbClr val="FF0000"/>
                </a:solidFill>
                <a:latin typeface="Times New Roman" panose="02020603050405020304" pitchFamily="18" charset="0"/>
                <a:cs typeface="Times New Roman" panose="02020603050405020304" pitchFamily="18" charset="0"/>
              </a:rPr>
              <a:t>6</a:t>
            </a:r>
          </a:p>
        </p:txBody>
      </p:sp>
      <p:sp>
        <p:nvSpPr>
          <p:cNvPr id="8" name="文本框 7"/>
          <p:cNvSpPr txBox="1"/>
          <p:nvPr/>
        </p:nvSpPr>
        <p:spPr>
          <a:xfrm>
            <a:off x="7463473" y="4119245"/>
            <a:ext cx="975360" cy="460375"/>
          </a:xfrm>
          <a:prstGeom prst="rect">
            <a:avLst/>
          </a:prstGeom>
          <a:noFill/>
        </p:spPr>
        <p:txBody>
          <a:bodyPr wrap="square" rtlCol="0" anchor="t">
            <a:spAutoFit/>
          </a:bodyPr>
          <a:lstStyle/>
          <a:p>
            <a:r>
              <a:rPr lang="zh-CN" altLang="en-US" sz="2400">
                <a:solidFill>
                  <a:srgbClr val="FF0000"/>
                </a:solidFill>
                <a:latin typeface="Times New Roman" panose="02020603050405020304" pitchFamily="18" charset="0"/>
                <a:cs typeface="Times New Roman" panose="02020603050405020304" pitchFamily="18" charset="0"/>
              </a:rPr>
              <a:t>0.28</a:t>
            </a:r>
          </a:p>
        </p:txBody>
      </p:sp>
      <p:sp>
        <p:nvSpPr>
          <p:cNvPr id="9" name="文本框 8"/>
          <p:cNvSpPr txBox="1"/>
          <p:nvPr/>
        </p:nvSpPr>
        <p:spPr>
          <a:xfrm>
            <a:off x="990918" y="5814060"/>
            <a:ext cx="1135380" cy="460375"/>
          </a:xfrm>
          <a:prstGeom prst="rect">
            <a:avLst/>
          </a:prstGeom>
          <a:noFill/>
        </p:spPr>
        <p:txBody>
          <a:bodyPr wrap="square" rtlCol="0" anchor="t">
            <a:spAutoFit/>
          </a:bodyPr>
          <a:lstStyle/>
          <a:p>
            <a:r>
              <a:rPr lang="zh-CN" altLang="en-US" sz="2400">
                <a:solidFill>
                  <a:srgbClr val="FF0000"/>
                </a:solidFill>
                <a:latin typeface="Times New Roman" panose="02020603050405020304" pitchFamily="18" charset="0"/>
                <a:ea typeface="宋体" panose="02010600030101010101" pitchFamily="2" charset="-122"/>
                <a:cs typeface="Times New Roman" panose="02020603050405020304" pitchFamily="18" charset="0"/>
              </a:rPr>
              <a:t>0.312 5</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anim calcmode="lin" valueType="num">
                                      <p:cBhvr additive="base">
                                        <p:cTn id="25"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11238" y="2182495"/>
            <a:ext cx="9945370" cy="2306955"/>
          </a:xfrm>
          <a:prstGeom prst="rect">
            <a:avLst/>
          </a:prstGeom>
          <a:noFill/>
          <a:ln w="9525">
            <a:noFill/>
          </a:ln>
        </p:spPr>
        <p:txBody>
          <a:bodyPr wrap="square">
            <a:spAutoFit/>
          </a:bodyPr>
          <a:lstStyle/>
          <a:p>
            <a:pPr indent="0" fontAlgn="auto">
              <a:lnSpc>
                <a:spcPct val="150000"/>
              </a:lnSpc>
            </a:pPr>
            <a:r>
              <a:rPr lang="zh-CN" sz="2400" b="0">
                <a:latin typeface="Times New Roman" panose="02020603050405020304" pitchFamily="18" charset="0"/>
                <a:ea typeface="宋体" panose="02010600030101010101" pitchFamily="2" charset="-122"/>
                <a:cs typeface="Times New Roman" panose="02020603050405020304" pitchFamily="18" charset="0"/>
              </a:rPr>
              <a:t>例</a:t>
            </a:r>
            <a:r>
              <a:rPr lang="en-US" sz="2400" b="0">
                <a:latin typeface="Times New Roman" panose="02020603050405020304" pitchFamily="18" charset="0"/>
                <a:ea typeface="宋体" panose="02010600030101010101" pitchFamily="2" charset="-122"/>
                <a:cs typeface="Times New Roman" panose="02020603050405020304" pitchFamily="18" charset="0"/>
              </a:rPr>
              <a:t>2</a:t>
            </a:r>
            <a:r>
              <a:rPr lang="zh-CN" sz="2400" b="0">
                <a:latin typeface="Times New Roman" panose="02020603050405020304" pitchFamily="18" charset="0"/>
                <a:ea typeface="宋体" panose="02010600030101010101" pitchFamily="2" charset="-122"/>
                <a:cs typeface="Times New Roman" panose="02020603050405020304" pitchFamily="18" charset="0"/>
              </a:rPr>
              <a:t>　</a:t>
            </a:r>
            <a:r>
              <a:rPr lang="en-US" sz="2400" b="0">
                <a:latin typeface="Times New Roman" panose="02020603050405020304" pitchFamily="18" charset="0"/>
                <a:ea typeface="宋体" panose="02010600030101010101" pitchFamily="2" charset="-122"/>
                <a:cs typeface="Times New Roman" panose="02020603050405020304" pitchFamily="18" charset="0"/>
              </a:rPr>
              <a:t>(2019</a:t>
            </a:r>
            <a:r>
              <a:rPr lang="zh-CN" sz="2400" b="0">
                <a:latin typeface="Times New Roman" panose="02020603050405020304" pitchFamily="18" charset="0"/>
                <a:ea typeface="宋体" panose="02010600030101010101" pitchFamily="2" charset="-122"/>
                <a:cs typeface="Times New Roman" panose="02020603050405020304" pitchFamily="18" charset="0"/>
              </a:rPr>
              <a:t>绵阳改编</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小明家天然气热水器的热效率是</a:t>
            </a:r>
            <a:r>
              <a:rPr lang="en-US" sz="2400" b="0">
                <a:latin typeface="Times New Roman" panose="02020603050405020304" pitchFamily="18" charset="0"/>
                <a:ea typeface="宋体" panose="02010600030101010101" pitchFamily="2" charset="-122"/>
                <a:cs typeface="Times New Roman" panose="02020603050405020304" pitchFamily="18" charset="0"/>
              </a:rPr>
              <a:t>84%</a:t>
            </a:r>
            <a:r>
              <a:rPr lang="zh-CN" sz="2400" b="0">
                <a:latin typeface="Times New Roman" panose="02020603050405020304" pitchFamily="18" charset="0"/>
                <a:ea typeface="宋体" panose="02010600030101010101" pitchFamily="2" charset="-122"/>
                <a:cs typeface="Times New Roman" panose="02020603050405020304" pitchFamily="18" charset="0"/>
              </a:rPr>
              <a:t>，他某次洗澡，耗水</a:t>
            </a:r>
            <a:r>
              <a:rPr lang="en-US" sz="2400" b="0">
                <a:latin typeface="Times New Roman" panose="02020603050405020304" pitchFamily="18" charset="0"/>
                <a:ea typeface="宋体" panose="02010600030101010101" pitchFamily="2" charset="-122"/>
                <a:cs typeface="Times New Roman" panose="02020603050405020304" pitchFamily="18" charset="0"/>
              </a:rPr>
              <a:t>40 kg</a:t>
            </a:r>
            <a:r>
              <a:rPr lang="zh-CN" sz="2400" b="0">
                <a:latin typeface="Times New Roman" panose="02020603050405020304" pitchFamily="18" charset="0"/>
                <a:ea typeface="宋体" panose="02010600030101010101" pitchFamily="2" charset="-122"/>
                <a:cs typeface="Times New Roman" panose="02020603050405020304" pitchFamily="18" charset="0"/>
              </a:rPr>
              <a:t>，自来水进热水器的温度是</a:t>
            </a:r>
            <a:r>
              <a:rPr lang="en-US" sz="2400" b="0">
                <a:latin typeface="Times New Roman" panose="02020603050405020304" pitchFamily="18" charset="0"/>
                <a:ea typeface="宋体" panose="02010600030101010101" pitchFamily="2" charset="-122"/>
                <a:cs typeface="Times New Roman" panose="02020603050405020304" pitchFamily="18" charset="0"/>
              </a:rPr>
              <a:t>24 ℃</a:t>
            </a:r>
            <a:r>
              <a:rPr lang="zh-CN" sz="2400" b="0">
                <a:latin typeface="Times New Roman" panose="02020603050405020304" pitchFamily="18" charset="0"/>
                <a:ea typeface="宋体" panose="02010600030101010101" pitchFamily="2" charset="-122"/>
                <a:cs typeface="Times New Roman" panose="02020603050405020304" pitchFamily="18" charset="0"/>
              </a:rPr>
              <a:t>，出热水器的温度是</a:t>
            </a:r>
            <a:r>
              <a:rPr lang="en-US" sz="2400" b="0">
                <a:latin typeface="Times New Roman" panose="02020603050405020304" pitchFamily="18" charset="0"/>
                <a:ea typeface="宋体" panose="02010600030101010101" pitchFamily="2" charset="-122"/>
                <a:cs typeface="Times New Roman" panose="02020603050405020304" pitchFamily="18" charset="0"/>
              </a:rPr>
              <a:t>40 ℃</a:t>
            </a:r>
            <a:r>
              <a:rPr lang="zh-CN" sz="2400" b="0">
                <a:latin typeface="Times New Roman" panose="02020603050405020304" pitchFamily="18" charset="0"/>
                <a:ea typeface="宋体" panose="02010600030101010101" pitchFamily="2" charset="-122"/>
                <a:cs typeface="Times New Roman" panose="02020603050405020304" pitchFamily="18" charset="0"/>
              </a:rPr>
              <a:t>，水吸收的热量为</a:t>
            </a:r>
            <a:r>
              <a:rPr lang="en-US" sz="2400" b="0">
                <a:latin typeface="Times New Roman" panose="02020603050405020304" pitchFamily="18" charset="0"/>
                <a:ea typeface="宋体" panose="02010600030101010101" pitchFamily="2" charset="-122"/>
                <a:cs typeface="Times New Roman" panose="02020603050405020304" pitchFamily="18" charset="0"/>
              </a:rPr>
              <a:t>__________J</a:t>
            </a:r>
            <a:r>
              <a:rPr lang="zh-CN" sz="2400" b="0">
                <a:latin typeface="Times New Roman" panose="02020603050405020304" pitchFamily="18" charset="0"/>
                <a:ea typeface="宋体" panose="02010600030101010101" pitchFamily="2" charset="-122"/>
                <a:cs typeface="Times New Roman" panose="02020603050405020304" pitchFamily="18" charset="0"/>
              </a:rPr>
              <a:t>；小明这次洗澡消耗天然气</a:t>
            </a:r>
            <a:r>
              <a:rPr lang="en-US" sz="2400" b="0">
                <a:latin typeface="Times New Roman" panose="02020603050405020304" pitchFamily="18" charset="0"/>
                <a:ea typeface="宋体" panose="02010600030101010101" pitchFamily="2" charset="-122"/>
                <a:cs typeface="Times New Roman" panose="02020603050405020304" pitchFamily="18" charset="0"/>
              </a:rPr>
              <a:t>________m</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已知水的比热容是</a:t>
            </a:r>
            <a:r>
              <a:rPr lang="en-US" sz="2400" b="0">
                <a:latin typeface="Times New Roman" panose="02020603050405020304" pitchFamily="18" charset="0"/>
                <a:ea typeface="宋体" panose="02010600030101010101" pitchFamily="2" charset="-122"/>
                <a:cs typeface="Times New Roman" panose="02020603050405020304" pitchFamily="18" charset="0"/>
              </a:rPr>
              <a:t>4.2×10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 J/(kg·℃)</a:t>
            </a:r>
            <a:r>
              <a:rPr lang="zh-CN" sz="2400" b="0">
                <a:latin typeface="Times New Roman" panose="02020603050405020304" pitchFamily="18" charset="0"/>
                <a:ea typeface="宋体" panose="02010600030101010101" pitchFamily="2" charset="-122"/>
                <a:cs typeface="Times New Roman" panose="02020603050405020304" pitchFamily="18" charset="0"/>
              </a:rPr>
              <a:t>，天然气的热值是</a:t>
            </a:r>
            <a:r>
              <a:rPr lang="en-US" sz="2400" b="0">
                <a:latin typeface="Times New Roman" panose="02020603050405020304" pitchFamily="18" charset="0"/>
                <a:ea typeface="宋体" panose="02010600030101010101" pitchFamily="2" charset="-122"/>
                <a:cs typeface="Times New Roman" panose="02020603050405020304" pitchFamily="18" charset="0"/>
              </a:rPr>
              <a:t>3.2×10</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7</a:t>
            </a:r>
            <a:r>
              <a:rPr lang="en-US" sz="2400" b="0">
                <a:latin typeface="Times New Roman" panose="02020603050405020304" pitchFamily="18" charset="0"/>
                <a:ea typeface="宋体" panose="02010600030101010101" pitchFamily="2" charset="-122"/>
                <a:cs typeface="Times New Roman" panose="02020603050405020304" pitchFamily="18" charset="0"/>
              </a:rPr>
              <a:t> J/m</a:t>
            </a:r>
            <a:r>
              <a:rPr lang="en-US" sz="2400" b="0" baseline="30000">
                <a:latin typeface="Times New Roman" panose="02020603050405020304" pitchFamily="18" charset="0"/>
                <a:ea typeface="宋体" panose="02010600030101010101" pitchFamily="2" charset="-122"/>
                <a:cs typeface="Times New Roman" panose="02020603050405020304" pitchFamily="18" charset="0"/>
              </a:rPr>
              <a:t>3</a:t>
            </a:r>
            <a:r>
              <a:rPr lang="en-US" sz="2400" b="0">
                <a:latin typeface="Times New Roman" panose="02020603050405020304" pitchFamily="18" charset="0"/>
                <a:ea typeface="宋体" panose="02010600030101010101" pitchFamily="2" charset="-122"/>
                <a:cs typeface="Times New Roman" panose="02020603050405020304" pitchFamily="18" charset="0"/>
              </a:rPr>
              <a:t>.</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6" name="文本框 5"/>
          <p:cNvSpPr txBox="1"/>
          <p:nvPr/>
        </p:nvSpPr>
        <p:spPr>
          <a:xfrm>
            <a:off x="2918143" y="3393440"/>
            <a:ext cx="174688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2.688×10</a:t>
            </a:r>
            <a:r>
              <a:rPr lang="zh-CN" altLang="en-US" sz="2400" baseline="30000" dirty="0">
                <a:solidFill>
                  <a:srgbClr val="FF0000"/>
                </a:solidFill>
                <a:latin typeface="Times New Roman" panose="02020603050405020304" pitchFamily="18" charset="0"/>
                <a:cs typeface="Times New Roman" panose="02020603050405020304" pitchFamily="18" charset="0"/>
              </a:rPr>
              <a:t>6</a:t>
            </a:r>
          </a:p>
        </p:txBody>
      </p:sp>
      <p:sp>
        <p:nvSpPr>
          <p:cNvPr id="7" name="文本框 6"/>
          <p:cNvSpPr txBox="1"/>
          <p:nvPr/>
        </p:nvSpPr>
        <p:spPr>
          <a:xfrm>
            <a:off x="8582978" y="3393440"/>
            <a:ext cx="615950" cy="460375"/>
          </a:xfrm>
          <a:prstGeom prst="rect">
            <a:avLst/>
          </a:prstGeom>
          <a:noFill/>
        </p:spPr>
        <p:txBody>
          <a:bodyPr wrap="square" rtlCol="0" anchor="t">
            <a:spAutoFit/>
          </a:bodyPr>
          <a:lstStyle/>
          <a:p>
            <a:r>
              <a:rPr lang="zh-CN" altLang="en-US" sz="2400">
                <a:solidFill>
                  <a:srgbClr val="FF0000"/>
                </a:solidFill>
                <a:latin typeface="Times New Roman" panose="02020603050405020304" pitchFamily="18" charset="0"/>
                <a:cs typeface="Times New Roman" panose="02020603050405020304" pitchFamily="18" charset="0"/>
              </a:rPr>
              <a:t>0.1</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2223934" y="913790"/>
            <a:ext cx="7909560" cy="645795"/>
            <a:chOff x="3297" y="1732"/>
            <a:chExt cx="12456" cy="1017"/>
          </a:xfrm>
        </p:grpSpPr>
        <p:pic>
          <p:nvPicPr>
            <p:cNvPr id="15" name="图片 12" descr="2020试题研究版式22"/>
            <p:cNvPicPr>
              <a:picLocks noChangeAspect="1"/>
            </p:cNvPicPr>
            <p:nvPr/>
          </p:nvPicPr>
          <p:blipFill>
            <a:blip r:embed="rId2"/>
            <a:stretch>
              <a:fillRect/>
            </a:stretch>
          </p:blipFill>
          <p:spPr>
            <a:xfrm>
              <a:off x="3297" y="1732"/>
              <a:ext cx="12456" cy="980"/>
            </a:xfrm>
            <a:prstGeom prst="rect">
              <a:avLst/>
            </a:prstGeom>
            <a:noFill/>
            <a:ln w="9525">
              <a:noFill/>
            </a:ln>
          </p:spPr>
        </p:pic>
        <p:sp>
          <p:nvSpPr>
            <p:cNvPr id="16" name="文本框 15"/>
            <p:cNvSpPr txBox="1"/>
            <p:nvPr/>
          </p:nvSpPr>
          <p:spPr>
            <a:xfrm>
              <a:off x="4667" y="1733"/>
              <a:ext cx="10165" cy="1016"/>
            </a:xfrm>
            <a:prstGeom prst="rect">
              <a:avLst/>
            </a:prstGeom>
            <a:noFill/>
            <a:ln w="9525">
              <a:noFill/>
            </a:ln>
          </p:spPr>
          <p:txBody>
            <a:bodyPr anchor="t">
              <a:spAutoFit/>
            </a:bodyPr>
            <a:lstStyle/>
            <a:p>
              <a:r>
                <a:rPr lang="zh-CN" altLang="en-US" sz="3600" b="1" dirty="0">
                  <a:solidFill>
                    <a:schemeClr val="bg1"/>
                  </a:solidFill>
                  <a:latin typeface="黑体" panose="02010609060101010101" pitchFamily="49" charset="-122"/>
                  <a:ea typeface="黑体" panose="02010609060101010101" pitchFamily="49" charset="-122"/>
                  <a:sym typeface="宋体" panose="02010600030101010101" pitchFamily="2" charset="-122"/>
                </a:rPr>
                <a:t>实验突破</a:t>
              </a:r>
              <a:r>
                <a:rPr lang="en-US" altLang="zh-CN" sz="3600" b="1" dirty="0">
                  <a:solidFill>
                    <a:schemeClr val="bg1"/>
                  </a:solidFill>
                  <a:latin typeface="黑体" panose="02010609060101010101" pitchFamily="49" charset="-122"/>
                  <a:ea typeface="黑体" panose="02010609060101010101" pitchFamily="49" charset="-122"/>
                  <a:sym typeface="宋体" panose="02010600030101010101" pitchFamily="2" charset="-122"/>
                </a:rPr>
                <a:t>--</a:t>
              </a:r>
              <a:r>
                <a:rPr lang="zh-CN" altLang="en-US" sz="3600" b="1" dirty="0">
                  <a:solidFill>
                    <a:schemeClr val="bg1"/>
                  </a:solidFill>
                  <a:latin typeface="黑体" panose="02010609060101010101" pitchFamily="49" charset="-122"/>
                  <a:ea typeface="黑体" panose="02010609060101010101" pitchFamily="49" charset="-122"/>
                  <a:sym typeface="宋体" panose="02010600030101010101" pitchFamily="2" charset="-122"/>
                </a:rPr>
                <a:t>科学探究素养提升</a:t>
              </a:r>
            </a:p>
          </p:txBody>
        </p:sp>
      </p:grpSp>
      <p:grpSp>
        <p:nvGrpSpPr>
          <p:cNvPr id="9" name="组合 8"/>
          <p:cNvGrpSpPr/>
          <p:nvPr/>
        </p:nvGrpSpPr>
        <p:grpSpPr>
          <a:xfrm>
            <a:off x="839788" y="2564710"/>
            <a:ext cx="1848485" cy="521970"/>
            <a:chOff x="1642" y="4118"/>
            <a:chExt cx="2911" cy="822"/>
          </a:xfrm>
        </p:grpSpPr>
        <p:pic>
          <p:nvPicPr>
            <p:cNvPr id="10" name="图片 9" descr="方块小标3字"/>
            <p:cNvPicPr>
              <a:picLocks noChangeAspect="1"/>
            </p:cNvPicPr>
            <p:nvPr/>
          </p:nvPicPr>
          <p:blipFill>
            <a:blip r:embed="rId3"/>
            <a:stretch>
              <a:fillRect/>
            </a:stretch>
          </p:blipFill>
          <p:spPr>
            <a:xfrm>
              <a:off x="1642" y="4136"/>
              <a:ext cx="2608" cy="779"/>
            </a:xfrm>
            <a:prstGeom prst="rect">
              <a:avLst/>
            </a:prstGeom>
          </p:spPr>
        </p:pic>
        <p:sp>
          <p:nvSpPr>
            <p:cNvPr id="5" name="文本框 3"/>
            <p:cNvSpPr txBox="1"/>
            <p:nvPr/>
          </p:nvSpPr>
          <p:spPr>
            <a:xfrm>
              <a:off x="1643" y="4118"/>
              <a:ext cx="2910" cy="822"/>
            </a:xfrm>
            <a:prstGeom prst="rect">
              <a:avLst/>
            </a:prstGeom>
            <a:noFill/>
          </p:spPr>
          <p:txBody>
            <a:bodyPr wrap="square" rtlCol="0">
              <a:spAutoFit/>
            </a:bodyPr>
            <a:lstStyle/>
            <a:p>
              <a:r>
                <a:rPr lang="zh-CN" altLang="en-US" sz="2800" b="1" spc="10" dirty="0">
                  <a:solidFill>
                    <a:schemeClr val="bg1"/>
                  </a:solidFill>
                  <a:uFillTx/>
                  <a:latin typeface="黑体" panose="02010609060101010101" pitchFamily="49" charset="-122"/>
                  <a:ea typeface="黑体" panose="02010609060101010101" pitchFamily="49" charset="-122"/>
                </a:rPr>
                <a:t>命 题 点</a:t>
              </a:r>
            </a:p>
          </p:txBody>
        </p:sp>
      </p:grpSp>
      <p:sp>
        <p:nvSpPr>
          <p:cNvPr id="6" name="文本框 5"/>
          <p:cNvSpPr txBox="1"/>
          <p:nvPr/>
        </p:nvSpPr>
        <p:spPr>
          <a:xfrm>
            <a:off x="722313" y="3014980"/>
            <a:ext cx="9687560" cy="3415030"/>
          </a:xfrm>
          <a:prstGeom prst="rect">
            <a:avLst/>
          </a:prstGeom>
          <a:noFill/>
        </p:spPr>
        <p:txBody>
          <a:bodyPr wrap="square" rtlCol="0" anchor="t">
            <a:spAutoFit/>
          </a:bodyPr>
          <a:lstStyle/>
          <a:p>
            <a:pPr fontAlgn="auto">
              <a:lnSpc>
                <a:spcPct val="150000"/>
              </a:lnSpc>
            </a:pPr>
            <a:r>
              <a:rPr lang="en-US"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sym typeface="+mn-ea"/>
              </a:rPr>
              <a:t>【</a:t>
            </a:r>
            <a:r>
              <a:rPr lang="zh-CN" altLang="en-US"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sym typeface="+mn-ea"/>
              </a:rPr>
              <a:t>设计和进行实验</a:t>
            </a:r>
            <a:r>
              <a:rPr lang="en-US" altLang="zh-CN" sz="2400" dirty="0">
                <a:solidFill>
                  <a:srgbClr val="000000"/>
                </a:solidFill>
                <a:latin typeface="黑体" panose="02010609060101010101" pitchFamily="49" charset="-122"/>
                <a:ea typeface="黑体" panose="02010609060101010101" pitchFamily="49" charset="-122"/>
                <a:cs typeface="Times New Roman" panose="02020603050405020304" pitchFamily="18" charset="0"/>
                <a:sym typeface="+mn-ea"/>
              </a:rPr>
              <a:t>】</a:t>
            </a:r>
            <a:endParaRPr lang="zh-CN" altLang="en-US" sz="2400" dirty="0">
              <a:latin typeface="黑体" panose="02010609060101010101" pitchFamily="49" charset="-122"/>
              <a:ea typeface="黑体" panose="02010609060101010101" pitchFamily="49" charset="-122"/>
            </a:endParaRPr>
          </a:p>
          <a:p>
            <a:pPr fontAlgn="auto">
              <a:lnSpc>
                <a:spcPct val="150000"/>
              </a:lnSpc>
            </a:pPr>
            <a:r>
              <a:rPr lang="zh-CN" altLang="en-US" sz="2400" dirty="0">
                <a:latin typeface="Times New Roman" panose="02020603050405020304" pitchFamily="18" charset="0"/>
                <a:cs typeface="Times New Roman" panose="02020603050405020304" pitchFamily="18" charset="0"/>
              </a:rPr>
              <a:t>1. 实验中的主要仪器及作用：</a:t>
            </a:r>
          </a:p>
          <a:p>
            <a:pPr fontAlgn="auto">
              <a:lnSpc>
                <a:spcPct val="150000"/>
              </a:lnSpc>
            </a:pPr>
            <a:r>
              <a:rPr lang="zh-CN" altLang="en-US" sz="2400" dirty="0">
                <a:latin typeface="Times New Roman" panose="02020603050405020304" pitchFamily="18" charset="0"/>
                <a:cs typeface="Times New Roman" panose="02020603050405020304" pitchFamily="18" charset="0"/>
              </a:rPr>
              <a:t>(1)天平的作用：称量加热物质的质量；</a:t>
            </a:r>
          </a:p>
          <a:p>
            <a:pPr fontAlgn="auto">
              <a:lnSpc>
                <a:spcPct val="150000"/>
              </a:lnSpc>
            </a:pPr>
            <a:r>
              <a:rPr lang="zh-CN" altLang="en-US" sz="2400" dirty="0">
                <a:latin typeface="Times New Roman" panose="02020603050405020304" pitchFamily="18" charset="0"/>
                <a:cs typeface="Times New Roman" panose="02020603050405020304" pitchFamily="18" charset="0"/>
              </a:rPr>
              <a:t>(2)选取相同的热源的目的：保证</a:t>
            </a:r>
            <a:r>
              <a:rPr lang="zh-CN" altLang="en-US" sz="2400" u="sng" dirty="0">
                <a:latin typeface="Times New Roman" panose="02020603050405020304" pitchFamily="18" charset="0"/>
                <a:cs typeface="Times New Roman" panose="02020603050405020304" pitchFamily="18" charset="0"/>
              </a:rPr>
              <a:t>相同加热时间内物质吸收的热量相同</a:t>
            </a:r>
            <a:r>
              <a:rPr lang="zh-CN" altLang="en-US" sz="2400" dirty="0">
                <a:latin typeface="Times New Roman" panose="02020603050405020304" pitchFamily="18" charset="0"/>
                <a:cs typeface="Times New Roman" panose="02020603050405020304" pitchFamily="18" charset="0"/>
              </a:rPr>
              <a:t>；</a:t>
            </a:r>
          </a:p>
          <a:p>
            <a:pPr fontAlgn="auto">
              <a:lnSpc>
                <a:spcPct val="150000"/>
              </a:lnSpc>
            </a:pPr>
            <a:r>
              <a:rPr lang="zh-CN" altLang="en-US" sz="2400" dirty="0">
                <a:latin typeface="Times New Roman" panose="02020603050405020304" pitchFamily="18" charset="0"/>
                <a:cs typeface="Times New Roman" panose="02020603050405020304" pitchFamily="18" charset="0"/>
              </a:rPr>
              <a:t>(3)搅拌器的作用：使物质</a:t>
            </a:r>
            <a:r>
              <a:rPr lang="zh-CN" altLang="en-US" sz="2400" u="sng" dirty="0">
                <a:latin typeface="Times New Roman" panose="02020603050405020304" pitchFamily="18" charset="0"/>
                <a:cs typeface="Times New Roman" panose="02020603050405020304" pitchFamily="18" charset="0"/>
              </a:rPr>
              <a:t>受热均匀</a:t>
            </a:r>
            <a:r>
              <a:rPr lang="zh-CN" altLang="en-US" sz="2400" dirty="0">
                <a:latin typeface="Times New Roman" panose="02020603050405020304" pitchFamily="18" charset="0"/>
                <a:cs typeface="Times New Roman" panose="02020603050405020304" pitchFamily="18" charset="0"/>
              </a:rPr>
              <a:t>；</a:t>
            </a:r>
          </a:p>
          <a:p>
            <a:pPr fontAlgn="auto">
              <a:lnSpc>
                <a:spcPct val="150000"/>
              </a:lnSpc>
            </a:pPr>
            <a:r>
              <a:rPr lang="zh-CN" altLang="en-US" sz="2400" dirty="0">
                <a:latin typeface="Times New Roman" panose="02020603050405020304" pitchFamily="18" charset="0"/>
                <a:cs typeface="Times New Roman" panose="02020603050405020304" pitchFamily="18" charset="0"/>
              </a:rPr>
              <a:t>(4)温度计的读数和使用．</a:t>
            </a:r>
          </a:p>
        </p:txBody>
      </p:sp>
      <p:grpSp>
        <p:nvGrpSpPr>
          <p:cNvPr id="18" name="组合 17"/>
          <p:cNvGrpSpPr/>
          <p:nvPr/>
        </p:nvGrpSpPr>
        <p:grpSpPr>
          <a:xfrm>
            <a:off x="9336430" y="2546061"/>
            <a:ext cx="1863725" cy="1621790"/>
            <a:chOff x="11092" y="5329"/>
            <a:chExt cx="2935" cy="2554"/>
          </a:xfrm>
        </p:grpSpPr>
        <p:grpSp>
          <p:nvGrpSpPr>
            <p:cNvPr id="19" name="组合 18"/>
            <p:cNvGrpSpPr/>
            <p:nvPr/>
          </p:nvGrpSpPr>
          <p:grpSpPr>
            <a:xfrm>
              <a:off x="11205" y="5329"/>
              <a:ext cx="2691" cy="2554"/>
              <a:chOff x="3914" y="4432"/>
              <a:chExt cx="3298" cy="2934"/>
            </a:xfrm>
          </p:grpSpPr>
          <p:sp>
            <p:nvSpPr>
              <p:cNvPr id="21" name="矩形 20"/>
              <p:cNvSpPr/>
              <p:nvPr/>
            </p:nvSpPr>
            <p:spPr>
              <a:xfrm>
                <a:off x="5435" y="7031"/>
                <a:ext cx="57" cy="283"/>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nvGrpSpPr>
              <p:cNvPr id="22" name="组合 21"/>
              <p:cNvGrpSpPr/>
              <p:nvPr/>
            </p:nvGrpSpPr>
            <p:grpSpPr>
              <a:xfrm>
                <a:off x="3914" y="4432"/>
                <a:ext cx="3298" cy="2935"/>
                <a:chOff x="3288" y="4279"/>
                <a:chExt cx="4119" cy="3575"/>
              </a:xfrm>
            </p:grpSpPr>
            <p:sp>
              <p:nvSpPr>
                <p:cNvPr id="24" name="圆角矩形 23"/>
                <p:cNvSpPr/>
                <p:nvPr/>
              </p:nvSpPr>
              <p:spPr>
                <a:xfrm>
                  <a:off x="3289" y="4279"/>
                  <a:ext cx="4118" cy="3088"/>
                </a:xfrm>
                <a:prstGeom prst="roundRect">
                  <a:avLst/>
                </a:prstGeom>
                <a:noFill/>
                <a:ln w="47625"/>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rtlCol="0" anchor="ctr"/>
                <a:lstStyle/>
                <a:p>
                  <a:pPr algn="ctr" fontAlgn="base"/>
                  <a:endParaRPr lang="zh-CN" altLang="en-US" strike="noStrike" noProof="1"/>
                </a:p>
              </p:txBody>
            </p:sp>
            <p:sp>
              <p:nvSpPr>
                <p:cNvPr id="25" name="流程图: 终止 24"/>
                <p:cNvSpPr/>
                <p:nvPr/>
              </p:nvSpPr>
              <p:spPr>
                <a:xfrm>
                  <a:off x="3288" y="7735"/>
                  <a:ext cx="3703" cy="119"/>
                </a:xfrm>
                <a:prstGeom prst="flowChartTerminator">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nvGrpSpPr>
                <p:cNvPr id="27" name="组合 7"/>
                <p:cNvGrpSpPr/>
                <p:nvPr/>
              </p:nvGrpSpPr>
              <p:grpSpPr>
                <a:xfrm>
                  <a:off x="4951" y="6931"/>
                  <a:ext cx="578" cy="566"/>
                  <a:chOff x="13340" y="9527"/>
                  <a:chExt cx="680" cy="680"/>
                </a:xfrm>
              </p:grpSpPr>
              <p:sp>
                <p:nvSpPr>
                  <p:cNvPr id="28" name="椭圆 27"/>
                  <p:cNvSpPr/>
                  <p:nvPr/>
                </p:nvSpPr>
                <p:spPr>
                  <a:xfrm>
                    <a:off x="13340" y="9527"/>
                    <a:ext cx="680" cy="68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sp>
                <p:nvSpPr>
                  <p:cNvPr id="29" name="流程图: 摘录 28"/>
                  <p:cNvSpPr/>
                  <p:nvPr/>
                </p:nvSpPr>
                <p:spPr>
                  <a:xfrm rot="5400000">
                    <a:off x="13546" y="9753"/>
                    <a:ext cx="340" cy="227"/>
                  </a:xfrm>
                  <a:prstGeom prst="flowChartExtra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zh-CN" altLang="en-US" strike="noStrike" noProof="1"/>
                  </a:p>
                </p:txBody>
              </p:sp>
            </p:grpSp>
          </p:grpSp>
        </p:grpSp>
        <p:sp>
          <p:nvSpPr>
            <p:cNvPr id="20" name="文本框 27"/>
            <p:cNvSpPr txBox="1"/>
            <p:nvPr/>
          </p:nvSpPr>
          <p:spPr>
            <a:xfrm>
              <a:off x="11092" y="5329"/>
              <a:ext cx="2935" cy="1888"/>
            </a:xfrm>
            <a:prstGeom prst="rect">
              <a:avLst/>
            </a:prstGeom>
            <a:noFill/>
          </p:spPr>
          <p:txBody>
            <a:bodyPr wrap="square" rtlCol="0">
              <a:spAutoFit/>
            </a:bodyPr>
            <a:lstStyle/>
            <a:p>
              <a:pPr algn="ctr">
                <a:lnSpc>
                  <a:spcPct val="150000"/>
                </a:lnSpc>
              </a:pPr>
              <a:r>
                <a:rPr lang="zh-CN" altLang="en-US" sz="2400" b="1">
                  <a:latin typeface="黑体" panose="02010609060101010101" pitchFamily="49" charset="-122"/>
                  <a:ea typeface="黑体" panose="02010609060101010101" pitchFamily="49" charset="-122"/>
                </a:rPr>
                <a:t>实验视频见超值配赠</a:t>
              </a:r>
            </a:p>
          </p:txBody>
        </p:sp>
      </p:grpSp>
      <p:grpSp>
        <p:nvGrpSpPr>
          <p:cNvPr id="64" name="组合 63"/>
          <p:cNvGrpSpPr/>
          <p:nvPr/>
        </p:nvGrpSpPr>
        <p:grpSpPr>
          <a:xfrm>
            <a:off x="867728" y="1773555"/>
            <a:ext cx="9502140" cy="558165"/>
            <a:chOff x="1388" y="4017"/>
            <a:chExt cx="14964" cy="879"/>
          </a:xfrm>
        </p:grpSpPr>
        <p:pic>
          <p:nvPicPr>
            <p:cNvPr id="65" name="图片 64" descr="无序号考点3字以上"/>
            <p:cNvPicPr>
              <a:picLocks noChangeAspect="1"/>
            </p:cNvPicPr>
            <p:nvPr/>
          </p:nvPicPr>
          <p:blipFill>
            <a:blip r:embed="rId4"/>
            <a:stretch>
              <a:fillRect/>
            </a:stretch>
          </p:blipFill>
          <p:spPr>
            <a:xfrm>
              <a:off x="1388" y="4017"/>
              <a:ext cx="1740" cy="879"/>
            </a:xfrm>
            <a:prstGeom prst="rect">
              <a:avLst/>
            </a:prstGeom>
          </p:spPr>
        </p:pic>
        <p:grpSp>
          <p:nvGrpSpPr>
            <p:cNvPr id="66" name="组合 65"/>
            <p:cNvGrpSpPr/>
            <p:nvPr/>
          </p:nvGrpSpPr>
          <p:grpSpPr>
            <a:xfrm>
              <a:off x="1570" y="4047"/>
              <a:ext cx="14782" cy="824"/>
              <a:chOff x="1457" y="4047"/>
              <a:chExt cx="14782" cy="824"/>
            </a:xfrm>
          </p:grpSpPr>
          <p:sp>
            <p:nvSpPr>
              <p:cNvPr id="67" name="文本框 66"/>
              <p:cNvSpPr txBox="1"/>
              <p:nvPr/>
            </p:nvSpPr>
            <p:spPr>
              <a:xfrm>
                <a:off x="1457" y="4049"/>
                <a:ext cx="1558"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实验</a:t>
                </a:r>
              </a:p>
            </p:txBody>
          </p:sp>
          <p:sp>
            <p:nvSpPr>
              <p:cNvPr id="68" name="文本框 67"/>
              <p:cNvSpPr txBox="1"/>
              <p:nvPr/>
            </p:nvSpPr>
            <p:spPr>
              <a:xfrm>
                <a:off x="3536" y="4047"/>
                <a:ext cx="12703" cy="822"/>
              </a:xfrm>
              <a:prstGeom prst="rect">
                <a:avLst/>
              </a:prstGeom>
              <a:noFill/>
            </p:spPr>
            <p:txBody>
              <a:bodyPr wrap="square" rtlCol="0">
                <a:spAutoFit/>
              </a:bodyPr>
              <a:lstStyle/>
              <a:p>
                <a:r>
                  <a:rPr sz="2800" dirty="0">
                    <a:latin typeface="黑体" panose="02010609060101010101" pitchFamily="49" charset="-122"/>
                    <a:ea typeface="黑体" panose="02010609060101010101" pitchFamily="49" charset="-122"/>
                    <a:cs typeface="Times New Roman" panose="02020603050405020304" pitchFamily="18" charset="0"/>
                  </a:rPr>
                  <a:t>比较不同物质的吸热能力</a:t>
                </a:r>
                <a:r>
                  <a:rPr sz="2400" dirty="0">
                    <a:latin typeface="Times New Roman" panose="02020603050405020304" pitchFamily="18" charset="0"/>
                    <a:cs typeface="Times New Roman" panose="02020603050405020304" pitchFamily="18" charset="0"/>
                  </a:rPr>
                  <a:t>(岳阳2015.19，益阳2019.21)</a:t>
                </a:r>
              </a:p>
            </p:txBody>
          </p:sp>
        </p:grpSp>
      </p:gr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41388" y="889000"/>
            <a:ext cx="10003155" cy="3415030"/>
          </a:xfrm>
          <a:prstGeom prst="rect">
            <a:avLst/>
          </a:prstGeom>
          <a:noFill/>
          <a:ln w="9525">
            <a:noFill/>
          </a:ln>
        </p:spPr>
        <p:txBody>
          <a:bodyPr wrap="square">
            <a:spAutoFit/>
          </a:bodyPr>
          <a:lstStyle/>
          <a:p>
            <a:pPr indent="0" fontAlgn="auto">
              <a:lnSpc>
                <a:spcPct val="150000"/>
              </a:lnSpc>
            </a:pPr>
            <a:r>
              <a:rPr sz="2400" b="0" dirty="0">
                <a:latin typeface="Times New Roman" panose="02020603050405020304" pitchFamily="18" charset="0"/>
                <a:cs typeface="Times New Roman" panose="02020603050405020304" pitchFamily="18" charset="0"/>
              </a:rPr>
              <a:t>6. (2018株洲19题2分)水煮花生是一道风味小吃．煮花生过程中，通过________(选填“做功”或“热传递”)的方式使其内能增大；利用________(选填“机械”或“热”)运动使花生仁具有各种调料味．</a:t>
            </a:r>
          </a:p>
          <a:p>
            <a:pPr indent="0" fontAlgn="auto">
              <a:lnSpc>
                <a:spcPct val="150000"/>
              </a:lnSpc>
            </a:pPr>
            <a:r>
              <a:rPr sz="2400" b="0" dirty="0">
                <a:latin typeface="Times New Roman" panose="02020603050405020304" pitchFamily="18" charset="0"/>
                <a:cs typeface="Times New Roman" panose="02020603050405020304" pitchFamily="18" charset="0"/>
              </a:rPr>
              <a:t>7. (2016永州18题2分)如图所示，小华从滑梯上滑下时，臀部温度升高，内能________(选填“增大”或“减小”)，这是通过________(选填“做功”或“热传递”)的方式改变物体的内能的．</a:t>
            </a:r>
          </a:p>
        </p:txBody>
      </p:sp>
      <p:sp>
        <p:nvSpPr>
          <p:cNvPr id="2" name="文本框 1"/>
          <p:cNvSpPr txBox="1"/>
          <p:nvPr/>
        </p:nvSpPr>
        <p:spPr>
          <a:xfrm>
            <a:off x="1088708" y="1576705"/>
            <a:ext cx="1209675" cy="460375"/>
          </a:xfrm>
          <a:prstGeom prst="rect">
            <a:avLst/>
          </a:prstGeom>
          <a:noFill/>
        </p:spPr>
        <p:txBody>
          <a:bodyPr wrap="square" rtlCol="0">
            <a:spAutoFit/>
          </a:bodyPr>
          <a:lstStyle/>
          <a:p>
            <a:r>
              <a:rPr lang="en-US" altLang="zh-CN" dirty="0">
                <a:latin typeface="Times New Roman" panose="02020603050405020304" pitchFamily="18" charset="0"/>
                <a:cs typeface="Times New Roman" panose="02020603050405020304" pitchFamily="18" charset="0"/>
              </a:rPr>
              <a:t> </a:t>
            </a:r>
            <a:r>
              <a:rPr lang="en-US" altLang="zh-CN" sz="2400" dirty="0">
                <a:solidFill>
                  <a:srgbClr val="FF0000"/>
                </a:solidFill>
                <a:latin typeface="Times New Roman" panose="02020603050405020304" pitchFamily="18" charset="0"/>
                <a:cs typeface="Times New Roman" panose="02020603050405020304" pitchFamily="18" charset="0"/>
              </a:rPr>
              <a:t>热传递</a:t>
            </a:r>
          </a:p>
        </p:txBody>
      </p:sp>
      <p:sp>
        <p:nvSpPr>
          <p:cNvPr id="4" name="文本框 3"/>
          <p:cNvSpPr txBox="1"/>
          <p:nvPr/>
        </p:nvSpPr>
        <p:spPr>
          <a:xfrm>
            <a:off x="9325293" y="1576705"/>
            <a:ext cx="657860" cy="460375"/>
          </a:xfrm>
          <a:prstGeom prst="rect">
            <a:avLst/>
          </a:prstGeom>
          <a:noFill/>
        </p:spPr>
        <p:txBody>
          <a:bodyPr wrap="square" rtlCol="0">
            <a:spAutoFit/>
          </a:bodyPr>
          <a:lstStyle/>
          <a:p>
            <a:r>
              <a:rPr lang="en-US" altLang="zh-CN" sz="2400" dirty="0" smtClean="0">
                <a:solidFill>
                  <a:srgbClr val="FF0000"/>
                </a:solidFill>
                <a:latin typeface="Times New Roman" panose="02020603050405020304" pitchFamily="18" charset="0"/>
                <a:cs typeface="Times New Roman" panose="02020603050405020304" pitchFamily="18" charset="0"/>
              </a:rPr>
              <a:t> 热</a:t>
            </a:r>
          </a:p>
        </p:txBody>
      </p:sp>
      <p:pic>
        <p:nvPicPr>
          <p:cNvPr id="3" name="图片 -2147482390" descr="C:\Documents and Settings\Administrator\桌面\湖南物理\PY132.TIF"/>
          <p:cNvPicPr>
            <a:picLocks noChangeAspect="1"/>
          </p:cNvPicPr>
          <p:nvPr/>
        </p:nvPicPr>
        <p:blipFill>
          <a:blip r:embed="rId3" r:link="rId4"/>
          <a:stretch>
            <a:fillRect/>
          </a:stretch>
        </p:blipFill>
        <p:spPr>
          <a:xfrm>
            <a:off x="5230813" y="3952240"/>
            <a:ext cx="2523490" cy="2002790"/>
          </a:xfrm>
          <a:prstGeom prst="rect">
            <a:avLst/>
          </a:prstGeom>
          <a:noFill/>
          <a:ln w="9525">
            <a:noFill/>
          </a:ln>
        </p:spPr>
      </p:pic>
      <p:sp>
        <p:nvSpPr>
          <p:cNvPr id="5" name="矩形 4"/>
          <p:cNvSpPr/>
          <p:nvPr/>
        </p:nvSpPr>
        <p:spPr>
          <a:xfrm>
            <a:off x="6133489" y="6026626"/>
            <a:ext cx="982980" cy="368300"/>
          </a:xfrm>
          <a:prstGeom prst="rect">
            <a:avLst/>
          </a:prstGeom>
        </p:spPr>
        <p:txBody>
          <a:bodyPr wrap="square">
            <a:spAutoFit/>
          </a:bodyPr>
          <a:lstStyle/>
          <a:p>
            <a:r>
              <a:rPr lang="zh-CN" altLang="zh-CN" dirty="0">
                <a:latin typeface="Times New Roman" panose="02020603050405020304" pitchFamily="18" charset="0"/>
                <a:cs typeface="Times New Roman" panose="02020603050405020304" pitchFamily="18" charset="0"/>
              </a:rPr>
              <a:t>第</a:t>
            </a:r>
            <a:r>
              <a:rPr lang="en-US" altLang="zh-CN" dirty="0">
                <a:latin typeface="Times New Roman" panose="02020603050405020304" pitchFamily="18" charset="0"/>
                <a:cs typeface="Times New Roman" panose="02020603050405020304" pitchFamily="18" charset="0"/>
              </a:rPr>
              <a:t>7</a:t>
            </a:r>
            <a:r>
              <a:rPr lang="zh-CN" altLang="zh-CN" dirty="0">
                <a:latin typeface="Times New Roman" panose="02020603050405020304" pitchFamily="18" charset="0"/>
                <a:cs typeface="Times New Roman" panose="02020603050405020304" pitchFamily="18" charset="0"/>
              </a:rPr>
              <a:t>题图</a:t>
            </a:r>
            <a:endParaRPr lang="zh-CN" altLang="en-US" dirty="0">
              <a:latin typeface="Times New Roman" panose="02020603050405020304" pitchFamily="18" charset="0"/>
              <a:cs typeface="Times New Roman" panose="02020603050405020304" pitchFamily="18" charset="0"/>
            </a:endParaRPr>
          </a:p>
        </p:txBody>
      </p:sp>
      <p:sp>
        <p:nvSpPr>
          <p:cNvPr id="6" name="文本框 5"/>
          <p:cNvSpPr txBox="1"/>
          <p:nvPr/>
        </p:nvSpPr>
        <p:spPr>
          <a:xfrm>
            <a:off x="1495108" y="3182620"/>
            <a:ext cx="1017270" cy="460375"/>
          </a:xfrm>
          <a:prstGeom prst="rect">
            <a:avLst/>
          </a:prstGeom>
          <a:noFill/>
        </p:spPr>
        <p:txBody>
          <a:bodyPr wrap="square" rtlCol="0">
            <a:spAutoFit/>
          </a:bodyPr>
          <a:lstStyle/>
          <a:p>
            <a:r>
              <a:rPr lang="en-US" altLang="zh-CN" sz="2400" dirty="0" smtClean="0">
                <a:solidFill>
                  <a:srgbClr val="FF0000"/>
                </a:solidFill>
                <a:latin typeface="Times New Roman" panose="02020603050405020304" pitchFamily="18" charset="0"/>
                <a:cs typeface="Times New Roman" panose="02020603050405020304" pitchFamily="18" charset="0"/>
              </a:rPr>
              <a:t> 增大</a:t>
            </a:r>
          </a:p>
        </p:txBody>
      </p:sp>
      <p:sp>
        <p:nvSpPr>
          <p:cNvPr id="7" name="文本框 6"/>
          <p:cNvSpPr txBox="1"/>
          <p:nvPr/>
        </p:nvSpPr>
        <p:spPr>
          <a:xfrm>
            <a:off x="7116763" y="3182620"/>
            <a:ext cx="894080" cy="460375"/>
          </a:xfrm>
          <a:prstGeom prst="rect">
            <a:avLst/>
          </a:prstGeom>
          <a:noFill/>
        </p:spPr>
        <p:txBody>
          <a:bodyPr wrap="square" rtlCol="0">
            <a:spAutoFit/>
          </a:bodyPr>
          <a:lstStyle/>
          <a:p>
            <a:r>
              <a:rPr lang="en-US" altLang="zh-CN" sz="2400" dirty="0" smtClean="0">
                <a:solidFill>
                  <a:srgbClr val="FF0000"/>
                </a:solidFill>
                <a:latin typeface="Times New Roman" panose="02020603050405020304" pitchFamily="18" charset="0"/>
                <a:cs typeface="Times New Roman" panose="02020603050405020304" pitchFamily="18" charset="0"/>
              </a:rPr>
              <a:t> 做功</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4" grpId="0"/>
      <p:bldP spid="4" grpId="1"/>
      <p:bldP spid="6" grpId="0"/>
      <p:bldP spid="6" grpId="1"/>
      <p:bldP spid="7" grpId="0"/>
      <p:bldP spid="7" grpId="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799138" y="3677920"/>
            <a:ext cx="309880" cy="506730"/>
          </a:xfrm>
          <a:prstGeom prst="rect">
            <a:avLst/>
          </a:prstGeom>
          <a:noFill/>
        </p:spPr>
        <p:txBody>
          <a:bodyPr wrap="none" rtlCol="0" anchor="t">
            <a:spAutoFit/>
          </a:bodyPr>
          <a:lstStyle/>
          <a:p>
            <a:pPr>
              <a:lnSpc>
                <a:spcPct val="150000"/>
              </a:lnSpc>
            </a:pPr>
            <a:endParaRPr lang="zh-CN" altLang="en-US"/>
          </a:p>
        </p:txBody>
      </p:sp>
      <p:sp>
        <p:nvSpPr>
          <p:cNvPr id="3" name="矩形 2"/>
          <p:cNvSpPr/>
          <p:nvPr/>
        </p:nvSpPr>
        <p:spPr>
          <a:xfrm>
            <a:off x="1119188" y="1339215"/>
            <a:ext cx="9835515" cy="4523105"/>
          </a:xfrm>
          <a:prstGeom prst="rect">
            <a:avLst/>
          </a:prstGeom>
        </p:spPr>
        <p:txBody>
          <a:bodyPr wrap="square">
            <a:spAutoFit/>
          </a:bodyPr>
          <a:lstStyle/>
          <a:p>
            <a:pPr fontAlgn="auto">
              <a:lnSpc>
                <a:spcPct val="150000"/>
              </a:lnSpc>
            </a:pPr>
            <a:r>
              <a:rPr sz="2400" dirty="0">
                <a:latin typeface="Times New Roman" panose="02020603050405020304" pitchFamily="18" charset="0"/>
                <a:cs typeface="Times New Roman" panose="02020603050405020304" pitchFamily="18" charset="0"/>
              </a:rPr>
              <a:t>2. 测量物质的选取要求：应选取质量、初温相同的不同物质．</a:t>
            </a:r>
          </a:p>
          <a:p>
            <a:pPr fontAlgn="auto">
              <a:lnSpc>
                <a:spcPct val="150000"/>
              </a:lnSpc>
            </a:pPr>
            <a:r>
              <a:rPr sz="2400" dirty="0">
                <a:latin typeface="Times New Roman" panose="02020603050405020304" pitchFamily="18" charset="0"/>
                <a:cs typeface="Times New Roman" panose="02020603050405020304" pitchFamily="18" charset="0"/>
              </a:rPr>
              <a:t>3. 实验装置的安装顺序：</a:t>
            </a:r>
            <a:r>
              <a:rPr sz="2400" u="sng" dirty="0">
                <a:latin typeface="Times New Roman" panose="02020603050405020304" pitchFamily="18" charset="0"/>
                <a:cs typeface="Times New Roman" panose="02020603050405020304" pitchFamily="18" charset="0"/>
              </a:rPr>
              <a:t>自下而上</a:t>
            </a:r>
            <a:r>
              <a:rPr sz="2400" dirty="0">
                <a:latin typeface="Times New Roman" panose="02020603050405020304" pitchFamily="18" charset="0"/>
                <a:cs typeface="Times New Roman" panose="02020603050405020304" pitchFamily="18" charset="0"/>
              </a:rPr>
              <a:t>．</a:t>
            </a:r>
          </a:p>
          <a:p>
            <a:pPr fontAlgn="auto">
              <a:lnSpc>
                <a:spcPct val="150000"/>
              </a:lnSpc>
            </a:pPr>
            <a:r>
              <a:rPr sz="2400" dirty="0">
                <a:latin typeface="Times New Roman" panose="02020603050405020304" pitchFamily="18" charset="0"/>
                <a:cs typeface="Times New Roman" panose="02020603050405020304" pitchFamily="18" charset="0"/>
              </a:rPr>
              <a:t>4. 转换法的应用：</a:t>
            </a:r>
          </a:p>
          <a:p>
            <a:pPr fontAlgn="auto">
              <a:lnSpc>
                <a:spcPct val="150000"/>
              </a:lnSpc>
            </a:pPr>
            <a:r>
              <a:rPr sz="2400" dirty="0">
                <a:latin typeface="Times New Roman" panose="02020603050405020304" pitchFamily="18" charset="0"/>
                <a:cs typeface="Times New Roman" panose="02020603050405020304" pitchFamily="18" charset="0"/>
              </a:rPr>
              <a:t>(1)升高相同的温度时，通过比较加热时间长短来判断吸热能力的强弱；</a:t>
            </a:r>
          </a:p>
          <a:p>
            <a:pPr fontAlgn="auto">
              <a:lnSpc>
                <a:spcPct val="150000"/>
              </a:lnSpc>
            </a:pPr>
            <a:r>
              <a:rPr sz="2400" dirty="0">
                <a:latin typeface="Times New Roman" panose="02020603050405020304" pitchFamily="18" charset="0"/>
                <a:cs typeface="Times New Roman" panose="02020603050405020304" pitchFamily="18" charset="0"/>
              </a:rPr>
              <a:t>(2)加热时间相同时，通过比较温度变化的快慢来判断物体的吸热能力．</a:t>
            </a:r>
          </a:p>
          <a:p>
            <a:pPr fontAlgn="auto">
              <a:lnSpc>
                <a:spcPct val="150000"/>
              </a:lnSpc>
            </a:pPr>
            <a:r>
              <a:rPr sz="2400" dirty="0">
                <a:latin typeface="黑体" panose="02010609060101010101" pitchFamily="49" charset="-122"/>
                <a:ea typeface="黑体" panose="02010609060101010101" pitchFamily="49" charset="-122"/>
                <a:cs typeface="Times New Roman" panose="02020603050405020304" pitchFamily="18" charset="0"/>
              </a:rPr>
              <a:t>【分析数据和现象，总结结论】</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5. 分析表格、图像数据，总结结论．</a:t>
            </a:r>
          </a:p>
          <a:p>
            <a:pPr fontAlgn="auto">
              <a:lnSpc>
                <a:spcPct val="150000"/>
              </a:lnSpc>
            </a:pPr>
            <a:r>
              <a:rPr sz="2400" dirty="0">
                <a:latin typeface="Times New Roman" panose="02020603050405020304" pitchFamily="18" charset="0"/>
                <a:cs typeface="Times New Roman" panose="02020603050405020304" pitchFamily="18" charset="0"/>
              </a:rPr>
              <a:t>6. 根据表格数据绘制温度—时间曲线．</a:t>
            </a: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5799138" y="3677920"/>
            <a:ext cx="309880" cy="506730"/>
          </a:xfrm>
          <a:prstGeom prst="rect">
            <a:avLst/>
          </a:prstGeom>
          <a:noFill/>
        </p:spPr>
        <p:txBody>
          <a:bodyPr wrap="none" rtlCol="0" anchor="t">
            <a:spAutoFit/>
          </a:bodyPr>
          <a:lstStyle/>
          <a:p>
            <a:pPr>
              <a:lnSpc>
                <a:spcPct val="150000"/>
              </a:lnSpc>
            </a:pPr>
            <a:endParaRPr lang="zh-CN" altLang="en-US"/>
          </a:p>
        </p:txBody>
      </p:sp>
      <p:sp>
        <p:nvSpPr>
          <p:cNvPr id="3" name="矩形 2"/>
          <p:cNvSpPr/>
          <p:nvPr/>
        </p:nvSpPr>
        <p:spPr>
          <a:xfrm>
            <a:off x="545148" y="1267460"/>
            <a:ext cx="10962005" cy="4523105"/>
          </a:xfrm>
          <a:prstGeom prst="rect">
            <a:avLst/>
          </a:prstGeom>
        </p:spPr>
        <p:txBody>
          <a:bodyPr wrap="square">
            <a:spAutoFit/>
          </a:bodyPr>
          <a:lstStyle/>
          <a:p>
            <a:pPr fontAlgn="auto">
              <a:lnSpc>
                <a:spcPct val="150000"/>
              </a:lnSpc>
            </a:pPr>
            <a:r>
              <a:rPr sz="2400" dirty="0">
                <a:latin typeface="黑体" panose="02010609060101010101" pitchFamily="49" charset="-122"/>
                <a:ea typeface="黑体" panose="02010609060101010101" pitchFamily="49" charset="-122"/>
                <a:cs typeface="Times New Roman" panose="02020603050405020304" pitchFamily="18" charset="0"/>
              </a:rPr>
              <a:t>【交流与反思】</a:t>
            </a:r>
            <a:endParaRPr sz="2400" dirty="0">
              <a:latin typeface="Times New Roman" panose="02020603050405020304" pitchFamily="18" charset="0"/>
              <a:cs typeface="Times New Roman" panose="02020603050405020304" pitchFamily="18" charset="0"/>
            </a:endParaRPr>
          </a:p>
          <a:p>
            <a:pPr fontAlgn="auto">
              <a:lnSpc>
                <a:spcPct val="150000"/>
              </a:lnSpc>
            </a:pPr>
            <a:r>
              <a:rPr sz="2400" dirty="0">
                <a:latin typeface="Times New Roman" panose="02020603050405020304" pitchFamily="18" charset="0"/>
                <a:cs typeface="Times New Roman" panose="02020603050405020304" pitchFamily="18" charset="0"/>
              </a:rPr>
              <a:t>7. 加热一段时间后，液体温度不再升高的原因：液体已经沸腾，虽然吸热，但温度却保持不变．</a:t>
            </a:r>
          </a:p>
          <a:p>
            <a:pPr fontAlgn="auto">
              <a:lnSpc>
                <a:spcPct val="150000"/>
              </a:lnSpc>
            </a:pPr>
            <a:r>
              <a:rPr sz="2400" dirty="0">
                <a:latin typeface="Times New Roman" panose="02020603050405020304" pitchFamily="18" charset="0"/>
                <a:cs typeface="Times New Roman" panose="02020603050405020304" pitchFamily="18" charset="0"/>
              </a:rPr>
              <a:t>8. 热量的相关计算．</a:t>
            </a:r>
          </a:p>
          <a:p>
            <a:pPr fontAlgn="auto">
              <a:lnSpc>
                <a:spcPct val="150000"/>
              </a:lnSpc>
            </a:pPr>
            <a:r>
              <a:rPr sz="2400" dirty="0">
                <a:latin typeface="Times New Roman" panose="02020603050405020304" pitchFamily="18" charset="0"/>
                <a:cs typeface="Times New Roman" panose="02020603050405020304" pitchFamily="18" charset="0"/>
              </a:rPr>
              <a:t>9. 比热容的理解及在生活中的应用．</a:t>
            </a:r>
          </a:p>
          <a:p>
            <a:pPr fontAlgn="auto">
              <a:lnSpc>
                <a:spcPct val="150000"/>
              </a:lnSpc>
            </a:pPr>
            <a:r>
              <a:rPr sz="2400" dirty="0">
                <a:latin typeface="黑体" panose="02010609060101010101" pitchFamily="49" charset="-122"/>
                <a:ea typeface="黑体" panose="02010609060101010101" pitchFamily="49" charset="-122"/>
                <a:cs typeface="Times New Roman" panose="02020603050405020304" pitchFamily="18" charset="0"/>
              </a:rPr>
              <a:t>实验结论：</a:t>
            </a:r>
            <a:r>
              <a:rPr sz="2400" dirty="0">
                <a:latin typeface="宋体" panose="02010600030101010101" pitchFamily="2" charset="-122"/>
                <a:ea typeface="宋体" panose="02010600030101010101" pitchFamily="2" charset="-122"/>
                <a:cs typeface="Times New Roman" panose="02020603050405020304" pitchFamily="18" charset="0"/>
              </a:rPr>
              <a:t>①</a:t>
            </a:r>
            <a:r>
              <a:rPr sz="2400" dirty="0">
                <a:latin typeface="Times New Roman" panose="02020603050405020304" pitchFamily="18" charset="0"/>
                <a:cs typeface="Times New Roman" panose="02020603050405020304" pitchFamily="18" charset="0"/>
              </a:rPr>
              <a:t>不同物质的吸热能力不同；</a:t>
            </a:r>
            <a:r>
              <a:rPr sz="2400" dirty="0">
                <a:latin typeface="宋体" panose="02010600030101010101" pitchFamily="2" charset="-122"/>
                <a:ea typeface="宋体" panose="02010600030101010101" pitchFamily="2" charset="-122"/>
                <a:cs typeface="Times New Roman" panose="02020603050405020304" pitchFamily="18" charset="0"/>
              </a:rPr>
              <a:t>②</a:t>
            </a:r>
            <a:r>
              <a:rPr sz="2400" dirty="0">
                <a:latin typeface="Times New Roman" panose="02020603050405020304" pitchFamily="18" charset="0"/>
                <a:cs typeface="Times New Roman" panose="02020603050405020304" pitchFamily="18" charset="0"/>
              </a:rPr>
              <a:t>质量相同的不同物质，加热相同的时间，温度变化多的吸热能力弱，即比热容小；</a:t>
            </a:r>
            <a:r>
              <a:rPr sz="2400" dirty="0">
                <a:latin typeface="宋体" panose="02010600030101010101" pitchFamily="2" charset="-122"/>
                <a:ea typeface="宋体" panose="02010600030101010101" pitchFamily="2" charset="-122"/>
                <a:cs typeface="Times New Roman" panose="02020603050405020304" pitchFamily="18" charset="0"/>
              </a:rPr>
              <a:t>③</a:t>
            </a:r>
            <a:r>
              <a:rPr sz="2400" dirty="0">
                <a:latin typeface="Times New Roman" panose="02020603050405020304" pitchFamily="18" charset="0"/>
                <a:cs typeface="Times New Roman" panose="02020603050405020304" pitchFamily="18" charset="0"/>
              </a:rPr>
              <a:t>质量相同的不同物质，升高相同的温度，加热时间长的物质吸热能力强，即比热容大．</a:t>
            </a: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703638" y="980475"/>
            <a:ext cx="4774565" cy="522605"/>
            <a:chOff x="6509" y="1650"/>
            <a:chExt cx="7519" cy="823"/>
          </a:xfrm>
        </p:grpSpPr>
        <p:pic>
          <p:nvPicPr>
            <p:cNvPr id="3" name="图片 2" descr="方框小标7字"/>
            <p:cNvPicPr>
              <a:picLocks noChangeAspect="1"/>
            </p:cNvPicPr>
            <p:nvPr/>
          </p:nvPicPr>
          <p:blipFill>
            <a:blip r:embed="rId2"/>
            <a:stretch>
              <a:fillRect/>
            </a:stretch>
          </p:blipFill>
          <p:spPr>
            <a:xfrm>
              <a:off x="6509" y="1651"/>
              <a:ext cx="6519" cy="822"/>
            </a:xfrm>
            <a:prstGeom prst="rect">
              <a:avLst/>
            </a:prstGeom>
          </p:spPr>
        </p:pic>
        <p:sp>
          <p:nvSpPr>
            <p:cNvPr id="4" name="文本框 3"/>
            <p:cNvSpPr txBox="1"/>
            <p:nvPr/>
          </p:nvSpPr>
          <p:spPr>
            <a:xfrm>
              <a:off x="6520" y="1650"/>
              <a:ext cx="7508" cy="822"/>
            </a:xfrm>
            <a:prstGeom prst="rect">
              <a:avLst/>
            </a:prstGeom>
            <a:noFill/>
          </p:spPr>
          <p:txBody>
            <a:bodyPr wrap="square" rtlCol="0">
              <a:spAutoFit/>
            </a:bodyPr>
            <a:lstStyle/>
            <a:p>
              <a:r>
                <a:rPr lang="zh-CN" altLang="en-US" sz="2800" b="1" spc="1900" dirty="0">
                  <a:solidFill>
                    <a:srgbClr val="068A3D"/>
                  </a:solidFill>
                  <a:uFillTx/>
                  <a:latin typeface="黑体" panose="02010609060101010101" pitchFamily="49" charset="-122"/>
                  <a:ea typeface="黑体" panose="02010609060101010101" pitchFamily="49" charset="-122"/>
                </a:rPr>
                <a:t>全国视野分层练</a:t>
              </a:r>
            </a:p>
          </p:txBody>
        </p:sp>
      </p:grpSp>
      <p:sp>
        <p:nvSpPr>
          <p:cNvPr id="5" name="文本框 4"/>
          <p:cNvSpPr txBox="1"/>
          <p:nvPr/>
        </p:nvSpPr>
        <p:spPr>
          <a:xfrm>
            <a:off x="550882" y="1556033"/>
            <a:ext cx="10874375" cy="4523105"/>
          </a:xfrm>
          <a:prstGeom prst="rect">
            <a:avLst/>
          </a:prstGeom>
          <a:noFill/>
        </p:spPr>
        <p:txBody>
          <a:bodyPr wrap="square" rtlCol="0" anchor="t">
            <a:spAutoFit/>
          </a:bodyPr>
          <a:lstStyle/>
          <a:p>
            <a:pPr fontAlgn="auto">
              <a:lnSpc>
                <a:spcPct val="150000"/>
              </a:lnSpc>
            </a:pPr>
            <a:r>
              <a:rPr lang="zh-CN" altLang="en-US" sz="2400" dirty="0">
                <a:latin typeface="Times New Roman" panose="02020603050405020304" pitchFamily="18" charset="0"/>
                <a:cs typeface="Times New Roman" panose="02020603050405020304" pitchFamily="18" charset="0"/>
              </a:rPr>
              <a:t>例　为探究水和食用油的吸热能力，某小组同学用如图甲、乙所示两套完全相同的装置进行实验探究．</a:t>
            </a:r>
          </a:p>
          <a:p>
            <a:pPr fontAlgn="auto">
              <a:lnSpc>
                <a:spcPct val="150000"/>
              </a:lnSpc>
            </a:pPr>
            <a:r>
              <a:rPr lang="zh-CN" altLang="en-US" sz="2400" dirty="0">
                <a:latin typeface="Times New Roman" panose="02020603050405020304" pitchFamily="18" charset="0"/>
                <a:cs typeface="Times New Roman" panose="02020603050405020304" pitchFamily="18" charset="0"/>
              </a:rPr>
              <a:t>.</a:t>
            </a:r>
          </a:p>
          <a:p>
            <a:pPr fontAlgn="auto">
              <a:lnSpc>
                <a:spcPct val="150000"/>
              </a:lnSpc>
            </a:pPr>
            <a:r>
              <a:rPr lang="zh-CN" altLang="en-US" sz="2400" dirty="0">
                <a:latin typeface="Times New Roman" panose="02020603050405020304" pitchFamily="18" charset="0"/>
                <a:cs typeface="Times New Roman" panose="02020603050405020304" pitchFamily="18" charset="0"/>
              </a:rPr>
              <a:t>(1)为了得到质量相同的水和食用油，在实验室</a:t>
            </a:r>
          </a:p>
          <a:p>
            <a:pPr fontAlgn="auto">
              <a:lnSpc>
                <a:spcPct val="150000"/>
              </a:lnSpc>
            </a:pPr>
            <a:r>
              <a:rPr lang="zh-CN" altLang="en-US" sz="2400" dirty="0">
                <a:latin typeface="Times New Roman" panose="02020603050405020304" pitchFamily="18" charset="0"/>
                <a:cs typeface="Times New Roman" panose="02020603050405020304" pitchFamily="18" charset="0"/>
              </a:rPr>
              <a:t>里通常使用的测量工具是________．</a:t>
            </a:r>
          </a:p>
          <a:p>
            <a:pPr fontAlgn="auto">
              <a:lnSpc>
                <a:spcPct val="150000"/>
              </a:lnSpc>
            </a:pPr>
            <a:r>
              <a:rPr lang="zh-CN" altLang="en-US" sz="2400" dirty="0">
                <a:latin typeface="Times New Roman" panose="02020603050405020304" pitchFamily="18" charset="0"/>
                <a:cs typeface="Times New Roman" panose="02020603050405020304" pitchFamily="18" charset="0"/>
              </a:rPr>
              <a:t>(2)实验小组使用两套完全相同的装置的目的是______________________________________，</a:t>
            </a:r>
          </a:p>
          <a:p>
            <a:pPr fontAlgn="auto">
              <a:lnSpc>
                <a:spcPct val="150000"/>
              </a:lnSpc>
            </a:pPr>
            <a:r>
              <a:rPr lang="zh-CN" altLang="en-US" sz="2400" dirty="0">
                <a:latin typeface="Times New Roman" panose="02020603050405020304" pitchFamily="18" charset="0"/>
                <a:cs typeface="Times New Roman" panose="02020603050405020304" pitchFamily="18" charset="0"/>
              </a:rPr>
              <a:t>使用玻璃棒的目的是______________________．</a:t>
            </a:r>
          </a:p>
        </p:txBody>
      </p:sp>
      <p:sp>
        <p:nvSpPr>
          <p:cNvPr id="7" name="文本框 6"/>
          <p:cNvSpPr txBox="1"/>
          <p:nvPr/>
        </p:nvSpPr>
        <p:spPr>
          <a:xfrm>
            <a:off x="4212273" y="3844925"/>
            <a:ext cx="1102995" cy="460375"/>
          </a:xfrm>
          <a:prstGeom prst="rect">
            <a:avLst/>
          </a:prstGeom>
          <a:noFill/>
        </p:spPr>
        <p:txBody>
          <a:bodyPr wrap="square" rtlCol="0" anchor="t">
            <a:spAutoFit/>
          </a:bodyPr>
          <a:lstStyle/>
          <a:p>
            <a:r>
              <a:rPr lang="zh-CN" altLang="en-US" sz="2400" dirty="0">
                <a:solidFill>
                  <a:srgbClr val="FF0000"/>
                </a:solidFill>
              </a:rPr>
              <a:t>天平</a:t>
            </a:r>
          </a:p>
        </p:txBody>
      </p:sp>
      <p:sp>
        <p:nvSpPr>
          <p:cNvPr id="8" name="文本框 7"/>
          <p:cNvSpPr txBox="1"/>
          <p:nvPr/>
        </p:nvSpPr>
        <p:spPr>
          <a:xfrm>
            <a:off x="550863" y="4993005"/>
            <a:ext cx="6195060" cy="460375"/>
          </a:xfrm>
          <a:prstGeom prst="rect">
            <a:avLst/>
          </a:prstGeom>
          <a:noFill/>
        </p:spPr>
        <p:txBody>
          <a:bodyPr wrap="square" rtlCol="0" anchor="t">
            <a:spAutoFit/>
          </a:bodyPr>
          <a:lstStyle/>
          <a:p>
            <a:r>
              <a:rPr lang="zh-CN" altLang="en-US" sz="2400" dirty="0">
                <a:solidFill>
                  <a:srgbClr val="FF0000"/>
                </a:solidFill>
              </a:rPr>
              <a:t>使两种液体在相同的时间内吸收相同的热量</a:t>
            </a:r>
          </a:p>
        </p:txBody>
      </p:sp>
      <p:sp>
        <p:nvSpPr>
          <p:cNvPr id="9" name="文本框 8"/>
          <p:cNvSpPr txBox="1"/>
          <p:nvPr/>
        </p:nvSpPr>
        <p:spPr>
          <a:xfrm>
            <a:off x="3771583" y="5525135"/>
            <a:ext cx="2507615" cy="460375"/>
          </a:xfrm>
          <a:prstGeom prst="rect">
            <a:avLst/>
          </a:prstGeom>
          <a:noFill/>
        </p:spPr>
        <p:txBody>
          <a:bodyPr wrap="square" rtlCol="0" anchor="t">
            <a:spAutoFit/>
          </a:bodyPr>
          <a:lstStyle/>
          <a:p>
            <a:r>
              <a:rPr lang="zh-CN" altLang="en-US" sz="2400" dirty="0">
                <a:solidFill>
                  <a:srgbClr val="FF0000"/>
                </a:solidFill>
              </a:rPr>
              <a:t>使液体受热均匀</a:t>
            </a:r>
            <a:r>
              <a:rPr lang="zh-CN" altLang="en-US" dirty="0"/>
              <a:t>　</a:t>
            </a:r>
          </a:p>
        </p:txBody>
      </p:sp>
      <p:sp>
        <p:nvSpPr>
          <p:cNvPr id="11" name="矩形 10"/>
          <p:cNvSpPr/>
          <p:nvPr/>
        </p:nvSpPr>
        <p:spPr>
          <a:xfrm>
            <a:off x="8760455" y="5701149"/>
            <a:ext cx="868680" cy="368300"/>
          </a:xfrm>
          <a:prstGeom prst="rect">
            <a:avLst/>
          </a:prstGeom>
        </p:spPr>
        <p:txBody>
          <a:bodyPr wrap="none">
            <a:spAutoFit/>
          </a:bodyPr>
          <a:lstStyle/>
          <a:p>
            <a:r>
              <a:rPr lang="zh-CN" altLang="zh-CN" dirty="0"/>
              <a:t>例题图</a:t>
            </a:r>
            <a:endParaRPr lang="zh-CN" altLang="en-US" dirty="0"/>
          </a:p>
        </p:txBody>
      </p:sp>
      <p:grpSp>
        <p:nvGrpSpPr>
          <p:cNvPr id="14" name="组合 5"/>
          <p:cNvGrpSpPr/>
          <p:nvPr/>
        </p:nvGrpSpPr>
        <p:grpSpPr>
          <a:xfrm>
            <a:off x="735039" y="2776561"/>
            <a:ext cx="2411412" cy="460375"/>
            <a:chOff x="1007" y="5038"/>
            <a:chExt cx="3796" cy="725"/>
          </a:xfrm>
        </p:grpSpPr>
        <p:pic>
          <p:nvPicPr>
            <p:cNvPr id="23" name="图片 2" descr="48"/>
            <p:cNvPicPr>
              <a:picLocks noChangeAspect="1"/>
            </p:cNvPicPr>
            <p:nvPr/>
          </p:nvPicPr>
          <p:blipFill>
            <a:blip r:embed="rId3"/>
            <a:stretch>
              <a:fillRect/>
            </a:stretch>
          </p:blipFill>
          <p:spPr>
            <a:xfrm>
              <a:off x="3982" y="5145"/>
              <a:ext cx="821" cy="510"/>
            </a:xfrm>
            <a:prstGeom prst="rect">
              <a:avLst/>
            </a:prstGeom>
            <a:noFill/>
            <a:ln w="9525">
              <a:noFill/>
            </a:ln>
          </p:spPr>
        </p:pic>
        <p:pic>
          <p:nvPicPr>
            <p:cNvPr id="25" name="图片 3" descr="47"/>
            <p:cNvPicPr>
              <a:picLocks noChangeAspect="1"/>
            </p:cNvPicPr>
            <p:nvPr/>
          </p:nvPicPr>
          <p:blipFill>
            <a:blip r:embed="rId4"/>
            <a:stretch>
              <a:fillRect/>
            </a:stretch>
          </p:blipFill>
          <p:spPr>
            <a:xfrm>
              <a:off x="1007" y="5145"/>
              <a:ext cx="821" cy="510"/>
            </a:xfrm>
            <a:prstGeom prst="rect">
              <a:avLst/>
            </a:prstGeom>
            <a:noFill/>
            <a:ln w="9525">
              <a:noFill/>
            </a:ln>
          </p:spPr>
        </p:pic>
        <p:sp>
          <p:nvSpPr>
            <p:cNvPr id="26" name="文本框 69"/>
            <p:cNvSpPr txBox="1"/>
            <p:nvPr/>
          </p:nvSpPr>
          <p:spPr>
            <a:xfrm>
              <a:off x="1715" y="5038"/>
              <a:ext cx="2376" cy="725"/>
            </a:xfrm>
            <a:prstGeom prst="rect">
              <a:avLst/>
            </a:prstGeom>
            <a:noFill/>
            <a:ln w="9525">
              <a:noFill/>
            </a:ln>
          </p:spPr>
          <p:txBody>
            <a:bodyPr wrap="square" anchor="t">
              <a:spAutoFit/>
            </a:bodyPr>
            <a:lstStyle/>
            <a:p>
              <a:pPr algn="ctr"/>
              <a:r>
                <a:rPr lang="zh-CN" altLang="en-US" sz="2400" b="1">
                  <a:solidFill>
                    <a:srgbClr val="18924B"/>
                  </a:solidFill>
                  <a:latin typeface="黑体" panose="02010609060101010101" pitchFamily="49" charset="-122"/>
                  <a:ea typeface="黑体" panose="02010609060101010101" pitchFamily="49" charset="-122"/>
                </a:rPr>
                <a:t>基础训练</a:t>
              </a:r>
            </a:p>
          </p:txBody>
        </p:sp>
      </p:grpSp>
      <p:pic>
        <p:nvPicPr>
          <p:cNvPr id="6" name="图片 -2147482361" descr="C:\Documents and Settings\Administrator\桌面\湖南物理\PY150.TIF"/>
          <p:cNvPicPr>
            <a:picLocks noChangeAspect="1"/>
          </p:cNvPicPr>
          <p:nvPr/>
        </p:nvPicPr>
        <p:blipFill>
          <a:blip r:embed="rId5" r:link="rId6"/>
          <a:stretch>
            <a:fillRect/>
          </a:stretch>
        </p:blipFill>
        <p:spPr>
          <a:xfrm>
            <a:off x="7231698" y="3519170"/>
            <a:ext cx="4193540" cy="199326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88658" y="836930"/>
            <a:ext cx="10962005" cy="2861310"/>
          </a:xfrm>
          <a:prstGeom prst="rect">
            <a:avLst/>
          </a:prstGeom>
        </p:spPr>
        <p:txBody>
          <a:bodyPr wrap="square">
            <a:spAutoFit/>
          </a:bodyPr>
          <a:lstStyle/>
          <a:p>
            <a:pPr fontAlgn="auto">
              <a:lnSpc>
                <a:spcPct val="150000"/>
              </a:lnSpc>
            </a:pPr>
            <a:r>
              <a:rPr sz="2400" dirty="0">
                <a:latin typeface="Times New Roman" panose="02020603050405020304" pitchFamily="18" charset="0"/>
                <a:cs typeface="Times New Roman" panose="02020603050405020304" pitchFamily="18" charset="0"/>
              </a:rPr>
              <a:t>(3)实验是通过水和食用油吸收相同的热量时，比较____________(选填“加热时间”或“温度变化”)来判断吸热能力的强弱．</a:t>
            </a:r>
          </a:p>
          <a:p>
            <a:pPr fontAlgn="auto">
              <a:lnSpc>
                <a:spcPct val="150000"/>
              </a:lnSpc>
            </a:pPr>
            <a:r>
              <a:rPr sz="2400" dirty="0">
                <a:latin typeface="Times New Roman" panose="02020603050405020304" pitchFamily="18" charset="0"/>
                <a:cs typeface="Times New Roman" panose="02020603050405020304" pitchFamily="18" charset="0"/>
              </a:rPr>
              <a:t>(4)小明在安装、调整实验装置时科学合理的顺序是 ____________(选填“自下而上”或“自上而下”)；分析图乙装置可知有一处错误，请你帮他找出：______________________________．</a:t>
            </a:r>
          </a:p>
        </p:txBody>
      </p:sp>
      <p:sp>
        <p:nvSpPr>
          <p:cNvPr id="11" name="矩形 10"/>
          <p:cNvSpPr/>
          <p:nvPr/>
        </p:nvSpPr>
        <p:spPr>
          <a:xfrm>
            <a:off x="5448295" y="5952609"/>
            <a:ext cx="868680" cy="368300"/>
          </a:xfrm>
          <a:prstGeom prst="rect">
            <a:avLst/>
          </a:prstGeom>
        </p:spPr>
        <p:txBody>
          <a:bodyPr wrap="none">
            <a:spAutoFit/>
          </a:bodyPr>
          <a:lstStyle/>
          <a:p>
            <a:r>
              <a:rPr lang="zh-CN" altLang="zh-CN" dirty="0"/>
              <a:t>例题图</a:t>
            </a:r>
            <a:endParaRPr lang="zh-CN" altLang="en-US" dirty="0"/>
          </a:p>
        </p:txBody>
      </p:sp>
      <p:sp>
        <p:nvSpPr>
          <p:cNvPr id="12" name="文本框 11"/>
          <p:cNvSpPr txBox="1"/>
          <p:nvPr/>
        </p:nvSpPr>
        <p:spPr>
          <a:xfrm>
            <a:off x="7730808" y="963930"/>
            <a:ext cx="1519555" cy="460375"/>
          </a:xfrm>
          <a:prstGeom prst="rect">
            <a:avLst/>
          </a:prstGeom>
          <a:noFill/>
        </p:spPr>
        <p:txBody>
          <a:bodyPr wrap="square" rtlCol="0" anchor="t">
            <a:spAutoFit/>
          </a:bodyPr>
          <a:lstStyle/>
          <a:p>
            <a:r>
              <a:rPr lang="zh-CN" altLang="en-US" sz="2400" dirty="0">
                <a:solidFill>
                  <a:srgbClr val="FF0000"/>
                </a:solidFill>
              </a:rPr>
              <a:t>温度变化</a:t>
            </a:r>
          </a:p>
        </p:txBody>
      </p:sp>
      <p:sp>
        <p:nvSpPr>
          <p:cNvPr id="5" name="文本框 4"/>
          <p:cNvSpPr txBox="1"/>
          <p:nvPr/>
        </p:nvSpPr>
        <p:spPr>
          <a:xfrm>
            <a:off x="7783513" y="2089150"/>
            <a:ext cx="145224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自下而上</a:t>
            </a:r>
          </a:p>
        </p:txBody>
      </p:sp>
      <p:sp>
        <p:nvSpPr>
          <p:cNvPr id="6" name="文本框 5"/>
          <p:cNvSpPr txBox="1"/>
          <p:nvPr/>
        </p:nvSpPr>
        <p:spPr>
          <a:xfrm>
            <a:off x="832168" y="3138805"/>
            <a:ext cx="2957830" cy="460375"/>
          </a:xfrm>
          <a:prstGeom prst="rect">
            <a:avLst/>
          </a:prstGeom>
          <a:noFill/>
        </p:spPr>
        <p:txBody>
          <a:bodyPr wrap="square" rtlCol="0" anchor="t">
            <a:spAutoFit/>
          </a:bodyPr>
          <a:lstStyle/>
          <a:p>
            <a:r>
              <a:rPr lang="zh-CN" altLang="en-US" sz="2400" dirty="0">
                <a:solidFill>
                  <a:srgbClr val="FF0000"/>
                </a:solidFill>
              </a:rPr>
              <a:t>温度计碰到烧杯底部</a:t>
            </a:r>
          </a:p>
        </p:txBody>
      </p:sp>
      <p:pic>
        <p:nvPicPr>
          <p:cNvPr id="8" name="图片 -2147482361" descr="C:\Documents and Settings\Administrator\桌面\湖南物理\PY150.TIF"/>
          <p:cNvPicPr>
            <a:picLocks noChangeAspect="1"/>
          </p:cNvPicPr>
          <p:nvPr/>
        </p:nvPicPr>
        <p:blipFill>
          <a:blip r:embed="rId3" r:link="rId4">
            <a:clrChange>
              <a:clrFrom>
                <a:srgbClr val="FFFFFF">
                  <a:alpha val="100000"/>
                </a:srgbClr>
              </a:clrFrom>
              <a:clrTo>
                <a:srgbClr val="FFFFFF">
                  <a:alpha val="100000"/>
                  <a:alpha val="0"/>
                </a:srgbClr>
              </a:clrTo>
            </a:clrChange>
          </a:blip>
          <a:srcRect l="53195" t="-1179"/>
          <a:stretch>
            <a:fillRect/>
          </a:stretch>
        </p:blipFill>
        <p:spPr>
          <a:xfrm>
            <a:off x="4679633" y="3544570"/>
            <a:ext cx="2281555" cy="2344420"/>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additive="base">
                                        <p:cTn id="19"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04203" y="4258310"/>
            <a:ext cx="10945495" cy="230695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①</a:t>
            </a:r>
            <a:r>
              <a:rPr lang="zh-CN" sz="2400" b="0">
                <a:latin typeface="Times New Roman" panose="02020603050405020304" pitchFamily="18" charset="0"/>
                <a:ea typeface="宋体" panose="02010600030101010101" pitchFamily="2" charset="-122"/>
                <a:cs typeface="Times New Roman" panose="02020603050405020304" pitchFamily="18" charset="0"/>
              </a:rPr>
              <a:t>第</a:t>
            </a:r>
            <a:r>
              <a:rPr lang="en-US" sz="2400" b="0">
                <a:latin typeface="Times New Roman" panose="02020603050405020304" pitchFamily="18" charset="0"/>
                <a:ea typeface="宋体" panose="02010600030101010101" pitchFamily="2" charset="-122"/>
                <a:cs typeface="Times New Roman" panose="02020603050405020304" pitchFamily="18" charset="0"/>
              </a:rPr>
              <a:t>6 min </a:t>
            </a:r>
            <a:r>
              <a:rPr lang="zh-CN" sz="2400" b="0">
                <a:latin typeface="Times New Roman" panose="02020603050405020304" pitchFamily="18" charset="0"/>
                <a:ea typeface="宋体" panose="02010600030101010101" pitchFamily="2" charset="-122"/>
                <a:cs typeface="Times New Roman" panose="02020603050405020304" pitchFamily="18" charset="0"/>
              </a:rPr>
              <a:t>时水的温度如图丙所示，其示数为</a:t>
            </a:r>
            <a:r>
              <a:rPr lang="en-US" sz="2400" b="0">
                <a:latin typeface="Times New Roman" panose="02020603050405020304" pitchFamily="18" charset="0"/>
                <a:ea typeface="宋体" panose="02010600030101010101" pitchFamily="2" charset="-122"/>
                <a:cs typeface="Times New Roman" panose="02020603050405020304" pitchFamily="18" charset="0"/>
              </a:rPr>
              <a:t>________℃.</a:t>
            </a: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②</a:t>
            </a:r>
            <a:r>
              <a:rPr lang="zh-CN" sz="2400" b="0">
                <a:latin typeface="Times New Roman" panose="02020603050405020304" pitchFamily="18" charset="0"/>
                <a:ea typeface="宋体" panose="02010600030101010101" pitchFamily="2" charset="-122"/>
                <a:cs typeface="Times New Roman" panose="02020603050405020304" pitchFamily="18" charset="0"/>
              </a:rPr>
              <a:t>请在图丁中画出水和食用油的温度随时间变化的图像．</a:t>
            </a:r>
            <a:endParaRPr lang="en-US" sz="2400" b="0">
              <a:latin typeface="Times New Roman" panose="02020603050405020304" pitchFamily="18" charset="0"/>
              <a:ea typeface="宋体" panose="02010600030101010101" pitchFamily="2" charset="-122"/>
              <a:cs typeface="Times New Roman" panose="02020603050405020304" pitchFamily="18" charset="0"/>
            </a:endParaRPr>
          </a:p>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③</a:t>
            </a:r>
            <a:r>
              <a:rPr lang="zh-CN" sz="2400" b="0">
                <a:latin typeface="Times New Roman" panose="02020603050405020304" pitchFamily="18" charset="0"/>
                <a:ea typeface="宋体" panose="02010600030101010101" pitchFamily="2" charset="-122"/>
                <a:cs typeface="Times New Roman" panose="02020603050405020304" pitchFamily="18" charset="0"/>
              </a:rPr>
              <a:t>吸收相同热量，</a:t>
            </a:r>
            <a:r>
              <a:rPr lang="en-US" sz="2400" b="0">
                <a:latin typeface="Times New Roman" panose="02020603050405020304" pitchFamily="18" charset="0"/>
                <a:ea typeface="宋体" panose="02010600030101010101" pitchFamily="2" charset="-122"/>
                <a:cs typeface="Times New Roman" panose="02020603050405020304" pitchFamily="18" charset="0"/>
              </a:rPr>
              <a:t>________(</a:t>
            </a:r>
            <a:r>
              <a:rPr lang="zh-CN" sz="2400" b="0">
                <a:latin typeface="Times New Roman" panose="02020603050405020304" pitchFamily="18" charset="0"/>
                <a:ea typeface="宋体" panose="02010600030101010101" pitchFamily="2" charset="-122"/>
                <a:cs typeface="Times New Roman" panose="02020603050405020304" pitchFamily="18" charset="0"/>
              </a:rPr>
              <a:t>选填</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水</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或</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食用油</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升温更高；</a:t>
            </a:r>
            <a:r>
              <a:rPr lang="en-US" sz="2400" b="0">
                <a:latin typeface="Times New Roman" panose="02020603050405020304" pitchFamily="18" charset="0"/>
                <a:ea typeface="宋体" panose="02010600030101010101" pitchFamily="2" charset="-122"/>
                <a:cs typeface="Times New Roman" panose="02020603050405020304" pitchFamily="18" charset="0"/>
              </a:rPr>
              <a:t>_____(</a:t>
            </a:r>
            <a:r>
              <a:rPr lang="zh-CN" sz="2400" b="0">
                <a:latin typeface="Times New Roman" panose="02020603050405020304" pitchFamily="18" charset="0"/>
                <a:ea typeface="宋体" panose="02010600030101010101" pitchFamily="2" charset="-122"/>
                <a:cs typeface="Times New Roman" panose="02020603050405020304" pitchFamily="18" charset="0"/>
              </a:rPr>
              <a:t>选填</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水</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或</a:t>
            </a:r>
            <a:r>
              <a:rPr lang="en-US" sz="2400" b="0">
                <a:latin typeface="Times New Roman" panose="02020603050405020304" pitchFamily="18" charset="0"/>
                <a:ea typeface="宋体" panose="02010600030101010101" pitchFamily="2" charset="-122"/>
                <a:cs typeface="Times New Roman" panose="02020603050405020304" pitchFamily="18" charset="0"/>
              </a:rPr>
              <a:t>“</a:t>
            </a:r>
            <a:r>
              <a:rPr lang="zh-CN" sz="2400" b="0">
                <a:latin typeface="Times New Roman" panose="02020603050405020304" pitchFamily="18" charset="0"/>
                <a:ea typeface="宋体" panose="02010600030101010101" pitchFamily="2" charset="-122"/>
                <a:cs typeface="Times New Roman" panose="02020603050405020304" pitchFamily="18" charset="0"/>
              </a:rPr>
              <a:t>食用油</a:t>
            </a:r>
            <a:r>
              <a:rPr lang="en-US" sz="2400" b="0">
                <a:latin typeface="Times New Roman" panose="02020603050405020304" pitchFamily="18" charset="0"/>
                <a:ea typeface="宋体" panose="02010600030101010101" pitchFamily="2" charset="-122"/>
                <a:cs typeface="Times New Roman" panose="02020603050405020304" pitchFamily="18" charset="0"/>
              </a:rPr>
              <a:t>”) </a:t>
            </a:r>
            <a:r>
              <a:rPr lang="zh-CN" sz="2400" b="0">
                <a:latin typeface="Times New Roman" panose="02020603050405020304" pitchFamily="18" charset="0"/>
                <a:ea typeface="宋体" panose="02010600030101010101" pitchFamily="2" charset="-122"/>
                <a:cs typeface="Times New Roman" panose="02020603050405020304" pitchFamily="18" charset="0"/>
              </a:rPr>
              <a:t>的吸热本领更强．</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10"/>
          <p:cNvSpPr/>
          <p:nvPr/>
        </p:nvSpPr>
        <p:spPr>
          <a:xfrm>
            <a:off x="8737595" y="4120634"/>
            <a:ext cx="868680" cy="368300"/>
          </a:xfrm>
          <a:prstGeom prst="rect">
            <a:avLst/>
          </a:prstGeom>
        </p:spPr>
        <p:txBody>
          <a:bodyPr wrap="none">
            <a:spAutoFit/>
          </a:bodyPr>
          <a:lstStyle/>
          <a:p>
            <a:r>
              <a:rPr lang="zh-CN" altLang="zh-CN" dirty="0"/>
              <a:t>例题图</a:t>
            </a:r>
            <a:endParaRPr lang="zh-CN" altLang="en-US" dirty="0"/>
          </a:p>
        </p:txBody>
      </p:sp>
      <p:sp>
        <p:nvSpPr>
          <p:cNvPr id="12" name="文本框 11"/>
          <p:cNvSpPr txBox="1"/>
          <p:nvPr/>
        </p:nvSpPr>
        <p:spPr>
          <a:xfrm>
            <a:off x="6872288" y="4384040"/>
            <a:ext cx="82359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20</a:t>
            </a:r>
          </a:p>
        </p:txBody>
      </p:sp>
      <p:sp>
        <p:nvSpPr>
          <p:cNvPr id="101" name="文本框 100"/>
          <p:cNvSpPr txBox="1"/>
          <p:nvPr/>
        </p:nvSpPr>
        <p:spPr>
          <a:xfrm>
            <a:off x="608648" y="598805"/>
            <a:ext cx="6042660" cy="1753235"/>
          </a:xfrm>
          <a:prstGeom prst="rect">
            <a:avLst/>
          </a:prstGeom>
          <a:noFill/>
          <a:ln w="9525">
            <a:noFill/>
          </a:ln>
        </p:spPr>
        <p:txBody>
          <a:bodyPr wrap="square">
            <a:spAutoFit/>
          </a:bodyPr>
          <a:lstStyle/>
          <a:p>
            <a:pPr indent="0" fontAlgn="auto">
              <a:lnSpc>
                <a:spcPct val="150000"/>
              </a:lnSpc>
            </a:pPr>
            <a:r>
              <a:rPr lang="en-US" sz="2400" b="0">
                <a:latin typeface="Times New Roman" panose="02020603050405020304" pitchFamily="18" charset="0"/>
                <a:ea typeface="宋体" panose="02010600030101010101" pitchFamily="2" charset="-122"/>
                <a:cs typeface="Times New Roman" panose="02020603050405020304" pitchFamily="18" charset="0"/>
              </a:rPr>
              <a:t>(5)</a:t>
            </a:r>
            <a:r>
              <a:rPr lang="zh-CN" sz="2400" b="0">
                <a:latin typeface="Times New Roman" panose="02020603050405020304" pitchFamily="18" charset="0"/>
                <a:ea typeface="宋体" panose="02010600030101010101" pitchFamily="2" charset="-122"/>
                <a:cs typeface="Times New Roman" panose="02020603050405020304" pitchFamily="18" charset="0"/>
              </a:rPr>
              <a:t>器材正确安装后，小明每隔</a:t>
            </a:r>
            <a:r>
              <a:rPr lang="en-US" sz="2400" b="0">
                <a:latin typeface="Times New Roman" panose="02020603050405020304" pitchFamily="18" charset="0"/>
                <a:ea typeface="宋体" panose="02010600030101010101" pitchFamily="2" charset="-122"/>
                <a:cs typeface="Times New Roman" panose="02020603050405020304" pitchFamily="18" charset="0"/>
              </a:rPr>
              <a:t>2 min</a:t>
            </a:r>
            <a:r>
              <a:rPr lang="zh-CN" sz="2400" b="0">
                <a:latin typeface="Times New Roman" panose="02020603050405020304" pitchFamily="18" charset="0"/>
                <a:ea typeface="宋体" panose="02010600030101010101" pitchFamily="2" charset="-122"/>
                <a:cs typeface="Times New Roman" panose="02020603050405020304" pitchFamily="18" charset="0"/>
              </a:rPr>
              <a:t>测量一次水和食用油的温度，一段时间后，撤去酒精灯，将实验数据记录在下表中，分析数据：</a:t>
            </a:r>
            <a:endParaRPr lang="zh-CN" altLang="en-US" sz="2400">
              <a:latin typeface="Times New Roman" panose="02020603050405020304" pitchFamily="18" charset="0"/>
              <a:ea typeface="宋体" panose="02010600030101010101" pitchFamily="2" charset="-122"/>
              <a:cs typeface="Times New Roman" panose="02020603050405020304" pitchFamily="18" charset="0"/>
            </a:endParaRPr>
          </a:p>
        </p:txBody>
      </p:sp>
      <p:graphicFrame>
        <p:nvGraphicFramePr>
          <p:cNvPr id="2" name="表格 1"/>
          <p:cNvGraphicFramePr/>
          <p:nvPr>
            <p:custDataLst>
              <p:tags r:id="rId1"/>
            </p:custDataLst>
          </p:nvPr>
        </p:nvGraphicFramePr>
        <p:xfrm>
          <a:off x="732473" y="2487295"/>
          <a:ext cx="5586730" cy="1645920"/>
        </p:xfrm>
        <a:graphic>
          <a:graphicData uri="http://schemas.openxmlformats.org/drawingml/2006/table">
            <a:tbl>
              <a:tblPr firstRow="1" bandRow="1">
                <a:tableStyleId>{5940675A-B579-460E-94D1-54222C63F5DA}</a:tableStyleId>
              </a:tblPr>
              <a:tblGrid>
                <a:gridCol w="1418590"/>
                <a:gridCol w="591820"/>
                <a:gridCol w="715010"/>
                <a:gridCol w="715010"/>
                <a:gridCol w="715645"/>
                <a:gridCol w="715645"/>
                <a:gridCol w="715010"/>
              </a:tblGrid>
              <a:tr h="548640">
                <a:tc>
                  <a:txBody>
                    <a:bodyPr/>
                    <a:lstStyle/>
                    <a:p>
                      <a:pPr indent="0" algn="ctr">
                        <a:lnSpc>
                          <a:spcPct val="150000"/>
                        </a:lnSpc>
                        <a:buNone/>
                      </a:pPr>
                      <a:r>
                        <a:rPr lang="en-US" sz="2400" b="0">
                          <a:latin typeface="Times New Roman" panose="02020603050405020304" pitchFamily="18" charset="0"/>
                          <a:ea typeface="黑体" panose="02010609060101010101" pitchFamily="49" charset="-122"/>
                          <a:cs typeface="Times New Roman" panose="02020603050405020304" pitchFamily="18" charset="0"/>
                        </a:rPr>
                        <a:t>时间/min</a:t>
                      </a:r>
                      <a:endParaRPr lang="en-US" altLang="en-US" sz="2400" b="0">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0</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2</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4</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6</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8</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10</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lgn="ctr">
                        <a:lnSpc>
                          <a:spcPct val="150000"/>
                        </a:lnSpc>
                        <a:buNone/>
                      </a:pPr>
                      <a:r>
                        <a:rPr lang="en-US" sz="2400" b="0" i="1">
                          <a:latin typeface="Times New Roman" panose="02020603050405020304" pitchFamily="18" charset="0"/>
                          <a:ea typeface="黑体" panose="02010609060101010101" pitchFamily="49" charset="-122"/>
                          <a:cs typeface="Times New Roman" panose="02020603050405020304" pitchFamily="18" charset="0"/>
                        </a:rPr>
                        <a:t>T</a:t>
                      </a:r>
                      <a:r>
                        <a:rPr lang="en-US" sz="2400" b="0" baseline="-25000">
                          <a:latin typeface="Times New Roman" panose="02020603050405020304" pitchFamily="18" charset="0"/>
                          <a:ea typeface="黑体" panose="02010609060101010101" pitchFamily="49" charset="-122"/>
                          <a:cs typeface="Times New Roman" panose="02020603050405020304" pitchFamily="18" charset="0"/>
                        </a:rPr>
                        <a:t>水</a:t>
                      </a:r>
                      <a:r>
                        <a:rPr lang="en-US" sz="2400" b="0">
                          <a:latin typeface="Times New Roman" panose="02020603050405020304" pitchFamily="18" charset="0"/>
                          <a:ea typeface="黑体" panose="02010609060101010101" pitchFamily="49" charset="-122"/>
                          <a:cs typeface="Times New Roman" panose="02020603050405020304" pitchFamily="18" charset="0"/>
                        </a:rPr>
                        <a:t>/℃</a:t>
                      </a:r>
                      <a:endParaRPr lang="en-US" altLang="en-US" sz="2400" b="0" i="1">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10</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15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 </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25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30</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48640">
                <a:tc>
                  <a:txBody>
                    <a:bodyPr/>
                    <a:lstStyle/>
                    <a:p>
                      <a:pPr indent="0" algn="ctr">
                        <a:lnSpc>
                          <a:spcPct val="150000"/>
                        </a:lnSpc>
                        <a:buNone/>
                      </a:pPr>
                      <a:r>
                        <a:rPr lang="en-US" sz="2400" b="0" i="1">
                          <a:latin typeface="Times New Roman" panose="02020603050405020304" pitchFamily="18" charset="0"/>
                          <a:ea typeface="黑体" panose="02010609060101010101" pitchFamily="49" charset="-122"/>
                          <a:cs typeface="Times New Roman" panose="02020603050405020304" pitchFamily="18" charset="0"/>
                        </a:rPr>
                        <a:t>T</a:t>
                      </a:r>
                      <a:r>
                        <a:rPr lang="en-US" sz="2400" b="0" baseline="-25000">
                          <a:latin typeface="Times New Roman" panose="02020603050405020304" pitchFamily="18" charset="0"/>
                          <a:ea typeface="黑体" panose="02010609060101010101" pitchFamily="49" charset="-122"/>
                          <a:cs typeface="Times New Roman" panose="02020603050405020304" pitchFamily="18" charset="0"/>
                        </a:rPr>
                        <a:t>油</a:t>
                      </a:r>
                      <a:r>
                        <a:rPr lang="en-US" sz="2400" b="0">
                          <a:latin typeface="Times New Roman" panose="02020603050405020304" pitchFamily="18" charset="0"/>
                          <a:ea typeface="黑体" panose="02010609060101010101" pitchFamily="49" charset="-122"/>
                          <a:cs typeface="Times New Roman" panose="02020603050405020304" pitchFamily="18" charset="0"/>
                        </a:rPr>
                        <a:t>/℃</a:t>
                      </a:r>
                      <a:endParaRPr lang="en-US" altLang="en-US" sz="2400" b="0" i="1">
                        <a:latin typeface="Times New Roman" panose="02020603050405020304" pitchFamily="18" charset="0"/>
                        <a:ea typeface="黑体" panose="02010609060101010101" pitchFamily="49"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6">
                        <a:lumMod val="60000"/>
                        <a:lumOff val="40000"/>
                      </a:schemeClr>
                    </a:solid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15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25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35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45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lnSpc>
                          <a:spcPct val="150000"/>
                        </a:lnSpc>
                        <a:buNone/>
                      </a:pPr>
                      <a:r>
                        <a:rPr lang="en-US" sz="2400" b="0">
                          <a:latin typeface="Times New Roman" panose="02020603050405020304" pitchFamily="18" charset="0"/>
                          <a:ea typeface="宋体" panose="02010600030101010101" pitchFamily="2" charset="-122"/>
                          <a:cs typeface="Times New Roman" panose="02020603050405020304" pitchFamily="18" charset="0"/>
                        </a:rPr>
                        <a:t>55</a:t>
                      </a:r>
                      <a:endParaRPr lang="en-US" altLang="en-US" sz="2400" b="0">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3" name="图片 -2147482358" descr="C:\Documents and Settings\Administrator\桌面\湖南物理\PY150AA.TIF"/>
          <p:cNvPicPr>
            <a:picLocks noChangeAspect="1"/>
          </p:cNvPicPr>
          <p:nvPr/>
        </p:nvPicPr>
        <p:blipFill>
          <a:blip r:embed="rId4" r:link="rId5">
            <a:clrChange>
              <a:clrFrom>
                <a:srgbClr val="FFFFFF">
                  <a:alpha val="100000"/>
                </a:srgbClr>
              </a:clrFrom>
              <a:clrTo>
                <a:srgbClr val="FFFFFF">
                  <a:alpha val="100000"/>
                  <a:alpha val="0"/>
                </a:srgbClr>
              </a:clrTo>
            </a:clrChange>
          </a:blip>
          <a:srcRect l="40849" b="-1280"/>
          <a:stretch>
            <a:fillRect/>
          </a:stretch>
        </p:blipFill>
        <p:spPr>
          <a:xfrm>
            <a:off x="8545513" y="1292225"/>
            <a:ext cx="3121660" cy="2713355"/>
          </a:xfrm>
          <a:prstGeom prst="rect">
            <a:avLst/>
          </a:prstGeom>
          <a:noFill/>
          <a:ln w="9525">
            <a:noFill/>
          </a:ln>
        </p:spPr>
      </p:pic>
      <p:sp>
        <p:nvSpPr>
          <p:cNvPr id="22" name="文本框 21"/>
          <p:cNvSpPr txBox="1"/>
          <p:nvPr/>
        </p:nvSpPr>
        <p:spPr>
          <a:xfrm>
            <a:off x="10579418" y="1459865"/>
            <a:ext cx="962660" cy="368300"/>
          </a:xfrm>
          <a:prstGeom prst="rect">
            <a:avLst/>
          </a:prstGeom>
          <a:noFill/>
        </p:spPr>
        <p:txBody>
          <a:bodyPr wrap="square" rtlCol="0">
            <a:spAutoFit/>
          </a:bodyPr>
          <a:lstStyle/>
          <a:p>
            <a:r>
              <a:rPr lang="zh-CN" altLang="en-US">
                <a:solidFill>
                  <a:srgbClr val="FF0000"/>
                </a:solidFill>
              </a:rPr>
              <a:t>食用油</a:t>
            </a:r>
          </a:p>
        </p:txBody>
      </p:sp>
      <p:sp>
        <p:nvSpPr>
          <p:cNvPr id="23" name="文本框 22"/>
          <p:cNvSpPr txBox="1"/>
          <p:nvPr/>
        </p:nvSpPr>
        <p:spPr>
          <a:xfrm>
            <a:off x="10570528" y="1979295"/>
            <a:ext cx="407035" cy="368300"/>
          </a:xfrm>
          <a:prstGeom prst="rect">
            <a:avLst/>
          </a:prstGeom>
          <a:noFill/>
        </p:spPr>
        <p:txBody>
          <a:bodyPr wrap="square" rtlCol="0">
            <a:spAutoFit/>
          </a:bodyPr>
          <a:lstStyle/>
          <a:p>
            <a:r>
              <a:rPr lang="zh-CN" altLang="en-US">
                <a:solidFill>
                  <a:srgbClr val="FF0000"/>
                </a:solidFill>
              </a:rPr>
              <a:t>水</a:t>
            </a:r>
          </a:p>
        </p:txBody>
      </p:sp>
      <p:sp>
        <p:nvSpPr>
          <p:cNvPr id="24" name="文本框 23"/>
          <p:cNvSpPr txBox="1"/>
          <p:nvPr/>
        </p:nvSpPr>
        <p:spPr>
          <a:xfrm>
            <a:off x="3195638" y="5425440"/>
            <a:ext cx="115824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食用油</a:t>
            </a:r>
          </a:p>
        </p:txBody>
      </p:sp>
      <p:sp>
        <p:nvSpPr>
          <p:cNvPr id="25" name="文本框 24"/>
          <p:cNvSpPr txBox="1"/>
          <p:nvPr/>
        </p:nvSpPr>
        <p:spPr>
          <a:xfrm>
            <a:off x="8809038" y="5425440"/>
            <a:ext cx="544195"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水</a:t>
            </a:r>
          </a:p>
        </p:txBody>
      </p:sp>
      <p:grpSp>
        <p:nvGrpSpPr>
          <p:cNvPr id="10" name="组合 9"/>
          <p:cNvGrpSpPr/>
          <p:nvPr/>
        </p:nvGrpSpPr>
        <p:grpSpPr>
          <a:xfrm>
            <a:off x="9231948" y="2399030"/>
            <a:ext cx="1209040" cy="592455"/>
            <a:chOff x="15102" y="4183"/>
            <a:chExt cx="1904" cy="933"/>
          </a:xfrm>
        </p:grpSpPr>
        <p:sp>
          <p:nvSpPr>
            <p:cNvPr id="48" name="椭圆 47"/>
            <p:cNvSpPr/>
            <p:nvPr/>
          </p:nvSpPr>
          <p:spPr>
            <a:xfrm>
              <a:off x="15102" y="5014"/>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椭圆 5"/>
            <p:cNvSpPr/>
            <p:nvPr/>
          </p:nvSpPr>
          <p:spPr>
            <a:xfrm>
              <a:off x="15581" y="4814"/>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6000" y="4589"/>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椭圆 7"/>
            <p:cNvSpPr/>
            <p:nvPr/>
          </p:nvSpPr>
          <p:spPr>
            <a:xfrm>
              <a:off x="16452" y="4390"/>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椭圆 8"/>
            <p:cNvSpPr/>
            <p:nvPr/>
          </p:nvSpPr>
          <p:spPr>
            <a:xfrm>
              <a:off x="16904" y="4183"/>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53" name="直接连接符 52"/>
          <p:cNvCxnSpPr/>
          <p:nvPr/>
        </p:nvCxnSpPr>
        <p:spPr>
          <a:xfrm flipV="1">
            <a:off x="8950008" y="2413635"/>
            <a:ext cx="1467485" cy="697230"/>
          </a:xfrm>
          <a:prstGeom prst="line">
            <a:avLst/>
          </a:prstGeom>
          <a:ln w="2857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9210993" y="1838325"/>
            <a:ext cx="1234440" cy="1094105"/>
            <a:chOff x="15069" y="3121"/>
            <a:chExt cx="1944" cy="1723"/>
          </a:xfrm>
        </p:grpSpPr>
        <p:sp>
          <p:nvSpPr>
            <p:cNvPr id="5" name="椭圆 4"/>
            <p:cNvSpPr/>
            <p:nvPr/>
          </p:nvSpPr>
          <p:spPr>
            <a:xfrm rot="21360000">
              <a:off x="15069" y="4742"/>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rot="21360000">
              <a:off x="15548" y="4322"/>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p:cNvSpPr/>
            <p:nvPr/>
          </p:nvSpPr>
          <p:spPr>
            <a:xfrm rot="21360000">
              <a:off x="16000" y="3964"/>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rot="21360000">
              <a:off x="16459" y="3533"/>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rot="21360000">
              <a:off x="16911" y="3121"/>
              <a:ext cx="102" cy="10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p:nvCxnSpPr>
        <p:spPr>
          <a:xfrm flipV="1">
            <a:off x="8967153" y="1874520"/>
            <a:ext cx="1450340" cy="1251585"/>
          </a:xfrm>
          <a:prstGeom prst="line">
            <a:avLst/>
          </a:prstGeom>
          <a:ln w="28575" cmpd="sng">
            <a:solidFill>
              <a:srgbClr val="FF0000"/>
            </a:solidFill>
            <a:prstDash val="solid"/>
            <a:tailEnd type="none"/>
          </a:ln>
        </p:spPr>
        <p:style>
          <a:lnRef idx="1">
            <a:schemeClr val="accent1"/>
          </a:lnRef>
          <a:fillRef idx="0">
            <a:schemeClr val="accent1"/>
          </a:fillRef>
          <a:effectRef idx="0">
            <a:schemeClr val="accent1"/>
          </a:effectRef>
          <a:fontRef idx="minor">
            <a:schemeClr val="tx1"/>
          </a:fontRef>
        </p:style>
      </p:cxnSp>
      <p:pic>
        <p:nvPicPr>
          <p:cNvPr id="19" name="图片 -2147482358" descr="C:\Documents and Settings\Administrator\桌面\湖南物理\PY150AA.TIF"/>
          <p:cNvPicPr>
            <a:picLocks noChangeAspect="1"/>
          </p:cNvPicPr>
          <p:nvPr/>
        </p:nvPicPr>
        <p:blipFill>
          <a:blip r:embed="rId4" r:link="rId5">
            <a:clrChange>
              <a:clrFrom>
                <a:srgbClr val="FFFFFF">
                  <a:alpha val="100000"/>
                </a:srgbClr>
              </a:clrFrom>
              <a:clrTo>
                <a:srgbClr val="FFFFFF">
                  <a:alpha val="100000"/>
                  <a:alpha val="0"/>
                </a:srgbClr>
              </a:clrTo>
            </a:clrChange>
          </a:blip>
          <a:srcRect r="79605" b="-806"/>
          <a:stretch>
            <a:fillRect/>
          </a:stretch>
        </p:blipFill>
        <p:spPr>
          <a:xfrm>
            <a:off x="7322503" y="1232535"/>
            <a:ext cx="1076325" cy="2700655"/>
          </a:xfrm>
          <a:prstGeom prst="rect">
            <a:avLst/>
          </a:prstGeom>
          <a:noFill/>
          <a:ln w="9525">
            <a:noFill/>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linds(horizontal)">
                                      <p:cBhvr>
                                        <p:cTn id="13" dur="500"/>
                                        <p:tgtEl>
                                          <p:spTgt spid="10"/>
                                        </p:tgtEl>
                                      </p:cBhvr>
                                    </p:animEffect>
                                  </p:childTnLst>
                                </p:cTn>
                              </p:par>
                              <p:par>
                                <p:cTn id="14" presetID="3" presetClass="entr" presetSubtype="10"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blinds(horizontal)">
                                      <p:cBhvr>
                                        <p:cTn id="16" dur="500"/>
                                        <p:tgtEl>
                                          <p:spTgt spid="53"/>
                                        </p:tgtEl>
                                      </p:cBhvr>
                                    </p:animEffect>
                                  </p:childTnLst>
                                </p:cTn>
                              </p:par>
                              <p:par>
                                <p:cTn id="17" presetID="3"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blinds(horizontal)">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linds(horizontal)">
                                      <p:cBhvr>
                                        <p:cTn id="24" dur="500"/>
                                        <p:tgtEl>
                                          <p:spTgt spid="17"/>
                                        </p:tgtEl>
                                      </p:cBhvr>
                                    </p:animEffect>
                                  </p:childTnLst>
                                </p:cTn>
                              </p:par>
                              <p:par>
                                <p:cTn id="25" presetID="3" presetClass="entr" presetSubtype="1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linds(horizont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additive="base">
                                        <p:cTn id="35" dur="500" fill="hold"/>
                                        <p:tgtEl>
                                          <p:spTgt spid="24"/>
                                        </p:tgtEl>
                                        <p:attrNameLst>
                                          <p:attrName>ppt_x</p:attrName>
                                        </p:attrNameLst>
                                      </p:cBhvr>
                                      <p:tavLst>
                                        <p:tav tm="0">
                                          <p:val>
                                            <p:strVal val="#ppt_x"/>
                                          </p:val>
                                        </p:tav>
                                        <p:tav tm="100000">
                                          <p:val>
                                            <p:strVal val="#ppt_x"/>
                                          </p:val>
                                        </p:tav>
                                      </p:tavLst>
                                    </p:anim>
                                    <p:anim calcmode="lin" valueType="num">
                                      <p:cBhvr additive="base">
                                        <p:cTn id="3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additive="base">
                                        <p:cTn id="41" dur="500" fill="hold"/>
                                        <p:tgtEl>
                                          <p:spTgt spid="25"/>
                                        </p:tgtEl>
                                        <p:attrNameLst>
                                          <p:attrName>ppt_x</p:attrName>
                                        </p:attrNameLst>
                                      </p:cBhvr>
                                      <p:tavLst>
                                        <p:tav tm="0">
                                          <p:val>
                                            <p:strVal val="#ppt_x"/>
                                          </p:val>
                                        </p:tav>
                                        <p:tav tm="100000">
                                          <p:val>
                                            <p:strVal val="#ppt_x"/>
                                          </p:val>
                                        </p:tav>
                                      </p:tavLst>
                                    </p:anim>
                                    <p:anim calcmode="lin" valueType="num">
                                      <p:cBhvr additive="base">
                                        <p:cTn id="4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22" grpId="0"/>
      <p:bldP spid="22" grpId="1"/>
      <p:bldP spid="23" grpId="0"/>
      <p:bldP spid="23" grpId="1"/>
      <p:bldP spid="24" grpId="0"/>
      <p:bldP spid="24" grpId="1"/>
      <p:bldP spid="25" grpId="0"/>
      <p:bldP spid="25"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48678" y="2668905"/>
            <a:ext cx="10398760" cy="2306955"/>
          </a:xfrm>
          <a:prstGeom prst="rect">
            <a:avLst/>
          </a:prstGeom>
          <a:noFill/>
        </p:spPr>
        <p:txBody>
          <a:bodyPr wrap="square" rtlCol="0" anchor="t">
            <a:spAutoFit/>
          </a:bodyPr>
          <a:lstStyle/>
          <a:p>
            <a:pPr fontAlgn="auto">
              <a:lnSpc>
                <a:spcPct val="150000"/>
              </a:lnSpc>
            </a:pPr>
            <a:r>
              <a:rPr sz="2400" dirty="0">
                <a:latin typeface="Times New Roman" panose="02020603050405020304" pitchFamily="18" charset="0"/>
                <a:cs typeface="Times New Roman" panose="02020603050405020304" pitchFamily="18" charset="0"/>
              </a:rPr>
              <a:t>(6)食用油的比热容是________J/(kg·℃)．[</a:t>
            </a:r>
            <a:r>
              <a:rPr sz="2400" i="1" dirty="0">
                <a:latin typeface="Times New Roman" panose="02020603050405020304" pitchFamily="18" charset="0"/>
                <a:cs typeface="Times New Roman" panose="02020603050405020304" pitchFamily="18" charset="0"/>
              </a:rPr>
              <a:t>c</a:t>
            </a:r>
            <a:r>
              <a:rPr sz="2400" baseline="-25000" dirty="0">
                <a:latin typeface="Times New Roman" panose="02020603050405020304" pitchFamily="18" charset="0"/>
                <a:cs typeface="Times New Roman" panose="02020603050405020304" pitchFamily="18" charset="0"/>
              </a:rPr>
              <a:t>水</a:t>
            </a:r>
            <a:r>
              <a:rPr sz="2400" dirty="0">
                <a:latin typeface="Times New Roman" panose="02020603050405020304" pitchFamily="18" charset="0"/>
                <a:cs typeface="Times New Roman" panose="02020603050405020304" pitchFamily="18" charset="0"/>
              </a:rPr>
              <a:t>＝4.2×10</a:t>
            </a:r>
            <a:r>
              <a:rPr sz="2400" baseline="30000" dirty="0">
                <a:latin typeface="Times New Roman" panose="02020603050405020304" pitchFamily="18" charset="0"/>
                <a:cs typeface="Times New Roman" panose="02020603050405020304" pitchFamily="18" charset="0"/>
              </a:rPr>
              <a:t>3</a:t>
            </a:r>
            <a:r>
              <a:rPr sz="2400" dirty="0">
                <a:latin typeface="Times New Roman" panose="02020603050405020304" pitchFamily="18" charset="0"/>
                <a:cs typeface="Times New Roman" panose="02020603050405020304" pitchFamily="18" charset="0"/>
              </a:rPr>
              <a:t> J/(kg·℃)]</a:t>
            </a:r>
          </a:p>
          <a:p>
            <a:pPr fontAlgn="auto">
              <a:lnSpc>
                <a:spcPct val="150000"/>
              </a:lnSpc>
            </a:pPr>
            <a:r>
              <a:rPr sz="2400" dirty="0">
                <a:latin typeface="Times New Roman" panose="02020603050405020304" pitchFamily="18" charset="0"/>
                <a:cs typeface="Times New Roman" panose="02020603050405020304" pitchFamily="18" charset="0"/>
              </a:rPr>
              <a:t>(7)若停止加热，________(选填“水”或“食用油”)的温度下降得快．</a:t>
            </a:r>
          </a:p>
          <a:p>
            <a:pPr fontAlgn="auto">
              <a:lnSpc>
                <a:spcPct val="150000"/>
              </a:lnSpc>
            </a:pPr>
            <a:r>
              <a:rPr sz="2400" dirty="0">
                <a:latin typeface="Times New Roman" panose="02020603050405020304" pitchFamily="18" charset="0"/>
                <a:cs typeface="Times New Roman" panose="02020603050405020304" pitchFamily="18" charset="0"/>
              </a:rPr>
              <a:t>(8)小明继续给水和食用油加热，发现最终水和食用油温度不再升高，原因是_____________________________________________________</a:t>
            </a:r>
          </a:p>
        </p:txBody>
      </p:sp>
      <p:grpSp>
        <p:nvGrpSpPr>
          <p:cNvPr id="32" name="组合 31"/>
          <p:cNvGrpSpPr/>
          <p:nvPr/>
        </p:nvGrpSpPr>
        <p:grpSpPr>
          <a:xfrm>
            <a:off x="989648" y="2166620"/>
            <a:ext cx="2414905" cy="460375"/>
            <a:chOff x="5377" y="4501"/>
            <a:chExt cx="3803" cy="725"/>
          </a:xfrm>
        </p:grpSpPr>
        <p:pic>
          <p:nvPicPr>
            <p:cNvPr id="33" name="图片 2" descr="48"/>
            <p:cNvPicPr>
              <a:picLocks noChangeAspect="1"/>
            </p:cNvPicPr>
            <p:nvPr/>
          </p:nvPicPr>
          <p:blipFill>
            <a:blip r:embed="rId2"/>
            <a:stretch>
              <a:fillRect/>
            </a:stretch>
          </p:blipFill>
          <p:spPr>
            <a:xfrm>
              <a:off x="8382" y="4608"/>
              <a:ext cx="798" cy="510"/>
            </a:xfrm>
            <a:prstGeom prst="rect">
              <a:avLst/>
            </a:prstGeom>
            <a:noFill/>
            <a:ln w="9525">
              <a:noFill/>
            </a:ln>
          </p:spPr>
        </p:pic>
        <p:pic>
          <p:nvPicPr>
            <p:cNvPr id="34" name="图片 3" descr="47"/>
            <p:cNvPicPr>
              <a:picLocks noChangeAspect="1"/>
            </p:cNvPicPr>
            <p:nvPr/>
          </p:nvPicPr>
          <p:blipFill>
            <a:blip r:embed="rId3"/>
            <a:stretch>
              <a:fillRect/>
            </a:stretch>
          </p:blipFill>
          <p:spPr>
            <a:xfrm>
              <a:off x="5377" y="4608"/>
              <a:ext cx="798" cy="510"/>
            </a:xfrm>
            <a:prstGeom prst="rect">
              <a:avLst/>
            </a:prstGeom>
            <a:noFill/>
            <a:ln w="9525">
              <a:noFill/>
            </a:ln>
          </p:spPr>
        </p:pic>
        <p:sp>
          <p:nvSpPr>
            <p:cNvPr id="55" name="文本框 69"/>
            <p:cNvSpPr txBox="1"/>
            <p:nvPr/>
          </p:nvSpPr>
          <p:spPr>
            <a:xfrm>
              <a:off x="6072" y="4501"/>
              <a:ext cx="2357" cy="725"/>
            </a:xfrm>
            <a:prstGeom prst="rect">
              <a:avLst/>
            </a:prstGeom>
            <a:noFill/>
            <a:ln w="9525">
              <a:noFill/>
            </a:ln>
          </p:spPr>
          <p:txBody>
            <a:bodyPr wrap="square" anchor="t">
              <a:spAutoFit/>
            </a:bodyPr>
            <a:lstStyle/>
            <a:p>
              <a:pPr algn="ctr"/>
              <a:r>
                <a:rPr lang="zh-CN" altLang="en-US" sz="2400" b="1">
                  <a:solidFill>
                    <a:srgbClr val="18924B"/>
                  </a:solidFill>
                  <a:latin typeface="黑体" panose="02010609060101010101" pitchFamily="49" charset="-122"/>
                  <a:ea typeface="黑体" panose="02010609060101010101" pitchFamily="49" charset="-122"/>
                </a:rPr>
                <a:t>能力提升</a:t>
              </a:r>
            </a:p>
          </p:txBody>
        </p:sp>
      </p:grpSp>
      <p:sp>
        <p:nvSpPr>
          <p:cNvPr id="5" name="文本框 4"/>
          <p:cNvSpPr txBox="1"/>
          <p:nvPr/>
        </p:nvSpPr>
        <p:spPr>
          <a:xfrm>
            <a:off x="3214688" y="3302000"/>
            <a:ext cx="1249680" cy="460375"/>
          </a:xfrm>
          <a:prstGeom prst="rect">
            <a:avLst/>
          </a:prstGeom>
          <a:noFill/>
        </p:spPr>
        <p:txBody>
          <a:bodyPr wrap="square" rtlCol="0" anchor="t">
            <a:spAutoFit/>
          </a:bodyPr>
          <a:lstStyle/>
          <a:p>
            <a:r>
              <a:rPr lang="zh-CN" altLang="en-US" sz="2400">
                <a:solidFill>
                  <a:srgbClr val="FF0000"/>
                </a:solidFill>
              </a:rPr>
              <a:t>食用油</a:t>
            </a:r>
          </a:p>
        </p:txBody>
      </p:sp>
      <p:sp>
        <p:nvSpPr>
          <p:cNvPr id="6" name="文本框 5"/>
          <p:cNvSpPr txBox="1"/>
          <p:nvPr/>
        </p:nvSpPr>
        <p:spPr>
          <a:xfrm>
            <a:off x="982663" y="4402455"/>
            <a:ext cx="752602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水和食用油已经沸腾，虽然吸热，但温度却保持不变</a:t>
            </a:r>
          </a:p>
        </p:txBody>
      </p:sp>
      <p:sp>
        <p:nvSpPr>
          <p:cNvPr id="25" name="文本框 24"/>
          <p:cNvSpPr txBox="1"/>
          <p:nvPr/>
        </p:nvSpPr>
        <p:spPr>
          <a:xfrm>
            <a:off x="3671253" y="2809240"/>
            <a:ext cx="1272540" cy="460375"/>
          </a:xfrm>
          <a:prstGeom prst="rect">
            <a:avLst/>
          </a:prstGeom>
          <a:noFill/>
        </p:spPr>
        <p:txBody>
          <a:bodyPr wrap="square" rtlCol="0" anchor="t">
            <a:spAutoFit/>
          </a:bodyPr>
          <a:lstStyle/>
          <a:p>
            <a:r>
              <a:rPr lang="zh-CN" altLang="en-US" sz="2400" dirty="0">
                <a:solidFill>
                  <a:srgbClr val="FF0000"/>
                </a:solidFill>
                <a:latin typeface="Times New Roman" panose="02020603050405020304" pitchFamily="18" charset="0"/>
                <a:cs typeface="Times New Roman" panose="02020603050405020304" pitchFamily="18" charset="0"/>
              </a:rPr>
              <a:t>2.1×10</a:t>
            </a:r>
            <a:r>
              <a:rPr lang="zh-CN" altLang="en-US" sz="2400" baseline="30000" dirty="0">
                <a:solidFill>
                  <a:srgbClr val="FF0000"/>
                </a:solidFill>
                <a:latin typeface="Times New Roman" panose="02020603050405020304" pitchFamily="18" charset="0"/>
                <a:cs typeface="Times New Roman" panose="02020603050405020304" pitchFamily="18" charset="0"/>
              </a:rPr>
              <a:t>3</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25" grpId="0"/>
      <p:bldP spid="25"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150303" y="2712720"/>
            <a:ext cx="9036685" cy="286131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8. (2018邵阳16题2分)关于温度、内能、热量说法正确的是(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物体温度升高一定是吸收了热量</a:t>
            </a:r>
          </a:p>
          <a:p>
            <a:pPr marL="127000" indent="0" fontAlgn="auto">
              <a:lnSpc>
                <a:spcPct val="150000"/>
              </a:lnSpc>
            </a:pPr>
            <a:r>
              <a:rPr sz="2400">
                <a:latin typeface="Times New Roman" panose="02020603050405020304" pitchFamily="18" charset="0"/>
                <a:cs typeface="Times New Roman" panose="02020603050405020304" pitchFamily="18" charset="0"/>
              </a:rPr>
              <a:t>B. 正在沸腾的水的温度一定是100 ℃</a:t>
            </a:r>
          </a:p>
          <a:p>
            <a:pPr marL="127000" indent="0" fontAlgn="auto">
              <a:lnSpc>
                <a:spcPct val="150000"/>
              </a:lnSpc>
            </a:pPr>
            <a:r>
              <a:rPr sz="2400">
                <a:latin typeface="Times New Roman" panose="02020603050405020304" pitchFamily="18" charset="0"/>
                <a:cs typeface="Times New Roman" panose="02020603050405020304" pitchFamily="18" charset="0"/>
              </a:rPr>
              <a:t>C. 冬天搓手变暖是通过做功使手的内能增大</a:t>
            </a:r>
          </a:p>
          <a:p>
            <a:pPr marL="127000" indent="0" fontAlgn="auto">
              <a:lnSpc>
                <a:spcPct val="150000"/>
              </a:lnSpc>
            </a:pPr>
            <a:r>
              <a:rPr sz="2400">
                <a:latin typeface="Times New Roman" panose="02020603050405020304" pitchFamily="18" charset="0"/>
                <a:cs typeface="Times New Roman" panose="02020603050405020304" pitchFamily="18" charset="0"/>
              </a:rPr>
              <a:t>D. 热胀冷缩中的“热”“冷”是指内能</a:t>
            </a:r>
          </a:p>
        </p:txBody>
      </p:sp>
      <p:grpSp>
        <p:nvGrpSpPr>
          <p:cNvPr id="6" name="组合 5"/>
          <p:cNvGrpSpPr/>
          <p:nvPr/>
        </p:nvGrpSpPr>
        <p:grpSpPr>
          <a:xfrm>
            <a:off x="1213168" y="1622425"/>
            <a:ext cx="8547735" cy="737235"/>
            <a:chOff x="1156" y="3019"/>
            <a:chExt cx="13461"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3067" cy="1161"/>
              <a:chOff x="1324" y="1663"/>
              <a:chExt cx="13067"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3</a:t>
                  </a:r>
                </a:p>
              </p:txBody>
            </p:sp>
          </p:grpSp>
          <p:sp>
            <p:nvSpPr>
              <p:cNvPr id="52" name="文本框 51"/>
              <p:cNvSpPr txBox="1"/>
              <p:nvPr/>
            </p:nvSpPr>
            <p:spPr>
              <a:xfrm>
                <a:off x="4505" y="1663"/>
                <a:ext cx="9886" cy="1161"/>
              </a:xfrm>
              <a:prstGeom prst="rect">
                <a:avLst/>
              </a:prstGeom>
              <a:noFill/>
            </p:spPr>
            <p:txBody>
              <a:bodyPr wrap="square" rtlCol="0">
                <a:spAutoFit/>
              </a:bodyPr>
              <a:lstStyle/>
              <a:p>
                <a:pPr>
                  <a:lnSpc>
                    <a:spcPct val="150000"/>
                  </a:lnSpc>
                </a:pPr>
                <a:r>
                  <a:rPr sz="2800" dirty="0">
                    <a:latin typeface="黑体" panose="02010609060101010101" pitchFamily="49" charset="-122"/>
                    <a:ea typeface="黑体" panose="02010609060101010101" pitchFamily="49" charset="-122"/>
                  </a:rPr>
                  <a:t>温度、内能、热量的关系</a:t>
                </a:r>
                <a:r>
                  <a:rPr sz="2400" dirty="0">
                    <a:latin typeface="Times New Roman" panose="02020603050405020304" pitchFamily="18" charset="0"/>
                    <a:ea typeface="宋体" panose="02010600030101010101" pitchFamily="2" charset="-122"/>
                    <a:cs typeface="Times New Roman" panose="02020603050405020304" pitchFamily="18" charset="0"/>
                  </a:rPr>
                  <a:t>(郴州2015.10B)</a:t>
                </a:r>
              </a:p>
            </p:txBody>
          </p:sp>
        </p:grpSp>
      </p:grpSp>
      <p:sp>
        <p:nvSpPr>
          <p:cNvPr id="2" name="文本框 1"/>
          <p:cNvSpPr txBox="1"/>
          <p:nvPr/>
        </p:nvSpPr>
        <p:spPr>
          <a:xfrm>
            <a:off x="9208446" y="2867655"/>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935038" y="2138680"/>
            <a:ext cx="9991725" cy="286131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9. (2014常德9题3分)关于温度、内能和热量，下列说法不正确的是(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物体温度降低时内能减少</a:t>
            </a:r>
          </a:p>
          <a:p>
            <a:pPr marL="127000" indent="0" fontAlgn="auto">
              <a:lnSpc>
                <a:spcPct val="150000"/>
              </a:lnSpc>
            </a:pPr>
            <a:r>
              <a:rPr sz="2400">
                <a:latin typeface="Times New Roman" panose="02020603050405020304" pitchFamily="18" charset="0"/>
                <a:cs typeface="Times New Roman" panose="02020603050405020304" pitchFamily="18" charset="0"/>
              </a:rPr>
              <a:t>B. 0 ℃的冰变成0 ℃的水，温度不变，内能不变</a:t>
            </a:r>
          </a:p>
          <a:p>
            <a:pPr marL="127000" indent="0" fontAlgn="auto">
              <a:lnSpc>
                <a:spcPct val="150000"/>
              </a:lnSpc>
            </a:pPr>
            <a:r>
              <a:rPr sz="2400">
                <a:latin typeface="Times New Roman" panose="02020603050405020304" pitchFamily="18" charset="0"/>
                <a:cs typeface="Times New Roman" panose="02020603050405020304" pitchFamily="18" charset="0"/>
              </a:rPr>
              <a:t>C. 温度相同的两个物体间不能发生热传递</a:t>
            </a:r>
          </a:p>
          <a:p>
            <a:pPr marL="127000" indent="0" fontAlgn="auto">
              <a:lnSpc>
                <a:spcPct val="150000"/>
              </a:lnSpc>
            </a:pPr>
            <a:r>
              <a:rPr sz="2400">
                <a:latin typeface="Times New Roman" panose="02020603050405020304" pitchFamily="18" charset="0"/>
                <a:cs typeface="Times New Roman" panose="02020603050405020304" pitchFamily="18" charset="0"/>
              </a:rPr>
              <a:t>D. 任何物体都具有内能，通过摩擦可增大冰块的内能</a:t>
            </a:r>
          </a:p>
        </p:txBody>
      </p:sp>
      <p:sp>
        <p:nvSpPr>
          <p:cNvPr id="2" name="文本框 1"/>
          <p:cNvSpPr txBox="1"/>
          <p:nvPr/>
        </p:nvSpPr>
        <p:spPr>
          <a:xfrm>
            <a:off x="10060616" y="228155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B</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48018" y="2640770"/>
            <a:ext cx="10574808" cy="2861310"/>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10. (2014岳阳3题2分)2014年4月18日，《人民日报》头版报道，岳阳是一座可以“深呼吸”的城市，水是岳阳的最大的生态优势，水能有效地改善气候是因为水具有(　　)</a:t>
            </a:r>
          </a:p>
          <a:p>
            <a:pPr marL="127000" indent="0" fontAlgn="auto">
              <a:lnSpc>
                <a:spcPct val="150000"/>
              </a:lnSpc>
            </a:pPr>
            <a:r>
              <a:rPr sz="2400">
                <a:latin typeface="Times New Roman" panose="02020603050405020304" pitchFamily="18" charset="0"/>
                <a:cs typeface="Times New Roman" panose="02020603050405020304" pitchFamily="18" charset="0"/>
              </a:rPr>
              <a:t>A. 较大的比热容 　　　　                       B. 较低的沸点    </a:t>
            </a:r>
          </a:p>
          <a:p>
            <a:pPr marL="127000" indent="0" fontAlgn="auto">
              <a:lnSpc>
                <a:spcPct val="150000"/>
              </a:lnSpc>
            </a:pPr>
            <a:r>
              <a:rPr sz="2400">
                <a:latin typeface="Times New Roman" panose="02020603050405020304" pitchFamily="18" charset="0"/>
                <a:cs typeface="Times New Roman" panose="02020603050405020304" pitchFamily="18" charset="0"/>
              </a:rPr>
              <a:t>C. 较低的凝固点                                        D. 较小的密度</a:t>
            </a:r>
          </a:p>
        </p:txBody>
      </p:sp>
      <p:grpSp>
        <p:nvGrpSpPr>
          <p:cNvPr id="6" name="组合 5"/>
          <p:cNvGrpSpPr/>
          <p:nvPr/>
        </p:nvGrpSpPr>
        <p:grpSpPr>
          <a:xfrm>
            <a:off x="710883" y="1478915"/>
            <a:ext cx="10764520" cy="737235"/>
            <a:chOff x="1156" y="3019"/>
            <a:chExt cx="16952" cy="1161"/>
          </a:xfrm>
        </p:grpSpPr>
        <p:pic>
          <p:nvPicPr>
            <p:cNvPr id="24" name="图片 23" descr="带序号考点标3字"/>
            <p:cNvPicPr>
              <a:picLocks noChangeAspect="1"/>
            </p:cNvPicPr>
            <p:nvPr/>
          </p:nvPicPr>
          <p:blipFill>
            <a:blip r:embed="rId3"/>
            <a:stretch>
              <a:fillRect/>
            </a:stretch>
          </p:blipFill>
          <p:spPr>
            <a:xfrm>
              <a:off x="1156" y="3233"/>
              <a:ext cx="3346" cy="903"/>
            </a:xfrm>
            <a:prstGeom prst="rect">
              <a:avLst/>
            </a:prstGeom>
          </p:spPr>
        </p:pic>
        <p:grpSp>
          <p:nvGrpSpPr>
            <p:cNvPr id="25" name="组合 24"/>
            <p:cNvGrpSpPr/>
            <p:nvPr/>
          </p:nvGrpSpPr>
          <p:grpSpPr>
            <a:xfrm>
              <a:off x="1550" y="3019"/>
              <a:ext cx="16558" cy="1161"/>
              <a:chOff x="1324" y="1663"/>
              <a:chExt cx="16558" cy="1161"/>
            </a:xfrm>
          </p:grpSpPr>
          <p:grpSp>
            <p:nvGrpSpPr>
              <p:cNvPr id="49" name="组合 48"/>
              <p:cNvGrpSpPr/>
              <p:nvPr/>
            </p:nvGrpSpPr>
            <p:grpSpPr>
              <a:xfrm>
                <a:off x="1324" y="1897"/>
                <a:ext cx="2771" cy="853"/>
                <a:chOff x="2487" y="360"/>
                <a:chExt cx="2091" cy="853"/>
              </a:xfrm>
            </p:grpSpPr>
            <p:sp>
              <p:nvSpPr>
                <p:cNvPr id="50" name="文本框 49"/>
                <p:cNvSpPr txBox="1"/>
                <p:nvPr/>
              </p:nvSpPr>
              <p:spPr>
                <a:xfrm>
                  <a:off x="2487" y="391"/>
                  <a:ext cx="1787" cy="822"/>
                </a:xfrm>
                <a:prstGeom prst="rect">
                  <a:avLst/>
                </a:prstGeom>
                <a:noFill/>
              </p:spPr>
              <p:txBody>
                <a:bodyPr wrap="square" rtlCol="0">
                  <a:spAutoFit/>
                </a:bodyPr>
                <a:lstStyle/>
                <a:p>
                  <a:r>
                    <a:rPr lang="zh-CN" altLang="en-US" sz="2800" b="1" dirty="0">
                      <a:solidFill>
                        <a:schemeClr val="bg1"/>
                      </a:solidFill>
                      <a:latin typeface="Times New Roman" panose="02020603050405020304" pitchFamily="18" charset="0"/>
                      <a:ea typeface="黑体" panose="02010609060101010101" pitchFamily="49" charset="-122"/>
                    </a:rPr>
                    <a:t>命题点</a:t>
                  </a:r>
                </a:p>
              </p:txBody>
            </p:sp>
            <p:sp>
              <p:nvSpPr>
                <p:cNvPr id="51" name="文本框 50"/>
                <p:cNvSpPr txBox="1"/>
                <p:nvPr/>
              </p:nvSpPr>
              <p:spPr>
                <a:xfrm>
                  <a:off x="4181" y="360"/>
                  <a:ext cx="397" cy="822"/>
                </a:xfrm>
                <a:prstGeom prst="rect">
                  <a:avLst/>
                </a:prstGeom>
                <a:noFill/>
              </p:spPr>
              <p:txBody>
                <a:bodyPr wrap="square" rtlCol="0">
                  <a:spAutoFit/>
                </a:bodyPr>
                <a:lstStyle/>
                <a:p>
                  <a:r>
                    <a:rPr lang="en-US" altLang="zh-CN" sz="2800" b="1">
                      <a:latin typeface="Times New Roman" panose="02020603050405020304" pitchFamily="18" charset="0"/>
                      <a:ea typeface="黑体" panose="02010609060101010101" pitchFamily="49" charset="-122"/>
                      <a:cs typeface="Times New Roman" panose="02020603050405020304" pitchFamily="18" charset="0"/>
                    </a:rPr>
                    <a:t>4</a:t>
                  </a:r>
                </a:p>
              </p:txBody>
            </p:sp>
          </p:grpSp>
          <p:sp>
            <p:nvSpPr>
              <p:cNvPr id="52" name="文本框 51"/>
              <p:cNvSpPr txBox="1"/>
              <p:nvPr/>
            </p:nvSpPr>
            <p:spPr>
              <a:xfrm>
                <a:off x="4505" y="1663"/>
                <a:ext cx="13377" cy="1161"/>
              </a:xfrm>
              <a:prstGeom prst="rect">
                <a:avLst/>
              </a:prstGeom>
              <a:noFill/>
            </p:spPr>
            <p:txBody>
              <a:bodyPr wrap="square" rtlCol="0">
                <a:spAutoFit/>
              </a:bodyPr>
              <a:lstStyle/>
              <a:p>
                <a:pPr>
                  <a:lnSpc>
                    <a:spcPct val="150000"/>
                  </a:lnSpc>
                </a:pPr>
                <a:r>
                  <a:rPr sz="2800" dirty="0">
                    <a:latin typeface="黑体" panose="02010609060101010101" pitchFamily="49" charset="-122"/>
                    <a:ea typeface="黑体" panose="02010609060101010101" pitchFamily="49" charset="-122"/>
                  </a:rPr>
                  <a:t>比热容的理解和应用</a:t>
                </a:r>
                <a:r>
                  <a:rPr sz="2400" dirty="0">
                    <a:latin typeface="Times New Roman" panose="02020603050405020304" pitchFamily="18" charset="0"/>
                    <a:ea typeface="宋体" panose="02010600030101010101" pitchFamily="2" charset="-122"/>
                    <a:cs typeface="Times New Roman" panose="02020603050405020304" pitchFamily="18" charset="0"/>
                  </a:rPr>
                  <a:t>[郴州2014.25(2)，岳阳3考，益阳3考]</a:t>
                </a:r>
              </a:p>
            </p:txBody>
          </p:sp>
        </p:grpSp>
      </p:grpSp>
      <p:sp>
        <p:nvSpPr>
          <p:cNvPr id="2" name="文本框 1"/>
          <p:cNvSpPr txBox="1"/>
          <p:nvPr/>
        </p:nvSpPr>
        <p:spPr>
          <a:xfrm>
            <a:off x="2319966" y="396303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A</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324928" y="1529715"/>
            <a:ext cx="9257665" cy="3969385"/>
          </a:xfrm>
          <a:prstGeom prst="rect">
            <a:avLst/>
          </a:prstGeom>
          <a:noFill/>
          <a:ln w="9525">
            <a:noFill/>
          </a:ln>
        </p:spPr>
        <p:txBody>
          <a:bodyPr wrap="square">
            <a:spAutoFit/>
          </a:bodyPr>
          <a:lstStyle/>
          <a:p>
            <a:pPr marL="127000" indent="0" fontAlgn="auto">
              <a:lnSpc>
                <a:spcPct val="150000"/>
              </a:lnSpc>
            </a:pPr>
            <a:r>
              <a:rPr sz="2400">
                <a:latin typeface="Times New Roman" panose="02020603050405020304" pitchFamily="18" charset="0"/>
                <a:cs typeface="Times New Roman" panose="02020603050405020304" pitchFamily="18" charset="0"/>
              </a:rPr>
              <a:t>11. (2014益阳9题3分)关于比热容，下列说法正确的是(　　)</a:t>
            </a:r>
          </a:p>
          <a:p>
            <a:pPr marL="127000" indent="0" fontAlgn="auto">
              <a:lnSpc>
                <a:spcPct val="150000"/>
              </a:lnSpc>
            </a:pPr>
            <a:r>
              <a:rPr sz="2400">
                <a:latin typeface="Times New Roman" panose="02020603050405020304" pitchFamily="18" charset="0"/>
                <a:cs typeface="Times New Roman" panose="02020603050405020304" pitchFamily="18" charset="0"/>
              </a:rPr>
              <a:t>A. 500 mL水比200 mL水的比热容大</a:t>
            </a:r>
          </a:p>
          <a:p>
            <a:pPr marL="127000" indent="0" fontAlgn="auto">
              <a:lnSpc>
                <a:spcPct val="150000"/>
              </a:lnSpc>
            </a:pPr>
            <a:r>
              <a:rPr sz="2400">
                <a:latin typeface="Times New Roman" panose="02020603050405020304" pitchFamily="18" charset="0"/>
                <a:cs typeface="Times New Roman" panose="02020603050405020304" pitchFamily="18" charset="0"/>
              </a:rPr>
              <a:t>B. 相同质量的酒精与汽油完全燃烧放出的热量不同，是因为它们的比热容不同</a:t>
            </a:r>
          </a:p>
          <a:p>
            <a:pPr marL="127000" indent="0" fontAlgn="auto">
              <a:lnSpc>
                <a:spcPct val="150000"/>
              </a:lnSpc>
            </a:pPr>
            <a:r>
              <a:rPr sz="2400">
                <a:latin typeface="Times New Roman" panose="02020603050405020304" pitchFamily="18" charset="0"/>
                <a:cs typeface="Times New Roman" panose="02020603050405020304" pitchFamily="18" charset="0"/>
              </a:rPr>
              <a:t>C. 质量相同的铁和铝，吸收相同的热量后，铝的温度升高较少，说明铝的比热容比铁大</a:t>
            </a:r>
          </a:p>
          <a:p>
            <a:pPr marL="127000" indent="0" fontAlgn="auto">
              <a:lnSpc>
                <a:spcPct val="150000"/>
              </a:lnSpc>
            </a:pPr>
            <a:r>
              <a:rPr sz="2400">
                <a:latin typeface="Times New Roman" panose="02020603050405020304" pitchFamily="18" charset="0"/>
                <a:cs typeface="Times New Roman" panose="02020603050405020304" pitchFamily="18" charset="0"/>
              </a:rPr>
              <a:t>D. 热水变凉后其比热容变小</a:t>
            </a:r>
          </a:p>
        </p:txBody>
      </p:sp>
      <p:sp>
        <p:nvSpPr>
          <p:cNvPr id="2" name="文本框 1"/>
          <p:cNvSpPr txBox="1"/>
          <p:nvPr/>
        </p:nvSpPr>
        <p:spPr>
          <a:xfrm>
            <a:off x="8791886" y="1715130"/>
            <a:ext cx="541027" cy="460375"/>
          </a:xfrm>
          <a:prstGeom prst="rect">
            <a:avLst/>
          </a:prstGeom>
          <a:noFill/>
        </p:spPr>
        <p:txBody>
          <a:bodyPr wrap="square" rtlCol="0">
            <a:spAutoFit/>
          </a:bodyPr>
          <a:lstStyle/>
          <a:p>
            <a:r>
              <a:rPr lang="en-US" altLang="zh-CN" sz="2400" dirty="0">
                <a:solidFill>
                  <a:srgbClr val="FF0000"/>
                </a:solidFill>
                <a:latin typeface="Times New Roman" panose="02020603050405020304" pitchFamily="18" charset="0"/>
                <a:cs typeface="Times New Roman" panose="02020603050405020304" pitchFamily="18" charset="0"/>
              </a:rPr>
              <a:t>C</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preset"/>
  <p:tag name="KSO_WM_TEMPLATE_INDEX" val="1"/>
</p:tagLst>
</file>

<file path=ppt/tags/tag10.xml><?xml version="1.0" encoding="utf-8"?>
<p:tagLst xmlns:a="http://schemas.openxmlformats.org/drawingml/2006/main" xmlns:r="http://schemas.openxmlformats.org/officeDocument/2006/relationships" xmlns:p="http://schemas.openxmlformats.org/presentationml/2006/main">
  <p:tag name="KSO_WM_UNIT_TABLE_BEAUTIFY" val="smartTable{ee63ae4a-3de5-4a91-99f8-335af6ad109a}"/>
</p:tagLst>
</file>

<file path=ppt/tags/tag11.xml><?xml version="1.0" encoding="utf-8"?>
<p:tagLst xmlns:a="http://schemas.openxmlformats.org/drawingml/2006/main" xmlns:r="http://schemas.openxmlformats.org/officeDocument/2006/relationships" xmlns:p="http://schemas.openxmlformats.org/presentationml/2006/main">
  <p:tag name="KSO_WM_UNIT_TABLE_BEAUTIFY" val="smartTable{ee63ae4a-3de5-4a91-99f8-335af6ad109a}"/>
</p:tagLst>
</file>

<file path=ppt/tags/tag12.xml><?xml version="1.0" encoding="utf-8"?>
<p:tagLst xmlns:a="http://schemas.openxmlformats.org/drawingml/2006/main" xmlns:r="http://schemas.openxmlformats.org/officeDocument/2006/relationships" xmlns:p="http://schemas.openxmlformats.org/presentationml/2006/main">
  <p:tag name="KSO_WM_UNIT_TABLE_BEAUTIFY" val="smartTable{ee63ae4a-3de5-4a91-99f8-335af6ad109a}"/>
</p:tagLst>
</file>

<file path=ppt/tags/tag13.xml><?xml version="1.0" encoding="utf-8"?>
<p:tagLst xmlns:a="http://schemas.openxmlformats.org/drawingml/2006/main" xmlns:r="http://schemas.openxmlformats.org/officeDocument/2006/relationships" xmlns:p="http://schemas.openxmlformats.org/presentationml/2006/main">
  <p:tag name="KSO_WM_UNIT_TABLE_BEAUTIFY" val="smartTable{ffeee39f-8336-4e50-8169-bcdc2b9439dc}"/>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h_f*1_2_1"/>
  <p:tag name="KSO_WM_UNIT_TYPE" val="l_h_f"/>
  <p:tag name="KSO_WM_UNIT_INDEX" val="1_2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h_f*1_2_1"/>
  <p:tag name="KSO_WM_UNIT_TYPE" val="l_h_f"/>
  <p:tag name="KSO_WM_UNIT_INDEX" val="1_2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h_f*1_2_1"/>
  <p:tag name="KSO_WM_UNIT_TYPE" val="l_h_f"/>
  <p:tag name="KSO_WM_UNIT_INDEX" val="1_2_1"/>
  <p:tag name="KSO_WM_UNIT_CLEAR" val="1"/>
  <p:tag name="KSO_WM_UNIT_LAYERLEVEL" val="1_1_1"/>
  <p:tag name="KSO_WM_UNIT_VALUE" val="34"/>
  <p:tag name="KSO_WM_UNIT_HIGHLIGHT" val="0"/>
  <p:tag name="KSO_WM_UNIT_COMPATIBLE" val="0"/>
  <p:tag name="KSO_WM_UNIT_PRESET_TEXT_INDEX" val="4"/>
  <p:tag name="KSO_WM_UNIT_PRESET_TEXT_LEN" val="36"/>
  <p:tag name="KSO_WM_DIAGRAM_GROUP_CODE" val="l1-1"/>
  <p:tag name="KSO_WM_UNIT_FILL_FORE_SCHEMECOLOR_INDEX" val="6"/>
  <p:tag name="KSO_WM_UNIT_FILL_TYPE" val="1"/>
  <p:tag name="KSO_WM_UNIT_SHADOW_SCHEMECOLOR_INDEX" val="5"/>
  <p:tag name="KSO_WM_UNIT_TEXT_FILL_FORE_SCHEMECOLOR_INDEX" val="13"/>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160007"/>
  <p:tag name="KSO_WM_TAG_VERSION" val="1.0"/>
  <p:tag name="KSO_WM_BEAUTIFY_FLAG" val="#wm#"/>
  <p:tag name="KSO_WM_UNIT_ID" val="diagram160007_3*l_i*1_2"/>
  <p:tag name="KSO_WM_UNIT_TYPE" val="l_i"/>
  <p:tag name="KSO_WM_UNIT_INDEX" val="1_2"/>
  <p:tag name="KSO_WM_UNIT_CLEAR" val="1"/>
  <p:tag name="KSO_WM_UNIT_LAYERLEVEL" val="1_1"/>
  <p:tag name="KSO_WM_DIAGRAM_GROUP_CODE" val="l1-1"/>
  <p:tag name="KSO_WM_UNIT_FILL_FORE_SCHEMECOLOR_INDEX" val="5"/>
  <p:tag name="KSO_WM_UNIT_FILL_TYPE" val="1"/>
  <p:tag name="KSO_WM_UNIT_SHADOW_SCHEMECOLOR_INDEX" val="14"/>
  <p:tag name="KSO_WM_UNIT_TEXT_FILL_FORE_SCHEMECOLOR_INDEX" val="2"/>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UNIT_TABLE_BEAUTIFY" val="smartTable{83f0da92-931e-469e-9888-d65a01151246}"/>
</p:tagLst>
</file>

<file path=ppt/tags/tag9.xml><?xml version="1.0" encoding="utf-8"?>
<p:tagLst xmlns:a="http://schemas.openxmlformats.org/drawingml/2006/main" xmlns:r="http://schemas.openxmlformats.org/officeDocument/2006/relationships" xmlns:p="http://schemas.openxmlformats.org/presentationml/2006/main">
  <p:tag name="KSO_WM_UNIT_TABLE_BEAUTIFY" val="smartTable{9dd58b19-4f39-4dee-a16d-d9cb04d8069a}"/>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3048</Words>
  <Application>Microsoft Office PowerPoint</Application>
  <PresentationFormat>自定义</PresentationFormat>
  <Paragraphs>604</Paragraphs>
  <Slides>55</Slides>
  <Notes>36</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55</vt:i4>
      </vt:variant>
    </vt:vector>
  </HeadingPairs>
  <TitlesOfParts>
    <vt:vector size="57" baseType="lpstr">
      <vt:lpstr>Office 主题</vt:lpstr>
      <vt:lpstr>Equation.DSMT4</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User</cp:lastModifiedBy>
  <cp:revision>6</cp:revision>
  <dcterms:created xsi:type="dcterms:W3CDTF">2019-11-26T04:16:00Z</dcterms:created>
  <dcterms:modified xsi:type="dcterms:W3CDTF">2020-03-14T01:53:03Z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