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0593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84"/>
      </p:cViewPr>
      <p:guideLst>
        <p:guide orient="horz" pos="15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4D703-EF9E-4EFE-9E58-5EC4B178E12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85800"/>
            <a:ext cx="6194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FB9B-440E-42BD-A708-6F6F53171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13FAE-BFF9-467C-9FAC-6500006276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82"/>
            <a:ext cx="7772400" cy="10844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66973"/>
            <a:ext cx="6400800" cy="12929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2609"/>
            <a:ext cx="2057400" cy="43168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2609"/>
            <a:ext cx="6019800" cy="43168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51109"/>
            <a:ext cx="7772400" cy="10048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44374"/>
            <a:ext cx="7772400" cy="11067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32501"/>
            <a:ext cx="4040188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04474"/>
            <a:ext cx="4040188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32501"/>
            <a:ext cx="4041775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04474"/>
            <a:ext cx="4041775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1438"/>
            <a:ext cx="3008313" cy="8572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1438"/>
            <a:ext cx="5111750" cy="43180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8719"/>
            <a:ext cx="3008313" cy="3460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41554"/>
            <a:ext cx="5486400" cy="418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2063"/>
            <a:ext cx="5486400" cy="30356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59655"/>
            <a:ext cx="5486400" cy="5937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2609"/>
            <a:ext cx="8229600" cy="84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80518"/>
            <a:ext cx="8229600" cy="333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9280"/>
            <a:ext cx="2895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625" y="1509043"/>
            <a:ext cx="8357870" cy="951135"/>
          </a:xfrm>
        </p:spPr>
        <p:txBody>
          <a:bodyPr>
            <a:normAutofit fontScale="90000"/>
          </a:bodyPr>
          <a:lstStyle/>
          <a:p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第十六章  </a:t>
            </a:r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电压  电阻</a:t>
            </a:r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复习课件</a:t>
            </a:r>
            <a:endParaRPr lang="zh-CN" altLang="en-US" sz="494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4184" y="225425"/>
            <a:ext cx="531427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人教版九年级物理全册</a:t>
            </a:r>
          </a:p>
        </p:txBody>
      </p:sp>
      <p:sp>
        <p:nvSpPr>
          <p:cNvPr id="6" name="矩形 5"/>
          <p:cNvSpPr/>
          <p:nvPr/>
        </p:nvSpPr>
        <p:spPr>
          <a:xfrm>
            <a:off x="156794" y="4166298"/>
            <a:ext cx="8507457" cy="71404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知识梳理    </a:t>
            </a:r>
            <a:r>
              <a:rPr lang="zh-CN" altLang="en-US" sz="4040" b="1">
                <a:solidFill>
                  <a:srgbClr val="0070C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基础达标</a:t>
            </a:r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    </a:t>
            </a:r>
            <a:r>
              <a:rPr lang="zh-CN" altLang="en-US" sz="4040" b="1">
                <a:solidFill>
                  <a:srgbClr val="00B05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技能强化</a:t>
            </a:r>
          </a:p>
        </p:txBody>
      </p:sp>
      <p:sp>
        <p:nvSpPr>
          <p:cNvPr id="3" name="太阳形 2"/>
          <p:cNvSpPr/>
          <p:nvPr/>
        </p:nvSpPr>
        <p:spPr>
          <a:xfrm>
            <a:off x="1206500" y="2957174"/>
            <a:ext cx="948690" cy="1037267"/>
          </a:xfrm>
          <a:prstGeom prst="su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/>
              <a:sym typeface="微软雅黑" panose="020B0503020204020204" charset="-122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3936365" y="3061116"/>
            <a:ext cx="948690" cy="1037267"/>
          </a:xfrm>
          <a:prstGeom prst="sun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太阳形 7"/>
          <p:cNvSpPr/>
          <p:nvPr/>
        </p:nvSpPr>
        <p:spPr>
          <a:xfrm>
            <a:off x="6703695" y="3061116"/>
            <a:ext cx="948690" cy="1037267"/>
          </a:xfrm>
          <a:prstGeom prst="sun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05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1878331" y="723769"/>
            <a:ext cx="5602311" cy="32351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、关于电流表和电压表的使用，下列说法中错误的</a:t>
            </a:r>
            <a:r>
              <a:rPr lang="zh-CN" altLang="en-US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是（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1945"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945">
                <a:latin typeface="Times New Roman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．使用前都应检查指针是否指零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．若有两个量程，一般都先用大量程“试触”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．两表都不能将两接线柱直接接到电源的两极上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．接入电路时，都应使电流从正接线柱流入，从负接线柱流出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751227" y="1257972"/>
            <a:ext cx="377684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00090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78330" y="700959"/>
            <a:ext cx="5495048" cy="1037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333" tIns="35013" rIns="67333" bIns="3501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、如图所示，电路中的两只小灯泡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均正常发光，则下面几种说法中正确的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是（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2095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55623" y="3018919"/>
            <a:ext cx="2673479" cy="177780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878330" y="1667857"/>
            <a:ext cx="5064290" cy="2005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333" tIns="35013" rIns="67333" bIns="3501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．甲是电流表，乙是电压表</a:t>
            </a: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．甲是电压表，乙是电流表</a:t>
            </a: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．甲、乙都是电流表</a:t>
            </a: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．甲、乙都是电压表</a:t>
            </a: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6687004" y="1163926"/>
            <a:ext cx="388373" cy="575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0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450837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51467" y="-97157"/>
            <a:ext cx="136046" cy="531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7333" tIns="35013" rIns="67333" bIns="35013" anchor="ctr">
            <a:spAutoFit/>
          </a:bodyPr>
          <a:lstStyle/>
          <a:p>
            <a:pPr eaLnBrk="1" hangingPunct="1"/>
            <a:endParaRPr lang="zh-CN" altLang="zh-CN" sz="2995">
              <a:latin typeface="Times New Roman" pitchFamily="18" charset="0"/>
              <a:ea typeface="黑体" panose="02010609060101010101" charset="-122"/>
            </a:endParaRP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08396" y="2472309"/>
            <a:ext cx="2873010" cy="205068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003603" y="801436"/>
            <a:ext cx="5739469" cy="34558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333" tIns="35013" rIns="67333" bIns="3501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、在如图所示的电路中，电源电压为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6 V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，当开关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闭合后，只有一只灯泡发光，且电压表的示数为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6 V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，产生这一现象的原因可能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</a:rPr>
              <a:t>是（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</a:rPr>
              <a:t>      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en-US" altLang="zh-CN" sz="2095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短路  </a:t>
            </a:r>
            <a:endParaRPr lang="en-US" altLang="zh-CN" sz="2095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短路  </a:t>
            </a: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处开路   </a:t>
            </a:r>
            <a:endParaRPr lang="en-US" altLang="zh-CN" sz="2095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处开路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6773999" y="1868072"/>
            <a:ext cx="646101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7269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51467" y="-97157"/>
            <a:ext cx="136046" cy="531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7333" tIns="35013" rIns="67333" bIns="35013" anchor="ctr">
            <a:spAutoFit/>
          </a:bodyPr>
          <a:lstStyle/>
          <a:p>
            <a:pPr eaLnBrk="1" hangingPunct="1"/>
            <a:endParaRPr lang="zh-CN" altLang="zh-CN" sz="299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7634" y="2065321"/>
            <a:ext cx="3487044" cy="260346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950085" y="843215"/>
            <a:ext cx="5818470" cy="2972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333" tIns="35013" rIns="67333" bIns="3501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6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、如图所示，电源电压为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6 V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，电压表的示数是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4 V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，则灯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两端的电压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</a:rPr>
              <a:t>是（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en-US" altLang="zh-CN" sz="2095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2V   </a:t>
            </a: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4V</a:t>
            </a: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6V    </a:t>
            </a:r>
          </a:p>
          <a:p>
            <a:pPr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．无法确定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5415650" y="1456867"/>
            <a:ext cx="484576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755139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 descr="705deda17f3e4df08d5f7524db3964ec# #矩形 1"/>
          <p:cNvSpPr>
            <a:spLocks noChangeArrowheads="1"/>
          </p:cNvSpPr>
          <p:nvPr/>
        </p:nvSpPr>
        <p:spPr bwMode="auto">
          <a:xfrm>
            <a:off x="1698625" y="1019630"/>
            <a:ext cx="5387340" cy="26068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7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、如图所示，关于电表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的种类的判断，其中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正确的是（ 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均为电流表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                   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均为电压表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 sz="2095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为电压表，表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为电流表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          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为电流表，表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为电压表</a:t>
            </a:r>
          </a:p>
        </p:txBody>
      </p:sp>
      <p:pic>
        <p:nvPicPr>
          <p:cNvPr id="15363" name="Picture 1" descr="298228ef8e954ff8a9e78d28bf18b54d# #Picture 1"/>
          <p:cNvPicPr>
            <a:picLocks noChangeAspect="1" noChangeArrowheads="1"/>
          </p:cNvPicPr>
          <p:nvPr/>
        </p:nvPicPr>
        <p:blipFill>
          <a:blip r:embed="rId2"/>
          <a:srcRect b="16255"/>
          <a:stretch>
            <a:fillRect/>
          </a:stretch>
        </p:blipFill>
        <p:spPr bwMode="auto">
          <a:xfrm>
            <a:off x="6676791" y="2069946"/>
            <a:ext cx="1886044" cy="222284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7" name="TextBox 3" descr="2ce4fe3db30d4695be2d2bbe70f55739# #TextBox 3"/>
          <p:cNvSpPr txBox="1">
            <a:spLocks noChangeArrowheads="1"/>
          </p:cNvSpPr>
          <p:nvPr/>
        </p:nvSpPr>
        <p:spPr bwMode="auto">
          <a:xfrm>
            <a:off x="4443096" y="1511756"/>
            <a:ext cx="592655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13279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 descr="e1c7b5faba2942efbd0879be34c15c44# #组合 230"/>
          <p:cNvGrpSpPr/>
          <p:nvPr/>
        </p:nvGrpSpPr>
        <p:grpSpPr>
          <a:xfrm>
            <a:off x="6153006" y="2160824"/>
            <a:ext cx="2679418" cy="1855099"/>
            <a:chOff x="0" y="0"/>
            <a:chExt cx="2256" cy="1538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256" cy="15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>
                <a:lnSpc>
                  <a:spcPct val="150000"/>
                </a:lnSpc>
              </a:pPr>
              <a:endParaRPr lang="zh-CN" altLang="zh-CN" sz="2095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2"/>
            <a:srcRect l="4803" t="8745" r="4231" b="6084"/>
            <a:stretch>
              <a:fillRect/>
            </a:stretch>
          </p:blipFill>
          <p:spPr bwMode="auto">
            <a:xfrm>
              <a:off x="96" y="98"/>
              <a:ext cx="2064" cy="13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24578" name="Text Box 2" descr="83005af5e8b142c48bdb44539969affb# #Text Box 2"/>
          <p:cNvSpPr txBox="1">
            <a:spLocks noChangeArrowheads="1"/>
          </p:cNvSpPr>
          <p:nvPr/>
        </p:nvSpPr>
        <p:spPr bwMode="auto">
          <a:xfrm>
            <a:off x="1878330" y="717416"/>
            <a:ext cx="5387340" cy="3477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、如图所示，已知两只灯泡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095" baseline="-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是串联的，则在①、②和③三个电表中（电流表或电压表）判断正确的是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endParaRPr lang="en-US" altLang="zh-CN" sz="2095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 ①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是电流表，②和③是电压表；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 ①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和③是电压表，②是电流表；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C. ①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和②是电流表，③是电压表；         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 ①②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和③都是电流表</a:t>
            </a:r>
          </a:p>
        </p:txBody>
      </p:sp>
      <p:sp>
        <p:nvSpPr>
          <p:cNvPr id="24582" name="Text Box 6" descr="c3c236cdf41244049d89f7ed2a4760a4# #文本框 598"/>
          <p:cNvSpPr txBox="1">
            <a:spLocks noChangeArrowheads="1"/>
          </p:cNvSpPr>
          <p:nvPr/>
        </p:nvSpPr>
        <p:spPr bwMode="auto">
          <a:xfrm>
            <a:off x="4474517" y="1773825"/>
            <a:ext cx="467948" cy="393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333" tIns="35013" rIns="67333" bIns="35013">
            <a:spAutoFit/>
          </a:bodyPr>
          <a:lstStyle/>
          <a:p>
            <a:pPr eaLnBrk="1" hangingPunct="1"/>
            <a:r>
              <a:rPr lang="en-US" altLang="zh-CN" sz="20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98501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12620" y="776739"/>
            <a:ext cx="5387340" cy="2037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、在图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甲的电路中，当闭合开关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后，电路正常工作。两只电压表指针位置均为图乙所示，则电阻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两端电压分别是（       ）</a:t>
            </a:r>
            <a:endParaRPr lang="en-US" altLang="zh-CN" sz="1945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A.4.8 V  1.2 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    B.6 V  1.2 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   </a:t>
            </a:r>
            <a:endParaRPr lang="en-US" altLang="zh-CN" sz="1945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C.1.2 V  6 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      D.1.2 V  4.8 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endParaRPr lang="en-US" altLang="zh-CN" sz="1945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7411" name="Group 4"/>
          <p:cNvGrpSpPr/>
          <p:nvPr/>
        </p:nvGrpSpPr>
        <p:grpSpPr>
          <a:xfrm>
            <a:off x="2473561" y="3060100"/>
            <a:ext cx="3933613" cy="1700508"/>
            <a:chOff x="0" y="0"/>
            <a:chExt cx="3900" cy="138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0"/>
              <a:ext cx="3900" cy="1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560" y="912"/>
              <a:ext cx="795" cy="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1795">
                  <a:latin typeface="黑体" panose="02010609060101010101" charset="-122"/>
                  <a:ea typeface="黑体" panose="02010609060101010101" charset="-122"/>
                </a:rPr>
                <a:t>图</a:t>
              </a:r>
              <a:r>
                <a:rPr lang="en-US" altLang="zh-CN" sz="1795">
                  <a:latin typeface="黑体" panose="02010609060101010101" charset="-122"/>
                  <a:ea typeface="黑体" panose="02010609060101010101" charset="-122"/>
                </a:rPr>
                <a:t>7</a:t>
              </a:r>
            </a:p>
          </p:txBody>
        </p:sp>
      </p:grp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268266" y="1484357"/>
            <a:ext cx="364202" cy="4814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96962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414588"/>
            <a:ext cx="6156960" cy="843227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黑体" panose="02010609060101010101" charset="-122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84624" y="421370"/>
            <a:ext cx="5387340" cy="4284062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、（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2019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年中考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·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山东烟台卷）如图所示的电路中，闭合开关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，滑动变阻器的滑片向右滑动的过程中，下列说法正确的是（    ）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电流表的示数变小，电压表的示数变小         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电流表的示数变小，电压表的示数变大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C.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电流表的示数不变，电压表的示数变小       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电流表的示数变大，电压表的示数变大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095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8436" name="Group 4"/>
          <p:cNvGrpSpPr/>
          <p:nvPr/>
        </p:nvGrpSpPr>
        <p:grpSpPr>
          <a:xfrm>
            <a:off x="3401295" y="3380353"/>
            <a:ext cx="2370620" cy="1607988"/>
            <a:chOff x="0" y="0"/>
            <a:chExt cx="2584" cy="2072"/>
          </a:xfrm>
        </p:grpSpPr>
        <p:grpSp>
          <p:nvGrpSpPr>
            <p:cNvPr id="18438" name="Group 5"/>
            <p:cNvGrpSpPr/>
            <p:nvPr/>
          </p:nvGrpSpPr>
          <p:grpSpPr>
            <a:xfrm>
              <a:off x="0" y="0"/>
              <a:ext cx="2585" cy="2073"/>
              <a:chOff x="0" y="0"/>
              <a:chExt cx="2585" cy="2073"/>
            </a:xfrm>
          </p:grpSpPr>
          <p:sp>
            <p:nvSpPr>
              <p:cNvPr id="18444" name="xjhzja29"/>
              <p:cNvSpPr>
                <a:spLocks noChangeArrowheads="1"/>
              </p:cNvSpPr>
              <p:nvPr/>
            </p:nvSpPr>
            <p:spPr bwMode="auto">
              <a:xfrm>
                <a:off x="150" y="660"/>
                <a:ext cx="2415" cy="12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eaLnBrk="1" hangingPunct="1"/>
                <a:endParaRPr lang="zh-CN" altLang="en-US" sz="2095">
                  <a:ea typeface="黑体" panose="02010609060101010101" charset="-122"/>
                </a:endParaRPr>
              </a:p>
            </p:txBody>
          </p:sp>
          <p:sp>
            <p:nvSpPr>
              <p:cNvPr id="18445" name="AutoShape 7"/>
              <p:cNvSpPr>
                <a:spLocks noChangeArrowheads="1"/>
              </p:cNvSpPr>
              <p:nvPr/>
            </p:nvSpPr>
            <p:spPr bwMode="auto">
              <a:xfrm>
                <a:off x="0" y="1191"/>
                <a:ext cx="280" cy="280"/>
              </a:xfrm>
              <a:prstGeom prst="flowChartSummingJuncti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 sz="2095">
                  <a:ea typeface="黑体" panose="02010609060101010101" charset="-122"/>
                </a:endParaRPr>
              </a:p>
            </p:txBody>
          </p:sp>
          <p:grpSp>
            <p:nvGrpSpPr>
              <p:cNvPr id="18446" name="Group 8"/>
              <p:cNvGrpSpPr/>
              <p:nvPr/>
            </p:nvGrpSpPr>
            <p:grpSpPr>
              <a:xfrm>
                <a:off x="808" y="1725"/>
                <a:ext cx="115" cy="348"/>
                <a:chOff x="0" y="0"/>
                <a:chExt cx="315" cy="468"/>
              </a:xfrm>
            </p:grpSpPr>
            <p:sp>
              <p:nvSpPr>
                <p:cNvPr id="18460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" cy="4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eaLnBrk="1" hangingPunct="1"/>
                  <a:endParaRPr lang="zh-CN" altLang="en-US" sz="2095">
                    <a:ea typeface="黑体" panose="02010609060101010101" charset="-122"/>
                  </a:endParaRPr>
                </a:p>
              </p:txBody>
            </p:sp>
            <p:sp>
              <p:nvSpPr>
                <p:cNvPr id="1846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80"/>
                  <a:ext cx="0" cy="3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846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15" y="0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sp>
            <p:nvSpPr>
              <p:cNvPr id="18447" name="Line 12"/>
              <p:cNvSpPr>
                <a:spLocks noChangeShapeType="1"/>
              </p:cNvSpPr>
              <p:nvPr/>
            </p:nvSpPr>
            <p:spPr bwMode="auto">
              <a:xfrm>
                <a:off x="1004" y="226"/>
                <a:ext cx="6" cy="3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8448" name="Line 13"/>
              <p:cNvSpPr>
                <a:spLocks noChangeShapeType="1"/>
              </p:cNvSpPr>
              <p:nvPr/>
            </p:nvSpPr>
            <p:spPr bwMode="auto">
              <a:xfrm>
                <a:off x="999" y="239"/>
                <a:ext cx="1587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8449" name="Line 14"/>
              <p:cNvSpPr>
                <a:spLocks noChangeShapeType="1"/>
              </p:cNvSpPr>
              <p:nvPr/>
            </p:nvSpPr>
            <p:spPr bwMode="auto">
              <a:xfrm>
                <a:off x="2566" y="255"/>
                <a:ext cx="1" cy="4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grpSp>
            <p:nvGrpSpPr>
              <p:cNvPr id="18450" name="Group 15"/>
              <p:cNvGrpSpPr/>
              <p:nvPr/>
            </p:nvGrpSpPr>
            <p:grpSpPr>
              <a:xfrm>
                <a:off x="1589" y="0"/>
                <a:ext cx="446" cy="406"/>
                <a:chOff x="0" y="0"/>
                <a:chExt cx="446" cy="406"/>
              </a:xfrm>
            </p:grpSpPr>
            <p:sp>
              <p:nvSpPr>
                <p:cNvPr id="18458" name="Oval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 sz="2095">
                    <a:ea typeface="黑体" panose="02010609060101010101" charset="-122"/>
                  </a:endParaRPr>
                </a:p>
              </p:txBody>
            </p:sp>
            <p:sp>
              <p:nvSpPr>
                <p:cNvPr id="1845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6" y="54"/>
                  <a:ext cx="300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 eaLnBrk="1" hangingPunct="1"/>
                  <a:r>
                    <a:rPr lang="en-US" altLang="zh-CN" sz="2095">
                      <a:latin typeface="Times New Roman" panose="02020603050405020304" pitchFamily="18" charset="0"/>
                      <a:ea typeface="黑体" panose="02010609060101010101" charset="-122"/>
                    </a:rPr>
                    <a:t>V</a:t>
                  </a:r>
                </a:p>
              </p:txBody>
            </p:sp>
          </p:grpSp>
          <p:sp>
            <p:nvSpPr>
              <p:cNvPr id="18451" name="Text Box 18"/>
              <p:cNvSpPr txBox="1">
                <a:spLocks noChangeArrowheads="1"/>
              </p:cNvSpPr>
              <p:nvPr/>
            </p:nvSpPr>
            <p:spPr bwMode="auto">
              <a:xfrm>
                <a:off x="720" y="256"/>
                <a:ext cx="208" cy="2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1" hangingPunct="1"/>
                <a:r>
                  <a:rPr lang="en-US" altLang="zh-CN" sz="2095" i="1">
                    <a:latin typeface="Times New Roman" panose="02020603050405020304" pitchFamily="18" charset="0"/>
                    <a:ea typeface="黑体" panose="02010609060101010101" charset="-122"/>
                  </a:rPr>
                  <a:t>P</a:t>
                </a:r>
                <a:endParaRPr lang="en-US" altLang="zh-CN" sz="2095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18452" name="Text Box 19"/>
              <p:cNvSpPr txBox="1">
                <a:spLocks noChangeArrowheads="1"/>
              </p:cNvSpPr>
              <p:nvPr/>
            </p:nvSpPr>
            <p:spPr bwMode="auto">
              <a:xfrm>
                <a:off x="930" y="735"/>
                <a:ext cx="239" cy="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1" hangingPunct="1"/>
                <a:r>
                  <a:rPr lang="en-US" altLang="zh-CN" sz="2095" i="1">
                    <a:latin typeface="Times New Roman" panose="02020603050405020304" pitchFamily="18" charset="0"/>
                    <a:ea typeface="黑体" panose="02010609060101010101" charset="-122"/>
                  </a:rPr>
                  <a:t>R</a:t>
                </a:r>
                <a:endParaRPr lang="en-US" altLang="zh-CN" sz="2095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18453" name="Text Box 20"/>
              <p:cNvSpPr txBox="1">
                <a:spLocks noChangeArrowheads="1"/>
              </p:cNvSpPr>
              <p:nvPr/>
            </p:nvSpPr>
            <p:spPr bwMode="auto">
              <a:xfrm>
                <a:off x="1394" y="1562"/>
                <a:ext cx="194" cy="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1" hangingPunct="1"/>
                <a:r>
                  <a:rPr lang="en-US" altLang="zh-CN" sz="2095">
                    <a:latin typeface="Times New Roman" panose="02020603050405020304" pitchFamily="18" charset="0"/>
                    <a:ea typeface="黑体" panose="02010609060101010101" charset="-122"/>
                  </a:rPr>
                  <a:t>S</a:t>
                </a:r>
              </a:p>
            </p:txBody>
          </p:sp>
          <p:grpSp>
            <p:nvGrpSpPr>
              <p:cNvPr id="18454" name="Group 21"/>
              <p:cNvGrpSpPr/>
              <p:nvPr/>
            </p:nvGrpSpPr>
            <p:grpSpPr>
              <a:xfrm>
                <a:off x="1604" y="435"/>
                <a:ext cx="446" cy="406"/>
                <a:chOff x="0" y="0"/>
                <a:chExt cx="446" cy="406"/>
              </a:xfrm>
            </p:grpSpPr>
            <p:sp>
              <p:nvSpPr>
                <p:cNvPr id="18456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/>
                  <a:endParaRPr lang="zh-CN" altLang="en-US" sz="2095">
                    <a:ea typeface="黑体" panose="02010609060101010101" charset="-122"/>
                  </a:endParaRPr>
                </a:p>
              </p:txBody>
            </p:sp>
            <p:sp>
              <p:nvSpPr>
                <p:cNvPr id="1845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6" y="54"/>
                  <a:ext cx="300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 eaLnBrk="1" hangingPunct="1"/>
                  <a:r>
                    <a:rPr lang="en-US" altLang="zh-CN" sz="2095">
                      <a:latin typeface="Times New Roman" panose="02020603050405020304" pitchFamily="18" charset="0"/>
                      <a:ea typeface="黑体" panose="02010609060101010101" charset="-122"/>
                    </a:rPr>
                    <a:t>A</a:t>
                  </a:r>
                </a:p>
              </p:txBody>
            </p:sp>
          </p:grpSp>
          <p:sp>
            <p:nvSpPr>
              <p:cNvPr id="18455" name="xjhzja19"/>
              <p:cNvSpPr>
                <a:spLocks noChangeArrowheads="1"/>
              </p:cNvSpPr>
              <p:nvPr/>
            </p:nvSpPr>
            <p:spPr bwMode="auto">
              <a:xfrm>
                <a:off x="824" y="600"/>
                <a:ext cx="460" cy="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eaLnBrk="1" hangingPunct="1"/>
                <a:endParaRPr lang="zh-CN" altLang="en-US" sz="2095">
                  <a:ea typeface="黑体" panose="02010609060101010101" charset="-122"/>
                </a:endParaRPr>
              </a:p>
            </p:txBody>
          </p:sp>
        </p:grpSp>
        <p:grpSp>
          <p:nvGrpSpPr>
            <p:cNvPr id="18439" name="Group 25"/>
            <p:cNvGrpSpPr/>
            <p:nvPr/>
          </p:nvGrpSpPr>
          <p:grpSpPr>
            <a:xfrm>
              <a:off x="1581" y="1748"/>
              <a:ext cx="362" cy="312"/>
              <a:chOff x="0" y="0"/>
              <a:chExt cx="362" cy="312"/>
            </a:xfrm>
          </p:grpSpPr>
          <p:sp>
            <p:nvSpPr>
              <p:cNvPr id="18440" name="Rectangle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2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eaLnBrk="1" hangingPunct="1"/>
                <a:endParaRPr lang="zh-CN" altLang="en-US" sz="2095">
                  <a:ea typeface="黑体" panose="02010609060101010101" charset="-122"/>
                </a:endParaRPr>
              </a:p>
            </p:txBody>
          </p:sp>
          <p:grpSp>
            <p:nvGrpSpPr>
              <p:cNvPr id="18441" name="Group 27"/>
              <p:cNvGrpSpPr/>
              <p:nvPr/>
            </p:nvGrpSpPr>
            <p:grpSpPr>
              <a:xfrm>
                <a:off x="0" y="0"/>
                <a:ext cx="362" cy="156"/>
                <a:chOff x="0" y="0"/>
                <a:chExt cx="362" cy="156"/>
              </a:xfrm>
            </p:grpSpPr>
            <p:sp>
              <p:nvSpPr>
                <p:cNvPr id="184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362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844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62" y="15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</p:grpSp>
      </p:grp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6404210" y="1337684"/>
            <a:ext cx="538022" cy="393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333" tIns="35013" rIns="67333" bIns="3501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0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</a:p>
        </p:txBody>
      </p:sp>
      <p:sp>
        <p:nvSpPr>
          <p:cNvPr id="4" name="矩形 3"/>
          <p:cNvSpPr/>
          <p:nvPr/>
        </p:nvSpPr>
        <p:spPr>
          <a:xfrm>
            <a:off x="167978" y="139634"/>
            <a:ext cx="203132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真题突破</a:t>
            </a:r>
          </a:p>
        </p:txBody>
      </p:sp>
    </p:spTree>
    <p:extLst>
      <p:ext uri="{BB962C8B-B14F-4D97-AF65-F5344CB8AC3E}">
        <p14:creationId xmlns:p14="http://schemas.microsoft.com/office/powerpoint/2010/main" val="3586855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Group 2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189886" y="114738"/>
          <a:ext cx="6231255" cy="4838758"/>
        </p:xfrm>
        <a:graphic>
          <a:graphicData uri="http://schemas.openxmlformats.org/drawingml/2006/table">
            <a:tbl>
              <a:tblPr/>
              <a:tblGrid>
                <a:gridCol w="1491615"/>
                <a:gridCol w="2369185"/>
                <a:gridCol w="2370455"/>
              </a:tblGrid>
              <a:tr h="592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　</a:t>
                      </a: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　　</a:t>
                      </a:r>
                      <a:r>
                        <a:rPr lang="zh-CN" altLang="en-US" sz="120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比较</a:t>
                      </a: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　   </a:t>
                      </a:r>
                      <a:r>
                        <a:rPr kumimoji="0" lang="zh-CN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仪表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电压表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电流表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用途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符号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　</a:t>
                      </a: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　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连接方法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位置效果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量程大小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分度值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与电源连接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相同点</a:t>
                      </a: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charset="-122"/>
                      </a:endParaRPr>
                    </a:p>
                  </a:txBody>
                  <a:tcPr marL="68410" marR="68410" marT="33727" marB="33727" horzOverflow="overflow"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8" name="Text Box 58" descr="e0be97795b33436c892df48a9ba78117# #Text Box 58"/>
          <p:cNvSpPr txBox="1">
            <a:spLocks noChangeArrowheads="1"/>
          </p:cNvSpPr>
          <p:nvPr/>
        </p:nvSpPr>
        <p:spPr bwMode="auto">
          <a:xfrm>
            <a:off x="2813745" y="723770"/>
            <a:ext cx="2261353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测量电路两端的电压</a:t>
            </a:r>
          </a:p>
        </p:txBody>
      </p:sp>
      <p:sp>
        <p:nvSpPr>
          <p:cNvPr id="31789" name="Text Box 60" descr="f026da21527f4a8ea33e18bcb7c63b50# #Text Box 60"/>
          <p:cNvSpPr txBox="1">
            <a:spLocks noChangeArrowheads="1"/>
          </p:cNvSpPr>
          <p:nvPr/>
        </p:nvSpPr>
        <p:spPr bwMode="auto">
          <a:xfrm>
            <a:off x="5316621" y="723770"/>
            <a:ext cx="2047569" cy="7829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测量电路中的电流</a:t>
            </a:r>
          </a:p>
          <a:p>
            <a:pPr eaLnBrk="1" hangingPunct="1">
              <a:spcBef>
                <a:spcPct val="50000"/>
              </a:spcBef>
            </a:pPr>
            <a:endParaRPr lang="en-US" altLang="zh-CN" sz="1795">
              <a:solidFill>
                <a:srgbClr val="FF0000"/>
              </a:solidFill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46" descr="ad76d29a2c5e4f46bd894d14aabd8401# #组合 257"/>
          <p:cNvGrpSpPr/>
          <p:nvPr/>
        </p:nvGrpSpPr>
        <p:grpSpPr>
          <a:xfrm>
            <a:off x="6204575" y="1133151"/>
            <a:ext cx="431129" cy="368812"/>
            <a:chOff x="0" y="0"/>
            <a:chExt cx="363" cy="316"/>
          </a:xfrm>
        </p:grpSpPr>
        <p:sp>
          <p:nvSpPr>
            <p:cNvPr id="19518" name="Text Box 65"/>
            <p:cNvSpPr txBox="1">
              <a:spLocks noChangeArrowheads="1"/>
            </p:cNvSpPr>
            <p:nvPr/>
          </p:nvSpPr>
          <p:spPr bwMode="auto">
            <a:xfrm>
              <a:off x="0" y="0"/>
              <a:ext cx="363" cy="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795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519" name="Oval 66"/>
            <p:cNvSpPr>
              <a:spLocks noChangeArrowheads="1"/>
            </p:cNvSpPr>
            <p:nvPr/>
          </p:nvSpPr>
          <p:spPr bwMode="auto">
            <a:xfrm>
              <a:off x="35" y="23"/>
              <a:ext cx="227" cy="22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zh-CN" sz="1795">
                <a:latin typeface="Times New Roman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9" descr="10da49bde21945c4bd49591d1af293b0# #组合 260"/>
          <p:cNvGrpSpPr/>
          <p:nvPr/>
        </p:nvGrpSpPr>
        <p:grpSpPr>
          <a:xfrm>
            <a:off x="3796195" y="1150373"/>
            <a:ext cx="431130" cy="368912"/>
            <a:chOff x="0" y="0"/>
            <a:chExt cx="363" cy="315"/>
          </a:xfrm>
        </p:grpSpPr>
        <p:sp>
          <p:nvSpPr>
            <p:cNvPr id="19516" name="Text Box 61"/>
            <p:cNvSpPr txBox="1">
              <a:spLocks noChangeArrowheads="1"/>
            </p:cNvSpPr>
            <p:nvPr/>
          </p:nvSpPr>
          <p:spPr bwMode="auto">
            <a:xfrm>
              <a:off x="0" y="0"/>
              <a:ext cx="363" cy="3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1795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Ｖ</a:t>
              </a:r>
            </a:p>
          </p:txBody>
        </p:sp>
        <p:sp>
          <p:nvSpPr>
            <p:cNvPr id="19517" name="Oval 62"/>
            <p:cNvSpPr>
              <a:spLocks noChangeArrowheads="1"/>
            </p:cNvSpPr>
            <p:nvPr/>
          </p:nvSpPr>
          <p:spPr bwMode="auto">
            <a:xfrm>
              <a:off x="45" y="4"/>
              <a:ext cx="227" cy="22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796" name="Text Box 69" descr="7e32c94c52634f30b7d115d46ab4e322# #Text Box 69"/>
          <p:cNvSpPr txBox="1">
            <a:spLocks noChangeArrowheads="1"/>
          </p:cNvSpPr>
          <p:nvPr/>
        </p:nvSpPr>
        <p:spPr bwMode="auto">
          <a:xfrm>
            <a:off x="2692188" y="1598467"/>
            <a:ext cx="2503640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并联在被测电路的两端</a:t>
            </a:r>
          </a:p>
        </p:txBody>
      </p:sp>
      <p:sp>
        <p:nvSpPr>
          <p:cNvPr id="31797" name="Text Box 70" descr="d085633e5a1b43da886c6179587e4e95# #Text Box 70"/>
          <p:cNvSpPr txBox="1">
            <a:spLocks noChangeArrowheads="1"/>
          </p:cNvSpPr>
          <p:nvPr/>
        </p:nvSpPr>
        <p:spPr bwMode="auto">
          <a:xfrm>
            <a:off x="5245500" y="1598619"/>
            <a:ext cx="2422878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串联在被测电路中</a:t>
            </a:r>
          </a:p>
        </p:txBody>
      </p:sp>
      <p:sp>
        <p:nvSpPr>
          <p:cNvPr id="31798" name="Text Box 71" descr="efd7e51d01ab47bba790fb5b8ce00856# #Text Box 71"/>
          <p:cNvSpPr txBox="1">
            <a:spLocks noChangeArrowheads="1"/>
          </p:cNvSpPr>
          <p:nvPr/>
        </p:nvSpPr>
        <p:spPr bwMode="auto">
          <a:xfrm>
            <a:off x="2813580" y="1927816"/>
            <a:ext cx="2315986" cy="644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在同一电路中并联位置变，效果也变。</a:t>
            </a:r>
          </a:p>
        </p:txBody>
      </p:sp>
      <p:sp>
        <p:nvSpPr>
          <p:cNvPr id="31799" name="Text Box 72" descr="d2f956a030ee4af5ae09d295fd156db5# #Text Box 72"/>
          <p:cNvSpPr txBox="1">
            <a:spLocks noChangeArrowheads="1"/>
          </p:cNvSpPr>
          <p:nvPr/>
        </p:nvSpPr>
        <p:spPr bwMode="auto">
          <a:xfrm>
            <a:off x="5196371" y="1927641"/>
            <a:ext cx="2343303" cy="644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在同一电路中，串联位置变，效果</a:t>
            </a:r>
            <a:r>
              <a:rPr lang="zh-CN" altLang="en-US" sz="1795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不变。</a:t>
            </a:r>
            <a:endParaRPr lang="zh-CN" altLang="en-US" sz="179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800" name="Text Box 73" descr="8936b590661144f78018d08d8d1be819# #Text Box 73"/>
          <p:cNvSpPr txBox="1">
            <a:spLocks noChangeArrowheads="1"/>
          </p:cNvSpPr>
          <p:nvPr/>
        </p:nvSpPr>
        <p:spPr bwMode="auto">
          <a:xfrm>
            <a:off x="5622550" y="2469119"/>
            <a:ext cx="1669885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0.6</a:t>
            </a: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安或</a:t>
            </a:r>
            <a:r>
              <a:rPr lang="en-US" altLang="zh-CN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</a:t>
            </a:r>
          </a:p>
        </p:txBody>
      </p:sp>
      <p:sp>
        <p:nvSpPr>
          <p:cNvPr id="31801" name="Text Box 74" descr="60f89106ba63491aa7c0f37001d5f7e6# #Text Box 74"/>
          <p:cNvSpPr txBox="1">
            <a:spLocks noChangeArrowheads="1"/>
          </p:cNvSpPr>
          <p:nvPr/>
        </p:nvSpPr>
        <p:spPr bwMode="auto">
          <a:xfrm>
            <a:off x="3270862" y="2468771"/>
            <a:ext cx="1776777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伏或</a:t>
            </a:r>
            <a:r>
              <a:rPr lang="en-US" altLang="zh-CN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 </a:t>
            </a: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伏</a:t>
            </a:r>
          </a:p>
        </p:txBody>
      </p:sp>
      <p:sp>
        <p:nvSpPr>
          <p:cNvPr id="31802" name="Text Box 75" descr="eb766eecbcb24a9cacaa2dfb1a08aeb0# #Text Box 75"/>
          <p:cNvSpPr txBox="1">
            <a:spLocks noChangeArrowheads="1"/>
          </p:cNvSpPr>
          <p:nvPr/>
        </p:nvSpPr>
        <p:spPr bwMode="auto">
          <a:xfrm>
            <a:off x="5558555" y="2868214"/>
            <a:ext cx="1723332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0.02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安或</a:t>
            </a: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0.1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</a:t>
            </a:r>
          </a:p>
        </p:txBody>
      </p:sp>
      <p:sp>
        <p:nvSpPr>
          <p:cNvPr id="31803" name="Text Box 76" descr="0fd5afb19763488daa9b554dc968acd8# #Text Box 76"/>
          <p:cNvSpPr txBox="1">
            <a:spLocks noChangeArrowheads="1"/>
          </p:cNvSpPr>
          <p:nvPr/>
        </p:nvSpPr>
        <p:spPr bwMode="auto">
          <a:xfrm>
            <a:off x="3243828" y="2831838"/>
            <a:ext cx="1831411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0.1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伏或</a:t>
            </a: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0.5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伏</a:t>
            </a:r>
          </a:p>
        </p:txBody>
      </p:sp>
      <p:sp>
        <p:nvSpPr>
          <p:cNvPr id="31804" name="Text Box 77" descr="33c6b64e611744f59a56b665ca058315# #Text Box 77"/>
          <p:cNvSpPr txBox="1">
            <a:spLocks noChangeArrowheads="1"/>
          </p:cNvSpPr>
          <p:nvPr/>
        </p:nvSpPr>
        <p:spPr bwMode="auto">
          <a:xfrm>
            <a:off x="3118544" y="3166787"/>
            <a:ext cx="1991748" cy="644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能够直接连接在电源两极上</a:t>
            </a:r>
          </a:p>
        </p:txBody>
      </p:sp>
      <p:sp>
        <p:nvSpPr>
          <p:cNvPr id="31805" name="Text Box 78" descr="9b8f71a20b45480ea279e88106573d86# #Text Box 78"/>
          <p:cNvSpPr txBox="1">
            <a:spLocks noChangeArrowheads="1"/>
          </p:cNvSpPr>
          <p:nvPr/>
        </p:nvSpPr>
        <p:spPr bwMode="auto">
          <a:xfrm>
            <a:off x="5196477" y="3166787"/>
            <a:ext cx="2289857" cy="644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绝不允许不经过用电器直接连到电源两极</a:t>
            </a:r>
          </a:p>
        </p:txBody>
      </p:sp>
      <p:sp>
        <p:nvSpPr>
          <p:cNvPr id="31806" name="Text Box 79" descr="e9b4255f0296404091c0dafe2d1814fe# #Text Box 79"/>
          <p:cNvSpPr txBox="1">
            <a:spLocks noChangeArrowheads="1"/>
          </p:cNvSpPr>
          <p:nvPr/>
        </p:nvSpPr>
        <p:spPr bwMode="auto">
          <a:xfrm>
            <a:off x="2891686" y="3802465"/>
            <a:ext cx="4740051" cy="1197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使用前调零，看分度值和量程。使用时都要使电流从正接线柱进负接线柱出，都用试接触法选择合适量程，都要等指针稳定时再读数值。</a:t>
            </a:r>
          </a:p>
        </p:txBody>
      </p:sp>
      <p:sp>
        <p:nvSpPr>
          <p:cNvPr id="19515" name="Text Box 186" descr="39515bb995644b738bf4d32c0d965266# #Text Box 186"/>
          <p:cNvSpPr txBox="1">
            <a:spLocks noChangeArrowheads="1"/>
          </p:cNvSpPr>
          <p:nvPr/>
        </p:nvSpPr>
        <p:spPr bwMode="auto">
          <a:xfrm>
            <a:off x="406528" y="879811"/>
            <a:ext cx="553228" cy="3133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395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电压表与电流表的比较</a:t>
            </a:r>
          </a:p>
        </p:txBody>
      </p:sp>
    </p:spTree>
    <p:extLst>
      <p:ext uri="{BB962C8B-B14F-4D97-AF65-F5344CB8AC3E}">
        <p14:creationId xmlns:p14="http://schemas.microsoft.com/office/powerpoint/2010/main" val="217484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8" grpId="0"/>
      <p:bldP spid="31789" grpId="0"/>
      <p:bldP spid="31796" grpId="0"/>
      <p:bldP spid="31797" grpId="0"/>
      <p:bldP spid="31798" grpId="0"/>
      <p:bldP spid="31799" grpId="0"/>
      <p:bldP spid="31800" grpId="0"/>
      <p:bldP spid="31801" grpId="0"/>
      <p:bldP spid="31802" grpId="0"/>
      <p:bldP spid="31803" grpId="0"/>
      <p:bldP spid="31804" grpId="0"/>
      <p:bldP spid="31805" grpId="0"/>
      <p:bldP spid="318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65267" y="796382"/>
            <a:ext cx="5413469" cy="4042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、什么是电阻？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电阻是导体对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</a:rPr>
              <a:t>_____________________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用</a:t>
            </a:r>
            <a:r>
              <a:rPr lang="zh-CN" altLang="en-US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符号</a:t>
            </a:r>
            <a:r>
              <a:rPr lang="en-US" altLang="zh-CN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___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表示，</a:t>
            </a:r>
            <a:r>
              <a:rPr lang="zh-CN" altLang="en-US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单位：</a:t>
            </a:r>
          </a:p>
          <a:p>
            <a:pPr eaLnBrk="1" hangingPunct="1">
              <a:lnSpc>
                <a:spcPct val="110000"/>
              </a:lnSpc>
            </a:pPr>
            <a:endParaRPr lang="en-US" altLang="zh-CN" sz="1795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单位换算：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、电阻与那些因素有关？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导体材料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                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长度越长，电阻越大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                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横截面积越小，电阻越大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                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温度越高，电阻越大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导体的电阻是导体本身的一种性质，也就是说，如果他的长度和横截面积确定了，那么他的电阻就确定了，不会因为电路中其他条件的改变而改变。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64740" y="378746"/>
            <a:ext cx="1212626" cy="4238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795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三、电阻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86690" y="1007188"/>
            <a:ext cx="2801750" cy="4238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电流阻碍作用的大小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13273" y="1359705"/>
            <a:ext cx="323050" cy="4238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29712" y="1370244"/>
            <a:ext cx="3366902" cy="7553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欧姆，简称欧（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Ω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 千</a:t>
            </a:r>
            <a:r>
              <a:rPr lang="zh-CN" altLang="en-US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欧（</a:t>
            </a:r>
            <a:r>
              <a:rPr lang="en-US" altLang="zh-CN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KΩ</a:t>
            </a:r>
            <a:r>
              <a:rPr lang="zh-CN" altLang="en-US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en-US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兆欧（</a:t>
            </a:r>
            <a:r>
              <a:rPr lang="en-US" altLang="zh-CN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MΩ</a:t>
            </a:r>
            <a:r>
              <a:rPr lang="zh-CN" altLang="en-US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en-US" altLang="zh-CN" sz="1795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955561" y="1961675"/>
            <a:ext cx="3664008" cy="4238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1M Ω=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1000</a:t>
            </a:r>
            <a:r>
              <a:rPr lang="en-US" altLang="zh-CN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K Ω     1K Ω=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1000</a:t>
            </a:r>
            <a:r>
              <a:rPr lang="en-US" altLang="zh-CN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Ω</a:t>
            </a:r>
            <a:endParaRPr lang="en-US" altLang="zh-CN" sz="1795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166" y="106447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394427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78330" y="742508"/>
            <a:ext cx="1616440" cy="31855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/>
          <a:lstStyle/>
          <a:p>
            <a:pPr eaLnBrk="1" hangingPunct="1"/>
            <a:endParaRPr lang="zh-CN" altLang="en-US" sz="1795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zh-CN" altLang="en-US" sz="1795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zh-CN" altLang="en-US" sz="1795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一、电压</a:t>
            </a:r>
          </a:p>
        </p:txBody>
      </p:sp>
      <p:pic>
        <p:nvPicPr>
          <p:cNvPr id="3075" name="Picture 3" descr="owl_reading_rocking_hg_clr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1695" y="3076608"/>
            <a:ext cx="1129488" cy="14334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78331" y="1077457"/>
            <a:ext cx="5602793" cy="644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795" smtClean="0">
                <a:latin typeface="宋体" panose="02010600030101010101" pitchFamily="2" charset="-122"/>
                <a:ea typeface="宋体" panose="02010600030101010101" pitchFamily="2" charset="-122"/>
              </a:rPr>
              <a:t>要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在一段电路中形成</a:t>
            </a:r>
            <a:r>
              <a:rPr lang="zh-CN" altLang="en-US" sz="1795" smtClean="0">
                <a:latin typeface="宋体" panose="02010600030101010101" pitchFamily="2" charset="-122"/>
                <a:ea typeface="宋体" panose="02010600030101010101" pitchFamily="2" charset="-122"/>
              </a:rPr>
              <a:t>电流，它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的两端就要有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是提供电压的</a:t>
            </a:r>
            <a:r>
              <a:rPr lang="zh-CN" altLang="en-US" sz="1795" smtClean="0">
                <a:latin typeface="宋体" panose="02010600030101010101" pitchFamily="2" charset="-122"/>
                <a:ea typeface="宋体" panose="02010600030101010101" pitchFamily="2" charset="-122"/>
              </a:rPr>
              <a:t>装置。</a:t>
            </a:r>
            <a:endParaRPr lang="en-US" altLang="zh-CN" sz="1795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78330" y="1775462"/>
            <a:ext cx="7137988" cy="7829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符号：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1795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单位：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</a:t>
            </a:r>
            <a:endParaRPr kumimoji="1" lang="en-US" altLang="zh-CN" sz="1795"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换算关系：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_________________________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78330" y="2582383"/>
            <a:ext cx="5683074" cy="1887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1795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常见的电压值：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1795" smtClean="0">
                <a:latin typeface="宋体" panose="02010600030101010101" pitchFamily="2" charset="-122"/>
                <a:ea typeface="宋体" panose="02010600030101010101" pitchFamily="2" charset="-122"/>
              </a:rPr>
              <a:t>   一</a:t>
            </a: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节干电池的电压    </a:t>
            </a: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endParaRPr kumimoji="1" lang="en-US" altLang="zh-CN" sz="1795">
              <a:solidFill>
                <a:srgbClr val="FF33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1795" smtClean="0">
                <a:latin typeface="宋体" panose="02010600030101010101" pitchFamily="2" charset="-122"/>
                <a:ea typeface="宋体" panose="02010600030101010101" pitchFamily="2" charset="-122"/>
              </a:rPr>
              <a:t>手机</a:t>
            </a: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电池的电压    </a:t>
            </a: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endParaRPr kumimoji="1" lang="en-US" altLang="zh-CN" sz="1795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1795" smtClean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人体安全的电压    </a:t>
            </a: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1795" smtClean="0">
                <a:latin typeface="宋体" panose="02010600030101010101" pitchFamily="2" charset="-122"/>
                <a:ea typeface="宋体" panose="02010600030101010101" pitchFamily="2" charset="-122"/>
              </a:rPr>
              <a:t>家庭</a:t>
            </a: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电路的电压    </a:t>
            </a: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726090" y="1047008"/>
            <a:ext cx="647288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电压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19899" y="1326912"/>
            <a:ext cx="699546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电源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794036" y="1763750"/>
            <a:ext cx="484576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764374" y="1740327"/>
            <a:ext cx="3987060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17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伏特（</a:t>
            </a:r>
            <a:r>
              <a:rPr kumimoji="1" lang="en-US" altLang="zh-CN" sz="17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kumimoji="1" lang="zh-CN" altLang="en-US" sz="17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）、千伏（</a:t>
            </a:r>
            <a:r>
              <a:rPr kumimoji="1" lang="en-US" altLang="zh-CN" sz="17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kV</a:t>
            </a:r>
            <a:r>
              <a:rPr kumimoji="1" lang="zh-CN" altLang="en-US" sz="17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kumimoji="1" lang="en-US" altLang="zh-CN" sz="17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、毫伏（</a:t>
            </a:r>
            <a:r>
              <a:rPr kumimoji="1"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mV</a:t>
            </a:r>
            <a:r>
              <a:rPr kumimoji="1"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036323" y="2173653"/>
            <a:ext cx="3340958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1kV=1000V</a:t>
            </a:r>
            <a:r>
              <a:rPr lang="en-US" altLang="zh-CN" sz="1795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1795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V=1000 mV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676517" y="2933729"/>
            <a:ext cx="811319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 V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699083" y="3297955"/>
            <a:ext cx="761747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3.6 V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463922" y="3624706"/>
            <a:ext cx="1401469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不高于</a:t>
            </a:r>
            <a:r>
              <a:rPr kumimoji="1"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36V</a:t>
            </a:r>
            <a:endParaRPr lang="en-US" altLang="zh-CN" sz="1795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696708" y="4004158"/>
            <a:ext cx="1023785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220V</a:t>
            </a:r>
          </a:p>
        </p:txBody>
      </p:sp>
      <p:sp>
        <p:nvSpPr>
          <p:cNvPr id="3" name="矩形 2"/>
          <p:cNvSpPr/>
          <p:nvPr/>
        </p:nvSpPr>
        <p:spPr>
          <a:xfrm>
            <a:off x="177166" y="106447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324676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78330" y="1095025"/>
            <a:ext cx="5440786" cy="34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物理学中对于多因素（多变量）的问题，常常采用控制因素（变量）的办法，把多因素的问题变成单因素的问题，分别加以研究，最后在综合解决。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决定导体电阻大小的因素：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三个因素：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材料，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长度，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横截面积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如果我们要研究导体的长度与电阻的关系？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首先控制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和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，使他们不改变，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这时候就只有一个变量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我们就可以研究出导体电阻与导体的长度有什么</a:t>
            </a:r>
            <a:r>
              <a:rPr lang="zh-CN" altLang="en-US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关系，</a:t>
            </a:r>
            <a:endParaRPr lang="zh-CN" altLang="en-US" sz="1795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用同样的方法我们可以探究出其它因素对电阻的</a:t>
            </a:r>
            <a:r>
              <a:rPr lang="zh-CN" altLang="en-US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影响。</a:t>
            </a:r>
            <a:endParaRPr lang="zh-CN" altLang="en-US" sz="1795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21815" y="742625"/>
            <a:ext cx="1464310" cy="4238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795">
                <a:latin typeface="黑体" panose="02010609060101010101" charset="-122"/>
                <a:ea typeface="黑体" panose="02010609060101010101" charset="-122"/>
              </a:rPr>
              <a:t>控制变量法</a:t>
            </a:r>
          </a:p>
        </p:txBody>
      </p:sp>
      <p:sp>
        <p:nvSpPr>
          <p:cNvPr id="3" name="矩形 2"/>
          <p:cNvSpPr/>
          <p:nvPr/>
        </p:nvSpPr>
        <p:spPr>
          <a:xfrm>
            <a:off x="177166" y="106447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57626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878330" y="717845"/>
            <a:ext cx="5387340" cy="11102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、家庭用的白炽灯的灯丝断了，有时适当动一动灯泡可以将灯丝搭上，这时灯丝的电阻跟原来比怎样改变？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87832" y="2383289"/>
            <a:ext cx="5808969" cy="26058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、下面有关导体电阻的说法中正确的是（     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、导体没有电阻，绝缘体才有电阻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、铜的电阻比铁小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、粗细、长短都相同的铜丝和铁丝相比，铁丝的电阻大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、要改变导体的电阻，可以通过改变电阻两端的电流来改变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88440" y="2386801"/>
            <a:ext cx="269604" cy="45140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78330" y="1656282"/>
            <a:ext cx="5387340" cy="81047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灯丝搭上之后，长度变短且横截面积变大，所以电阻变小，灯泡变</a:t>
            </a:r>
            <a:r>
              <a:rPr lang="zh-CN" altLang="en-US" sz="1795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亮。</a:t>
            </a:r>
            <a:endParaRPr lang="zh-CN" altLang="en-US" sz="1795">
              <a:solidFill>
                <a:srgbClr val="FF3300"/>
              </a:solidFill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50545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5666" t="22000" r="54289" b="35333"/>
          <a:stretch>
            <a:fillRect/>
          </a:stretch>
        </p:blipFill>
        <p:spPr bwMode="auto">
          <a:xfrm>
            <a:off x="6108792" y="886921"/>
            <a:ext cx="1940678" cy="143465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892582" y="1204399"/>
            <a:ext cx="4241224" cy="3035618"/>
          </a:xfrm>
        </p:spPr>
        <p:txBody>
          <a:bodyPr>
            <a:normAutofit fontScale="82500" lnSpcReduction="10000"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7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7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、什么是变阻器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795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能改变接入电路中电阻大小的元件</a:t>
            </a:r>
            <a:endParaRPr lang="en-US" altLang="zh-CN" sz="1795" smtClean="0">
              <a:solidFill>
                <a:srgbClr val="FF0000"/>
              </a:solidFill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7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7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、滑动变阻器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7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原理：</a:t>
            </a:r>
            <a:endParaRPr lang="zh-CN" altLang="en-US" sz="1795" smtClean="0">
              <a:solidFill>
                <a:srgbClr val="FF3300"/>
              </a:solidFill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7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铭牌：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795" smtClean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795" smtClean="0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7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使用：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①滑动变阻器</a:t>
            </a:r>
            <a:r>
              <a:rPr lang="en-US" altLang="zh-CN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在电路中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②接线的时候要遵循“</a:t>
            </a:r>
            <a:r>
              <a:rPr lang="en-US" altLang="zh-CN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en-US" altLang="zh-CN" sz="1795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的原则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③闭合电路前，滑片要滑到电阻</a:t>
            </a:r>
            <a:r>
              <a:rPr lang="en-US" altLang="zh-CN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的位置。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795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1795" smtClean="0"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92582" y="809722"/>
            <a:ext cx="1329020" cy="4238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795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四、变阻器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lum bright="-24000" contrast="54000"/>
          </a:blip>
          <a:srcRect l="3000" t="19333" r="17000" b="35156"/>
          <a:stretch>
            <a:fillRect/>
          </a:stretch>
        </p:blipFill>
        <p:spPr bwMode="auto">
          <a:xfrm>
            <a:off x="6133287" y="2655449"/>
            <a:ext cx="1915737" cy="139601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6617" y="2121979"/>
            <a:ext cx="3502483" cy="4238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利用导体长度不同对电阻的影响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06616" y="2448701"/>
            <a:ext cx="3394404" cy="7553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表示变阻器的最大阻值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200Ω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被允许通过的最大电流为</a:t>
            </a: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1.5A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41025" y="3194226"/>
            <a:ext cx="819455" cy="4238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串联  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708892" y="3551783"/>
            <a:ext cx="1184123" cy="4238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一上一下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25264" y="3821780"/>
            <a:ext cx="915705" cy="4238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最大值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82288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36000" t="38000" r="25999" b="20667"/>
          <a:stretch>
            <a:fillRect/>
          </a:stretch>
        </p:blipFill>
        <p:spPr bwMode="auto">
          <a:xfrm>
            <a:off x="4371634" y="1522923"/>
            <a:ext cx="3071354" cy="302859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78330" y="582062"/>
            <a:ext cx="2424066" cy="58323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en-US" sz="1795" smtClean="0">
                <a:latin typeface="黑体" panose="02010609060101010101" charset="-122"/>
                <a:ea typeface="黑体" panose="02010609060101010101" charset="-122"/>
              </a:rPr>
              <a:t/>
            </a:r>
            <a:br>
              <a:rPr lang="zh-CN" altLang="en-US" sz="1795" smtClean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1795" smtClean="0">
                <a:latin typeface="黑体" panose="02010609060101010101" charset="-122"/>
                <a:ea typeface="黑体" panose="02010609060101010101" charset="-122"/>
              </a:rPr>
              <a:t>变阻器在生活中的应用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3000" t="22000" r="73000" b="23334"/>
          <a:stretch>
            <a:fillRect/>
          </a:stretch>
        </p:blipFill>
        <p:spPr bwMode="auto">
          <a:xfrm>
            <a:off x="1669415" y="1522529"/>
            <a:ext cx="2384872" cy="313516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02883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78330" y="634763"/>
            <a:ext cx="5387340" cy="11699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、如图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6-6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所示的两个电路中，电源电压相等，闭合开关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，当滑动变阻器的滑片都向右滑动时，灯泡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的亮度的变化是</a:t>
            </a:r>
            <a:r>
              <a:rPr lang="zh-CN" altLang="en-US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：（</a:t>
            </a:r>
            <a:r>
              <a:rPr lang="en-US" altLang="zh-CN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1945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17539" y="1759066"/>
            <a:ext cx="4417002" cy="167357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878330" y="3452547"/>
            <a:ext cx="5387340" cy="810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都变亮           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都变暗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C.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变亮，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变暗       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变暗，</a:t>
            </a:r>
            <a:r>
              <a:rPr lang="en-US" altLang="zh-CN" sz="1945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94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的亮度不变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26217" y="1360985"/>
            <a:ext cx="269604" cy="4515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94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49814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>
          <a:xfrm>
            <a:off x="4791241" y="3743896"/>
            <a:ext cx="2255415" cy="872506"/>
            <a:chOff x="2928" y="3312"/>
            <a:chExt cx="1899" cy="745"/>
          </a:xfrm>
        </p:grpSpPr>
        <p:pic>
          <p:nvPicPr>
            <p:cNvPr id="26650" name="Picture 3"/>
            <p:cNvPicPr>
              <a:picLocks noChangeAspect="1" noChangeArrowheads="1"/>
            </p:cNvPicPr>
            <p:nvPr/>
          </p:nvPicPr>
          <p:blipFill>
            <a:blip r:embed="rId2">
              <a:lum bright="-12000" contrast="78000"/>
            </a:blip>
            <a:srcRect l="43657" t="44949" r="43874" b="46648"/>
            <a:stretch>
              <a:fillRect/>
            </a:stretch>
          </p:blipFill>
          <p:spPr bwMode="auto">
            <a:xfrm>
              <a:off x="3334" y="3385"/>
              <a:ext cx="1248" cy="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26651" name="Group 4"/>
            <p:cNvGrpSpPr/>
            <p:nvPr/>
          </p:nvGrpSpPr>
          <p:grpSpPr>
            <a:xfrm>
              <a:off x="2928" y="3312"/>
              <a:ext cx="1899" cy="192"/>
              <a:chOff x="2928" y="3312"/>
              <a:chExt cx="1899" cy="192"/>
            </a:xfrm>
          </p:grpSpPr>
          <p:sp>
            <p:nvSpPr>
              <p:cNvPr id="26652" name="Freeform 5"/>
              <p:cNvSpPr/>
              <p:nvPr/>
            </p:nvSpPr>
            <p:spPr bwMode="auto">
              <a:xfrm>
                <a:off x="4539" y="3332"/>
                <a:ext cx="288" cy="160"/>
              </a:xfrm>
              <a:custGeom>
                <a:avLst/>
                <a:gdLst>
                  <a:gd name="T0" fmla="*/ 0 w 288"/>
                  <a:gd name="T1" fmla="*/ 160 h 160"/>
                  <a:gd name="T2" fmla="*/ 96 w 288"/>
                  <a:gd name="T3" fmla="*/ 16 h 160"/>
                  <a:gd name="T4" fmla="*/ 288 w 288"/>
                  <a:gd name="T5" fmla="*/ 64 h 16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60"/>
                  <a:gd name="T11" fmla="*/ 288 w 288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60">
                    <a:moveTo>
                      <a:pt x="0" y="160"/>
                    </a:moveTo>
                    <a:cubicBezTo>
                      <a:pt x="24" y="96"/>
                      <a:pt x="48" y="32"/>
                      <a:pt x="96" y="16"/>
                    </a:cubicBezTo>
                    <a:cubicBezTo>
                      <a:pt x="144" y="0"/>
                      <a:pt x="256" y="56"/>
                      <a:pt x="288" y="64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100"/>
              </a:p>
            </p:txBody>
          </p:sp>
          <p:sp>
            <p:nvSpPr>
              <p:cNvPr id="26653" name="Freeform 6"/>
              <p:cNvSpPr/>
              <p:nvPr/>
            </p:nvSpPr>
            <p:spPr bwMode="auto">
              <a:xfrm>
                <a:off x="2928" y="3312"/>
                <a:ext cx="432" cy="192"/>
              </a:xfrm>
              <a:custGeom>
                <a:avLst/>
                <a:gdLst>
                  <a:gd name="T0" fmla="*/ 432 w 432"/>
                  <a:gd name="T1" fmla="*/ 192 h 192"/>
                  <a:gd name="T2" fmla="*/ 336 w 432"/>
                  <a:gd name="T3" fmla="*/ 0 h 192"/>
                  <a:gd name="T4" fmla="*/ 0 w 432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92"/>
                  <a:gd name="T11" fmla="*/ 432 w 43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92">
                    <a:moveTo>
                      <a:pt x="432" y="192"/>
                    </a:moveTo>
                    <a:cubicBezTo>
                      <a:pt x="420" y="96"/>
                      <a:pt x="408" y="0"/>
                      <a:pt x="336" y="0"/>
                    </a:cubicBezTo>
                    <a:cubicBezTo>
                      <a:pt x="264" y="0"/>
                      <a:pt x="56" y="160"/>
                      <a:pt x="0" y="192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100"/>
              </a:p>
            </p:txBody>
          </p:sp>
        </p:grpSp>
      </p:grp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878330" y="717381"/>
            <a:ext cx="5387340" cy="1529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2</a:t>
            </a:r>
            <a:r>
              <a:rPr kumimoji="1" lang="zh-CN" altLang="en-US" sz="194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、以下四种接法中，接法错误，不起电阻作用，并造成电路中电流过大的是（    ）；只起定值电阻作用，而不能改变电路中电流大小的（       ）；能改变电路中电流大小的是（           </a:t>
            </a:r>
            <a:r>
              <a:rPr kumimoji="1" lang="zh-CN" altLang="en-US" sz="194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）。</a:t>
            </a:r>
            <a:endParaRPr kumimoji="1" lang="zh-CN" altLang="en-US" sz="1945"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2930619" y="2972376"/>
            <a:ext cx="513080" cy="4515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94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6629" name="Group 9"/>
          <p:cNvGrpSpPr/>
          <p:nvPr/>
        </p:nvGrpSpPr>
        <p:grpSpPr>
          <a:xfrm>
            <a:off x="1958399" y="2340779"/>
            <a:ext cx="4745990" cy="1355020"/>
            <a:chOff x="612" y="1979"/>
            <a:chExt cx="3996" cy="1157"/>
          </a:xfrm>
        </p:grpSpPr>
        <p:grpSp>
          <p:nvGrpSpPr>
            <p:cNvPr id="26641" name="Group 10"/>
            <p:cNvGrpSpPr/>
            <p:nvPr/>
          </p:nvGrpSpPr>
          <p:grpSpPr>
            <a:xfrm>
              <a:off x="612" y="1979"/>
              <a:ext cx="3996" cy="1008"/>
              <a:chOff x="612" y="2160"/>
              <a:chExt cx="3996" cy="1008"/>
            </a:xfrm>
          </p:grpSpPr>
          <p:grpSp>
            <p:nvGrpSpPr>
              <p:cNvPr id="26643" name="Group 11"/>
              <p:cNvGrpSpPr/>
              <p:nvPr/>
            </p:nvGrpSpPr>
            <p:grpSpPr>
              <a:xfrm>
                <a:off x="612" y="2160"/>
                <a:ext cx="1656" cy="886"/>
                <a:chOff x="612" y="2160"/>
                <a:chExt cx="1656" cy="886"/>
              </a:xfrm>
            </p:grpSpPr>
            <p:pic>
              <p:nvPicPr>
                <p:cNvPr id="26647" name="Picture 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-12000" contrast="78000"/>
                </a:blip>
                <a:srcRect l="43657" t="44949" r="43874" b="46648"/>
                <a:stretch>
                  <a:fillRect/>
                </a:stretch>
              </p:blipFill>
              <p:spPr bwMode="auto">
                <a:xfrm>
                  <a:off x="1020" y="2205"/>
                  <a:ext cx="1248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sp>
              <p:nvSpPr>
                <p:cNvPr id="26648" name="Freeform 13"/>
                <p:cNvSpPr/>
                <p:nvPr/>
              </p:nvSpPr>
              <p:spPr bwMode="auto">
                <a:xfrm>
                  <a:off x="612" y="2160"/>
                  <a:ext cx="432" cy="192"/>
                </a:xfrm>
                <a:custGeom>
                  <a:avLst/>
                  <a:gdLst>
                    <a:gd name="T0" fmla="*/ 432 w 432"/>
                    <a:gd name="T1" fmla="*/ 192 h 192"/>
                    <a:gd name="T2" fmla="*/ 336 w 432"/>
                    <a:gd name="T3" fmla="*/ 0 h 192"/>
                    <a:gd name="T4" fmla="*/ 0 w 432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432"/>
                    <a:gd name="T10" fmla="*/ 0 h 192"/>
                    <a:gd name="T11" fmla="*/ 432 w 432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" h="192">
                      <a:moveTo>
                        <a:pt x="432" y="192"/>
                      </a:moveTo>
                      <a:cubicBezTo>
                        <a:pt x="420" y="96"/>
                        <a:pt x="408" y="0"/>
                        <a:pt x="336" y="0"/>
                      </a:cubicBezTo>
                      <a:cubicBezTo>
                        <a:pt x="264" y="0"/>
                        <a:pt x="56" y="160"/>
                        <a:pt x="0" y="192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 sz="100"/>
                </a:p>
              </p:txBody>
            </p:sp>
            <p:sp>
              <p:nvSpPr>
                <p:cNvPr id="26649" name="Freeform 14"/>
                <p:cNvSpPr/>
                <p:nvPr/>
              </p:nvSpPr>
              <p:spPr bwMode="auto">
                <a:xfrm>
                  <a:off x="1837" y="2614"/>
                  <a:ext cx="224" cy="432"/>
                </a:xfrm>
                <a:custGeom>
                  <a:avLst/>
                  <a:gdLst>
                    <a:gd name="T0" fmla="*/ 32 w 224"/>
                    <a:gd name="T1" fmla="*/ 0 h 432"/>
                    <a:gd name="T2" fmla="*/ 32 w 224"/>
                    <a:gd name="T3" fmla="*/ 288 h 432"/>
                    <a:gd name="T4" fmla="*/ 224 w 224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224"/>
                    <a:gd name="T10" fmla="*/ 0 h 432"/>
                    <a:gd name="T11" fmla="*/ 224 w 224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" h="432">
                      <a:moveTo>
                        <a:pt x="32" y="0"/>
                      </a:moveTo>
                      <a:cubicBezTo>
                        <a:pt x="16" y="108"/>
                        <a:pt x="0" y="216"/>
                        <a:pt x="32" y="288"/>
                      </a:cubicBezTo>
                      <a:cubicBezTo>
                        <a:pt x="64" y="360"/>
                        <a:pt x="200" y="408"/>
                        <a:pt x="224" y="432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 sz="100"/>
                </a:p>
              </p:txBody>
            </p:sp>
          </p:grpSp>
          <p:pic>
            <p:nvPicPr>
              <p:cNvPr id="26644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lum bright="-12000" contrast="78000"/>
              </a:blip>
              <a:srcRect l="43657" t="44949" r="43874" b="46648"/>
              <a:stretch>
                <a:fillRect/>
              </a:stretch>
            </p:blipFill>
            <p:spPr bwMode="auto">
              <a:xfrm>
                <a:off x="3360" y="2205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6645" name="Freeform 16"/>
              <p:cNvSpPr/>
              <p:nvPr/>
            </p:nvSpPr>
            <p:spPr bwMode="auto">
              <a:xfrm>
                <a:off x="3456" y="2784"/>
                <a:ext cx="320" cy="344"/>
              </a:xfrm>
              <a:custGeom>
                <a:avLst/>
                <a:gdLst>
                  <a:gd name="T0" fmla="*/ 192 w 320"/>
                  <a:gd name="T1" fmla="*/ 0 h 344"/>
                  <a:gd name="T2" fmla="*/ 288 w 320"/>
                  <a:gd name="T3" fmla="*/ 288 h 344"/>
                  <a:gd name="T4" fmla="*/ 0 w 320"/>
                  <a:gd name="T5" fmla="*/ 336 h 344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344"/>
                  <a:gd name="T11" fmla="*/ 320 w 320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344">
                    <a:moveTo>
                      <a:pt x="192" y="0"/>
                    </a:moveTo>
                    <a:cubicBezTo>
                      <a:pt x="256" y="116"/>
                      <a:pt x="320" y="232"/>
                      <a:pt x="288" y="288"/>
                    </a:cubicBezTo>
                    <a:cubicBezTo>
                      <a:pt x="256" y="344"/>
                      <a:pt x="48" y="328"/>
                      <a:pt x="0" y="336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100"/>
              </a:p>
            </p:txBody>
          </p:sp>
          <p:sp>
            <p:nvSpPr>
              <p:cNvPr id="26646" name="Freeform 17"/>
              <p:cNvSpPr/>
              <p:nvPr/>
            </p:nvSpPr>
            <p:spPr bwMode="auto">
              <a:xfrm>
                <a:off x="4192" y="2736"/>
                <a:ext cx="224" cy="432"/>
              </a:xfrm>
              <a:custGeom>
                <a:avLst/>
                <a:gdLst>
                  <a:gd name="T0" fmla="*/ 32 w 224"/>
                  <a:gd name="T1" fmla="*/ 0 h 432"/>
                  <a:gd name="T2" fmla="*/ 32 w 224"/>
                  <a:gd name="T3" fmla="*/ 288 h 432"/>
                  <a:gd name="T4" fmla="*/ 224 w 22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224"/>
                  <a:gd name="T10" fmla="*/ 0 h 432"/>
                  <a:gd name="T11" fmla="*/ 224 w 22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" h="432">
                    <a:moveTo>
                      <a:pt x="32" y="0"/>
                    </a:moveTo>
                    <a:cubicBezTo>
                      <a:pt x="16" y="108"/>
                      <a:pt x="0" y="216"/>
                      <a:pt x="32" y="288"/>
                    </a:cubicBezTo>
                    <a:cubicBezTo>
                      <a:pt x="64" y="360"/>
                      <a:pt x="200" y="408"/>
                      <a:pt x="224" y="432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100"/>
              </a:p>
            </p:txBody>
          </p:sp>
        </p:grp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3787" y="2750"/>
              <a:ext cx="768" cy="3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kumimoji="1" lang="en-US" altLang="zh-CN" sz="1945">
                  <a:solidFill>
                    <a:srgbClr val="3333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6630" name="Group 19"/>
          <p:cNvGrpSpPr/>
          <p:nvPr/>
        </p:nvGrpSpPr>
        <p:grpSpPr>
          <a:xfrm>
            <a:off x="2320820" y="3652871"/>
            <a:ext cx="1824284" cy="1146555"/>
            <a:chOff x="864" y="3200"/>
            <a:chExt cx="1536" cy="979"/>
          </a:xfrm>
        </p:grpSpPr>
        <p:grpSp>
          <p:nvGrpSpPr>
            <p:cNvPr id="26636" name="Group 20"/>
            <p:cNvGrpSpPr/>
            <p:nvPr/>
          </p:nvGrpSpPr>
          <p:grpSpPr>
            <a:xfrm>
              <a:off x="864" y="3200"/>
              <a:ext cx="1536" cy="888"/>
              <a:chOff x="864" y="3200"/>
              <a:chExt cx="1536" cy="888"/>
            </a:xfrm>
          </p:grpSpPr>
          <p:pic>
            <p:nvPicPr>
              <p:cNvPr id="26638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lum bright="-12000" contrast="78000"/>
              </a:blip>
              <a:srcRect l="43657" t="44949" r="43874" b="46648"/>
              <a:stretch>
                <a:fillRect/>
              </a:stretch>
            </p:blipFill>
            <p:spPr bwMode="auto">
              <a:xfrm>
                <a:off x="864" y="3312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6639" name="Freeform 22"/>
              <p:cNvSpPr/>
              <p:nvPr/>
            </p:nvSpPr>
            <p:spPr bwMode="auto">
              <a:xfrm>
                <a:off x="2112" y="3200"/>
                <a:ext cx="288" cy="160"/>
              </a:xfrm>
              <a:custGeom>
                <a:avLst/>
                <a:gdLst>
                  <a:gd name="T0" fmla="*/ 0 w 288"/>
                  <a:gd name="T1" fmla="*/ 160 h 160"/>
                  <a:gd name="T2" fmla="*/ 96 w 288"/>
                  <a:gd name="T3" fmla="*/ 16 h 160"/>
                  <a:gd name="T4" fmla="*/ 288 w 288"/>
                  <a:gd name="T5" fmla="*/ 64 h 16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60"/>
                  <a:gd name="T11" fmla="*/ 288 w 288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60">
                    <a:moveTo>
                      <a:pt x="0" y="160"/>
                    </a:moveTo>
                    <a:cubicBezTo>
                      <a:pt x="24" y="96"/>
                      <a:pt x="48" y="32"/>
                      <a:pt x="96" y="16"/>
                    </a:cubicBezTo>
                    <a:cubicBezTo>
                      <a:pt x="144" y="0"/>
                      <a:pt x="256" y="56"/>
                      <a:pt x="288" y="64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100"/>
              </a:p>
            </p:txBody>
          </p:sp>
          <p:sp>
            <p:nvSpPr>
              <p:cNvPr id="26640" name="Freeform 23"/>
              <p:cNvSpPr/>
              <p:nvPr/>
            </p:nvSpPr>
            <p:spPr bwMode="auto">
              <a:xfrm>
                <a:off x="960" y="3744"/>
                <a:ext cx="320" cy="344"/>
              </a:xfrm>
              <a:custGeom>
                <a:avLst/>
                <a:gdLst>
                  <a:gd name="T0" fmla="*/ 192 w 320"/>
                  <a:gd name="T1" fmla="*/ 0 h 344"/>
                  <a:gd name="T2" fmla="*/ 288 w 320"/>
                  <a:gd name="T3" fmla="*/ 288 h 344"/>
                  <a:gd name="T4" fmla="*/ 0 w 320"/>
                  <a:gd name="T5" fmla="*/ 336 h 344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344"/>
                  <a:gd name="T11" fmla="*/ 320 w 320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344">
                    <a:moveTo>
                      <a:pt x="192" y="0"/>
                    </a:moveTo>
                    <a:cubicBezTo>
                      <a:pt x="256" y="116"/>
                      <a:pt x="320" y="232"/>
                      <a:pt x="288" y="288"/>
                    </a:cubicBezTo>
                    <a:cubicBezTo>
                      <a:pt x="256" y="344"/>
                      <a:pt x="48" y="328"/>
                      <a:pt x="0" y="336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100"/>
              </a:p>
            </p:txBody>
          </p:sp>
        </p:grpSp>
        <p:sp>
          <p:nvSpPr>
            <p:cNvPr id="26637" name="Text Box 24"/>
            <p:cNvSpPr txBox="1">
              <a:spLocks noChangeArrowheads="1"/>
            </p:cNvSpPr>
            <p:nvPr/>
          </p:nvSpPr>
          <p:spPr bwMode="auto">
            <a:xfrm>
              <a:off x="1383" y="3793"/>
              <a:ext cx="672" cy="3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kumimoji="1" lang="en-US" altLang="zh-CN" sz="1945">
                  <a:solidFill>
                    <a:srgbClr val="3333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6632" name="Text Box 26"/>
          <p:cNvSpPr txBox="1">
            <a:spLocks noChangeArrowheads="1"/>
          </p:cNvSpPr>
          <p:nvPr/>
        </p:nvSpPr>
        <p:spPr bwMode="auto">
          <a:xfrm>
            <a:off x="5541151" y="4165777"/>
            <a:ext cx="755368" cy="4515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94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D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123086" y="1050254"/>
            <a:ext cx="323050" cy="4515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94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432797" y="1398502"/>
            <a:ext cx="323050" cy="4515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94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123086" y="1781503"/>
            <a:ext cx="807626" cy="4515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94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194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194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7749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6" grpId="0"/>
      <p:bldP spid="174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1878330" y="1242589"/>
            <a:ext cx="5440786" cy="303561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945" smtClean="0">
                <a:ea typeface="黑体" panose="02010609060101010101" charset="-122"/>
              </a:rPr>
              <a:t>        </a:t>
            </a:r>
            <a:r>
              <a:rPr lang="zh-CN" altLang="en-US" sz="1945" smtClean="0">
                <a:solidFill>
                  <a:srgbClr val="FF3300"/>
                </a:solidFill>
                <a:ea typeface="黑体" panose="02010609060101010101" charset="-122"/>
              </a:rPr>
              <a:t>电流表的电阻很小，电压表电阻很大，有时候我们可以把电流表看成一根导线，把电压表看成一根断开的导线。这样分析就可以使电路简化。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1945" smtClean="0">
              <a:ea typeface="黑体" panose="02010609060101010101" charset="-122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309461" y="3379935"/>
            <a:ext cx="5926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902115" y="3220659"/>
            <a:ext cx="323050" cy="31855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>
              <a:lnSpc>
                <a:spcPct val="130000"/>
              </a:lnSpc>
            </a:pPr>
            <a:endParaRPr lang="zh-CN" altLang="en-US" sz="1945">
              <a:ea typeface="黑体" panose="02010609060101010101" charset="-122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225165" y="3379935"/>
            <a:ext cx="4845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680080" y="3379935"/>
            <a:ext cx="1777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256015" y="4123616"/>
            <a:ext cx="6461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902115" y="3964340"/>
            <a:ext cx="323050" cy="31855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>
              <a:lnSpc>
                <a:spcPct val="130000"/>
              </a:lnSpc>
            </a:pPr>
            <a:endParaRPr lang="zh-CN" altLang="en-US" sz="1945">
              <a:ea typeface="黑体" panose="02010609060101010101" charset="-122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225165" y="4123616"/>
            <a:ext cx="4845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625447" y="4070914"/>
            <a:ext cx="80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972282" y="4070914"/>
            <a:ext cx="5392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902115" y="3167959"/>
            <a:ext cx="328936" cy="4814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945">
                <a:ea typeface="黑体" panose="02010609060101010101" charset="-122"/>
              </a:rPr>
              <a:t>A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902115" y="3911638"/>
            <a:ext cx="325730" cy="4814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945">
                <a:ea typeface="黑体" panose="02010609060101010101" charset="-122"/>
              </a:rPr>
              <a:t>V</a:t>
            </a:r>
          </a:p>
        </p:txBody>
      </p:sp>
      <p:pic>
        <p:nvPicPr>
          <p:cNvPr id="27662" name="Picture 14" descr="owl_wizard_wand_hg_clr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99379" y="2873999"/>
            <a:ext cx="1508360" cy="148735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792606" y="768426"/>
            <a:ext cx="1966807" cy="4814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1945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电流表和电压表</a:t>
            </a:r>
          </a:p>
        </p:txBody>
      </p:sp>
      <p:sp>
        <p:nvSpPr>
          <p:cNvPr id="3" name="矩形 2"/>
          <p:cNvSpPr/>
          <p:nvPr/>
        </p:nvSpPr>
        <p:spPr>
          <a:xfrm>
            <a:off x="177166" y="106447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17712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878330" y="740514"/>
            <a:ext cx="5009656" cy="31855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/>
          <a:lstStyle/>
          <a:p>
            <a:pPr eaLnBrk="1" hangingPunct="1"/>
            <a:r>
              <a:rPr lang="zh-CN" altLang="en-US" sz="1795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电压表的使用</a:t>
            </a:r>
            <a:r>
              <a:rPr lang="zh-CN" altLang="en-US" sz="1795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78331" y="998991"/>
            <a:ext cx="4956211" cy="1611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电压表要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在被测用电器的两端。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②使电流从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流入，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流出。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③在预先不知道电压的情况下，应选用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量程，并进行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78330" y="2664364"/>
            <a:ext cx="1800493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795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电压表的读数：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79518" y="3155075"/>
            <a:ext cx="2827878" cy="1197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先看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endParaRPr lang="en-US" altLang="zh-CN" sz="1795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再明确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endParaRPr lang="en-US" altLang="zh-CN" sz="1795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读数</a:t>
            </a:r>
          </a:p>
        </p:txBody>
      </p:sp>
      <p:pic>
        <p:nvPicPr>
          <p:cNvPr id="4103" name="Picture 7" descr="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32354" y="2317704"/>
            <a:ext cx="2006001" cy="222049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36324" y="989621"/>
            <a:ext cx="646101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并联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992121" y="1379428"/>
            <a:ext cx="1122045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正接线柱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98035" y="1379428"/>
            <a:ext cx="1192530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负接线柱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979296" y="2177154"/>
            <a:ext cx="1012825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较大的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113555" y="2177166"/>
            <a:ext cx="646101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试触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606381" y="3102373"/>
            <a:ext cx="754180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量程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822540" y="3527501"/>
            <a:ext cx="1077230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分度值</a:t>
            </a:r>
          </a:p>
        </p:txBody>
      </p:sp>
      <p:sp>
        <p:nvSpPr>
          <p:cNvPr id="3" name="矩形 2"/>
          <p:cNvSpPr/>
          <p:nvPr/>
        </p:nvSpPr>
        <p:spPr>
          <a:xfrm>
            <a:off x="84456" y="61990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425331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  <p:bldP spid="6156" grpId="0"/>
      <p:bldP spid="6157" grpId="0"/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1744123" y="3547411"/>
            <a:ext cx="86701" cy="8549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 sz="1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241793" y="4165777"/>
            <a:ext cx="513080" cy="56215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740620" y="4446853"/>
            <a:ext cx="1367026" cy="81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801131" y="4446853"/>
            <a:ext cx="1469166" cy="23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050639" y="3491196"/>
            <a:ext cx="86701" cy="8549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541089" y="3547410"/>
            <a:ext cx="15095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03553" y="4251270"/>
            <a:ext cx="409086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95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kumimoji="1" lang="en-US" altLang="zh-CN" sz="2095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3397380" y="3434980"/>
            <a:ext cx="0" cy="281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511398" y="3378765"/>
            <a:ext cx="0" cy="4497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371221" y="2929044"/>
            <a:ext cx="377026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kumimoji="1" lang="en-US" altLang="zh-CN" sz="1795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991223" y="2728776"/>
            <a:ext cx="409086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95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kumimoji="1" lang="en-US" altLang="zh-CN" sz="2095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811852" y="3562634"/>
            <a:ext cx="57008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772627" y="3603626"/>
            <a:ext cx="57008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5093394" y="2591754"/>
            <a:ext cx="0" cy="18550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366531" y="2577699"/>
            <a:ext cx="7411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1786879" y="2591754"/>
            <a:ext cx="0" cy="18550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1786880" y="2591753"/>
            <a:ext cx="21093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138434" y="575035"/>
            <a:ext cx="2969213" cy="1197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在下图所示的电路中，电压表测量的是哪个灯泡两端的电压，并在电压表两端标出它的“</a:t>
            </a: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+”</a:t>
            </a: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、“</a:t>
            </a:r>
            <a:r>
              <a:rPr kumimoji="1"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-”</a:t>
            </a:r>
            <a:r>
              <a:rPr kumimoji="1"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符号。</a:t>
            </a:r>
          </a:p>
        </p:txBody>
      </p:sp>
      <p:sp>
        <p:nvSpPr>
          <p:cNvPr id="7188" name="AutoShape 20"/>
          <p:cNvSpPr/>
          <p:nvPr/>
        </p:nvSpPr>
        <p:spPr bwMode="auto">
          <a:xfrm rot="5400000">
            <a:off x="3230318" y="629312"/>
            <a:ext cx="393506" cy="3306516"/>
          </a:xfrm>
          <a:prstGeom prst="leftBrace">
            <a:avLst>
              <a:gd name="adj1" fmla="val 69048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31074" y="1712220"/>
            <a:ext cx="2454518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1795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电压表测</a:t>
            </a:r>
            <a:r>
              <a:rPr kumimoji="1" lang="en-US" altLang="zh-CN" sz="1795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kumimoji="1" lang="en-US" altLang="zh-CN" sz="1795" baseline="-2500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1795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两端的电压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3883144" y="2366893"/>
            <a:ext cx="456071" cy="449721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2343904" y="3378765"/>
            <a:ext cx="456071" cy="449721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 sz="1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144" name="Group 24"/>
          <p:cNvGrpSpPr/>
          <p:nvPr/>
        </p:nvGrpSpPr>
        <p:grpSpPr>
          <a:xfrm>
            <a:off x="5271548" y="2201760"/>
            <a:ext cx="2223347" cy="2382117"/>
            <a:chOff x="3552" y="2112"/>
            <a:chExt cx="1872" cy="2034"/>
          </a:xfrm>
        </p:grpSpPr>
        <p:sp>
          <p:nvSpPr>
            <p:cNvPr id="5151" name="Line 25"/>
            <p:cNvSpPr>
              <a:spLocks noChangeShapeType="1"/>
            </p:cNvSpPr>
            <p:nvPr/>
          </p:nvSpPr>
          <p:spPr bwMode="auto">
            <a:xfrm>
              <a:off x="3552" y="2592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2" name="Line 26"/>
            <p:cNvSpPr>
              <a:spLocks noChangeShapeType="1"/>
            </p:cNvSpPr>
            <p:nvPr/>
          </p:nvSpPr>
          <p:spPr bwMode="auto">
            <a:xfrm flipH="1">
              <a:off x="4320" y="255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3" name="Line 27"/>
            <p:cNvSpPr>
              <a:spLocks noChangeShapeType="1"/>
            </p:cNvSpPr>
            <p:nvPr/>
          </p:nvSpPr>
          <p:spPr bwMode="auto">
            <a:xfrm flipH="1">
              <a:off x="4368" y="243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4" name="Line 28"/>
            <p:cNvSpPr>
              <a:spLocks noChangeShapeType="1"/>
            </p:cNvSpPr>
            <p:nvPr/>
          </p:nvSpPr>
          <p:spPr bwMode="auto">
            <a:xfrm>
              <a:off x="4368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5" name="AutoShape 29"/>
            <p:cNvSpPr>
              <a:spLocks noChangeArrowheads="1"/>
            </p:cNvSpPr>
            <p:nvPr/>
          </p:nvSpPr>
          <p:spPr bwMode="auto">
            <a:xfrm>
              <a:off x="4512" y="2448"/>
              <a:ext cx="288" cy="2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6" name="Line 30"/>
            <p:cNvSpPr>
              <a:spLocks noChangeShapeType="1"/>
            </p:cNvSpPr>
            <p:nvPr/>
          </p:nvSpPr>
          <p:spPr bwMode="auto">
            <a:xfrm>
              <a:off x="4800" y="259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7" name="Line 31"/>
            <p:cNvSpPr>
              <a:spLocks noChangeShapeType="1"/>
            </p:cNvSpPr>
            <p:nvPr/>
          </p:nvSpPr>
          <p:spPr bwMode="auto">
            <a:xfrm flipH="1">
              <a:off x="3552" y="259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8" name="Line 32"/>
            <p:cNvSpPr>
              <a:spLocks noChangeShapeType="1"/>
            </p:cNvSpPr>
            <p:nvPr/>
          </p:nvSpPr>
          <p:spPr bwMode="auto">
            <a:xfrm>
              <a:off x="3552" y="369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59" name="Oval 33"/>
            <p:cNvSpPr>
              <a:spLocks noChangeArrowheads="1"/>
            </p:cNvSpPr>
            <p:nvPr/>
          </p:nvSpPr>
          <p:spPr bwMode="auto">
            <a:xfrm>
              <a:off x="3840" y="3673"/>
              <a:ext cx="48" cy="4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0" name="Line 34"/>
            <p:cNvSpPr>
              <a:spLocks noChangeShapeType="1"/>
            </p:cNvSpPr>
            <p:nvPr/>
          </p:nvSpPr>
          <p:spPr bwMode="auto">
            <a:xfrm flipV="1">
              <a:off x="3888" y="3648"/>
              <a:ext cx="24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1" name="Line 35"/>
            <p:cNvSpPr>
              <a:spLocks noChangeShapeType="1"/>
            </p:cNvSpPr>
            <p:nvPr/>
          </p:nvSpPr>
          <p:spPr bwMode="auto">
            <a:xfrm>
              <a:off x="4080" y="369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2" name="AutoShape 36"/>
            <p:cNvSpPr>
              <a:spLocks noChangeArrowheads="1"/>
            </p:cNvSpPr>
            <p:nvPr/>
          </p:nvSpPr>
          <p:spPr bwMode="auto">
            <a:xfrm>
              <a:off x="4464" y="3552"/>
              <a:ext cx="288" cy="2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3" name="Line 37"/>
            <p:cNvSpPr>
              <a:spLocks noChangeShapeType="1"/>
            </p:cNvSpPr>
            <p:nvPr/>
          </p:nvSpPr>
          <p:spPr bwMode="auto">
            <a:xfrm>
              <a:off x="4752" y="369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4" name="Line 38"/>
            <p:cNvSpPr>
              <a:spLocks noChangeShapeType="1"/>
            </p:cNvSpPr>
            <p:nvPr/>
          </p:nvSpPr>
          <p:spPr bwMode="auto">
            <a:xfrm flipH="1" flipV="1">
              <a:off x="5424" y="259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5" name="Line 39"/>
            <p:cNvSpPr>
              <a:spLocks noChangeShapeType="1"/>
            </p:cNvSpPr>
            <p:nvPr/>
          </p:nvSpPr>
          <p:spPr bwMode="auto">
            <a:xfrm flipH="1">
              <a:off x="3936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6" name="Line 40"/>
            <p:cNvSpPr>
              <a:spLocks noChangeShapeType="1"/>
            </p:cNvSpPr>
            <p:nvPr/>
          </p:nvSpPr>
          <p:spPr bwMode="auto">
            <a:xfrm>
              <a:off x="3936" y="302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7" name="Text Box 41"/>
            <p:cNvSpPr txBox="1">
              <a:spLocks noChangeArrowheads="1"/>
            </p:cNvSpPr>
            <p:nvPr/>
          </p:nvSpPr>
          <p:spPr bwMode="auto">
            <a:xfrm>
              <a:off x="4308" y="2892"/>
              <a:ext cx="269" cy="354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95">
                  <a:latin typeface="宋体" panose="02010600030101010101" pitchFamily="2" charset="-122"/>
                  <a:ea typeface="宋体" panose="02010600030101010101" pitchFamily="2" charset="-122"/>
                </a:rPr>
                <a:t>V</a:t>
              </a:r>
              <a:endParaRPr kumimoji="1" lang="en-US" altLang="zh-CN" sz="2095" baseline="-250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8" name="Oval 42"/>
            <p:cNvSpPr>
              <a:spLocks noChangeArrowheads="1"/>
            </p:cNvSpPr>
            <p:nvPr/>
          </p:nvSpPr>
          <p:spPr bwMode="auto">
            <a:xfrm>
              <a:off x="4248" y="2844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69" name="Line 43"/>
            <p:cNvSpPr>
              <a:spLocks noChangeShapeType="1"/>
            </p:cNvSpPr>
            <p:nvPr/>
          </p:nvSpPr>
          <p:spPr bwMode="auto">
            <a:xfrm>
              <a:off x="4656" y="302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70" name="Line 44"/>
            <p:cNvSpPr>
              <a:spLocks noChangeShapeType="1"/>
            </p:cNvSpPr>
            <p:nvPr/>
          </p:nvSpPr>
          <p:spPr bwMode="auto">
            <a:xfrm flipH="1" flipV="1">
              <a:off x="4992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71" name="Oval 45"/>
            <p:cNvSpPr>
              <a:spLocks noChangeArrowheads="1"/>
            </p:cNvSpPr>
            <p:nvPr/>
          </p:nvSpPr>
          <p:spPr bwMode="auto">
            <a:xfrm>
              <a:off x="4968" y="2556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72" name="Oval 46"/>
            <p:cNvSpPr>
              <a:spLocks noChangeArrowheads="1"/>
            </p:cNvSpPr>
            <p:nvPr/>
          </p:nvSpPr>
          <p:spPr bwMode="auto">
            <a:xfrm>
              <a:off x="3912" y="2580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1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73" name="Text Box 47"/>
            <p:cNvSpPr txBox="1">
              <a:spLocks noChangeArrowheads="1"/>
            </p:cNvSpPr>
            <p:nvPr/>
          </p:nvSpPr>
          <p:spPr bwMode="auto">
            <a:xfrm>
              <a:off x="4512" y="2112"/>
              <a:ext cx="344" cy="354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95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kumimoji="1" lang="en-US" altLang="zh-CN" sz="2095" baseline="-25000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5174" name="Text Box 48"/>
            <p:cNvSpPr txBox="1">
              <a:spLocks noChangeArrowheads="1"/>
            </p:cNvSpPr>
            <p:nvPr/>
          </p:nvSpPr>
          <p:spPr bwMode="auto">
            <a:xfrm>
              <a:off x="4368" y="3792"/>
              <a:ext cx="344" cy="354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95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kumimoji="1" lang="en-US" altLang="zh-CN" sz="2095" baseline="-2500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790503" y="4104878"/>
            <a:ext cx="377684" cy="4608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3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2874798" y="4104878"/>
            <a:ext cx="377684" cy="4608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3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</a:p>
        </p:txBody>
      </p:sp>
      <p:sp>
        <p:nvSpPr>
          <p:cNvPr id="5148" name="Text Box 52"/>
          <p:cNvSpPr txBox="1">
            <a:spLocks noChangeArrowheads="1"/>
          </p:cNvSpPr>
          <p:nvPr/>
        </p:nvSpPr>
        <p:spPr bwMode="auto">
          <a:xfrm>
            <a:off x="5389657" y="575034"/>
            <a:ext cx="2384872" cy="92102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、开关闭合，测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电压，开关断开测</a:t>
            </a:r>
            <a:r>
              <a:rPr lang="en-US" altLang="zh-CN" sz="1795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1795">
                <a:latin typeface="宋体" panose="02010600030101010101" pitchFamily="2" charset="-122"/>
                <a:ea typeface="宋体" panose="02010600030101010101" pitchFamily="2" charset="-122"/>
              </a:rPr>
              <a:t>电压。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5498396" y="832688"/>
            <a:ext cx="431129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1795" baseline="-25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5591036" y="1091511"/>
            <a:ext cx="646101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795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电源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498247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2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89" grpId="0"/>
      <p:bldP spid="7218" grpId="0"/>
      <p:bldP spid="7219" grpId="0"/>
      <p:bldP spid="7221" grpId="0"/>
      <p:bldP spid="7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9121" y="781156"/>
            <a:ext cx="3072542" cy="3234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147" name="Picture 3" descr="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59654" y="781156"/>
            <a:ext cx="3072542" cy="32347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17539" y="4121274"/>
            <a:ext cx="861072" cy="4608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3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1.5V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80361" y="4063887"/>
            <a:ext cx="944489" cy="4608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3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12.5V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35972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78330" y="1239076"/>
            <a:ext cx="3447850" cy="3319036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95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95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、串联电路电压规律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95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在串联电路中，总电压等于各部分电压之和。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95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0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U=U</a:t>
            </a:r>
            <a:r>
              <a:rPr lang="en-US" altLang="zh-CN" sz="2095" baseline="-2500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+U</a:t>
            </a:r>
            <a:r>
              <a:rPr lang="en-US" altLang="zh-CN" sz="2095" baseline="-2500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095" baseline="-25000" smtClean="0">
              <a:solidFill>
                <a:srgbClr val="3333FF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95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95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、并联电路电压规律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95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在并联电路中，各支路电压相等，且等于干路电压。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95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0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U=U</a:t>
            </a:r>
            <a:r>
              <a:rPr lang="en-US" altLang="zh-CN" sz="2095" baseline="-2500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95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=U</a:t>
            </a:r>
            <a:r>
              <a:rPr lang="en-US" altLang="zh-CN" sz="2095" baseline="-2500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78331" y="742508"/>
            <a:ext cx="4659289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95">
                <a:latin typeface="宋体" panose="02010600030101010101" pitchFamily="2" charset="-122"/>
                <a:ea typeface="宋体" panose="02010600030101010101" pitchFamily="2" charset="-122"/>
              </a:rPr>
              <a:t>探究串、并联电路电压的规律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11209" y="751878"/>
            <a:ext cx="2029754" cy="206473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71314" y="2770938"/>
            <a:ext cx="1769651" cy="191834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77166" y="106447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31012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57706" y="571186"/>
            <a:ext cx="4040505" cy="1473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、如图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6-5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所示电路，将开关闭合后，  电压表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179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179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的示数分别为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10V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4V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，则此时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79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两端的电压为 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1795"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1795">
                <a:latin typeface="Times New Roman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4V           B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6V</a:t>
            </a:r>
          </a:p>
          <a:p>
            <a:pPr eaLnBrk="1" hangingPunct="1"/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10V         D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14V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10756" y="483685"/>
            <a:ext cx="1777964" cy="14557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78330" y="1919513"/>
            <a:ext cx="5387340" cy="1012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14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</a:t>
            </a:r>
            <a:r>
              <a:rPr lang="en-US" altLang="zh-CN" sz="14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该电路是串联电路，电压表</a:t>
            </a:r>
            <a:r>
              <a:rPr lang="en-US" altLang="zh-CN" sz="1495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1495" baseline="-25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测的是</a:t>
            </a:r>
            <a:r>
              <a:rPr lang="en-US" altLang="zh-CN" sz="1495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495" baseline="-25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1495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 </a:t>
            </a:r>
            <a:r>
              <a:rPr lang="en-US" altLang="zh-CN" sz="1495" baseline="-25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两端的总电压， </a:t>
            </a:r>
            <a:r>
              <a:rPr lang="en-US" altLang="zh-CN" sz="1495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1495" baseline="-25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测 的是</a:t>
            </a:r>
            <a:r>
              <a:rPr lang="en-US" altLang="zh-CN" sz="1495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495" baseline="-25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两端的电压，由于串联电路中的总电压等于各部分电路的两端电压之和，那么，</a:t>
            </a:r>
            <a:r>
              <a:rPr lang="en-US" altLang="zh-CN" sz="1495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 </a:t>
            </a:r>
            <a:r>
              <a:rPr lang="en-US" altLang="zh-CN" sz="1495" baseline="-25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两端的电压就是总电压与</a:t>
            </a:r>
            <a:r>
              <a:rPr lang="en-US" altLang="zh-CN" sz="1495" i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1495" baseline="-25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495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两端电压差，即：</a:t>
            </a:r>
            <a:r>
              <a:rPr lang="en-US" altLang="zh-CN" sz="1495" i="1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1495" baseline="-25000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4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1495" i="1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14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1495" i="1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1495" baseline="-25000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14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=10V-4V=6V</a:t>
            </a:r>
            <a:r>
              <a:rPr lang="zh-CN" altLang="en-US" sz="1495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1495">
              <a:solidFill>
                <a:srgbClr val="3333FF"/>
              </a:solidFill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78330" y="2989694"/>
            <a:ext cx="3932426" cy="921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、仔细观察下面电路图，若开关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由断开到闭合，电压表的示数变化情况为（     ）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5682486" y="2958322"/>
          <a:ext cx="1906234" cy="1487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4" imgW="1226820" imgH="975360" progId="MSPhotoEd.3">
                  <p:embed/>
                </p:oleObj>
              </mc:Choice>
              <mc:Fallback>
                <p:oleObj r:id="rId4" imgW="1226820" imgH="97536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82486" y="2958322"/>
                        <a:ext cx="1906234" cy="1487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878331" y="3929849"/>
            <a:ext cx="3319145" cy="644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不变		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增大</a:t>
            </a:r>
            <a:endParaRPr lang="en-US" altLang="zh-CN" sz="1795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C.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减小		</a:t>
            </a: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无法确定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625874" y="1116899"/>
            <a:ext cx="269605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439129" y="3520300"/>
            <a:ext cx="324238" cy="368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795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矩形 2"/>
          <p:cNvSpPr/>
          <p:nvPr/>
        </p:nvSpPr>
        <p:spPr>
          <a:xfrm>
            <a:off x="1" y="0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79968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9" grpId="0"/>
      <p:bldP spid="10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3"/>
          <p:cNvSpPr>
            <a:spLocks noChangeArrowheads="1"/>
          </p:cNvSpPr>
          <p:nvPr/>
        </p:nvSpPr>
        <p:spPr bwMode="auto">
          <a:xfrm>
            <a:off x="2100239" y="327853"/>
            <a:ext cx="5409906" cy="866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、在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如图所示的电路中，能用电压表正确地测出灯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095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两端电压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的是（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2095">
              <a:latin typeface="Times New Roman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9219" name="Picture 2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4101" y="1181690"/>
            <a:ext cx="1859915" cy="1577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0" name="Picture 2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2149" y="2957916"/>
            <a:ext cx="1684138" cy="173681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1" name="Picture 2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00239" y="1206968"/>
            <a:ext cx="1861102" cy="155177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2" name="Picture 2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099698" y="3007186"/>
            <a:ext cx="1861102" cy="176726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5054192" y="773081"/>
            <a:ext cx="377109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sp>
        <p:nvSpPr>
          <p:cNvPr id="3" name="矩形 2"/>
          <p:cNvSpPr/>
          <p:nvPr/>
        </p:nvSpPr>
        <p:spPr>
          <a:xfrm>
            <a:off x="1" y="3443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885651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78" t="63538" r="52357" b="27103"/>
          <a:stretch>
            <a:fillRect/>
          </a:stretch>
        </p:blipFill>
        <p:spPr bwMode="auto">
          <a:xfrm>
            <a:off x="4475822" y="3273605"/>
            <a:ext cx="4491825" cy="196635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2439035" y="341094"/>
            <a:ext cx="5387340" cy="3477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、甜甜同学做实验时，如图连接电路，闭合开关后，灯泡正常发光，但电流表指针不动，电压表读数正常，那么有可能是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095" smtClean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en-US" sz="2095" smtClean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en-US" altLang="zh-CN" sz="2095">
              <a:latin typeface="Times New Roman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95">
                <a:latin typeface="Times New Roman" pitchFamily="18" charset="0"/>
                <a:ea typeface="黑体" panose="02010609060101010101" charset="-122"/>
              </a:rPr>
              <a:t>A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．电流表已被烧坏，致使电路不通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．电流表完好，但未与导线接牢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．灯</a:t>
            </a: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L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的灯座接线处短路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9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095">
                <a:latin typeface="Times New Roman" panose="02020603050405020304" pitchFamily="18" charset="0"/>
                <a:ea typeface="黑体" panose="02010609060101010101" charset="-122"/>
              </a:rPr>
              <a:t>．电流表被短路</a:t>
            </a:r>
          </a:p>
        </p:txBody>
      </p:sp>
      <p:cxnSp>
        <p:nvCxnSpPr>
          <p:cNvPr id="10245" name="直接连接符 5"/>
          <p:cNvCxnSpPr>
            <a:cxnSpLocks noChangeShapeType="1"/>
          </p:cNvCxnSpPr>
          <p:nvPr/>
        </p:nvCxnSpPr>
        <p:spPr bwMode="auto">
          <a:xfrm>
            <a:off x="5110023" y="3273361"/>
            <a:ext cx="91570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>
            <a:outerShdw dist="23000" dir="5400000" algn="ctr" rotWithShape="0">
              <a:srgbClr val="000000">
                <a:alpha val="31998"/>
              </a:srgbClr>
            </a:outerShdw>
          </a:effectLst>
        </p:spPr>
      </p:cxn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6533621" y="1392160"/>
            <a:ext cx="377516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</a:p>
        </p:txBody>
      </p:sp>
      <p:sp>
        <p:nvSpPr>
          <p:cNvPr id="3" name="矩形 2"/>
          <p:cNvSpPr/>
          <p:nvPr/>
        </p:nvSpPr>
        <p:spPr>
          <a:xfrm>
            <a:off x="22861" y="8140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500992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8e85ae-262e-4b78-be55-0802eac2909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2771</Words>
  <Application>Microsoft Office PowerPoint</Application>
  <PresentationFormat>自定义</PresentationFormat>
  <Paragraphs>251</Paragraphs>
  <Slides>26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Office 主题</vt:lpstr>
      <vt:lpstr>MSPhotoEd.3</vt:lpstr>
      <vt:lpstr>第十六章  电压  电阻  复习课件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变阻器在生活中的应用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2020-12-08T12:57:07Z</dcterms:created>
  <dcterms:modified xsi:type="dcterms:W3CDTF">2020-12-08T13:03:51Z</dcterms:modified>
</cp:coreProperties>
</file>