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B636D-6C0C-43E3-8120-825460B15B61}" type="datetimeFigureOut">
              <a:rPr lang="zh-CN" altLang="en-US" smtClean="0"/>
              <a:t>2020/12/30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42DC7-E2BA-4FA3-8617-8BB5A820B2E9}" type="slidenum">
              <a:rPr lang="zh-CN" altLang="en-US" smtClean="0"/>
              <a:t>‹#›</a:t>
            </a:fld>
            <a:endParaRPr lang="zh-CN" altLang="en-US"/>
          </a:p>
        </p:txBody>
      </p:sp>
    </p:spTree>
    <p:extLst>
      <p:ext uri="{BB962C8B-B14F-4D97-AF65-F5344CB8AC3E}">
        <p14:creationId xmlns:p14="http://schemas.microsoft.com/office/powerpoint/2010/main" val="23869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2020/12/30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oleObject" Target="../embeddings/oleObject9.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noChangeArrowheads="1"/>
          </p:cNvSpPr>
          <p:nvPr>
            <p:ph type="ctrTitle"/>
          </p:nvPr>
        </p:nvSpPr>
        <p:spPr>
          <a:xfrm>
            <a:off x="119063" y="1958975"/>
            <a:ext cx="8474075" cy="2671763"/>
          </a:xfrm>
        </p:spPr>
        <p:txBody>
          <a:bodyPr>
            <a:normAutofit/>
          </a:bodyPr>
          <a:lstStyle/>
          <a:p>
            <a:r>
              <a:rPr lang="en-US" altLang="zh-CN" sz="5400" b="1" dirty="0" smtClean="0">
                <a:solidFill>
                  <a:srgbClr val="0070C0"/>
                </a:solidFill>
                <a:latin typeface="隶书" pitchFamily="49" charset="-122"/>
                <a:ea typeface="隶书" pitchFamily="49" charset="-122"/>
              </a:rPr>
              <a:t>14.4 </a:t>
            </a:r>
            <a:r>
              <a:rPr lang="zh-CN" altLang="en-US" sz="5400" b="1" dirty="0" smtClean="0">
                <a:solidFill>
                  <a:srgbClr val="0070C0"/>
                </a:solidFill>
                <a:latin typeface="隶书" pitchFamily="49" charset="-122"/>
                <a:ea typeface="隶书" pitchFamily="49" charset="-122"/>
              </a:rPr>
              <a:t>欧姆定律的应用</a:t>
            </a:r>
            <a:br>
              <a:rPr lang="zh-CN" altLang="en-US" sz="5400" b="1" dirty="0" smtClean="0">
                <a:solidFill>
                  <a:srgbClr val="0070C0"/>
                </a:solidFill>
                <a:latin typeface="隶书" pitchFamily="49" charset="-122"/>
                <a:ea typeface="隶书" pitchFamily="49" charset="-122"/>
              </a:rPr>
            </a:br>
            <a:endParaRPr lang="zh-CN" altLang="en-US" sz="5400" b="1" dirty="0" smtClean="0">
              <a:solidFill>
                <a:srgbClr val="0070C0"/>
              </a:solidFill>
              <a:latin typeface="隶书" pitchFamily="49" charset="-122"/>
              <a:ea typeface="隶书" pitchFamily="49" charset="-122"/>
            </a:endParaRPr>
          </a:p>
        </p:txBody>
      </p:sp>
    </p:spTree>
    <p:extLst>
      <p:ext uri="{BB962C8B-B14F-4D97-AF65-F5344CB8AC3E}">
        <p14:creationId xmlns:p14="http://schemas.microsoft.com/office/powerpoint/2010/main" val="237879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8"/>
          <p:cNvSpPr txBox="1">
            <a:spLocks noChangeArrowheads="1"/>
          </p:cNvSpPr>
          <p:nvPr/>
        </p:nvSpPr>
        <p:spPr bwMode="auto">
          <a:xfrm>
            <a:off x="127000" y="723900"/>
            <a:ext cx="7075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CC00CC"/>
                </a:solidFill>
                <a:latin typeface="微软雅黑" pitchFamily="34" charset="-122"/>
                <a:ea typeface="微软雅黑" pitchFamily="34" charset="-122"/>
              </a:rPr>
              <a:t>4.</a:t>
            </a:r>
            <a:r>
              <a:rPr lang="zh-CN" altLang="en-US" sz="3200" b="1">
                <a:solidFill>
                  <a:srgbClr val="CC00CC"/>
                </a:solidFill>
                <a:latin typeface="微软雅黑" pitchFamily="34" charset="-122"/>
                <a:ea typeface="微软雅黑" pitchFamily="34" charset="-122"/>
              </a:rPr>
              <a:t>利用乙知阻值为</a:t>
            </a:r>
            <a:r>
              <a:rPr lang="en-US" altLang="zh-CN" sz="3200" b="1">
                <a:solidFill>
                  <a:srgbClr val="CC00CC"/>
                </a:solidFill>
                <a:latin typeface="微软雅黑" pitchFamily="34" charset="-122"/>
                <a:ea typeface="微软雅黑" pitchFamily="34" charset="-122"/>
              </a:rPr>
              <a:t>R</a:t>
            </a:r>
            <a:r>
              <a:rPr lang="en-US" altLang="zh-CN" sz="3200" b="1" baseline="-25000">
                <a:solidFill>
                  <a:srgbClr val="CC00CC"/>
                </a:solidFill>
                <a:latin typeface="微软雅黑" pitchFamily="34" charset="-122"/>
                <a:ea typeface="微软雅黑" pitchFamily="34" charset="-122"/>
              </a:rPr>
              <a:t>0</a:t>
            </a:r>
            <a:r>
              <a:rPr lang="zh-CN" altLang="en-US" sz="3200" b="1">
                <a:solidFill>
                  <a:srgbClr val="CC00CC"/>
                </a:solidFill>
                <a:latin typeface="微软雅黑" pitchFamily="34" charset="-122"/>
                <a:ea typeface="微软雅黑" pitchFamily="34" charset="-122"/>
              </a:rPr>
              <a:t>的电阻测电阻</a:t>
            </a:r>
          </a:p>
        </p:txBody>
      </p:sp>
      <p:graphicFrame>
        <p:nvGraphicFramePr>
          <p:cNvPr id="20482" name="对象 16399"/>
          <p:cNvGraphicFramePr>
            <a:graphicFrameLocks/>
          </p:cNvGraphicFramePr>
          <p:nvPr/>
        </p:nvGraphicFramePr>
        <p:xfrm>
          <a:off x="4368800" y="2043113"/>
          <a:ext cx="2616200" cy="1738312"/>
        </p:xfrm>
        <a:graphic>
          <a:graphicData uri="http://schemas.openxmlformats.org/presentationml/2006/ole">
            <mc:AlternateContent xmlns:mc="http://schemas.openxmlformats.org/markup-compatibility/2006">
              <mc:Choice xmlns:v="urn:schemas-microsoft-com:vml" Requires="v">
                <p:oleObj spid="_x0000_s8196" r:id="rId3" imgW="1660952" imgH="1135478" progId="Paint.Picture">
                  <p:embed/>
                </p:oleObj>
              </mc:Choice>
              <mc:Fallback>
                <p:oleObj r:id="rId3" imgW="1660952" imgH="1135478" progId="Paint.Pictur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043113"/>
                        <a:ext cx="26162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0483" name="对象 17423"/>
          <p:cNvGraphicFramePr>
            <a:graphicFrameLocks/>
          </p:cNvGraphicFramePr>
          <p:nvPr/>
        </p:nvGraphicFramePr>
        <p:xfrm>
          <a:off x="4368800" y="4019550"/>
          <a:ext cx="2466975" cy="1725613"/>
        </p:xfrm>
        <a:graphic>
          <a:graphicData uri="http://schemas.openxmlformats.org/presentationml/2006/ole">
            <mc:AlternateContent xmlns:mc="http://schemas.openxmlformats.org/markup-compatibility/2006">
              <mc:Choice xmlns:v="urn:schemas-microsoft-com:vml" Requires="v">
                <p:oleObj spid="_x0000_s8197" r:id="rId5" imgW="1508891" imgH="1059048" progId="Paint.Picture">
                  <p:embed/>
                </p:oleObj>
              </mc:Choice>
              <mc:Fallback>
                <p:oleObj r:id="rId5" imgW="1508891" imgH="1059048" progId="Paint.Pictur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4019550"/>
                        <a:ext cx="24669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484" name="Text Box 48"/>
          <p:cNvSpPr txBox="1">
            <a:spLocks noChangeArrowheads="1"/>
          </p:cNvSpPr>
          <p:nvPr/>
        </p:nvSpPr>
        <p:spPr bwMode="auto">
          <a:xfrm>
            <a:off x="127000" y="2651125"/>
            <a:ext cx="424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宋体" pitchFamily="2" charset="-122"/>
              </a:rPr>
              <a:t>①</a:t>
            </a:r>
            <a:r>
              <a:rPr lang="zh-CN" altLang="en-US" sz="2800" b="1">
                <a:solidFill>
                  <a:srgbClr val="FF0000"/>
                </a:solidFill>
                <a:latin typeface="宋体" pitchFamily="2" charset="-122"/>
              </a:rPr>
              <a:t>串联电路：</a:t>
            </a:r>
            <a:r>
              <a:rPr lang="zh-CN" altLang="en-US" sz="2000" b="1">
                <a:latin typeface="宋体" pitchFamily="2" charset="-122"/>
              </a:rPr>
              <a:t>（</a:t>
            </a:r>
            <a:r>
              <a:rPr lang="en-US" altLang="zh-CN" sz="2000" b="1">
                <a:latin typeface="宋体" pitchFamily="2" charset="-122"/>
              </a:rPr>
              <a:t>R</a:t>
            </a:r>
            <a:r>
              <a:rPr lang="en-US" altLang="zh-CN" sz="2000" b="1" baseline="-25000">
                <a:latin typeface="宋体" pitchFamily="2" charset="-122"/>
              </a:rPr>
              <a:t>0 </a:t>
            </a:r>
            <a:r>
              <a:rPr lang="en-US" altLang="zh-CN" sz="2000" b="1">
                <a:latin typeface="宋体" pitchFamily="2" charset="-122"/>
              </a:rPr>
              <a:t>+</a:t>
            </a:r>
            <a:r>
              <a:rPr lang="zh-CN" altLang="en-US" sz="2000" b="1">
                <a:latin typeface="宋体" pitchFamily="2" charset="-122"/>
              </a:rPr>
              <a:t>电流表）</a:t>
            </a:r>
          </a:p>
        </p:txBody>
      </p:sp>
      <p:sp>
        <p:nvSpPr>
          <p:cNvPr id="20485" name="Text Box 48"/>
          <p:cNvSpPr txBox="1">
            <a:spLocks noChangeArrowheads="1"/>
          </p:cNvSpPr>
          <p:nvPr/>
        </p:nvSpPr>
        <p:spPr bwMode="auto">
          <a:xfrm>
            <a:off x="127000" y="4394200"/>
            <a:ext cx="4241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itchFamily="34" charset="0"/>
              </a:rPr>
              <a:t>②</a:t>
            </a:r>
            <a:r>
              <a:rPr lang="zh-CN" altLang="en-US" sz="2800" b="1">
                <a:solidFill>
                  <a:srgbClr val="FF0000"/>
                </a:solidFill>
                <a:latin typeface="宋体" pitchFamily="2" charset="-122"/>
              </a:rPr>
              <a:t>串联电路：</a:t>
            </a:r>
            <a:r>
              <a:rPr lang="en-US" altLang="zh-CN" sz="2000" b="1">
                <a:latin typeface="宋体" pitchFamily="2" charset="-122"/>
              </a:rPr>
              <a:t>(R</a:t>
            </a:r>
            <a:r>
              <a:rPr lang="en-US" altLang="zh-CN" sz="2000" b="1" baseline="-25000">
                <a:latin typeface="宋体" pitchFamily="2" charset="-122"/>
              </a:rPr>
              <a:t>0 </a:t>
            </a:r>
            <a:r>
              <a:rPr lang="en-US" altLang="zh-CN" sz="2000" b="1">
                <a:latin typeface="宋体" pitchFamily="2" charset="-122"/>
              </a:rPr>
              <a:t>+</a:t>
            </a:r>
            <a:r>
              <a:rPr lang="zh-CN" altLang="en-US" sz="2000" b="1">
                <a:latin typeface="宋体" pitchFamily="2" charset="-122"/>
              </a:rPr>
              <a:t>电压表</a:t>
            </a:r>
            <a:r>
              <a:rPr lang="en-US" altLang="zh-CN" sz="2000" b="1">
                <a:latin typeface="宋体" pitchFamily="2" charset="-122"/>
              </a:rPr>
              <a:t>)</a:t>
            </a:r>
          </a:p>
        </p:txBody>
      </p:sp>
      <p:sp>
        <p:nvSpPr>
          <p:cNvPr id="20486" name="Text Box 6"/>
          <p:cNvSpPr txBox="1">
            <a:spLocks noChangeArrowheads="1"/>
          </p:cNvSpPr>
          <p:nvPr/>
        </p:nvSpPr>
        <p:spPr bwMode="auto">
          <a:xfrm>
            <a:off x="320675" y="5888038"/>
            <a:ext cx="733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0000"/>
                </a:solidFill>
                <a:latin typeface="Calibri" pitchFamily="34" charset="0"/>
              </a:rPr>
              <a:t>你能简单的叙述一下测量过程吗？</a:t>
            </a:r>
          </a:p>
        </p:txBody>
      </p:sp>
    </p:spTree>
    <p:extLst>
      <p:ext uri="{BB962C8B-B14F-4D97-AF65-F5344CB8AC3E}">
        <p14:creationId xmlns:p14="http://schemas.microsoft.com/office/powerpoint/2010/main" val="207137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对象 14353"/>
          <p:cNvGraphicFramePr>
            <a:graphicFrameLocks/>
          </p:cNvGraphicFramePr>
          <p:nvPr/>
        </p:nvGraphicFramePr>
        <p:xfrm>
          <a:off x="127000" y="2359025"/>
          <a:ext cx="2533650" cy="1577975"/>
        </p:xfrm>
        <a:graphic>
          <a:graphicData uri="http://schemas.openxmlformats.org/presentationml/2006/ole">
            <mc:AlternateContent xmlns:mc="http://schemas.openxmlformats.org/markup-compatibility/2006">
              <mc:Choice xmlns:v="urn:schemas-microsoft-com:vml" Requires="v">
                <p:oleObj spid="_x0000_s9221" r:id="rId3" imgW="1615238" imgH="1051651" progId="Paint.Picture">
                  <p:embed/>
                </p:oleObj>
              </mc:Choice>
              <mc:Fallback>
                <p:oleObj r:id="rId3" imgW="1615238" imgH="1051651" progId="Paint.Pictur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2359025"/>
                        <a:ext cx="25336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1506" name="对象 4113"/>
          <p:cNvGraphicFramePr>
            <a:graphicFrameLocks/>
          </p:cNvGraphicFramePr>
          <p:nvPr/>
        </p:nvGraphicFramePr>
        <p:xfrm>
          <a:off x="4960938" y="4038600"/>
          <a:ext cx="2090737" cy="1465263"/>
        </p:xfrm>
        <a:graphic>
          <a:graphicData uri="http://schemas.openxmlformats.org/presentationml/2006/ole">
            <mc:AlternateContent xmlns:mc="http://schemas.openxmlformats.org/markup-compatibility/2006">
              <mc:Choice xmlns:v="urn:schemas-microsoft-com:vml" Requires="v">
                <p:oleObj spid="_x0000_s9222" r:id="rId5" imgW="1569524" imgH="1158095" progId="Paint.Picture">
                  <p:embed/>
                </p:oleObj>
              </mc:Choice>
              <mc:Fallback>
                <p:oleObj r:id="rId5" imgW="1569524" imgH="1158095" progId="Paint.Pictur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938" y="4038600"/>
                        <a:ext cx="20907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1507" name="对象 15381"/>
          <p:cNvGraphicFramePr>
            <a:graphicFrameLocks/>
          </p:cNvGraphicFramePr>
          <p:nvPr/>
        </p:nvGraphicFramePr>
        <p:xfrm>
          <a:off x="2932113" y="2359025"/>
          <a:ext cx="2360612" cy="1622425"/>
        </p:xfrm>
        <a:graphic>
          <a:graphicData uri="http://schemas.openxmlformats.org/presentationml/2006/ole">
            <mc:AlternateContent xmlns:mc="http://schemas.openxmlformats.org/markup-compatibility/2006">
              <mc:Choice xmlns:v="urn:schemas-microsoft-com:vml" Requires="v">
                <p:oleObj spid="_x0000_s9223" r:id="rId7" imgW="1630821" imgH="1120237" progId="Paint.Picture">
                  <p:embed/>
                </p:oleObj>
              </mc:Choice>
              <mc:Fallback>
                <p:oleObj r:id="rId7" imgW="1630821" imgH="1120237" progId="Paint.Picture">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2113" y="2359025"/>
                        <a:ext cx="23606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508" name="Text Box 48"/>
          <p:cNvSpPr txBox="1">
            <a:spLocks noChangeArrowheads="1"/>
          </p:cNvSpPr>
          <p:nvPr/>
        </p:nvSpPr>
        <p:spPr bwMode="auto">
          <a:xfrm>
            <a:off x="127000" y="1831975"/>
            <a:ext cx="4508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itchFamily="34" charset="0"/>
              </a:rPr>
              <a:t>③</a:t>
            </a:r>
            <a:r>
              <a:rPr lang="zh-CN" altLang="en-US" sz="2800" b="1">
                <a:solidFill>
                  <a:srgbClr val="FF0000"/>
                </a:solidFill>
                <a:latin typeface="宋体" pitchFamily="2" charset="-122"/>
              </a:rPr>
              <a:t>并联电路：</a:t>
            </a:r>
            <a:r>
              <a:rPr lang="zh-CN" altLang="en-US" sz="2000" b="1">
                <a:latin typeface="宋体" pitchFamily="2" charset="-122"/>
              </a:rPr>
              <a:t>（电流表在干路）</a:t>
            </a:r>
          </a:p>
        </p:txBody>
      </p:sp>
      <p:sp>
        <p:nvSpPr>
          <p:cNvPr id="21509" name="Text Box 48"/>
          <p:cNvSpPr txBox="1">
            <a:spLocks noChangeArrowheads="1"/>
          </p:cNvSpPr>
          <p:nvPr/>
        </p:nvSpPr>
        <p:spPr bwMode="auto">
          <a:xfrm>
            <a:off x="127000" y="4414838"/>
            <a:ext cx="4508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宋体" pitchFamily="2" charset="-122"/>
              </a:rPr>
              <a:t>④</a:t>
            </a:r>
            <a:r>
              <a:rPr lang="zh-CN" altLang="en-US" sz="2800" b="1">
                <a:solidFill>
                  <a:srgbClr val="FF0000"/>
                </a:solidFill>
                <a:latin typeface="宋体" pitchFamily="2" charset="-122"/>
              </a:rPr>
              <a:t>并联电路：</a:t>
            </a:r>
            <a:r>
              <a:rPr lang="zh-CN" altLang="en-US" sz="2000" b="1">
                <a:latin typeface="宋体" pitchFamily="2" charset="-122"/>
              </a:rPr>
              <a:t>（电流表在支路）</a:t>
            </a:r>
          </a:p>
        </p:txBody>
      </p:sp>
      <p:sp>
        <p:nvSpPr>
          <p:cNvPr id="21510" name="Text Box 6"/>
          <p:cNvSpPr txBox="1">
            <a:spLocks noChangeArrowheads="1"/>
          </p:cNvSpPr>
          <p:nvPr/>
        </p:nvSpPr>
        <p:spPr bwMode="auto">
          <a:xfrm>
            <a:off x="201613" y="5705475"/>
            <a:ext cx="73374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0000"/>
                </a:solidFill>
                <a:latin typeface="Calibri" pitchFamily="34" charset="0"/>
              </a:rPr>
              <a:t>你能简单的叙述一下测量过程吗？</a:t>
            </a:r>
          </a:p>
        </p:txBody>
      </p:sp>
    </p:spTree>
    <p:extLst>
      <p:ext uri="{BB962C8B-B14F-4D97-AF65-F5344CB8AC3E}">
        <p14:creationId xmlns:p14="http://schemas.microsoft.com/office/powerpoint/2010/main" val="55135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8"/>
          <p:cNvSpPr txBox="1">
            <a:spLocks noChangeArrowheads="1"/>
          </p:cNvSpPr>
          <p:nvPr/>
        </p:nvSpPr>
        <p:spPr bwMode="auto">
          <a:xfrm>
            <a:off x="71438" y="71438"/>
            <a:ext cx="8751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CC00CC"/>
                </a:solidFill>
                <a:latin typeface="微软雅黑" pitchFamily="34" charset="-122"/>
                <a:ea typeface="微软雅黑" pitchFamily="34" charset="-122"/>
              </a:rPr>
              <a:t>【二、动态电路分析】</a:t>
            </a:r>
          </a:p>
        </p:txBody>
      </p:sp>
      <p:sp>
        <p:nvSpPr>
          <p:cNvPr id="22530" name="Text Box 6"/>
          <p:cNvSpPr txBox="1">
            <a:spLocks noChangeArrowheads="1"/>
          </p:cNvSpPr>
          <p:nvPr/>
        </p:nvSpPr>
        <p:spPr bwMode="auto">
          <a:xfrm>
            <a:off x="141288" y="1906588"/>
            <a:ext cx="86121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2800" b="1">
                <a:latin typeface="Calibri" pitchFamily="34" charset="0"/>
              </a:rPr>
              <a:t>①滑动变阻器引起的电路变化</a:t>
            </a:r>
          </a:p>
          <a:p>
            <a:pPr>
              <a:lnSpc>
                <a:spcPct val="200000"/>
              </a:lnSpc>
            </a:pPr>
            <a:r>
              <a:rPr lang="zh-CN" altLang="en-US" sz="2800" b="1">
                <a:latin typeface="Calibri" pitchFamily="34" charset="0"/>
              </a:rPr>
              <a:t>②多开关断开闭合引起的电路变化</a:t>
            </a:r>
          </a:p>
          <a:p>
            <a:pPr>
              <a:lnSpc>
                <a:spcPct val="200000"/>
              </a:lnSpc>
            </a:pPr>
            <a:r>
              <a:rPr lang="zh-CN" altLang="en-US" sz="2800" b="1">
                <a:latin typeface="Calibri" pitchFamily="34" charset="0"/>
              </a:rPr>
              <a:t>③特殊电阻（压敏、光敏、热敏等）引起的电路变化</a:t>
            </a:r>
          </a:p>
        </p:txBody>
      </p:sp>
    </p:spTree>
    <p:extLst>
      <p:ext uri="{BB962C8B-B14F-4D97-AF65-F5344CB8AC3E}">
        <p14:creationId xmlns:p14="http://schemas.microsoft.com/office/powerpoint/2010/main" val="219426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8"/>
          <p:cNvSpPr txBox="1">
            <a:spLocks noChangeArrowheads="1"/>
          </p:cNvSpPr>
          <p:nvPr/>
        </p:nvSpPr>
        <p:spPr bwMode="auto">
          <a:xfrm>
            <a:off x="38100" y="1012825"/>
            <a:ext cx="2001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CC00CC"/>
                </a:solidFill>
                <a:latin typeface="微软雅黑" pitchFamily="34" charset="-122"/>
                <a:ea typeface="微软雅黑" pitchFamily="34" charset="-122"/>
              </a:rPr>
              <a:t>【小知识】</a:t>
            </a:r>
          </a:p>
        </p:txBody>
      </p:sp>
      <p:sp>
        <p:nvSpPr>
          <p:cNvPr id="23554" name="Text Box 40"/>
          <p:cNvSpPr txBox="1">
            <a:spLocks noChangeArrowheads="1"/>
          </p:cNvSpPr>
          <p:nvPr/>
        </p:nvSpPr>
        <p:spPr bwMode="auto">
          <a:xfrm>
            <a:off x="1998663" y="1042988"/>
            <a:ext cx="4200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含有两表的电路分析</a:t>
            </a:r>
          </a:p>
        </p:txBody>
      </p:sp>
      <p:pic>
        <p:nvPicPr>
          <p:cNvPr id="23555" name="Picture 52" descr="w38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555"/>
          <a:stretch>
            <a:fillRect/>
          </a:stretch>
        </p:blipFill>
        <p:spPr bwMode="auto">
          <a:xfrm>
            <a:off x="84138" y="3763963"/>
            <a:ext cx="27146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227013" y="1598613"/>
            <a:ext cx="86883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3663"/>
              </a:lnSpc>
            </a:pPr>
            <a:r>
              <a:rPr lang="zh-CN" altLang="en-US" sz="2800" b="1">
                <a:latin typeface="Calibri" pitchFamily="34" charset="0"/>
              </a:rPr>
              <a:t>①   </a:t>
            </a:r>
            <a:r>
              <a:rPr lang="zh-CN" altLang="en-US" sz="2800" b="1">
                <a:solidFill>
                  <a:srgbClr val="FF0000"/>
                </a:solidFill>
                <a:latin typeface="Calibri" pitchFamily="34" charset="0"/>
              </a:rPr>
              <a:t>先忽略电压表</a:t>
            </a:r>
            <a:r>
              <a:rPr lang="zh-CN" altLang="en-US" sz="2800" b="1">
                <a:latin typeface="Calibri" pitchFamily="34" charset="0"/>
              </a:rPr>
              <a:t>（电压表在电路中相当于断路）；</a:t>
            </a:r>
          </a:p>
          <a:p>
            <a:pPr eaLnBrk="0" hangingPunct="0">
              <a:lnSpc>
                <a:spcPts val="3663"/>
              </a:lnSpc>
            </a:pPr>
            <a:r>
              <a:rPr lang="zh-CN" altLang="en-US" sz="2800" b="1">
                <a:latin typeface="Calibri" pitchFamily="34" charset="0"/>
              </a:rPr>
              <a:t>②   再判断是</a:t>
            </a:r>
            <a:r>
              <a:rPr lang="zh-CN" altLang="en-US" sz="2800" b="1">
                <a:solidFill>
                  <a:srgbClr val="FF0000"/>
                </a:solidFill>
                <a:latin typeface="Calibri" pitchFamily="34" charset="0"/>
              </a:rPr>
              <a:t>串联电路</a:t>
            </a:r>
            <a:r>
              <a:rPr lang="zh-CN" altLang="en-US" sz="2800" b="1">
                <a:latin typeface="Calibri" pitchFamily="34" charset="0"/>
              </a:rPr>
              <a:t>还是</a:t>
            </a:r>
            <a:r>
              <a:rPr lang="zh-CN" altLang="en-US" sz="2800" b="1">
                <a:solidFill>
                  <a:srgbClr val="FF0000"/>
                </a:solidFill>
                <a:latin typeface="Calibri" pitchFamily="34" charset="0"/>
              </a:rPr>
              <a:t>并联电路</a:t>
            </a:r>
            <a:r>
              <a:rPr lang="zh-CN" altLang="en-US" sz="2800" b="1">
                <a:latin typeface="Calibri" pitchFamily="34" charset="0"/>
              </a:rPr>
              <a:t>；</a:t>
            </a:r>
          </a:p>
          <a:p>
            <a:pPr eaLnBrk="0" hangingPunct="0">
              <a:lnSpc>
                <a:spcPts val="3663"/>
              </a:lnSpc>
            </a:pPr>
            <a:r>
              <a:rPr lang="zh-CN" altLang="en-US" sz="2800" b="1">
                <a:latin typeface="Calibri" pitchFamily="34" charset="0"/>
              </a:rPr>
              <a:t>③   最后分析</a:t>
            </a:r>
            <a:r>
              <a:rPr lang="zh-CN" altLang="en-US" sz="2800" b="1">
                <a:solidFill>
                  <a:srgbClr val="FF0000"/>
                </a:solidFill>
                <a:latin typeface="Calibri" pitchFamily="34" charset="0"/>
              </a:rPr>
              <a:t>电流表</a:t>
            </a:r>
            <a:r>
              <a:rPr lang="zh-CN" altLang="en-US" sz="2800" b="1">
                <a:latin typeface="Calibri" pitchFamily="34" charset="0"/>
              </a:rPr>
              <a:t>测量的是通过哪个用电器的电流，</a:t>
            </a:r>
          </a:p>
          <a:p>
            <a:pPr eaLnBrk="0" hangingPunct="0">
              <a:lnSpc>
                <a:spcPts val="3663"/>
              </a:lnSpc>
            </a:pPr>
            <a:r>
              <a:rPr lang="zh-CN" altLang="en-US" sz="2800" b="1">
                <a:latin typeface="Calibri" pitchFamily="34" charset="0"/>
              </a:rPr>
              <a:t>       </a:t>
            </a:r>
            <a:r>
              <a:rPr lang="zh-CN" altLang="en-US" sz="2800" b="1">
                <a:solidFill>
                  <a:srgbClr val="FF0000"/>
                </a:solidFill>
                <a:latin typeface="Calibri" pitchFamily="34" charset="0"/>
              </a:rPr>
              <a:t>电压表</a:t>
            </a:r>
            <a:r>
              <a:rPr lang="zh-CN" altLang="en-US" sz="2800" b="1">
                <a:latin typeface="Calibri" pitchFamily="34" charset="0"/>
              </a:rPr>
              <a:t>测量的是哪个用电器两端的电压。</a:t>
            </a:r>
          </a:p>
        </p:txBody>
      </p:sp>
      <p:grpSp>
        <p:nvGrpSpPr>
          <p:cNvPr id="7" name="组合 6"/>
          <p:cNvGrpSpPr>
            <a:grpSpLocks/>
          </p:cNvGrpSpPr>
          <p:nvPr/>
        </p:nvGrpSpPr>
        <p:grpSpPr bwMode="auto">
          <a:xfrm>
            <a:off x="2741613" y="3914775"/>
            <a:ext cx="2711450" cy="2097088"/>
            <a:chOff x="4769" y="6165"/>
            <a:chExt cx="4270" cy="3302"/>
          </a:xfrm>
        </p:grpSpPr>
        <p:pic>
          <p:nvPicPr>
            <p:cNvPr id="2355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 y="6165"/>
              <a:ext cx="381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箭头 2"/>
            <p:cNvSpPr/>
            <p:nvPr/>
          </p:nvSpPr>
          <p:spPr>
            <a:xfrm>
              <a:off x="4769" y="7412"/>
              <a:ext cx="455" cy="3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3560" name="Text Box 40"/>
            <p:cNvSpPr txBox="1">
              <a:spLocks noChangeArrowheads="1"/>
            </p:cNvSpPr>
            <p:nvPr/>
          </p:nvSpPr>
          <p:spPr bwMode="auto">
            <a:xfrm>
              <a:off x="5245" y="8645"/>
              <a:ext cx="377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（串联电路）</a:t>
              </a:r>
            </a:p>
          </p:txBody>
        </p:sp>
      </p:grpSp>
      <p:grpSp>
        <p:nvGrpSpPr>
          <p:cNvPr id="8" name="组合 7"/>
          <p:cNvGrpSpPr>
            <a:grpSpLocks/>
          </p:cNvGrpSpPr>
          <p:nvPr/>
        </p:nvGrpSpPr>
        <p:grpSpPr bwMode="auto">
          <a:xfrm>
            <a:off x="5564188" y="4306888"/>
            <a:ext cx="3279775" cy="1014412"/>
            <a:chOff x="9440" y="6783"/>
            <a:chExt cx="5165" cy="1598"/>
          </a:xfrm>
        </p:grpSpPr>
        <p:sp>
          <p:nvSpPr>
            <p:cNvPr id="4" name="右箭头 3"/>
            <p:cNvSpPr/>
            <p:nvPr/>
          </p:nvSpPr>
          <p:spPr>
            <a:xfrm>
              <a:off x="9440" y="7413"/>
              <a:ext cx="455" cy="3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3563" name="Text Box 40"/>
            <p:cNvSpPr txBox="1">
              <a:spLocks noChangeArrowheads="1"/>
            </p:cNvSpPr>
            <p:nvPr/>
          </p:nvSpPr>
          <p:spPr bwMode="auto">
            <a:xfrm>
              <a:off x="9762" y="6783"/>
              <a:ext cx="4843"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solidFill>
                    <a:srgbClr val="FF0000"/>
                  </a:solidFill>
                  <a:latin typeface="宋体" pitchFamily="2" charset="-122"/>
                </a:rPr>
                <a:t>电流表 ：</a:t>
              </a:r>
              <a:r>
                <a:rPr lang="en-US" altLang="zh-CN" sz="2000" b="1">
                  <a:solidFill>
                    <a:srgbClr val="FF0000"/>
                  </a:solidFill>
                  <a:latin typeface="宋体" pitchFamily="2" charset="-122"/>
                </a:rPr>
                <a:t>I=I</a:t>
              </a:r>
              <a:r>
                <a:rPr lang="en-US" altLang="zh-CN" sz="2000" b="1" baseline="-25000">
                  <a:solidFill>
                    <a:srgbClr val="FF0000"/>
                  </a:solidFill>
                  <a:latin typeface="宋体" pitchFamily="2" charset="-122"/>
                </a:rPr>
                <a:t>1</a:t>
              </a:r>
              <a:r>
                <a:rPr lang="en-US" altLang="zh-CN" sz="2000" b="1">
                  <a:solidFill>
                    <a:srgbClr val="FF0000"/>
                  </a:solidFill>
                  <a:latin typeface="宋体" pitchFamily="2" charset="-122"/>
                </a:rPr>
                <a:t>=I</a:t>
              </a:r>
              <a:r>
                <a:rPr lang="en-US" altLang="zh-CN" sz="2000" b="1" baseline="-25000">
                  <a:solidFill>
                    <a:srgbClr val="FF0000"/>
                  </a:solidFill>
                  <a:latin typeface="宋体" pitchFamily="2" charset="-122"/>
                </a:rPr>
                <a:t>2</a:t>
              </a:r>
              <a:endParaRPr lang="en-US" altLang="zh-CN" sz="2000" b="1">
                <a:solidFill>
                  <a:srgbClr val="FF0000"/>
                </a:solidFill>
                <a:latin typeface="宋体" pitchFamily="2" charset="-122"/>
              </a:endParaRPr>
            </a:p>
            <a:p>
              <a:pPr eaLnBrk="0" hangingPunct="0"/>
              <a:r>
                <a:rPr lang="zh-CN" altLang="en-US" sz="2000" b="1">
                  <a:solidFill>
                    <a:srgbClr val="FF0000"/>
                  </a:solidFill>
                  <a:latin typeface="宋体" pitchFamily="2" charset="-122"/>
                </a:rPr>
                <a:t>电压表</a:t>
              </a:r>
              <a:r>
                <a:rPr lang="en-US" altLang="zh-CN" sz="2000" b="1">
                  <a:solidFill>
                    <a:srgbClr val="FF0000"/>
                  </a:solidFill>
                  <a:latin typeface="宋体" pitchFamily="2" charset="-122"/>
                </a:rPr>
                <a:t>1</a:t>
              </a:r>
              <a:r>
                <a:rPr lang="zh-CN" altLang="en-US" sz="2000" b="1">
                  <a:solidFill>
                    <a:srgbClr val="FF0000"/>
                  </a:solidFill>
                  <a:latin typeface="宋体" pitchFamily="2" charset="-122"/>
                </a:rPr>
                <a:t>：测</a:t>
              </a:r>
              <a:r>
                <a:rPr lang="en-US" altLang="zh-CN" sz="2000" b="1">
                  <a:solidFill>
                    <a:srgbClr val="FF0000"/>
                  </a:solidFill>
                  <a:latin typeface="宋体" pitchFamily="2" charset="-122"/>
                </a:rPr>
                <a:t>L</a:t>
              </a:r>
              <a:r>
                <a:rPr lang="en-US" altLang="zh-CN" sz="2000" b="1" baseline="-25000">
                  <a:solidFill>
                    <a:srgbClr val="FF0000"/>
                  </a:solidFill>
                  <a:latin typeface="宋体" pitchFamily="2" charset="-122"/>
                </a:rPr>
                <a:t>1</a:t>
              </a:r>
              <a:r>
                <a:rPr lang="zh-CN" altLang="en-US" sz="2000" b="1">
                  <a:solidFill>
                    <a:srgbClr val="FF0000"/>
                  </a:solidFill>
                  <a:latin typeface="宋体" pitchFamily="2" charset="-122"/>
                </a:rPr>
                <a:t>两端电压</a:t>
              </a:r>
              <a:endParaRPr lang="en-US" altLang="zh-CN" sz="2000" b="1">
                <a:solidFill>
                  <a:srgbClr val="FF0000"/>
                </a:solidFill>
                <a:latin typeface="宋体" pitchFamily="2" charset="-122"/>
              </a:endParaRPr>
            </a:p>
            <a:p>
              <a:pPr eaLnBrk="0" hangingPunct="0"/>
              <a:r>
                <a:rPr lang="zh-CN" altLang="en-US" sz="2000" b="1">
                  <a:solidFill>
                    <a:srgbClr val="FF0000"/>
                  </a:solidFill>
                  <a:latin typeface="宋体" pitchFamily="2" charset="-122"/>
                </a:rPr>
                <a:t>电压表</a:t>
              </a:r>
              <a:r>
                <a:rPr lang="en-US" altLang="zh-CN" sz="2000" b="1">
                  <a:solidFill>
                    <a:srgbClr val="FF0000"/>
                  </a:solidFill>
                  <a:latin typeface="宋体" pitchFamily="2" charset="-122"/>
                </a:rPr>
                <a:t>2</a:t>
              </a:r>
              <a:r>
                <a:rPr lang="zh-CN" altLang="en-US" sz="2000" b="1">
                  <a:solidFill>
                    <a:srgbClr val="FF0000"/>
                  </a:solidFill>
                  <a:latin typeface="宋体" pitchFamily="2" charset="-122"/>
                </a:rPr>
                <a:t>：测</a:t>
              </a:r>
              <a:r>
                <a:rPr lang="en-US" altLang="zh-CN" sz="2000" b="1">
                  <a:solidFill>
                    <a:srgbClr val="FF0000"/>
                  </a:solidFill>
                  <a:latin typeface="宋体" pitchFamily="2" charset="-122"/>
                </a:rPr>
                <a:t>L</a:t>
              </a:r>
              <a:r>
                <a:rPr lang="en-US" altLang="zh-CN" sz="2000" b="1" baseline="-25000">
                  <a:solidFill>
                    <a:srgbClr val="FF0000"/>
                  </a:solidFill>
                  <a:latin typeface="宋体" pitchFamily="2" charset="-122"/>
                </a:rPr>
                <a:t>2</a:t>
              </a:r>
              <a:r>
                <a:rPr lang="zh-CN" altLang="en-US" sz="2000" b="1">
                  <a:solidFill>
                    <a:srgbClr val="FF0000"/>
                  </a:solidFill>
                  <a:latin typeface="宋体" pitchFamily="2" charset="-122"/>
                </a:rPr>
                <a:t>两端电压</a:t>
              </a:r>
            </a:p>
          </p:txBody>
        </p:sp>
      </p:grpSp>
    </p:spTree>
    <p:extLst>
      <p:ext uri="{BB962C8B-B14F-4D97-AF65-F5344CB8AC3E}">
        <p14:creationId xmlns:p14="http://schemas.microsoft.com/office/powerpoint/2010/main" val="775781138"/>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102"/>
          <p:cNvSpPr txBox="1">
            <a:spLocks noChangeArrowheads="1"/>
          </p:cNvSpPr>
          <p:nvPr/>
        </p:nvSpPr>
        <p:spPr bwMode="auto">
          <a:xfrm>
            <a:off x="409575" y="1779588"/>
            <a:ext cx="820261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1.</a:t>
            </a:r>
            <a:r>
              <a:rPr lang="zh-CN" altLang="zh-CN" sz="2800"/>
              <a:t>如图所示电路中，闭合开关</a:t>
            </a:r>
            <a:r>
              <a:rPr lang="en-US" altLang="zh-CN" sz="2800">
                <a:latin typeface="Calibri" pitchFamily="34" charset="0"/>
              </a:rPr>
              <a:t>S</a:t>
            </a:r>
            <a:r>
              <a:rPr lang="zh-CN" altLang="zh-CN" sz="2800"/>
              <a:t>，当滑动变阻器</a:t>
            </a:r>
            <a:r>
              <a:rPr lang="en-US" altLang="zh-CN" sz="2800">
                <a:latin typeface="Calibri" pitchFamily="34" charset="0"/>
              </a:rPr>
              <a:t>R</a:t>
            </a:r>
            <a:r>
              <a:rPr lang="en-US" altLang="zh-CN" sz="2800" baseline="-25000">
                <a:latin typeface="Calibri" pitchFamily="34" charset="0"/>
              </a:rPr>
              <a:t>2</a:t>
            </a:r>
            <a:r>
              <a:rPr lang="zh-CN" altLang="zh-CN" sz="2800"/>
              <a:t>的滑片</a:t>
            </a:r>
            <a:r>
              <a:rPr lang="en-US" altLang="zh-CN" sz="2800">
                <a:latin typeface="Calibri" pitchFamily="34" charset="0"/>
              </a:rPr>
              <a:t>P</a:t>
            </a:r>
            <a:r>
              <a:rPr lang="zh-CN" altLang="zh-CN" sz="2800"/>
              <a:t>向左移动时，电流表</a:t>
            </a:r>
            <a:r>
              <a:rPr lang="en-US" altLang="zh-CN" sz="2800">
                <a:latin typeface="Calibri" pitchFamily="34" charset="0"/>
              </a:rPr>
              <a:t>A</a:t>
            </a:r>
            <a:r>
              <a:rPr lang="en-US" altLang="zh-CN" sz="2800" baseline="-25000">
                <a:latin typeface="Calibri" pitchFamily="34" charset="0"/>
              </a:rPr>
              <a:t>1</a:t>
            </a:r>
            <a:r>
              <a:rPr lang="zh-CN" altLang="zh-CN" sz="2800"/>
              <a:t>的示数将</a:t>
            </a:r>
            <a:r>
              <a:rPr lang="zh-CN" altLang="zh-CN" sz="2800" u="sng"/>
              <a:t>　</a:t>
            </a:r>
            <a:r>
              <a:rPr lang="en-US" altLang="zh-CN" sz="2800" u="sng">
                <a:latin typeface="Calibri" pitchFamily="34" charset="0"/>
              </a:rPr>
              <a:t>   </a:t>
            </a:r>
            <a:r>
              <a:rPr lang="zh-CN" altLang="zh-CN" sz="2800" u="sng"/>
              <a:t>　</a:t>
            </a:r>
            <a:r>
              <a:rPr lang="zh-CN" altLang="zh-CN" sz="2800"/>
              <a:t>，电压表</a:t>
            </a:r>
            <a:r>
              <a:rPr lang="en-US" altLang="zh-CN" sz="2800">
                <a:latin typeface="Calibri" pitchFamily="34" charset="0"/>
              </a:rPr>
              <a:t>V</a:t>
            </a:r>
            <a:r>
              <a:rPr lang="zh-CN" altLang="zh-CN" sz="2800"/>
              <a:t>的示数与电流表</a:t>
            </a:r>
            <a:r>
              <a:rPr lang="en-US" altLang="zh-CN" sz="2800">
                <a:latin typeface="Calibri" pitchFamily="34" charset="0"/>
              </a:rPr>
              <a:t>A</a:t>
            </a:r>
            <a:r>
              <a:rPr lang="en-US" altLang="zh-CN" sz="2800" baseline="-25000">
                <a:latin typeface="Calibri" pitchFamily="34" charset="0"/>
              </a:rPr>
              <a:t>2</a:t>
            </a:r>
            <a:r>
              <a:rPr lang="zh-CN" altLang="zh-CN" sz="2800"/>
              <a:t>的示数之比将</a:t>
            </a:r>
            <a:r>
              <a:rPr lang="zh-CN" altLang="zh-CN" sz="2800" u="sng"/>
              <a:t>　</a:t>
            </a:r>
            <a:r>
              <a:rPr lang="en-US" altLang="zh-CN" sz="2800" u="sng">
                <a:latin typeface="Calibri" pitchFamily="34" charset="0"/>
              </a:rPr>
              <a:t>   </a:t>
            </a:r>
            <a:r>
              <a:rPr lang="zh-CN" altLang="zh-CN" sz="2800" u="sng"/>
              <a:t>　</a:t>
            </a:r>
            <a:r>
              <a:rPr lang="zh-CN" altLang="zh-CN" sz="2800"/>
              <a:t>。（均填</a:t>
            </a:r>
            <a:r>
              <a:rPr lang="en-US" altLang="zh-CN" sz="2800">
                <a:latin typeface="Calibri" pitchFamily="34" charset="0"/>
              </a:rPr>
              <a:t>“</a:t>
            </a:r>
            <a:r>
              <a:rPr lang="zh-CN" altLang="zh-CN" sz="2800"/>
              <a:t>变大</a:t>
            </a:r>
            <a:r>
              <a:rPr lang="en-US" altLang="zh-CN" sz="2800">
                <a:latin typeface="Calibri" pitchFamily="34" charset="0"/>
              </a:rPr>
              <a:t>”“</a:t>
            </a:r>
            <a:r>
              <a:rPr lang="zh-CN" altLang="zh-CN" sz="2800"/>
              <a:t>变小</a:t>
            </a:r>
            <a:r>
              <a:rPr lang="en-US" altLang="zh-CN" sz="2800">
                <a:latin typeface="Calibri" pitchFamily="34" charset="0"/>
              </a:rPr>
              <a:t>”</a:t>
            </a:r>
            <a:r>
              <a:rPr lang="zh-CN" altLang="zh-CN" sz="2800"/>
              <a:t>或</a:t>
            </a:r>
            <a:r>
              <a:rPr lang="en-US" altLang="zh-CN" sz="2800">
                <a:latin typeface="Calibri" pitchFamily="34" charset="0"/>
              </a:rPr>
              <a:t>“</a:t>
            </a:r>
            <a:r>
              <a:rPr lang="zh-CN" altLang="zh-CN" sz="2800"/>
              <a:t>不变</a:t>
            </a:r>
            <a:r>
              <a:rPr lang="en-US" altLang="zh-CN" sz="2800">
                <a:latin typeface="Calibri" pitchFamily="34" charset="0"/>
              </a:rPr>
              <a:t>”</a:t>
            </a:r>
            <a:r>
              <a:rPr lang="zh-CN" altLang="zh-CN" sz="2800"/>
              <a:t>）</a:t>
            </a:r>
          </a:p>
        </p:txBody>
      </p:sp>
      <p:pic>
        <p:nvPicPr>
          <p:cNvPr id="24578" name="图片 3"/>
          <p:cNvPicPr>
            <a:picLocks noChangeArrowheads="1"/>
          </p:cNvPicPr>
          <p:nvPr/>
        </p:nvPicPr>
        <p:blipFill>
          <a:blip r:embed="rId2">
            <a:lum bright="-18000" contrast="90000"/>
            <a:extLst>
              <a:ext uri="{28A0092B-C50C-407E-A947-70E740481C1C}">
                <a14:useLocalDpi xmlns:a14="http://schemas.microsoft.com/office/drawing/2010/main" val="0"/>
              </a:ext>
            </a:extLst>
          </a:blip>
          <a:srcRect/>
          <a:stretch>
            <a:fillRect/>
          </a:stretch>
        </p:blipFill>
        <p:spPr bwMode="auto">
          <a:xfrm>
            <a:off x="1733550" y="3683000"/>
            <a:ext cx="23526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8"/>
          <p:cNvSpPr txBox="1">
            <a:spLocks noChangeArrowheads="1"/>
          </p:cNvSpPr>
          <p:nvPr/>
        </p:nvSpPr>
        <p:spPr bwMode="auto">
          <a:xfrm>
            <a:off x="180975" y="1155700"/>
            <a:ext cx="2776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CC00CC"/>
                </a:solidFill>
                <a:latin typeface="微软雅黑" pitchFamily="34" charset="-122"/>
                <a:ea typeface="微软雅黑" pitchFamily="34" charset="-122"/>
              </a:rPr>
              <a:t>【当堂训练】</a:t>
            </a:r>
          </a:p>
        </p:txBody>
      </p:sp>
      <p:grpSp>
        <p:nvGrpSpPr>
          <p:cNvPr id="5" name="组合 4"/>
          <p:cNvGrpSpPr>
            <a:grpSpLocks/>
          </p:cNvGrpSpPr>
          <p:nvPr/>
        </p:nvGrpSpPr>
        <p:grpSpPr bwMode="auto">
          <a:xfrm>
            <a:off x="4902200" y="3360738"/>
            <a:ext cx="3548063" cy="2543175"/>
            <a:chOff x="5613" y="5991"/>
            <a:chExt cx="5587" cy="4006"/>
          </a:xfrm>
        </p:grpSpPr>
        <p:grpSp>
          <p:nvGrpSpPr>
            <p:cNvPr id="24581" name="组合 3"/>
            <p:cNvGrpSpPr>
              <a:grpSpLocks/>
            </p:cNvGrpSpPr>
            <p:nvPr/>
          </p:nvGrpSpPr>
          <p:grpSpPr bwMode="auto">
            <a:xfrm>
              <a:off x="5613" y="5991"/>
              <a:ext cx="5587" cy="3184"/>
              <a:chOff x="5613" y="6091"/>
              <a:chExt cx="5587" cy="3184"/>
            </a:xfrm>
          </p:grpSpPr>
          <p:pic>
            <p:nvPicPr>
              <p:cNvPr id="2458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 y="6091"/>
                <a:ext cx="4159" cy="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箭头 2"/>
              <p:cNvSpPr/>
              <p:nvPr/>
            </p:nvSpPr>
            <p:spPr>
              <a:xfrm>
                <a:off x="5613" y="7554"/>
                <a:ext cx="1360" cy="9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4584" name="Text Box 40"/>
            <p:cNvSpPr txBox="1">
              <a:spLocks noChangeArrowheads="1"/>
            </p:cNvSpPr>
            <p:nvPr/>
          </p:nvSpPr>
          <p:spPr bwMode="auto">
            <a:xfrm>
              <a:off x="7427" y="9175"/>
              <a:ext cx="377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（并联电路）</a:t>
              </a:r>
            </a:p>
          </p:txBody>
        </p:sp>
      </p:grpSp>
      <p:sp>
        <p:nvSpPr>
          <p:cNvPr id="6" name="Text Box 40"/>
          <p:cNvSpPr txBox="1">
            <a:spLocks noChangeArrowheads="1"/>
          </p:cNvSpPr>
          <p:nvPr/>
        </p:nvSpPr>
        <p:spPr bwMode="auto">
          <a:xfrm>
            <a:off x="6373813" y="2182813"/>
            <a:ext cx="939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不变</a:t>
            </a:r>
          </a:p>
        </p:txBody>
      </p:sp>
      <p:sp>
        <p:nvSpPr>
          <p:cNvPr id="7" name="Text Box 40"/>
          <p:cNvSpPr txBox="1">
            <a:spLocks noChangeArrowheads="1"/>
          </p:cNvSpPr>
          <p:nvPr/>
        </p:nvSpPr>
        <p:spPr bwMode="auto">
          <a:xfrm>
            <a:off x="409575" y="5607050"/>
            <a:ext cx="534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solidFill>
                  <a:srgbClr val="FF0000"/>
                </a:solidFill>
                <a:latin typeface="Calibri" pitchFamily="34" charset="0"/>
              </a:rPr>
              <a:t>①</a:t>
            </a:r>
            <a:r>
              <a:rPr lang="zh-CN" altLang="en-US" sz="2000" b="1">
                <a:solidFill>
                  <a:srgbClr val="FF0000"/>
                </a:solidFill>
                <a:latin typeface="宋体" pitchFamily="2" charset="-122"/>
              </a:rPr>
              <a:t>并联电路，电压表测电源电压，示数不变；</a:t>
            </a:r>
          </a:p>
          <a:p>
            <a:pPr eaLnBrk="0" hangingPunct="0"/>
            <a:r>
              <a:rPr lang="zh-CN" altLang="en-US" sz="2000" b="1">
                <a:solidFill>
                  <a:srgbClr val="FF0000"/>
                </a:solidFill>
                <a:latin typeface="Calibri" pitchFamily="34" charset="0"/>
              </a:rPr>
              <a:t>②</a:t>
            </a:r>
            <a:r>
              <a:rPr lang="zh-CN" altLang="en-US" sz="2000" b="1">
                <a:solidFill>
                  <a:srgbClr val="FF0000"/>
                </a:solidFill>
                <a:latin typeface="宋体" pitchFamily="2" charset="-122"/>
              </a:rPr>
              <a:t>各支路互不影响，</a:t>
            </a:r>
            <a:r>
              <a:rPr lang="en-US" altLang="zh-CN" sz="2000" b="1">
                <a:solidFill>
                  <a:srgbClr val="FF0000"/>
                </a:solidFill>
                <a:latin typeface="宋体" pitchFamily="2" charset="-122"/>
              </a:rPr>
              <a:t>R</a:t>
            </a:r>
            <a:r>
              <a:rPr lang="en-US" altLang="zh-CN" sz="2000" b="1" baseline="-25000">
                <a:solidFill>
                  <a:srgbClr val="FF0000"/>
                </a:solidFill>
                <a:latin typeface="宋体" pitchFamily="2" charset="-122"/>
              </a:rPr>
              <a:t>1</a:t>
            </a:r>
            <a:r>
              <a:rPr lang="zh-CN" altLang="en-US" sz="2000" b="1">
                <a:solidFill>
                  <a:srgbClr val="FF0000"/>
                </a:solidFill>
                <a:latin typeface="宋体" pitchFamily="2" charset="-122"/>
              </a:rPr>
              <a:t>支路电流不变；</a:t>
            </a:r>
          </a:p>
          <a:p>
            <a:pPr eaLnBrk="0" hangingPunct="0"/>
            <a:r>
              <a:rPr lang="zh-CN" altLang="en-US" sz="2000" b="1">
                <a:solidFill>
                  <a:srgbClr val="FF0000"/>
                </a:solidFill>
                <a:latin typeface="Calibri" pitchFamily="34" charset="0"/>
              </a:rPr>
              <a:t>③</a:t>
            </a:r>
            <a:r>
              <a:rPr lang="en-US" altLang="zh-CN" sz="2000" b="1">
                <a:solidFill>
                  <a:srgbClr val="FF0000"/>
                </a:solidFill>
                <a:latin typeface="宋体" pitchFamily="2" charset="-122"/>
              </a:rPr>
              <a:t>R</a:t>
            </a:r>
            <a:r>
              <a:rPr lang="en-US" altLang="zh-CN" sz="2000" b="1" baseline="-25000">
                <a:solidFill>
                  <a:srgbClr val="FF0000"/>
                </a:solidFill>
                <a:latin typeface="宋体" pitchFamily="2" charset="-122"/>
              </a:rPr>
              <a:t>2</a:t>
            </a:r>
            <a:r>
              <a:rPr lang="zh-CN" altLang="en-US" sz="2000" b="1">
                <a:solidFill>
                  <a:srgbClr val="FF0000"/>
                </a:solidFill>
                <a:latin typeface="宋体" pitchFamily="2" charset="-122"/>
              </a:rPr>
              <a:t>支路电阻变大，电流变小，</a:t>
            </a:r>
            <a:r>
              <a:rPr lang="en-US" altLang="zh-CN" sz="2000" b="1">
                <a:solidFill>
                  <a:srgbClr val="FF0000"/>
                </a:solidFill>
                <a:latin typeface="宋体" pitchFamily="2" charset="-122"/>
              </a:rPr>
              <a:t>U/I</a:t>
            </a:r>
            <a:r>
              <a:rPr lang="en-US" altLang="zh-CN" sz="2000" b="1" baseline="-25000">
                <a:solidFill>
                  <a:srgbClr val="FF0000"/>
                </a:solidFill>
                <a:latin typeface="宋体" pitchFamily="2" charset="-122"/>
              </a:rPr>
              <a:t>2</a:t>
            </a:r>
            <a:r>
              <a:rPr lang="en-US" altLang="zh-CN" sz="2000" b="1">
                <a:solidFill>
                  <a:srgbClr val="FF0000"/>
                </a:solidFill>
                <a:latin typeface="宋体" pitchFamily="2" charset="-122"/>
              </a:rPr>
              <a:t>=R</a:t>
            </a:r>
            <a:r>
              <a:rPr lang="en-US" altLang="zh-CN" sz="2000" b="1" baseline="-25000">
                <a:solidFill>
                  <a:srgbClr val="FF0000"/>
                </a:solidFill>
                <a:latin typeface="宋体" pitchFamily="2" charset="-122"/>
              </a:rPr>
              <a:t>2</a:t>
            </a:r>
            <a:r>
              <a:rPr lang="zh-CN" altLang="en-US" sz="2000" b="1">
                <a:solidFill>
                  <a:srgbClr val="FF0000"/>
                </a:solidFill>
                <a:latin typeface="宋体" pitchFamily="2" charset="-122"/>
              </a:rPr>
              <a:t>变大；</a:t>
            </a:r>
          </a:p>
        </p:txBody>
      </p:sp>
      <p:sp>
        <p:nvSpPr>
          <p:cNvPr id="8" name="Text Box 40"/>
          <p:cNvSpPr txBox="1">
            <a:spLocks noChangeArrowheads="1"/>
          </p:cNvSpPr>
          <p:nvPr/>
        </p:nvSpPr>
        <p:spPr bwMode="auto">
          <a:xfrm>
            <a:off x="6038850" y="2633663"/>
            <a:ext cx="939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变大</a:t>
            </a:r>
          </a:p>
        </p:txBody>
      </p:sp>
    </p:spTree>
    <p:extLst>
      <p:ext uri="{BB962C8B-B14F-4D97-AF65-F5344CB8AC3E}">
        <p14:creationId xmlns:p14="http://schemas.microsoft.com/office/powerpoint/2010/main" val="1818371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12"/>
          <p:cNvSpPr txBox="1">
            <a:spLocks noChangeArrowheads="1"/>
          </p:cNvSpPr>
          <p:nvPr/>
        </p:nvSpPr>
        <p:spPr bwMode="auto">
          <a:xfrm>
            <a:off x="692150" y="1512888"/>
            <a:ext cx="77041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2.</a:t>
            </a:r>
            <a:r>
              <a:rPr lang="zh-CN" altLang="zh-CN" sz="2800"/>
              <a:t>如图电路，电源电压不变，闭合</a:t>
            </a:r>
            <a:r>
              <a:rPr lang="en-US" altLang="zh-CN" sz="2800">
                <a:latin typeface="Calibri" pitchFamily="34" charset="0"/>
              </a:rPr>
              <a:t>S</a:t>
            </a:r>
            <a:r>
              <a:rPr lang="zh-CN" altLang="zh-CN" sz="2800"/>
              <a:t>，当滑片</a:t>
            </a:r>
            <a:r>
              <a:rPr lang="en-US" altLang="zh-CN" sz="2800">
                <a:latin typeface="Calibri" pitchFamily="34" charset="0"/>
              </a:rPr>
              <a:t>P</a:t>
            </a:r>
            <a:r>
              <a:rPr lang="zh-CN" altLang="zh-CN" sz="2800"/>
              <a:t>从</a:t>
            </a:r>
            <a:r>
              <a:rPr lang="en-US" altLang="zh-CN" sz="2800">
                <a:latin typeface="Calibri" pitchFamily="34" charset="0"/>
              </a:rPr>
              <a:t>a</a:t>
            </a:r>
            <a:r>
              <a:rPr lang="zh-CN" altLang="zh-CN" sz="2800"/>
              <a:t>端向</a:t>
            </a:r>
            <a:r>
              <a:rPr lang="en-US" altLang="zh-CN" sz="2800">
                <a:latin typeface="Calibri" pitchFamily="34" charset="0"/>
              </a:rPr>
              <a:t>b</a:t>
            </a:r>
            <a:r>
              <a:rPr lang="zh-CN" altLang="zh-CN" sz="2800"/>
              <a:t>端滑动时（　　）</a:t>
            </a:r>
          </a:p>
        </p:txBody>
      </p:sp>
      <p:pic>
        <p:nvPicPr>
          <p:cNvPr id="25602" name="图片 3"/>
          <p:cNvPicPr>
            <a:picLocks noChangeArrowheads="1"/>
          </p:cNvPicPr>
          <p:nvPr/>
        </p:nvPicPr>
        <p:blipFill>
          <a:blip r:embed="rId2">
            <a:lum bright="-30000" contrast="78000"/>
            <a:extLst>
              <a:ext uri="{28A0092B-C50C-407E-A947-70E740481C1C}">
                <a14:useLocalDpi xmlns:a14="http://schemas.microsoft.com/office/drawing/2010/main" val="0"/>
              </a:ext>
            </a:extLst>
          </a:blip>
          <a:srcRect/>
          <a:stretch>
            <a:fillRect/>
          </a:stretch>
        </p:blipFill>
        <p:spPr bwMode="auto">
          <a:xfrm>
            <a:off x="1371600" y="4524375"/>
            <a:ext cx="25257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文本框 113"/>
          <p:cNvSpPr txBox="1">
            <a:spLocks noChangeArrowheads="1"/>
          </p:cNvSpPr>
          <p:nvPr/>
        </p:nvSpPr>
        <p:spPr bwMode="auto">
          <a:xfrm>
            <a:off x="692150" y="2465388"/>
            <a:ext cx="81216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A</a:t>
            </a:r>
            <a:r>
              <a:rPr lang="zh-CN" altLang="zh-CN" sz="2800"/>
              <a:t>．电压表</a:t>
            </a:r>
            <a:r>
              <a:rPr lang="en-US" altLang="zh-CN" sz="2800">
                <a:latin typeface="Calibri" pitchFamily="34" charset="0"/>
              </a:rPr>
              <a:t>V</a:t>
            </a:r>
            <a:r>
              <a:rPr lang="en-US" altLang="zh-CN" sz="2800" baseline="-25000">
                <a:latin typeface="Calibri" pitchFamily="34" charset="0"/>
              </a:rPr>
              <a:t>1</a:t>
            </a:r>
            <a:r>
              <a:rPr lang="zh-CN" altLang="zh-CN" sz="2800"/>
              <a:t>示数与电流表</a:t>
            </a:r>
            <a:r>
              <a:rPr lang="en-US" altLang="zh-CN" sz="2800">
                <a:latin typeface="Calibri" pitchFamily="34" charset="0"/>
              </a:rPr>
              <a:t>A</a:t>
            </a:r>
            <a:r>
              <a:rPr lang="zh-CN" altLang="zh-CN" sz="2800"/>
              <a:t>示数比值不变</a:t>
            </a:r>
            <a:endParaRPr lang="en-US" altLang="zh-CN" sz="2800">
              <a:latin typeface="Calibri" pitchFamily="34" charset="0"/>
            </a:endParaRPr>
          </a:p>
          <a:p>
            <a:r>
              <a:rPr lang="en-US" altLang="zh-CN" sz="2800">
                <a:latin typeface="Calibri" pitchFamily="34" charset="0"/>
              </a:rPr>
              <a:t>B</a:t>
            </a:r>
            <a:r>
              <a:rPr lang="zh-CN" altLang="zh-CN" sz="2800"/>
              <a:t>．电流表</a:t>
            </a:r>
            <a:r>
              <a:rPr lang="en-US" altLang="zh-CN" sz="2800">
                <a:latin typeface="Calibri" pitchFamily="34" charset="0"/>
              </a:rPr>
              <a:t>A</a:t>
            </a:r>
            <a:r>
              <a:rPr lang="zh-CN" altLang="zh-CN" sz="2800"/>
              <a:t>示数变大，电压表</a:t>
            </a:r>
            <a:r>
              <a:rPr lang="en-US" altLang="zh-CN" sz="2800">
                <a:latin typeface="Calibri" pitchFamily="34" charset="0"/>
              </a:rPr>
              <a:t>V</a:t>
            </a:r>
            <a:r>
              <a:rPr lang="en-US" altLang="zh-CN" sz="2800" baseline="-25000">
                <a:latin typeface="Calibri" pitchFamily="34" charset="0"/>
              </a:rPr>
              <a:t>2</a:t>
            </a:r>
            <a:r>
              <a:rPr lang="zh-CN" altLang="zh-CN" sz="2800"/>
              <a:t>不变</a:t>
            </a:r>
            <a:endParaRPr lang="en-US" altLang="zh-CN" sz="2800">
              <a:latin typeface="Calibri" pitchFamily="34" charset="0"/>
            </a:endParaRPr>
          </a:p>
          <a:p>
            <a:r>
              <a:rPr lang="en-US" altLang="zh-CN" sz="2800">
                <a:latin typeface="Calibri" pitchFamily="34" charset="0"/>
              </a:rPr>
              <a:t>C</a:t>
            </a:r>
            <a:r>
              <a:rPr lang="zh-CN" altLang="zh-CN" sz="2800"/>
              <a:t>．电压表</a:t>
            </a:r>
            <a:r>
              <a:rPr lang="en-US" altLang="zh-CN" sz="2800">
                <a:latin typeface="Calibri" pitchFamily="34" charset="0"/>
              </a:rPr>
              <a:t>V</a:t>
            </a:r>
            <a:r>
              <a:rPr lang="en-US" altLang="zh-CN" sz="2800" baseline="-25000">
                <a:latin typeface="Calibri" pitchFamily="34" charset="0"/>
              </a:rPr>
              <a:t>1</a:t>
            </a:r>
            <a:r>
              <a:rPr lang="zh-CN" altLang="zh-CN" sz="2800"/>
              <a:t>示数与电流表</a:t>
            </a:r>
            <a:r>
              <a:rPr lang="en-US" altLang="zh-CN" sz="2800">
                <a:latin typeface="Calibri" pitchFamily="34" charset="0"/>
              </a:rPr>
              <a:t>A</a:t>
            </a:r>
            <a:r>
              <a:rPr lang="zh-CN" altLang="zh-CN" sz="2800"/>
              <a:t>示数的乘积不变</a:t>
            </a:r>
            <a:r>
              <a:rPr lang="en-US" altLang="zh-CN" sz="2800">
                <a:latin typeface="Calibri" pitchFamily="34" charset="0"/>
              </a:rPr>
              <a:t> </a:t>
            </a:r>
          </a:p>
          <a:p>
            <a:r>
              <a:rPr lang="en-US" altLang="zh-CN" sz="2800">
                <a:latin typeface="Calibri" pitchFamily="34" charset="0"/>
              </a:rPr>
              <a:t>D</a:t>
            </a:r>
            <a:r>
              <a:rPr lang="zh-CN" altLang="zh-CN" sz="2800"/>
              <a:t>．电压表</a:t>
            </a:r>
            <a:r>
              <a:rPr lang="en-US" altLang="zh-CN" sz="2800">
                <a:latin typeface="Calibri" pitchFamily="34" charset="0"/>
              </a:rPr>
              <a:t>V</a:t>
            </a:r>
            <a:r>
              <a:rPr lang="en-US" altLang="zh-CN" sz="2800" baseline="-25000">
                <a:latin typeface="Calibri" pitchFamily="34" charset="0"/>
              </a:rPr>
              <a:t>2</a:t>
            </a:r>
            <a:r>
              <a:rPr lang="zh-CN" altLang="zh-CN" sz="2800"/>
              <a:t>示数与电流表</a:t>
            </a:r>
            <a:r>
              <a:rPr lang="en-US" altLang="zh-CN" sz="2800">
                <a:latin typeface="Calibri" pitchFamily="34" charset="0"/>
              </a:rPr>
              <a:t>A</a:t>
            </a:r>
            <a:r>
              <a:rPr lang="zh-CN" altLang="zh-CN" sz="2800"/>
              <a:t>示数的乘积不变</a:t>
            </a:r>
          </a:p>
        </p:txBody>
      </p:sp>
      <p:grpSp>
        <p:nvGrpSpPr>
          <p:cNvPr id="7" name="组合 6"/>
          <p:cNvGrpSpPr>
            <a:grpSpLocks/>
          </p:cNvGrpSpPr>
          <p:nvPr/>
        </p:nvGrpSpPr>
        <p:grpSpPr bwMode="auto">
          <a:xfrm>
            <a:off x="4376738" y="4424363"/>
            <a:ext cx="3683000" cy="2017712"/>
            <a:chOff x="6520" y="6063"/>
            <a:chExt cx="5799" cy="3177"/>
          </a:xfrm>
        </p:grpSpPr>
        <p:pic>
          <p:nvPicPr>
            <p:cNvPr id="25605" name="图片 1"/>
            <p:cNvPicPr>
              <a:picLocks noChangeAspect="1" noChangeArrowheads="1"/>
            </p:cNvPicPr>
            <p:nvPr/>
          </p:nvPicPr>
          <p:blipFill>
            <a:blip r:embed="rId3">
              <a:extLst>
                <a:ext uri="{28A0092B-C50C-407E-A947-70E740481C1C}">
                  <a14:useLocalDpi xmlns:a14="http://schemas.microsoft.com/office/drawing/2010/main" val="0"/>
                </a:ext>
              </a:extLst>
            </a:blip>
            <a:srcRect l="10921"/>
            <a:stretch>
              <a:fillRect/>
            </a:stretch>
          </p:blipFill>
          <p:spPr bwMode="auto">
            <a:xfrm>
              <a:off x="8020" y="6063"/>
              <a:ext cx="4216" cy="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箭头 5"/>
            <p:cNvSpPr/>
            <p:nvPr/>
          </p:nvSpPr>
          <p:spPr>
            <a:xfrm>
              <a:off x="6520" y="7198"/>
              <a:ext cx="1360" cy="9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5607" name="Text Box 40"/>
            <p:cNvSpPr txBox="1">
              <a:spLocks noChangeArrowheads="1"/>
            </p:cNvSpPr>
            <p:nvPr/>
          </p:nvSpPr>
          <p:spPr bwMode="auto">
            <a:xfrm>
              <a:off x="9481" y="8612"/>
              <a:ext cx="2839"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solidFill>
                    <a:srgbClr val="FF0000"/>
                  </a:solidFill>
                  <a:latin typeface="宋体" pitchFamily="2" charset="-122"/>
                </a:rPr>
                <a:t>（串联电路）</a:t>
              </a:r>
            </a:p>
          </p:txBody>
        </p:sp>
      </p:grpSp>
      <p:sp>
        <p:nvSpPr>
          <p:cNvPr id="8" name="Text Box 40"/>
          <p:cNvSpPr txBox="1">
            <a:spLocks noChangeArrowheads="1"/>
          </p:cNvSpPr>
          <p:nvPr/>
        </p:nvSpPr>
        <p:spPr bwMode="auto">
          <a:xfrm>
            <a:off x="3792538" y="1824038"/>
            <a:ext cx="58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4400" b="1">
                <a:solidFill>
                  <a:srgbClr val="FF0000"/>
                </a:solidFill>
                <a:latin typeface="宋体" pitchFamily="2" charset="-122"/>
              </a:rPr>
              <a:t>A</a:t>
            </a:r>
          </a:p>
        </p:txBody>
      </p:sp>
    </p:spTree>
    <p:extLst>
      <p:ext uri="{BB962C8B-B14F-4D97-AF65-F5344CB8AC3E}">
        <p14:creationId xmlns:p14="http://schemas.microsoft.com/office/powerpoint/2010/main" val="328941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03"/>
          <p:cNvSpPr txBox="1">
            <a:spLocks noChangeArrowheads="1"/>
          </p:cNvSpPr>
          <p:nvPr/>
        </p:nvSpPr>
        <p:spPr bwMode="auto">
          <a:xfrm>
            <a:off x="203200" y="1735138"/>
            <a:ext cx="85471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3.</a:t>
            </a:r>
            <a:r>
              <a:rPr lang="zh-CN" altLang="zh-CN" sz="2800"/>
              <a:t>如图甲所示的电路中，电源电压恒定不变，图乙是小灯泡</a:t>
            </a:r>
            <a:r>
              <a:rPr lang="en-US" altLang="zh-CN" sz="2800">
                <a:latin typeface="Calibri" pitchFamily="34" charset="0"/>
              </a:rPr>
              <a:t>L</a:t>
            </a:r>
            <a:r>
              <a:rPr lang="zh-CN" altLang="zh-CN" sz="2800"/>
              <a:t>和定值电阻</a:t>
            </a:r>
            <a:r>
              <a:rPr lang="en-US" altLang="zh-CN" sz="2800">
                <a:latin typeface="Calibri" pitchFamily="34" charset="0"/>
              </a:rPr>
              <a:t>R</a:t>
            </a:r>
            <a:r>
              <a:rPr lang="en-US" altLang="zh-CN" sz="2800" baseline="-25000">
                <a:latin typeface="Calibri" pitchFamily="34" charset="0"/>
              </a:rPr>
              <a:t>1</a:t>
            </a:r>
            <a:r>
              <a:rPr lang="zh-CN" altLang="zh-CN" sz="2800"/>
              <a:t>的电流与电压关系的图象。当只闭合</a:t>
            </a:r>
            <a:r>
              <a:rPr lang="en-US" altLang="zh-CN" sz="2800">
                <a:latin typeface="Calibri" pitchFamily="34" charset="0"/>
              </a:rPr>
              <a:t>S</a:t>
            </a:r>
            <a:r>
              <a:rPr lang="en-US" altLang="zh-CN" sz="2800" baseline="-25000">
                <a:latin typeface="Calibri" pitchFamily="34" charset="0"/>
              </a:rPr>
              <a:t>1</a:t>
            </a:r>
            <a:r>
              <a:rPr lang="zh-CN" altLang="zh-CN" sz="2800"/>
              <a:t>、</a:t>
            </a:r>
            <a:r>
              <a:rPr lang="en-US" altLang="zh-CN" sz="2800">
                <a:latin typeface="Calibri" pitchFamily="34" charset="0"/>
              </a:rPr>
              <a:t>S</a:t>
            </a:r>
            <a:r>
              <a:rPr lang="en-US" altLang="zh-CN" sz="2800" baseline="-25000">
                <a:latin typeface="Calibri" pitchFamily="34" charset="0"/>
              </a:rPr>
              <a:t>2</a:t>
            </a:r>
            <a:r>
              <a:rPr lang="zh-CN" altLang="zh-CN" sz="2800"/>
              <a:t>时，电压表示数为</a:t>
            </a:r>
            <a:r>
              <a:rPr lang="en-US" altLang="zh-CN" sz="2800">
                <a:latin typeface="Calibri" pitchFamily="34" charset="0"/>
              </a:rPr>
              <a:t>2V</a:t>
            </a:r>
            <a:r>
              <a:rPr lang="zh-CN" altLang="zh-CN" sz="2800"/>
              <a:t>；当只闭合</a:t>
            </a:r>
            <a:r>
              <a:rPr lang="en-US" altLang="zh-CN" sz="2800">
                <a:latin typeface="Calibri" pitchFamily="34" charset="0"/>
              </a:rPr>
              <a:t>S</a:t>
            </a:r>
            <a:r>
              <a:rPr lang="en-US" altLang="zh-CN" sz="2800" baseline="-25000">
                <a:latin typeface="Calibri" pitchFamily="34" charset="0"/>
              </a:rPr>
              <a:t>2</a:t>
            </a:r>
            <a:r>
              <a:rPr lang="zh-CN" altLang="zh-CN" sz="2800"/>
              <a:t>、</a:t>
            </a:r>
            <a:r>
              <a:rPr lang="en-US" altLang="zh-CN" sz="2800">
                <a:latin typeface="Calibri" pitchFamily="34" charset="0"/>
              </a:rPr>
              <a:t>S</a:t>
            </a:r>
            <a:r>
              <a:rPr lang="en-US" altLang="zh-CN" sz="2800" baseline="-25000">
                <a:latin typeface="Calibri" pitchFamily="34" charset="0"/>
              </a:rPr>
              <a:t>3</a:t>
            </a:r>
            <a:r>
              <a:rPr lang="zh-CN" altLang="zh-CN" sz="2800"/>
              <a:t>时，电压表示数为</a:t>
            </a:r>
            <a:r>
              <a:rPr lang="en-US" altLang="zh-CN" sz="2800">
                <a:latin typeface="Calibri" pitchFamily="34" charset="0"/>
              </a:rPr>
              <a:t>4V</a:t>
            </a:r>
            <a:r>
              <a:rPr lang="zh-CN" altLang="zh-CN" sz="2800"/>
              <a:t>．则电源电压</a:t>
            </a:r>
            <a:r>
              <a:rPr lang="en-US" altLang="zh-CN" sz="2800">
                <a:latin typeface="Calibri" pitchFamily="34" charset="0"/>
              </a:rPr>
              <a:t>U=</a:t>
            </a:r>
            <a:r>
              <a:rPr lang="en-US" altLang="zh-CN" sz="2800" u="sng">
                <a:latin typeface="Calibri" pitchFamily="34" charset="0"/>
              </a:rPr>
              <a:t>        </a:t>
            </a:r>
            <a:r>
              <a:rPr lang="en-US" altLang="zh-CN" sz="2800">
                <a:latin typeface="Calibri" pitchFamily="34" charset="0"/>
              </a:rPr>
              <a:t>V</a:t>
            </a:r>
            <a:r>
              <a:rPr lang="zh-CN" altLang="zh-CN" sz="2800"/>
              <a:t>，</a:t>
            </a:r>
            <a:r>
              <a:rPr lang="en-US" altLang="zh-CN" sz="2800">
                <a:latin typeface="Calibri" pitchFamily="34" charset="0"/>
              </a:rPr>
              <a:t>R</a:t>
            </a:r>
            <a:r>
              <a:rPr lang="en-US" altLang="zh-CN" sz="2800" baseline="-25000">
                <a:latin typeface="Calibri" pitchFamily="34" charset="0"/>
              </a:rPr>
              <a:t>2</a:t>
            </a:r>
            <a:r>
              <a:rPr lang="en-US" altLang="zh-CN" sz="2800">
                <a:latin typeface="Calibri" pitchFamily="34" charset="0"/>
              </a:rPr>
              <a:t>=</a:t>
            </a:r>
            <a:r>
              <a:rPr lang="en-US" altLang="zh-CN" sz="2800" u="sng">
                <a:latin typeface="Calibri" pitchFamily="34" charset="0"/>
              </a:rPr>
              <a:t>        </a:t>
            </a:r>
            <a:r>
              <a:rPr lang="en-US" altLang="zh-CN" sz="2800">
                <a:latin typeface="Calibri" pitchFamily="34" charset="0"/>
              </a:rPr>
              <a:t>Ω</a:t>
            </a:r>
            <a:r>
              <a:rPr lang="zh-CN" altLang="zh-CN" sz="2800"/>
              <a:t>。</a:t>
            </a:r>
          </a:p>
        </p:txBody>
      </p:sp>
      <p:pic>
        <p:nvPicPr>
          <p:cNvPr id="26626" name="图片 3"/>
          <p:cNvPicPr>
            <a:picLocks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4737100" y="3714750"/>
            <a:ext cx="37830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0"/>
          <p:cNvSpPr txBox="1">
            <a:spLocks noChangeArrowheads="1"/>
          </p:cNvSpPr>
          <p:nvPr/>
        </p:nvSpPr>
        <p:spPr bwMode="auto">
          <a:xfrm>
            <a:off x="203200" y="5441950"/>
            <a:ext cx="77438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solidFill>
                  <a:srgbClr val="FF0000"/>
                </a:solidFill>
                <a:latin typeface="宋体" pitchFamily="2" charset="-122"/>
              </a:rPr>
              <a:t>①如图，</a:t>
            </a:r>
            <a:r>
              <a:rPr lang="en-US" altLang="zh-CN" sz="2400" b="1">
                <a:solidFill>
                  <a:srgbClr val="FF0000"/>
                </a:solidFill>
                <a:latin typeface="宋体" pitchFamily="2" charset="-122"/>
              </a:rPr>
              <a:t>R</a:t>
            </a:r>
            <a:r>
              <a:rPr lang="en-US" altLang="zh-CN" sz="2400" b="1" baseline="-25000">
                <a:solidFill>
                  <a:srgbClr val="FF0000"/>
                </a:solidFill>
                <a:latin typeface="宋体" pitchFamily="2" charset="-122"/>
              </a:rPr>
              <a:t>1</a:t>
            </a:r>
            <a:r>
              <a:rPr lang="en-US" altLang="zh-CN" sz="2400" b="1">
                <a:solidFill>
                  <a:srgbClr val="FF0000"/>
                </a:solidFill>
                <a:latin typeface="宋体" pitchFamily="2" charset="-122"/>
              </a:rPr>
              <a:t>=10Ω</a:t>
            </a:r>
            <a:r>
              <a:rPr lang="zh-CN" altLang="en-US" sz="2400" b="1">
                <a:solidFill>
                  <a:srgbClr val="FF0000"/>
                </a:solidFill>
                <a:latin typeface="宋体" pitchFamily="2" charset="-122"/>
              </a:rPr>
              <a:t>；</a:t>
            </a:r>
          </a:p>
          <a:p>
            <a:pPr eaLnBrk="0" hangingPunct="0"/>
            <a:r>
              <a:rPr lang="zh-CN" altLang="en-US" sz="2400" b="1">
                <a:solidFill>
                  <a:srgbClr val="FF0000"/>
                </a:solidFill>
                <a:latin typeface="宋体" pitchFamily="2" charset="-122"/>
                <a:sym typeface="宋体" pitchFamily="2" charset="-122"/>
              </a:rPr>
              <a:t>②</a:t>
            </a:r>
            <a:r>
              <a:rPr lang="zh-CN" altLang="en-US" sz="2400" b="1">
                <a:solidFill>
                  <a:srgbClr val="FF0000"/>
                </a:solidFill>
                <a:latin typeface="宋体" pitchFamily="2" charset="-122"/>
              </a:rPr>
              <a:t>只闭合</a:t>
            </a:r>
            <a:r>
              <a:rPr lang="en-US" altLang="zh-CN" sz="2400" b="1">
                <a:solidFill>
                  <a:srgbClr val="FF0000"/>
                </a:solidFill>
                <a:latin typeface="宋体" pitchFamily="2" charset="-122"/>
              </a:rPr>
              <a:t>S</a:t>
            </a:r>
            <a:r>
              <a:rPr lang="en-US" altLang="zh-CN" sz="2400" b="1" baseline="-25000">
                <a:solidFill>
                  <a:srgbClr val="FF0000"/>
                </a:solidFill>
                <a:latin typeface="宋体" pitchFamily="2" charset="-122"/>
              </a:rPr>
              <a:t>1</a:t>
            </a:r>
            <a:r>
              <a:rPr lang="en-US" altLang="zh-CN" sz="2400" b="1">
                <a:solidFill>
                  <a:srgbClr val="FF0000"/>
                </a:solidFill>
                <a:latin typeface="宋体" pitchFamily="2" charset="-122"/>
              </a:rPr>
              <a:t>S</a:t>
            </a:r>
            <a:r>
              <a:rPr lang="en-US" altLang="zh-CN" sz="2400" b="1" baseline="-25000">
                <a:solidFill>
                  <a:srgbClr val="FF0000"/>
                </a:solidFill>
                <a:latin typeface="宋体" pitchFamily="2" charset="-122"/>
              </a:rPr>
              <a:t>2</a:t>
            </a:r>
            <a:r>
              <a:rPr lang="en-US" altLang="zh-CN" sz="2400" b="1">
                <a:solidFill>
                  <a:srgbClr val="FF0000"/>
                </a:solidFill>
                <a:latin typeface="宋体" pitchFamily="2" charset="-122"/>
              </a:rPr>
              <a:t>:R</a:t>
            </a:r>
            <a:r>
              <a:rPr lang="en-US" altLang="zh-CN" sz="2400" b="1" baseline="-25000">
                <a:solidFill>
                  <a:srgbClr val="FF0000"/>
                </a:solidFill>
                <a:latin typeface="宋体" pitchFamily="2" charset="-122"/>
              </a:rPr>
              <a:t>1</a:t>
            </a:r>
            <a:r>
              <a:rPr lang="zh-CN" altLang="en-US" sz="2400" b="1">
                <a:solidFill>
                  <a:srgbClr val="FF0000"/>
                </a:solidFill>
                <a:latin typeface="宋体" pitchFamily="2" charset="-122"/>
              </a:rPr>
              <a:t>、</a:t>
            </a:r>
            <a:r>
              <a:rPr lang="en-US" altLang="zh-CN" sz="2400" b="1">
                <a:solidFill>
                  <a:srgbClr val="FF0000"/>
                </a:solidFill>
                <a:latin typeface="宋体" pitchFamily="2" charset="-122"/>
              </a:rPr>
              <a:t>L</a:t>
            </a:r>
            <a:r>
              <a:rPr lang="zh-CN" altLang="en-US" sz="2400" b="1">
                <a:solidFill>
                  <a:srgbClr val="FF0000"/>
                </a:solidFill>
                <a:latin typeface="宋体" pitchFamily="2" charset="-122"/>
              </a:rPr>
              <a:t>串联，电压表测</a:t>
            </a:r>
            <a:r>
              <a:rPr lang="en-US" altLang="zh-CN" sz="2400" b="1">
                <a:solidFill>
                  <a:srgbClr val="FF0000"/>
                </a:solidFill>
                <a:latin typeface="宋体" pitchFamily="2" charset="-122"/>
              </a:rPr>
              <a:t>L</a:t>
            </a:r>
            <a:r>
              <a:rPr lang="zh-CN" altLang="en-US" sz="2400" b="1">
                <a:solidFill>
                  <a:srgbClr val="FF0000"/>
                </a:solidFill>
                <a:latin typeface="宋体" pitchFamily="2" charset="-122"/>
              </a:rPr>
              <a:t>，如图</a:t>
            </a:r>
            <a:r>
              <a:rPr lang="en-US" altLang="zh-CN" sz="2400" b="1">
                <a:solidFill>
                  <a:srgbClr val="FF0000"/>
                </a:solidFill>
                <a:latin typeface="宋体" pitchFamily="2" charset="-122"/>
              </a:rPr>
              <a:t>I=0.6A</a:t>
            </a:r>
            <a:r>
              <a:rPr lang="zh-CN" altLang="en-US" sz="2400" b="1">
                <a:solidFill>
                  <a:srgbClr val="FF0000"/>
                </a:solidFill>
                <a:latin typeface="宋体" pitchFamily="2" charset="-122"/>
              </a:rPr>
              <a:t>；</a:t>
            </a:r>
          </a:p>
          <a:p>
            <a:pPr eaLnBrk="0" hangingPunct="0"/>
            <a:r>
              <a:rPr lang="zh-CN" altLang="en-US" sz="2400" b="1">
                <a:solidFill>
                  <a:srgbClr val="FF0000"/>
                </a:solidFill>
                <a:latin typeface="宋体" pitchFamily="2" charset="-122"/>
              </a:rPr>
              <a:t>③只闭合</a:t>
            </a:r>
            <a:r>
              <a:rPr lang="en-US" altLang="zh-CN" sz="2400" b="1">
                <a:solidFill>
                  <a:srgbClr val="FF0000"/>
                </a:solidFill>
                <a:latin typeface="宋体" pitchFamily="2" charset="-122"/>
              </a:rPr>
              <a:t>S</a:t>
            </a:r>
            <a:r>
              <a:rPr lang="en-US" altLang="zh-CN" sz="2400" b="1" baseline="-25000">
                <a:solidFill>
                  <a:srgbClr val="FF0000"/>
                </a:solidFill>
                <a:latin typeface="宋体" pitchFamily="2" charset="-122"/>
              </a:rPr>
              <a:t>2</a:t>
            </a:r>
            <a:r>
              <a:rPr lang="en-US" altLang="zh-CN" sz="2400" b="1">
                <a:solidFill>
                  <a:srgbClr val="FF0000"/>
                </a:solidFill>
                <a:latin typeface="宋体" pitchFamily="2" charset="-122"/>
              </a:rPr>
              <a:t>S</a:t>
            </a:r>
            <a:r>
              <a:rPr lang="en-US" altLang="zh-CN" sz="2400" b="1" baseline="-25000">
                <a:solidFill>
                  <a:srgbClr val="FF0000"/>
                </a:solidFill>
                <a:latin typeface="宋体" pitchFamily="2" charset="-122"/>
              </a:rPr>
              <a:t>3</a:t>
            </a:r>
            <a:r>
              <a:rPr lang="en-US" altLang="zh-CN" sz="2400" b="1">
                <a:solidFill>
                  <a:srgbClr val="FF0000"/>
                </a:solidFill>
                <a:latin typeface="宋体" pitchFamily="2" charset="-122"/>
              </a:rPr>
              <a:t>:R</a:t>
            </a:r>
            <a:r>
              <a:rPr lang="en-US" altLang="zh-CN" sz="2400" b="1" baseline="-25000">
                <a:solidFill>
                  <a:srgbClr val="FF0000"/>
                </a:solidFill>
                <a:latin typeface="宋体" pitchFamily="2" charset="-122"/>
              </a:rPr>
              <a:t>2</a:t>
            </a:r>
            <a:r>
              <a:rPr lang="zh-CN" altLang="en-US" sz="2400" b="1">
                <a:solidFill>
                  <a:srgbClr val="FF0000"/>
                </a:solidFill>
                <a:latin typeface="宋体" pitchFamily="2" charset="-122"/>
              </a:rPr>
              <a:t>、</a:t>
            </a:r>
            <a:r>
              <a:rPr lang="en-US" altLang="zh-CN" sz="2400" b="1">
                <a:solidFill>
                  <a:srgbClr val="FF0000"/>
                </a:solidFill>
                <a:latin typeface="宋体" pitchFamily="2" charset="-122"/>
              </a:rPr>
              <a:t>L</a:t>
            </a:r>
            <a:r>
              <a:rPr lang="zh-CN" altLang="en-US" sz="2400" b="1">
                <a:solidFill>
                  <a:srgbClr val="FF0000"/>
                </a:solidFill>
                <a:latin typeface="宋体" pitchFamily="2" charset="-122"/>
              </a:rPr>
              <a:t>串联，电压表测</a:t>
            </a:r>
            <a:r>
              <a:rPr lang="en-US" altLang="zh-CN" sz="2400" b="1">
                <a:solidFill>
                  <a:srgbClr val="FF0000"/>
                </a:solidFill>
                <a:latin typeface="宋体" pitchFamily="2" charset="-122"/>
              </a:rPr>
              <a:t>L</a:t>
            </a:r>
            <a:r>
              <a:rPr lang="zh-CN" altLang="en-US" sz="2400" b="1">
                <a:solidFill>
                  <a:srgbClr val="FF0000"/>
                </a:solidFill>
                <a:latin typeface="宋体" pitchFamily="2" charset="-122"/>
              </a:rPr>
              <a:t>，如图</a:t>
            </a:r>
            <a:r>
              <a:rPr lang="en-US" altLang="zh-CN" sz="2400" b="1">
                <a:solidFill>
                  <a:srgbClr val="FF0000"/>
                </a:solidFill>
                <a:latin typeface="宋体" pitchFamily="2" charset="-122"/>
              </a:rPr>
              <a:t>I=0.8A</a:t>
            </a:r>
            <a:r>
              <a:rPr lang="zh-CN" altLang="en-US" sz="2400" b="1">
                <a:solidFill>
                  <a:srgbClr val="FF0000"/>
                </a:solidFill>
                <a:latin typeface="宋体" pitchFamily="2" charset="-122"/>
              </a:rPr>
              <a:t>；</a:t>
            </a:r>
          </a:p>
        </p:txBody>
      </p:sp>
      <p:sp>
        <p:nvSpPr>
          <p:cNvPr id="6" name="Text Box 40"/>
          <p:cNvSpPr txBox="1">
            <a:spLocks noChangeArrowheads="1"/>
          </p:cNvSpPr>
          <p:nvPr/>
        </p:nvSpPr>
        <p:spPr bwMode="auto">
          <a:xfrm>
            <a:off x="5470525" y="3009900"/>
            <a:ext cx="422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8</a:t>
            </a:r>
          </a:p>
        </p:txBody>
      </p:sp>
      <p:sp>
        <p:nvSpPr>
          <p:cNvPr id="5" name="Text Box 40"/>
          <p:cNvSpPr txBox="1">
            <a:spLocks noChangeArrowheads="1"/>
          </p:cNvSpPr>
          <p:nvPr/>
        </p:nvSpPr>
        <p:spPr bwMode="auto">
          <a:xfrm>
            <a:off x="7154863" y="3009900"/>
            <a:ext cx="428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5</a:t>
            </a:r>
          </a:p>
        </p:txBody>
      </p:sp>
    </p:spTree>
    <p:extLst>
      <p:ext uri="{BB962C8B-B14F-4D97-AF65-F5344CB8AC3E}">
        <p14:creationId xmlns:p14="http://schemas.microsoft.com/office/powerpoint/2010/main" val="151104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107"/>
          <p:cNvSpPr txBox="1">
            <a:spLocks noChangeArrowheads="1"/>
          </p:cNvSpPr>
          <p:nvPr/>
        </p:nvSpPr>
        <p:spPr bwMode="auto">
          <a:xfrm>
            <a:off x="228600" y="1244600"/>
            <a:ext cx="85677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4.</a:t>
            </a:r>
            <a:r>
              <a:rPr lang="zh-CN" altLang="zh-CN" sz="2800"/>
              <a:t>如图，电源电压恒定，闭合</a:t>
            </a:r>
            <a:r>
              <a:rPr lang="en-US" altLang="zh-CN" sz="2800">
                <a:latin typeface="Calibri" pitchFamily="34" charset="0"/>
              </a:rPr>
              <a:t>S</a:t>
            </a:r>
            <a:r>
              <a:rPr lang="en-US" altLang="zh-CN" sz="2800" baseline="-25000">
                <a:latin typeface="Calibri" pitchFamily="34" charset="0"/>
              </a:rPr>
              <a:t>2</a:t>
            </a:r>
            <a:r>
              <a:rPr lang="zh-CN" altLang="zh-CN" sz="2800"/>
              <a:t>，断开</a:t>
            </a:r>
            <a:r>
              <a:rPr lang="en-US" altLang="zh-CN" sz="2800">
                <a:latin typeface="Calibri" pitchFamily="34" charset="0"/>
              </a:rPr>
              <a:t>S</a:t>
            </a:r>
            <a:r>
              <a:rPr lang="en-US" altLang="zh-CN" sz="2800" baseline="-25000">
                <a:latin typeface="Calibri" pitchFamily="34" charset="0"/>
              </a:rPr>
              <a:t>1</a:t>
            </a:r>
            <a:r>
              <a:rPr lang="zh-CN" altLang="zh-CN" sz="2800"/>
              <a:t>和</a:t>
            </a:r>
            <a:r>
              <a:rPr lang="en-US" altLang="zh-CN" sz="2800">
                <a:latin typeface="Calibri" pitchFamily="34" charset="0"/>
              </a:rPr>
              <a:t>S</a:t>
            </a:r>
            <a:r>
              <a:rPr lang="en-US" altLang="zh-CN" sz="2800" baseline="-25000">
                <a:latin typeface="Calibri" pitchFamily="34" charset="0"/>
              </a:rPr>
              <a:t>3</a:t>
            </a:r>
            <a:r>
              <a:rPr lang="zh-CN" altLang="zh-CN" sz="2800"/>
              <a:t>，两电表均有示数；再断开</a:t>
            </a:r>
            <a:r>
              <a:rPr lang="en-US" altLang="zh-CN" sz="2800">
                <a:latin typeface="Calibri" pitchFamily="34" charset="0"/>
              </a:rPr>
              <a:t>S</a:t>
            </a:r>
            <a:r>
              <a:rPr lang="en-US" altLang="zh-CN" sz="2800" baseline="-25000">
                <a:latin typeface="Calibri" pitchFamily="34" charset="0"/>
              </a:rPr>
              <a:t>2</a:t>
            </a:r>
            <a:r>
              <a:rPr lang="zh-CN" altLang="zh-CN" sz="2800"/>
              <a:t>，同时闭合</a:t>
            </a:r>
            <a:r>
              <a:rPr lang="en-US" altLang="zh-CN" sz="2800">
                <a:latin typeface="Calibri" pitchFamily="34" charset="0"/>
              </a:rPr>
              <a:t>S</a:t>
            </a:r>
            <a:r>
              <a:rPr lang="en-US" altLang="zh-CN" sz="2800" baseline="-25000">
                <a:latin typeface="Calibri" pitchFamily="34" charset="0"/>
              </a:rPr>
              <a:t>1</a:t>
            </a:r>
            <a:r>
              <a:rPr lang="zh-CN" altLang="zh-CN" sz="2800"/>
              <a:t>和</a:t>
            </a:r>
            <a:r>
              <a:rPr lang="en-US" altLang="zh-CN" sz="2800">
                <a:latin typeface="Calibri" pitchFamily="34" charset="0"/>
              </a:rPr>
              <a:t>S</a:t>
            </a:r>
            <a:r>
              <a:rPr lang="en-US" altLang="zh-CN" sz="2800" baseline="-25000">
                <a:latin typeface="Calibri" pitchFamily="34" charset="0"/>
              </a:rPr>
              <a:t>3</a:t>
            </a:r>
            <a:r>
              <a:rPr lang="zh-CN" altLang="zh-CN" sz="2800"/>
              <a:t>，此时（</a:t>
            </a:r>
            <a:r>
              <a:rPr lang="en-US" altLang="zh-CN" sz="2800">
                <a:latin typeface="Calibri" pitchFamily="34" charset="0"/>
              </a:rPr>
              <a:t>    </a:t>
            </a:r>
            <a:r>
              <a:rPr lang="zh-CN" altLang="zh-CN" sz="2800"/>
              <a:t>）</a:t>
            </a:r>
          </a:p>
        </p:txBody>
      </p:sp>
      <p:pic>
        <p:nvPicPr>
          <p:cNvPr id="27650" name="图片 3"/>
          <p:cNvPicPr>
            <a:picLocks noChangeArrowheads="1"/>
          </p:cNvPicPr>
          <p:nvPr/>
        </p:nvPicPr>
        <p:blipFill>
          <a:blip r:embed="rId2">
            <a:lum bright="-6000" contrast="42000"/>
            <a:extLst>
              <a:ext uri="{28A0092B-C50C-407E-A947-70E740481C1C}">
                <a14:useLocalDpi xmlns:a14="http://schemas.microsoft.com/office/drawing/2010/main" val="0"/>
              </a:ext>
            </a:extLst>
          </a:blip>
          <a:srcRect/>
          <a:stretch>
            <a:fillRect/>
          </a:stretch>
        </p:blipFill>
        <p:spPr bwMode="auto">
          <a:xfrm>
            <a:off x="6429375" y="2184400"/>
            <a:ext cx="22558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文本框 108"/>
          <p:cNvSpPr txBox="1">
            <a:spLocks noChangeArrowheads="1"/>
          </p:cNvSpPr>
          <p:nvPr/>
        </p:nvSpPr>
        <p:spPr bwMode="auto">
          <a:xfrm>
            <a:off x="392113" y="2197100"/>
            <a:ext cx="5080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Calibri" pitchFamily="34" charset="0"/>
              </a:rPr>
              <a:t>A. </a:t>
            </a:r>
            <a:r>
              <a:rPr lang="zh-CN" altLang="zh-CN" sz="2400"/>
              <a:t>电流表示数变小，电压表示数变大</a:t>
            </a:r>
            <a:endParaRPr lang="en-US" altLang="zh-CN" sz="2400">
              <a:latin typeface="Calibri" pitchFamily="34" charset="0"/>
            </a:endParaRPr>
          </a:p>
          <a:p>
            <a:r>
              <a:rPr lang="en-US" altLang="zh-CN" sz="2400">
                <a:latin typeface="Calibri" pitchFamily="34" charset="0"/>
              </a:rPr>
              <a:t>B. </a:t>
            </a:r>
            <a:r>
              <a:rPr lang="zh-CN" altLang="zh-CN" sz="2400"/>
              <a:t>电流表示数变大，电压表示数变小</a:t>
            </a:r>
            <a:endParaRPr lang="en-US" altLang="zh-CN" sz="2400">
              <a:latin typeface="Calibri" pitchFamily="34" charset="0"/>
            </a:endParaRPr>
          </a:p>
          <a:p>
            <a:r>
              <a:rPr lang="en-US" altLang="zh-CN" sz="2400">
                <a:latin typeface="Calibri" pitchFamily="34" charset="0"/>
              </a:rPr>
              <a:t>C. </a:t>
            </a:r>
            <a:r>
              <a:rPr lang="zh-CN" altLang="zh-CN" sz="2400"/>
              <a:t>两表示数均变小</a:t>
            </a:r>
            <a:endParaRPr lang="en-US" altLang="zh-CN" sz="2400">
              <a:latin typeface="Calibri" pitchFamily="34" charset="0"/>
            </a:endParaRPr>
          </a:p>
          <a:p>
            <a:r>
              <a:rPr lang="en-US" altLang="zh-CN" sz="2400">
                <a:latin typeface="Calibri" pitchFamily="34" charset="0"/>
              </a:rPr>
              <a:t>D. </a:t>
            </a:r>
            <a:r>
              <a:rPr lang="zh-CN" altLang="zh-CN" sz="2400"/>
              <a:t>两表示数均变大</a:t>
            </a:r>
          </a:p>
        </p:txBody>
      </p:sp>
      <p:sp>
        <p:nvSpPr>
          <p:cNvPr id="6" name="Text Box 40"/>
          <p:cNvSpPr txBox="1">
            <a:spLocks noChangeArrowheads="1"/>
          </p:cNvSpPr>
          <p:nvPr/>
        </p:nvSpPr>
        <p:spPr bwMode="auto">
          <a:xfrm>
            <a:off x="7473950" y="1663700"/>
            <a:ext cx="422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D</a:t>
            </a:r>
          </a:p>
        </p:txBody>
      </p:sp>
      <p:grpSp>
        <p:nvGrpSpPr>
          <p:cNvPr id="4" name="组合 3"/>
          <p:cNvGrpSpPr>
            <a:grpSpLocks/>
          </p:cNvGrpSpPr>
          <p:nvPr/>
        </p:nvGrpSpPr>
        <p:grpSpPr bwMode="auto">
          <a:xfrm>
            <a:off x="228600" y="3946525"/>
            <a:ext cx="8567738" cy="2341563"/>
            <a:chOff x="361" y="6216"/>
            <a:chExt cx="13492" cy="3687"/>
          </a:xfrm>
        </p:grpSpPr>
        <p:sp>
          <p:nvSpPr>
            <p:cNvPr id="27654" name="Text Box 40"/>
            <p:cNvSpPr txBox="1">
              <a:spLocks noChangeArrowheads="1"/>
            </p:cNvSpPr>
            <p:nvPr/>
          </p:nvSpPr>
          <p:spPr bwMode="auto">
            <a:xfrm>
              <a:off x="361" y="6216"/>
              <a:ext cx="13492"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solidFill>
                    <a:srgbClr val="FF0000"/>
                  </a:solidFill>
                  <a:latin typeface="宋体" pitchFamily="2" charset="-122"/>
                  <a:sym typeface="宋体" pitchFamily="2" charset="-122"/>
                </a:rPr>
                <a:t>①如图，</a:t>
              </a:r>
              <a:r>
                <a:rPr lang="zh-CN" altLang="zh-CN" sz="2400" b="1">
                  <a:solidFill>
                    <a:srgbClr val="FF0000"/>
                  </a:solidFill>
                </a:rPr>
                <a:t>闭合</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2</a:t>
              </a:r>
              <a:r>
                <a:rPr lang="zh-CN" altLang="zh-CN" sz="2400" b="1">
                  <a:solidFill>
                    <a:srgbClr val="FF0000"/>
                  </a:solidFill>
                </a:rPr>
                <a:t>，断开</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1</a:t>
              </a:r>
              <a:r>
                <a:rPr lang="zh-CN" altLang="zh-CN" sz="2400" b="1">
                  <a:solidFill>
                    <a:srgbClr val="FF0000"/>
                  </a:solidFill>
                </a:rPr>
                <a:t>和</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3</a:t>
              </a:r>
              <a:r>
                <a:rPr lang="zh-CN" altLang="zh-CN" sz="2400" b="1">
                  <a:solidFill>
                    <a:srgbClr val="FF0000"/>
                  </a:solidFill>
                  <a:sym typeface="宋体" pitchFamily="2" charset="-122"/>
                </a:rPr>
                <a:t>，</a:t>
              </a:r>
              <a:r>
                <a:rPr lang="en-US" altLang="zh-CN" sz="2400" b="1">
                  <a:solidFill>
                    <a:srgbClr val="FF0000"/>
                  </a:solidFill>
                  <a:latin typeface="宋体" pitchFamily="2" charset="-122"/>
                </a:rPr>
                <a:t>R</a:t>
              </a:r>
              <a:r>
                <a:rPr lang="zh-CN" altLang="en-US" sz="2400" b="1">
                  <a:solidFill>
                    <a:srgbClr val="FF0000"/>
                  </a:solidFill>
                  <a:latin typeface="宋体" pitchFamily="2" charset="-122"/>
                </a:rPr>
                <a:t>、</a:t>
              </a:r>
              <a:r>
                <a:rPr lang="en-US" altLang="zh-CN" sz="2400" b="1">
                  <a:solidFill>
                    <a:srgbClr val="FF0000"/>
                  </a:solidFill>
                  <a:latin typeface="宋体" pitchFamily="2" charset="-122"/>
                  <a:sym typeface="宋体" pitchFamily="2" charset="-122"/>
                </a:rPr>
                <a:t>R</a:t>
              </a:r>
              <a:r>
                <a:rPr lang="en-US" altLang="zh-CN" sz="2400" b="1" baseline="-25000">
                  <a:solidFill>
                    <a:srgbClr val="FF0000"/>
                  </a:solidFill>
                  <a:latin typeface="宋体" pitchFamily="2" charset="-122"/>
                  <a:sym typeface="宋体" pitchFamily="2" charset="-122"/>
                </a:rPr>
                <a:t>1</a:t>
              </a:r>
              <a:r>
                <a:rPr lang="zh-CN" altLang="en-US" sz="2400" b="1">
                  <a:solidFill>
                    <a:srgbClr val="FF0000"/>
                  </a:solidFill>
                  <a:latin typeface="宋体" pitchFamily="2" charset="-122"/>
                </a:rPr>
                <a:t>串联</a:t>
              </a:r>
              <a:r>
                <a:rPr lang="en-US" altLang="zh-CN" sz="2400" b="1">
                  <a:solidFill>
                    <a:srgbClr val="FF0000"/>
                  </a:solidFill>
                  <a:latin typeface="宋体" pitchFamily="2" charset="-122"/>
                </a:rPr>
                <a:t>,</a:t>
              </a:r>
              <a:r>
                <a:rPr lang="zh-CN" altLang="en-US" sz="2400" b="1">
                  <a:solidFill>
                    <a:srgbClr val="FF0000"/>
                  </a:solidFill>
                  <a:latin typeface="宋体" pitchFamily="2" charset="-122"/>
                  <a:sym typeface="宋体" pitchFamily="2" charset="-122"/>
                </a:rPr>
                <a:t>电压表测</a:t>
              </a:r>
              <a:r>
                <a:rPr lang="en-US" altLang="zh-CN" sz="2400" b="1">
                  <a:solidFill>
                    <a:srgbClr val="FF0000"/>
                  </a:solidFill>
                  <a:latin typeface="宋体" pitchFamily="2" charset="-122"/>
                  <a:sym typeface="宋体" pitchFamily="2" charset="-122"/>
                </a:rPr>
                <a:t>R;</a:t>
              </a:r>
              <a:endParaRPr lang="zh-CN" altLang="en-US" sz="2400" b="1">
                <a:solidFill>
                  <a:srgbClr val="FF0000"/>
                </a:solidFill>
                <a:latin typeface="宋体" pitchFamily="2" charset="-122"/>
              </a:endParaRPr>
            </a:p>
            <a:p>
              <a:pPr eaLnBrk="0" hangingPunct="0"/>
              <a:r>
                <a:rPr lang="zh-CN" altLang="en-US" sz="2400" b="1">
                  <a:solidFill>
                    <a:srgbClr val="FF0000"/>
                  </a:solidFill>
                  <a:latin typeface="宋体" pitchFamily="2" charset="-122"/>
                  <a:sym typeface="宋体" pitchFamily="2" charset="-122"/>
                </a:rPr>
                <a:t>②再断开</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2</a:t>
              </a:r>
              <a:r>
                <a:rPr lang="zh-CN" altLang="zh-CN" sz="2400" b="1">
                  <a:solidFill>
                    <a:srgbClr val="FF0000"/>
                  </a:solidFill>
                </a:rPr>
                <a:t>，同时闭合</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1</a:t>
              </a:r>
              <a:r>
                <a:rPr lang="zh-CN" altLang="zh-CN" sz="2400" b="1">
                  <a:solidFill>
                    <a:srgbClr val="FF0000"/>
                  </a:solidFill>
                </a:rPr>
                <a:t>和</a:t>
              </a:r>
              <a:r>
                <a:rPr lang="en-US" altLang="zh-CN" sz="2400" b="1">
                  <a:solidFill>
                    <a:srgbClr val="FF0000"/>
                  </a:solidFill>
                  <a:latin typeface="Calibri" pitchFamily="34" charset="0"/>
                </a:rPr>
                <a:t>S</a:t>
              </a:r>
              <a:r>
                <a:rPr lang="en-US" altLang="zh-CN" sz="2400" b="1" baseline="-25000">
                  <a:solidFill>
                    <a:srgbClr val="FF0000"/>
                  </a:solidFill>
                  <a:latin typeface="Calibri" pitchFamily="34" charset="0"/>
                </a:rPr>
                <a:t>3</a:t>
              </a:r>
              <a:r>
                <a:rPr lang="zh-CN" altLang="zh-CN" sz="2400" b="1">
                  <a:solidFill>
                    <a:srgbClr val="FF0000"/>
                  </a:solidFill>
                </a:rPr>
                <a:t>，</a:t>
              </a:r>
              <a:r>
                <a:rPr lang="en-US" altLang="zh-CN" sz="2400" b="1">
                  <a:solidFill>
                    <a:srgbClr val="FF0000"/>
                  </a:solidFill>
                  <a:latin typeface="宋体" pitchFamily="2" charset="-122"/>
                  <a:sym typeface="宋体" pitchFamily="2" charset="-122"/>
                </a:rPr>
                <a:t>R</a:t>
              </a:r>
              <a:r>
                <a:rPr lang="zh-CN" altLang="en-US" sz="2400" b="1">
                  <a:solidFill>
                    <a:srgbClr val="FF0000"/>
                  </a:solidFill>
                  <a:latin typeface="宋体" pitchFamily="2" charset="-122"/>
                  <a:sym typeface="宋体" pitchFamily="2" charset="-122"/>
                </a:rPr>
                <a:t>、</a:t>
              </a:r>
              <a:r>
                <a:rPr lang="en-US" altLang="zh-CN" sz="2400" b="1">
                  <a:solidFill>
                    <a:srgbClr val="FF0000"/>
                  </a:solidFill>
                  <a:latin typeface="宋体" pitchFamily="2" charset="-122"/>
                  <a:sym typeface="宋体" pitchFamily="2" charset="-122"/>
                </a:rPr>
                <a:t>R</a:t>
              </a:r>
              <a:r>
                <a:rPr lang="en-US" altLang="zh-CN" sz="2400" b="1" baseline="-25000">
                  <a:solidFill>
                    <a:srgbClr val="FF0000"/>
                  </a:solidFill>
                  <a:latin typeface="宋体" pitchFamily="2" charset="-122"/>
                  <a:sym typeface="宋体" pitchFamily="2" charset="-122"/>
                </a:rPr>
                <a:t>1</a:t>
              </a:r>
              <a:r>
                <a:rPr lang="zh-CN" altLang="en-US" sz="2400" b="1">
                  <a:solidFill>
                    <a:srgbClr val="FF0000"/>
                  </a:solidFill>
                  <a:latin typeface="宋体" pitchFamily="2" charset="-122"/>
                  <a:sym typeface="宋体" pitchFamily="2" charset="-122"/>
                </a:rPr>
                <a:t>并联</a:t>
              </a:r>
              <a:r>
                <a:rPr lang="en-US" altLang="zh-CN" sz="2400" b="1">
                  <a:solidFill>
                    <a:srgbClr val="FF0000"/>
                  </a:solidFill>
                  <a:latin typeface="宋体" pitchFamily="2" charset="-122"/>
                  <a:sym typeface="宋体" pitchFamily="2" charset="-122"/>
                </a:rPr>
                <a:t>,</a:t>
              </a:r>
              <a:r>
                <a:rPr lang="zh-CN" altLang="en-US" sz="2400" b="1">
                  <a:solidFill>
                    <a:srgbClr val="FF0000"/>
                  </a:solidFill>
                  <a:latin typeface="宋体" pitchFamily="2" charset="-122"/>
                  <a:sym typeface="宋体" pitchFamily="2" charset="-122"/>
                </a:rPr>
                <a:t>电压表测电源电压</a:t>
              </a:r>
              <a:r>
                <a:rPr lang="en-US" altLang="zh-CN" sz="2400" b="1">
                  <a:solidFill>
                    <a:srgbClr val="FF0000"/>
                  </a:solidFill>
                  <a:latin typeface="宋体" pitchFamily="2" charset="-122"/>
                  <a:sym typeface="宋体" pitchFamily="2" charset="-122"/>
                </a:rPr>
                <a:t>;</a:t>
              </a:r>
            </a:p>
          </p:txBody>
        </p:sp>
        <p:pic>
          <p:nvPicPr>
            <p:cNvPr id="2765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 y="7663"/>
              <a:ext cx="3159" cy="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 y="7729"/>
              <a:ext cx="3134" cy="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927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06"/>
          <p:cNvSpPr txBox="1">
            <a:spLocks noChangeArrowheads="1"/>
          </p:cNvSpPr>
          <p:nvPr/>
        </p:nvSpPr>
        <p:spPr bwMode="auto">
          <a:xfrm>
            <a:off x="438150" y="1365250"/>
            <a:ext cx="83312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5.</a:t>
            </a:r>
            <a:r>
              <a:rPr lang="zh-CN" altLang="zh-CN" sz="2800"/>
              <a:t>图是一个厨房天然气安全监控的部分电路原理图．电源电压不变，为定值电阻，</a:t>
            </a:r>
            <a:r>
              <a:rPr lang="en-US" altLang="zh-CN" sz="2800">
                <a:latin typeface="Calibri" pitchFamily="34" charset="0"/>
              </a:rPr>
              <a:t>R</a:t>
            </a:r>
            <a:r>
              <a:rPr lang="zh-CN" altLang="zh-CN" sz="2800"/>
              <a:t>是用半导体材料制成的气敏电阻，其</a:t>
            </a:r>
            <a:r>
              <a:rPr lang="zh-CN" altLang="zh-CN" sz="2800">
                <a:solidFill>
                  <a:srgbClr val="FF0000"/>
                </a:solidFill>
              </a:rPr>
              <a:t>电阻值会随天然气浓度的升高而变小</a:t>
            </a:r>
            <a:r>
              <a:rPr lang="zh-CN" altLang="zh-CN" sz="2800"/>
              <a:t>，闭合开关</a:t>
            </a:r>
            <a:r>
              <a:rPr lang="en-US" altLang="zh-CN" sz="2800">
                <a:latin typeface="Calibri" pitchFamily="34" charset="0"/>
              </a:rPr>
              <a:t>S</a:t>
            </a:r>
            <a:r>
              <a:rPr lang="zh-CN" altLang="zh-CN" sz="2800"/>
              <a:t>，若厨房天然气浓度升高，则下列判断正确的是</a:t>
            </a:r>
            <a:r>
              <a:rPr lang="en-US" altLang="zh-CN" sz="2800">
                <a:latin typeface="Calibri" pitchFamily="34" charset="0"/>
              </a:rPr>
              <a:t>        </a:t>
            </a:r>
            <a:r>
              <a:rPr lang="zh-CN" altLang="zh-CN" sz="2800"/>
              <a:t>（</a:t>
            </a:r>
            <a:r>
              <a:rPr lang="en-US" altLang="zh-CN" sz="2800">
                <a:latin typeface="Calibri" pitchFamily="34" charset="0"/>
              </a:rPr>
              <a:t>   </a:t>
            </a:r>
            <a:r>
              <a:rPr lang="zh-CN" altLang="zh-CN" sz="2800"/>
              <a:t>）</a:t>
            </a:r>
          </a:p>
        </p:txBody>
      </p:sp>
      <p:pic>
        <p:nvPicPr>
          <p:cNvPr id="28674" name="图片 3"/>
          <p:cNvPicPr>
            <a:picLocks noChangeArrowheads="1"/>
          </p:cNvPicPr>
          <p:nvPr/>
        </p:nvPicPr>
        <p:blipFill>
          <a:blip r:embed="rId2">
            <a:lum bright="-6000" contrast="78000"/>
            <a:extLst>
              <a:ext uri="{28A0092B-C50C-407E-A947-70E740481C1C}">
                <a14:useLocalDpi xmlns:a14="http://schemas.microsoft.com/office/drawing/2010/main" val="0"/>
              </a:ext>
            </a:extLst>
          </a:blip>
          <a:srcRect/>
          <a:stretch>
            <a:fillRect/>
          </a:stretch>
        </p:blipFill>
        <p:spPr bwMode="auto">
          <a:xfrm>
            <a:off x="5229225" y="3646488"/>
            <a:ext cx="30114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文本框 107"/>
          <p:cNvSpPr txBox="1">
            <a:spLocks noChangeArrowheads="1"/>
          </p:cNvSpPr>
          <p:nvPr/>
        </p:nvSpPr>
        <p:spPr bwMode="auto">
          <a:xfrm>
            <a:off x="501650" y="3765550"/>
            <a:ext cx="5080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Calibri" pitchFamily="34" charset="0"/>
              </a:rPr>
              <a:t>A. </a:t>
            </a:r>
            <a:r>
              <a:rPr lang="zh-CN" altLang="zh-CN" sz="2400"/>
              <a:t>电压表的示数变大</a:t>
            </a:r>
            <a:r>
              <a:rPr lang="en-US" altLang="zh-CN" sz="2400">
                <a:latin typeface="Calibri" pitchFamily="34" charset="0"/>
              </a:rPr>
              <a:t>                         </a:t>
            </a:r>
          </a:p>
          <a:p>
            <a:r>
              <a:rPr lang="en-US" altLang="zh-CN" sz="2400">
                <a:latin typeface="Calibri" pitchFamily="34" charset="0"/>
              </a:rPr>
              <a:t>B. </a:t>
            </a:r>
            <a:r>
              <a:rPr lang="zh-CN" altLang="zh-CN" sz="2400"/>
              <a:t>气敏电阻</a:t>
            </a:r>
            <a:r>
              <a:rPr lang="en-US" altLang="zh-CN" sz="2400">
                <a:latin typeface="Calibri" pitchFamily="34" charset="0"/>
              </a:rPr>
              <a:t>R</a:t>
            </a:r>
            <a:r>
              <a:rPr lang="zh-CN" altLang="zh-CN" sz="2400"/>
              <a:t>的阻值变大</a:t>
            </a:r>
            <a:endParaRPr lang="en-US" altLang="zh-CN" sz="2400">
              <a:latin typeface="Calibri" pitchFamily="34" charset="0"/>
            </a:endParaRPr>
          </a:p>
          <a:p>
            <a:r>
              <a:rPr lang="en-US" altLang="zh-CN" sz="2400">
                <a:latin typeface="Calibri" pitchFamily="34" charset="0"/>
              </a:rPr>
              <a:t>C. </a:t>
            </a:r>
            <a:r>
              <a:rPr lang="zh-CN" altLang="zh-CN" sz="2400"/>
              <a:t>通过电阻的电流变小</a:t>
            </a:r>
            <a:r>
              <a:rPr lang="en-US" altLang="zh-CN" sz="2400">
                <a:latin typeface="Calibri" pitchFamily="34" charset="0"/>
              </a:rPr>
              <a:t>                       </a:t>
            </a:r>
          </a:p>
          <a:p>
            <a:r>
              <a:rPr lang="en-US" altLang="zh-CN" sz="2400">
                <a:latin typeface="Calibri" pitchFamily="34" charset="0"/>
              </a:rPr>
              <a:t>D. </a:t>
            </a:r>
            <a:r>
              <a:rPr lang="zh-CN" altLang="zh-CN" sz="2400"/>
              <a:t>气敏电阻</a:t>
            </a:r>
            <a:r>
              <a:rPr lang="en-US" altLang="zh-CN" sz="2400">
                <a:latin typeface="Calibri" pitchFamily="34" charset="0"/>
              </a:rPr>
              <a:t>R</a:t>
            </a:r>
            <a:r>
              <a:rPr lang="zh-CN" altLang="zh-CN" sz="2400"/>
              <a:t>两端电压变大</a:t>
            </a:r>
          </a:p>
        </p:txBody>
      </p:sp>
      <p:sp>
        <p:nvSpPr>
          <p:cNvPr id="6" name="Text Box 40"/>
          <p:cNvSpPr txBox="1">
            <a:spLocks noChangeArrowheads="1"/>
          </p:cNvSpPr>
          <p:nvPr/>
        </p:nvSpPr>
        <p:spPr bwMode="auto">
          <a:xfrm>
            <a:off x="3930650" y="3087688"/>
            <a:ext cx="422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A</a:t>
            </a:r>
          </a:p>
        </p:txBody>
      </p:sp>
    </p:spTree>
    <p:extLst>
      <p:ext uri="{BB962C8B-B14F-4D97-AF65-F5344CB8AC3E}">
        <p14:creationId xmlns:p14="http://schemas.microsoft.com/office/powerpoint/2010/main" val="339035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108"/>
          <p:cNvSpPr txBox="1">
            <a:spLocks noChangeArrowheads="1"/>
          </p:cNvSpPr>
          <p:nvPr/>
        </p:nvSpPr>
        <p:spPr bwMode="auto">
          <a:xfrm>
            <a:off x="393700" y="1277938"/>
            <a:ext cx="84391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6.</a:t>
            </a:r>
            <a:r>
              <a:rPr lang="zh-CN" altLang="zh-CN" sz="2800"/>
              <a:t>压敏电阻的</a:t>
            </a:r>
            <a:r>
              <a:rPr lang="zh-CN" altLang="zh-CN" sz="2800">
                <a:solidFill>
                  <a:srgbClr val="FF0000"/>
                </a:solidFill>
              </a:rPr>
              <a:t>阻值是随所受压力的增大而减小</a:t>
            </a:r>
            <a:r>
              <a:rPr lang="zh-CN" altLang="zh-CN" sz="2800"/>
              <a:t>的．小聪同学想设计一个通过电表示数反映压敏电阻所受压力大小的电路，要求压力增大时电表示数增大．以下电路</a:t>
            </a:r>
            <a:r>
              <a:rPr lang="zh-CN" altLang="zh-CN" sz="2800" u="sng"/>
              <a:t>不符合</a:t>
            </a:r>
            <a:r>
              <a:rPr lang="zh-CN" altLang="zh-CN" sz="2800"/>
              <a:t>要求的是（</a:t>
            </a:r>
            <a:r>
              <a:rPr lang="en-US" altLang="zh-CN" sz="2800">
                <a:latin typeface="Calibri" pitchFamily="34" charset="0"/>
              </a:rPr>
              <a:t>    </a:t>
            </a:r>
            <a:r>
              <a:rPr lang="zh-CN" altLang="zh-CN" sz="2800"/>
              <a:t>）</a:t>
            </a:r>
            <a:r>
              <a:rPr lang="en-US" altLang="zh-CN" sz="2800">
                <a:latin typeface="Calibri" pitchFamily="34" charset="0"/>
              </a:rPr>
              <a:t> </a:t>
            </a:r>
            <a:endParaRPr lang="zh-CN" altLang="en-US" sz="2800"/>
          </a:p>
          <a:p>
            <a:endParaRPr lang="zh-CN" altLang="en-US" sz="2800"/>
          </a:p>
        </p:txBody>
      </p:sp>
      <p:pic>
        <p:nvPicPr>
          <p:cNvPr id="29698" name="图片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409825"/>
            <a:ext cx="222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图片 4"/>
          <p:cNvPicPr>
            <a:picLocks noChangeArrowheads="1"/>
          </p:cNvPicPr>
          <p:nvPr/>
        </p:nvPicPr>
        <p:blipFill>
          <a:blip r:embed="rId3">
            <a:lum bright="-24000" contrast="72000"/>
            <a:extLst>
              <a:ext uri="{28A0092B-C50C-407E-A947-70E740481C1C}">
                <a14:useLocalDpi xmlns:a14="http://schemas.microsoft.com/office/drawing/2010/main" val="0"/>
              </a:ext>
            </a:extLst>
          </a:blip>
          <a:srcRect/>
          <a:stretch>
            <a:fillRect/>
          </a:stretch>
        </p:blipFill>
        <p:spPr bwMode="auto">
          <a:xfrm>
            <a:off x="393700" y="3743325"/>
            <a:ext cx="79835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0"/>
          <p:cNvSpPr txBox="1">
            <a:spLocks noChangeArrowheads="1"/>
          </p:cNvSpPr>
          <p:nvPr/>
        </p:nvSpPr>
        <p:spPr bwMode="auto">
          <a:xfrm>
            <a:off x="4003675" y="2555875"/>
            <a:ext cx="422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D</a:t>
            </a:r>
          </a:p>
        </p:txBody>
      </p:sp>
    </p:spTree>
    <p:extLst>
      <p:ext uri="{BB962C8B-B14F-4D97-AF65-F5344CB8AC3E}">
        <p14:creationId xmlns:p14="http://schemas.microsoft.com/office/powerpoint/2010/main" val="1934929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48"/>
          <p:cNvSpPr txBox="1">
            <a:spLocks noChangeArrowheads="1"/>
          </p:cNvSpPr>
          <p:nvPr/>
        </p:nvSpPr>
        <p:spPr bwMode="auto">
          <a:xfrm>
            <a:off x="71438" y="71438"/>
            <a:ext cx="8751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CC00CC"/>
                </a:solidFill>
                <a:latin typeface="微软雅黑" pitchFamily="34" charset="-122"/>
                <a:ea typeface="微软雅黑" pitchFamily="34" charset="-122"/>
              </a:rPr>
              <a:t>【一、测量电阻】</a:t>
            </a:r>
          </a:p>
        </p:txBody>
      </p:sp>
      <p:sp>
        <p:nvSpPr>
          <p:cNvPr id="12290" name="Text Box 6"/>
          <p:cNvSpPr txBox="1">
            <a:spLocks noChangeArrowheads="1"/>
          </p:cNvSpPr>
          <p:nvPr/>
        </p:nvSpPr>
        <p:spPr bwMode="auto">
          <a:xfrm>
            <a:off x="352425" y="1487488"/>
            <a:ext cx="81883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3200" b="1">
                <a:latin typeface="Calibri" pitchFamily="34" charset="0"/>
              </a:rPr>
              <a:t>1.  </a:t>
            </a:r>
            <a:r>
              <a:rPr lang="zh-CN" altLang="en-US" sz="3200" b="1">
                <a:solidFill>
                  <a:srgbClr val="FF0000"/>
                </a:solidFill>
                <a:latin typeface="Calibri" pitchFamily="34" charset="0"/>
              </a:rPr>
              <a:t>伏安法</a:t>
            </a:r>
            <a:r>
              <a:rPr lang="zh-CN" altLang="en-US" sz="3200" b="1">
                <a:latin typeface="Calibri" pitchFamily="34" charset="0"/>
              </a:rPr>
              <a:t>测电阻</a:t>
            </a:r>
            <a:r>
              <a:rPr lang="zh-CN" altLang="en-US" sz="3200" b="1">
                <a:solidFill>
                  <a:srgbClr val="FF0000"/>
                </a:solidFill>
                <a:latin typeface="宋体" pitchFamily="2" charset="-122"/>
              </a:rPr>
              <a:t>（</a:t>
            </a:r>
            <a:r>
              <a:rPr lang="en-US" altLang="zh-CN" sz="3200" b="1">
                <a:solidFill>
                  <a:srgbClr val="FF0000"/>
                </a:solidFill>
                <a:latin typeface="宋体" pitchFamily="2" charset="-122"/>
              </a:rPr>
              <a:t>R=U/I</a:t>
            </a:r>
            <a:r>
              <a:rPr lang="zh-CN" altLang="en-US" sz="3200" b="1">
                <a:solidFill>
                  <a:srgbClr val="FF0000"/>
                </a:solidFill>
                <a:latin typeface="宋体" pitchFamily="2" charset="-122"/>
              </a:rPr>
              <a:t>）</a:t>
            </a:r>
            <a:endParaRPr lang="zh-CN" altLang="en-US" sz="3200" b="1">
              <a:latin typeface="Calibri" pitchFamily="34" charset="0"/>
            </a:endParaRPr>
          </a:p>
          <a:p>
            <a:pPr>
              <a:lnSpc>
                <a:spcPct val="150000"/>
              </a:lnSpc>
            </a:pPr>
            <a:r>
              <a:rPr lang="zh-CN" altLang="en-US" sz="3200" b="1">
                <a:latin typeface="Calibri" pitchFamily="34" charset="0"/>
              </a:rPr>
              <a:t>     ①测量定值电阻的阻值</a:t>
            </a:r>
          </a:p>
          <a:p>
            <a:pPr>
              <a:lnSpc>
                <a:spcPct val="150000"/>
              </a:lnSpc>
            </a:pPr>
            <a:r>
              <a:rPr lang="zh-CN" altLang="en-US" sz="3200" b="1">
                <a:latin typeface="Calibri" pitchFamily="34" charset="0"/>
              </a:rPr>
              <a:t>     ②测量小灯泡正常发光时的电阻</a:t>
            </a:r>
          </a:p>
          <a:p>
            <a:pPr>
              <a:lnSpc>
                <a:spcPct val="150000"/>
              </a:lnSpc>
            </a:pPr>
            <a:r>
              <a:rPr lang="en-US" altLang="zh-CN" sz="3200" b="1">
                <a:latin typeface="Calibri" pitchFamily="34" charset="0"/>
              </a:rPr>
              <a:t>2.  </a:t>
            </a:r>
            <a:r>
              <a:rPr lang="zh-CN" altLang="en-US" sz="3200" b="1">
                <a:solidFill>
                  <a:srgbClr val="FF0000"/>
                </a:solidFill>
                <a:latin typeface="Calibri" pitchFamily="34" charset="0"/>
              </a:rPr>
              <a:t>等效替代法</a:t>
            </a:r>
            <a:r>
              <a:rPr lang="zh-CN" altLang="en-US" sz="3200" b="1">
                <a:latin typeface="Calibri" pitchFamily="34" charset="0"/>
              </a:rPr>
              <a:t>测电阻</a:t>
            </a:r>
          </a:p>
          <a:p>
            <a:pPr>
              <a:lnSpc>
                <a:spcPct val="150000"/>
              </a:lnSpc>
            </a:pPr>
            <a:r>
              <a:rPr lang="en-US" altLang="zh-CN" sz="3200" b="1">
                <a:latin typeface="Calibri" pitchFamily="34" charset="0"/>
              </a:rPr>
              <a:t>3.  </a:t>
            </a:r>
            <a:r>
              <a:rPr lang="zh-CN" altLang="en-US" sz="3200" b="1">
                <a:latin typeface="Calibri" pitchFamily="34" charset="0"/>
              </a:rPr>
              <a:t>利用</a:t>
            </a:r>
            <a:r>
              <a:rPr lang="zh-CN" altLang="en-US" sz="3200" b="1">
                <a:solidFill>
                  <a:srgbClr val="FF0000"/>
                </a:solidFill>
                <a:latin typeface="Calibri" pitchFamily="34" charset="0"/>
              </a:rPr>
              <a:t>滑动变阻器的最大阻值</a:t>
            </a:r>
            <a:r>
              <a:rPr lang="en-US" altLang="zh-CN" sz="3200" b="1">
                <a:solidFill>
                  <a:srgbClr val="FF0000"/>
                </a:solidFill>
                <a:latin typeface="Calibri" pitchFamily="34" charset="0"/>
              </a:rPr>
              <a:t>R</a:t>
            </a:r>
            <a:r>
              <a:rPr lang="en-US" altLang="zh-CN" sz="3200" b="1" baseline="-25000">
                <a:solidFill>
                  <a:srgbClr val="FF0000"/>
                </a:solidFill>
                <a:latin typeface="Calibri" pitchFamily="34" charset="0"/>
              </a:rPr>
              <a:t>max</a:t>
            </a:r>
            <a:r>
              <a:rPr lang="zh-CN" altLang="en-US" sz="3200" b="1">
                <a:latin typeface="Calibri" pitchFamily="34" charset="0"/>
              </a:rPr>
              <a:t>测电阻</a:t>
            </a:r>
          </a:p>
          <a:p>
            <a:pPr>
              <a:lnSpc>
                <a:spcPct val="150000"/>
              </a:lnSpc>
            </a:pPr>
            <a:r>
              <a:rPr lang="en-US" altLang="zh-CN" sz="3200" b="1">
                <a:latin typeface="Calibri" pitchFamily="34" charset="0"/>
              </a:rPr>
              <a:t>4.  </a:t>
            </a:r>
            <a:r>
              <a:rPr lang="zh-CN" altLang="en-US" sz="3200" b="1">
                <a:latin typeface="Calibri" pitchFamily="34" charset="0"/>
              </a:rPr>
              <a:t>利用</a:t>
            </a:r>
            <a:r>
              <a:rPr lang="zh-CN" altLang="en-US" sz="3200" b="1">
                <a:solidFill>
                  <a:srgbClr val="FF0000"/>
                </a:solidFill>
                <a:latin typeface="Calibri" pitchFamily="34" charset="0"/>
              </a:rPr>
              <a:t>已知阻值为</a:t>
            </a:r>
            <a:r>
              <a:rPr lang="en-US" altLang="zh-CN" sz="3200" b="1">
                <a:solidFill>
                  <a:srgbClr val="FF0000"/>
                </a:solidFill>
                <a:latin typeface="Calibri" pitchFamily="34" charset="0"/>
              </a:rPr>
              <a:t>R</a:t>
            </a:r>
            <a:r>
              <a:rPr lang="en-US" altLang="zh-CN" sz="3200" b="1" baseline="-25000">
                <a:solidFill>
                  <a:srgbClr val="FF0000"/>
                </a:solidFill>
                <a:latin typeface="Calibri" pitchFamily="34" charset="0"/>
              </a:rPr>
              <a:t>0</a:t>
            </a:r>
            <a:r>
              <a:rPr lang="zh-CN" altLang="en-US" sz="3200" b="1">
                <a:solidFill>
                  <a:srgbClr val="FF0000"/>
                </a:solidFill>
                <a:latin typeface="Calibri" pitchFamily="34" charset="0"/>
              </a:rPr>
              <a:t>的电阻</a:t>
            </a:r>
            <a:r>
              <a:rPr lang="zh-CN" altLang="en-US" sz="3200" b="1">
                <a:latin typeface="Calibri" pitchFamily="34" charset="0"/>
              </a:rPr>
              <a:t>测电阻</a:t>
            </a:r>
          </a:p>
        </p:txBody>
      </p:sp>
    </p:spTree>
    <p:extLst>
      <p:ext uri="{BB962C8B-B14F-4D97-AF65-F5344CB8AC3E}">
        <p14:creationId xmlns:p14="http://schemas.microsoft.com/office/powerpoint/2010/main" val="148252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110"/>
          <p:cNvSpPr txBox="1">
            <a:spLocks noChangeArrowheads="1"/>
          </p:cNvSpPr>
          <p:nvPr/>
        </p:nvSpPr>
        <p:spPr bwMode="auto">
          <a:xfrm>
            <a:off x="457200" y="1200150"/>
            <a:ext cx="82296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Calibri" pitchFamily="34" charset="0"/>
              </a:rPr>
              <a:t>7.</a:t>
            </a:r>
            <a:r>
              <a:rPr lang="zh-CN" altLang="zh-CN" sz="2800"/>
              <a:t>如图所示的电路，电源电压不变，</a:t>
            </a:r>
            <a:r>
              <a:rPr lang="en-US" altLang="zh-CN" sz="2800">
                <a:latin typeface="Calibri" pitchFamily="34" charset="0"/>
              </a:rPr>
              <a:t>R</a:t>
            </a:r>
            <a:r>
              <a:rPr lang="en-US" altLang="zh-CN" sz="2800" baseline="-25000">
                <a:latin typeface="Calibri" pitchFamily="34" charset="0"/>
              </a:rPr>
              <a:t>1</a:t>
            </a:r>
            <a:r>
              <a:rPr lang="zh-CN" altLang="zh-CN" sz="2800"/>
              <a:t>为热敏电阻，其</a:t>
            </a:r>
            <a:r>
              <a:rPr lang="zh-CN" altLang="zh-CN" sz="2800">
                <a:solidFill>
                  <a:srgbClr val="FF0000"/>
                </a:solidFill>
              </a:rPr>
              <a:t>阻值随温度的升高而减小</a:t>
            </a:r>
            <a:r>
              <a:rPr lang="zh-CN" altLang="zh-CN" sz="2800"/>
              <a:t>。闭合开关</a:t>
            </a:r>
            <a:r>
              <a:rPr lang="en-US" altLang="zh-CN" sz="2800">
                <a:latin typeface="Calibri" pitchFamily="34" charset="0"/>
              </a:rPr>
              <a:t>S</a:t>
            </a:r>
            <a:r>
              <a:rPr lang="zh-CN" altLang="zh-CN" sz="2800"/>
              <a:t>，当监控区的温度升高时，电压表示数</a:t>
            </a:r>
            <a:r>
              <a:rPr lang="en-US" altLang="zh-CN" sz="2800">
                <a:latin typeface="Calibri" pitchFamily="34" charset="0"/>
              </a:rPr>
              <a:t>U</a:t>
            </a:r>
            <a:r>
              <a:rPr lang="zh-CN" altLang="zh-CN" sz="2800"/>
              <a:t>与电流表示数</a:t>
            </a:r>
            <a:r>
              <a:rPr lang="en-US" altLang="zh-CN" sz="2800">
                <a:latin typeface="Calibri" pitchFamily="34" charset="0"/>
              </a:rPr>
              <a:t>I</a:t>
            </a:r>
            <a:r>
              <a:rPr lang="zh-CN" altLang="zh-CN" sz="2800"/>
              <a:t>的关系图象是    </a:t>
            </a:r>
            <a:r>
              <a:rPr lang="en-US" altLang="zh-CN" sz="2800"/>
              <a:t>(    )  </a:t>
            </a:r>
          </a:p>
        </p:txBody>
      </p:sp>
      <p:pic>
        <p:nvPicPr>
          <p:cNvPr id="30722" name="图片 3"/>
          <p:cNvPicPr>
            <a:picLocks noChangeArrowheads="1"/>
          </p:cNvPicPr>
          <p:nvPr/>
        </p:nvPicPr>
        <p:blipFill>
          <a:blip r:embed="rId2">
            <a:lum bright="-24000" contrast="78000"/>
            <a:extLst>
              <a:ext uri="{28A0092B-C50C-407E-A947-70E740481C1C}">
                <a14:useLocalDpi xmlns:a14="http://schemas.microsoft.com/office/drawing/2010/main" val="0"/>
              </a:ext>
            </a:extLst>
          </a:blip>
          <a:srcRect/>
          <a:stretch>
            <a:fillRect/>
          </a:stretch>
        </p:blipFill>
        <p:spPr bwMode="auto">
          <a:xfrm>
            <a:off x="320675" y="3225800"/>
            <a:ext cx="2159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文本框 111"/>
          <p:cNvSpPr txBox="1"/>
          <p:nvPr/>
        </p:nvSpPr>
        <p:spPr>
          <a:xfrm>
            <a:off x="2032000" y="3506788"/>
            <a:ext cx="5080000" cy="414337"/>
          </a:xfrm>
          <a:prstGeom prst="rect">
            <a:avLst/>
          </a:prstGeom>
          <a:noFill/>
          <a:ln w="9525">
            <a:noFill/>
          </a:ln>
        </p:spPr>
        <p:txBody>
          <a:bodyPr>
            <a:spAutoFit/>
          </a:bodyPr>
          <a:lstStyle/>
          <a:p>
            <a:endParaRPr lang="en-US" sz="1050" noProof="1">
              <a:latin typeface="Calibri" panose="020F0502020204030204" charset="0"/>
              <a:cs typeface="Times New Roman" panose="02020603050405020304" pitchFamily="18" charset="0"/>
            </a:endParaRPr>
          </a:p>
          <a:p>
            <a:r>
              <a:rPr lang="en-US" sz="1050" noProof="1">
                <a:latin typeface="Calibri" panose="020F0502020204030204" charset="0"/>
                <a:cs typeface="Times New Roman" panose="02020603050405020304" pitchFamily="18" charset="0"/>
              </a:rPr>
              <a:t> </a:t>
            </a:r>
            <a:endParaRPr lang="zh-CN" altLang="en-US" noProof="1"/>
          </a:p>
        </p:txBody>
      </p:sp>
      <p:pic>
        <p:nvPicPr>
          <p:cNvPr id="30724" name="图片 4"/>
          <p:cNvPicPr>
            <a:picLocks noChangeArrowheads="1"/>
          </p:cNvPicPr>
          <p:nvPr/>
        </p:nvPicPr>
        <p:blipFill>
          <a:blip r:embed="rId3">
            <a:lum bright="-12000" contrast="72000"/>
            <a:extLst>
              <a:ext uri="{28A0092B-C50C-407E-A947-70E740481C1C}">
                <a14:useLocalDpi xmlns:a14="http://schemas.microsoft.com/office/drawing/2010/main" val="0"/>
              </a:ext>
            </a:extLst>
          </a:blip>
          <a:srcRect/>
          <a:stretch>
            <a:fillRect/>
          </a:stretch>
        </p:blipFill>
        <p:spPr bwMode="auto">
          <a:xfrm>
            <a:off x="2762250" y="3605213"/>
            <a:ext cx="612457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0"/>
          <p:cNvSpPr txBox="1">
            <a:spLocks noChangeArrowheads="1"/>
          </p:cNvSpPr>
          <p:nvPr/>
        </p:nvSpPr>
        <p:spPr bwMode="auto">
          <a:xfrm>
            <a:off x="2130425" y="2492375"/>
            <a:ext cx="422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C</a:t>
            </a:r>
          </a:p>
        </p:txBody>
      </p:sp>
    </p:spTree>
    <p:extLst>
      <p:ext uri="{BB962C8B-B14F-4D97-AF65-F5344CB8AC3E}">
        <p14:creationId xmlns:p14="http://schemas.microsoft.com/office/powerpoint/2010/main" val="161896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168275" y="1677988"/>
            <a:ext cx="55800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3375"/>
              </a:lnSpc>
            </a:pPr>
            <a:r>
              <a:rPr lang="en-US" altLang="zh-CN" sz="2400" b="1">
                <a:latin typeface="Calibri" pitchFamily="34" charset="0"/>
                <a:sym typeface="宋体" pitchFamily="2" charset="-122"/>
              </a:rPr>
              <a:t>   1.</a:t>
            </a:r>
            <a:r>
              <a:rPr lang="zh-CN" altLang="en-US" sz="2400" b="1">
                <a:latin typeface="Calibri" pitchFamily="34" charset="0"/>
                <a:sym typeface="宋体" pitchFamily="2" charset="-122"/>
              </a:rPr>
              <a:t>主要是通过对</a:t>
            </a:r>
            <a:r>
              <a:rPr lang="zh-CN" altLang="en-US" sz="2400" b="1">
                <a:solidFill>
                  <a:srgbClr val="FF0000"/>
                </a:solidFill>
                <a:latin typeface="Calibri" pitchFamily="34" charset="0"/>
                <a:sym typeface="宋体" pitchFamily="2" charset="-122"/>
              </a:rPr>
              <a:t>电流表和电压表的状态</a:t>
            </a:r>
            <a:r>
              <a:rPr lang="zh-CN" altLang="en-US" sz="2400" b="1">
                <a:latin typeface="Calibri" pitchFamily="34" charset="0"/>
                <a:sym typeface="宋体" pitchFamily="2" charset="-122"/>
              </a:rPr>
              <a:t>进行分析，来判断电路的</a:t>
            </a:r>
            <a:r>
              <a:rPr lang="zh-CN" altLang="en-US" sz="2400" b="1">
                <a:solidFill>
                  <a:srgbClr val="FF0000"/>
                </a:solidFill>
                <a:latin typeface="Calibri" pitchFamily="34" charset="0"/>
                <a:sym typeface="宋体" pitchFamily="2" charset="-122"/>
              </a:rPr>
              <a:t>故障位置和原因</a:t>
            </a:r>
            <a:r>
              <a:rPr lang="zh-CN" altLang="en-US" sz="2400" b="1">
                <a:latin typeface="Calibri" pitchFamily="34" charset="0"/>
                <a:sym typeface="宋体" pitchFamily="2" charset="-122"/>
              </a:rPr>
              <a:t>；如图，闭合开关：</a:t>
            </a:r>
            <a:endParaRPr lang="zh-CN" altLang="en-US" sz="2400" b="1">
              <a:latin typeface="宋体" pitchFamily="2" charset="-122"/>
              <a:sym typeface="宋体" pitchFamily="2" charset="-122"/>
            </a:endParaRPr>
          </a:p>
        </p:txBody>
      </p:sp>
      <p:pic>
        <p:nvPicPr>
          <p:cNvPr id="317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388" y="1511300"/>
            <a:ext cx="26384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0"/>
          <p:cNvSpPr txBox="1">
            <a:spLocks noChangeArrowheads="1"/>
          </p:cNvSpPr>
          <p:nvPr/>
        </p:nvSpPr>
        <p:spPr bwMode="auto">
          <a:xfrm>
            <a:off x="555625" y="4032250"/>
            <a:ext cx="2759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sym typeface="宋体" pitchFamily="2" charset="-122"/>
              </a:rPr>
              <a:t>①</a:t>
            </a:r>
            <a:r>
              <a:rPr lang="zh-CN" altLang="en-US" sz="2800" b="1">
                <a:latin typeface="宋体" pitchFamily="2" charset="-122"/>
              </a:rPr>
              <a:t>电流表无示数</a:t>
            </a:r>
          </a:p>
          <a:p>
            <a:pPr eaLnBrk="0" hangingPunct="0"/>
            <a:r>
              <a:rPr lang="zh-CN" altLang="en-US" sz="2800" b="1">
                <a:solidFill>
                  <a:srgbClr val="FF0000"/>
                </a:solidFill>
                <a:latin typeface="宋体" pitchFamily="2" charset="-122"/>
              </a:rPr>
              <a:t>（电路断路）</a:t>
            </a:r>
          </a:p>
        </p:txBody>
      </p:sp>
      <p:sp>
        <p:nvSpPr>
          <p:cNvPr id="31748" name="Text Box 40"/>
          <p:cNvSpPr txBox="1">
            <a:spLocks noChangeArrowheads="1"/>
          </p:cNvSpPr>
          <p:nvPr/>
        </p:nvSpPr>
        <p:spPr bwMode="auto">
          <a:xfrm>
            <a:off x="555625" y="5386388"/>
            <a:ext cx="2759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rPr>
              <a:t>②</a:t>
            </a:r>
            <a:r>
              <a:rPr lang="zh-CN" altLang="en-US" sz="2800" b="1">
                <a:latin typeface="宋体" pitchFamily="2" charset="-122"/>
              </a:rPr>
              <a:t>电流表有示数</a:t>
            </a:r>
          </a:p>
          <a:p>
            <a:pPr eaLnBrk="0" hangingPunct="0"/>
            <a:r>
              <a:rPr lang="zh-CN" altLang="en-US" sz="2800" b="1">
                <a:solidFill>
                  <a:srgbClr val="FF0000"/>
                </a:solidFill>
                <a:latin typeface="宋体" pitchFamily="2" charset="-122"/>
              </a:rPr>
              <a:t>（电路短路）</a:t>
            </a:r>
          </a:p>
        </p:txBody>
      </p:sp>
      <p:grpSp>
        <p:nvGrpSpPr>
          <p:cNvPr id="11" name="组合 10"/>
          <p:cNvGrpSpPr>
            <a:grpSpLocks/>
          </p:cNvGrpSpPr>
          <p:nvPr/>
        </p:nvGrpSpPr>
        <p:grpSpPr bwMode="auto">
          <a:xfrm>
            <a:off x="3419475" y="3659188"/>
            <a:ext cx="4903788" cy="1198562"/>
            <a:chOff x="5386" y="5762"/>
            <a:chExt cx="7722" cy="1888"/>
          </a:xfrm>
        </p:grpSpPr>
        <p:sp>
          <p:nvSpPr>
            <p:cNvPr id="31750" name="Text Box 40"/>
            <p:cNvSpPr txBox="1">
              <a:spLocks noChangeArrowheads="1"/>
            </p:cNvSpPr>
            <p:nvPr/>
          </p:nvSpPr>
          <p:spPr bwMode="auto">
            <a:xfrm>
              <a:off x="6066" y="5762"/>
              <a:ext cx="6957"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sym typeface="宋体" pitchFamily="2" charset="-122"/>
                </a:rPr>
                <a:t>电压</a:t>
              </a:r>
              <a:r>
                <a:rPr lang="zh-CN" altLang="en-US" sz="2800" b="1">
                  <a:latin typeface="宋体" pitchFamily="2" charset="-122"/>
                </a:rPr>
                <a:t>表无示数</a:t>
              </a:r>
              <a:r>
                <a:rPr lang="zh-CN" altLang="en-US" sz="2800" b="1">
                  <a:solidFill>
                    <a:srgbClr val="FF0000"/>
                  </a:solidFill>
                  <a:latin typeface="宋体" pitchFamily="2" charset="-122"/>
                </a:rPr>
                <a:t>（</a:t>
              </a:r>
              <a:r>
                <a:rPr lang="en-US" altLang="zh-CN" sz="2800" b="1">
                  <a:solidFill>
                    <a:srgbClr val="FF0000"/>
                  </a:solidFill>
                  <a:latin typeface="宋体" pitchFamily="2" charset="-122"/>
                </a:rPr>
                <a:t>L</a:t>
              </a:r>
              <a:r>
                <a:rPr lang="en-US" altLang="zh-CN" sz="2800" b="1" baseline="-25000">
                  <a:solidFill>
                    <a:srgbClr val="FF0000"/>
                  </a:solidFill>
                  <a:latin typeface="宋体" pitchFamily="2" charset="-122"/>
                </a:rPr>
                <a:t>2</a:t>
              </a:r>
              <a:r>
                <a:rPr lang="zh-CN" altLang="en-US" sz="2800" b="1">
                  <a:solidFill>
                    <a:srgbClr val="FF0000"/>
                  </a:solidFill>
                  <a:latin typeface="宋体" pitchFamily="2" charset="-122"/>
                </a:rPr>
                <a:t>断路）</a:t>
              </a:r>
            </a:p>
          </p:txBody>
        </p:sp>
        <p:sp>
          <p:nvSpPr>
            <p:cNvPr id="31751" name="Text Box 40"/>
            <p:cNvSpPr txBox="1">
              <a:spLocks noChangeArrowheads="1"/>
            </p:cNvSpPr>
            <p:nvPr/>
          </p:nvSpPr>
          <p:spPr bwMode="auto">
            <a:xfrm>
              <a:off x="6066" y="6828"/>
              <a:ext cx="704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sym typeface="宋体" pitchFamily="2" charset="-122"/>
                </a:rPr>
                <a:t>电压</a:t>
              </a:r>
              <a:r>
                <a:rPr lang="zh-CN" altLang="en-US" sz="2800" b="1">
                  <a:latin typeface="宋体" pitchFamily="2" charset="-122"/>
                </a:rPr>
                <a:t>表有示数</a:t>
              </a:r>
              <a:r>
                <a:rPr lang="zh-CN" altLang="en-US" sz="2800" b="1">
                  <a:solidFill>
                    <a:srgbClr val="FF0000"/>
                  </a:solidFill>
                  <a:latin typeface="宋体" pitchFamily="2" charset="-122"/>
                </a:rPr>
                <a:t>（</a:t>
              </a:r>
              <a:r>
                <a:rPr lang="en-US" altLang="zh-CN" sz="2800" b="1">
                  <a:solidFill>
                    <a:srgbClr val="FF0000"/>
                  </a:solidFill>
                  <a:latin typeface="宋体" pitchFamily="2" charset="-122"/>
                </a:rPr>
                <a:t>L</a:t>
              </a:r>
              <a:r>
                <a:rPr lang="en-US" altLang="zh-CN" sz="2800" b="1" baseline="-25000">
                  <a:solidFill>
                    <a:srgbClr val="FF0000"/>
                  </a:solidFill>
                  <a:latin typeface="宋体" pitchFamily="2" charset="-122"/>
                </a:rPr>
                <a:t>1</a:t>
              </a:r>
              <a:r>
                <a:rPr lang="zh-CN" altLang="en-US" sz="2800" b="1">
                  <a:solidFill>
                    <a:srgbClr val="FF0000"/>
                  </a:solidFill>
                  <a:latin typeface="宋体" pitchFamily="2" charset="-122"/>
                </a:rPr>
                <a:t>断路）</a:t>
              </a:r>
            </a:p>
          </p:txBody>
        </p:sp>
        <p:sp>
          <p:nvSpPr>
            <p:cNvPr id="7" name="左大括号 6"/>
            <p:cNvSpPr/>
            <p:nvPr/>
          </p:nvSpPr>
          <p:spPr>
            <a:xfrm>
              <a:off x="5386" y="6190"/>
              <a:ext cx="680" cy="107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p>
          </p:txBody>
        </p:sp>
      </p:grpSp>
      <p:grpSp>
        <p:nvGrpSpPr>
          <p:cNvPr id="12" name="组合 11"/>
          <p:cNvGrpSpPr>
            <a:grpSpLocks/>
          </p:cNvGrpSpPr>
          <p:nvPr/>
        </p:nvGrpSpPr>
        <p:grpSpPr bwMode="auto">
          <a:xfrm>
            <a:off x="3419475" y="5043488"/>
            <a:ext cx="4903788" cy="1198562"/>
            <a:chOff x="5386" y="7942"/>
            <a:chExt cx="7722" cy="1888"/>
          </a:xfrm>
        </p:grpSpPr>
        <p:sp>
          <p:nvSpPr>
            <p:cNvPr id="31754" name="Text Box 40"/>
            <p:cNvSpPr txBox="1">
              <a:spLocks noChangeArrowheads="1"/>
            </p:cNvSpPr>
            <p:nvPr/>
          </p:nvSpPr>
          <p:spPr bwMode="auto">
            <a:xfrm>
              <a:off x="6066" y="7942"/>
              <a:ext cx="704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sym typeface="宋体" pitchFamily="2" charset="-122"/>
                </a:rPr>
                <a:t>电压</a:t>
              </a:r>
              <a:r>
                <a:rPr lang="zh-CN" altLang="en-US" sz="2800" b="1">
                  <a:latin typeface="宋体" pitchFamily="2" charset="-122"/>
                </a:rPr>
                <a:t>表无示数</a:t>
              </a:r>
              <a:r>
                <a:rPr lang="zh-CN" altLang="en-US" sz="2800" b="1">
                  <a:solidFill>
                    <a:srgbClr val="FF0000"/>
                  </a:solidFill>
                  <a:latin typeface="宋体" pitchFamily="2" charset="-122"/>
                </a:rPr>
                <a:t>（</a:t>
              </a:r>
              <a:r>
                <a:rPr lang="en-US" altLang="zh-CN" sz="2800" b="1">
                  <a:solidFill>
                    <a:srgbClr val="FF0000"/>
                  </a:solidFill>
                  <a:latin typeface="宋体" pitchFamily="2" charset="-122"/>
                </a:rPr>
                <a:t>L</a:t>
              </a:r>
              <a:r>
                <a:rPr lang="en-US" altLang="zh-CN" sz="2800" b="1" baseline="-25000">
                  <a:solidFill>
                    <a:srgbClr val="FF0000"/>
                  </a:solidFill>
                  <a:latin typeface="宋体" pitchFamily="2" charset="-122"/>
                </a:rPr>
                <a:t>1</a:t>
              </a:r>
              <a:r>
                <a:rPr lang="zh-CN" altLang="en-US" sz="2800" b="1">
                  <a:solidFill>
                    <a:srgbClr val="FF0000"/>
                  </a:solidFill>
                  <a:latin typeface="宋体" pitchFamily="2" charset="-122"/>
                </a:rPr>
                <a:t>短路）</a:t>
              </a:r>
            </a:p>
          </p:txBody>
        </p:sp>
        <p:sp>
          <p:nvSpPr>
            <p:cNvPr id="31755" name="Text Box 40"/>
            <p:cNvSpPr txBox="1">
              <a:spLocks noChangeArrowheads="1"/>
            </p:cNvSpPr>
            <p:nvPr/>
          </p:nvSpPr>
          <p:spPr bwMode="auto">
            <a:xfrm>
              <a:off x="6066" y="9008"/>
              <a:ext cx="6756"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latin typeface="Calibri" pitchFamily="34" charset="0"/>
                  <a:sym typeface="宋体" pitchFamily="2" charset="-122"/>
                </a:rPr>
                <a:t>电压</a:t>
              </a:r>
              <a:r>
                <a:rPr lang="zh-CN" altLang="en-US" sz="2800" b="1">
                  <a:latin typeface="宋体" pitchFamily="2" charset="-122"/>
                </a:rPr>
                <a:t>表有示数</a:t>
              </a:r>
              <a:r>
                <a:rPr lang="zh-CN" altLang="en-US" sz="2800" b="1">
                  <a:solidFill>
                    <a:srgbClr val="FF0000"/>
                  </a:solidFill>
                  <a:latin typeface="宋体" pitchFamily="2" charset="-122"/>
                </a:rPr>
                <a:t>（</a:t>
              </a:r>
              <a:r>
                <a:rPr lang="en-US" altLang="zh-CN" sz="2800" b="1">
                  <a:solidFill>
                    <a:srgbClr val="FF0000"/>
                  </a:solidFill>
                  <a:latin typeface="宋体" pitchFamily="2" charset="-122"/>
                </a:rPr>
                <a:t>L</a:t>
              </a:r>
              <a:r>
                <a:rPr lang="en-US" altLang="zh-CN" sz="2800" b="1" baseline="-25000">
                  <a:solidFill>
                    <a:srgbClr val="FF0000"/>
                  </a:solidFill>
                  <a:latin typeface="宋体" pitchFamily="2" charset="-122"/>
                </a:rPr>
                <a:t>2</a:t>
              </a:r>
              <a:r>
                <a:rPr lang="zh-CN" altLang="en-US" sz="2800" b="1">
                  <a:solidFill>
                    <a:srgbClr val="FF0000"/>
                  </a:solidFill>
                  <a:latin typeface="宋体" pitchFamily="2" charset="-122"/>
                </a:rPr>
                <a:t>短路）</a:t>
              </a:r>
            </a:p>
          </p:txBody>
        </p:sp>
        <p:sp>
          <p:nvSpPr>
            <p:cNvPr id="10" name="左大括号 9"/>
            <p:cNvSpPr/>
            <p:nvPr/>
          </p:nvSpPr>
          <p:spPr>
            <a:xfrm>
              <a:off x="5386" y="8357"/>
              <a:ext cx="680" cy="107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p>
          </p:txBody>
        </p:sp>
      </p:grpSp>
      <p:sp>
        <p:nvSpPr>
          <p:cNvPr id="31757" name="Text Box 48"/>
          <p:cNvSpPr txBox="1">
            <a:spLocks noChangeArrowheads="1"/>
          </p:cNvSpPr>
          <p:nvPr/>
        </p:nvSpPr>
        <p:spPr bwMode="auto">
          <a:xfrm>
            <a:off x="71438" y="71438"/>
            <a:ext cx="8751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CC00CC"/>
                </a:solidFill>
                <a:latin typeface="微软雅黑" pitchFamily="34" charset="-122"/>
                <a:ea typeface="微软雅黑" pitchFamily="34" charset="-122"/>
              </a:rPr>
              <a:t>【三、电路故障分析】</a:t>
            </a:r>
          </a:p>
        </p:txBody>
      </p:sp>
    </p:spTree>
    <p:extLst>
      <p:ext uri="{BB962C8B-B14F-4D97-AF65-F5344CB8AC3E}">
        <p14:creationId xmlns:p14="http://schemas.microsoft.com/office/powerpoint/2010/main" val="3379612078"/>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00"/>
          <p:cNvSpPr txBox="1">
            <a:spLocks noChangeArrowheads="1"/>
          </p:cNvSpPr>
          <p:nvPr/>
        </p:nvSpPr>
        <p:spPr bwMode="auto">
          <a:xfrm>
            <a:off x="422275" y="1571625"/>
            <a:ext cx="80200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000000"/>
                </a:solidFill>
              </a:rPr>
              <a:t>8.</a:t>
            </a:r>
            <a:r>
              <a:rPr lang="zh-CN" altLang="zh-CN" sz="2800">
                <a:solidFill>
                  <a:srgbClr val="000000"/>
                </a:solidFill>
              </a:rPr>
              <a:t>如图所示，闭合开关S后，灯泡L</a:t>
            </a:r>
            <a:r>
              <a:rPr lang="en-US" altLang="zh-CN" sz="2800" baseline="-25000">
                <a:solidFill>
                  <a:srgbClr val="000000"/>
                </a:solidFill>
                <a:latin typeface="Helvetica" charset="0"/>
              </a:rPr>
              <a:t>1</a:t>
            </a:r>
            <a:r>
              <a:rPr lang="zh-CN" altLang="zh-CN" sz="2800">
                <a:solidFill>
                  <a:srgbClr val="000000"/>
                </a:solidFill>
              </a:rPr>
              <a:t>和L都发光，两电表均有示数。由于某个灯泡发生障，两灯泡都熄灭，</a:t>
            </a:r>
            <a:r>
              <a:rPr lang="zh-CN" altLang="zh-CN" sz="2800">
                <a:solidFill>
                  <a:srgbClr val="FF0000"/>
                </a:solidFill>
              </a:rPr>
              <a:t>电流表示数为零</a:t>
            </a:r>
            <a:r>
              <a:rPr lang="zh-CN" altLang="zh-CN" sz="2800">
                <a:solidFill>
                  <a:srgbClr val="000000"/>
                </a:solidFill>
              </a:rPr>
              <a:t>，</a:t>
            </a:r>
            <a:r>
              <a:rPr lang="zh-CN" altLang="zh-CN" sz="2800">
                <a:solidFill>
                  <a:srgbClr val="FF0000"/>
                </a:solidFill>
              </a:rPr>
              <a:t>电压表示数比原来还大</a:t>
            </a:r>
            <a:r>
              <a:rPr lang="zh-CN" altLang="zh-CN" sz="2800">
                <a:solidFill>
                  <a:srgbClr val="000000"/>
                </a:solidFill>
              </a:rPr>
              <a:t>，以下对电路和电路故障的分析正确的是（　　）</a:t>
            </a:r>
          </a:p>
        </p:txBody>
      </p:sp>
      <p:pic>
        <p:nvPicPr>
          <p:cNvPr id="32770" name="图片 1"/>
          <p:cNvPicPr>
            <a:picLocks noChangeArrowheads="1"/>
          </p:cNvPicPr>
          <p:nvPr/>
        </p:nvPicPr>
        <p:blipFill>
          <a:blip r:embed="rId2">
            <a:lum bright="-24000" contrast="78000"/>
            <a:extLst>
              <a:ext uri="{28A0092B-C50C-407E-A947-70E740481C1C}">
                <a14:useLocalDpi xmlns:a14="http://schemas.microsoft.com/office/drawing/2010/main" val="0"/>
              </a:ext>
            </a:extLst>
          </a:blip>
          <a:srcRect/>
          <a:stretch>
            <a:fillRect/>
          </a:stretch>
        </p:blipFill>
        <p:spPr bwMode="auto">
          <a:xfrm>
            <a:off x="6073775" y="3489325"/>
            <a:ext cx="22780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文本框 101"/>
          <p:cNvSpPr txBox="1">
            <a:spLocks noChangeArrowheads="1"/>
          </p:cNvSpPr>
          <p:nvPr/>
        </p:nvSpPr>
        <p:spPr bwMode="auto">
          <a:xfrm>
            <a:off x="422275" y="3602038"/>
            <a:ext cx="5080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000000"/>
                </a:solidFill>
              </a:rPr>
              <a:t>A．灯泡L</a:t>
            </a:r>
            <a:r>
              <a:rPr lang="en-US" altLang="zh-CN" sz="2400" baseline="-25000">
                <a:solidFill>
                  <a:srgbClr val="000000"/>
                </a:solidFill>
                <a:latin typeface="Helvetica" charset="0"/>
              </a:rPr>
              <a:t>1</a:t>
            </a:r>
            <a:r>
              <a:rPr lang="zh-CN" altLang="zh-CN" sz="2400">
                <a:solidFill>
                  <a:srgbClr val="000000"/>
                </a:solidFill>
              </a:rPr>
              <a:t>和</a:t>
            </a:r>
            <a:r>
              <a:rPr lang="en-US" altLang="zh-CN" sz="2400">
                <a:solidFill>
                  <a:srgbClr val="000000"/>
                </a:solidFill>
                <a:latin typeface="Helvetica" charset="0"/>
              </a:rPr>
              <a:t>L</a:t>
            </a:r>
            <a:r>
              <a:rPr lang="en-US" altLang="zh-CN" sz="2400" baseline="-25000">
                <a:solidFill>
                  <a:srgbClr val="000000"/>
                </a:solidFill>
                <a:latin typeface="Helvetica" charset="0"/>
              </a:rPr>
              <a:t>2</a:t>
            </a:r>
            <a:r>
              <a:rPr lang="zh-CN" altLang="zh-CN" sz="2400">
                <a:solidFill>
                  <a:srgbClr val="000000"/>
                </a:solidFill>
              </a:rPr>
              <a:t>发光时，两灯并联                 B．电压表测的是灯泡L</a:t>
            </a:r>
            <a:r>
              <a:rPr lang="en-US" altLang="zh-CN" sz="2400" baseline="-25000">
                <a:solidFill>
                  <a:srgbClr val="000000"/>
                </a:solidFill>
                <a:latin typeface="Helvetica" charset="0"/>
              </a:rPr>
              <a:t>1</a:t>
            </a:r>
            <a:r>
              <a:rPr lang="zh-CN" altLang="zh-CN" sz="2400">
                <a:solidFill>
                  <a:srgbClr val="000000"/>
                </a:solidFill>
              </a:rPr>
              <a:t>的电压</a:t>
            </a:r>
          </a:p>
          <a:p>
            <a:r>
              <a:rPr lang="zh-CN" altLang="zh-CN" sz="2400">
                <a:solidFill>
                  <a:srgbClr val="000000"/>
                </a:solidFill>
              </a:rPr>
              <a:t>C．灯泡熄灭是由于灯泡L</a:t>
            </a:r>
            <a:r>
              <a:rPr lang="en-US" altLang="zh-CN" sz="2400" baseline="-25000">
                <a:solidFill>
                  <a:srgbClr val="000000"/>
                </a:solidFill>
                <a:latin typeface="Helvetica" charset="0"/>
              </a:rPr>
              <a:t>2</a:t>
            </a:r>
            <a:r>
              <a:rPr lang="zh-CN" altLang="en-US" sz="2400">
                <a:solidFill>
                  <a:srgbClr val="000000"/>
                </a:solidFill>
                <a:latin typeface="Helvetica" charset="0"/>
              </a:rPr>
              <a:t>断</a:t>
            </a:r>
            <a:r>
              <a:rPr lang="zh-CN" altLang="zh-CN" sz="2400">
                <a:solidFill>
                  <a:srgbClr val="000000"/>
                </a:solidFill>
              </a:rPr>
              <a:t>路                     D．灯泡熄灭是由于灯泡L</a:t>
            </a:r>
            <a:r>
              <a:rPr lang="en-US" altLang="zh-CN" sz="2400" baseline="-25000">
                <a:solidFill>
                  <a:srgbClr val="000000"/>
                </a:solidFill>
                <a:latin typeface="Helvetica" charset="0"/>
              </a:rPr>
              <a:t>2</a:t>
            </a:r>
            <a:r>
              <a:rPr lang="zh-CN" altLang="zh-CN" sz="2400">
                <a:solidFill>
                  <a:srgbClr val="000000"/>
                </a:solidFill>
              </a:rPr>
              <a:t>短路</a:t>
            </a:r>
          </a:p>
        </p:txBody>
      </p:sp>
      <p:sp>
        <p:nvSpPr>
          <p:cNvPr id="6" name="Text Box 40"/>
          <p:cNvSpPr txBox="1">
            <a:spLocks noChangeArrowheads="1"/>
          </p:cNvSpPr>
          <p:nvPr/>
        </p:nvSpPr>
        <p:spPr bwMode="auto">
          <a:xfrm>
            <a:off x="6721475" y="2865438"/>
            <a:ext cx="420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C</a:t>
            </a:r>
          </a:p>
        </p:txBody>
      </p:sp>
    </p:spTree>
    <p:extLst>
      <p:ext uri="{BB962C8B-B14F-4D97-AF65-F5344CB8AC3E}">
        <p14:creationId xmlns:p14="http://schemas.microsoft.com/office/powerpoint/2010/main" val="955046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6"/>
          <p:cNvSpPr txBox="1">
            <a:spLocks noChangeArrowheads="1"/>
          </p:cNvSpPr>
          <p:nvPr/>
        </p:nvSpPr>
        <p:spPr bwMode="auto">
          <a:xfrm>
            <a:off x="287338" y="2100263"/>
            <a:ext cx="8188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3200" b="1">
                <a:latin typeface="Calibri" pitchFamily="34" charset="0"/>
              </a:rPr>
              <a:t>①</a:t>
            </a:r>
            <a:r>
              <a:rPr lang="zh-CN" altLang="en-US" sz="3200" b="1">
                <a:solidFill>
                  <a:srgbClr val="FF0000"/>
                </a:solidFill>
                <a:latin typeface="Calibri" pitchFamily="34" charset="0"/>
              </a:rPr>
              <a:t>小灯泡</a:t>
            </a:r>
            <a:r>
              <a:rPr lang="zh-CN" altLang="en-US" sz="3200" b="1">
                <a:latin typeface="Calibri" pitchFamily="34" charset="0"/>
              </a:rPr>
              <a:t>：不能超过额定电压</a:t>
            </a:r>
            <a:endParaRPr lang="zh-CN" altLang="en-US" sz="3200" b="1">
              <a:solidFill>
                <a:srgbClr val="1F80C8"/>
              </a:solidFill>
              <a:latin typeface="Calibri" pitchFamily="34" charset="0"/>
            </a:endParaRPr>
          </a:p>
          <a:p>
            <a:pPr>
              <a:lnSpc>
                <a:spcPct val="200000"/>
              </a:lnSpc>
            </a:pPr>
            <a:r>
              <a:rPr lang="zh-CN" altLang="en-US" sz="3200" b="1">
                <a:latin typeface="Calibri" pitchFamily="34" charset="0"/>
              </a:rPr>
              <a:t>②</a:t>
            </a:r>
            <a:r>
              <a:rPr lang="zh-CN" altLang="en-US" sz="3200" b="1">
                <a:solidFill>
                  <a:srgbClr val="FF0000"/>
                </a:solidFill>
                <a:latin typeface="Calibri" pitchFamily="34" charset="0"/>
              </a:rPr>
              <a:t>两    表</a:t>
            </a:r>
            <a:r>
              <a:rPr lang="zh-CN" altLang="en-US" sz="3200" b="1">
                <a:latin typeface="Calibri" pitchFamily="34" charset="0"/>
              </a:rPr>
              <a:t>：不能超过量程范围</a:t>
            </a:r>
          </a:p>
          <a:p>
            <a:pPr>
              <a:lnSpc>
                <a:spcPct val="200000"/>
              </a:lnSpc>
            </a:pPr>
            <a:r>
              <a:rPr lang="zh-CN" altLang="en-US" sz="3200" b="1">
                <a:latin typeface="Calibri" pitchFamily="34" charset="0"/>
              </a:rPr>
              <a:t>③</a:t>
            </a:r>
            <a:r>
              <a:rPr lang="zh-CN" altLang="en-US" sz="3200" b="1">
                <a:solidFill>
                  <a:srgbClr val="FF0000"/>
                </a:solidFill>
                <a:latin typeface="Calibri" pitchFamily="34" charset="0"/>
              </a:rPr>
              <a:t>滑动变阻器</a:t>
            </a:r>
            <a:r>
              <a:rPr lang="zh-CN" altLang="en-US" sz="3200" b="1">
                <a:latin typeface="Calibri" pitchFamily="34" charset="0"/>
              </a:rPr>
              <a:t>：不能超过允许的最大电流</a:t>
            </a:r>
            <a:endParaRPr lang="zh-CN" altLang="en-US" sz="3200" b="1">
              <a:solidFill>
                <a:srgbClr val="FF0000"/>
              </a:solidFill>
              <a:latin typeface="Calibri" pitchFamily="34" charset="0"/>
            </a:endParaRPr>
          </a:p>
        </p:txBody>
      </p:sp>
      <p:sp>
        <p:nvSpPr>
          <p:cNvPr id="33794" name="Text Box 48"/>
          <p:cNvSpPr txBox="1">
            <a:spLocks noChangeArrowheads="1"/>
          </p:cNvSpPr>
          <p:nvPr/>
        </p:nvSpPr>
        <p:spPr bwMode="auto">
          <a:xfrm>
            <a:off x="71438" y="71438"/>
            <a:ext cx="8751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CC00CC"/>
                </a:solidFill>
                <a:latin typeface="微软雅黑" pitchFamily="34" charset="-122"/>
                <a:ea typeface="微软雅黑" pitchFamily="34" charset="-122"/>
              </a:rPr>
              <a:t>【四、电路安全分析】</a:t>
            </a:r>
          </a:p>
        </p:txBody>
      </p:sp>
    </p:spTree>
    <p:extLst>
      <p:ext uri="{BB962C8B-B14F-4D97-AF65-F5344CB8AC3E}">
        <p14:creationId xmlns:p14="http://schemas.microsoft.com/office/powerpoint/2010/main" val="49747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8"/>
          <p:cNvSpPr txBox="1">
            <a:spLocks noChangeArrowheads="1"/>
          </p:cNvSpPr>
          <p:nvPr/>
        </p:nvSpPr>
        <p:spPr bwMode="auto">
          <a:xfrm>
            <a:off x="404813" y="881063"/>
            <a:ext cx="80279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方正姚体简体" pitchFamily="65" charset="-122"/>
                <a:ea typeface="方正姚体简体" pitchFamily="65" charset="-122"/>
              </a:rPr>
              <a:t>      </a:t>
            </a:r>
            <a:r>
              <a:rPr lang="zh-CN" altLang="en-US" sz="3200" b="1">
                <a:latin typeface="方正姚体简体" pitchFamily="65" charset="-122"/>
                <a:ea typeface="方正姚体简体" pitchFamily="65" charset="-122"/>
              </a:rPr>
              <a:t>已知电源电压为</a:t>
            </a:r>
            <a:r>
              <a:rPr lang="en-US" altLang="zh-CN" sz="3200" b="1">
                <a:latin typeface="方正姚体简体" pitchFamily="65" charset="-122"/>
                <a:ea typeface="方正姚体简体" pitchFamily="65" charset="-122"/>
              </a:rPr>
              <a:t>6V</a:t>
            </a:r>
            <a:r>
              <a:rPr lang="zh-CN" altLang="en-US" sz="3200" b="1">
                <a:latin typeface="方正姚体简体" pitchFamily="65" charset="-122"/>
                <a:ea typeface="方正姚体简体" pitchFamily="65" charset="-122"/>
              </a:rPr>
              <a:t>，小灯泡上标</a:t>
            </a:r>
            <a:r>
              <a:rPr lang="en-US" altLang="zh-CN" sz="3200" b="1">
                <a:latin typeface="方正姚体简体" pitchFamily="65" charset="-122"/>
                <a:ea typeface="方正姚体简体" pitchFamily="65" charset="-122"/>
              </a:rPr>
              <a:t>“4.8V  0.3A”</a:t>
            </a:r>
            <a:r>
              <a:rPr lang="zh-CN" altLang="en-US" sz="3200" b="1">
                <a:latin typeface="方正姚体简体" pitchFamily="65" charset="-122"/>
                <a:ea typeface="方正姚体简体" pitchFamily="65" charset="-122"/>
              </a:rPr>
              <a:t>字样，为了使小灯泡能正常发光，需要在电路中串联多大的保护电阻？</a:t>
            </a:r>
          </a:p>
        </p:txBody>
      </p:sp>
      <p:pic>
        <p:nvPicPr>
          <p:cNvPr id="348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675" y="2520950"/>
            <a:ext cx="2749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404813" y="4035425"/>
            <a:ext cx="74390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宋体" pitchFamily="2" charset="-122"/>
              </a:rPr>
              <a:t>解：</a:t>
            </a:r>
          </a:p>
          <a:p>
            <a:r>
              <a:rPr lang="zh-CN" altLang="en-US" sz="2800" b="1">
                <a:latin typeface="宋体" pitchFamily="2" charset="-122"/>
              </a:rPr>
              <a:t>串联电路中：</a:t>
            </a:r>
            <a:r>
              <a:rPr lang="en-US" altLang="zh-CN" sz="2800" b="1">
                <a:latin typeface="宋体" pitchFamily="2" charset="-122"/>
              </a:rPr>
              <a:t>U</a:t>
            </a:r>
            <a:r>
              <a:rPr lang="en-US" altLang="zh-CN" sz="2800" b="1" baseline="-25000">
                <a:latin typeface="宋体" pitchFamily="2" charset="-122"/>
              </a:rPr>
              <a:t>R</a:t>
            </a:r>
            <a:r>
              <a:rPr lang="en-US" altLang="zh-CN" sz="2800" b="1">
                <a:latin typeface="宋体" pitchFamily="2" charset="-122"/>
              </a:rPr>
              <a:t>=U</a:t>
            </a:r>
            <a:r>
              <a:rPr lang="en-US" altLang="zh-CN" sz="2800" b="1" baseline="-25000">
                <a:latin typeface="宋体" pitchFamily="2" charset="-122"/>
              </a:rPr>
              <a:t>0</a:t>
            </a:r>
            <a:r>
              <a:rPr lang="en-US" altLang="zh-CN" sz="2800" b="1">
                <a:latin typeface="宋体" pitchFamily="2" charset="-122"/>
              </a:rPr>
              <a:t>-U</a:t>
            </a:r>
            <a:r>
              <a:rPr lang="zh-CN" altLang="en-US" sz="2800" b="1" baseline="-25000">
                <a:latin typeface="宋体" pitchFamily="2" charset="-122"/>
              </a:rPr>
              <a:t>额</a:t>
            </a:r>
            <a:r>
              <a:rPr lang="en-US" altLang="zh-CN" sz="2800" b="1">
                <a:latin typeface="宋体" pitchFamily="2" charset="-122"/>
              </a:rPr>
              <a:t>=6V-4.8V=1.2V</a:t>
            </a:r>
          </a:p>
          <a:p>
            <a:r>
              <a:rPr lang="en-US" altLang="zh-CN" sz="2800" b="1">
                <a:latin typeface="宋体" pitchFamily="2" charset="-122"/>
              </a:rPr>
              <a:t>            I</a:t>
            </a:r>
            <a:r>
              <a:rPr lang="en-US" altLang="zh-CN" sz="2800" b="1" baseline="-25000">
                <a:latin typeface="宋体" pitchFamily="2" charset="-122"/>
              </a:rPr>
              <a:t>R</a:t>
            </a:r>
            <a:r>
              <a:rPr lang="en-US" altLang="zh-CN" sz="2800" b="1">
                <a:latin typeface="宋体" pitchFamily="2" charset="-122"/>
              </a:rPr>
              <a:t>=I</a:t>
            </a:r>
            <a:r>
              <a:rPr lang="zh-CN" altLang="en-US" sz="2800" b="1" baseline="-25000">
                <a:latin typeface="宋体" pitchFamily="2" charset="-122"/>
              </a:rPr>
              <a:t>额</a:t>
            </a:r>
            <a:r>
              <a:rPr lang="en-US" altLang="zh-CN" sz="2800" b="1">
                <a:latin typeface="宋体" pitchFamily="2" charset="-122"/>
              </a:rPr>
              <a:t>=0.3A</a:t>
            </a:r>
          </a:p>
          <a:p>
            <a:r>
              <a:rPr lang="en-US" altLang="zh-CN" sz="2800" b="1">
                <a:latin typeface="宋体" pitchFamily="2" charset="-122"/>
              </a:rPr>
              <a:t>            R=U</a:t>
            </a:r>
            <a:r>
              <a:rPr lang="en-US" altLang="zh-CN" sz="2800" b="1" baseline="-25000">
                <a:latin typeface="宋体" pitchFamily="2" charset="-122"/>
              </a:rPr>
              <a:t>R</a:t>
            </a:r>
            <a:r>
              <a:rPr lang="en-US" altLang="zh-CN" sz="2800" b="1">
                <a:latin typeface="宋体" pitchFamily="2" charset="-122"/>
              </a:rPr>
              <a:t>/I</a:t>
            </a:r>
            <a:r>
              <a:rPr lang="en-US" altLang="zh-CN" sz="2800" b="1" baseline="-25000">
                <a:latin typeface="宋体" pitchFamily="2" charset="-122"/>
              </a:rPr>
              <a:t>R</a:t>
            </a:r>
            <a:r>
              <a:rPr lang="en-US" altLang="zh-CN" sz="2800" b="1">
                <a:latin typeface="宋体" pitchFamily="2" charset="-122"/>
              </a:rPr>
              <a:t>=1.2V/0.3A=4</a:t>
            </a:r>
            <a:r>
              <a:rPr lang="en-US" altLang="zh-CN" sz="2800" b="1">
                <a:latin typeface="Calibri" pitchFamily="34" charset="0"/>
              </a:rPr>
              <a:t>Ω</a:t>
            </a:r>
            <a:r>
              <a:rPr lang="zh-CN" altLang="en-US" sz="2800" b="1">
                <a:latin typeface="宋体" pitchFamily="2" charset="-122"/>
              </a:rPr>
              <a:t>；</a:t>
            </a:r>
          </a:p>
          <a:p>
            <a:r>
              <a:rPr lang="zh-CN" altLang="en-US" sz="2800" b="1">
                <a:latin typeface="宋体" pitchFamily="2" charset="-122"/>
              </a:rPr>
              <a:t>即：电路中至少要串联</a:t>
            </a:r>
            <a:r>
              <a:rPr lang="en-US" altLang="zh-CN" sz="2800" b="1">
                <a:latin typeface="宋体" pitchFamily="2" charset="-122"/>
              </a:rPr>
              <a:t>4</a:t>
            </a:r>
            <a:r>
              <a:rPr lang="en-US" altLang="zh-CN" sz="2800" b="1">
                <a:latin typeface="Calibri" pitchFamily="34" charset="0"/>
                <a:sym typeface="宋体" pitchFamily="2" charset="-122"/>
              </a:rPr>
              <a:t>Ω</a:t>
            </a:r>
            <a:r>
              <a:rPr lang="zh-CN" altLang="en-US" sz="2800" b="1">
                <a:latin typeface="宋体" pitchFamily="2" charset="-122"/>
              </a:rPr>
              <a:t>的电阻。</a:t>
            </a:r>
          </a:p>
        </p:txBody>
      </p:sp>
    </p:spTree>
    <p:extLst>
      <p:ext uri="{BB962C8B-B14F-4D97-AF65-F5344CB8AC3E}">
        <p14:creationId xmlns:p14="http://schemas.microsoft.com/office/powerpoint/2010/main" val="73721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8"/>
          <p:cNvSpPr txBox="1">
            <a:spLocks noChangeArrowheads="1"/>
          </p:cNvSpPr>
          <p:nvPr/>
        </p:nvSpPr>
        <p:spPr bwMode="auto">
          <a:xfrm>
            <a:off x="127000" y="762000"/>
            <a:ext cx="5400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CC00CC"/>
                </a:solidFill>
                <a:latin typeface="Calibri" pitchFamily="34" charset="0"/>
                <a:ea typeface="微软雅黑" pitchFamily="34" charset="-122"/>
              </a:rPr>
              <a:t>①</a:t>
            </a:r>
            <a:r>
              <a:rPr lang="en-US" altLang="zh-CN" sz="3200" b="1">
                <a:solidFill>
                  <a:srgbClr val="CC00CC"/>
                </a:solidFill>
                <a:latin typeface="微软雅黑" pitchFamily="34" charset="-122"/>
                <a:ea typeface="微软雅黑" pitchFamily="34" charset="-122"/>
              </a:rPr>
              <a:t>.</a:t>
            </a:r>
            <a:r>
              <a:rPr lang="zh-CN" altLang="en-US" sz="3200" b="1">
                <a:solidFill>
                  <a:srgbClr val="CC00CC"/>
                </a:solidFill>
                <a:latin typeface="微软雅黑" pitchFamily="34" charset="-122"/>
                <a:ea typeface="微软雅黑" pitchFamily="34" charset="-122"/>
              </a:rPr>
              <a:t>测量定值电阻的阻值</a:t>
            </a:r>
          </a:p>
        </p:txBody>
      </p:sp>
      <p:sp>
        <p:nvSpPr>
          <p:cNvPr id="20482" name="文本框 11265"/>
          <p:cNvSpPr txBox="1">
            <a:spLocks noChangeArrowheads="1"/>
          </p:cNvSpPr>
          <p:nvPr/>
        </p:nvSpPr>
        <p:spPr bwMode="auto">
          <a:xfrm>
            <a:off x="127000" y="1379538"/>
            <a:ext cx="546417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3363"/>
              </a:lnSpc>
            </a:pPr>
            <a:r>
              <a:rPr lang="zh-CN" altLang="en-US" sz="2800" b="1">
                <a:solidFill>
                  <a:srgbClr val="FF0000"/>
                </a:solidFill>
                <a:latin typeface="宋体" pitchFamily="2" charset="-122"/>
              </a:rPr>
              <a:t>做一做：</a:t>
            </a:r>
            <a:endParaRPr lang="en-US" altLang="zh-CN" sz="2800" b="1">
              <a:solidFill>
                <a:srgbClr val="FF0000"/>
              </a:solidFill>
              <a:latin typeface="宋体" pitchFamily="2" charset="-122"/>
            </a:endParaRPr>
          </a:p>
          <a:p>
            <a:pPr eaLnBrk="0" hangingPunct="0">
              <a:lnSpc>
                <a:spcPts val="3363"/>
              </a:lnSpc>
            </a:pPr>
            <a:r>
              <a:rPr lang="en-US" altLang="zh-CN" sz="2800" b="1">
                <a:latin typeface="宋体" pitchFamily="2" charset="-122"/>
              </a:rPr>
              <a:t>1.</a:t>
            </a:r>
            <a:r>
              <a:rPr lang="zh-CN" altLang="en-US" sz="2800" b="1">
                <a:latin typeface="宋体" pitchFamily="2" charset="-122"/>
              </a:rPr>
              <a:t>如图，连接好电路；</a:t>
            </a:r>
          </a:p>
          <a:p>
            <a:pPr eaLnBrk="0" hangingPunct="0">
              <a:lnSpc>
                <a:spcPts val="3363"/>
              </a:lnSpc>
            </a:pPr>
            <a:r>
              <a:rPr lang="en-US" altLang="zh-CN" sz="2800" b="1">
                <a:latin typeface="宋体" pitchFamily="2" charset="-122"/>
              </a:rPr>
              <a:t>2.</a:t>
            </a:r>
            <a:r>
              <a:rPr lang="zh-CN" altLang="en-US" sz="2800" b="1">
                <a:latin typeface="宋体" pitchFamily="2" charset="-122"/>
              </a:rPr>
              <a:t>闭合开关，记下两表的示数；</a:t>
            </a:r>
          </a:p>
          <a:p>
            <a:pPr eaLnBrk="0" hangingPunct="0">
              <a:lnSpc>
                <a:spcPts val="3363"/>
              </a:lnSpc>
            </a:pPr>
            <a:r>
              <a:rPr lang="en-US" altLang="zh-CN" sz="2800" b="1">
                <a:latin typeface="宋体" pitchFamily="2" charset="-122"/>
              </a:rPr>
              <a:t>3.</a:t>
            </a:r>
            <a:r>
              <a:rPr lang="zh-CN" altLang="en-US" sz="2800" b="1">
                <a:latin typeface="宋体" pitchFamily="2" charset="-122"/>
              </a:rPr>
              <a:t>调节滑动变阻器的滑片，改变通过</a:t>
            </a:r>
            <a:r>
              <a:rPr lang="en-US" altLang="zh-CN" sz="2800" b="1">
                <a:latin typeface="宋体" pitchFamily="2" charset="-122"/>
              </a:rPr>
              <a:t>R</a:t>
            </a:r>
            <a:r>
              <a:rPr lang="en-US" altLang="zh-CN" sz="2800" b="1" baseline="-25000">
                <a:latin typeface="宋体" pitchFamily="2" charset="-122"/>
              </a:rPr>
              <a:t>x</a:t>
            </a:r>
            <a:r>
              <a:rPr lang="zh-CN" altLang="en-US" sz="2800" b="1">
                <a:latin typeface="宋体" pitchFamily="2" charset="-122"/>
              </a:rPr>
              <a:t>的电流，</a:t>
            </a:r>
            <a:r>
              <a:rPr lang="zh-CN" altLang="en-US" sz="2800" b="1">
                <a:solidFill>
                  <a:srgbClr val="FF0000"/>
                </a:solidFill>
                <a:latin typeface="宋体" pitchFamily="2" charset="-122"/>
              </a:rPr>
              <a:t>多次测量取平均值</a:t>
            </a:r>
            <a:r>
              <a:rPr lang="zh-CN" altLang="en-US" sz="2800" b="1">
                <a:latin typeface="宋体" pitchFamily="2" charset="-122"/>
              </a:rPr>
              <a:t>（</a:t>
            </a:r>
            <a:r>
              <a:rPr lang="zh-CN" altLang="en-US" sz="2800" b="1">
                <a:solidFill>
                  <a:srgbClr val="FF0000"/>
                </a:solidFill>
                <a:latin typeface="宋体" pitchFamily="2" charset="-122"/>
              </a:rPr>
              <a:t>目的：减小误差</a:t>
            </a:r>
            <a:r>
              <a:rPr lang="zh-CN" altLang="en-US" sz="2800" b="1">
                <a:latin typeface="宋体" pitchFamily="2" charset="-122"/>
              </a:rPr>
              <a:t>）；</a:t>
            </a:r>
          </a:p>
        </p:txBody>
      </p:sp>
      <p:pic>
        <p:nvPicPr>
          <p:cNvPr id="133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1379538"/>
            <a:ext cx="30575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p:cNvGraphicFramePr/>
          <p:nvPr/>
        </p:nvGraphicFramePr>
        <p:xfrm>
          <a:off x="3244850" y="4635500"/>
          <a:ext cx="5670550" cy="2012949"/>
        </p:xfrm>
        <a:graphic>
          <a:graphicData uri="http://schemas.openxmlformats.org/drawingml/2006/table">
            <a:tbl>
              <a:tblPr/>
              <a:tblGrid>
                <a:gridCol w="786168"/>
                <a:gridCol w="756956"/>
                <a:gridCol w="829167"/>
                <a:gridCol w="856929"/>
                <a:gridCol w="2441330"/>
              </a:tblGrid>
              <a:tr h="641359">
                <a:tc>
                  <a:txBody>
                    <a:bodyPr/>
                    <a:lstStyle/>
                    <a:p>
                      <a:pPr lvl="0" algn="ctr" eaLnBrk="0" hangingPunct="0">
                        <a:buFont typeface="Arial" panose="020B0604020202020204" pitchFamily="34" charset="0"/>
                        <a:buNone/>
                      </a:pPr>
                      <a:r>
                        <a:rPr lang="zh-CN" altLang="en-US" sz="2400" dirty="0">
                          <a:latin typeface="微软雅黑" panose="020B0503020204020204" charset="-122"/>
                          <a:ea typeface="微软雅黑" panose="020B0503020204020204" charset="-122"/>
                        </a:rPr>
                        <a:t>次数</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r>
                        <a:rPr lang="en-US" altLang="zh-CN" sz="2400" b="1" dirty="0">
                          <a:solidFill>
                            <a:srgbClr val="FF0000"/>
                          </a:solidFill>
                          <a:latin typeface="+mn-ea"/>
                          <a:ea typeface="+mn-ea"/>
                          <a:cs typeface="Calibri" panose="020F0502020204030204" charset="0"/>
                          <a:sym typeface="+mn-ea"/>
                        </a:rPr>
                        <a:t>U/V</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r>
                        <a:rPr lang="en-US" altLang="zh-CN" sz="2400" b="1" dirty="0">
                          <a:solidFill>
                            <a:srgbClr val="FF0000"/>
                          </a:solidFill>
                          <a:latin typeface="+mn-ea"/>
                          <a:ea typeface="+mn-ea"/>
                        </a:rPr>
                        <a:t>I</a:t>
                      </a:r>
                      <a:r>
                        <a:rPr lang="en-US" altLang="zh-CN" sz="2400" b="0" dirty="0">
                          <a:solidFill>
                            <a:srgbClr val="FF0000"/>
                          </a:solidFill>
                          <a:latin typeface="微软雅黑" panose="020B0503020204020204" charset="-122"/>
                          <a:ea typeface="微软雅黑" panose="020B0503020204020204" charset="-122"/>
                        </a:rPr>
                        <a:t>/A</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r>
                        <a:rPr lang="en-US" altLang="zh-CN" sz="2400" b="1" dirty="0">
                          <a:solidFill>
                            <a:srgbClr val="FF0000"/>
                          </a:solidFill>
                          <a:latin typeface="+mn-ea"/>
                          <a:sym typeface="+mn-ea"/>
                        </a:rPr>
                        <a:t>R</a:t>
                      </a:r>
                      <a:r>
                        <a:rPr lang="en-US" altLang="zh-CN" sz="2400" dirty="0">
                          <a:solidFill>
                            <a:srgbClr val="FF0000"/>
                          </a:solidFill>
                          <a:latin typeface="微软雅黑" panose="020B0503020204020204" charset="-122"/>
                          <a:ea typeface="微软雅黑" panose="020B0503020204020204" charset="-122"/>
                          <a:sym typeface="+mn-ea"/>
                        </a:rPr>
                        <a:t>/</a:t>
                      </a:r>
                      <a:r>
                        <a:rPr lang="en-US" altLang="zh-CN" sz="2400" dirty="0">
                          <a:solidFill>
                            <a:srgbClr val="FF0000"/>
                          </a:solidFill>
                          <a:latin typeface="+mn-ea"/>
                          <a:cs typeface="Calibri" panose="020F0502020204030204" charset="0"/>
                          <a:sym typeface="+mn-ea"/>
                        </a:rPr>
                        <a:t>Ω</a:t>
                      </a:r>
                      <a:endParaRPr lang="en-US" altLang="zh-CN" sz="2400" b="0" dirty="0">
                        <a:solidFill>
                          <a:srgbClr val="FF0000"/>
                        </a:solidFill>
                        <a:latin typeface="+mn-ea"/>
                        <a:ea typeface="微软雅黑" panose="020B0503020204020204" charset="-122"/>
                        <a:cs typeface="Calibri" panose="020F0502020204030204" charset="0"/>
                        <a:sym typeface="+mn-ea"/>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r>
                        <a:rPr lang="zh-CN" altLang="en-US" sz="2400" b="0" dirty="0">
                          <a:solidFill>
                            <a:srgbClr val="FF0000"/>
                          </a:solidFill>
                          <a:latin typeface="+mn-ea"/>
                          <a:ea typeface="微软雅黑" panose="020B0503020204020204" charset="-122"/>
                          <a:cs typeface="Calibri" panose="020F0502020204030204" charset="0"/>
                          <a:sym typeface="+mn-ea"/>
                        </a:rPr>
                        <a:t>电阻的平均值</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19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r>
                        <a:rPr lang="en-US" altLang="zh-CN" sz="2400" dirty="0">
                          <a:latin typeface="Calibri" panose="020F0502020204030204" charset="0"/>
                          <a:ea typeface="微软雅黑" panose="020B0503020204020204" charset="-122"/>
                        </a:rPr>
                        <a:t>①</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19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r>
                        <a:rPr lang="en-US" altLang="zh-CN" sz="2400" dirty="0">
                          <a:latin typeface="Calibri" panose="020F0502020204030204" charset="0"/>
                          <a:ea typeface="微软雅黑" panose="020B0503020204020204" charset="-122"/>
                          <a:sym typeface="+mn-ea"/>
                        </a:rPr>
                        <a:t>②</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r>
                        <a:rPr lang="en-US" altLang="zh-CN" sz="2400" dirty="0">
                          <a:latin typeface="Calibri" panose="020F0502020204030204" charset="0"/>
                          <a:ea typeface="微软雅黑" panose="020B0503020204020204" charset="-122"/>
                          <a:sym typeface="+mn-ea"/>
                        </a:rPr>
                        <a:t>③</a:t>
                      </a: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3" marR="68583"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11265"/>
          <p:cNvSpPr txBox="1">
            <a:spLocks noChangeArrowheads="1"/>
          </p:cNvSpPr>
          <p:nvPr/>
        </p:nvSpPr>
        <p:spPr bwMode="auto">
          <a:xfrm>
            <a:off x="127000" y="4635500"/>
            <a:ext cx="2668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663"/>
              </a:lnSpc>
            </a:pPr>
            <a:r>
              <a:rPr lang="zh-CN" altLang="en-US" b="1">
                <a:solidFill>
                  <a:srgbClr val="FF0000"/>
                </a:solidFill>
                <a:latin typeface="宋体" pitchFamily="2" charset="-122"/>
              </a:rPr>
              <a:t>注意：</a:t>
            </a:r>
            <a:endParaRPr lang="zh-CN" altLang="en-US" sz="1400" b="1">
              <a:solidFill>
                <a:srgbClr val="FF0000"/>
              </a:solidFill>
              <a:latin typeface="宋体" pitchFamily="2" charset="-122"/>
            </a:endParaRPr>
          </a:p>
          <a:p>
            <a:pPr eaLnBrk="0" hangingPunct="0">
              <a:lnSpc>
                <a:spcPts val="2663"/>
              </a:lnSpc>
            </a:pPr>
            <a:r>
              <a:rPr lang="en-US" altLang="zh-CN" sz="1400" b="1">
                <a:latin typeface="宋体" pitchFamily="2" charset="-122"/>
              </a:rPr>
              <a:t>1. </a:t>
            </a:r>
            <a:r>
              <a:rPr lang="zh-CN" altLang="en-US" sz="1400" b="1">
                <a:latin typeface="宋体" pitchFamily="2" charset="-122"/>
              </a:rPr>
              <a:t>连接电路时，开关要</a:t>
            </a:r>
            <a:r>
              <a:rPr lang="zh-CN" altLang="en-US" sz="1400" b="1">
                <a:solidFill>
                  <a:srgbClr val="FF0000"/>
                </a:solidFill>
                <a:latin typeface="宋体" pitchFamily="2" charset="-122"/>
              </a:rPr>
              <a:t>断开</a:t>
            </a:r>
            <a:r>
              <a:rPr lang="zh-CN" altLang="en-US" sz="1400" b="1">
                <a:latin typeface="宋体" pitchFamily="2" charset="-122"/>
              </a:rPr>
              <a:t>；</a:t>
            </a:r>
          </a:p>
          <a:p>
            <a:pPr eaLnBrk="0" hangingPunct="0">
              <a:lnSpc>
                <a:spcPts val="2663"/>
              </a:lnSpc>
            </a:pPr>
            <a:r>
              <a:rPr lang="en-US" altLang="zh-CN" sz="1400" b="1">
                <a:latin typeface="宋体" pitchFamily="2" charset="-122"/>
              </a:rPr>
              <a:t>2. </a:t>
            </a:r>
            <a:r>
              <a:rPr lang="zh-CN" altLang="en-US" sz="1400" b="1">
                <a:latin typeface="宋体" pitchFamily="2" charset="-122"/>
              </a:rPr>
              <a:t>闭合开关前，</a:t>
            </a:r>
            <a:r>
              <a:rPr lang="zh-CN" altLang="en-US" sz="1400" b="1">
                <a:solidFill>
                  <a:srgbClr val="FF0000"/>
                </a:solidFill>
                <a:latin typeface="宋体" pitchFamily="2" charset="-122"/>
              </a:rPr>
              <a:t>滑片</a:t>
            </a:r>
            <a:r>
              <a:rPr lang="en-US" altLang="zh-CN" sz="1400" b="1">
                <a:solidFill>
                  <a:srgbClr val="FF0000"/>
                </a:solidFill>
                <a:latin typeface="宋体" pitchFamily="2" charset="-122"/>
              </a:rPr>
              <a:t>P</a:t>
            </a:r>
            <a:r>
              <a:rPr lang="zh-CN" altLang="en-US" sz="1400" b="1">
                <a:latin typeface="宋体" pitchFamily="2" charset="-122"/>
              </a:rPr>
              <a:t>要移到</a:t>
            </a:r>
          </a:p>
          <a:p>
            <a:pPr eaLnBrk="0" hangingPunct="0">
              <a:lnSpc>
                <a:spcPts val="2663"/>
              </a:lnSpc>
            </a:pPr>
            <a:r>
              <a:rPr lang="zh-CN" altLang="en-US" sz="1400" b="1">
                <a:latin typeface="宋体" pitchFamily="2" charset="-122"/>
              </a:rPr>
              <a:t>   使滑动变阻器接入电路的</a:t>
            </a:r>
          </a:p>
          <a:p>
            <a:pPr eaLnBrk="0" hangingPunct="0">
              <a:lnSpc>
                <a:spcPts val="2663"/>
              </a:lnSpc>
            </a:pPr>
            <a:r>
              <a:rPr lang="zh-CN" altLang="en-US" sz="1400" b="1">
                <a:latin typeface="宋体" pitchFamily="2" charset="-122"/>
              </a:rPr>
              <a:t>   阻值最大的位置。</a:t>
            </a:r>
          </a:p>
        </p:txBody>
      </p:sp>
    </p:spTree>
    <p:extLst>
      <p:ext uri="{BB962C8B-B14F-4D97-AF65-F5344CB8AC3E}">
        <p14:creationId xmlns:p14="http://schemas.microsoft.com/office/powerpoint/2010/main" val="415226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1458913"/>
            <a:ext cx="266223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48"/>
          <p:cNvSpPr txBox="1">
            <a:spLocks noChangeArrowheads="1"/>
          </p:cNvSpPr>
          <p:nvPr/>
        </p:nvSpPr>
        <p:spPr bwMode="auto">
          <a:xfrm>
            <a:off x="127000" y="723900"/>
            <a:ext cx="875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CC00CC"/>
                </a:solidFill>
                <a:latin typeface="微软雅黑" pitchFamily="34" charset="-122"/>
                <a:ea typeface="微软雅黑" pitchFamily="34" charset="-122"/>
              </a:rPr>
              <a:t>②.</a:t>
            </a:r>
            <a:r>
              <a:rPr lang="zh-CN" altLang="en-US" sz="3200" b="1">
                <a:solidFill>
                  <a:srgbClr val="CC00CC"/>
                </a:solidFill>
                <a:latin typeface="微软雅黑" pitchFamily="34" charset="-122"/>
                <a:ea typeface="微软雅黑" pitchFamily="34" charset="-122"/>
              </a:rPr>
              <a:t>测量小灯泡正常发光时的阻值</a:t>
            </a:r>
          </a:p>
        </p:txBody>
      </p:sp>
      <p:sp>
        <p:nvSpPr>
          <p:cNvPr id="20482" name="文本框 11265"/>
          <p:cNvSpPr txBox="1">
            <a:spLocks noChangeArrowheads="1"/>
          </p:cNvSpPr>
          <p:nvPr/>
        </p:nvSpPr>
        <p:spPr bwMode="auto">
          <a:xfrm>
            <a:off x="127000" y="1379538"/>
            <a:ext cx="59721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863"/>
              </a:lnSpc>
            </a:pPr>
            <a:r>
              <a:rPr lang="zh-CN" altLang="en-US" sz="2400" b="1">
                <a:solidFill>
                  <a:srgbClr val="FF0000"/>
                </a:solidFill>
                <a:latin typeface="宋体" pitchFamily="2" charset="-122"/>
              </a:rPr>
              <a:t>做一做：</a:t>
            </a:r>
            <a:r>
              <a:rPr lang="en-US" altLang="zh-CN" sz="2400" b="1">
                <a:solidFill>
                  <a:srgbClr val="FF0000"/>
                </a:solidFill>
                <a:latin typeface="宋体" pitchFamily="2" charset="-122"/>
              </a:rPr>
              <a:t>(</a:t>
            </a:r>
            <a:r>
              <a:rPr lang="zh-CN" altLang="en-US" sz="2400" b="1">
                <a:solidFill>
                  <a:srgbClr val="FF0000"/>
                </a:solidFill>
                <a:latin typeface="宋体" pitchFamily="2" charset="-122"/>
              </a:rPr>
              <a:t>小灯泡</a:t>
            </a:r>
            <a:r>
              <a:rPr lang="en-US" altLang="zh-CN" sz="2400" b="1">
                <a:solidFill>
                  <a:srgbClr val="FF0000"/>
                </a:solidFill>
                <a:latin typeface="宋体" pitchFamily="2" charset="-122"/>
              </a:rPr>
              <a:t>“4.8V  0.3A”)</a:t>
            </a:r>
          </a:p>
          <a:p>
            <a:pPr eaLnBrk="0" hangingPunct="0">
              <a:lnSpc>
                <a:spcPts val="2863"/>
              </a:lnSpc>
            </a:pPr>
            <a:r>
              <a:rPr lang="en-US" altLang="zh-CN" sz="2400" b="1">
                <a:latin typeface="宋体" pitchFamily="2" charset="-122"/>
              </a:rPr>
              <a:t>1.</a:t>
            </a:r>
            <a:r>
              <a:rPr lang="zh-CN" altLang="en-US" sz="2400" b="1">
                <a:latin typeface="宋体" pitchFamily="2" charset="-122"/>
              </a:rPr>
              <a:t>如图，连接好电路；</a:t>
            </a:r>
          </a:p>
          <a:p>
            <a:pPr eaLnBrk="0" hangingPunct="0">
              <a:lnSpc>
                <a:spcPts val="2863"/>
              </a:lnSpc>
            </a:pPr>
            <a:r>
              <a:rPr lang="en-US" altLang="zh-CN" sz="2400" b="1">
                <a:latin typeface="宋体" pitchFamily="2" charset="-122"/>
              </a:rPr>
              <a:t>2.</a:t>
            </a:r>
            <a:r>
              <a:rPr lang="zh-CN" altLang="en-US" sz="2400" b="1">
                <a:latin typeface="宋体" pitchFamily="2" charset="-122"/>
              </a:rPr>
              <a:t>闭合开关，调节滑动变阻器滑片，使电压表示数为小灯泡的额定电压</a:t>
            </a:r>
            <a:r>
              <a:rPr lang="en-US" altLang="zh-CN" sz="2400" b="1">
                <a:latin typeface="宋体" pitchFamily="2" charset="-122"/>
              </a:rPr>
              <a:t>4.8V</a:t>
            </a:r>
            <a:r>
              <a:rPr lang="zh-CN" altLang="en-US" sz="2400" b="1">
                <a:latin typeface="宋体" pitchFamily="2" charset="-122"/>
              </a:rPr>
              <a:t>；记下此时两表的示数。</a:t>
            </a:r>
          </a:p>
          <a:p>
            <a:pPr eaLnBrk="0" hangingPunct="0">
              <a:lnSpc>
                <a:spcPts val="2863"/>
              </a:lnSpc>
            </a:pPr>
            <a:r>
              <a:rPr lang="en-US" altLang="zh-CN" sz="2400" b="1">
                <a:latin typeface="宋体" pitchFamily="2" charset="-122"/>
              </a:rPr>
              <a:t>3.</a:t>
            </a:r>
            <a:r>
              <a:rPr lang="zh-CN" altLang="en-US" sz="2400" b="1">
                <a:solidFill>
                  <a:srgbClr val="FF0000"/>
                </a:solidFill>
                <a:latin typeface="宋体" pitchFamily="2" charset="-122"/>
              </a:rPr>
              <a:t>小灯泡电阻随灯丝温度的变化而变化，故不能多次测量取平均值</a:t>
            </a:r>
            <a:r>
              <a:rPr lang="zh-CN" altLang="en-US" sz="2400" b="1">
                <a:latin typeface="宋体" pitchFamily="2" charset="-122"/>
              </a:rPr>
              <a:t>。</a:t>
            </a:r>
          </a:p>
        </p:txBody>
      </p:sp>
      <p:graphicFrame>
        <p:nvGraphicFramePr>
          <p:cNvPr id="7" name="表格 6"/>
          <p:cNvGraphicFramePr/>
          <p:nvPr/>
        </p:nvGraphicFramePr>
        <p:xfrm>
          <a:off x="5059363" y="4557713"/>
          <a:ext cx="3694112" cy="914400"/>
        </p:xfrm>
        <a:graphic>
          <a:graphicData uri="http://schemas.openxmlformats.org/drawingml/2006/table">
            <a:tbl>
              <a:tblPr/>
              <a:tblGrid>
                <a:gridCol w="1145003"/>
                <a:gridCol w="1253598"/>
                <a:gridCol w="1295511"/>
              </a:tblGrid>
              <a:tr h="457200">
                <a:tc>
                  <a:txBody>
                    <a:bodyPr/>
                    <a:lstStyle/>
                    <a:p>
                      <a:pPr lvl="0" algn="ctr" eaLnBrk="0" hangingPunct="0">
                        <a:buFont typeface="Arial" panose="020B0604020202020204" pitchFamily="34" charset="0"/>
                        <a:buNone/>
                      </a:pPr>
                      <a:r>
                        <a:rPr lang="en-US" altLang="zh-CN" sz="2400" b="1" dirty="0">
                          <a:solidFill>
                            <a:srgbClr val="FF0000"/>
                          </a:solidFill>
                          <a:latin typeface="+mn-ea"/>
                          <a:ea typeface="+mn-ea"/>
                          <a:cs typeface="Calibri" panose="020F0502020204030204" charset="0"/>
                          <a:sym typeface="+mn-ea"/>
                        </a:rPr>
                        <a:t>U/V</a:t>
                      </a: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r>
                        <a:rPr lang="en-US" altLang="zh-CN" sz="2400" b="1" dirty="0">
                          <a:solidFill>
                            <a:srgbClr val="FF0000"/>
                          </a:solidFill>
                          <a:latin typeface="+mn-ea"/>
                          <a:ea typeface="+mn-ea"/>
                        </a:rPr>
                        <a:t>I</a:t>
                      </a:r>
                      <a:r>
                        <a:rPr lang="en-US" altLang="zh-CN" sz="2400" b="0" dirty="0">
                          <a:solidFill>
                            <a:srgbClr val="FF0000"/>
                          </a:solidFill>
                          <a:latin typeface="微软雅黑" panose="020B0503020204020204" charset="-122"/>
                          <a:ea typeface="微软雅黑" panose="020B0503020204020204" charset="-122"/>
                        </a:rPr>
                        <a:t>/A</a:t>
                      </a: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r>
                        <a:rPr lang="en-US" altLang="zh-CN" sz="2400" b="1" dirty="0">
                          <a:solidFill>
                            <a:srgbClr val="FF0000"/>
                          </a:solidFill>
                          <a:latin typeface="+mn-ea"/>
                          <a:sym typeface="+mn-ea"/>
                        </a:rPr>
                        <a:t>R</a:t>
                      </a:r>
                      <a:r>
                        <a:rPr lang="en-US" altLang="zh-CN" sz="2400" dirty="0">
                          <a:solidFill>
                            <a:srgbClr val="FF0000"/>
                          </a:solidFill>
                          <a:latin typeface="微软雅黑" panose="020B0503020204020204" charset="-122"/>
                          <a:ea typeface="微软雅黑" panose="020B0503020204020204" charset="-122"/>
                          <a:sym typeface="+mn-ea"/>
                        </a:rPr>
                        <a:t>/</a:t>
                      </a:r>
                      <a:r>
                        <a:rPr lang="en-US" altLang="zh-CN" sz="2400" dirty="0">
                          <a:solidFill>
                            <a:srgbClr val="FF0000"/>
                          </a:solidFill>
                          <a:latin typeface="+mn-ea"/>
                          <a:cs typeface="Calibri" panose="020F0502020204030204" charset="0"/>
                          <a:sym typeface="+mn-ea"/>
                        </a:rPr>
                        <a:t>Ω</a:t>
                      </a:r>
                      <a:endParaRPr lang="en-US" altLang="zh-CN" sz="2400" b="0" dirty="0">
                        <a:solidFill>
                          <a:srgbClr val="FF0000"/>
                        </a:solidFill>
                        <a:latin typeface="+mn-ea"/>
                        <a:ea typeface="微软雅黑" panose="020B0503020204020204" charset="-122"/>
                        <a:cs typeface="Calibri" panose="020F0502020204030204" charset="0"/>
                        <a:sym typeface="+mn-ea"/>
                      </a:endParaRP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a:lstStyle/>
                    <a:p>
                      <a:pPr lvl="0" algn="ctr" eaLnBrk="0" hangingPunct="0">
                        <a:buFont typeface="Arial" panose="020B0604020202020204" pitchFamily="34" charset="0"/>
                        <a:buNone/>
                      </a:pPr>
                      <a:r>
                        <a:rPr lang="en-US" altLang="zh-CN" sz="2400" dirty="0">
                          <a:latin typeface="微软雅黑" panose="020B0503020204020204" charset="-122"/>
                          <a:ea typeface="微软雅黑" panose="020B0503020204020204" charset="-122"/>
                        </a:rPr>
                        <a:t>4.8</a:t>
                      </a: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0" hangingPunct="0">
                        <a:buFont typeface="Arial" panose="020B0604020202020204" pitchFamily="34" charset="0"/>
                        <a:buNone/>
                      </a:pPr>
                      <a:endParaRPr lang="en-US" altLang="zh-CN" sz="2400" dirty="0">
                        <a:latin typeface="微软雅黑" panose="020B0503020204020204" charset="-122"/>
                        <a:ea typeface="微软雅黑" panose="020B0503020204020204" charset="-122"/>
                      </a:endParaRPr>
                    </a:p>
                  </a:txBody>
                  <a:tcPr marL="68586" marR="68586"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11265"/>
          <p:cNvSpPr txBox="1">
            <a:spLocks noChangeArrowheads="1"/>
          </p:cNvSpPr>
          <p:nvPr/>
        </p:nvSpPr>
        <p:spPr bwMode="auto">
          <a:xfrm>
            <a:off x="127000" y="4325938"/>
            <a:ext cx="2668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663"/>
              </a:lnSpc>
            </a:pPr>
            <a:r>
              <a:rPr lang="zh-CN" altLang="en-US" b="1">
                <a:solidFill>
                  <a:srgbClr val="FF0000"/>
                </a:solidFill>
                <a:latin typeface="宋体" pitchFamily="2" charset="-122"/>
              </a:rPr>
              <a:t>注意：</a:t>
            </a:r>
            <a:endParaRPr lang="zh-CN" altLang="en-US" sz="1400" b="1">
              <a:solidFill>
                <a:srgbClr val="FF0000"/>
              </a:solidFill>
              <a:latin typeface="宋体" pitchFamily="2" charset="-122"/>
            </a:endParaRPr>
          </a:p>
          <a:p>
            <a:pPr eaLnBrk="0" hangingPunct="0">
              <a:lnSpc>
                <a:spcPts val="2663"/>
              </a:lnSpc>
            </a:pPr>
            <a:r>
              <a:rPr lang="en-US" altLang="zh-CN" sz="1400" b="1">
                <a:latin typeface="宋体" pitchFamily="2" charset="-122"/>
              </a:rPr>
              <a:t>1. </a:t>
            </a:r>
            <a:r>
              <a:rPr lang="zh-CN" altLang="en-US" sz="1400" b="1">
                <a:latin typeface="宋体" pitchFamily="2" charset="-122"/>
              </a:rPr>
              <a:t>连接电路时，开关要</a:t>
            </a:r>
            <a:r>
              <a:rPr lang="zh-CN" altLang="en-US" sz="1400" b="1">
                <a:solidFill>
                  <a:srgbClr val="FF0000"/>
                </a:solidFill>
                <a:latin typeface="宋体" pitchFamily="2" charset="-122"/>
              </a:rPr>
              <a:t>断开</a:t>
            </a:r>
            <a:r>
              <a:rPr lang="zh-CN" altLang="en-US" sz="1400" b="1">
                <a:latin typeface="宋体" pitchFamily="2" charset="-122"/>
              </a:rPr>
              <a:t>；</a:t>
            </a:r>
          </a:p>
          <a:p>
            <a:pPr eaLnBrk="0" hangingPunct="0">
              <a:lnSpc>
                <a:spcPts val="2663"/>
              </a:lnSpc>
            </a:pPr>
            <a:r>
              <a:rPr lang="en-US" altLang="zh-CN" sz="1400" b="1">
                <a:latin typeface="宋体" pitchFamily="2" charset="-122"/>
              </a:rPr>
              <a:t>2. </a:t>
            </a:r>
            <a:r>
              <a:rPr lang="zh-CN" altLang="en-US" sz="1400" b="1">
                <a:latin typeface="宋体" pitchFamily="2" charset="-122"/>
              </a:rPr>
              <a:t>闭合开关前，</a:t>
            </a:r>
            <a:r>
              <a:rPr lang="zh-CN" altLang="en-US" sz="1400" b="1">
                <a:solidFill>
                  <a:srgbClr val="FF0000"/>
                </a:solidFill>
                <a:latin typeface="宋体" pitchFamily="2" charset="-122"/>
              </a:rPr>
              <a:t>滑片</a:t>
            </a:r>
            <a:r>
              <a:rPr lang="en-US" altLang="zh-CN" sz="1400" b="1">
                <a:solidFill>
                  <a:srgbClr val="FF0000"/>
                </a:solidFill>
                <a:latin typeface="宋体" pitchFamily="2" charset="-122"/>
              </a:rPr>
              <a:t>P</a:t>
            </a:r>
            <a:r>
              <a:rPr lang="zh-CN" altLang="en-US" sz="1400" b="1">
                <a:latin typeface="宋体" pitchFamily="2" charset="-122"/>
              </a:rPr>
              <a:t>要移到</a:t>
            </a:r>
          </a:p>
          <a:p>
            <a:pPr eaLnBrk="0" hangingPunct="0">
              <a:lnSpc>
                <a:spcPts val="2663"/>
              </a:lnSpc>
            </a:pPr>
            <a:r>
              <a:rPr lang="zh-CN" altLang="en-US" sz="1400" b="1">
                <a:latin typeface="宋体" pitchFamily="2" charset="-122"/>
              </a:rPr>
              <a:t>   使滑动变阻器接入电路的</a:t>
            </a:r>
          </a:p>
          <a:p>
            <a:pPr eaLnBrk="0" hangingPunct="0">
              <a:lnSpc>
                <a:spcPts val="2663"/>
              </a:lnSpc>
            </a:pPr>
            <a:r>
              <a:rPr lang="zh-CN" altLang="en-US" sz="1400" b="1">
                <a:latin typeface="宋体" pitchFamily="2" charset="-122"/>
              </a:rPr>
              <a:t>   阻值最大的位置。</a:t>
            </a:r>
          </a:p>
        </p:txBody>
      </p:sp>
    </p:spTree>
    <p:extLst>
      <p:ext uri="{BB962C8B-B14F-4D97-AF65-F5344CB8AC3E}">
        <p14:creationId xmlns:p14="http://schemas.microsoft.com/office/powerpoint/2010/main" val="2790073282"/>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ppt_x</p:attrName>
                                        </p:attrNameLst>
                                      </p:cBhvr>
                                      <p:tavLst>
                                        <p:tav tm="0">
                                          <p:val>
                                            <p:strVal val="#ppt_x"/>
                                          </p:val>
                                        </p:tav>
                                        <p:tav tm="100000">
                                          <p:val>
                                            <p:strVal val="#ppt_x"/>
                                          </p:val>
                                        </p:tav>
                                      </p:tavLst>
                                    </p:anim>
                                    <p:anim calcmode="lin" valueType="num">
                                      <p:cBhvr>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2"/>
          <p:cNvPicPr>
            <a:picLocks noChangeAspect="1" noChangeArrowheads="1"/>
          </p:cNvPicPr>
          <p:nvPr/>
        </p:nvPicPr>
        <p:blipFill>
          <a:blip r:embed="rId2">
            <a:lum bright="-12000" contrast="60000"/>
            <a:extLst>
              <a:ext uri="{28A0092B-C50C-407E-A947-70E740481C1C}">
                <a14:useLocalDpi xmlns:a14="http://schemas.microsoft.com/office/drawing/2010/main" val="0"/>
              </a:ext>
            </a:extLst>
          </a:blip>
          <a:srcRect/>
          <a:stretch>
            <a:fillRect/>
          </a:stretch>
        </p:blipFill>
        <p:spPr bwMode="auto">
          <a:xfrm>
            <a:off x="4318000" y="4143375"/>
            <a:ext cx="359727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28"/>
          <p:cNvSpPr txBox="1">
            <a:spLocks noChangeArrowheads="1"/>
          </p:cNvSpPr>
          <p:nvPr/>
        </p:nvSpPr>
        <p:spPr bwMode="auto">
          <a:xfrm>
            <a:off x="79375" y="1363663"/>
            <a:ext cx="89852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方正姚体简体" pitchFamily="65" charset="-122"/>
                <a:ea typeface="方正姚体简体" pitchFamily="65" charset="-122"/>
              </a:rPr>
              <a:t>例：在做“测量小灯泡的电阻”的实验时，小明选用了电压为6V的电源，额定电压为3.8V的小灯泡和其它合适的器材，并连接了部分实验电路，如图所示：</a:t>
            </a:r>
            <a:r>
              <a:rPr lang="zh-CN" altLang="en-US" sz="2400" b="1">
                <a:latin typeface="宋体" pitchFamily="2" charset="-122"/>
                <a:sym typeface="宋体" pitchFamily="2" charset="-122"/>
              </a:rPr>
              <a:t>（1）为了完成实验，请你帮他用笔画线代替导线将电路连接完整（要求导线不能交叉，滑动变阻器的滑片向右移动时电流表示数变小）</a:t>
            </a:r>
            <a:r>
              <a:rPr lang="en-US" altLang="zh-CN" sz="2400" b="1">
                <a:latin typeface="宋体" pitchFamily="2" charset="-122"/>
                <a:sym typeface="宋体" pitchFamily="2" charset="-122"/>
              </a:rPr>
              <a:t> </a:t>
            </a:r>
            <a:r>
              <a:rPr lang="zh-CN" altLang="en-US" sz="2400" b="1">
                <a:latin typeface="宋体" pitchFamily="2" charset="-122"/>
                <a:sym typeface="宋体" pitchFamily="2" charset="-122"/>
              </a:rPr>
              <a:t>（2）电路连接好后，在闭合开关前，应将滑动变阻器的滑片P移到 </a:t>
            </a:r>
            <a:r>
              <a:rPr lang="zh-CN" altLang="en-US" sz="2400" b="1" u="sng">
                <a:latin typeface="宋体" pitchFamily="2" charset="-122"/>
                <a:sym typeface="宋体" pitchFamily="2" charset="-122"/>
              </a:rPr>
              <a:t>      </a:t>
            </a:r>
            <a:r>
              <a:rPr lang="zh-CN" altLang="en-US" sz="2400" b="1">
                <a:latin typeface="宋体" pitchFamily="2" charset="-122"/>
                <a:sym typeface="宋体" pitchFamily="2" charset="-122"/>
              </a:rPr>
              <a:t>（选填“A端”或“B端”）；</a:t>
            </a:r>
            <a:endParaRPr lang="zh-CN" altLang="en-US" sz="2400" b="1">
              <a:latin typeface="方正姚体简体" pitchFamily="65" charset="-122"/>
              <a:ea typeface="方正姚体简体" pitchFamily="65" charset="-122"/>
            </a:endParaRPr>
          </a:p>
        </p:txBody>
      </p:sp>
      <p:sp>
        <p:nvSpPr>
          <p:cNvPr id="15363" name="Text Box 48"/>
          <p:cNvSpPr txBox="1">
            <a:spLocks noChangeArrowheads="1"/>
          </p:cNvSpPr>
          <p:nvPr/>
        </p:nvSpPr>
        <p:spPr bwMode="auto">
          <a:xfrm>
            <a:off x="190500" y="841375"/>
            <a:ext cx="2776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CC00CC"/>
                </a:solidFill>
                <a:latin typeface="微软雅黑" pitchFamily="34" charset="-122"/>
                <a:ea typeface="微软雅黑" pitchFamily="34" charset="-122"/>
              </a:rPr>
              <a:t>【当堂训练】</a:t>
            </a:r>
          </a:p>
        </p:txBody>
      </p:sp>
      <p:sp>
        <p:nvSpPr>
          <p:cNvPr id="6" name="Text Box 40"/>
          <p:cNvSpPr txBox="1">
            <a:spLocks noChangeArrowheads="1"/>
          </p:cNvSpPr>
          <p:nvPr/>
        </p:nvSpPr>
        <p:spPr bwMode="auto">
          <a:xfrm>
            <a:off x="5459413" y="3109913"/>
            <a:ext cx="868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a:solidFill>
                  <a:srgbClr val="FF0000"/>
                </a:solidFill>
                <a:latin typeface="宋体" pitchFamily="2" charset="-122"/>
              </a:rPr>
              <a:t>B</a:t>
            </a:r>
            <a:r>
              <a:rPr lang="zh-CN" altLang="en-US" sz="2800" b="1">
                <a:solidFill>
                  <a:srgbClr val="FF0000"/>
                </a:solidFill>
                <a:latin typeface="宋体" pitchFamily="2" charset="-122"/>
              </a:rPr>
              <a:t>端</a:t>
            </a:r>
          </a:p>
        </p:txBody>
      </p:sp>
      <p:cxnSp>
        <p:nvCxnSpPr>
          <p:cNvPr id="2" name="曲线连接符 1"/>
          <p:cNvCxnSpPr/>
          <p:nvPr/>
        </p:nvCxnSpPr>
        <p:spPr>
          <a:xfrm>
            <a:off x="5351463" y="6310313"/>
            <a:ext cx="1165225" cy="71437"/>
          </a:xfrm>
          <a:prstGeom prst="curvedConnector3">
            <a:avLst>
              <a:gd name="adj1" fmla="val 3749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55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3"/>
          <p:cNvSpPr txBox="1">
            <a:spLocks noChangeArrowheads="1"/>
          </p:cNvSpPr>
          <p:nvPr/>
        </p:nvSpPr>
        <p:spPr bwMode="auto">
          <a:xfrm>
            <a:off x="296863" y="2312988"/>
            <a:ext cx="839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宋体" pitchFamily="2" charset="-122"/>
              </a:rPr>
              <a:t>（4）更换相同规格灯泡，重新实验并记录数据如下表：根据实验数据，小明确定平均电阻就是小灯泡的电阻，你认为这种做法合理吗？ 你的理由是 </a:t>
            </a:r>
            <a:r>
              <a:rPr lang="zh-CN" altLang="en-US" sz="2400" b="1" u="sng">
                <a:latin typeface="宋体" pitchFamily="2" charset="-122"/>
              </a:rPr>
              <a:t>                        </a:t>
            </a:r>
            <a:r>
              <a:rPr lang="zh-CN" altLang="en-US" sz="2400" b="1">
                <a:latin typeface="宋体" pitchFamily="2" charset="-122"/>
              </a:rPr>
              <a:t>。                     </a:t>
            </a:r>
          </a:p>
        </p:txBody>
      </p:sp>
      <p:pic>
        <p:nvPicPr>
          <p:cNvPr id="163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538" y="503238"/>
            <a:ext cx="248285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2"/>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633413" y="4456113"/>
            <a:ext cx="75660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3"/>
          <p:cNvSpPr txBox="1">
            <a:spLocks noChangeArrowheads="1"/>
          </p:cNvSpPr>
          <p:nvPr/>
        </p:nvSpPr>
        <p:spPr bwMode="auto">
          <a:xfrm>
            <a:off x="301625" y="779463"/>
            <a:ext cx="47910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宋体" pitchFamily="2" charset="-122"/>
              </a:rPr>
              <a:t>（3）当闭合开关，移动滑动变阻器的滑片时，灯丝突然烧断，此时电压表的示数</a:t>
            </a:r>
            <a:r>
              <a:rPr lang="zh-CN" altLang="en-US" sz="2400" b="1" u="sng">
                <a:latin typeface="宋体" pitchFamily="2" charset="-122"/>
              </a:rPr>
              <a:t>        </a:t>
            </a:r>
            <a:r>
              <a:rPr lang="zh-CN" altLang="en-US" sz="2400" b="1">
                <a:latin typeface="宋体" pitchFamily="2" charset="-122"/>
              </a:rPr>
              <a:t>（选填“变大”“变小”或“不变”</a:t>
            </a:r>
            <a:r>
              <a:rPr lang="en-US" altLang="zh-CN" sz="2400" b="1">
                <a:latin typeface="宋体" pitchFamily="2" charset="-122"/>
              </a:rPr>
              <a:t>)</a:t>
            </a:r>
          </a:p>
        </p:txBody>
      </p:sp>
      <p:sp>
        <p:nvSpPr>
          <p:cNvPr id="6" name="Text Box 40"/>
          <p:cNvSpPr txBox="1">
            <a:spLocks noChangeArrowheads="1"/>
          </p:cNvSpPr>
          <p:nvPr/>
        </p:nvSpPr>
        <p:spPr bwMode="auto">
          <a:xfrm>
            <a:off x="2425700" y="1446213"/>
            <a:ext cx="1316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变大</a:t>
            </a:r>
          </a:p>
        </p:txBody>
      </p:sp>
      <p:sp>
        <p:nvSpPr>
          <p:cNvPr id="2" name="Text Box 40"/>
          <p:cNvSpPr txBox="1">
            <a:spLocks noChangeArrowheads="1"/>
          </p:cNvSpPr>
          <p:nvPr/>
        </p:nvSpPr>
        <p:spPr bwMode="auto">
          <a:xfrm>
            <a:off x="4521200" y="2990850"/>
            <a:ext cx="3463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宋体" pitchFamily="2" charset="-122"/>
              </a:rPr>
              <a:t>不合理，小灯泡电阻随灯丝温度的变化而变化，不能取平均值</a:t>
            </a:r>
          </a:p>
        </p:txBody>
      </p:sp>
    </p:spTree>
    <p:extLst>
      <p:ext uri="{BB962C8B-B14F-4D97-AF65-F5344CB8AC3E}">
        <p14:creationId xmlns:p14="http://schemas.microsoft.com/office/powerpoint/2010/main" val="144953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noChangeArrowheads="1"/>
          </p:cNvSpPr>
          <p:nvPr/>
        </p:nvSpPr>
        <p:spPr bwMode="auto">
          <a:xfrm>
            <a:off x="106363" y="1033463"/>
            <a:ext cx="8866187"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a:latin typeface="宋体" pitchFamily="2" charset="-122"/>
              </a:rPr>
              <a:t>(5)</a:t>
            </a:r>
            <a:r>
              <a:rPr lang="zh-CN" altLang="zh-CN" sz="2400" b="1">
                <a:latin typeface="宋体" pitchFamily="2" charset="-122"/>
              </a:rPr>
              <a:t>请你结合实验电路分析下面这些现象的故障原因是什么？应该如何改进？</a:t>
            </a:r>
            <a:endParaRPr lang="zh-CN" altLang="en-US" sz="2400" b="1">
              <a:latin typeface="宋体" pitchFamily="2" charset="-122"/>
            </a:endParaRPr>
          </a:p>
          <a:p>
            <a:pPr>
              <a:lnSpc>
                <a:spcPct val="120000"/>
              </a:lnSpc>
            </a:pPr>
            <a:r>
              <a:rPr lang="zh-CN" altLang="zh-CN" sz="2400" b="1">
                <a:solidFill>
                  <a:srgbClr val="FF0000"/>
                </a:solidFill>
                <a:latin typeface="宋体" pitchFamily="2" charset="-122"/>
              </a:rPr>
              <a:t>①连接好最后一根导线，电流表和电压表就立即有示数</a:t>
            </a:r>
            <a:r>
              <a:rPr lang="zh-CN" altLang="en-US" sz="2400" b="1">
                <a:solidFill>
                  <a:srgbClr val="FF0000"/>
                </a:solidFill>
                <a:latin typeface="宋体" pitchFamily="2" charset="-122"/>
              </a:rPr>
              <a:t>；</a:t>
            </a:r>
            <a:endParaRPr lang="zh-CN" altLang="en-US" sz="2400" b="1">
              <a:latin typeface="宋体" pitchFamily="2" charset="-122"/>
            </a:endParaRPr>
          </a:p>
          <a:p>
            <a:pPr>
              <a:lnSpc>
                <a:spcPct val="120000"/>
              </a:lnSpc>
            </a:pPr>
            <a:r>
              <a:rPr lang="zh-CN" altLang="zh-CN" sz="2400" b="1">
                <a:solidFill>
                  <a:srgbClr val="FF0000"/>
                </a:solidFill>
                <a:latin typeface="宋体" pitchFamily="2" charset="-122"/>
              </a:rPr>
              <a:t>②</a:t>
            </a:r>
            <a:r>
              <a:rPr lang="zh-CN" altLang="zh-CN" sz="2000" b="1">
                <a:solidFill>
                  <a:srgbClr val="FF0000"/>
                </a:solidFill>
                <a:latin typeface="宋体" pitchFamily="2" charset="-122"/>
              </a:rPr>
              <a:t>连接好电路并检查无误后闭合开关，发现电流表和电压表的示数都很大；</a:t>
            </a:r>
            <a:endParaRPr lang="zh-CN" altLang="en-US" sz="2400" b="1">
              <a:solidFill>
                <a:srgbClr val="0000FF"/>
              </a:solidFill>
              <a:latin typeface="宋体" pitchFamily="2" charset="-122"/>
            </a:endParaRPr>
          </a:p>
          <a:p>
            <a:pPr>
              <a:lnSpc>
                <a:spcPct val="120000"/>
              </a:lnSpc>
            </a:pPr>
            <a:r>
              <a:rPr lang="zh-CN" altLang="zh-CN" sz="2400" b="1">
                <a:solidFill>
                  <a:srgbClr val="FF0000"/>
                </a:solidFill>
                <a:latin typeface="宋体" pitchFamily="2" charset="-122"/>
              </a:rPr>
              <a:t>③</a:t>
            </a:r>
            <a:r>
              <a:rPr lang="zh-CN" altLang="zh-CN" sz="2000" b="1">
                <a:solidFill>
                  <a:srgbClr val="FF0000"/>
                </a:solidFill>
                <a:latin typeface="宋体" pitchFamily="2" charset="-122"/>
              </a:rPr>
              <a:t>连接好电路后，闭合开关，移动滑片，发现电流表和电压表的示数都不变</a:t>
            </a:r>
            <a:r>
              <a:rPr lang="zh-CN" altLang="en-US" sz="2000" b="1">
                <a:solidFill>
                  <a:srgbClr val="FF0000"/>
                </a:solidFill>
                <a:latin typeface="宋体" pitchFamily="2" charset="-122"/>
              </a:rPr>
              <a:t>；</a:t>
            </a:r>
            <a:endParaRPr lang="zh-CN" altLang="en-US" sz="2400" b="1">
              <a:latin typeface="宋体" pitchFamily="2" charset="-122"/>
            </a:endParaRPr>
          </a:p>
          <a:p>
            <a:pPr>
              <a:lnSpc>
                <a:spcPct val="120000"/>
              </a:lnSpc>
            </a:pPr>
            <a:r>
              <a:rPr lang="zh-CN" altLang="zh-CN" sz="2400" b="1">
                <a:solidFill>
                  <a:srgbClr val="FF0000"/>
                </a:solidFill>
                <a:latin typeface="宋体" pitchFamily="2" charset="-122"/>
              </a:rPr>
              <a:t>④</a:t>
            </a:r>
            <a:r>
              <a:rPr lang="zh-CN" altLang="zh-CN" sz="2000" b="1">
                <a:solidFill>
                  <a:srgbClr val="FF0000"/>
                </a:solidFill>
                <a:latin typeface="宋体" pitchFamily="2" charset="-122"/>
              </a:rPr>
              <a:t>连接好电路后闭合开关，移动滑片，发现电流表和电压表的示数出现反</a:t>
            </a:r>
            <a:r>
              <a:rPr lang="zh-CN" altLang="en-US" sz="2000" b="1">
                <a:solidFill>
                  <a:srgbClr val="FF0000"/>
                </a:solidFill>
                <a:latin typeface="宋体" pitchFamily="2" charset="-122"/>
              </a:rPr>
              <a:t>偏</a:t>
            </a:r>
            <a:r>
              <a:rPr lang="zh-CN" altLang="en-US" sz="2400" b="1">
                <a:solidFill>
                  <a:srgbClr val="FF0000"/>
                </a:solidFill>
                <a:latin typeface="宋体" pitchFamily="2" charset="-122"/>
              </a:rPr>
              <a:t>；</a:t>
            </a:r>
            <a:endParaRPr lang="zh-CN" altLang="en-US" sz="2400" b="1">
              <a:latin typeface="宋体" pitchFamily="2" charset="-122"/>
            </a:endParaRPr>
          </a:p>
          <a:p>
            <a:pPr>
              <a:lnSpc>
                <a:spcPct val="120000"/>
              </a:lnSpc>
            </a:pPr>
            <a:r>
              <a:rPr lang="zh-CN" altLang="zh-CN" sz="2400" b="1">
                <a:solidFill>
                  <a:srgbClr val="FF0000"/>
                </a:solidFill>
                <a:latin typeface="宋体" pitchFamily="2" charset="-122"/>
              </a:rPr>
              <a:t>⑤</a:t>
            </a:r>
            <a:r>
              <a:rPr lang="zh-CN" altLang="zh-CN" sz="2000" b="1">
                <a:solidFill>
                  <a:srgbClr val="FF0000"/>
                </a:solidFill>
                <a:latin typeface="宋体" pitchFamily="2" charset="-122"/>
              </a:rPr>
              <a:t>连接好电路后闭合开关，电流表无示数，电压表有示数且接近电源电压</a:t>
            </a:r>
            <a:r>
              <a:rPr lang="zh-CN" altLang="en-US" sz="2000" b="1">
                <a:solidFill>
                  <a:srgbClr val="FF0000"/>
                </a:solidFill>
                <a:latin typeface="宋体" pitchFamily="2" charset="-122"/>
              </a:rPr>
              <a:t>。</a:t>
            </a:r>
            <a:endParaRPr lang="zh-CN" altLang="en-US" sz="2400" b="1">
              <a:latin typeface="宋体" pitchFamily="2" charset="-122"/>
            </a:endParaRPr>
          </a:p>
        </p:txBody>
      </p:sp>
      <p:sp>
        <p:nvSpPr>
          <p:cNvPr id="2" name="文本框 1"/>
          <p:cNvSpPr txBox="1">
            <a:spLocks noChangeArrowheads="1"/>
          </p:cNvSpPr>
          <p:nvPr/>
        </p:nvSpPr>
        <p:spPr bwMode="auto">
          <a:xfrm>
            <a:off x="106363" y="4195763"/>
            <a:ext cx="725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1.</a:t>
            </a:r>
            <a:r>
              <a:rPr lang="zh-CN" altLang="en-US" sz="2400" b="1"/>
              <a:t>连接电路的过程中开关没有处于断开状态</a:t>
            </a:r>
          </a:p>
        </p:txBody>
      </p:sp>
      <p:sp>
        <p:nvSpPr>
          <p:cNvPr id="3" name="文本框 2"/>
          <p:cNvSpPr txBox="1">
            <a:spLocks noChangeArrowheads="1"/>
          </p:cNvSpPr>
          <p:nvPr/>
        </p:nvSpPr>
        <p:spPr bwMode="auto">
          <a:xfrm>
            <a:off x="106363" y="4657725"/>
            <a:ext cx="725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2.</a:t>
            </a:r>
            <a:r>
              <a:rPr lang="zh-CN" altLang="en-US" sz="2400" b="1"/>
              <a:t>滑动变阻器的滑片</a:t>
            </a:r>
            <a:r>
              <a:rPr lang="en-US" altLang="zh-CN" sz="2400" b="1"/>
              <a:t>P</a:t>
            </a:r>
            <a:r>
              <a:rPr lang="zh-CN" altLang="en-US" sz="2400" b="1"/>
              <a:t>没有置于最大阻值处</a:t>
            </a:r>
          </a:p>
        </p:txBody>
      </p:sp>
      <p:sp>
        <p:nvSpPr>
          <p:cNvPr id="4" name="文本框 3"/>
          <p:cNvSpPr txBox="1">
            <a:spLocks noChangeArrowheads="1"/>
          </p:cNvSpPr>
          <p:nvPr/>
        </p:nvSpPr>
        <p:spPr bwMode="auto">
          <a:xfrm>
            <a:off x="106363" y="5143500"/>
            <a:ext cx="725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3.</a:t>
            </a:r>
            <a:r>
              <a:rPr lang="zh-CN" altLang="en-US" sz="2400" b="1"/>
              <a:t>同时连接了上面（下面）两个接线柱</a:t>
            </a:r>
          </a:p>
        </p:txBody>
      </p:sp>
      <p:sp>
        <p:nvSpPr>
          <p:cNvPr id="5" name="文本框 4"/>
          <p:cNvSpPr txBox="1">
            <a:spLocks noChangeArrowheads="1"/>
          </p:cNvSpPr>
          <p:nvPr/>
        </p:nvSpPr>
        <p:spPr bwMode="auto">
          <a:xfrm>
            <a:off x="106363" y="5605463"/>
            <a:ext cx="725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4.</a:t>
            </a:r>
            <a:r>
              <a:rPr lang="zh-CN" altLang="en-US" sz="2400" b="1"/>
              <a:t>电流表和电压表的正负接线柱接反了</a:t>
            </a:r>
          </a:p>
        </p:txBody>
      </p:sp>
      <p:sp>
        <p:nvSpPr>
          <p:cNvPr id="6" name="文本框 5"/>
          <p:cNvSpPr txBox="1">
            <a:spLocks noChangeArrowheads="1"/>
          </p:cNvSpPr>
          <p:nvPr/>
        </p:nvSpPr>
        <p:spPr bwMode="auto">
          <a:xfrm>
            <a:off x="106363" y="6053138"/>
            <a:ext cx="725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5.</a:t>
            </a:r>
            <a:r>
              <a:rPr lang="zh-CN" altLang="en-US" sz="2400" b="1"/>
              <a:t>小灯泡断路或与电压表并联的部分断路</a:t>
            </a:r>
          </a:p>
        </p:txBody>
      </p:sp>
    </p:spTree>
    <p:extLst>
      <p:ext uri="{BB962C8B-B14F-4D97-AF65-F5344CB8AC3E}">
        <p14:creationId xmlns:p14="http://schemas.microsoft.com/office/powerpoint/2010/main" val="3596083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500"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2"/>
          <p:cNvGrpSpPr>
            <a:grpSpLocks/>
          </p:cNvGrpSpPr>
          <p:nvPr/>
        </p:nvGrpSpPr>
        <p:grpSpPr bwMode="auto">
          <a:xfrm>
            <a:off x="542925" y="1517650"/>
            <a:ext cx="3276600" cy="2006600"/>
            <a:chOff x="1211" y="2733"/>
            <a:chExt cx="5158" cy="3160"/>
          </a:xfrm>
        </p:grpSpPr>
        <p:pic>
          <p:nvPicPr>
            <p:cNvPr id="18434" name="图片 1"/>
            <p:cNvPicPr>
              <a:picLocks noChangeAspect="1" noChangeArrowheads="1"/>
            </p:cNvPicPr>
            <p:nvPr/>
          </p:nvPicPr>
          <p:blipFill>
            <a:blip r:embed="rId3">
              <a:extLst>
                <a:ext uri="{28A0092B-C50C-407E-A947-70E740481C1C}">
                  <a14:useLocalDpi xmlns:a14="http://schemas.microsoft.com/office/drawing/2010/main" val="0"/>
                </a:ext>
              </a:extLst>
            </a:blip>
            <a:srcRect b="23634"/>
            <a:stretch>
              <a:fillRect/>
            </a:stretch>
          </p:blipFill>
          <p:spPr bwMode="auto">
            <a:xfrm>
              <a:off x="1211" y="2733"/>
              <a:ext cx="5159" cy="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5" name="对象 5136"/>
            <p:cNvGraphicFramePr>
              <a:graphicFrameLocks/>
            </p:cNvGraphicFramePr>
            <p:nvPr/>
          </p:nvGraphicFramePr>
          <p:xfrm>
            <a:off x="2433" y="3850"/>
            <a:ext cx="1380" cy="925"/>
          </p:xfrm>
          <a:graphic>
            <a:graphicData uri="http://schemas.openxmlformats.org/presentationml/2006/ole">
              <mc:AlternateContent xmlns:mc="http://schemas.openxmlformats.org/markup-compatibility/2006">
                <mc:Choice xmlns:v="urn:schemas-microsoft-com:vml" Requires="v">
                  <p:oleObj spid="_x0000_s6149" r:id="rId4" imgW="510476" imgH="343075" progId="Paint.Picture">
                    <p:embed/>
                  </p:oleObj>
                </mc:Choice>
                <mc:Fallback>
                  <p:oleObj r:id="rId4" imgW="510476" imgH="343075"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 y="3850"/>
                          <a:ext cx="1380"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8436" name="组合 3"/>
          <p:cNvGrpSpPr>
            <a:grpSpLocks/>
          </p:cNvGrpSpPr>
          <p:nvPr/>
        </p:nvGrpSpPr>
        <p:grpSpPr bwMode="auto">
          <a:xfrm>
            <a:off x="5060950" y="1517650"/>
            <a:ext cx="2878138" cy="2490788"/>
            <a:chOff x="8903" y="2390"/>
            <a:chExt cx="4532" cy="3922"/>
          </a:xfrm>
        </p:grpSpPr>
        <p:graphicFrame>
          <p:nvGraphicFramePr>
            <p:cNvPr id="18437" name="对象 6156"/>
            <p:cNvGraphicFramePr>
              <a:graphicFrameLocks/>
            </p:cNvGraphicFramePr>
            <p:nvPr/>
          </p:nvGraphicFramePr>
          <p:xfrm>
            <a:off x="8903" y="2390"/>
            <a:ext cx="4532" cy="3922"/>
          </p:xfrm>
          <a:graphic>
            <a:graphicData uri="http://schemas.openxmlformats.org/presentationml/2006/ole">
              <mc:AlternateContent xmlns:mc="http://schemas.openxmlformats.org/markup-compatibility/2006">
                <mc:Choice xmlns:v="urn:schemas-microsoft-com:vml" Requires="v">
                  <p:oleObj spid="_x0000_s6150" r:id="rId6" imgW="1463040" imgH="1219320" progId="Paint.Picture">
                    <p:embed/>
                  </p:oleObj>
                </mc:Choice>
                <mc:Fallback>
                  <p:oleObj r:id="rId6" imgW="1463040" imgH="1219320" progId="Paint.Picture">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3" y="2390"/>
                          <a:ext cx="4532" cy="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438" name="对象 6157"/>
            <p:cNvGraphicFramePr>
              <a:graphicFrameLocks/>
            </p:cNvGraphicFramePr>
            <p:nvPr/>
          </p:nvGraphicFramePr>
          <p:xfrm>
            <a:off x="9649" y="3431"/>
            <a:ext cx="1400" cy="952"/>
          </p:xfrm>
          <a:graphic>
            <a:graphicData uri="http://schemas.openxmlformats.org/presentationml/2006/ole">
              <mc:AlternateContent xmlns:mc="http://schemas.openxmlformats.org/markup-compatibility/2006">
                <mc:Choice xmlns:v="urn:schemas-microsoft-com:vml" Requires="v">
                  <p:oleObj spid="_x0000_s6151" r:id="rId8" imgW="502964" imgH="343075" progId="Paint.Picture">
                    <p:embed/>
                  </p:oleObj>
                </mc:Choice>
                <mc:Fallback>
                  <p:oleObj r:id="rId8" imgW="502964" imgH="343075" progId="Paint.Picture">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9" y="3431"/>
                          <a:ext cx="1400"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8439" name="Text Box 48"/>
          <p:cNvSpPr txBox="1">
            <a:spLocks noChangeArrowheads="1"/>
          </p:cNvSpPr>
          <p:nvPr/>
        </p:nvSpPr>
        <p:spPr bwMode="auto">
          <a:xfrm>
            <a:off x="127000" y="723900"/>
            <a:ext cx="875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CC00CC"/>
                </a:solidFill>
                <a:latin typeface="微软雅黑" pitchFamily="34" charset="-122"/>
                <a:ea typeface="微软雅黑" pitchFamily="34" charset="-122"/>
              </a:rPr>
              <a:t>2.</a:t>
            </a:r>
            <a:r>
              <a:rPr lang="zh-CN" altLang="en-US" sz="3200" b="1">
                <a:solidFill>
                  <a:srgbClr val="CC00CC"/>
                </a:solidFill>
                <a:latin typeface="微软雅黑" pitchFamily="34" charset="-122"/>
                <a:ea typeface="微软雅黑" pitchFamily="34" charset="-122"/>
              </a:rPr>
              <a:t>等效替代法测电阻</a:t>
            </a:r>
          </a:p>
        </p:txBody>
      </p:sp>
      <p:sp>
        <p:nvSpPr>
          <p:cNvPr id="18440" name="Text Box 6"/>
          <p:cNvSpPr txBox="1">
            <a:spLocks noChangeArrowheads="1"/>
          </p:cNvSpPr>
          <p:nvPr/>
        </p:nvSpPr>
        <p:spPr bwMode="auto">
          <a:xfrm>
            <a:off x="284163" y="4538663"/>
            <a:ext cx="733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0000"/>
                </a:solidFill>
                <a:latin typeface="Calibri" pitchFamily="34" charset="0"/>
              </a:rPr>
              <a:t>你能简单的叙述一下测量过程吗？</a:t>
            </a:r>
          </a:p>
        </p:txBody>
      </p:sp>
    </p:spTree>
    <p:extLst>
      <p:ext uri="{BB962C8B-B14F-4D97-AF65-F5344CB8AC3E}">
        <p14:creationId xmlns:p14="http://schemas.microsoft.com/office/powerpoint/2010/main" val="100875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对象 13327"/>
          <p:cNvGraphicFramePr>
            <a:graphicFrameLocks/>
          </p:cNvGraphicFramePr>
          <p:nvPr/>
        </p:nvGraphicFramePr>
        <p:xfrm>
          <a:off x="5010150" y="1601788"/>
          <a:ext cx="3429000" cy="2424112"/>
        </p:xfrm>
        <a:graphic>
          <a:graphicData uri="http://schemas.openxmlformats.org/presentationml/2006/ole">
            <mc:AlternateContent xmlns:mc="http://schemas.openxmlformats.org/markup-compatibility/2006">
              <mc:Choice xmlns:v="urn:schemas-microsoft-com:vml" Requires="v">
                <p:oleObj spid="_x0000_s7172" r:id="rId3" imgW="1478095" imgH="1044030" progId="Paint.Picture">
                  <p:embed/>
                </p:oleObj>
              </mc:Choice>
              <mc:Fallback>
                <p:oleObj r:id="rId3" imgW="1478095" imgH="1044030" progId="Paint.Pictur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601788"/>
                        <a:ext cx="34290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9458" name="对象 12296"/>
          <p:cNvGraphicFramePr>
            <a:graphicFrameLocks/>
          </p:cNvGraphicFramePr>
          <p:nvPr/>
        </p:nvGraphicFramePr>
        <p:xfrm>
          <a:off x="477838" y="1601788"/>
          <a:ext cx="3859212" cy="2316162"/>
        </p:xfrm>
        <a:graphic>
          <a:graphicData uri="http://schemas.openxmlformats.org/presentationml/2006/ole">
            <mc:AlternateContent xmlns:mc="http://schemas.openxmlformats.org/markup-compatibility/2006">
              <mc:Choice xmlns:v="urn:schemas-microsoft-com:vml" Requires="v">
                <p:oleObj spid="_x0000_s7173" r:id="rId5" imgW="1600339" imgH="960203" progId="Paint.Picture">
                  <p:embed/>
                </p:oleObj>
              </mc:Choice>
              <mc:Fallback>
                <p:oleObj r:id="rId5" imgW="1600339" imgH="960203" progId="Paint.Pictur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8" y="1601788"/>
                        <a:ext cx="3859212"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9459" name="Text Box 48"/>
          <p:cNvSpPr txBox="1">
            <a:spLocks noChangeArrowheads="1"/>
          </p:cNvSpPr>
          <p:nvPr/>
        </p:nvSpPr>
        <p:spPr bwMode="auto">
          <a:xfrm>
            <a:off x="127000" y="723900"/>
            <a:ext cx="875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CC00CC"/>
                </a:solidFill>
                <a:latin typeface="微软雅黑" pitchFamily="34" charset="-122"/>
                <a:ea typeface="微软雅黑" pitchFamily="34" charset="-122"/>
              </a:rPr>
              <a:t>3.</a:t>
            </a:r>
            <a:r>
              <a:rPr lang="zh-CN" altLang="en-US" sz="3200" b="1">
                <a:solidFill>
                  <a:srgbClr val="CC00CC"/>
                </a:solidFill>
                <a:latin typeface="微软雅黑" pitchFamily="34" charset="-122"/>
                <a:ea typeface="微软雅黑" pitchFamily="34" charset="-122"/>
              </a:rPr>
              <a:t>利用滑动变阻器的最大阻值</a:t>
            </a:r>
            <a:r>
              <a:rPr lang="en-US" altLang="zh-CN" sz="3200" b="1">
                <a:solidFill>
                  <a:srgbClr val="CC00CC"/>
                </a:solidFill>
                <a:latin typeface="微软雅黑" pitchFamily="34" charset="-122"/>
                <a:ea typeface="微软雅黑" pitchFamily="34" charset="-122"/>
              </a:rPr>
              <a:t>R</a:t>
            </a:r>
            <a:r>
              <a:rPr lang="en-US" altLang="zh-CN" sz="3200" b="1" baseline="-25000">
                <a:solidFill>
                  <a:srgbClr val="CC00CC"/>
                </a:solidFill>
                <a:latin typeface="微软雅黑" pitchFamily="34" charset="-122"/>
                <a:ea typeface="微软雅黑" pitchFamily="34" charset="-122"/>
              </a:rPr>
              <a:t>max</a:t>
            </a:r>
            <a:r>
              <a:rPr lang="zh-CN" altLang="en-US" sz="3200" b="1">
                <a:solidFill>
                  <a:srgbClr val="CC00CC"/>
                </a:solidFill>
                <a:latin typeface="微软雅黑" pitchFamily="34" charset="-122"/>
                <a:ea typeface="微软雅黑" pitchFamily="34" charset="-122"/>
              </a:rPr>
              <a:t>测电阻</a:t>
            </a:r>
          </a:p>
        </p:txBody>
      </p:sp>
      <p:sp>
        <p:nvSpPr>
          <p:cNvPr id="19460" name="Text Box 6"/>
          <p:cNvSpPr txBox="1">
            <a:spLocks noChangeArrowheads="1"/>
          </p:cNvSpPr>
          <p:nvPr/>
        </p:nvSpPr>
        <p:spPr bwMode="auto">
          <a:xfrm>
            <a:off x="284163" y="4538663"/>
            <a:ext cx="733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0000"/>
                </a:solidFill>
                <a:latin typeface="Calibri" pitchFamily="34" charset="0"/>
              </a:rPr>
              <a:t>你能简单的叙述一下测量过程吗？</a:t>
            </a:r>
          </a:p>
        </p:txBody>
      </p:sp>
    </p:spTree>
    <p:extLst>
      <p:ext uri="{BB962C8B-B14F-4D97-AF65-F5344CB8AC3E}">
        <p14:creationId xmlns:p14="http://schemas.microsoft.com/office/powerpoint/2010/main" val="21041023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2606</Words>
  <Application>Microsoft Office PowerPoint</Application>
  <PresentationFormat>全屏显示(4:3)</PresentationFormat>
  <Paragraphs>148</Paragraphs>
  <Slides>24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主题</vt:lpstr>
      <vt:lpstr>Bitmap Image</vt:lpstr>
      <vt:lpstr>14.4 欧姆定律的应用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14.4 欧姆定律的应用 </dc:title>
  <cp:lastModifiedBy>User</cp:lastModifiedBy>
  <cp:revision>1</cp:revision>
  <dcterms:created xsi:type="dcterms:W3CDTF">2020-09-20T08:22:24Z</dcterms:created>
  <dcterms:modified xsi:type="dcterms:W3CDTF">2020-12-30T11:29:54Z</dcterms:modified>
</cp:coreProperties>
</file>