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81" r:id="rId4"/>
    <p:sldId id="283" r:id="rId5"/>
    <p:sldId id="284" r:id="rId6"/>
    <p:sldId id="285" r:id="rId7"/>
    <p:sldId id="286" r:id="rId8"/>
    <p:sldId id="298" r:id="rId9"/>
    <p:sldId id="289" r:id="rId10"/>
    <p:sldId id="290" r:id="rId11"/>
    <p:sldId id="291" r:id="rId12"/>
    <p:sldId id="288" r:id="rId13"/>
    <p:sldId id="294" r:id="rId14"/>
    <p:sldId id="300" r:id="rId15"/>
    <p:sldId id="301" r:id="rId16"/>
    <p:sldId id="302" r:id="rId17"/>
    <p:sldId id="303" r:id="rId18"/>
    <p:sldId id="304" r:id="rId19"/>
    <p:sldId id="293" r:id="rId20"/>
    <p:sldId id="296" r:id="rId21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3D08049-7182-4A07-BB66-81C9A40F424D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41FA3F0-6E21-4BC7-844D-CC78190472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507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77A3-75A5-409B-9D34-C4A7D39614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FA9D-16FE-4FEB-B956-AD723D927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CA4E-3F8D-4B33-B424-FF30D4235C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AAEB-4BC3-4BB7-A7C8-E08652304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B4EA-1FF6-419D-A78E-E86B52F596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CB7F-FF31-455C-8E4D-F009544AF7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4286-2BE3-449D-AD9D-3E32400E72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AC13-47AA-4BF2-AEF4-E7FCE0F170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F4BF-3FEC-4066-AC27-C4560BF419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2694-36A8-4D48-96D6-D6AD1DAE2B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8BBC-EA2F-43AB-B6E7-20071587D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2342-15A9-4B49-B0A1-CD1CB79C2E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15D85C2-830D-413B-AEDE-882F0D0188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10600" cy="147002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第二十章 电与磁</a:t>
            </a:r>
            <a:b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电生磁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．安培定则（右手定则）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右手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握住螺线管，让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四指指向螺线管中的电流方向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大拇指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所指的那端就是螺线管的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49156" name="Picture 4" descr="1E{X[7N@5OT[10H0YKX@`Q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3276600"/>
            <a:ext cx="4176713" cy="27813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9157" name="Picture 4" descr="http://res.tongyi.com/resources/article/student/others/201105140142/c2/21.files/image074.jpg"/>
          <p:cNvPicPr>
            <a:picLocks noChangeAspect="1" noChangeArrowheads="1"/>
          </p:cNvPicPr>
          <p:nvPr/>
        </p:nvPicPr>
        <p:blipFill>
          <a:blip r:embed="rId3"/>
          <a:srcRect r="9254"/>
          <a:stretch>
            <a:fillRect/>
          </a:stretch>
        </p:blipFill>
        <p:spPr bwMode="auto">
          <a:xfrm>
            <a:off x="4419600" y="2971800"/>
            <a:ext cx="4429125" cy="29289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31800" y="1268413"/>
            <a:ext cx="8229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　　1．判断下面螺线管中的</a:t>
            </a:r>
            <a:r>
              <a:rPr lang="en-US" altLang="zh-CN" sz="28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8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极和</a:t>
            </a:r>
            <a:r>
              <a:rPr lang="en-US" altLang="zh-CN" sz="28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8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极：</a:t>
            </a:r>
          </a:p>
        </p:txBody>
      </p:sp>
      <p:grpSp>
        <p:nvGrpSpPr>
          <p:cNvPr id="12291" name="Group 3"/>
          <p:cNvGrpSpPr/>
          <p:nvPr/>
        </p:nvGrpSpPr>
        <p:grpSpPr>
          <a:xfrm>
            <a:off x="1511300" y="2168525"/>
            <a:ext cx="2016125" cy="1368425"/>
            <a:chOff x="0" y="0"/>
            <a:chExt cx="1270" cy="862"/>
          </a:xfrm>
        </p:grpSpPr>
        <p:sp>
          <p:nvSpPr>
            <p:cNvPr id="12344" name="Rectangle 6"/>
            <p:cNvSpPr>
              <a:spLocks noChangeArrowheads="1"/>
            </p:cNvSpPr>
            <p:nvPr/>
          </p:nvSpPr>
          <p:spPr bwMode="auto">
            <a:xfrm rot="5400000">
              <a:off x="468" y="-228"/>
              <a:ext cx="317" cy="1270"/>
            </a:xfrm>
            <a:prstGeom prst="rect">
              <a:avLst/>
            </a:prstGeom>
            <a:gradFill rotWithShape="0">
              <a:gsLst>
                <a:gs pos="0">
                  <a:srgbClr val="101010"/>
                </a:gs>
                <a:gs pos="50000">
                  <a:srgbClr val="FFFFFF"/>
                </a:gs>
                <a:gs pos="100000">
                  <a:srgbClr val="101010"/>
                </a:gs>
              </a:gsLst>
              <a:lin ang="5400000" scaled="1"/>
            </a:gradFill>
            <a:ln w="9525">
              <a:solidFill>
                <a:srgbClr val="808080"/>
              </a:solidFill>
              <a:miter lim="800000"/>
            </a:ln>
          </p:spPr>
          <p:txBody>
            <a:bodyPr rot="10800000" vert="eaVert"/>
            <a:lstStyle/>
            <a:p>
              <a:pPr>
                <a:buFont typeface="Arial"/>
                <a:buNone/>
              </a:pPr>
              <a:endParaRPr lang="zh-CN" altLang="en-US" sz="1800" b="1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2345" name="Group 5"/>
            <p:cNvGrpSpPr/>
            <p:nvPr/>
          </p:nvGrpSpPr>
          <p:grpSpPr>
            <a:xfrm rot="5400000">
              <a:off x="400" y="-125"/>
              <a:ext cx="453" cy="1058"/>
              <a:chOff x="0" y="0"/>
              <a:chExt cx="607" cy="1703"/>
            </a:xfrm>
          </p:grpSpPr>
          <p:sp>
            <p:nvSpPr>
              <p:cNvPr id="12348" name="未知"/>
              <p:cNvSpPr/>
              <p:nvPr/>
            </p:nvSpPr>
            <p:spPr bwMode="auto">
              <a:xfrm>
                <a:off x="0" y="0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49" name="未知"/>
              <p:cNvSpPr/>
              <p:nvPr/>
            </p:nvSpPr>
            <p:spPr bwMode="auto">
              <a:xfrm>
                <a:off x="0" y="271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50" name="未知"/>
              <p:cNvSpPr/>
              <p:nvPr/>
            </p:nvSpPr>
            <p:spPr bwMode="auto">
              <a:xfrm>
                <a:off x="0" y="564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51" name="未知"/>
              <p:cNvSpPr/>
              <p:nvPr/>
            </p:nvSpPr>
            <p:spPr bwMode="auto">
              <a:xfrm>
                <a:off x="0" y="839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52" name="未知"/>
              <p:cNvSpPr/>
              <p:nvPr/>
            </p:nvSpPr>
            <p:spPr bwMode="auto">
              <a:xfrm>
                <a:off x="0" y="1096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53" name="未知"/>
              <p:cNvSpPr/>
              <p:nvPr/>
            </p:nvSpPr>
            <p:spPr bwMode="auto">
              <a:xfrm>
                <a:off x="0" y="1389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346" name="Line 14"/>
            <p:cNvSpPr>
              <a:spLocks noChangeShapeType="1"/>
            </p:cNvSpPr>
            <p:nvPr/>
          </p:nvSpPr>
          <p:spPr bwMode="auto">
            <a:xfrm flipH="1">
              <a:off x="136" y="58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47" name="Line 15"/>
            <p:cNvSpPr>
              <a:spLocks noChangeShapeType="1"/>
            </p:cNvSpPr>
            <p:nvPr/>
          </p:nvSpPr>
          <p:spPr bwMode="auto">
            <a:xfrm flipH="1">
              <a:off x="1180" y="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2292" name="Group 14"/>
          <p:cNvGrpSpPr/>
          <p:nvPr/>
        </p:nvGrpSpPr>
        <p:grpSpPr>
          <a:xfrm>
            <a:off x="5543550" y="2168525"/>
            <a:ext cx="2016125" cy="1368425"/>
            <a:chOff x="0" y="0"/>
            <a:chExt cx="1270" cy="862"/>
          </a:xfrm>
        </p:grpSpPr>
        <p:sp>
          <p:nvSpPr>
            <p:cNvPr id="12334" name="Rectangle 17"/>
            <p:cNvSpPr>
              <a:spLocks noChangeArrowheads="1"/>
            </p:cNvSpPr>
            <p:nvPr/>
          </p:nvSpPr>
          <p:spPr bwMode="auto">
            <a:xfrm rot="5400000">
              <a:off x="468" y="-228"/>
              <a:ext cx="317" cy="1270"/>
            </a:xfrm>
            <a:prstGeom prst="rect">
              <a:avLst/>
            </a:prstGeom>
            <a:gradFill rotWithShape="0">
              <a:gsLst>
                <a:gs pos="0">
                  <a:srgbClr val="101010"/>
                </a:gs>
                <a:gs pos="50000">
                  <a:srgbClr val="FFFFFF"/>
                </a:gs>
                <a:gs pos="100000">
                  <a:srgbClr val="101010"/>
                </a:gs>
              </a:gsLst>
              <a:lin ang="5400000" scaled="1"/>
            </a:gradFill>
            <a:ln w="9525">
              <a:solidFill>
                <a:srgbClr val="808080"/>
              </a:solidFill>
              <a:miter lim="800000"/>
            </a:ln>
          </p:spPr>
          <p:txBody>
            <a:bodyPr rot="10800000" vert="eaVert"/>
            <a:lstStyle/>
            <a:p>
              <a:pPr>
                <a:buFont typeface="Arial"/>
                <a:buNone/>
              </a:pPr>
              <a:endParaRPr lang="zh-CN" altLang="en-US" sz="1800" b="1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2335" name="Group 16"/>
            <p:cNvGrpSpPr/>
            <p:nvPr/>
          </p:nvGrpSpPr>
          <p:grpSpPr>
            <a:xfrm rot="5400000">
              <a:off x="400" y="-125"/>
              <a:ext cx="453" cy="1058"/>
              <a:chOff x="0" y="0"/>
              <a:chExt cx="607" cy="1703"/>
            </a:xfrm>
          </p:grpSpPr>
          <p:sp>
            <p:nvSpPr>
              <p:cNvPr id="12338" name="未知"/>
              <p:cNvSpPr/>
              <p:nvPr/>
            </p:nvSpPr>
            <p:spPr bwMode="auto">
              <a:xfrm>
                <a:off x="0" y="0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39" name="未知"/>
              <p:cNvSpPr/>
              <p:nvPr/>
            </p:nvSpPr>
            <p:spPr bwMode="auto">
              <a:xfrm>
                <a:off x="0" y="271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40" name="未知"/>
              <p:cNvSpPr/>
              <p:nvPr/>
            </p:nvSpPr>
            <p:spPr bwMode="auto">
              <a:xfrm>
                <a:off x="0" y="564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41" name="未知"/>
              <p:cNvSpPr/>
              <p:nvPr/>
            </p:nvSpPr>
            <p:spPr bwMode="auto">
              <a:xfrm>
                <a:off x="0" y="839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42" name="未知"/>
              <p:cNvSpPr/>
              <p:nvPr/>
            </p:nvSpPr>
            <p:spPr bwMode="auto">
              <a:xfrm>
                <a:off x="0" y="1096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43" name="未知"/>
              <p:cNvSpPr/>
              <p:nvPr/>
            </p:nvSpPr>
            <p:spPr bwMode="auto">
              <a:xfrm>
                <a:off x="0" y="1389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336" name="Line 25"/>
            <p:cNvSpPr>
              <a:spLocks noChangeShapeType="1"/>
            </p:cNvSpPr>
            <p:nvPr/>
          </p:nvSpPr>
          <p:spPr bwMode="auto">
            <a:xfrm flipH="1">
              <a:off x="136" y="58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37" name="Line 26"/>
            <p:cNvSpPr>
              <a:spLocks noChangeShapeType="1"/>
            </p:cNvSpPr>
            <p:nvPr/>
          </p:nvSpPr>
          <p:spPr bwMode="auto">
            <a:xfrm flipH="1">
              <a:off x="1180" y="0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2293" name="Group 25"/>
          <p:cNvGrpSpPr/>
          <p:nvPr/>
        </p:nvGrpSpPr>
        <p:grpSpPr>
          <a:xfrm>
            <a:off x="1692275" y="4581525"/>
            <a:ext cx="1368425" cy="1943100"/>
            <a:chOff x="0" y="0"/>
            <a:chExt cx="725" cy="1134"/>
          </a:xfrm>
        </p:grpSpPr>
        <p:sp>
          <p:nvSpPr>
            <p:cNvPr id="12324" name="Rectangle 28"/>
            <p:cNvSpPr>
              <a:spLocks noChangeArrowheads="1"/>
            </p:cNvSpPr>
            <p:nvPr/>
          </p:nvSpPr>
          <p:spPr bwMode="auto">
            <a:xfrm>
              <a:off x="317" y="0"/>
              <a:ext cx="227" cy="1134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>
                <a:buFont typeface="Arial"/>
                <a:buNone/>
              </a:pPr>
              <a:endParaRPr lang="zh-CN" altLang="en-US" sz="1800" b="1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2325" name="Group 27"/>
            <p:cNvGrpSpPr/>
            <p:nvPr/>
          </p:nvGrpSpPr>
          <p:grpSpPr>
            <a:xfrm>
              <a:off x="272" y="91"/>
              <a:ext cx="308" cy="900"/>
              <a:chOff x="0" y="0"/>
              <a:chExt cx="607" cy="1703"/>
            </a:xfrm>
          </p:grpSpPr>
          <p:sp>
            <p:nvSpPr>
              <p:cNvPr id="12328" name="未知"/>
              <p:cNvSpPr/>
              <p:nvPr/>
            </p:nvSpPr>
            <p:spPr bwMode="auto">
              <a:xfrm>
                <a:off x="0" y="0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9" name="未知"/>
              <p:cNvSpPr/>
              <p:nvPr/>
            </p:nvSpPr>
            <p:spPr bwMode="auto">
              <a:xfrm>
                <a:off x="0" y="271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30" name="未知"/>
              <p:cNvSpPr/>
              <p:nvPr/>
            </p:nvSpPr>
            <p:spPr bwMode="auto">
              <a:xfrm>
                <a:off x="0" y="564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31" name="未知"/>
              <p:cNvSpPr/>
              <p:nvPr/>
            </p:nvSpPr>
            <p:spPr bwMode="auto">
              <a:xfrm>
                <a:off x="0" y="839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32" name="未知"/>
              <p:cNvSpPr/>
              <p:nvPr/>
            </p:nvSpPr>
            <p:spPr bwMode="auto">
              <a:xfrm>
                <a:off x="0" y="1096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33" name="未知"/>
              <p:cNvSpPr/>
              <p:nvPr/>
            </p:nvSpPr>
            <p:spPr bwMode="auto">
              <a:xfrm>
                <a:off x="0" y="1389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326" name="Line 36"/>
            <p:cNvSpPr>
              <a:spLocks noChangeShapeType="1"/>
            </p:cNvSpPr>
            <p:nvPr/>
          </p:nvSpPr>
          <p:spPr bwMode="auto">
            <a:xfrm>
              <a:off x="0" y="91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27" name="Line 37"/>
            <p:cNvSpPr>
              <a:spLocks noChangeShapeType="1"/>
            </p:cNvSpPr>
            <p:nvPr/>
          </p:nvSpPr>
          <p:spPr bwMode="auto">
            <a:xfrm>
              <a:off x="544" y="99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2294" name="Group 36"/>
          <p:cNvGrpSpPr/>
          <p:nvPr/>
        </p:nvGrpSpPr>
        <p:grpSpPr>
          <a:xfrm>
            <a:off x="5580063" y="4581525"/>
            <a:ext cx="1368425" cy="1943100"/>
            <a:chOff x="0" y="0"/>
            <a:chExt cx="725" cy="1134"/>
          </a:xfrm>
        </p:grpSpPr>
        <p:sp>
          <p:nvSpPr>
            <p:cNvPr id="12314" name="Rectangle 39"/>
            <p:cNvSpPr>
              <a:spLocks noChangeArrowheads="1"/>
            </p:cNvSpPr>
            <p:nvPr/>
          </p:nvSpPr>
          <p:spPr bwMode="auto">
            <a:xfrm>
              <a:off x="317" y="0"/>
              <a:ext cx="227" cy="1134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>
                <a:buFont typeface="Arial"/>
                <a:buNone/>
              </a:pPr>
              <a:endParaRPr lang="zh-CN" altLang="en-US" sz="1800" b="1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2315" name="Group 38"/>
            <p:cNvGrpSpPr/>
            <p:nvPr/>
          </p:nvGrpSpPr>
          <p:grpSpPr>
            <a:xfrm>
              <a:off x="272" y="91"/>
              <a:ext cx="308" cy="900"/>
              <a:chOff x="0" y="0"/>
              <a:chExt cx="607" cy="1703"/>
            </a:xfrm>
          </p:grpSpPr>
          <p:sp>
            <p:nvSpPr>
              <p:cNvPr id="12318" name="未知"/>
              <p:cNvSpPr/>
              <p:nvPr/>
            </p:nvSpPr>
            <p:spPr bwMode="auto">
              <a:xfrm>
                <a:off x="0" y="0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19" name="未知"/>
              <p:cNvSpPr/>
              <p:nvPr/>
            </p:nvSpPr>
            <p:spPr bwMode="auto">
              <a:xfrm>
                <a:off x="0" y="271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0" name="未知"/>
              <p:cNvSpPr/>
              <p:nvPr/>
            </p:nvSpPr>
            <p:spPr bwMode="auto">
              <a:xfrm>
                <a:off x="0" y="564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1" name="未知"/>
              <p:cNvSpPr/>
              <p:nvPr/>
            </p:nvSpPr>
            <p:spPr bwMode="auto">
              <a:xfrm>
                <a:off x="0" y="839"/>
                <a:ext cx="607" cy="315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1 h 405"/>
                  <a:gd name="T8" fmla="*/ 2 w 612"/>
                  <a:gd name="T9" fmla="*/ 57 h 405"/>
                  <a:gd name="T10" fmla="*/ 100 w 612"/>
                  <a:gd name="T11" fmla="*/ 70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2" name="未知"/>
              <p:cNvSpPr/>
              <p:nvPr/>
            </p:nvSpPr>
            <p:spPr bwMode="auto">
              <a:xfrm>
                <a:off x="0" y="1096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3" name="未知"/>
              <p:cNvSpPr/>
              <p:nvPr/>
            </p:nvSpPr>
            <p:spPr bwMode="auto">
              <a:xfrm>
                <a:off x="0" y="1389"/>
                <a:ext cx="607" cy="314"/>
              </a:xfrm>
              <a:custGeom>
                <a:avLst/>
                <a:gdLst>
                  <a:gd name="T0" fmla="*/ 499 w 612"/>
                  <a:gd name="T1" fmla="*/ 0 h 405"/>
                  <a:gd name="T2" fmla="*/ 567 w 612"/>
                  <a:gd name="T3" fmla="*/ 12 h 405"/>
                  <a:gd name="T4" fmla="*/ 499 w 612"/>
                  <a:gd name="T5" fmla="*/ 26 h 405"/>
                  <a:gd name="T6" fmla="*/ 85 w 612"/>
                  <a:gd name="T7" fmla="*/ 40 h 405"/>
                  <a:gd name="T8" fmla="*/ 2 w 612"/>
                  <a:gd name="T9" fmla="*/ 55 h 405"/>
                  <a:gd name="T10" fmla="*/ 100 w 612"/>
                  <a:gd name="T11" fmla="*/ 68 h 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405"/>
                  <a:gd name="T20" fmla="*/ 612 w 612"/>
                  <a:gd name="T21" fmla="*/ 405 h 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405">
                    <a:moveTo>
                      <a:pt x="527" y="0"/>
                    </a:moveTo>
                    <a:cubicBezTo>
                      <a:pt x="539" y="12"/>
                      <a:pt x="602" y="50"/>
                      <a:pt x="602" y="75"/>
                    </a:cubicBezTo>
                    <a:cubicBezTo>
                      <a:pt x="602" y="100"/>
                      <a:pt x="612" y="123"/>
                      <a:pt x="527" y="150"/>
                    </a:cubicBezTo>
                    <a:cubicBezTo>
                      <a:pt x="442" y="177"/>
                      <a:pt x="179" y="210"/>
                      <a:pt x="92" y="240"/>
                    </a:cubicBezTo>
                    <a:cubicBezTo>
                      <a:pt x="5" y="270"/>
                      <a:pt x="0" y="303"/>
                      <a:pt x="2" y="330"/>
                    </a:cubicBezTo>
                    <a:cubicBezTo>
                      <a:pt x="4" y="357"/>
                      <a:pt x="85" y="390"/>
                      <a:pt x="107" y="40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b="1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316" name="Line 47"/>
            <p:cNvSpPr>
              <a:spLocks noChangeShapeType="1"/>
            </p:cNvSpPr>
            <p:nvPr/>
          </p:nvSpPr>
          <p:spPr bwMode="auto">
            <a:xfrm>
              <a:off x="0" y="91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317" name="Line 48"/>
            <p:cNvSpPr>
              <a:spLocks noChangeShapeType="1"/>
            </p:cNvSpPr>
            <p:nvPr/>
          </p:nvSpPr>
          <p:spPr bwMode="auto">
            <a:xfrm>
              <a:off x="544" y="998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2295" name="Line 49"/>
          <p:cNvSpPr>
            <a:spLocks noChangeShapeType="1"/>
          </p:cNvSpPr>
          <p:nvPr/>
        </p:nvSpPr>
        <p:spPr bwMode="auto">
          <a:xfrm flipH="1" flipV="1">
            <a:off x="1727200" y="324802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296" name="Line 50"/>
          <p:cNvSpPr>
            <a:spLocks noChangeShapeType="1"/>
          </p:cNvSpPr>
          <p:nvPr/>
        </p:nvSpPr>
        <p:spPr bwMode="auto">
          <a:xfrm flipH="1" flipV="1">
            <a:off x="3382963" y="23209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297" name="Line 51"/>
          <p:cNvSpPr>
            <a:spLocks noChangeShapeType="1"/>
          </p:cNvSpPr>
          <p:nvPr/>
        </p:nvSpPr>
        <p:spPr bwMode="auto">
          <a:xfrm flipH="1">
            <a:off x="7415213" y="22526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298" name="Line 52"/>
          <p:cNvSpPr>
            <a:spLocks noChangeShapeType="1"/>
          </p:cNvSpPr>
          <p:nvPr/>
        </p:nvSpPr>
        <p:spPr bwMode="auto">
          <a:xfrm flipH="1">
            <a:off x="5759450" y="31162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299" name="Text Box 53"/>
          <p:cNvSpPr txBox="1">
            <a:spLocks noChangeArrowheads="1"/>
          </p:cNvSpPr>
          <p:nvPr/>
        </p:nvSpPr>
        <p:spPr bwMode="auto">
          <a:xfrm>
            <a:off x="431800" y="3573463"/>
            <a:ext cx="6661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　　2．判断螺线管中的电流方向：</a:t>
            </a:r>
            <a:endParaRPr lang="en-US" sz="2800" b="1">
              <a:solidFill>
                <a:srgbClr val="000099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300" name="Text Box 54"/>
          <p:cNvSpPr txBox="1">
            <a:spLocks noChangeArrowheads="1"/>
          </p:cNvSpPr>
          <p:nvPr/>
        </p:nvSpPr>
        <p:spPr bwMode="auto">
          <a:xfrm>
            <a:off x="2311400" y="4148138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N</a:t>
            </a:r>
          </a:p>
        </p:txBody>
      </p:sp>
      <p:sp>
        <p:nvSpPr>
          <p:cNvPr id="12301" name="Text Box 55"/>
          <p:cNvSpPr txBox="1">
            <a:spLocks noChangeArrowheads="1"/>
          </p:cNvSpPr>
          <p:nvPr/>
        </p:nvSpPr>
        <p:spPr bwMode="auto">
          <a:xfrm>
            <a:off x="6192838" y="4149725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S</a:t>
            </a:r>
          </a:p>
        </p:txBody>
      </p:sp>
      <p:sp>
        <p:nvSpPr>
          <p:cNvPr id="50230" name="Text Box 56"/>
          <p:cNvSpPr txBox="1">
            <a:spLocks noChangeArrowheads="1"/>
          </p:cNvSpPr>
          <p:nvPr/>
        </p:nvSpPr>
        <p:spPr bwMode="auto">
          <a:xfrm>
            <a:off x="1006475" y="2528888"/>
            <a:ext cx="41229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32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S</a:t>
            </a:r>
          </a:p>
        </p:txBody>
      </p:sp>
      <p:sp>
        <p:nvSpPr>
          <p:cNvPr id="50231" name="Text Box 57"/>
          <p:cNvSpPr txBox="1">
            <a:spLocks noChangeArrowheads="1"/>
          </p:cNvSpPr>
          <p:nvPr/>
        </p:nvSpPr>
        <p:spPr bwMode="auto">
          <a:xfrm>
            <a:off x="3651250" y="2536825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N</a:t>
            </a:r>
          </a:p>
        </p:txBody>
      </p:sp>
      <p:sp>
        <p:nvSpPr>
          <p:cNvPr id="50232" name="Text Box 58"/>
          <p:cNvSpPr txBox="1">
            <a:spLocks noChangeArrowheads="1"/>
          </p:cNvSpPr>
          <p:nvPr/>
        </p:nvSpPr>
        <p:spPr bwMode="auto">
          <a:xfrm>
            <a:off x="4946650" y="2560638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N</a:t>
            </a:r>
          </a:p>
        </p:txBody>
      </p:sp>
      <p:sp>
        <p:nvSpPr>
          <p:cNvPr id="50233" name="Text Box 59"/>
          <p:cNvSpPr txBox="1">
            <a:spLocks noChangeArrowheads="1"/>
          </p:cNvSpPr>
          <p:nvPr/>
        </p:nvSpPr>
        <p:spPr bwMode="auto">
          <a:xfrm>
            <a:off x="7754938" y="2509838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S</a:t>
            </a:r>
          </a:p>
        </p:txBody>
      </p:sp>
      <p:sp>
        <p:nvSpPr>
          <p:cNvPr id="50234" name="Line 60"/>
          <p:cNvSpPr>
            <a:spLocks noChangeShapeType="1"/>
          </p:cNvSpPr>
          <p:nvPr/>
        </p:nvSpPr>
        <p:spPr bwMode="auto">
          <a:xfrm flipH="1">
            <a:off x="1800225" y="4724400"/>
            <a:ext cx="3603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0235" name="Line 61"/>
          <p:cNvSpPr>
            <a:spLocks noChangeShapeType="1"/>
          </p:cNvSpPr>
          <p:nvPr/>
        </p:nvSpPr>
        <p:spPr bwMode="auto">
          <a:xfrm flipH="1">
            <a:off x="2735263" y="6273800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0236" name="Line 62"/>
          <p:cNvSpPr>
            <a:spLocks noChangeShapeType="1"/>
          </p:cNvSpPr>
          <p:nvPr/>
        </p:nvSpPr>
        <p:spPr bwMode="auto">
          <a:xfrm>
            <a:off x="5616575" y="4724400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0237" name="Line 63"/>
          <p:cNvSpPr>
            <a:spLocks noChangeShapeType="1"/>
          </p:cNvSpPr>
          <p:nvPr/>
        </p:nvSpPr>
        <p:spPr bwMode="auto">
          <a:xfrm>
            <a:off x="6659563" y="6273800"/>
            <a:ext cx="287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 b="1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6" name="标题 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4" grpId="0" animBg="1"/>
      <p:bldP spid="50235" grpId="1" animBg="1"/>
      <p:bldP spid="50236" grpId="2" animBg="1"/>
      <p:bldP spid="50237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76400"/>
            <a:ext cx="7620000" cy="321627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13315" name="Rectangle 8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1371600"/>
            <a:ext cx="3626787" cy="2589213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1" y="1600200"/>
            <a:ext cx="2139092" cy="24384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14400" y="4191000"/>
            <a:ext cx="2743200" cy="2254827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38600" y="3886200"/>
            <a:ext cx="4762500" cy="250507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1434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在如图所示的电路中，根据小磁针静止时的指向可知（　　）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端是通电螺线管的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端是电源负极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端是通电螺线管的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d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端是电源正极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端是通电缧线管的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端是电源正极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D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端是通电螺线管的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d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端是电源负极</a:t>
            </a: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endParaRPr lang="zh-CN" altLang="zh-CN" sz="24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endParaRPr lang="zh-CN" altLang="en-US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2" name="图片 3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00" y="1752600"/>
            <a:ext cx="3200400" cy="1905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常州）如图所示，闭合开关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两个通电螺线管的相互作用情况以及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端的极性分别是（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．相斥，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．相斥，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．相吸，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．相吸，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</a:t>
            </a: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789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4200" y="4038600"/>
            <a:ext cx="5577411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47545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益阳）如图所示，在通电螺线管周围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四个位置画出的小磁针指向正确的是（　　）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  <a:p>
            <a:pPr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6866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19399" y="2209800"/>
            <a:ext cx="4898571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抚顺二模）如图所示，接通电源后，通电螺线管旁悬挂的条形磁铁向右偏。请标出通电螺线管左端的磁极、磁感线的方向、磁铁右端的磁极。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endParaRPr lang="zh-CN" altLang="en-US" sz="2400" b="1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35844" name="Picture 4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2743200"/>
            <a:ext cx="4805232" cy="1905000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3429000" y="4800600"/>
            <a:ext cx="4518655" cy="1447800"/>
            <a:chOff x="3429000" y="4800600"/>
            <a:chExt cx="4518655" cy="1447800"/>
          </a:xfrm>
        </p:grpSpPr>
        <p:pic>
          <p:nvPicPr>
            <p:cNvPr id="35846" name="Picture 6" descr="èä¼ç½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038600" y="4800600"/>
              <a:ext cx="3909055" cy="1447800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3429000" y="5715000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</a:t>
              </a:r>
              <a:endParaRPr lang="zh-CN" altLang="en-US" sz="2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毕节市）将一个通电螺线管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用单线悬挂起来，如图所示，闭合开关，最后静止时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端指南、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端指北。画出螺线管上过导线环绕图示，并在螺线管两端标出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极。</a:t>
            </a:r>
          </a:p>
        </p:txBody>
      </p:sp>
      <p:pic>
        <p:nvPicPr>
          <p:cNvPr id="51202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2895600"/>
            <a:ext cx="2829393" cy="2286000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3429000" y="4159398"/>
            <a:ext cx="4038600" cy="2078822"/>
            <a:chOff x="3429000" y="4159398"/>
            <a:chExt cx="4038600" cy="2078822"/>
          </a:xfrm>
        </p:grpSpPr>
        <p:sp>
          <p:nvSpPr>
            <p:cNvPr id="8" name="矩形 7"/>
            <p:cNvSpPr/>
            <p:nvPr/>
          </p:nvSpPr>
          <p:spPr>
            <a:xfrm>
              <a:off x="3429000" y="5715000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</a:t>
              </a:r>
              <a:endParaRPr lang="zh-CN" altLang="en-US" sz="2800"/>
            </a:p>
          </p:txBody>
        </p:sp>
        <p:pic>
          <p:nvPicPr>
            <p:cNvPr id="51204" name="Picture 4" descr="èä¼ç½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495800" y="4159398"/>
              <a:ext cx="2971800" cy="20413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9" name="Picture 23" descr="G:\我的物理\2020秋物理九上课件\2020秋物理九上课件20-02电生磁\思维导图20-02电生磁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" y="1447800"/>
            <a:ext cx="8894390" cy="4572000"/>
          </a:xfrm>
          <a:prstGeom prst="rect">
            <a:avLst/>
          </a:prstGeom>
          <a:noFill/>
        </p:spPr>
      </p:pic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67400" y="3124200"/>
            <a:ext cx="3009900" cy="33909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2962275" cy="338137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71800" y="1981200"/>
            <a:ext cx="2752725" cy="293370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安培定则应用</a:t>
            </a:r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题型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题型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：由螺线管中的电流方向，判断通电螺线管的南北极。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题型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：已知通电螺线管的南北极，判断螺线管中的电流方向；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题型</a:t>
            </a: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：根据通电螺线管的南北极和电源正负极，画出螺线管的绕线方向。</a:t>
            </a: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1843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6700" y="107061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一、电流的磁效应</a:t>
            </a:r>
          </a:p>
        </p:txBody>
      </p:sp>
      <p:sp>
        <p:nvSpPr>
          <p:cNvPr id="12291" name="内容占位符 7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229600" cy="5486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．探究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通电导线周围的磁场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（奥斯特实验）</a:t>
            </a:r>
          </a:p>
          <a:p>
            <a:pPr algn="just"/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/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/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/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/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得出结论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algn="just">
              <a:buClr>
                <a:schemeClr val="bg1"/>
              </a:buClr>
            </a:pP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通电导线周围存在磁场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 algn="just"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磁场方向与电流方向有关。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828800"/>
            <a:ext cx="8001000" cy="2670175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奥斯特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丹麦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物理学家。</a:t>
            </a:r>
          </a:p>
          <a:p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1820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年，奥斯特在课堂上做实验时发现了电和磁之间的联系。</a:t>
            </a:r>
          </a:p>
        </p:txBody>
      </p:sp>
      <p:sp>
        <p:nvSpPr>
          <p:cNvPr id="5123" name="AutoShape 7" descr="34704e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24" name="AutoShape 9" descr="34704e8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381000"/>
            <a:ext cx="8763000" cy="388620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．电流的磁效应：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通电导线周围存在与电流方向有关的磁场，这种现象叫做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电流磁效应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2514600"/>
            <a:ext cx="4559300" cy="3559175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二、通电螺线管的磁场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．螺线管（线圈）：</a:t>
            </a:r>
          </a:p>
          <a:p>
            <a:pPr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将导线绕在圆筒上，做成螺线管（也叫线圈）。</a:t>
            </a:r>
          </a:p>
          <a:p>
            <a:pPr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通电后各圈导线磁场产生</a:t>
            </a:r>
            <a:r>
              <a:rPr lang="zh-CN" altLang="en-US" sz="3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叠加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，磁场增强。</a:t>
            </a:r>
          </a:p>
          <a:p>
            <a:pPr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在螺线管中插入铁棒（或软铁）磁场会更强。</a:t>
            </a:r>
          </a:p>
        </p:txBody>
      </p:sp>
      <p:sp>
        <p:nvSpPr>
          <p:cNvPr id="7172" name="矩形 30"/>
          <p:cNvSpPr>
            <a:spLocks noChangeArrowheads="1"/>
          </p:cNvSpPr>
          <p:nvPr/>
        </p:nvSpPr>
        <p:spPr bwMode="auto">
          <a:xfrm>
            <a:off x="5824538" y="4105275"/>
            <a:ext cx="2928937" cy="14287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>
              <a:buFont typeface="Arial"/>
              <a:buNone/>
            </a:pPr>
            <a:endParaRPr lang="zh-CN" altLang="en-US" sz="1800" b="1">
              <a:solidFill>
                <a:srgbClr val="000000"/>
              </a:solidFill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7173" name="Picture 2" descr="http://ceshi.myqingfeng.com/sxdq/client/user/upimage/product_sxdq20090623173441TA5VR.jpg"/>
          <p:cNvPicPr>
            <a:picLocks noChangeAspect="1" noChangeArrowheads="1"/>
          </p:cNvPicPr>
          <p:nvPr/>
        </p:nvPicPr>
        <p:blipFill>
          <a:blip r:embed="rId2"/>
          <a:srcRect t="11667"/>
          <a:stretch>
            <a:fillRect/>
          </a:stretch>
        </p:blipFill>
        <p:spPr bwMode="auto">
          <a:xfrm>
            <a:off x="381000" y="3581400"/>
            <a:ext cx="3429000" cy="2725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4" name="Picture 2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4114800"/>
            <a:ext cx="4191000" cy="1704975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．探究通电螺线管外部的磁场分布。</a:t>
            </a:r>
          </a:p>
        </p:txBody>
      </p:sp>
      <p:pic>
        <p:nvPicPr>
          <p:cNvPr id="8195" name="Picture 80" descr="1250400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990600"/>
            <a:ext cx="5943600" cy="26400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5137" name="Picture 4" descr="http://wt.zjzszx.cn/imagematerial/upload/wl/2DU3ZN1774X1SGBC.jpg"/>
          <p:cNvPicPr>
            <a:picLocks noChangeAspect="1" noChangeArrowheads="1"/>
          </p:cNvPicPr>
          <p:nvPr/>
        </p:nvPicPr>
        <p:blipFill>
          <a:blip r:embed="rId3"/>
          <a:srcRect b="8221"/>
          <a:stretch>
            <a:fillRect/>
          </a:stretch>
        </p:blipFill>
        <p:spPr bwMode="auto">
          <a:xfrm>
            <a:off x="4572000" y="3581400"/>
            <a:ext cx="3938588" cy="27860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7" name="Picture 82" descr="1250400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7338" y="3643313"/>
            <a:ext cx="4284662" cy="247808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物理素材 GIF动画\GIF20电与磁\电与磁_通电螺线管磁场_安培定则_右手定则02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457200"/>
            <a:ext cx="8128000" cy="4572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得出结论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）通电螺线管磁场和条形磁铁的磁场相同。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）通电螺线管极性与螺线管中的电流方向有关。</a:t>
            </a:r>
          </a:p>
          <a:p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143000" y="555625"/>
            <a:ext cx="2681109" cy="1704975"/>
            <a:chOff x="0" y="0"/>
            <a:chExt cx="2681109" cy="1704975"/>
          </a:xfrm>
        </p:grpSpPr>
        <p:sp>
          <p:nvSpPr>
            <p:cNvPr id="10301" name="Rectangle 2"/>
            <p:cNvSpPr>
              <a:spLocks noChangeArrowheads="1"/>
            </p:cNvSpPr>
            <p:nvPr/>
          </p:nvSpPr>
          <p:spPr bwMode="auto">
            <a:xfrm>
              <a:off x="73025" y="230187"/>
              <a:ext cx="2557463" cy="674687"/>
            </a:xfrm>
            <a:prstGeom prst="rect">
              <a:avLst/>
            </a:prstGeom>
            <a:gradFill rotWithShape="0">
              <a:gsLst>
                <a:gs pos="0">
                  <a:srgbClr val="4E4E4E"/>
                </a:gs>
                <a:gs pos="50000">
                  <a:srgbClr val="EAEAEA"/>
                </a:gs>
                <a:gs pos="100000">
                  <a:srgbClr val="4E4E4E"/>
                </a:gs>
              </a:gsLst>
              <a:lin ang="5400000" scaled="1"/>
            </a:gradFill>
            <a:ln w="9525">
              <a:solidFill>
                <a:srgbClr val="4D4D4D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8136" name="Text Box 3"/>
            <p:cNvSpPr txBox="1">
              <a:spLocks noChangeArrowheads="1"/>
            </p:cNvSpPr>
            <p:nvPr/>
          </p:nvSpPr>
          <p:spPr bwMode="auto">
            <a:xfrm>
              <a:off x="0" y="230188"/>
              <a:ext cx="51809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N</a:t>
              </a:r>
            </a:p>
          </p:txBody>
        </p:sp>
        <p:sp>
          <p:nvSpPr>
            <p:cNvPr id="48137" name="Text Box 4"/>
            <p:cNvSpPr txBox="1">
              <a:spLocks noChangeArrowheads="1"/>
            </p:cNvSpPr>
            <p:nvPr/>
          </p:nvSpPr>
          <p:spPr bwMode="auto">
            <a:xfrm>
              <a:off x="2239963" y="236538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grpSp>
          <p:nvGrpSpPr>
            <p:cNvPr id="10304" name="Group 10"/>
            <p:cNvGrpSpPr/>
            <p:nvPr/>
          </p:nvGrpSpPr>
          <p:grpSpPr>
            <a:xfrm>
              <a:off x="381009" y="0"/>
              <a:ext cx="1865323" cy="1704975"/>
              <a:chOff x="0" y="0"/>
              <a:chExt cx="1175" cy="1074"/>
            </a:xfrm>
          </p:grpSpPr>
          <p:sp>
            <p:nvSpPr>
              <p:cNvPr id="10313" name="Freeform 7"/>
              <p:cNvSpPr/>
              <p:nvPr/>
            </p:nvSpPr>
            <p:spPr bwMode="auto">
              <a:xfrm>
                <a:off x="15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4" name="Line 8"/>
              <p:cNvSpPr>
                <a:spLocks noChangeShapeType="1"/>
              </p:cNvSpPr>
              <p:nvPr/>
            </p:nvSpPr>
            <p:spPr bwMode="auto">
              <a:xfrm flipH="1">
                <a:off x="0" y="582"/>
                <a:ext cx="0" cy="492"/>
              </a:xfrm>
              <a:prstGeom prst="line">
                <a:avLst/>
              </a:pr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5" name="Freeform 9"/>
              <p:cNvSpPr/>
              <p:nvPr/>
            </p:nvSpPr>
            <p:spPr bwMode="auto">
              <a:xfrm>
                <a:off x="1066" y="32"/>
                <a:ext cx="109" cy="1030"/>
              </a:xfrm>
              <a:custGeom>
                <a:avLst/>
                <a:gdLst>
                  <a:gd name="T0" fmla="*/ 0 w 104"/>
                  <a:gd name="T1" fmla="*/ 1146 h 704"/>
                  <a:gd name="T2" fmla="*/ 67 w 104"/>
                  <a:gd name="T3" fmla="*/ 464 h 704"/>
                  <a:gd name="T4" fmla="*/ 134 w 104"/>
                  <a:gd name="T5" fmla="*/ 3905 h 704"/>
                  <a:gd name="T6" fmla="*/ 134 w 104"/>
                  <a:gd name="T7" fmla="*/ 10104 h 7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704"/>
                  <a:gd name="T14" fmla="*/ 104 w 104"/>
                  <a:gd name="T15" fmla="*/ 704 h 7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704">
                    <a:moveTo>
                      <a:pt x="0" y="80"/>
                    </a:moveTo>
                    <a:cubicBezTo>
                      <a:pt x="16" y="40"/>
                      <a:pt x="32" y="0"/>
                      <a:pt x="48" y="32"/>
                    </a:cubicBezTo>
                    <a:cubicBezTo>
                      <a:pt x="64" y="64"/>
                      <a:pt x="88" y="160"/>
                      <a:pt x="96" y="272"/>
                    </a:cubicBezTo>
                    <a:cubicBezTo>
                      <a:pt x="104" y="384"/>
                      <a:pt x="96" y="632"/>
                      <a:pt x="96" y="704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6" name="Freeform 10"/>
              <p:cNvSpPr/>
              <p:nvPr/>
            </p:nvSpPr>
            <p:spPr bwMode="auto">
              <a:xfrm>
                <a:off x="251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7" name="Freeform 11"/>
              <p:cNvSpPr/>
              <p:nvPr/>
            </p:nvSpPr>
            <p:spPr bwMode="auto">
              <a:xfrm>
                <a:off x="514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8" name="Freeform 12"/>
              <p:cNvSpPr/>
              <p:nvPr/>
            </p:nvSpPr>
            <p:spPr bwMode="auto">
              <a:xfrm>
                <a:off x="786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0305" name="Line 13"/>
            <p:cNvSpPr>
              <a:spLocks noChangeShapeType="1"/>
            </p:cNvSpPr>
            <p:nvPr/>
          </p:nvSpPr>
          <p:spPr bwMode="auto">
            <a:xfrm flipH="1" flipV="1">
              <a:off x="2246313" y="1238250"/>
              <a:ext cx="0" cy="288925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306" name="Line 14"/>
            <p:cNvSpPr>
              <a:spLocks noChangeShapeType="1"/>
            </p:cNvSpPr>
            <p:nvPr/>
          </p:nvSpPr>
          <p:spPr bwMode="auto">
            <a:xfrm flipH="1">
              <a:off x="388938" y="1252537"/>
              <a:ext cx="0" cy="287337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0307" name="Group 19"/>
            <p:cNvGrpSpPr/>
            <p:nvPr/>
          </p:nvGrpSpPr>
          <p:grpSpPr>
            <a:xfrm>
              <a:off x="598468" y="474667"/>
              <a:ext cx="1643074" cy="288925"/>
              <a:chOff x="0" y="0"/>
              <a:chExt cx="1643074" cy="288925"/>
            </a:xfrm>
          </p:grpSpPr>
          <p:sp>
            <p:nvSpPr>
              <p:cNvPr id="10308" name="Line 13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09" name="Line 13"/>
              <p:cNvSpPr>
                <a:spLocks noChangeShapeType="1"/>
              </p:cNvSpPr>
              <p:nvPr/>
            </p:nvSpPr>
            <p:spPr bwMode="auto">
              <a:xfrm flipH="1" flipV="1">
                <a:off x="357190" y="0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0" name="Line 13"/>
              <p:cNvSpPr>
                <a:spLocks noChangeShapeType="1"/>
              </p:cNvSpPr>
              <p:nvPr/>
            </p:nvSpPr>
            <p:spPr bwMode="auto">
              <a:xfrm flipH="1" flipV="1">
                <a:off x="785818" y="0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1" name="Line 13"/>
              <p:cNvSpPr>
                <a:spLocks noChangeShapeType="1"/>
              </p:cNvSpPr>
              <p:nvPr/>
            </p:nvSpPr>
            <p:spPr bwMode="auto">
              <a:xfrm flipH="1" flipV="1">
                <a:off x="1214446" y="0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12" name="Line 13"/>
              <p:cNvSpPr>
                <a:spLocks noChangeShapeType="1"/>
              </p:cNvSpPr>
              <p:nvPr/>
            </p:nvSpPr>
            <p:spPr bwMode="auto">
              <a:xfrm flipH="1" flipV="1">
                <a:off x="1643074" y="0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25"/>
          <p:cNvGrpSpPr/>
          <p:nvPr/>
        </p:nvGrpSpPr>
        <p:grpSpPr>
          <a:xfrm>
            <a:off x="1198563" y="2270125"/>
            <a:ext cx="2659628" cy="1614488"/>
            <a:chOff x="0" y="0"/>
            <a:chExt cx="2659629" cy="1614487"/>
          </a:xfrm>
        </p:grpSpPr>
        <p:sp>
          <p:nvSpPr>
            <p:cNvPr id="10283" name="Rectangle 28"/>
            <p:cNvSpPr>
              <a:spLocks noChangeArrowheads="1"/>
            </p:cNvSpPr>
            <p:nvPr/>
          </p:nvSpPr>
          <p:spPr bwMode="auto">
            <a:xfrm>
              <a:off x="55563" y="246062"/>
              <a:ext cx="2557463" cy="674687"/>
            </a:xfrm>
            <a:prstGeom prst="rect">
              <a:avLst/>
            </a:prstGeom>
            <a:gradFill rotWithShape="0">
              <a:gsLst>
                <a:gs pos="0">
                  <a:srgbClr val="4E4E4E"/>
                </a:gs>
                <a:gs pos="50000">
                  <a:srgbClr val="EAEAEA"/>
                </a:gs>
                <a:gs pos="100000">
                  <a:srgbClr val="4E4E4E"/>
                </a:gs>
              </a:gsLst>
              <a:lin ang="5400000" scaled="1"/>
            </a:gradFill>
            <a:ln w="9525">
              <a:solidFill>
                <a:srgbClr val="4D4D4D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0284" name="Group 27"/>
            <p:cNvGrpSpPr/>
            <p:nvPr/>
          </p:nvGrpSpPr>
          <p:grpSpPr>
            <a:xfrm>
              <a:off x="414343" y="0"/>
              <a:ext cx="1865319" cy="1614487"/>
              <a:chOff x="0" y="0"/>
              <a:chExt cx="1175" cy="1035"/>
            </a:xfrm>
          </p:grpSpPr>
          <p:sp>
            <p:nvSpPr>
              <p:cNvPr id="10295" name="Freeform 30"/>
              <p:cNvSpPr/>
              <p:nvPr/>
            </p:nvSpPr>
            <p:spPr bwMode="auto">
              <a:xfrm>
                <a:off x="0" y="40"/>
                <a:ext cx="91" cy="995"/>
              </a:xfrm>
              <a:custGeom>
                <a:avLst/>
                <a:gdLst>
                  <a:gd name="T0" fmla="*/ 40 w 104"/>
                  <a:gd name="T1" fmla="*/ 1453 h 648"/>
                  <a:gd name="T2" fmla="*/ 22 w 104"/>
                  <a:gd name="T3" fmla="*/ 488 h 648"/>
                  <a:gd name="T4" fmla="*/ 4 w 104"/>
                  <a:gd name="T5" fmla="*/ 4353 h 648"/>
                  <a:gd name="T6" fmla="*/ 4 w 104"/>
                  <a:gd name="T7" fmla="*/ 13041 h 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648"/>
                  <a:gd name="T14" fmla="*/ 104 w 104"/>
                  <a:gd name="T15" fmla="*/ 648 h 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648">
                    <a:moveTo>
                      <a:pt x="104" y="72"/>
                    </a:moveTo>
                    <a:cubicBezTo>
                      <a:pt x="88" y="36"/>
                      <a:pt x="72" y="0"/>
                      <a:pt x="56" y="24"/>
                    </a:cubicBezTo>
                    <a:cubicBezTo>
                      <a:pt x="40" y="48"/>
                      <a:pt x="16" y="112"/>
                      <a:pt x="8" y="216"/>
                    </a:cubicBezTo>
                    <a:cubicBezTo>
                      <a:pt x="0" y="320"/>
                      <a:pt x="8" y="576"/>
                      <a:pt x="8" y="648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6" name="Freeform 31"/>
              <p:cNvSpPr/>
              <p:nvPr/>
            </p:nvSpPr>
            <p:spPr bwMode="auto">
              <a:xfrm>
                <a:off x="927" y="3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7" name="Line 32"/>
              <p:cNvSpPr>
                <a:spLocks noChangeShapeType="1"/>
              </p:cNvSpPr>
              <p:nvPr/>
            </p:nvSpPr>
            <p:spPr bwMode="auto">
              <a:xfrm flipH="1">
                <a:off x="1175" y="593"/>
                <a:ext cx="0" cy="442"/>
              </a:xfrm>
              <a:prstGeom prst="line">
                <a:avLst/>
              </a:pr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8" name="Freeform 33"/>
              <p:cNvSpPr/>
              <p:nvPr/>
            </p:nvSpPr>
            <p:spPr bwMode="auto">
              <a:xfrm>
                <a:off x="406" y="0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9" name="Freeform 34"/>
              <p:cNvSpPr/>
              <p:nvPr/>
            </p:nvSpPr>
            <p:spPr bwMode="auto">
              <a:xfrm>
                <a:off x="662" y="1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300" name="Freeform 35"/>
              <p:cNvSpPr/>
              <p:nvPr/>
            </p:nvSpPr>
            <p:spPr bwMode="auto">
              <a:xfrm>
                <a:off x="136" y="0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48162" name="Text Box 36"/>
            <p:cNvSpPr txBox="1">
              <a:spLocks noChangeArrowheads="1"/>
            </p:cNvSpPr>
            <p:nvPr/>
          </p:nvSpPr>
          <p:spPr bwMode="auto">
            <a:xfrm>
              <a:off x="2141538" y="252413"/>
              <a:ext cx="51809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N</a:t>
              </a:r>
            </a:p>
          </p:txBody>
        </p:sp>
        <p:sp>
          <p:nvSpPr>
            <p:cNvPr id="48163" name="Text Box 37"/>
            <p:cNvSpPr txBox="1">
              <a:spLocks noChangeArrowheads="1"/>
            </p:cNvSpPr>
            <p:nvPr/>
          </p:nvSpPr>
          <p:spPr bwMode="auto">
            <a:xfrm>
              <a:off x="0" y="252413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sp>
          <p:nvSpPr>
            <p:cNvPr id="10287" name="Line 38"/>
            <p:cNvSpPr>
              <a:spLocks noChangeShapeType="1"/>
            </p:cNvSpPr>
            <p:nvPr/>
          </p:nvSpPr>
          <p:spPr bwMode="auto">
            <a:xfrm flipH="1" flipV="1">
              <a:off x="2281238" y="1181100"/>
              <a:ext cx="0" cy="288925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88" name="Line 39"/>
            <p:cNvSpPr>
              <a:spLocks noChangeShapeType="1"/>
            </p:cNvSpPr>
            <p:nvPr/>
          </p:nvSpPr>
          <p:spPr bwMode="auto">
            <a:xfrm flipH="1">
              <a:off x="423863" y="1195387"/>
              <a:ext cx="0" cy="287337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0289" name="Group 38"/>
            <p:cNvGrpSpPr/>
            <p:nvPr/>
          </p:nvGrpSpPr>
          <p:grpSpPr>
            <a:xfrm>
              <a:off x="417719" y="416625"/>
              <a:ext cx="1628560" cy="316365"/>
              <a:chOff x="0" y="0"/>
              <a:chExt cx="1628560" cy="316365"/>
            </a:xfrm>
          </p:grpSpPr>
          <p:sp>
            <p:nvSpPr>
              <p:cNvPr id="10290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1" name="Line 26"/>
              <p:cNvSpPr>
                <a:spLocks noChangeShapeType="1"/>
              </p:cNvSpPr>
              <p:nvPr/>
            </p:nvSpPr>
            <p:spPr bwMode="auto">
              <a:xfrm flipH="1">
                <a:off x="385086" y="1132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2" name="Line 26"/>
              <p:cNvSpPr>
                <a:spLocks noChangeShapeType="1"/>
              </p:cNvSpPr>
              <p:nvPr/>
            </p:nvSpPr>
            <p:spPr bwMode="auto">
              <a:xfrm flipH="1">
                <a:off x="813714" y="15646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3" name="Line 26"/>
              <p:cNvSpPr>
                <a:spLocks noChangeShapeType="1"/>
              </p:cNvSpPr>
              <p:nvPr/>
            </p:nvSpPr>
            <p:spPr bwMode="auto">
              <a:xfrm flipH="1">
                <a:off x="1199932" y="29028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94" name="Line 26"/>
              <p:cNvSpPr>
                <a:spLocks noChangeShapeType="1"/>
              </p:cNvSpPr>
              <p:nvPr/>
            </p:nvSpPr>
            <p:spPr bwMode="auto">
              <a:xfrm flipH="1">
                <a:off x="1628560" y="15646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44"/>
          <p:cNvGrpSpPr/>
          <p:nvPr/>
        </p:nvGrpSpPr>
        <p:grpSpPr>
          <a:xfrm>
            <a:off x="4495800" y="2271713"/>
            <a:ext cx="2709684" cy="1614487"/>
            <a:chOff x="0" y="0"/>
            <a:chExt cx="2710136" cy="1614487"/>
          </a:xfrm>
        </p:grpSpPr>
        <p:sp>
          <p:nvSpPr>
            <p:cNvPr id="10265" name="Rectangle 27"/>
            <p:cNvSpPr>
              <a:spLocks noChangeArrowheads="1"/>
            </p:cNvSpPr>
            <p:nvPr/>
          </p:nvSpPr>
          <p:spPr bwMode="auto">
            <a:xfrm>
              <a:off x="105228" y="244475"/>
              <a:ext cx="2557463" cy="674687"/>
            </a:xfrm>
            <a:prstGeom prst="rect">
              <a:avLst/>
            </a:prstGeom>
            <a:gradFill rotWithShape="0">
              <a:gsLst>
                <a:gs pos="0">
                  <a:srgbClr val="4E4E4E"/>
                </a:gs>
                <a:gs pos="50000">
                  <a:srgbClr val="EAEAEA"/>
                </a:gs>
                <a:gs pos="100000">
                  <a:srgbClr val="4E4E4E"/>
                </a:gs>
              </a:gsLst>
              <a:lin ang="5400000" scaled="1"/>
            </a:gradFill>
            <a:ln w="9525">
              <a:solidFill>
                <a:srgbClr val="4D4D4D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8174" name="Text Box 40"/>
            <p:cNvSpPr txBox="1">
              <a:spLocks noChangeArrowheads="1"/>
            </p:cNvSpPr>
            <p:nvPr/>
          </p:nvSpPr>
          <p:spPr bwMode="auto">
            <a:xfrm>
              <a:off x="0" y="244475"/>
              <a:ext cx="518177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N</a:t>
              </a:r>
            </a:p>
          </p:txBody>
        </p:sp>
        <p:sp>
          <p:nvSpPr>
            <p:cNvPr id="48175" name="Text Box 41"/>
            <p:cNvSpPr txBox="1">
              <a:spLocks noChangeArrowheads="1"/>
            </p:cNvSpPr>
            <p:nvPr/>
          </p:nvSpPr>
          <p:spPr bwMode="auto">
            <a:xfrm>
              <a:off x="2268916" y="250825"/>
              <a:ext cx="44122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grpSp>
          <p:nvGrpSpPr>
            <p:cNvPr id="10268" name="Group 48"/>
            <p:cNvGrpSpPr/>
            <p:nvPr/>
          </p:nvGrpSpPr>
          <p:grpSpPr>
            <a:xfrm>
              <a:off x="510045" y="0"/>
              <a:ext cx="1865319" cy="1614487"/>
              <a:chOff x="0" y="0"/>
              <a:chExt cx="1175" cy="1035"/>
            </a:xfrm>
          </p:grpSpPr>
          <p:sp>
            <p:nvSpPr>
              <p:cNvPr id="10277" name="Freeform 43"/>
              <p:cNvSpPr/>
              <p:nvPr/>
            </p:nvSpPr>
            <p:spPr bwMode="auto">
              <a:xfrm>
                <a:off x="0" y="40"/>
                <a:ext cx="91" cy="995"/>
              </a:xfrm>
              <a:custGeom>
                <a:avLst/>
                <a:gdLst>
                  <a:gd name="T0" fmla="*/ 40 w 104"/>
                  <a:gd name="T1" fmla="*/ 1453 h 648"/>
                  <a:gd name="T2" fmla="*/ 22 w 104"/>
                  <a:gd name="T3" fmla="*/ 488 h 648"/>
                  <a:gd name="T4" fmla="*/ 4 w 104"/>
                  <a:gd name="T5" fmla="*/ 4353 h 648"/>
                  <a:gd name="T6" fmla="*/ 4 w 104"/>
                  <a:gd name="T7" fmla="*/ 13041 h 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648"/>
                  <a:gd name="T14" fmla="*/ 104 w 104"/>
                  <a:gd name="T15" fmla="*/ 648 h 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648">
                    <a:moveTo>
                      <a:pt x="104" y="72"/>
                    </a:moveTo>
                    <a:cubicBezTo>
                      <a:pt x="88" y="36"/>
                      <a:pt x="72" y="0"/>
                      <a:pt x="56" y="24"/>
                    </a:cubicBezTo>
                    <a:cubicBezTo>
                      <a:pt x="40" y="48"/>
                      <a:pt x="16" y="112"/>
                      <a:pt x="8" y="216"/>
                    </a:cubicBezTo>
                    <a:cubicBezTo>
                      <a:pt x="0" y="320"/>
                      <a:pt x="8" y="576"/>
                      <a:pt x="8" y="648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78" name="Freeform 44"/>
              <p:cNvSpPr/>
              <p:nvPr/>
            </p:nvSpPr>
            <p:spPr bwMode="auto">
              <a:xfrm>
                <a:off x="927" y="3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79" name="Line 45"/>
              <p:cNvSpPr>
                <a:spLocks noChangeShapeType="1"/>
              </p:cNvSpPr>
              <p:nvPr/>
            </p:nvSpPr>
            <p:spPr bwMode="auto">
              <a:xfrm flipH="1">
                <a:off x="1175" y="593"/>
                <a:ext cx="0" cy="442"/>
              </a:xfrm>
              <a:prstGeom prst="line">
                <a:avLst/>
              </a:pr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80" name="Freeform 46"/>
              <p:cNvSpPr/>
              <p:nvPr/>
            </p:nvSpPr>
            <p:spPr bwMode="auto">
              <a:xfrm>
                <a:off x="406" y="0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81" name="Freeform 47"/>
              <p:cNvSpPr/>
              <p:nvPr/>
            </p:nvSpPr>
            <p:spPr bwMode="auto">
              <a:xfrm>
                <a:off x="662" y="1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82" name="Freeform 48"/>
              <p:cNvSpPr/>
              <p:nvPr/>
            </p:nvSpPr>
            <p:spPr bwMode="auto">
              <a:xfrm>
                <a:off x="136" y="0"/>
                <a:ext cx="218" cy="744"/>
              </a:xfrm>
              <a:custGeom>
                <a:avLst/>
                <a:gdLst>
                  <a:gd name="T0" fmla="*/ 0 w 192"/>
                  <a:gd name="T1" fmla="*/ 6699 h 496"/>
                  <a:gd name="T2" fmla="*/ 116 w 192"/>
                  <a:gd name="T3" fmla="*/ 7520 h 496"/>
                  <a:gd name="T4" fmla="*/ 351 w 192"/>
                  <a:gd name="T5" fmla="*/ 959 h 496"/>
                  <a:gd name="T6" fmla="*/ 468 w 192"/>
                  <a:gd name="T7" fmla="*/ 1781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392"/>
                    </a:moveTo>
                    <a:cubicBezTo>
                      <a:pt x="12" y="444"/>
                      <a:pt x="24" y="496"/>
                      <a:pt x="48" y="440"/>
                    </a:cubicBezTo>
                    <a:cubicBezTo>
                      <a:pt x="72" y="384"/>
                      <a:pt x="120" y="112"/>
                      <a:pt x="144" y="56"/>
                    </a:cubicBezTo>
                    <a:cubicBezTo>
                      <a:pt x="168" y="0"/>
                      <a:pt x="184" y="96"/>
                      <a:pt x="192" y="104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0269" name="Line 49"/>
            <p:cNvSpPr>
              <a:spLocks noChangeShapeType="1"/>
            </p:cNvSpPr>
            <p:nvPr/>
          </p:nvSpPr>
          <p:spPr bwMode="auto">
            <a:xfrm flipH="1" flipV="1">
              <a:off x="517978" y="1209675"/>
              <a:ext cx="0" cy="288925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70" name="Line 50"/>
            <p:cNvSpPr>
              <a:spLocks noChangeShapeType="1"/>
            </p:cNvSpPr>
            <p:nvPr/>
          </p:nvSpPr>
          <p:spPr bwMode="auto">
            <a:xfrm flipH="1">
              <a:off x="2375353" y="1223962"/>
              <a:ext cx="0" cy="287337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0271" name="Group 57"/>
            <p:cNvGrpSpPr/>
            <p:nvPr/>
          </p:nvGrpSpPr>
          <p:grpSpPr>
            <a:xfrm>
              <a:off x="495759" y="486249"/>
              <a:ext cx="1643074" cy="290057"/>
              <a:chOff x="0" y="0"/>
              <a:chExt cx="1643074" cy="290057"/>
            </a:xfrm>
          </p:grpSpPr>
          <p:sp>
            <p:nvSpPr>
              <p:cNvPr id="10272" name="Line 13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73" name="Line 13"/>
              <p:cNvSpPr>
                <a:spLocks noChangeShapeType="1"/>
              </p:cNvSpPr>
              <p:nvPr/>
            </p:nvSpPr>
            <p:spPr bwMode="auto">
              <a:xfrm flipH="1" flipV="1">
                <a:off x="357190" y="1132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74" name="Line 13"/>
              <p:cNvSpPr>
                <a:spLocks noChangeShapeType="1"/>
              </p:cNvSpPr>
              <p:nvPr/>
            </p:nvSpPr>
            <p:spPr bwMode="auto">
              <a:xfrm flipH="1" flipV="1">
                <a:off x="785818" y="1132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75" name="Line 13"/>
              <p:cNvSpPr>
                <a:spLocks noChangeShapeType="1"/>
              </p:cNvSpPr>
              <p:nvPr/>
            </p:nvSpPr>
            <p:spPr bwMode="auto">
              <a:xfrm flipH="1" flipV="1">
                <a:off x="1214446" y="1132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76" name="Line 13"/>
              <p:cNvSpPr>
                <a:spLocks noChangeShapeType="1"/>
              </p:cNvSpPr>
              <p:nvPr/>
            </p:nvSpPr>
            <p:spPr bwMode="auto">
              <a:xfrm flipH="1" flipV="1">
                <a:off x="1643074" y="1132"/>
                <a:ext cx="0" cy="288925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63"/>
          <p:cNvGrpSpPr/>
          <p:nvPr/>
        </p:nvGrpSpPr>
        <p:grpSpPr>
          <a:xfrm>
            <a:off x="4570413" y="569913"/>
            <a:ext cx="2659628" cy="1704975"/>
            <a:chOff x="0" y="0"/>
            <a:chExt cx="2659628" cy="1704975"/>
          </a:xfrm>
        </p:grpSpPr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22225" y="215900"/>
              <a:ext cx="2557463" cy="674687"/>
            </a:xfrm>
            <a:prstGeom prst="rect">
              <a:avLst/>
            </a:prstGeom>
            <a:gradFill rotWithShape="0">
              <a:gsLst>
                <a:gs pos="0">
                  <a:srgbClr val="4E4E4E"/>
                </a:gs>
                <a:gs pos="50000">
                  <a:srgbClr val="EAEAEA"/>
                </a:gs>
                <a:gs pos="100000">
                  <a:srgbClr val="4E4E4E"/>
                </a:gs>
              </a:gsLst>
              <a:lin ang="5400000" scaled="1"/>
            </a:gradFill>
            <a:ln w="9525">
              <a:solidFill>
                <a:srgbClr val="4D4D4D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8193" name="Text Box 16"/>
            <p:cNvSpPr txBox="1">
              <a:spLocks noChangeArrowheads="1"/>
            </p:cNvSpPr>
            <p:nvPr/>
          </p:nvSpPr>
          <p:spPr bwMode="auto">
            <a:xfrm>
              <a:off x="2141537" y="230187"/>
              <a:ext cx="51809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N</a:t>
              </a:r>
            </a:p>
          </p:txBody>
        </p:sp>
        <p:sp>
          <p:nvSpPr>
            <p:cNvPr id="48194" name="Text Box 17"/>
            <p:cNvSpPr txBox="1">
              <a:spLocks noChangeArrowheads="1"/>
            </p:cNvSpPr>
            <p:nvPr/>
          </p:nvSpPr>
          <p:spPr bwMode="auto">
            <a:xfrm>
              <a:off x="0" y="230187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  <a:defRPr/>
              </a:pPr>
              <a:r>
                <a:rPr lang="en-US" sz="3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" pitchFamily="49" charset="-122"/>
                  <a:cs typeface="Times New Roman" pitchFamily="18" charset="0"/>
                </a:rPr>
                <a:t>S</a:t>
              </a:r>
            </a:p>
          </p:txBody>
        </p:sp>
        <p:grpSp>
          <p:nvGrpSpPr>
            <p:cNvPr id="10250" name="Group 67"/>
            <p:cNvGrpSpPr/>
            <p:nvPr/>
          </p:nvGrpSpPr>
          <p:grpSpPr>
            <a:xfrm>
              <a:off x="344496" y="0"/>
              <a:ext cx="1865323" cy="1704975"/>
              <a:chOff x="0" y="0"/>
              <a:chExt cx="1175" cy="1074"/>
            </a:xfrm>
          </p:grpSpPr>
          <p:sp>
            <p:nvSpPr>
              <p:cNvPr id="10259" name="Freeform 19"/>
              <p:cNvSpPr/>
              <p:nvPr/>
            </p:nvSpPr>
            <p:spPr bwMode="auto">
              <a:xfrm>
                <a:off x="15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60" name="Line 20"/>
              <p:cNvSpPr>
                <a:spLocks noChangeShapeType="1"/>
              </p:cNvSpPr>
              <p:nvPr/>
            </p:nvSpPr>
            <p:spPr bwMode="auto">
              <a:xfrm flipH="1">
                <a:off x="0" y="582"/>
                <a:ext cx="0" cy="492"/>
              </a:xfrm>
              <a:prstGeom prst="line">
                <a:avLst/>
              </a:pr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61" name="Freeform 21"/>
              <p:cNvSpPr/>
              <p:nvPr/>
            </p:nvSpPr>
            <p:spPr bwMode="auto">
              <a:xfrm>
                <a:off x="1066" y="32"/>
                <a:ext cx="109" cy="1030"/>
              </a:xfrm>
              <a:custGeom>
                <a:avLst/>
                <a:gdLst>
                  <a:gd name="T0" fmla="*/ 0 w 104"/>
                  <a:gd name="T1" fmla="*/ 1146 h 704"/>
                  <a:gd name="T2" fmla="*/ 67 w 104"/>
                  <a:gd name="T3" fmla="*/ 464 h 704"/>
                  <a:gd name="T4" fmla="*/ 134 w 104"/>
                  <a:gd name="T5" fmla="*/ 3905 h 704"/>
                  <a:gd name="T6" fmla="*/ 134 w 104"/>
                  <a:gd name="T7" fmla="*/ 10104 h 7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704"/>
                  <a:gd name="T14" fmla="*/ 104 w 104"/>
                  <a:gd name="T15" fmla="*/ 704 h 7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704">
                    <a:moveTo>
                      <a:pt x="0" y="80"/>
                    </a:moveTo>
                    <a:cubicBezTo>
                      <a:pt x="16" y="40"/>
                      <a:pt x="32" y="0"/>
                      <a:pt x="48" y="32"/>
                    </a:cubicBezTo>
                    <a:cubicBezTo>
                      <a:pt x="64" y="64"/>
                      <a:pt x="88" y="160"/>
                      <a:pt x="96" y="272"/>
                    </a:cubicBezTo>
                    <a:cubicBezTo>
                      <a:pt x="104" y="384"/>
                      <a:pt x="96" y="632"/>
                      <a:pt x="96" y="704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62" name="Freeform 22"/>
              <p:cNvSpPr/>
              <p:nvPr/>
            </p:nvSpPr>
            <p:spPr bwMode="auto">
              <a:xfrm>
                <a:off x="251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63" name="Freeform 23"/>
              <p:cNvSpPr/>
              <p:nvPr/>
            </p:nvSpPr>
            <p:spPr bwMode="auto">
              <a:xfrm>
                <a:off x="514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5397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64" name="Freeform 24"/>
              <p:cNvSpPr/>
              <p:nvPr/>
            </p:nvSpPr>
            <p:spPr bwMode="auto">
              <a:xfrm>
                <a:off x="786" y="0"/>
                <a:ext cx="217" cy="726"/>
              </a:xfrm>
              <a:custGeom>
                <a:avLst/>
                <a:gdLst>
                  <a:gd name="T0" fmla="*/ 0 w 192"/>
                  <a:gd name="T1" fmla="*/ 1493 h 496"/>
                  <a:gd name="T2" fmla="*/ 112 w 192"/>
                  <a:gd name="T3" fmla="*/ 809 h 496"/>
                  <a:gd name="T4" fmla="*/ 340 w 192"/>
                  <a:gd name="T5" fmla="*/ 6335 h 496"/>
                  <a:gd name="T6" fmla="*/ 452 w 192"/>
                  <a:gd name="T7" fmla="*/ 5646 h 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96"/>
                  <a:gd name="T14" fmla="*/ 192 w 192"/>
                  <a:gd name="T15" fmla="*/ 496 h 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96">
                    <a:moveTo>
                      <a:pt x="0" y="104"/>
                    </a:moveTo>
                    <a:cubicBezTo>
                      <a:pt x="12" y="52"/>
                      <a:pt x="24" y="0"/>
                      <a:pt x="48" y="56"/>
                    </a:cubicBezTo>
                    <a:cubicBezTo>
                      <a:pt x="72" y="112"/>
                      <a:pt x="120" y="384"/>
                      <a:pt x="144" y="440"/>
                    </a:cubicBezTo>
                    <a:cubicBezTo>
                      <a:pt x="168" y="496"/>
                      <a:pt x="184" y="400"/>
                      <a:pt x="192" y="392"/>
                    </a:cubicBezTo>
                  </a:path>
                </a:pathLst>
              </a:custGeom>
              <a:noFill/>
              <a:ln w="47625">
                <a:solidFill>
                  <a:srgbClr val="292929"/>
                </a:solidFill>
                <a:round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0251" name="Line 25"/>
            <p:cNvSpPr>
              <a:spLocks noChangeShapeType="1"/>
            </p:cNvSpPr>
            <p:nvPr/>
          </p:nvSpPr>
          <p:spPr bwMode="auto">
            <a:xfrm flipH="1" flipV="1">
              <a:off x="352425" y="1238250"/>
              <a:ext cx="0" cy="288925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52" name="Line 26"/>
            <p:cNvSpPr>
              <a:spLocks noChangeShapeType="1"/>
            </p:cNvSpPr>
            <p:nvPr/>
          </p:nvSpPr>
          <p:spPr bwMode="auto">
            <a:xfrm flipH="1">
              <a:off x="2195512" y="1252538"/>
              <a:ext cx="0" cy="287337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0253" name="Group 76"/>
            <p:cNvGrpSpPr/>
            <p:nvPr/>
          </p:nvGrpSpPr>
          <p:grpSpPr>
            <a:xfrm>
              <a:off x="546559" y="502790"/>
              <a:ext cx="1657588" cy="316365"/>
              <a:chOff x="0" y="0"/>
              <a:chExt cx="1657588" cy="316365"/>
            </a:xfrm>
          </p:grpSpPr>
          <p:sp>
            <p:nvSpPr>
              <p:cNvPr id="10254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55" name="Line 26"/>
              <p:cNvSpPr>
                <a:spLocks noChangeShapeType="1"/>
              </p:cNvSpPr>
              <p:nvPr/>
            </p:nvSpPr>
            <p:spPr bwMode="auto">
              <a:xfrm flipH="1">
                <a:off x="385086" y="1132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56" name="Line 26"/>
              <p:cNvSpPr>
                <a:spLocks noChangeShapeType="1"/>
              </p:cNvSpPr>
              <p:nvPr/>
            </p:nvSpPr>
            <p:spPr bwMode="auto">
              <a:xfrm flipH="1">
                <a:off x="800332" y="1132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57" name="Line 26"/>
              <p:cNvSpPr>
                <a:spLocks noChangeShapeType="1"/>
              </p:cNvSpPr>
              <p:nvPr/>
            </p:nvSpPr>
            <p:spPr bwMode="auto">
              <a:xfrm flipH="1">
                <a:off x="1228960" y="14514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258" name="Line 26"/>
              <p:cNvSpPr>
                <a:spLocks noChangeShapeType="1"/>
              </p:cNvSpPr>
              <p:nvPr/>
            </p:nvSpPr>
            <p:spPr bwMode="auto">
              <a:xfrm flipH="1">
                <a:off x="1657588" y="29028"/>
                <a:ext cx="0" cy="287337"/>
              </a:xfrm>
              <a:prstGeom prst="line">
                <a:avLst/>
              </a:prstGeom>
              <a:noFill/>
              <a:ln w="6985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全屏显示(4:3)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第二十章 电与磁 第2节 电生磁</vt:lpstr>
      <vt:lpstr>PowerPoint 演示文稿</vt:lpstr>
      <vt:lpstr>一、电流的磁效应</vt:lpstr>
      <vt:lpstr>PowerPoint 演示文稿</vt:lpstr>
      <vt:lpstr>2．电流的磁效应：</vt:lpstr>
      <vt:lpstr>二、通电螺线管的磁场</vt:lpstr>
      <vt:lpstr>2．探究通电螺线管外部的磁场分布。</vt:lpstr>
      <vt:lpstr>PowerPoint 演示文稿</vt:lpstr>
      <vt:lpstr>PowerPoint 演示文稿</vt:lpstr>
      <vt:lpstr>3．安培定则（右手定则）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本课小结</vt:lpstr>
      <vt:lpstr>安培定则应用题型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第二十章 电与磁 第2节 电生磁</dc:title>
  <cp:lastModifiedBy>User</cp:lastModifiedBy>
  <cp:revision>1</cp:revision>
  <cp:lastPrinted>2020-10-09T17:00:37Z</cp:lastPrinted>
  <dcterms:created xsi:type="dcterms:W3CDTF">2020-10-09T17:00:37Z</dcterms:created>
  <dcterms:modified xsi:type="dcterms:W3CDTF">2020-11-02T14:39:05Z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