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1" r:id="rId3"/>
    <p:sldId id="282" r:id="rId4"/>
    <p:sldId id="286" r:id="rId5"/>
    <p:sldId id="284" r:id="rId6"/>
    <p:sldId id="285" r:id="rId7"/>
    <p:sldId id="287" r:id="rId8"/>
    <p:sldId id="308" r:id="rId9"/>
    <p:sldId id="306" r:id="rId10"/>
    <p:sldId id="304" r:id="rId11"/>
    <p:sldId id="295" r:id="rId12"/>
    <p:sldId id="288" r:id="rId13"/>
    <p:sldId id="289" r:id="rId14"/>
    <p:sldId id="290" r:id="rId15"/>
    <p:sldId id="297" r:id="rId16"/>
    <p:sldId id="291" r:id="rId17"/>
    <p:sldId id="292" r:id="rId18"/>
    <p:sldId id="293" r:id="rId19"/>
    <p:sldId id="311" r:id="rId20"/>
    <p:sldId id="294" r:id="rId21"/>
    <p:sldId id="299" r:id="rId22"/>
    <p:sldId id="298" r:id="rId23"/>
    <p:sldId id="300" r:id="rId24"/>
    <p:sldId id="312" r:id="rId25"/>
    <p:sldId id="313" r:id="rId26"/>
    <p:sldId id="314" r:id="rId27"/>
    <p:sldId id="309" r:id="rId28"/>
    <p:sldId id="310" r:id="rId29"/>
    <p:sldId id="315" r:id="rId30"/>
    <p:sldId id="316" r:id="rId31"/>
    <p:sldId id="317" r:id="rId32"/>
    <p:sldId id="307" r:id="rId33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9463D2-6EF2-43AA-9848-A4A6026EE974}" type="datetimeFigureOut">
              <a:rPr lang="zh-CN" altLang="en-US"/>
              <a:pPr>
                <a:defRPr/>
              </a:pPr>
              <a:t>2020/11/2</a:t>
            </a:fld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7939572-CB9F-4E0B-9573-75B95583D1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901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16B03-B158-40D3-AFF5-97325094D3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09E05-8A7F-4D67-8ED6-4F5E359F93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01DAD-C0B2-4A3E-9C8B-C34083D2C6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B654-73FB-40AD-B4F6-6CB8B8A9AC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A2BC-8BB2-4070-AEF4-8A442213EE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9250-822B-4A2E-A4F2-B7F4FB3623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006E-EA74-4AF7-81C8-66CCCF36D0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C1AE-E739-4D9E-B192-8EE8C81A98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2D3-6F50-40E3-A06C-91A836FC9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9DC0-28F1-4931-8DFE-A34EAB8EAD3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BF24-4301-4D82-B6C7-B9AB728EC9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6251-A567-4FF8-A3FE-27E6AC09E8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A2B8394-378B-48C0-BCF9-4D985F27A0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610600" cy="14700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第十九章 生活用电</a:t>
            </a:r>
            <a:b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家庭电路</a:t>
            </a:r>
            <a:r>
              <a:rPr lang="zh-CN" altLang="en-US" sz="48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å¾ç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0600" y="3276600"/>
            <a:ext cx="5613400" cy="3429000"/>
          </a:xfrm>
          <a:prstGeom prst="rect">
            <a:avLst/>
          </a:prstGeom>
          <a:noFill/>
          <a:ln w="28575">
            <a:noFill/>
            <a:miter lim="800000"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5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⑥空气开关：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953000" cy="24384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空气开关是电磁继电器，利用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电流的磁效应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工作。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当电路中电流过大时，空气开关自动切断电流，俗称跳闸。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2293" name="Picture 4" descr="空气开关0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810000"/>
            <a:ext cx="3429000" cy="27209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4" name="Picture 8" descr="èä¼ç½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0200" y="533400"/>
            <a:ext cx="3386138" cy="1981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）用电器：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657600" cy="5257800"/>
          </a:xfrm>
        </p:spPr>
        <p:txBody>
          <a:bodyPr/>
          <a:lstStyle/>
          <a:p>
            <a:pPr marL="358775"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①用电器都是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358775"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②用电器与控制它的开关是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marL="358775"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③连接顺序：</a:t>
            </a:r>
          </a:p>
          <a:p>
            <a:pPr marL="358775"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火线→开关→用电器→零线</a:t>
            </a:r>
          </a:p>
          <a:p>
            <a:pPr marL="358775">
              <a:lnSpc>
                <a:spcPct val="12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④灯泡尾部金属体必须接火线，螺旋套必须接零线。</a:t>
            </a:r>
          </a:p>
        </p:txBody>
      </p:sp>
      <p:pic>
        <p:nvPicPr>
          <p:cNvPr id="13316" name="Picture 5" descr="C:\Users\Administrator\Pictures\无标题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05600" y="990600"/>
            <a:ext cx="1752600" cy="19240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7" name="Picture 7" descr="C:\Users\Administrator\Pictures\11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3400" y="990600"/>
            <a:ext cx="2092325" cy="1981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8" name="Picture 6" descr="D:\我的文档\Pictures\116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43400" y="3429000"/>
            <a:ext cx="4440238" cy="2590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二、火线和零线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．火线和零线：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）零线在入户前已经和大地相连。</a:t>
            </a:r>
          </a:p>
          <a:p>
            <a:pPr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用电器金属外壳连接地线，地线不属于进户线，地线与大地相连。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）各线间电压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通常火线和零线间的电压为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火线和地线间的电压为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</a:p>
          <a:p>
            <a:pP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零线与地线间电压为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6638925" y="4240213"/>
            <a:ext cx="11509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rPr>
              <a:t>火线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6602413" y="4887913"/>
            <a:ext cx="12223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零线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477000" y="5864225"/>
            <a:ext cx="15113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大地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14400" y="4492625"/>
            <a:ext cx="5940425" cy="1908175"/>
            <a:chOff x="0" y="0"/>
            <a:chExt cx="3742" cy="1202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721" y="635"/>
              <a:ext cx="522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0 V</a:t>
              </a: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839" y="567"/>
              <a:ext cx="674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220 V</a:t>
              </a: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90" y="0"/>
              <a:ext cx="3516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flipV="1">
              <a:off x="113" y="431"/>
              <a:ext cx="34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 wrap="none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H="1">
              <a:off x="363" y="0"/>
              <a:ext cx="0" cy="431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 flipH="1">
              <a:off x="1474" y="0"/>
              <a:ext cx="0" cy="1157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 flipH="1">
              <a:off x="2699" y="431"/>
              <a:ext cx="0" cy="72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" name="Text Box 42"/>
            <p:cNvSpPr txBox="1">
              <a:spLocks noChangeArrowheads="1"/>
            </p:cNvSpPr>
            <p:nvPr/>
          </p:nvSpPr>
          <p:spPr bwMode="auto">
            <a:xfrm>
              <a:off x="363" y="68"/>
              <a:ext cx="765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220 V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1134"/>
              <a:ext cx="3742" cy="68"/>
              <a:chOff x="0" y="0"/>
              <a:chExt cx="2925" cy="68"/>
            </a:xfrm>
          </p:grpSpPr>
          <p:sp>
            <p:nvSpPr>
              <p:cNvPr id="17" name="Rectangle 17" descr="宽上对角线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25" cy="68"/>
              </a:xfrm>
              <a:prstGeom prst="rect">
                <a:avLst/>
              </a:prstGeom>
              <a:blipFill dpi="0" rotWithShape="0">
                <a:blip r:embed="rId2"/>
                <a:tile tx="0" ty="0" sx="100000" sy="100000" flip="none" algn="tl"/>
              </a:blip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22" y="0"/>
                <a:ext cx="29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．试电笔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5486400" cy="5715000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）作用：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辨别火线和零线；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检查电气设备的外壳是否带电。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）种类：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钢笔式、螺丝刀式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）构造：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金属体笔尖、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高电阻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、氖管、金属笔卡（或金属笔尾）</a:t>
            </a:r>
          </a:p>
        </p:txBody>
      </p:sp>
      <p:grpSp>
        <p:nvGrpSpPr>
          <p:cNvPr id="16388" name="Group 4"/>
          <p:cNvGrpSpPr/>
          <p:nvPr/>
        </p:nvGrpSpPr>
        <p:grpSpPr>
          <a:xfrm>
            <a:off x="5334000" y="381000"/>
            <a:ext cx="3460750" cy="2630488"/>
            <a:chOff x="0" y="0"/>
            <a:chExt cx="2362" cy="1680"/>
          </a:xfrm>
        </p:grpSpPr>
        <p:pic>
          <p:nvPicPr>
            <p:cNvPr id="16399" name="Picture 3" descr="E:\01商乐\05区工作\04课题组\做ppt\19章 生活用电\图\测电笔4.jp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0" y="0"/>
              <a:ext cx="2362" cy="1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6400" name="矩形 41"/>
            <p:cNvSpPr>
              <a:spLocks noChangeArrowheads="1"/>
            </p:cNvSpPr>
            <p:nvPr/>
          </p:nvSpPr>
          <p:spPr bwMode="auto">
            <a:xfrm>
              <a:off x="416" y="1270"/>
              <a:ext cx="990" cy="2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试电笔</a:t>
              </a:r>
              <a:endParaRPr lang="zh-CN" altLang="en-US" sz="2000">
                <a:solidFill>
                  <a:schemeClr val="tx2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6389" name="Group 7"/>
          <p:cNvGrpSpPr/>
          <p:nvPr/>
        </p:nvGrpSpPr>
        <p:grpSpPr>
          <a:xfrm>
            <a:off x="1295400" y="4343400"/>
            <a:ext cx="6578600" cy="2066925"/>
            <a:chOff x="0" y="0"/>
            <a:chExt cx="4144" cy="1302"/>
          </a:xfrm>
        </p:grpSpPr>
        <p:pic>
          <p:nvPicPr>
            <p:cNvPr id="16390" name="Picture 8"/>
            <p:cNvPicPr preferRelativeResize="0"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204"/>
              <a:ext cx="3856" cy="8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6391" name="Text Box 11"/>
            <p:cNvSpPr txBox="1">
              <a:spLocks noChangeArrowheads="1"/>
            </p:cNvSpPr>
            <p:nvPr/>
          </p:nvSpPr>
          <p:spPr bwMode="auto">
            <a:xfrm>
              <a:off x="930" y="23"/>
              <a:ext cx="73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氖管</a:t>
              </a: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1928" y="0"/>
              <a:ext cx="59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电阻</a:t>
              </a:r>
            </a:p>
          </p:txBody>
        </p:sp>
        <p:sp>
          <p:nvSpPr>
            <p:cNvPr id="16393" name="Text Box 3"/>
            <p:cNvSpPr txBox="1">
              <a:spLocks noChangeArrowheads="1"/>
            </p:cNvSpPr>
            <p:nvPr/>
          </p:nvSpPr>
          <p:spPr bwMode="auto">
            <a:xfrm>
              <a:off x="2903" y="975"/>
              <a:ext cx="124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笔尖金属体</a:t>
              </a:r>
            </a:p>
          </p:txBody>
        </p:sp>
        <p:sp>
          <p:nvSpPr>
            <p:cNvPr id="16394" name="Text Box 19"/>
            <p:cNvSpPr txBox="1">
              <a:spLocks noChangeArrowheads="1"/>
            </p:cNvSpPr>
            <p:nvPr/>
          </p:nvSpPr>
          <p:spPr bwMode="auto">
            <a:xfrm>
              <a:off x="45" y="953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笔尾金属体</a:t>
              </a:r>
            </a:p>
          </p:txBody>
        </p:sp>
        <p:sp>
          <p:nvSpPr>
            <p:cNvPr id="16395" name="Text Box 15"/>
            <p:cNvSpPr txBox="1">
              <a:spLocks noChangeArrowheads="1"/>
            </p:cNvSpPr>
            <p:nvPr/>
          </p:nvSpPr>
          <p:spPr bwMode="auto">
            <a:xfrm>
              <a:off x="204" y="91"/>
              <a:ext cx="62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弹簧</a:t>
              </a:r>
            </a:p>
          </p:txBody>
        </p:sp>
        <p:sp>
          <p:nvSpPr>
            <p:cNvPr id="16396" name="Line 14"/>
            <p:cNvSpPr>
              <a:spLocks noChangeShapeType="1"/>
            </p:cNvSpPr>
            <p:nvPr/>
          </p:nvSpPr>
          <p:spPr bwMode="auto">
            <a:xfrm>
              <a:off x="771" y="363"/>
              <a:ext cx="272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7" name="Line 15"/>
            <p:cNvSpPr>
              <a:spLocks noChangeShapeType="1"/>
            </p:cNvSpPr>
            <p:nvPr/>
          </p:nvSpPr>
          <p:spPr bwMode="auto">
            <a:xfrm flipH="1">
              <a:off x="544" y="771"/>
              <a:ext cx="114" cy="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8" name="Line 16"/>
            <p:cNvSpPr>
              <a:spLocks noChangeShapeType="1"/>
            </p:cNvSpPr>
            <p:nvPr/>
          </p:nvSpPr>
          <p:spPr bwMode="auto">
            <a:xfrm>
              <a:off x="3493" y="680"/>
              <a:ext cx="136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67200" cy="715962"/>
          </a:xfrm>
        </p:spPr>
        <p:txBody>
          <a:bodyPr/>
          <a:lstStyle/>
          <a:p>
            <a:pPr algn="l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）使用：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14400"/>
            <a:ext cx="4267200" cy="5211763"/>
          </a:xfrm>
        </p:spPr>
        <p:txBody>
          <a:bodyPr/>
          <a:lstStyle/>
          <a:p>
            <a:pPr>
              <a:lnSpc>
                <a:spcPct val="95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手拿试电笔，手指按住笔卡（或金属笔尾），使笔尖接触被测的导线。</a:t>
            </a:r>
          </a:p>
          <a:p>
            <a:pPr>
              <a:lnSpc>
                <a:spcPct val="95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如果氖管发光，则接触的是火线</a:t>
            </a:r>
            <a:r>
              <a:rPr lang="en-US" altLang="zh-CN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;</a:t>
            </a:r>
          </a:p>
          <a:p>
            <a:pPr>
              <a:lnSpc>
                <a:spcPct val="95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如果氖管不发光，则接触的是零线。</a:t>
            </a:r>
            <a:endParaRPr lang="en-US" altLang="zh-CN" sz="2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如果被测导线是火线，电流经过笔尖</a:t>
            </a:r>
            <a:endParaRPr lang="en-US" altLang="zh-CN" sz="2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5000"/>
              </a:lnSpc>
              <a:buClr>
                <a:schemeClr val="bg1"/>
              </a:buClr>
            </a:pPr>
            <a:endParaRPr lang="zh-CN" altLang="en-US" sz="2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6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248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bg1"/>
              </a:buClr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）原理：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电阻、氖管、弹簧，再经过人体、大地，流到零线，与电源构成闭合电路，氖管就会发光。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）注意：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①试电笔中电阻很大，氖管发光需要的电流很小，使用试电笔时尽管电流通过人体，也不会对人体造成伤害。</a:t>
            </a: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②使用试电笔时，手指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不能接触笔尖金属体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，否则会发生触电；手指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必须接触笔尾金属体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，否则试电笔断路，氖管不发光。</a:t>
            </a:r>
          </a:p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7414" name="Picture 6" descr="D:\搜狗高速下载\家庭电路_试电笔0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4502727"/>
            <a:ext cx="2819400" cy="2126673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838200" y="4495800"/>
            <a:ext cx="2971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9601" y="1752600"/>
            <a:ext cx="7162800" cy="4343400"/>
            <a:chOff x="609600" y="990600"/>
            <a:chExt cx="7889497" cy="4876800"/>
          </a:xfrm>
        </p:grpSpPr>
        <p:pic>
          <p:nvPicPr>
            <p:cNvPr id="18440" name="Picture 8" descr="D:\我的文档\Pictures\111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85800" y="990600"/>
              <a:ext cx="7813297" cy="4876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914400" y="1447800"/>
              <a:ext cx="609600" cy="72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smtClean="0">
                  <a:ea typeface="楷体" pitchFamily="49" charset="-122"/>
                  <a:cs typeface="Times New Roman" pitchFamily="18" charset="0"/>
                </a:rPr>
                <a:t>A</a:t>
              </a:r>
              <a:endParaRPr lang="zh-CN" altLang="en-US" sz="36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1371600"/>
              <a:ext cx="609600" cy="72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smtClean="0">
                  <a:ea typeface="楷体" pitchFamily="49" charset="-122"/>
                  <a:cs typeface="Times New Roman" pitchFamily="18" charset="0"/>
                </a:rPr>
                <a:t>B</a:t>
              </a:r>
              <a:endParaRPr lang="zh-CN" altLang="en-US" sz="36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886200"/>
              <a:ext cx="609600" cy="72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smtClean="0">
                  <a:ea typeface="楷体" pitchFamily="49" charset="-122"/>
                  <a:cs typeface="Times New Roman" pitchFamily="18" charset="0"/>
                </a:rPr>
                <a:t>C</a:t>
              </a:r>
              <a:endParaRPr lang="zh-CN" altLang="en-US" sz="3600" b="1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3886200"/>
              <a:ext cx="609600" cy="72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smtClean="0">
                  <a:ea typeface="楷体" pitchFamily="49" charset="-122"/>
                  <a:cs typeface="Times New Roman" pitchFamily="18" charset="0"/>
                </a:rPr>
                <a:t>D</a:t>
              </a:r>
              <a:endParaRPr lang="zh-CN" altLang="en-US" sz="3600" b="1"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内容占位符 15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914400"/>
          </a:xfrm>
        </p:spPr>
        <p:txBody>
          <a:bodyPr/>
          <a:lstStyle/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以下使用试电笔的操作正确的是（    ）</a:t>
            </a:r>
            <a:endParaRPr lang="zh-CN" altLang="en-US" b="1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5867400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</a:rPr>
              <a:t>AB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1844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87300" y="106680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三、三线插头和三孔插座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．种类：</a:t>
            </a:r>
          </a:p>
          <a:p>
            <a:pPr>
              <a:buClr>
                <a:schemeClr val="bg1"/>
              </a:buClr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、两孔：左零右火；</a:t>
            </a:r>
          </a:p>
          <a:p>
            <a:pPr>
              <a:buClr>
                <a:schemeClr val="bg1"/>
              </a:buClr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、三孔：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左零右火上接地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（左零右火中接地）。</a:t>
            </a:r>
          </a:p>
        </p:txBody>
      </p:sp>
      <p:pic>
        <p:nvPicPr>
          <p:cNvPr id="20484" name="Picture 2" descr="E:\01商乐\05区工作\04课题组\做ppt\19章 生活用电\图\19-1-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514600"/>
            <a:ext cx="4692650" cy="41259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5" name="Picture 3" descr="E:\01商乐\05区工作\04课题组\做ppt\19章 生活用电\图\三孔插座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4419600"/>
            <a:ext cx="1739900" cy="19351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6" name="Picture 4" descr="E:\01商乐\05区工作\04课题组\做ppt\19章 生活用电\图\三孔插销座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19600" y="2438400"/>
            <a:ext cx="3429000" cy="23653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．三线插头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229600" cy="26670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）结构：火线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，零线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，地线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E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）特点：三线比两线安全，地线的插头略长。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）中间孔的作用：将用电器金属外壳经地线接地，一旦用电器外壳带电，电流就会流入大地，防止人体触电。</a:t>
            </a:r>
          </a:p>
        </p:txBody>
      </p:sp>
      <p:pic>
        <p:nvPicPr>
          <p:cNvPr id="21509" name="Picture 5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599" y="914400"/>
            <a:ext cx="8058561" cy="259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想想议议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0593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三线插头通常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地线脚很长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，这样设计有什么好处？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答：将插头插到插座时，地线脚可以使金属外壳先与地线连接；从插座上拔出插头时，地线脚后与地线分离。这些都有利于用电器外壳带电时把电荷导入大地，防止人接触用电器时，因用电器外壳漏电而触电。</a:t>
            </a:r>
          </a:p>
        </p:txBody>
      </p:sp>
      <p:pic>
        <p:nvPicPr>
          <p:cNvPr id="58370" name="Picture 2" descr="D:\我的文档\Pictures\11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657600"/>
            <a:ext cx="5334000" cy="2667000"/>
          </a:xfrm>
          <a:prstGeom prst="rect">
            <a:avLst/>
          </a:prstGeom>
          <a:noFill/>
        </p:spPr>
      </p:pic>
      <p:pic>
        <p:nvPicPr>
          <p:cNvPr id="58371" name="Picture 3" descr="D:\我的文档\Pictures\11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38800" y="3810000"/>
            <a:ext cx="3073134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/>
          <p:cNvPicPr>
            <a:picLocks noChangeAspect="1" noChangeArrowheads="1"/>
          </p:cNvPicPr>
          <p:nvPr/>
        </p:nvPicPr>
        <p:blipFill>
          <a:blip r:embed="rId2"/>
          <a:srcRect b="6261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四、漏电保护器：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．漏电保护器的作用：</a:t>
            </a:r>
          </a:p>
          <a:p>
            <a:pPr>
              <a:lnSpc>
                <a:spcPct val="90000"/>
              </a:lnSpc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当人体触电或发生漏电时（即火线和零线的电流不等，电流经过人体流入大地时），漏电保护器会迅速断开电路，对人体起保护作用。</a:t>
            </a:r>
          </a:p>
        </p:txBody>
      </p:sp>
      <p:pic>
        <p:nvPicPr>
          <p:cNvPr id="2253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43400" y="3214688"/>
            <a:ext cx="3886200" cy="29638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3" name="Picture 4" descr="C:\Users\Administrator\Pictures\无标题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657600"/>
            <a:ext cx="1689100" cy="2667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01商乐\05区工作\04课题组\做ppt\19章 生活用电\图\19-1-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5038" y="2694578"/>
            <a:ext cx="6075362" cy="390307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219200"/>
          </a:xfrm>
        </p:spPr>
        <p:txBody>
          <a:bodyPr/>
          <a:lstStyle/>
          <a:p>
            <a:r>
              <a:rPr lang="zh-CN" altLang="en-US" b="1" smtClean="0">
                <a:solidFill>
                  <a:srgbClr val="000099"/>
                </a:solidFill>
                <a:ea typeface="楷体" pitchFamily="49" charset="-122"/>
                <a:cs typeface="Times New Roman" pitchFamily="18" charset="0"/>
              </a:rPr>
              <a:t>空气开关和漏电保护器在电路中分别起什么作用？这样安装有什么好处？</a:t>
            </a:r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．空气开关与漏电保护器的区别：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r>
              <a:rPr lang="zh-CN" altLang="en-US" sz="35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空气开关的作用是当电路中电流过大时，空气开关自动断开，切断电源（跳闸）；</a:t>
            </a:r>
          </a:p>
          <a:p>
            <a:pPr>
              <a:lnSpc>
                <a:spcPct val="90000"/>
              </a:lnSpc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当人体触电或发生漏电时（即火线和零线的电流不等，电流经过人体流入大地时），漏电保护器会迅速断开电路，对人体起保护作用。</a:t>
            </a: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5609" name="Picture 9" descr="D:\我的文档\Pictures\1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752600"/>
            <a:ext cx="858520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atinLnBrk="1"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抚顺模拟）试电笔的主要作用是用来辨别火线和零线的。在两条进户线中，能使氖管发光的应该是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线。试电笔还可以用来检查电路故障，当试电笔接触两条进户线时，氖管都发光时，说明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线发生了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（填“短路”或“断路”）故障。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latinLnBrk="1"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答案：火；零；断路</a:t>
            </a:r>
            <a:endParaRPr lang="zh-CN" altLang="en-US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镇江）如图所示，闭合开关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，发现灯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不亮，用测电笔接触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点时氖管发光，而接触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点时氖管均不发光。若仅有一处发生断路，则该处可能是（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．熔丝处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 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间某处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 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间某处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Q 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间某处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1442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95800" y="2590800"/>
            <a:ext cx="3921865" cy="3124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株洲）如图为试电笔的结构图，下列说法正确的是（　　）</a:t>
            </a: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．使用试电笔验电时手不要触笔尖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．使用试电笔时，若氖管发光，说明接触处与零线是连通的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．使用试电笔验电时手不要触笔卡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．试电笔外壳是导体</a:t>
            </a:r>
          </a:p>
          <a:p>
            <a:pPr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60418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09800" y="4572000"/>
            <a:ext cx="6374723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图是某家庭的（部分）电路图，电灯与取暖器均正常工作。在三孔插座上插入电热水器后，取暖器突然停止工作，电灯仍正常发光，小明拔出电热水器的插头，用测电笔分别测试三孔插座的下排左右两孔，氖管均发光，此时的故障可能是（　　）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．火线与零线在某处被直接连接到一起了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	</a:t>
            </a: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．插座断路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	</a:t>
            </a: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间断路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间断路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解析：零线断路引起用电器带电触电。</a:t>
            </a: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8676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0600" y="3276600"/>
            <a:ext cx="3991071" cy="2133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图所示，是家庭电路的部分电路图，下列说法中正确的是（　　）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．家庭电路中使用的是交流电，电压是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，频率是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50Hz</a:t>
            </a:r>
            <a:endParaRPr lang="zh-CN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．丙灯的安装及开关的连接是正确的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	</a:t>
            </a: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．甲两孔插座连接是错误的，乙三孔插座的连接是正确的</a:t>
            </a:r>
          </a:p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．站在地上的人若用手直接接触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点，不会触电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解析：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开关必须放在火线与用电器之间</a:t>
            </a:r>
            <a:endParaRPr lang="en-US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9700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0608" y="4038600"/>
            <a:ext cx="3849992" cy="1828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常州）请以笔画线代替导线，将三线插座、开关控制的电灯接入电路。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150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86000"/>
            <a:ext cx="5091379" cy="2438400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5181600" y="4648200"/>
            <a:ext cx="3563112" cy="1528465"/>
            <a:chOff x="5029200" y="4495800"/>
            <a:chExt cx="3563112" cy="1528465"/>
          </a:xfrm>
        </p:grpSpPr>
        <p:pic>
          <p:nvPicPr>
            <p:cNvPr id="10" name="Picture 4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410200" y="4495800"/>
              <a:ext cx="3182112" cy="1524000"/>
            </a:xfrm>
            <a:prstGeom prst="rect">
              <a:avLst/>
            </a:prstGeom>
            <a:noFill/>
          </p:spPr>
        </p:pic>
        <p:sp>
          <p:nvSpPr>
            <p:cNvPr id="11" name="矩形 10"/>
            <p:cNvSpPr/>
            <p:nvPr/>
          </p:nvSpPr>
          <p:spPr>
            <a:xfrm>
              <a:off x="5029200" y="55626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4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zh-CN" altLang="zh-CN" sz="24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2209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．组成：</a:t>
            </a:r>
          </a:p>
          <a:p>
            <a:pPr algn="just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进户线（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根）→电能表→总开关→保险装置→用电器和导线等。</a:t>
            </a:r>
          </a:p>
          <a:p>
            <a:pPr algn="just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顺序不能颠倒。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 b="6261"/>
          <a:stretch>
            <a:fillRect/>
          </a:stretch>
        </p:blipFill>
        <p:spPr bwMode="auto">
          <a:xfrm>
            <a:off x="0" y="838200"/>
            <a:ext cx="9144000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162800" cy="792162"/>
          </a:xfrm>
        </p:spPr>
        <p:txBody>
          <a:bodyPr/>
          <a:lstStyle/>
          <a:p>
            <a:pPr algn="l"/>
            <a:r>
              <a:rPr lang="zh-CN" altLang="en-US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一、家庭电路的组成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金昌）一个房间要安装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盏“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 40W”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的电灯和一个插座，要求开关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只控制两盏灯且每盏灯都能正常发光，请按以上要求将图中元件用笔画线代替导线连接起来。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zh-CN" sz="24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0482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599" y="3200400"/>
            <a:ext cx="3809997" cy="1905000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4724400" y="4343400"/>
            <a:ext cx="3484841" cy="1757065"/>
            <a:chOff x="4724400" y="4343400"/>
            <a:chExt cx="3484841" cy="1757065"/>
          </a:xfrm>
        </p:grpSpPr>
        <p:pic>
          <p:nvPicPr>
            <p:cNvPr id="20484" name="Picture 4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105400" y="4343400"/>
              <a:ext cx="3103841" cy="1752600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4724400" y="56388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4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en-US" altLang="zh-CN" sz="24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灌云县二模）如图所示，用笔画线代替导线将电灯和声控开关光控开关都接到电路中。</a:t>
            </a:r>
            <a:endParaRPr 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710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362200"/>
            <a:ext cx="3467100" cy="2667000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5181600" y="3962400"/>
            <a:ext cx="3473694" cy="2214265"/>
            <a:chOff x="5181600" y="3962400"/>
            <a:chExt cx="3473694" cy="2214265"/>
          </a:xfrm>
        </p:grpSpPr>
        <p:sp>
          <p:nvSpPr>
            <p:cNvPr id="11" name="矩形 10"/>
            <p:cNvSpPr/>
            <p:nvPr/>
          </p:nvSpPr>
          <p:spPr>
            <a:xfrm>
              <a:off x="5181600" y="5715000"/>
              <a:ext cx="1112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sz="2400" b="1" smtClean="0">
                  <a:solidFill>
                    <a:srgbClr val="FF0000"/>
                  </a:solidFill>
                  <a:ea typeface="楷体" pitchFamily="49" charset="-122"/>
                  <a:cs typeface="Times New Roman" pitchFamily="18" charset="0"/>
                </a:rPr>
                <a:t>答案：</a:t>
              </a:r>
              <a:endParaRPr lang="zh-CN" altLang="zh-CN" sz="2400" b="1" smtClean="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pic>
          <p:nvPicPr>
            <p:cNvPr id="47108" name="Picture 4" descr="èä¼ç½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019800" y="3962400"/>
              <a:ext cx="2635494" cy="20764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304800"/>
            <a:ext cx="2819400" cy="1752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3" name="图片24" descr="菁优网：http://www.jyeoo.com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381000"/>
            <a:ext cx="3048000" cy="23241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4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38600" y="2895600"/>
            <a:ext cx="2976563" cy="1447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5" name="图片24" descr="菁优网：http://www.jyeoo.c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4495800"/>
            <a:ext cx="2901950" cy="1828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6" name="图片24" descr="菁优网：http://www.jyeoo.com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2133600"/>
            <a:ext cx="2228850" cy="19923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0727" name="图片24" descr="菁优网：http://www.jyeoo.com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810000" y="4572000"/>
            <a:ext cx="4362450" cy="15335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．各部分作用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514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）进户线：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两条，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即火线（端线）和零线。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b="6261"/>
          <a:stretch>
            <a:fillRect/>
          </a:stretch>
        </p:blipFill>
        <p:spPr bwMode="auto">
          <a:xfrm>
            <a:off x="0" y="3048000"/>
            <a:ext cx="9144000" cy="37338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）电能表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334000" cy="54864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①作用：测量一段时间内所有用电器消耗电能的多少。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②位置：干路最前端，总开关前，防止偷电。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③参数：铭牌标注信息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220V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10(20)A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50Hz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3000R/(kW·h)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电路总功率不能超过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____W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86438" y="152400"/>
            <a:ext cx="3205162" cy="4876800"/>
          </a:xfrm>
          <a:prstGeom prst="rect">
            <a:avLst/>
          </a:prstGeom>
          <a:noFill/>
          <a:ln w="28575">
            <a:noFill/>
            <a:miter lim="800000"/>
          </a:ln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46088" y="5943600"/>
          <a:ext cx="2005012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88" y="5943600"/>
                        <a:ext cx="2005012" cy="668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:\Users\Administrator\Pictures\22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1212850"/>
            <a:ext cx="3810000" cy="54149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）总开关：老式电闸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45720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控制室内所有用电器。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②位置：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干路上（电能表后，保险装置前）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③安装方法：</a:t>
            </a: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静触点在上，且连接电源线。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不可倒装，防止闸刀开关因为重力自动闭合，发生触电。</a:t>
            </a:r>
            <a:endParaRPr lang="en-US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953000" y="1219200"/>
            <a:ext cx="1828800" cy="609600"/>
          </a:xfrm>
          <a:prstGeom prst="wedgeRoundRectCallout">
            <a:avLst>
              <a:gd name="adj1" fmla="val 57052"/>
              <a:gd name="adj2" fmla="val 1815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静触点</a:t>
            </a:r>
            <a:endParaRPr lang="zh-CN" altLang="en-US" sz="28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7391400" y="609600"/>
            <a:ext cx="1447800" cy="609600"/>
          </a:xfrm>
          <a:prstGeom prst="wedgeRoundRectCallout">
            <a:avLst>
              <a:gd name="adj1" fmla="val -46617"/>
              <a:gd name="adj2" fmla="val 28395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动触点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）保险装置：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7912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①构造：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保险盒内安装保险丝。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②位置：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干路上火线上，总开关后方。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熔断器不能安装在零线上，原因是如果零线上熔断器熔断，则零线断路，但用电器仍连接火线，易触电。</a:t>
            </a:r>
          </a:p>
        </p:txBody>
      </p:sp>
      <p:grpSp>
        <p:nvGrpSpPr>
          <p:cNvPr id="8196" name="Group 4"/>
          <p:cNvGrpSpPr/>
          <p:nvPr/>
        </p:nvGrpSpPr>
        <p:grpSpPr>
          <a:xfrm>
            <a:off x="6096000" y="381000"/>
            <a:ext cx="2819400" cy="2760048"/>
            <a:chOff x="0" y="0"/>
            <a:chExt cx="2008" cy="1802"/>
          </a:xfrm>
        </p:grpSpPr>
        <p:pic>
          <p:nvPicPr>
            <p:cNvPr id="8203" name="Picture 8" descr="保险盒"/>
            <p:cNvPicPr>
              <a:picLocks noChangeArrowheads="1"/>
            </p:cNvPicPr>
            <p:nvPr/>
          </p:nvPicPr>
          <p:blipFill>
            <a:blip r:embed="rId2">
              <a:clrChange>
                <a:clrFrom>
                  <a:srgbClr val="FFFFCB"/>
                </a:clrFrom>
                <a:clrTo>
                  <a:srgbClr val="FFFFCB">
                    <a:alpha val="0"/>
                  </a:srgbClr>
                </a:clrTo>
              </a:clrChange>
            </a:blip>
            <a:srcRect t="23195" r="51344" b="23045"/>
            <a:stretch>
              <a:fillRect/>
            </a:stretch>
          </p:blipFill>
          <p:spPr bwMode="auto">
            <a:xfrm>
              <a:off x="0" y="0"/>
              <a:ext cx="2008" cy="1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2" y="1541"/>
              <a:ext cx="1542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插入式保险盒</a:t>
              </a:r>
            </a:p>
          </p:txBody>
        </p:sp>
      </p:grpSp>
      <p:grpSp>
        <p:nvGrpSpPr>
          <p:cNvPr id="8197" name="Group 9"/>
          <p:cNvGrpSpPr/>
          <p:nvPr/>
        </p:nvGrpSpPr>
        <p:grpSpPr>
          <a:xfrm>
            <a:off x="6096000" y="3657600"/>
            <a:ext cx="2743200" cy="2466615"/>
            <a:chOff x="3648" y="2304"/>
            <a:chExt cx="1920" cy="1661"/>
          </a:xfrm>
        </p:grpSpPr>
        <p:pic>
          <p:nvPicPr>
            <p:cNvPr id="8201" name="Picture 2" descr="E:\01商乐\05区工作\04课题组\做ppt\19章 生活用电\图\保险盒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648" y="2304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202" name="Text Box 12"/>
            <p:cNvSpPr txBox="1">
              <a:spLocks noChangeArrowheads="1"/>
            </p:cNvSpPr>
            <p:nvPr/>
          </p:nvSpPr>
          <p:spPr bwMode="auto">
            <a:xfrm>
              <a:off x="3936" y="3696"/>
              <a:ext cx="1237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Arial"/>
                <a:buNone/>
              </a:pPr>
              <a:r>
                <a:rPr lang="zh-CN" altLang="en-US" sz="2000" b="1">
                  <a:solidFill>
                    <a:schemeClr val="tx2"/>
                  </a:solidFill>
                  <a:ea typeface="楷体" pitchFamily="49" charset="-122"/>
                  <a:cs typeface="Times New Roman" pitchFamily="18" charset="0"/>
                </a:rPr>
                <a:t>保险丝</a:t>
              </a:r>
            </a:p>
          </p:txBody>
        </p:sp>
      </p:grpSp>
      <p:pic>
        <p:nvPicPr>
          <p:cNvPr id="8198" name="图片24" descr="菁优网：http://www.jyeoo.co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0" y="4267200"/>
            <a:ext cx="2930525" cy="1981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199" name="图片24" descr="菁优网：http://www.jyeoo.co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4800" y="4419600"/>
            <a:ext cx="2784475" cy="1524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4343400"/>
            <a:ext cx="12954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ea typeface="楷体" pitchFamily="49" charset="-122"/>
                <a:cs typeface="Times New Roman" pitchFamily="18" charset="0"/>
              </a:rPr>
              <a:t>×</a:t>
            </a:r>
            <a:endParaRPr lang="zh-CN" altLang="en-US" sz="9600">
              <a:solidFill>
                <a:srgbClr val="FF0000"/>
              </a:solidFill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③原理：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当电路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电流过大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时，保险丝会产生较多热量而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熔断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，自动切断电路，起到保险作用。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④材料：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电阻率大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熔点较低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铅锑合金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⑤规格：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熔断电流。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保险丝越粗，熔断电流越大。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1商乐\05区工作\04课题组\做ppt\19章 生活用电\图\保险总开关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381000"/>
            <a:ext cx="4003675" cy="58721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43" name="Picture 3" descr="C:\Users\Administrator\Pictures\22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457200"/>
            <a:ext cx="4021138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2080</Words>
  <Application>Microsoft Office PowerPoint</Application>
  <PresentationFormat>全屏显示(4:3)</PresentationFormat>
  <Paragraphs>165</Paragraphs>
  <Slides>32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默认设计模板</vt:lpstr>
      <vt:lpstr>Equation</vt:lpstr>
      <vt:lpstr>第十九章 生活用电 第1节 家庭电路 </vt:lpstr>
      <vt:lpstr>PowerPoint 演示文稿</vt:lpstr>
      <vt:lpstr>一、家庭电路的组成</vt:lpstr>
      <vt:lpstr>2．各部分作用</vt:lpstr>
      <vt:lpstr>（2）电能表</vt:lpstr>
      <vt:lpstr>（3）总开关：老式电闸</vt:lpstr>
      <vt:lpstr>（4）保险装置：</vt:lpstr>
      <vt:lpstr>PowerPoint 演示文稿</vt:lpstr>
      <vt:lpstr>PowerPoint 演示文稿</vt:lpstr>
      <vt:lpstr>PowerPoint 演示文稿</vt:lpstr>
      <vt:lpstr>⑥空气开关：</vt:lpstr>
      <vt:lpstr>（5）用电器：</vt:lpstr>
      <vt:lpstr>二、火线和零线</vt:lpstr>
      <vt:lpstr>2．试电笔</vt:lpstr>
      <vt:lpstr>（4）使用：</vt:lpstr>
      <vt:lpstr>课堂练习</vt:lpstr>
      <vt:lpstr>三、三线插头和三孔插座</vt:lpstr>
      <vt:lpstr>2．三线插头</vt:lpstr>
      <vt:lpstr>想想议议</vt:lpstr>
      <vt:lpstr>四、漏电保护器：</vt:lpstr>
      <vt:lpstr>课堂练习</vt:lpstr>
      <vt:lpstr>2．空气开关与漏电保护器的区别：</vt:lpstr>
      <vt:lpstr>本课小结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第十九章 生活用电 第1节 家庭电路 </dc:title>
  <cp:lastModifiedBy>User</cp:lastModifiedBy>
  <cp:revision>1</cp:revision>
  <cp:lastPrinted>2020-10-09T16:59:30Z</cp:lastPrinted>
  <dcterms:created xsi:type="dcterms:W3CDTF">2020-10-09T16:59:30Z</dcterms:created>
  <dcterms:modified xsi:type="dcterms:W3CDTF">2020-11-02T14:39:32Z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