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350" r:id="rId4"/>
    <p:sldId id="319" r:id="rId5"/>
    <p:sldId id="320" r:id="rId6"/>
    <p:sldId id="322" r:id="rId7"/>
    <p:sldId id="327" r:id="rId8"/>
    <p:sldId id="346" r:id="rId9"/>
    <p:sldId id="347" r:id="rId10"/>
    <p:sldId id="332" r:id="rId11"/>
    <p:sldId id="331" r:id="rId12"/>
    <p:sldId id="267" r:id="rId13"/>
    <p:sldId id="312" r:id="rId14"/>
    <p:sldId id="338" r:id="rId15"/>
    <p:sldId id="341" r:id="rId16"/>
    <p:sldId id="337" r:id="rId17"/>
    <p:sldId id="353" r:id="rId18"/>
    <p:sldId id="316" r:id="rId19"/>
    <p:sldId id="333" r:id="rId20"/>
    <p:sldId id="343" r:id="rId21"/>
    <p:sldId id="344" r:id="rId22"/>
    <p:sldId id="272" r:id="rId23"/>
    <p:sldId id="339" r:id="rId24"/>
    <p:sldId id="273" r:id="rId25"/>
    <p:sldId id="315" r:id="rId26"/>
    <p:sldId id="278" r:id="rId27"/>
    <p:sldId id="288" r:id="rId28"/>
    <p:sldId id="283" r:id="rId29"/>
    <p:sldId id="284" r:id="rId30"/>
    <p:sldId id="354" r:id="rId31"/>
    <p:sldId id="345" r:id="rId32"/>
    <p:sldId id="287" r:id="rId33"/>
    <p:sldId id="285" r:id="rId34"/>
    <p:sldId id="286" r:id="rId35"/>
    <p:sldId id="351" r:id="rId36"/>
    <p:sldId id="352" r:id="rId37"/>
    <p:sldId id="336" r:id="rId38"/>
    <p:sldId id="329" r:id="rId39"/>
  </p:sldIdLst>
  <p:sldSz cx="9144000" cy="6858000" type="screen4x3"/>
  <p:notesSz cx="6858000" cy="9144000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1" autoAdjust="0"/>
    <p:restoredTop sz="94660"/>
  </p:normalViewPr>
  <p:slideViewPr>
    <p:cSldViewPr>
      <p:cViewPr varScale="1">
        <p:scale>
          <a:sx n="84" d="100"/>
          <a:sy n="84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47D0-81DB-4D56-95E7-8A3AEE462D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0FDF-4968-4562-A236-22F6B035D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530A-35D7-4B2A-9C26-9B89E64059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4F08-0929-4233-B74E-CC489EA5D1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3569-A1EE-4661-A428-CE15E80BDF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2C29-8C44-4667-8B21-9B033BE4F5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77C3-C869-49AE-9D34-4CD97F014D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E66B-BA2C-4058-9900-367A310870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5DCD-F8BE-47CC-BB96-E4BA72B03D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84AB-85B5-4B75-A2A4-1DB247A856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B0E1-F286-4DE1-99BD-5C915EFA02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64D87E-9A4F-4D0C-A96F-0CD6860A4D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楷体_GB2312" pitchFamily="49" charset="-122"/>
                <a:ea typeface="楷体_GB2312" pitchFamily="49" charset="-122"/>
              </a:rPr>
              <a:t>第五章 透镜及其应用</a:t>
            </a:r>
            <a:r>
              <a:rPr lang="zh-CN" altLang="en-US" sz="4000" b="1" smtClean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4000" b="1" smtClean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5400" b="1" smtClean="0">
                <a:latin typeface="Times New Roman" pitchFamily="18" charset="0"/>
                <a:ea typeface="楷体_GB2312" pitchFamily="49" charset="-122"/>
              </a:rPr>
              <a:t>第</a:t>
            </a:r>
            <a:r>
              <a:rPr lang="en-US" altLang="zh-CN" sz="5400" b="1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5400" b="1" smtClean="0">
                <a:latin typeface="Times New Roman" pitchFamily="18" charset="0"/>
                <a:ea typeface="楷体_GB2312" pitchFamily="49" charset="-122"/>
              </a:rPr>
              <a:t>节 生活中的透镜</a:t>
            </a: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rgbClr val="111111"/>
                </a:solidFill>
                <a:latin typeface="宋体" pitchFamily="2" charset="-122"/>
              </a:rPr>
              <a:t>义务教育教科书  物理  八年级  上册</a:t>
            </a:r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228600"/>
            <a:ext cx="4419600" cy="261937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819400"/>
            <a:ext cx="5029200" cy="370205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67400" y="228600"/>
            <a:ext cx="2895600" cy="2620963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二、照相机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分组实验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将凸透镜对准窗口，观察成像特点。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）另一侧放一张纸，能承接像吗？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）放大？缩小？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）同侧？异侧？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）正立？倒立？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）物距和像距有什么关系？</a:t>
            </a:r>
          </a:p>
        </p:txBody>
      </p:sp>
      <p:pic>
        <p:nvPicPr>
          <p:cNvPr id="17412" name="Picture 4" descr="2012版人教版标准图标 想想做做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1295400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2133600"/>
            <a:ext cx="2819400" cy="26749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．照相机成像特点：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914400"/>
            <a:ext cx="86233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大于二倍焦距，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在一倍焦距和二倍焦距之间（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u&gt;2f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2f&gt;v&gt;f 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物距大于像距（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u&gt;v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立缩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物像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异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侧。</a:t>
            </a:r>
          </a:p>
        </p:txBody>
      </p:sp>
      <p:grpSp>
        <p:nvGrpSpPr>
          <p:cNvPr id="18436" name="Group 16"/>
          <p:cNvGrpSpPr/>
          <p:nvPr/>
        </p:nvGrpSpPr>
        <p:grpSpPr>
          <a:xfrm>
            <a:off x="4876800" y="2209800"/>
            <a:ext cx="3962400" cy="1752600"/>
            <a:chOff x="672" y="1488"/>
            <a:chExt cx="4037" cy="2064"/>
          </a:xfrm>
        </p:grpSpPr>
        <p:pic>
          <p:nvPicPr>
            <p:cNvPr id="18438" name="Picture 7" descr="6-19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72" y="1488"/>
              <a:ext cx="4037" cy="14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39" name="Line 9"/>
            <p:cNvSpPr>
              <a:spLocks noChangeShapeType="1"/>
            </p:cNvSpPr>
            <p:nvPr/>
          </p:nvSpPr>
          <p:spPr bwMode="auto">
            <a:xfrm flipH="1">
              <a:off x="1104" y="2688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40" name="Line 10"/>
            <p:cNvSpPr>
              <a:spLocks noChangeShapeType="1"/>
            </p:cNvSpPr>
            <p:nvPr/>
          </p:nvSpPr>
          <p:spPr bwMode="auto">
            <a:xfrm flipH="1">
              <a:off x="3360" y="2448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1" name="Line 11"/>
            <p:cNvSpPr>
              <a:spLocks noChangeShapeType="1"/>
            </p:cNvSpPr>
            <p:nvPr/>
          </p:nvSpPr>
          <p:spPr bwMode="auto">
            <a:xfrm flipH="1">
              <a:off x="4368" y="268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2" name="Line 12"/>
            <p:cNvSpPr>
              <a:spLocks noChangeShapeType="1"/>
            </p:cNvSpPr>
            <p:nvPr/>
          </p:nvSpPr>
          <p:spPr bwMode="auto">
            <a:xfrm>
              <a:off x="1128" y="3072"/>
              <a:ext cx="2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3" name="Line 13"/>
            <p:cNvSpPr>
              <a:spLocks noChangeShapeType="1"/>
            </p:cNvSpPr>
            <p:nvPr/>
          </p:nvSpPr>
          <p:spPr bwMode="auto">
            <a:xfrm>
              <a:off x="3360" y="3168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2069" y="2834"/>
              <a:ext cx="427" cy="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u</a:t>
              </a:r>
            </a:p>
          </p:txBody>
        </p:sp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3777" y="2901"/>
              <a:ext cx="311" cy="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</a:p>
          </p:txBody>
        </p:sp>
      </p:grpSp>
      <p:pic>
        <p:nvPicPr>
          <p:cNvPr id="18446" name="Picture 14" descr="D:\我的文档\Pictures\113 - 副本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4038600"/>
            <a:ext cx="8646588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．照相机的应用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106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）照相机拍完集体再拍单人，应怎样操作？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照相机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靠近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该人，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同时镜头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前伸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，以伸长暗箱。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（成实像时，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物近像远像变大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）。</a:t>
            </a:r>
            <a:endParaRPr lang="zh-CN" altLang="en-US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762000"/>
            <a:ext cx="4095750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762000"/>
            <a:ext cx="4095750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1854200" y="2527300"/>
            <a:ext cx="685800" cy="1371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78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 animBg="1"/>
      <p:bldP spid="778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08438"/>
            <a:ext cx="8458200" cy="2468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）照相机拍完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寸再拍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寸，应怎么操作？</a:t>
            </a:r>
            <a:endParaRPr lang="zh-CN" altLang="en-US" b="1" u="sng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照相机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远离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该人，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同时将镜头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后缩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以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缩短暗箱。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（成实像时，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物远像近像变小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）。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0483" name="Group 7"/>
          <p:cNvGrpSpPr/>
          <p:nvPr/>
        </p:nvGrpSpPr>
        <p:grpSpPr>
          <a:xfrm>
            <a:off x="712788" y="96838"/>
            <a:ext cx="2946400" cy="3713162"/>
            <a:chOff x="576" y="192"/>
            <a:chExt cx="1600" cy="2016"/>
          </a:xfrm>
        </p:grpSpPr>
        <p:pic>
          <p:nvPicPr>
            <p:cNvPr id="20487" name="Picture 4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76" y="240"/>
              <a:ext cx="1600" cy="1968"/>
            </a:xfrm>
            <a:prstGeom prst="rect">
              <a:avLst/>
            </a:prstGeom>
            <a:noFill/>
            <a:ln w="28575">
              <a:noFill/>
              <a:miter lim="800000"/>
            </a:ln>
          </p:spPr>
        </p:pic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624" y="192"/>
              <a:ext cx="1488" cy="20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0484" name="Group 9"/>
          <p:cNvGrpSpPr/>
          <p:nvPr/>
        </p:nvGrpSpPr>
        <p:grpSpPr>
          <a:xfrm>
            <a:off x="4827588" y="1600200"/>
            <a:ext cx="1725612" cy="2209800"/>
            <a:chOff x="3456" y="624"/>
            <a:chExt cx="937" cy="1200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456" y="672"/>
              <a:ext cx="937" cy="1152"/>
            </a:xfrm>
            <a:prstGeom prst="rect">
              <a:avLst/>
            </a:prstGeom>
            <a:noFill/>
            <a:ln w="28575">
              <a:noFill/>
              <a:miter lim="800000"/>
            </a:ln>
          </p:spPr>
        </p:pic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3480" y="624"/>
              <a:ext cx="816" cy="1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391400" cy="533400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实像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时，物像距及像大小变化规律：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60198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物远像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近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像变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物近像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像变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8839966" imgH="4343776"/>
        </mc:Choice>
        <mc:Fallback>
          <p:control name="ShockwaveFlash1" r:id="rId2" imgW="8839966" imgH="4343776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2133600"/>
                  <a:ext cx="8839200" cy="434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152400"/>
            <a:ext cx="5105400" cy="36195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05400" y="3124200"/>
            <a:ext cx="3886200" cy="35544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6741" name="Picture 5" descr="调整大小 苍蝇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250276">
            <a:off x="5980113" y="3721100"/>
            <a:ext cx="1397000" cy="15398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lum bright="-24000" contrast="-36000"/>
          </a:blip>
          <a:stretch>
            <a:fillRect/>
          </a:stretch>
        </p:blipFill>
        <p:spPr bwMode="auto">
          <a:xfrm>
            <a:off x="4724400" y="3562350"/>
            <a:ext cx="4016375" cy="298767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172200" y="2819400"/>
            <a:ext cx="2133600" cy="192087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0" b="1">
                <a:solidFill>
                  <a:srgbClr val="FF0000"/>
                </a:solidFill>
              </a:rPr>
              <a:t>√</a:t>
            </a:r>
          </a:p>
        </p:txBody>
      </p:sp>
      <p:grpSp>
        <p:nvGrpSpPr>
          <p:cNvPr id="22532" name="Group 19"/>
          <p:cNvGrpSpPr/>
          <p:nvPr/>
        </p:nvGrpSpPr>
        <p:grpSpPr>
          <a:xfrm>
            <a:off x="381000" y="3505200"/>
            <a:ext cx="3962400" cy="2971800"/>
            <a:chOff x="384" y="2256"/>
            <a:chExt cx="2496" cy="187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84" y="2304"/>
              <a:ext cx="2496" cy="18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22536" name="Picture 1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1536" y="2256"/>
              <a:ext cx="1344" cy="1392"/>
            </a:xfrm>
            <a:prstGeom prst="rect">
              <a:avLst/>
            </a:prstGeom>
            <a:noFill/>
            <a:ln w="28575">
              <a:noFill/>
              <a:miter lim="800000"/>
            </a:ln>
          </p:spPr>
        </p:pic>
      </p:grp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85800" y="3276600"/>
            <a:ext cx="2133600" cy="192087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0" b="1">
                <a:solidFill>
                  <a:srgbClr val="FF0000"/>
                </a:solidFill>
              </a:rPr>
              <a:t>×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33600" y="304800"/>
            <a:ext cx="4298950" cy="30480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524000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）镜头被遮挡物挡住了一部分，照片上能出现遮挡物吗？像有什么变化？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38862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答：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看不到遮挡物。像形状大小不变，但亮度变暗。</a:t>
            </a:r>
            <a:endParaRPr lang="en-US" altLang="zh-CN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因为遮挡物在一倍焦距内，成正立放大虚像不能呈现在光屏上，因此看不到遮挡物。</a:t>
            </a:r>
            <a:endParaRPr lang="en-US" altLang="zh-CN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因为透镜的焦距没变，因此成像大小形状不变。</a:t>
            </a:r>
            <a:endParaRPr lang="en-US" altLang="zh-CN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因为通过透镜的光线变少，因此照片变暗。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4038600" cy="792163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．照相机主要构造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382000" cy="3429000"/>
          </a:xfrm>
          <a:noFill/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）镜头：相当于一个</a:t>
            </a:r>
            <a:r>
              <a:rPr lang="zh-CN" altLang="en-US" sz="2600" b="1" u="sng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）胶片：相当于</a:t>
            </a:r>
            <a:r>
              <a:rPr lang="zh-CN" altLang="en-US" sz="2600" b="1" u="sng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光屏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）调节控制系统：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600" b="1" u="sng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取景窗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：观察所拍景物；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2600" b="1" u="sng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光圈环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：控制进入镜头的光的多少；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sz="2600" b="1" u="sng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调焦环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：调节像距，控制镜头的伸缩；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</a:t>
            </a:r>
            <a:r>
              <a:rPr lang="zh-CN" altLang="en-US" sz="2600" b="1" u="sng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快门</a:t>
            </a:r>
            <a:r>
              <a:rPr lang="zh-CN" altLang="en-US" sz="2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：控制曝光时间。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267200"/>
            <a:ext cx="3733800" cy="22860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光圈和快门</a:t>
            </a:r>
            <a:r>
              <a:rPr kumimoji="1" lang="zh-CN" altLang="en-US" sz="3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共同控制曝光量。</a:t>
            </a:r>
            <a:r>
              <a:rPr kumimoji="1" lang="zh-CN" altLang="en-US" sz="32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kumimoji="1" lang="zh-CN" altLang="en-US" sz="30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FontTx/>
              <a:buNone/>
            </a:pPr>
            <a:endParaRPr kumimoji="1" lang="en-US" altLang="zh-CN" sz="30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581" name="Picture 4" descr="19-06-0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3646488"/>
            <a:ext cx="4495800" cy="32115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12700"/>
            <a:ext cx="3962400" cy="26066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381000"/>
            <a:ext cx="2895600" cy="2620963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8195" name="Text Box 23"/>
          <p:cNvSpPr txBox="1">
            <a:spLocks noChangeArrowheads="1"/>
          </p:cNvSpPr>
          <p:nvPr/>
        </p:nvSpPr>
        <p:spPr bwMode="auto">
          <a:xfrm>
            <a:off x="684213" y="3367088"/>
            <a:ext cx="70564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D0D0D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</a:p>
        </p:txBody>
      </p:sp>
      <p:pic>
        <p:nvPicPr>
          <p:cNvPr id="8196" name="Picture 21" descr="http://www.sh-opt.com/produce/tishi/26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75350" y="3429000"/>
            <a:ext cx="2628900" cy="3200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7" name="Picture 4" descr="P_35377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57600" y="263525"/>
            <a:ext cx="2362200" cy="2362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8" name="Picture 1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324600" y="381000"/>
            <a:ext cx="2362200" cy="22415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50825" y="201613"/>
            <a:ext cx="8740775" cy="2998787"/>
          </a:xfrm>
          <a:prstGeom prst="rect">
            <a:avLst/>
          </a:prstGeom>
          <a:noFill/>
          <a:ln w="38100" algn="ctr">
            <a:solidFill>
              <a:srgbClr val="3D8F95"/>
            </a:solidFill>
            <a:round/>
          </a:ln>
        </p:spPr>
        <p:txBody>
          <a:bodyPr/>
          <a:lstStyle/>
          <a:p>
            <a:endParaRPr kumimoji="1" lang="zh-CN" altLang="zh-CN" sz="2800" b="1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8200" name="Picture 1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600" y="3962400"/>
            <a:ext cx="3200400" cy="178752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8201" name="Picture 18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657600" y="3886200"/>
            <a:ext cx="2381250" cy="2352675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noFill/>
            <a:miter lim="800000"/>
            <a:headEnd type="none" w="lg" len="lg"/>
            <a:tailEnd type="none" w="lg" len="lg"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幻灯机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52400"/>
            <a:ext cx="4606925" cy="6400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651" name="Picture 7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400" y="830263"/>
            <a:ext cx="4953000" cy="256698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三、投影仪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5867400" cy="50292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演示实验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打开手电筒，灯泡前放一个写有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的透明塑料片，调整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和手电筒距离，并对准墙面，观察墙上现象。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）墙上能承接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的像吗？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）放大？缩小？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）同侧？异侧？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）正立？倒立的？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）物距和像距有什么关系？</a:t>
            </a:r>
          </a:p>
          <a:p>
            <a:pPr eaLnBrk="1" hangingPunct="1"/>
            <a:endParaRPr lang="en-US" altLang="zh-CN" sz="2800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133600"/>
            <a:ext cx="2819400" cy="26749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8677" name="Picture 5" descr="2012版人教版标准图标 想想做做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336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791200" cy="639763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．投影仪成像特点：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6106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在一倍焦距和二倍焦距之间，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像距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大于二倍焦距（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2f&gt;u&gt;f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v&gt;2f 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</a:t>
            </a:r>
            <a:endParaRPr lang="en-US" altLang="zh-CN" sz="32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物距小于像距（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u&lt;v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立放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像，</a:t>
            </a:r>
            <a:endParaRPr lang="en-US" altLang="zh-CN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物像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异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侧。</a:t>
            </a:r>
          </a:p>
        </p:txBody>
      </p:sp>
      <p:pic>
        <p:nvPicPr>
          <p:cNvPr id="29701" name="Picture 5" descr="D:\我的文档\Pictures\11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3276600"/>
            <a:ext cx="8610600" cy="315905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119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tretch>
            <a:fillRect/>
          </a:stretch>
        </p:blipFill>
        <p:spPr bwMode="auto">
          <a:xfrm>
            <a:off x="381000" y="1447800"/>
            <a:ext cx="3886200" cy="43434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24"/>
          <p:cNvGrpSpPr/>
          <p:nvPr/>
        </p:nvGrpSpPr>
        <p:grpSpPr>
          <a:xfrm>
            <a:off x="5584825" y="0"/>
            <a:ext cx="3330575" cy="4800600"/>
            <a:chOff x="0" y="672"/>
            <a:chExt cx="2098" cy="3024"/>
          </a:xfrm>
        </p:grpSpPr>
        <p:pic>
          <p:nvPicPr>
            <p:cNvPr id="30730" name="Picture 2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0" y="672"/>
              <a:ext cx="1698" cy="30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0731" name="Line 26"/>
            <p:cNvSpPr>
              <a:spLocks noChangeShapeType="1"/>
            </p:cNvSpPr>
            <p:nvPr/>
          </p:nvSpPr>
          <p:spPr bwMode="auto">
            <a:xfrm flipH="1">
              <a:off x="352" y="307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0732" name="Line 27"/>
            <p:cNvSpPr>
              <a:spLocks noChangeShapeType="1"/>
            </p:cNvSpPr>
            <p:nvPr/>
          </p:nvSpPr>
          <p:spPr bwMode="auto">
            <a:xfrm flipH="1">
              <a:off x="304" y="2832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0733" name="Line 28"/>
            <p:cNvSpPr>
              <a:spLocks noChangeShapeType="1"/>
            </p:cNvSpPr>
            <p:nvPr/>
          </p:nvSpPr>
          <p:spPr bwMode="auto">
            <a:xfrm flipH="1">
              <a:off x="256" y="96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0734" name="Line 29"/>
            <p:cNvSpPr>
              <a:spLocks noChangeShapeType="1"/>
            </p:cNvSpPr>
            <p:nvPr/>
          </p:nvSpPr>
          <p:spPr bwMode="auto">
            <a:xfrm flipH="1">
              <a:off x="400" y="960"/>
              <a:ext cx="0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0735" name="Line 30"/>
            <p:cNvSpPr>
              <a:spLocks noChangeShapeType="1"/>
            </p:cNvSpPr>
            <p:nvPr/>
          </p:nvSpPr>
          <p:spPr bwMode="auto">
            <a:xfrm flipH="1">
              <a:off x="640" y="283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0736" name="Text Box 31"/>
            <p:cNvSpPr txBox="1">
              <a:spLocks noChangeArrowheads="1"/>
            </p:cNvSpPr>
            <p:nvPr/>
          </p:nvSpPr>
          <p:spPr bwMode="auto">
            <a:xfrm>
              <a:off x="160" y="1870"/>
              <a:ext cx="66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像距</a:t>
              </a:r>
              <a:r>
                <a:rPr lang="en-US" altLang="zh-CN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</a:p>
          </p:txBody>
        </p:sp>
        <p:sp>
          <p:nvSpPr>
            <p:cNvPr id="30737" name="Text Box 32"/>
            <p:cNvSpPr txBox="1">
              <a:spLocks noChangeArrowheads="1"/>
            </p:cNvSpPr>
            <p:nvPr/>
          </p:nvSpPr>
          <p:spPr bwMode="auto">
            <a:xfrm>
              <a:off x="0" y="2832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物距</a:t>
              </a:r>
              <a:r>
                <a:rPr lang="en-US" altLang="zh-CN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u</a:t>
              </a: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533400" y="152400"/>
            <a:ext cx="1828800" cy="2438400"/>
            <a:chOff x="336" y="576"/>
            <a:chExt cx="1152" cy="1536"/>
          </a:xfrm>
        </p:grpSpPr>
        <p:sp>
          <p:nvSpPr>
            <p:cNvPr id="30727" name="Line 33"/>
            <p:cNvSpPr>
              <a:spLocks noChangeShapeType="1"/>
            </p:cNvSpPr>
            <p:nvPr/>
          </p:nvSpPr>
          <p:spPr bwMode="auto">
            <a:xfrm flipH="1" flipV="1">
              <a:off x="344" y="624"/>
              <a:ext cx="588" cy="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0728" name="Line 34"/>
            <p:cNvSpPr>
              <a:spLocks noChangeShapeType="1"/>
            </p:cNvSpPr>
            <p:nvPr/>
          </p:nvSpPr>
          <p:spPr bwMode="auto">
            <a:xfrm flipV="1">
              <a:off x="1088" y="624"/>
              <a:ext cx="393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0729" name="AutoShape 42"/>
            <p:cNvSpPr>
              <a:spLocks noChangeArrowheads="1"/>
            </p:cNvSpPr>
            <p:nvPr/>
          </p:nvSpPr>
          <p:spPr bwMode="auto">
            <a:xfrm>
              <a:off x="336" y="576"/>
              <a:ext cx="1152" cy="144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FF0000">
                <a:alpha val="45882"/>
              </a:srgbClr>
            </a:solidFill>
            <a:ln w="19050">
              <a:solidFill>
                <a:schemeClr val="tx1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81965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4419600" y="4876800"/>
            <a:ext cx="4419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）凹面镜：会聚光线。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）螺纹透镜：会聚光线。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）凸透镜：成像。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）平面镜：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改变光路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30726" name="Rectangle 46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．投影仪构造特点：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914400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．投影仪的应用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267200" cy="2362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）要使屏幕上的图像大些，应怎样做？</a:t>
            </a:r>
            <a:endParaRPr lang="zh-CN" altLang="en-US" b="1" u="sng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en-US" b="1" u="sng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胶片靠近镜头，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u="sng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同时投影仪远离屏幕。</a:t>
            </a:r>
            <a:endParaRPr lang="zh-CN" altLang="en-US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881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429000"/>
            <a:ext cx="8001000" cy="2438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）要使屏幕上的图像小些，应怎样做？</a:t>
            </a:r>
            <a:endParaRPr lang="zh-CN" altLang="en-US" b="1" u="sng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en-US" b="1" u="sng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胶片远离镜头，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u="sng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同时投影仪靠近屏幕。</a:t>
            </a:r>
            <a:endParaRPr lang="zh-CN" altLang="en-US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）为了在屏幕上成正立的像，胶片应怎样放？</a:t>
            </a:r>
            <a:endParaRPr lang="zh-CN" altLang="en-US" b="1" u="sng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zh-CN" altLang="en-US" b="1" u="sng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倒放在投影仪上。</a:t>
            </a:r>
            <a:endParaRPr lang="zh-CN" altLang="en-US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1749" name="Group 7"/>
          <p:cNvGrpSpPr/>
          <p:nvPr/>
        </p:nvGrpSpPr>
        <p:grpSpPr>
          <a:xfrm>
            <a:off x="4308475" y="228600"/>
            <a:ext cx="4835525" cy="3200400"/>
            <a:chOff x="2112" y="1296"/>
            <a:chExt cx="3526" cy="2784"/>
          </a:xfrm>
        </p:grpSpPr>
        <p:pic>
          <p:nvPicPr>
            <p:cNvPr id="31750" name="Picture 8" descr="调整大小 未命名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112" y="1296"/>
              <a:ext cx="3312" cy="2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1751" name="Line 9"/>
            <p:cNvSpPr>
              <a:spLocks noChangeShapeType="1"/>
            </p:cNvSpPr>
            <p:nvPr/>
          </p:nvSpPr>
          <p:spPr bwMode="auto">
            <a:xfrm>
              <a:off x="4896" y="182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1752" name="Line 10"/>
            <p:cNvSpPr>
              <a:spLocks noChangeShapeType="1"/>
            </p:cNvSpPr>
            <p:nvPr/>
          </p:nvSpPr>
          <p:spPr bwMode="auto">
            <a:xfrm>
              <a:off x="4944" y="273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1753" name="Line 11"/>
            <p:cNvSpPr>
              <a:spLocks noChangeShapeType="1"/>
            </p:cNvSpPr>
            <p:nvPr/>
          </p:nvSpPr>
          <p:spPr bwMode="auto">
            <a:xfrm flipH="1">
              <a:off x="5184" y="182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 flipH="1">
              <a:off x="2208" y="2784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 flipH="1">
              <a:off x="4656" y="3360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1756" name="Line 14"/>
            <p:cNvSpPr>
              <a:spLocks noChangeShapeType="1"/>
            </p:cNvSpPr>
            <p:nvPr/>
          </p:nvSpPr>
          <p:spPr bwMode="auto">
            <a:xfrm>
              <a:off x="2208" y="3744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1757" name="Text Box 15"/>
            <p:cNvSpPr txBox="1">
              <a:spLocks noChangeArrowheads="1"/>
            </p:cNvSpPr>
            <p:nvPr/>
          </p:nvSpPr>
          <p:spPr bwMode="auto">
            <a:xfrm>
              <a:off x="3072" y="3599"/>
              <a:ext cx="768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像距</a:t>
              </a:r>
              <a:r>
                <a:rPr lang="en-US" altLang="zh-CN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</a:p>
          </p:txBody>
        </p:sp>
        <p:sp>
          <p:nvSpPr>
            <p:cNvPr id="31758" name="Text Box 16"/>
            <p:cNvSpPr txBox="1">
              <a:spLocks noChangeArrowheads="1"/>
            </p:cNvSpPr>
            <p:nvPr/>
          </p:nvSpPr>
          <p:spPr bwMode="auto">
            <a:xfrm>
              <a:off x="5000" y="2224"/>
              <a:ext cx="638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物距</a:t>
              </a:r>
              <a:r>
                <a:rPr lang="en-US" altLang="zh-CN" sz="20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u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611346" imgH="6172735"/>
        </mc:Choice>
        <mc:Fallback>
          <p:control name="ShockwaveFlash1" r:id="rId2" imgW="8611346" imgH="617273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304800"/>
                  <a:ext cx="8610600" cy="6172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62800" cy="715962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四、实像和虚像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8991600" cy="868363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．实像：由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实际光线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会聚而成的，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能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在光屏承接。</a:t>
            </a:r>
          </a:p>
        </p:txBody>
      </p:sp>
      <p:pic>
        <p:nvPicPr>
          <p:cNvPr id="43013" name="Picture 5" descr="未命名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990600"/>
            <a:ext cx="5105400" cy="20367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3012" name="Picture 4" descr="未命名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2895600"/>
            <a:ext cx="3352800" cy="24828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2728913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6708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248400" y="1981200"/>
            <a:ext cx="2438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凸透镜成像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324600" y="4038600"/>
            <a:ext cx="2438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小孔成像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172200" y="2667000"/>
            <a:ext cx="2438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（光的折射）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029200" y="4572000"/>
            <a:ext cx="3429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（光的直线传播）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7" grpId="0"/>
      <p:bldP spid="43018" grpId="0"/>
      <p:bldP spid="43019" grpId="0"/>
      <p:bldP spid="43019" grpId="1"/>
      <p:bldP spid="43020" grpId="0"/>
      <p:bldP spid="4302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"/>
            <a:ext cx="8610600" cy="19050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．虚像：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由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反射光线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折射光线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反向延长线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相交而形成，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不能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在光屏承接，但人眼逆着出射光线方向可看到虚像。</a:t>
            </a:r>
          </a:p>
        </p:txBody>
      </p:sp>
      <p:pic>
        <p:nvPicPr>
          <p:cNvPr id="44038" name="Picture 6" descr="未命名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2066925"/>
            <a:ext cx="4724400" cy="18954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4037" name="Picture 5" descr="未命名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4114800"/>
            <a:ext cx="2514600" cy="2514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4036" name="Picture 4" descr="调整大小 调整大小 未命名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3886200"/>
            <a:ext cx="3352800" cy="26479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0" y="231933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62200" y="4183063"/>
            <a:ext cx="2590800" cy="1074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平面镜成像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（光的反射）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410200" y="2376488"/>
            <a:ext cx="2590800" cy="1160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放大镜看虚像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（光的折射）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629400" y="5181600"/>
            <a:ext cx="2133600" cy="1074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筷子弯折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（光的折射）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5" grpId="0"/>
      <p:bldP spid="440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像与物的方向关系</a:t>
            </a: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注意：</a:t>
            </a:r>
            <a:endParaRPr lang="en-US" altLang="zh-CN" sz="36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小孔成像和凸透镜成像时，像与物关于光心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类似中心对称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，即上下颠倒，左右相反；</a:t>
            </a:r>
            <a:endParaRPr lang="en-US" altLang="zh-CN" sz="3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平面镜成像时，像与物关于平面镜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轴对称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，镜像关系，即上下相同，左右相反。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382727" imgH="6020322"/>
        </mc:Choice>
        <mc:Fallback>
          <p:control name="ShockwaveFlash1" r:id="rId2" imgW="8382727" imgH="602032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28600"/>
                  <a:ext cx="8382000" cy="6019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657600" y="2514600"/>
            <a:ext cx="914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333750" y="2724150"/>
            <a:ext cx="914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5844" name="Picture 4" descr="放大镜的作用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388" y="4772025"/>
            <a:ext cx="2952750" cy="20574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5845" name="Group 98"/>
          <p:cNvGrpSpPr/>
          <p:nvPr/>
        </p:nvGrpSpPr>
        <p:grpSpPr>
          <a:xfrm>
            <a:off x="152400" y="0"/>
            <a:ext cx="4681538" cy="2349500"/>
            <a:chOff x="96" y="0"/>
            <a:chExt cx="2949" cy="1480"/>
          </a:xfrm>
        </p:grpSpPr>
        <p:sp>
          <p:nvSpPr>
            <p:cNvPr id="35919" name="Text Box 21"/>
            <p:cNvSpPr txBox="1">
              <a:spLocks noChangeArrowheads="1"/>
            </p:cNvSpPr>
            <p:nvPr/>
          </p:nvSpPr>
          <p:spPr bwMode="auto">
            <a:xfrm>
              <a:off x="2696" y="618"/>
              <a:ext cx="349" cy="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(</a:t>
              </a:r>
              <a:r>
                <a:rPr kumimoji="1" lang="zh-CN" altLang="en-US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像</a:t>
              </a:r>
              <a:r>
                <a:rPr kumimoji="1"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35920" name="Group 95"/>
            <p:cNvGrpSpPr/>
            <p:nvPr/>
          </p:nvGrpSpPr>
          <p:grpSpPr>
            <a:xfrm>
              <a:off x="96" y="0"/>
              <a:ext cx="2701" cy="1480"/>
              <a:chOff x="-23" y="0"/>
              <a:chExt cx="2701" cy="1480"/>
            </a:xfrm>
          </p:grpSpPr>
          <p:grpSp>
            <p:nvGrpSpPr>
              <p:cNvPr id="35921" name="Group 6"/>
              <p:cNvGrpSpPr/>
              <p:nvPr/>
            </p:nvGrpSpPr>
            <p:grpSpPr>
              <a:xfrm>
                <a:off x="1776" y="240"/>
                <a:ext cx="864" cy="1104"/>
                <a:chOff x="3239" y="1178"/>
                <a:chExt cx="1248" cy="1584"/>
              </a:xfrm>
            </p:grpSpPr>
            <p:sp>
              <p:nvSpPr>
                <p:cNvPr id="35929" name="Oval 7"/>
                <p:cNvSpPr>
                  <a:spLocks noChangeArrowheads="1"/>
                </p:cNvSpPr>
                <p:nvPr/>
              </p:nvSpPr>
              <p:spPr bwMode="auto">
                <a:xfrm>
                  <a:off x="3239" y="1658"/>
                  <a:ext cx="144" cy="672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30" name="Line 8"/>
                <p:cNvSpPr>
                  <a:spLocks noChangeShapeType="1"/>
                </p:cNvSpPr>
                <p:nvPr/>
              </p:nvSpPr>
              <p:spPr bwMode="auto">
                <a:xfrm>
                  <a:off x="3287" y="165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31" name="Line 9"/>
                <p:cNvSpPr>
                  <a:spLocks noChangeShapeType="1"/>
                </p:cNvSpPr>
                <p:nvPr/>
              </p:nvSpPr>
              <p:spPr bwMode="auto">
                <a:xfrm>
                  <a:off x="3287" y="2330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32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3959" y="1178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3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007" y="2330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34" name="Line 12"/>
                <p:cNvSpPr>
                  <a:spLocks noChangeShapeType="1"/>
                </p:cNvSpPr>
                <p:nvPr/>
              </p:nvSpPr>
              <p:spPr bwMode="auto">
                <a:xfrm>
                  <a:off x="3959" y="117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35" name="Line 13"/>
                <p:cNvSpPr>
                  <a:spLocks noChangeShapeType="1"/>
                </p:cNvSpPr>
                <p:nvPr/>
              </p:nvSpPr>
              <p:spPr bwMode="auto">
                <a:xfrm>
                  <a:off x="4007" y="2762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3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487" y="1178"/>
                  <a:ext cx="0" cy="15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922" name="Freeform 16"/>
              <p:cNvSpPr/>
              <p:nvPr/>
            </p:nvSpPr>
            <p:spPr bwMode="auto">
              <a:xfrm>
                <a:off x="249" y="300"/>
                <a:ext cx="2391" cy="756"/>
              </a:xfrm>
              <a:custGeom>
                <a:avLst/>
                <a:gdLst>
                  <a:gd name="T0" fmla="*/ 0 w 3673"/>
                  <a:gd name="T1" fmla="*/ 0 h 661"/>
                  <a:gd name="T2" fmla="*/ 429 w 3673"/>
                  <a:gd name="T3" fmla="*/ 1294 h 661"/>
                  <a:gd name="T4" fmla="*/ 0 60000 65536"/>
                  <a:gd name="T5" fmla="*/ 0 60000 65536"/>
                  <a:gd name="T6" fmla="*/ 0 w 3673"/>
                  <a:gd name="T7" fmla="*/ 0 h 661"/>
                  <a:gd name="T8" fmla="*/ 3673 w 3673"/>
                  <a:gd name="T9" fmla="*/ 661 h 66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73" h="661">
                    <a:moveTo>
                      <a:pt x="0" y="0"/>
                    </a:moveTo>
                    <a:lnTo>
                      <a:pt x="3673" y="66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5923" name="Freeform 17"/>
              <p:cNvSpPr/>
              <p:nvPr/>
            </p:nvSpPr>
            <p:spPr bwMode="auto">
              <a:xfrm>
                <a:off x="249" y="432"/>
                <a:ext cx="2391" cy="1047"/>
              </a:xfrm>
              <a:custGeom>
                <a:avLst/>
                <a:gdLst>
                  <a:gd name="T0" fmla="*/ 0 w 3683"/>
                  <a:gd name="T1" fmla="*/ 1788 h 916"/>
                  <a:gd name="T2" fmla="*/ 425 w 3683"/>
                  <a:gd name="T3" fmla="*/ 0 h 916"/>
                  <a:gd name="T4" fmla="*/ 0 60000 65536"/>
                  <a:gd name="T5" fmla="*/ 0 60000 65536"/>
                  <a:gd name="T6" fmla="*/ 0 w 3683"/>
                  <a:gd name="T7" fmla="*/ 0 h 916"/>
                  <a:gd name="T8" fmla="*/ 3683 w 3683"/>
                  <a:gd name="T9" fmla="*/ 916 h 9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82" h="916">
                    <a:moveTo>
                      <a:pt x="0" y="916"/>
                    </a:moveTo>
                    <a:lnTo>
                      <a:pt x="3683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5924" name="Freeform 18"/>
              <p:cNvSpPr/>
              <p:nvPr/>
            </p:nvSpPr>
            <p:spPr bwMode="auto">
              <a:xfrm>
                <a:off x="571" y="1206"/>
                <a:ext cx="315" cy="140"/>
              </a:xfrm>
              <a:custGeom>
                <a:avLst/>
                <a:gdLst>
                  <a:gd name="T0" fmla="*/ 0 w 572"/>
                  <a:gd name="T1" fmla="*/ 1794 h 74"/>
                  <a:gd name="T2" fmla="*/ 29 w 572"/>
                  <a:gd name="T3" fmla="*/ 0 h 74"/>
                  <a:gd name="T4" fmla="*/ 0 60000 65536"/>
                  <a:gd name="T5" fmla="*/ 0 60000 65536"/>
                  <a:gd name="T6" fmla="*/ 0 w 572"/>
                  <a:gd name="T7" fmla="*/ 0 h 74"/>
                  <a:gd name="T8" fmla="*/ 572 w 572"/>
                  <a:gd name="T9" fmla="*/ 74 h 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2" h="74">
                    <a:moveTo>
                      <a:pt x="0" y="74"/>
                    </a:moveTo>
                    <a:lnTo>
                      <a:pt x="572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5925" name="Freeform 19"/>
              <p:cNvSpPr/>
              <p:nvPr/>
            </p:nvSpPr>
            <p:spPr bwMode="auto">
              <a:xfrm>
                <a:off x="521" y="381"/>
                <a:ext cx="376" cy="119"/>
              </a:xfrm>
              <a:custGeom>
                <a:avLst/>
                <a:gdLst>
                  <a:gd name="T0" fmla="*/ 0 w 691"/>
                  <a:gd name="T1" fmla="*/ 0 h 130"/>
                  <a:gd name="T2" fmla="*/ 33 w 691"/>
                  <a:gd name="T3" fmla="*/ 84 h 130"/>
                  <a:gd name="T4" fmla="*/ 0 60000 65536"/>
                  <a:gd name="T5" fmla="*/ 0 60000 65536"/>
                  <a:gd name="T6" fmla="*/ 0 w 691"/>
                  <a:gd name="T7" fmla="*/ 0 h 130"/>
                  <a:gd name="T8" fmla="*/ 691 w 691"/>
                  <a:gd name="T9" fmla="*/ 130 h 1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91" h="130">
                    <a:moveTo>
                      <a:pt x="0" y="0"/>
                    </a:moveTo>
                    <a:lnTo>
                      <a:pt x="691" y="13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5926" name="Text Box 20"/>
              <p:cNvSpPr txBox="1">
                <a:spLocks noChangeArrowheads="1"/>
              </p:cNvSpPr>
              <p:nvPr/>
            </p:nvSpPr>
            <p:spPr bwMode="auto">
              <a:xfrm>
                <a:off x="839" y="0"/>
                <a:ext cx="1248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kumimoji="1" lang="zh-CN" altLang="en-US" sz="24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镜头</a:t>
                </a:r>
                <a:r>
                  <a:rPr kumimoji="1" lang="en-US" altLang="zh-CN" sz="24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(</a:t>
                </a:r>
                <a:r>
                  <a:rPr kumimoji="1" lang="zh-CN" altLang="en-US" sz="24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凸透镜</a:t>
                </a:r>
                <a:r>
                  <a:rPr kumimoji="1" lang="en-US" altLang="zh-CN" sz="24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)</a:t>
                </a:r>
              </a:p>
            </p:txBody>
          </p:sp>
          <p:pic>
            <p:nvPicPr>
              <p:cNvPr id="35927" name="Picture 22" descr="xx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-23" y="210"/>
                <a:ext cx="499" cy="12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35928" name="Picture 23" descr="xx2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2480" y="432"/>
                <a:ext cx="198" cy="6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</p:grp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4876800" y="685800"/>
            <a:ext cx="41148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照相机的物距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大于二倍焦距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，像距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在一倍焦距和二倍焦距之间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。物距大于像距。成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立缩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像。</a:t>
            </a:r>
            <a:r>
              <a:rPr kumimoji="1"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物像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异</a:t>
            </a:r>
            <a:r>
              <a:rPr kumimoji="1"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侧。</a:t>
            </a:r>
          </a:p>
        </p:txBody>
      </p:sp>
      <p:sp>
        <p:nvSpPr>
          <p:cNvPr id="35847" name="Line 90"/>
          <p:cNvSpPr>
            <a:spLocks noChangeShapeType="1"/>
          </p:cNvSpPr>
          <p:nvPr/>
        </p:nvSpPr>
        <p:spPr bwMode="auto">
          <a:xfrm>
            <a:off x="-19050" y="2349500"/>
            <a:ext cx="9144000" cy="0"/>
          </a:xfrm>
          <a:prstGeom prst="line">
            <a:avLst/>
          </a:prstGeom>
          <a:noFill/>
          <a:ln w="38100">
            <a:solidFill>
              <a:srgbClr val="090C4B"/>
            </a:solidFill>
            <a:prstDash val="dash"/>
            <a:round/>
          </a:ln>
        </p:spPr>
        <p:txBody>
          <a:bodyPr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7195" name="Text Box 91"/>
          <p:cNvSpPr txBox="1">
            <a:spLocks noChangeArrowheads="1"/>
          </p:cNvSpPr>
          <p:nvPr/>
        </p:nvSpPr>
        <p:spPr bwMode="auto">
          <a:xfrm>
            <a:off x="5076825" y="2636838"/>
            <a:ext cx="3762375" cy="1938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投影仪的物距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在一倍焦距和二倍焦距之间，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像距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大于二倍焦距。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物距小于像距。成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立放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物像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异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侧。</a:t>
            </a:r>
            <a:endParaRPr kumimoji="1" lang="zh-CN" altLang="en-US" sz="2400" b="1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849" name="Line 92"/>
          <p:cNvSpPr>
            <a:spLocks noChangeShapeType="1"/>
          </p:cNvSpPr>
          <p:nvPr/>
        </p:nvSpPr>
        <p:spPr bwMode="auto">
          <a:xfrm>
            <a:off x="0" y="4752975"/>
            <a:ext cx="9144000" cy="0"/>
          </a:xfrm>
          <a:prstGeom prst="line">
            <a:avLst/>
          </a:prstGeom>
          <a:noFill/>
          <a:ln w="38100">
            <a:solidFill>
              <a:srgbClr val="090C4B"/>
            </a:solidFill>
            <a:prstDash val="dash"/>
            <a:round/>
          </a:ln>
        </p:spPr>
        <p:txBody>
          <a:bodyPr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4648200" y="5013325"/>
            <a:ext cx="42672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放大镜的物距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小于一倍焦距。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物距小于像距。成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立放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像。物像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侧。</a:t>
            </a:r>
          </a:p>
        </p:txBody>
      </p:sp>
      <p:grpSp>
        <p:nvGrpSpPr>
          <p:cNvPr id="35851" name="Group 96"/>
          <p:cNvGrpSpPr/>
          <p:nvPr/>
        </p:nvGrpSpPr>
        <p:grpSpPr>
          <a:xfrm>
            <a:off x="266700" y="2347913"/>
            <a:ext cx="4608513" cy="2336800"/>
            <a:chOff x="249" y="1524"/>
            <a:chExt cx="2903" cy="1472"/>
          </a:xfrm>
        </p:grpSpPr>
        <p:grpSp>
          <p:nvGrpSpPr>
            <p:cNvPr id="35853" name="Group 25"/>
            <p:cNvGrpSpPr/>
            <p:nvPr/>
          </p:nvGrpSpPr>
          <p:grpSpPr>
            <a:xfrm>
              <a:off x="249" y="1524"/>
              <a:ext cx="2903" cy="1472"/>
              <a:chOff x="249" y="1524"/>
              <a:chExt cx="2903" cy="1472"/>
            </a:xfrm>
          </p:grpSpPr>
          <p:sp>
            <p:nvSpPr>
              <p:cNvPr id="35855" name="Rectangle 26"/>
              <p:cNvSpPr>
                <a:spLocks noChangeArrowheads="1"/>
              </p:cNvSpPr>
              <p:nvPr/>
            </p:nvSpPr>
            <p:spPr bwMode="auto">
              <a:xfrm flipH="1">
                <a:off x="249" y="1525"/>
                <a:ext cx="48" cy="127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5856" name="AutoShape 27"/>
              <p:cNvSpPr>
                <a:spLocks noChangeArrowheads="1"/>
              </p:cNvSpPr>
              <p:nvPr/>
            </p:nvSpPr>
            <p:spPr bwMode="auto">
              <a:xfrm>
                <a:off x="2092" y="2568"/>
                <a:ext cx="726" cy="4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3 w 21600"/>
                  <a:gd name="T13" fmla="*/ 4492 h 21600"/>
                  <a:gd name="T14" fmla="*/ 17107 w 21600"/>
                  <a:gd name="T15" fmla="*/ 1710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66FF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5857" name="Rectangle 28"/>
              <p:cNvSpPr>
                <a:spLocks noChangeArrowheads="1"/>
              </p:cNvSpPr>
              <p:nvPr/>
            </p:nvSpPr>
            <p:spPr bwMode="auto">
              <a:xfrm flipV="1">
                <a:off x="2092" y="2524"/>
                <a:ext cx="725" cy="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35858" name="Group 29"/>
              <p:cNvGrpSpPr/>
              <p:nvPr/>
            </p:nvGrpSpPr>
            <p:grpSpPr>
              <a:xfrm>
                <a:off x="2272" y="1625"/>
                <a:ext cx="499" cy="888"/>
                <a:chOff x="3755" y="636"/>
                <a:chExt cx="1078" cy="1649"/>
              </a:xfrm>
            </p:grpSpPr>
            <p:sp>
              <p:nvSpPr>
                <p:cNvPr id="35912" name="Oval 30"/>
                <p:cNvSpPr>
                  <a:spLocks noChangeArrowheads="1"/>
                </p:cNvSpPr>
                <p:nvPr/>
              </p:nvSpPr>
              <p:spPr bwMode="auto">
                <a:xfrm>
                  <a:off x="3755" y="1068"/>
                  <a:ext cx="768" cy="96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13" name="Rectangle 31"/>
                <p:cNvSpPr>
                  <a:spLocks noChangeArrowheads="1"/>
                </p:cNvSpPr>
                <p:nvPr/>
              </p:nvSpPr>
              <p:spPr bwMode="auto">
                <a:xfrm>
                  <a:off x="4785" y="845"/>
                  <a:ext cx="48" cy="14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14" name="Rectangle 32"/>
                <p:cNvSpPr>
                  <a:spLocks noChangeArrowheads="1"/>
                </p:cNvSpPr>
                <p:nvPr/>
              </p:nvSpPr>
              <p:spPr bwMode="auto">
                <a:xfrm>
                  <a:off x="4497" y="1105"/>
                  <a:ext cx="288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35915" name="lxqlx8"/>
                <p:cNvGrpSpPr/>
                <p:nvPr/>
              </p:nvGrpSpPr>
              <p:grpSpPr>
                <a:xfrm rot="2398839" flipV="1">
                  <a:off x="3851" y="636"/>
                  <a:ext cx="576" cy="63"/>
                  <a:chOff x="4373" y="6238"/>
                  <a:chExt cx="3035" cy="93"/>
                </a:xfrm>
              </p:grpSpPr>
              <p:sp>
                <p:nvSpPr>
                  <p:cNvPr id="35917" name="Rectangle 34" descr="浅色上对角线"/>
                  <p:cNvSpPr>
                    <a:spLocks noChangeArrowheads="1"/>
                  </p:cNvSpPr>
                  <p:nvPr/>
                </p:nvSpPr>
                <p:spPr bwMode="auto">
                  <a:xfrm>
                    <a:off x="4373" y="6239"/>
                    <a:ext cx="3021" cy="92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2857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91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6238"/>
                    <a:ext cx="30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5916" name="Rectangle 36"/>
                <p:cNvSpPr>
                  <a:spLocks noChangeArrowheads="1"/>
                </p:cNvSpPr>
                <p:nvPr/>
              </p:nvSpPr>
              <p:spPr bwMode="auto">
                <a:xfrm>
                  <a:off x="4331" y="82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859" name="Text Box 37"/>
              <p:cNvSpPr txBox="1">
                <a:spLocks noChangeArrowheads="1"/>
              </p:cNvSpPr>
              <p:nvPr/>
            </p:nvSpPr>
            <p:spPr bwMode="auto">
              <a:xfrm>
                <a:off x="2861" y="1524"/>
                <a:ext cx="291" cy="9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eaVert">
                <a:spAutoFit/>
              </a:bodyPr>
              <a:lstStyle/>
              <a:p>
                <a:r>
                  <a:rPr kumimoji="1" lang="zh-CN" altLang="en-US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镜头</a:t>
                </a:r>
                <a:r>
                  <a:rPr kumimoji="1" lang="en-US" altLang="zh-CN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(</a:t>
                </a:r>
                <a:r>
                  <a:rPr kumimoji="1" lang="zh-CN" altLang="en-US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凸透镜</a:t>
                </a:r>
                <a:r>
                  <a:rPr kumimoji="1" lang="en-US" altLang="zh-CN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)</a:t>
                </a:r>
              </a:p>
            </p:txBody>
          </p:sp>
          <p:grpSp>
            <p:nvGrpSpPr>
              <p:cNvPr id="35860" name="Group 38"/>
              <p:cNvGrpSpPr/>
              <p:nvPr/>
            </p:nvGrpSpPr>
            <p:grpSpPr>
              <a:xfrm>
                <a:off x="341" y="1589"/>
                <a:ext cx="2176" cy="961"/>
                <a:chOff x="839" y="709"/>
                <a:chExt cx="3216" cy="1248"/>
              </a:xfrm>
            </p:grpSpPr>
            <p:sp>
              <p:nvSpPr>
                <p:cNvPr id="35908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839" y="709"/>
                  <a:ext cx="297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09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839" y="949"/>
                  <a:ext cx="3216" cy="100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1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327" y="1399"/>
                  <a:ext cx="288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1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279" y="709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861" name="AutoShape 43"/>
              <p:cNvSpPr>
                <a:spLocks noChangeArrowheads="1"/>
              </p:cNvSpPr>
              <p:nvPr/>
            </p:nvSpPr>
            <p:spPr bwMode="auto">
              <a:xfrm>
                <a:off x="278" y="1570"/>
                <a:ext cx="91" cy="998"/>
              </a:xfrm>
              <a:prstGeom prst="upArrow">
                <a:avLst>
                  <a:gd name="adj1" fmla="val 50000"/>
                  <a:gd name="adj2" fmla="val 274176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35862" name="Group 44"/>
              <p:cNvGrpSpPr/>
              <p:nvPr/>
            </p:nvGrpSpPr>
            <p:grpSpPr>
              <a:xfrm>
                <a:off x="2245" y="1616"/>
                <a:ext cx="482" cy="906"/>
                <a:chOff x="3622" y="712"/>
                <a:chExt cx="720" cy="1632"/>
              </a:xfrm>
            </p:grpSpPr>
            <p:sp>
              <p:nvSpPr>
                <p:cNvPr id="35904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3814" y="712"/>
                  <a:ext cx="528" cy="16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0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622" y="952"/>
                  <a:ext cx="432" cy="13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06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4189" y="1864"/>
                  <a:ext cx="48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0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709" y="1912"/>
                  <a:ext cx="48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5863" name="Group 49"/>
              <p:cNvGrpSpPr/>
              <p:nvPr/>
            </p:nvGrpSpPr>
            <p:grpSpPr>
              <a:xfrm>
                <a:off x="2501" y="2522"/>
                <a:ext cx="227" cy="318"/>
                <a:chOff x="4513" y="2069"/>
                <a:chExt cx="182" cy="363"/>
              </a:xfrm>
            </p:grpSpPr>
            <p:sp>
              <p:nvSpPr>
                <p:cNvPr id="3590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513" y="2069"/>
                  <a:ext cx="182" cy="3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03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574" y="2178"/>
                  <a:ext cx="60" cy="14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5864" name="Group 52"/>
              <p:cNvGrpSpPr/>
              <p:nvPr/>
            </p:nvGrpSpPr>
            <p:grpSpPr>
              <a:xfrm>
                <a:off x="2228" y="2522"/>
                <a:ext cx="182" cy="318"/>
                <a:chOff x="4241" y="2069"/>
                <a:chExt cx="151" cy="327"/>
              </a:xfrm>
            </p:grpSpPr>
            <p:sp>
              <p:nvSpPr>
                <p:cNvPr id="3590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4241" y="2069"/>
                  <a:ext cx="151" cy="32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901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4296" y="2178"/>
                  <a:ext cx="60" cy="14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5865" name="Group 55"/>
              <p:cNvGrpSpPr/>
              <p:nvPr/>
            </p:nvGrpSpPr>
            <p:grpSpPr>
              <a:xfrm>
                <a:off x="1593" y="2296"/>
                <a:ext cx="1134" cy="366"/>
                <a:chOff x="2806" y="1960"/>
                <a:chExt cx="1488" cy="452"/>
              </a:xfrm>
            </p:grpSpPr>
            <p:sp>
              <p:nvSpPr>
                <p:cNvPr id="35898" name="AutoShape 56"/>
                <p:cNvSpPr>
                  <a:spLocks noChangeArrowheads="1"/>
                </p:cNvSpPr>
                <p:nvPr/>
              </p:nvSpPr>
              <p:spPr bwMode="auto">
                <a:xfrm>
                  <a:off x="3670" y="2200"/>
                  <a:ext cx="624" cy="96"/>
                </a:xfrm>
                <a:prstGeom prst="rightArrow">
                  <a:avLst>
                    <a:gd name="adj1" fmla="val 50000"/>
                    <a:gd name="adj2" fmla="val 16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89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806" y="1960"/>
                  <a:ext cx="768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kumimoji="1" lang="zh-CN" altLang="en-US" sz="1600" b="1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投影片（物）</a:t>
                  </a:r>
                </a:p>
              </p:txBody>
            </p:sp>
          </p:grpSp>
          <p:sp>
            <p:nvSpPr>
              <p:cNvPr id="35866" name="Text Box 58"/>
              <p:cNvSpPr txBox="1">
                <a:spLocks noChangeArrowheads="1"/>
              </p:cNvSpPr>
              <p:nvPr/>
            </p:nvSpPr>
            <p:spPr bwMode="auto">
              <a:xfrm>
                <a:off x="335" y="2023"/>
                <a:ext cx="442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kumimoji="1" lang="zh-CN" altLang="en-US" sz="24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像</a:t>
                </a:r>
              </a:p>
            </p:txBody>
          </p:sp>
          <p:grpSp>
            <p:nvGrpSpPr>
              <p:cNvPr id="35867" name="lxqdxt11"/>
              <p:cNvGrpSpPr/>
              <p:nvPr/>
            </p:nvGrpSpPr>
            <p:grpSpPr>
              <a:xfrm>
                <a:off x="2410" y="2794"/>
                <a:ext cx="91" cy="181"/>
                <a:chOff x="1936" y="6723"/>
                <a:chExt cx="1874" cy="2763"/>
              </a:xfrm>
            </p:grpSpPr>
            <p:grpSp>
              <p:nvGrpSpPr>
                <p:cNvPr id="35869" name="Group 60"/>
                <p:cNvGrpSpPr>
                  <a:grpSpLocks noChangeAspect="1"/>
                </p:cNvGrpSpPr>
                <p:nvPr/>
              </p:nvGrpSpPr>
              <p:grpSpPr>
                <a:xfrm>
                  <a:off x="2658" y="9339"/>
                  <a:ext cx="462" cy="147"/>
                  <a:chOff x="6549" y="5081"/>
                  <a:chExt cx="498" cy="198"/>
                </a:xfrm>
              </p:grpSpPr>
              <p:sp>
                <p:nvSpPr>
                  <p:cNvPr id="35896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6549" y="5081"/>
                    <a:ext cx="498" cy="198"/>
                  </a:xfrm>
                  <a:custGeom>
                    <a:avLst/>
                    <a:gdLst>
                      <a:gd name="T0" fmla="*/ 0 w 498"/>
                      <a:gd name="T1" fmla="*/ 0 h 198"/>
                      <a:gd name="T2" fmla="*/ 101 w 498"/>
                      <a:gd name="T3" fmla="*/ 157 h 198"/>
                      <a:gd name="T4" fmla="*/ 110 w 498"/>
                      <a:gd name="T5" fmla="*/ 167 h 198"/>
                      <a:gd name="T6" fmla="*/ 121 w 498"/>
                      <a:gd name="T7" fmla="*/ 173 h 198"/>
                      <a:gd name="T8" fmla="*/ 136 w 498"/>
                      <a:gd name="T9" fmla="*/ 178 h 198"/>
                      <a:gd name="T10" fmla="*/ 153 w 498"/>
                      <a:gd name="T11" fmla="*/ 186 h 198"/>
                      <a:gd name="T12" fmla="*/ 174 w 498"/>
                      <a:gd name="T13" fmla="*/ 190 h 198"/>
                      <a:gd name="T14" fmla="*/ 188 w 498"/>
                      <a:gd name="T15" fmla="*/ 191 h 198"/>
                      <a:gd name="T16" fmla="*/ 205 w 498"/>
                      <a:gd name="T17" fmla="*/ 194 h 198"/>
                      <a:gd name="T18" fmla="*/ 222 w 498"/>
                      <a:gd name="T19" fmla="*/ 195 h 198"/>
                      <a:gd name="T20" fmla="*/ 243 w 498"/>
                      <a:gd name="T21" fmla="*/ 198 h 198"/>
                      <a:gd name="T22" fmla="*/ 257 w 498"/>
                      <a:gd name="T23" fmla="*/ 198 h 198"/>
                      <a:gd name="T24" fmla="*/ 278 w 498"/>
                      <a:gd name="T25" fmla="*/ 195 h 198"/>
                      <a:gd name="T26" fmla="*/ 295 w 498"/>
                      <a:gd name="T27" fmla="*/ 194 h 198"/>
                      <a:gd name="T28" fmla="*/ 315 w 498"/>
                      <a:gd name="T29" fmla="*/ 191 h 198"/>
                      <a:gd name="T30" fmla="*/ 332 w 498"/>
                      <a:gd name="T31" fmla="*/ 190 h 198"/>
                      <a:gd name="T32" fmla="*/ 349 w 498"/>
                      <a:gd name="T33" fmla="*/ 185 h 198"/>
                      <a:gd name="T34" fmla="*/ 366 w 498"/>
                      <a:gd name="T35" fmla="*/ 181 h 198"/>
                      <a:gd name="T36" fmla="*/ 380 w 498"/>
                      <a:gd name="T37" fmla="*/ 173 h 198"/>
                      <a:gd name="T38" fmla="*/ 392 w 498"/>
                      <a:gd name="T39" fmla="*/ 165 h 198"/>
                      <a:gd name="T40" fmla="*/ 397 w 498"/>
                      <a:gd name="T41" fmla="*/ 160 h 198"/>
                      <a:gd name="T42" fmla="*/ 405 w 498"/>
                      <a:gd name="T43" fmla="*/ 152 h 198"/>
                      <a:gd name="T44" fmla="*/ 498 w 498"/>
                      <a:gd name="T45" fmla="*/ 0 h 198"/>
                      <a:gd name="T46" fmla="*/ 0 w 498"/>
                      <a:gd name="T47" fmla="*/ 0 h 19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98"/>
                      <a:gd name="T73" fmla="*/ 0 h 198"/>
                      <a:gd name="T74" fmla="*/ 498 w 498"/>
                      <a:gd name="T75" fmla="*/ 198 h 19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98" h="198">
                        <a:moveTo>
                          <a:pt x="0" y="0"/>
                        </a:moveTo>
                        <a:lnTo>
                          <a:pt x="101" y="157"/>
                        </a:lnTo>
                        <a:lnTo>
                          <a:pt x="110" y="167"/>
                        </a:lnTo>
                        <a:lnTo>
                          <a:pt x="121" y="173"/>
                        </a:lnTo>
                        <a:lnTo>
                          <a:pt x="136" y="178"/>
                        </a:lnTo>
                        <a:lnTo>
                          <a:pt x="153" y="186"/>
                        </a:lnTo>
                        <a:lnTo>
                          <a:pt x="174" y="190"/>
                        </a:lnTo>
                        <a:lnTo>
                          <a:pt x="188" y="191"/>
                        </a:lnTo>
                        <a:lnTo>
                          <a:pt x="205" y="194"/>
                        </a:lnTo>
                        <a:lnTo>
                          <a:pt x="222" y="195"/>
                        </a:lnTo>
                        <a:lnTo>
                          <a:pt x="243" y="198"/>
                        </a:lnTo>
                        <a:lnTo>
                          <a:pt x="257" y="198"/>
                        </a:lnTo>
                        <a:lnTo>
                          <a:pt x="278" y="195"/>
                        </a:lnTo>
                        <a:lnTo>
                          <a:pt x="295" y="194"/>
                        </a:lnTo>
                        <a:lnTo>
                          <a:pt x="315" y="191"/>
                        </a:lnTo>
                        <a:lnTo>
                          <a:pt x="332" y="190"/>
                        </a:lnTo>
                        <a:lnTo>
                          <a:pt x="349" y="185"/>
                        </a:lnTo>
                        <a:lnTo>
                          <a:pt x="366" y="181"/>
                        </a:lnTo>
                        <a:lnTo>
                          <a:pt x="380" y="173"/>
                        </a:lnTo>
                        <a:lnTo>
                          <a:pt x="392" y="165"/>
                        </a:lnTo>
                        <a:lnTo>
                          <a:pt x="397" y="160"/>
                        </a:lnTo>
                        <a:lnTo>
                          <a:pt x="405" y="152"/>
                        </a:lnTo>
                        <a:lnTo>
                          <a:pt x="4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897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6627" y="5081"/>
                    <a:ext cx="222" cy="198"/>
                  </a:xfrm>
                  <a:custGeom>
                    <a:avLst/>
                    <a:gdLst>
                      <a:gd name="T0" fmla="*/ 0 w 222"/>
                      <a:gd name="T1" fmla="*/ 0 h 198"/>
                      <a:gd name="T2" fmla="*/ 62 w 222"/>
                      <a:gd name="T3" fmla="*/ 178 h 198"/>
                      <a:gd name="T4" fmla="*/ 75 w 222"/>
                      <a:gd name="T5" fmla="*/ 186 h 198"/>
                      <a:gd name="T6" fmla="*/ 96 w 222"/>
                      <a:gd name="T7" fmla="*/ 190 h 198"/>
                      <a:gd name="T8" fmla="*/ 110 w 222"/>
                      <a:gd name="T9" fmla="*/ 191 h 198"/>
                      <a:gd name="T10" fmla="*/ 127 w 222"/>
                      <a:gd name="T11" fmla="*/ 194 h 198"/>
                      <a:gd name="T12" fmla="*/ 144 w 222"/>
                      <a:gd name="T13" fmla="*/ 195 h 198"/>
                      <a:gd name="T14" fmla="*/ 165 w 222"/>
                      <a:gd name="T15" fmla="*/ 198 h 198"/>
                      <a:gd name="T16" fmla="*/ 179 w 222"/>
                      <a:gd name="T17" fmla="*/ 198 h 198"/>
                      <a:gd name="T18" fmla="*/ 200 w 222"/>
                      <a:gd name="T19" fmla="*/ 195 h 198"/>
                      <a:gd name="T20" fmla="*/ 222 w 222"/>
                      <a:gd name="T21" fmla="*/ 0 h 198"/>
                      <a:gd name="T22" fmla="*/ 0 w 222"/>
                      <a:gd name="T23" fmla="*/ 0 h 1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2"/>
                      <a:gd name="T37" fmla="*/ 0 h 198"/>
                      <a:gd name="T38" fmla="*/ 222 w 222"/>
                      <a:gd name="T39" fmla="*/ 198 h 1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1" h="198">
                        <a:moveTo>
                          <a:pt x="0" y="0"/>
                        </a:moveTo>
                        <a:lnTo>
                          <a:pt x="62" y="178"/>
                        </a:lnTo>
                        <a:lnTo>
                          <a:pt x="75" y="186"/>
                        </a:lnTo>
                        <a:lnTo>
                          <a:pt x="96" y="190"/>
                        </a:lnTo>
                        <a:lnTo>
                          <a:pt x="110" y="191"/>
                        </a:lnTo>
                        <a:lnTo>
                          <a:pt x="127" y="194"/>
                        </a:lnTo>
                        <a:lnTo>
                          <a:pt x="144" y="195"/>
                        </a:lnTo>
                        <a:lnTo>
                          <a:pt x="165" y="198"/>
                        </a:lnTo>
                        <a:lnTo>
                          <a:pt x="179" y="198"/>
                        </a:lnTo>
                        <a:lnTo>
                          <a:pt x="200" y="195"/>
                        </a:lnTo>
                        <a:lnTo>
                          <a:pt x="2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5870" name="Freeform 63"/>
                <p:cNvSpPr>
                  <a:spLocks noChangeAspect="1"/>
                </p:cNvSpPr>
                <p:nvPr/>
              </p:nvSpPr>
              <p:spPr bwMode="auto">
                <a:xfrm>
                  <a:off x="2447" y="8837"/>
                  <a:ext cx="847" cy="533"/>
                </a:xfrm>
                <a:custGeom>
                  <a:avLst/>
                  <a:gdLst>
                    <a:gd name="T0" fmla="*/ 15 w 913"/>
                    <a:gd name="T1" fmla="*/ 4 h 718"/>
                    <a:gd name="T2" fmla="*/ 17 w 913"/>
                    <a:gd name="T3" fmla="*/ 9 h 718"/>
                    <a:gd name="T4" fmla="*/ 16 w 913"/>
                    <a:gd name="T5" fmla="*/ 16 h 718"/>
                    <a:gd name="T6" fmla="*/ 7 w 913"/>
                    <a:gd name="T7" fmla="*/ 22 h 718"/>
                    <a:gd name="T8" fmla="*/ 6 w 913"/>
                    <a:gd name="T9" fmla="*/ 29 h 718"/>
                    <a:gd name="T10" fmla="*/ 12 w 913"/>
                    <a:gd name="T11" fmla="*/ 33 h 718"/>
                    <a:gd name="T12" fmla="*/ 24 w 913"/>
                    <a:gd name="T13" fmla="*/ 39 h 718"/>
                    <a:gd name="T14" fmla="*/ 20 w 913"/>
                    <a:gd name="T15" fmla="*/ 44 h 718"/>
                    <a:gd name="T16" fmla="*/ 8 w 913"/>
                    <a:gd name="T17" fmla="*/ 48 h 718"/>
                    <a:gd name="T18" fmla="*/ 6 w 913"/>
                    <a:gd name="T19" fmla="*/ 53 h 718"/>
                    <a:gd name="T20" fmla="*/ 14 w 913"/>
                    <a:gd name="T21" fmla="*/ 59 h 718"/>
                    <a:gd name="T22" fmla="*/ 20 w 913"/>
                    <a:gd name="T23" fmla="*/ 63 h 718"/>
                    <a:gd name="T24" fmla="*/ 20 w 913"/>
                    <a:gd name="T25" fmla="*/ 68 h 718"/>
                    <a:gd name="T26" fmla="*/ 7 w 913"/>
                    <a:gd name="T27" fmla="*/ 72 h 718"/>
                    <a:gd name="T28" fmla="*/ 0 w 913"/>
                    <a:gd name="T29" fmla="*/ 79 h 718"/>
                    <a:gd name="T30" fmla="*/ 8 w 913"/>
                    <a:gd name="T31" fmla="*/ 84 h 718"/>
                    <a:gd name="T32" fmla="*/ 23 w 913"/>
                    <a:gd name="T33" fmla="*/ 89 h 718"/>
                    <a:gd name="T34" fmla="*/ 23 w 913"/>
                    <a:gd name="T35" fmla="*/ 97 h 718"/>
                    <a:gd name="T36" fmla="*/ 14 w 913"/>
                    <a:gd name="T37" fmla="*/ 102 h 718"/>
                    <a:gd name="T38" fmla="*/ 15 w 913"/>
                    <a:gd name="T39" fmla="*/ 107 h 718"/>
                    <a:gd name="T40" fmla="*/ 29 w 913"/>
                    <a:gd name="T41" fmla="*/ 112 h 718"/>
                    <a:gd name="T42" fmla="*/ 73 w 913"/>
                    <a:gd name="T43" fmla="*/ 129 h 718"/>
                    <a:gd name="T44" fmla="*/ 114 w 913"/>
                    <a:gd name="T45" fmla="*/ 143 h 718"/>
                    <a:gd name="T46" fmla="*/ 148 w 913"/>
                    <a:gd name="T47" fmla="*/ 148 h 718"/>
                    <a:gd name="T48" fmla="*/ 215 w 913"/>
                    <a:gd name="T49" fmla="*/ 158 h 718"/>
                    <a:gd name="T50" fmla="*/ 276 w 913"/>
                    <a:gd name="T51" fmla="*/ 162 h 718"/>
                    <a:gd name="T52" fmla="*/ 359 w 913"/>
                    <a:gd name="T53" fmla="*/ 162 h 718"/>
                    <a:gd name="T54" fmla="*/ 430 w 913"/>
                    <a:gd name="T55" fmla="*/ 160 h 718"/>
                    <a:gd name="T56" fmla="*/ 480 w 913"/>
                    <a:gd name="T57" fmla="*/ 155 h 718"/>
                    <a:gd name="T58" fmla="*/ 511 w 913"/>
                    <a:gd name="T59" fmla="*/ 148 h 718"/>
                    <a:gd name="T60" fmla="*/ 535 w 913"/>
                    <a:gd name="T61" fmla="*/ 143 h 718"/>
                    <a:gd name="T62" fmla="*/ 601 w 913"/>
                    <a:gd name="T63" fmla="*/ 111 h 718"/>
                    <a:gd name="T64" fmla="*/ 613 w 913"/>
                    <a:gd name="T65" fmla="*/ 101 h 718"/>
                    <a:gd name="T66" fmla="*/ 614 w 913"/>
                    <a:gd name="T67" fmla="*/ 96 h 718"/>
                    <a:gd name="T68" fmla="*/ 606 w 913"/>
                    <a:gd name="T69" fmla="*/ 91 h 718"/>
                    <a:gd name="T70" fmla="*/ 606 w 913"/>
                    <a:gd name="T71" fmla="*/ 86 h 718"/>
                    <a:gd name="T72" fmla="*/ 613 w 913"/>
                    <a:gd name="T73" fmla="*/ 82 h 718"/>
                    <a:gd name="T74" fmla="*/ 624 w 913"/>
                    <a:gd name="T75" fmla="*/ 77 h 718"/>
                    <a:gd name="T76" fmla="*/ 626 w 913"/>
                    <a:gd name="T77" fmla="*/ 71 h 718"/>
                    <a:gd name="T78" fmla="*/ 619 w 913"/>
                    <a:gd name="T79" fmla="*/ 67 h 718"/>
                    <a:gd name="T80" fmla="*/ 610 w 913"/>
                    <a:gd name="T81" fmla="*/ 62 h 718"/>
                    <a:gd name="T82" fmla="*/ 610 w 913"/>
                    <a:gd name="T83" fmla="*/ 57 h 718"/>
                    <a:gd name="T84" fmla="*/ 622 w 913"/>
                    <a:gd name="T85" fmla="*/ 52 h 718"/>
                    <a:gd name="T86" fmla="*/ 624 w 913"/>
                    <a:gd name="T87" fmla="*/ 45 h 718"/>
                    <a:gd name="T88" fmla="*/ 613 w 913"/>
                    <a:gd name="T89" fmla="*/ 39 h 718"/>
                    <a:gd name="T90" fmla="*/ 610 w 913"/>
                    <a:gd name="T91" fmla="*/ 35 h 718"/>
                    <a:gd name="T92" fmla="*/ 614 w 913"/>
                    <a:gd name="T93" fmla="*/ 29 h 718"/>
                    <a:gd name="T94" fmla="*/ 624 w 913"/>
                    <a:gd name="T95" fmla="*/ 25 h 718"/>
                    <a:gd name="T96" fmla="*/ 627 w 913"/>
                    <a:gd name="T97" fmla="*/ 20 h 718"/>
                    <a:gd name="T98" fmla="*/ 621 w 913"/>
                    <a:gd name="T99" fmla="*/ 15 h 718"/>
                    <a:gd name="T100" fmla="*/ 612 w 913"/>
                    <a:gd name="T101" fmla="*/ 10 h 718"/>
                    <a:gd name="T102" fmla="*/ 613 w 913"/>
                    <a:gd name="T103" fmla="*/ 4 h 718"/>
                    <a:gd name="T104" fmla="*/ 18 w 913"/>
                    <a:gd name="T105" fmla="*/ 0 h 71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13"/>
                    <a:gd name="T160" fmla="*/ 0 h 718"/>
                    <a:gd name="T161" fmla="*/ 913 w 913"/>
                    <a:gd name="T162" fmla="*/ 718 h 71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13" h="718">
                      <a:moveTo>
                        <a:pt x="26" y="0"/>
                      </a:moveTo>
                      <a:lnTo>
                        <a:pt x="21" y="20"/>
                      </a:lnTo>
                      <a:lnTo>
                        <a:pt x="23" y="29"/>
                      </a:lnTo>
                      <a:lnTo>
                        <a:pt x="25" y="38"/>
                      </a:lnTo>
                      <a:lnTo>
                        <a:pt x="26" y="59"/>
                      </a:lnTo>
                      <a:lnTo>
                        <a:pt x="23" y="73"/>
                      </a:lnTo>
                      <a:lnTo>
                        <a:pt x="17" y="86"/>
                      </a:lnTo>
                      <a:lnTo>
                        <a:pt x="12" y="96"/>
                      </a:lnTo>
                      <a:lnTo>
                        <a:pt x="6" y="113"/>
                      </a:lnTo>
                      <a:lnTo>
                        <a:pt x="6" y="126"/>
                      </a:lnTo>
                      <a:lnTo>
                        <a:pt x="12" y="138"/>
                      </a:lnTo>
                      <a:lnTo>
                        <a:pt x="17" y="149"/>
                      </a:lnTo>
                      <a:lnTo>
                        <a:pt x="29" y="162"/>
                      </a:lnTo>
                      <a:lnTo>
                        <a:pt x="34" y="176"/>
                      </a:lnTo>
                      <a:lnTo>
                        <a:pt x="34" y="185"/>
                      </a:lnTo>
                      <a:lnTo>
                        <a:pt x="30" y="195"/>
                      </a:lnTo>
                      <a:lnTo>
                        <a:pt x="21" y="204"/>
                      </a:lnTo>
                      <a:lnTo>
                        <a:pt x="13" y="216"/>
                      </a:lnTo>
                      <a:lnTo>
                        <a:pt x="8" y="225"/>
                      </a:lnTo>
                      <a:lnTo>
                        <a:pt x="6" y="236"/>
                      </a:lnTo>
                      <a:lnTo>
                        <a:pt x="12" y="248"/>
                      </a:lnTo>
                      <a:lnTo>
                        <a:pt x="19" y="259"/>
                      </a:lnTo>
                      <a:lnTo>
                        <a:pt x="26" y="269"/>
                      </a:lnTo>
                      <a:lnTo>
                        <a:pt x="30" y="278"/>
                      </a:lnTo>
                      <a:lnTo>
                        <a:pt x="34" y="288"/>
                      </a:lnTo>
                      <a:lnTo>
                        <a:pt x="30" y="301"/>
                      </a:lnTo>
                      <a:lnTo>
                        <a:pt x="21" y="313"/>
                      </a:lnTo>
                      <a:lnTo>
                        <a:pt x="12" y="322"/>
                      </a:lnTo>
                      <a:lnTo>
                        <a:pt x="2" y="337"/>
                      </a:lnTo>
                      <a:lnTo>
                        <a:pt x="0" y="349"/>
                      </a:lnTo>
                      <a:lnTo>
                        <a:pt x="4" y="362"/>
                      </a:lnTo>
                      <a:lnTo>
                        <a:pt x="13" y="372"/>
                      </a:lnTo>
                      <a:lnTo>
                        <a:pt x="23" y="383"/>
                      </a:lnTo>
                      <a:lnTo>
                        <a:pt x="33" y="396"/>
                      </a:lnTo>
                      <a:lnTo>
                        <a:pt x="38" y="414"/>
                      </a:lnTo>
                      <a:lnTo>
                        <a:pt x="33" y="431"/>
                      </a:lnTo>
                      <a:lnTo>
                        <a:pt x="23" y="444"/>
                      </a:lnTo>
                      <a:lnTo>
                        <a:pt x="19" y="455"/>
                      </a:lnTo>
                      <a:lnTo>
                        <a:pt x="19" y="466"/>
                      </a:lnTo>
                      <a:lnTo>
                        <a:pt x="21" y="473"/>
                      </a:lnTo>
                      <a:lnTo>
                        <a:pt x="29" y="484"/>
                      </a:lnTo>
                      <a:lnTo>
                        <a:pt x="42" y="499"/>
                      </a:lnTo>
                      <a:lnTo>
                        <a:pt x="64" y="528"/>
                      </a:lnTo>
                      <a:lnTo>
                        <a:pt x="107" y="573"/>
                      </a:lnTo>
                      <a:lnTo>
                        <a:pt x="144" y="609"/>
                      </a:lnTo>
                      <a:lnTo>
                        <a:pt x="166" y="629"/>
                      </a:lnTo>
                      <a:lnTo>
                        <a:pt x="190" y="643"/>
                      </a:lnTo>
                      <a:lnTo>
                        <a:pt x="217" y="660"/>
                      </a:lnTo>
                      <a:lnTo>
                        <a:pt x="255" y="681"/>
                      </a:lnTo>
                      <a:lnTo>
                        <a:pt x="313" y="701"/>
                      </a:lnTo>
                      <a:lnTo>
                        <a:pt x="356" y="710"/>
                      </a:lnTo>
                      <a:lnTo>
                        <a:pt x="401" y="716"/>
                      </a:lnTo>
                      <a:lnTo>
                        <a:pt x="460" y="718"/>
                      </a:lnTo>
                      <a:lnTo>
                        <a:pt x="523" y="716"/>
                      </a:lnTo>
                      <a:lnTo>
                        <a:pt x="578" y="714"/>
                      </a:lnTo>
                      <a:lnTo>
                        <a:pt x="625" y="706"/>
                      </a:lnTo>
                      <a:lnTo>
                        <a:pt x="667" y="697"/>
                      </a:lnTo>
                      <a:lnTo>
                        <a:pt x="697" y="685"/>
                      </a:lnTo>
                      <a:lnTo>
                        <a:pt x="723" y="672"/>
                      </a:lnTo>
                      <a:lnTo>
                        <a:pt x="744" y="659"/>
                      </a:lnTo>
                      <a:lnTo>
                        <a:pt x="761" y="647"/>
                      </a:lnTo>
                      <a:lnTo>
                        <a:pt x="778" y="629"/>
                      </a:lnTo>
                      <a:lnTo>
                        <a:pt x="832" y="556"/>
                      </a:lnTo>
                      <a:lnTo>
                        <a:pt x="874" y="493"/>
                      </a:lnTo>
                      <a:lnTo>
                        <a:pt x="890" y="461"/>
                      </a:lnTo>
                      <a:lnTo>
                        <a:pt x="894" y="448"/>
                      </a:lnTo>
                      <a:lnTo>
                        <a:pt x="895" y="438"/>
                      </a:lnTo>
                      <a:lnTo>
                        <a:pt x="895" y="427"/>
                      </a:lnTo>
                      <a:lnTo>
                        <a:pt x="887" y="414"/>
                      </a:lnTo>
                      <a:lnTo>
                        <a:pt x="882" y="406"/>
                      </a:lnTo>
                      <a:lnTo>
                        <a:pt x="879" y="394"/>
                      </a:lnTo>
                      <a:lnTo>
                        <a:pt x="882" y="381"/>
                      </a:lnTo>
                      <a:lnTo>
                        <a:pt x="887" y="372"/>
                      </a:lnTo>
                      <a:lnTo>
                        <a:pt x="894" y="362"/>
                      </a:lnTo>
                      <a:lnTo>
                        <a:pt x="900" y="352"/>
                      </a:lnTo>
                      <a:lnTo>
                        <a:pt x="908" y="341"/>
                      </a:lnTo>
                      <a:lnTo>
                        <a:pt x="913" y="330"/>
                      </a:lnTo>
                      <a:lnTo>
                        <a:pt x="912" y="316"/>
                      </a:lnTo>
                      <a:lnTo>
                        <a:pt x="907" y="305"/>
                      </a:lnTo>
                      <a:lnTo>
                        <a:pt x="900" y="295"/>
                      </a:lnTo>
                      <a:lnTo>
                        <a:pt x="894" y="286"/>
                      </a:lnTo>
                      <a:lnTo>
                        <a:pt x="886" y="275"/>
                      </a:lnTo>
                      <a:lnTo>
                        <a:pt x="883" y="263"/>
                      </a:lnTo>
                      <a:lnTo>
                        <a:pt x="886" y="254"/>
                      </a:lnTo>
                      <a:lnTo>
                        <a:pt x="895" y="240"/>
                      </a:lnTo>
                      <a:lnTo>
                        <a:pt x="904" y="229"/>
                      </a:lnTo>
                      <a:lnTo>
                        <a:pt x="908" y="217"/>
                      </a:lnTo>
                      <a:lnTo>
                        <a:pt x="908" y="202"/>
                      </a:lnTo>
                      <a:lnTo>
                        <a:pt x="903" y="187"/>
                      </a:lnTo>
                      <a:lnTo>
                        <a:pt x="894" y="176"/>
                      </a:lnTo>
                      <a:lnTo>
                        <a:pt x="890" y="168"/>
                      </a:lnTo>
                      <a:lnTo>
                        <a:pt x="886" y="155"/>
                      </a:lnTo>
                      <a:lnTo>
                        <a:pt x="887" y="141"/>
                      </a:lnTo>
                      <a:lnTo>
                        <a:pt x="895" y="130"/>
                      </a:lnTo>
                      <a:lnTo>
                        <a:pt x="900" y="122"/>
                      </a:lnTo>
                      <a:lnTo>
                        <a:pt x="908" y="113"/>
                      </a:lnTo>
                      <a:lnTo>
                        <a:pt x="912" y="101"/>
                      </a:lnTo>
                      <a:lnTo>
                        <a:pt x="913" y="88"/>
                      </a:lnTo>
                      <a:lnTo>
                        <a:pt x="911" y="80"/>
                      </a:lnTo>
                      <a:lnTo>
                        <a:pt x="903" y="67"/>
                      </a:lnTo>
                      <a:lnTo>
                        <a:pt x="895" y="56"/>
                      </a:lnTo>
                      <a:lnTo>
                        <a:pt x="890" y="42"/>
                      </a:lnTo>
                      <a:lnTo>
                        <a:pt x="890" y="29"/>
                      </a:lnTo>
                      <a:lnTo>
                        <a:pt x="894" y="18"/>
                      </a:lnTo>
                      <a:lnTo>
                        <a:pt x="891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871" name="Freeform 64"/>
                <p:cNvSpPr>
                  <a:spLocks noChangeAspect="1"/>
                </p:cNvSpPr>
                <p:nvPr/>
              </p:nvSpPr>
              <p:spPr bwMode="auto">
                <a:xfrm>
                  <a:off x="2452" y="8880"/>
                  <a:ext cx="105" cy="74"/>
                </a:xfrm>
                <a:custGeom>
                  <a:avLst/>
                  <a:gdLst>
                    <a:gd name="T0" fmla="*/ 6 w 113"/>
                    <a:gd name="T1" fmla="*/ 0 h 99"/>
                    <a:gd name="T2" fmla="*/ 8 w 113"/>
                    <a:gd name="T3" fmla="*/ 3 h 99"/>
                    <a:gd name="T4" fmla="*/ 17 w 113"/>
                    <a:gd name="T5" fmla="*/ 5 h 99"/>
                    <a:gd name="T6" fmla="*/ 31 w 113"/>
                    <a:gd name="T7" fmla="*/ 10 h 99"/>
                    <a:gd name="T8" fmla="*/ 47 w 113"/>
                    <a:gd name="T9" fmla="*/ 13 h 99"/>
                    <a:gd name="T10" fmla="*/ 63 w 113"/>
                    <a:gd name="T11" fmla="*/ 16 h 99"/>
                    <a:gd name="T12" fmla="*/ 79 w 113"/>
                    <a:gd name="T13" fmla="*/ 16 h 99"/>
                    <a:gd name="T14" fmla="*/ 72 w 113"/>
                    <a:gd name="T15" fmla="*/ 21 h 99"/>
                    <a:gd name="T16" fmla="*/ 52 w 113"/>
                    <a:gd name="T17" fmla="*/ 20 h 99"/>
                    <a:gd name="T18" fmla="*/ 31 w 113"/>
                    <a:gd name="T19" fmla="*/ 21 h 99"/>
                    <a:gd name="T20" fmla="*/ 17 w 113"/>
                    <a:gd name="T21" fmla="*/ 23 h 99"/>
                    <a:gd name="T22" fmla="*/ 19 w 113"/>
                    <a:gd name="T23" fmla="*/ 21 h 99"/>
                    <a:gd name="T24" fmla="*/ 19 w 113"/>
                    <a:gd name="T25" fmla="*/ 18 h 99"/>
                    <a:gd name="T26" fmla="*/ 15 w 113"/>
                    <a:gd name="T27" fmla="*/ 14 h 99"/>
                    <a:gd name="T28" fmla="*/ 7 w 113"/>
                    <a:gd name="T29" fmla="*/ 12 h 99"/>
                    <a:gd name="T30" fmla="*/ 2 w 113"/>
                    <a:gd name="T31" fmla="*/ 7 h 99"/>
                    <a:gd name="T32" fmla="*/ 0 w 113"/>
                    <a:gd name="T33" fmla="*/ 4 h 99"/>
                    <a:gd name="T34" fmla="*/ 6 w 113"/>
                    <a:gd name="T35" fmla="*/ 0 h 9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3"/>
                    <a:gd name="T55" fmla="*/ 0 h 99"/>
                    <a:gd name="T56" fmla="*/ 113 w 113"/>
                    <a:gd name="T57" fmla="*/ 99 h 9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3" h="99">
                      <a:moveTo>
                        <a:pt x="6" y="0"/>
                      </a:moveTo>
                      <a:lnTo>
                        <a:pt x="13" y="13"/>
                      </a:lnTo>
                      <a:lnTo>
                        <a:pt x="24" y="26"/>
                      </a:lnTo>
                      <a:lnTo>
                        <a:pt x="44" y="43"/>
                      </a:lnTo>
                      <a:lnTo>
                        <a:pt x="68" y="57"/>
                      </a:lnTo>
                      <a:lnTo>
                        <a:pt x="91" y="66"/>
                      </a:lnTo>
                      <a:lnTo>
                        <a:pt x="113" y="72"/>
                      </a:lnTo>
                      <a:lnTo>
                        <a:pt x="104" y="89"/>
                      </a:lnTo>
                      <a:lnTo>
                        <a:pt x="75" y="85"/>
                      </a:lnTo>
                      <a:lnTo>
                        <a:pt x="44" y="87"/>
                      </a:lnTo>
                      <a:lnTo>
                        <a:pt x="24" y="99"/>
                      </a:lnTo>
                      <a:lnTo>
                        <a:pt x="28" y="89"/>
                      </a:lnTo>
                      <a:lnTo>
                        <a:pt x="27" y="78"/>
                      </a:lnTo>
                      <a:lnTo>
                        <a:pt x="20" y="62"/>
                      </a:lnTo>
                      <a:lnTo>
                        <a:pt x="11" y="49"/>
                      </a:lnTo>
                      <a:lnTo>
                        <a:pt x="2" y="34"/>
                      </a:lnTo>
                      <a:lnTo>
                        <a:pt x="0" y="1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872" name="Freeform 65"/>
                <p:cNvSpPr>
                  <a:spLocks noChangeAspect="1"/>
                </p:cNvSpPr>
                <p:nvPr/>
              </p:nvSpPr>
              <p:spPr bwMode="auto">
                <a:xfrm>
                  <a:off x="2454" y="8972"/>
                  <a:ext cx="138" cy="62"/>
                </a:xfrm>
                <a:custGeom>
                  <a:avLst/>
                  <a:gdLst>
                    <a:gd name="T0" fmla="*/ 0 w 149"/>
                    <a:gd name="T1" fmla="*/ 2 h 84"/>
                    <a:gd name="T2" fmla="*/ 4 w 149"/>
                    <a:gd name="T3" fmla="*/ 0 h 84"/>
                    <a:gd name="T4" fmla="*/ 6 w 149"/>
                    <a:gd name="T5" fmla="*/ 2 h 84"/>
                    <a:gd name="T6" fmla="*/ 15 w 149"/>
                    <a:gd name="T7" fmla="*/ 3 h 84"/>
                    <a:gd name="T8" fmla="*/ 29 w 149"/>
                    <a:gd name="T9" fmla="*/ 5 h 84"/>
                    <a:gd name="T10" fmla="*/ 44 w 149"/>
                    <a:gd name="T11" fmla="*/ 7 h 84"/>
                    <a:gd name="T12" fmla="*/ 67 w 149"/>
                    <a:gd name="T13" fmla="*/ 8 h 84"/>
                    <a:gd name="T14" fmla="*/ 94 w 149"/>
                    <a:gd name="T15" fmla="*/ 10 h 84"/>
                    <a:gd name="T16" fmla="*/ 102 w 149"/>
                    <a:gd name="T17" fmla="*/ 18 h 84"/>
                    <a:gd name="T18" fmla="*/ 72 w 149"/>
                    <a:gd name="T19" fmla="*/ 15 h 84"/>
                    <a:gd name="T20" fmla="*/ 49 w 149"/>
                    <a:gd name="T21" fmla="*/ 14 h 84"/>
                    <a:gd name="T22" fmla="*/ 31 w 149"/>
                    <a:gd name="T23" fmla="*/ 15 h 84"/>
                    <a:gd name="T24" fmla="*/ 17 w 149"/>
                    <a:gd name="T25" fmla="*/ 18 h 84"/>
                    <a:gd name="T26" fmla="*/ 17 w 149"/>
                    <a:gd name="T27" fmla="*/ 16 h 84"/>
                    <a:gd name="T28" fmla="*/ 17 w 149"/>
                    <a:gd name="T29" fmla="*/ 13 h 84"/>
                    <a:gd name="T30" fmla="*/ 15 w 149"/>
                    <a:gd name="T31" fmla="*/ 11 h 84"/>
                    <a:gd name="T32" fmla="*/ 6 w 149"/>
                    <a:gd name="T33" fmla="*/ 8 h 84"/>
                    <a:gd name="T34" fmla="*/ 0 w 149"/>
                    <a:gd name="T35" fmla="*/ 5 h 84"/>
                    <a:gd name="T36" fmla="*/ 0 w 149"/>
                    <a:gd name="T37" fmla="*/ 2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9"/>
                    <a:gd name="T58" fmla="*/ 0 h 84"/>
                    <a:gd name="T59" fmla="*/ 149 w 149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9" h="84">
                      <a:moveTo>
                        <a:pt x="0" y="10"/>
                      </a:moveTo>
                      <a:lnTo>
                        <a:pt x="4" y="0"/>
                      </a:lnTo>
                      <a:lnTo>
                        <a:pt x="9" y="10"/>
                      </a:lnTo>
                      <a:lnTo>
                        <a:pt x="21" y="15"/>
                      </a:lnTo>
                      <a:lnTo>
                        <a:pt x="42" y="25"/>
                      </a:lnTo>
                      <a:lnTo>
                        <a:pt x="64" y="31"/>
                      </a:lnTo>
                      <a:lnTo>
                        <a:pt x="98" y="38"/>
                      </a:lnTo>
                      <a:lnTo>
                        <a:pt x="137" y="44"/>
                      </a:lnTo>
                      <a:lnTo>
                        <a:pt x="149" y="80"/>
                      </a:lnTo>
                      <a:lnTo>
                        <a:pt x="106" y="69"/>
                      </a:lnTo>
                      <a:lnTo>
                        <a:pt x="72" y="65"/>
                      </a:lnTo>
                      <a:lnTo>
                        <a:pt x="45" y="71"/>
                      </a:lnTo>
                      <a:lnTo>
                        <a:pt x="25" y="84"/>
                      </a:lnTo>
                      <a:lnTo>
                        <a:pt x="25" y="73"/>
                      </a:lnTo>
                      <a:lnTo>
                        <a:pt x="25" y="63"/>
                      </a:lnTo>
                      <a:lnTo>
                        <a:pt x="21" y="52"/>
                      </a:lnTo>
                      <a:lnTo>
                        <a:pt x="9" y="36"/>
                      </a:lnTo>
                      <a:lnTo>
                        <a:pt x="0" y="2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873" name="Freeform 66"/>
                <p:cNvSpPr>
                  <a:spLocks noChangeAspect="1"/>
                </p:cNvSpPr>
                <p:nvPr/>
              </p:nvSpPr>
              <p:spPr bwMode="auto">
                <a:xfrm>
                  <a:off x="2448" y="9049"/>
                  <a:ext cx="163" cy="78"/>
                </a:xfrm>
                <a:custGeom>
                  <a:avLst/>
                  <a:gdLst>
                    <a:gd name="T0" fmla="*/ 2 w 175"/>
                    <a:gd name="T1" fmla="*/ 4 h 104"/>
                    <a:gd name="T2" fmla="*/ 7 w 175"/>
                    <a:gd name="T3" fmla="*/ 0 h 104"/>
                    <a:gd name="T4" fmla="*/ 16 w 175"/>
                    <a:gd name="T5" fmla="*/ 5 h 104"/>
                    <a:gd name="T6" fmla="*/ 22 w 175"/>
                    <a:gd name="T7" fmla="*/ 6 h 104"/>
                    <a:gd name="T8" fmla="*/ 32 w 175"/>
                    <a:gd name="T9" fmla="*/ 8 h 104"/>
                    <a:gd name="T10" fmla="*/ 48 w 175"/>
                    <a:gd name="T11" fmla="*/ 10 h 104"/>
                    <a:gd name="T12" fmla="*/ 67 w 175"/>
                    <a:gd name="T13" fmla="*/ 12 h 104"/>
                    <a:gd name="T14" fmla="*/ 88 w 175"/>
                    <a:gd name="T15" fmla="*/ 14 h 104"/>
                    <a:gd name="T16" fmla="*/ 117 w 175"/>
                    <a:gd name="T17" fmla="*/ 17 h 104"/>
                    <a:gd name="T18" fmla="*/ 123 w 175"/>
                    <a:gd name="T19" fmla="*/ 25 h 104"/>
                    <a:gd name="T20" fmla="*/ 93 w 175"/>
                    <a:gd name="T21" fmla="*/ 21 h 104"/>
                    <a:gd name="T22" fmla="*/ 72 w 175"/>
                    <a:gd name="T23" fmla="*/ 18 h 104"/>
                    <a:gd name="T24" fmla="*/ 55 w 175"/>
                    <a:gd name="T25" fmla="*/ 17 h 104"/>
                    <a:gd name="T26" fmla="*/ 41 w 175"/>
                    <a:gd name="T27" fmla="*/ 17 h 104"/>
                    <a:gd name="T28" fmla="*/ 34 w 175"/>
                    <a:gd name="T29" fmla="*/ 20 h 104"/>
                    <a:gd name="T30" fmla="*/ 26 w 175"/>
                    <a:gd name="T31" fmla="*/ 22 h 104"/>
                    <a:gd name="T32" fmla="*/ 24 w 175"/>
                    <a:gd name="T33" fmla="*/ 19 h 104"/>
                    <a:gd name="T34" fmla="*/ 16 w 175"/>
                    <a:gd name="T35" fmla="*/ 14 h 104"/>
                    <a:gd name="T36" fmla="*/ 7 w 175"/>
                    <a:gd name="T37" fmla="*/ 11 h 104"/>
                    <a:gd name="T38" fmla="*/ 0 w 175"/>
                    <a:gd name="T39" fmla="*/ 8 h 104"/>
                    <a:gd name="T40" fmla="*/ 2 w 175"/>
                    <a:gd name="T41" fmla="*/ 4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5"/>
                    <a:gd name="T64" fmla="*/ 0 h 104"/>
                    <a:gd name="T65" fmla="*/ 175 w 175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5" h="104">
                      <a:moveTo>
                        <a:pt x="2" y="13"/>
                      </a:moveTo>
                      <a:lnTo>
                        <a:pt x="10" y="0"/>
                      </a:lnTo>
                      <a:lnTo>
                        <a:pt x="21" y="17"/>
                      </a:lnTo>
                      <a:lnTo>
                        <a:pt x="32" y="25"/>
                      </a:lnTo>
                      <a:lnTo>
                        <a:pt x="45" y="34"/>
                      </a:lnTo>
                      <a:lnTo>
                        <a:pt x="69" y="42"/>
                      </a:lnTo>
                      <a:lnTo>
                        <a:pt x="96" y="49"/>
                      </a:lnTo>
                      <a:lnTo>
                        <a:pt x="126" y="59"/>
                      </a:lnTo>
                      <a:lnTo>
                        <a:pt x="167" y="72"/>
                      </a:lnTo>
                      <a:lnTo>
                        <a:pt x="175" y="104"/>
                      </a:lnTo>
                      <a:lnTo>
                        <a:pt x="133" y="87"/>
                      </a:lnTo>
                      <a:lnTo>
                        <a:pt x="103" y="76"/>
                      </a:lnTo>
                      <a:lnTo>
                        <a:pt x="78" y="72"/>
                      </a:lnTo>
                      <a:lnTo>
                        <a:pt x="58" y="72"/>
                      </a:lnTo>
                      <a:lnTo>
                        <a:pt x="48" y="80"/>
                      </a:lnTo>
                      <a:lnTo>
                        <a:pt x="36" y="91"/>
                      </a:lnTo>
                      <a:lnTo>
                        <a:pt x="34" y="78"/>
                      </a:lnTo>
                      <a:lnTo>
                        <a:pt x="21" y="59"/>
                      </a:lnTo>
                      <a:lnTo>
                        <a:pt x="10" y="45"/>
                      </a:lnTo>
                      <a:lnTo>
                        <a:pt x="0" y="31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874" name="Freeform 67"/>
                <p:cNvSpPr>
                  <a:spLocks noChangeAspect="1"/>
                </p:cNvSpPr>
                <p:nvPr/>
              </p:nvSpPr>
              <p:spPr bwMode="auto">
                <a:xfrm>
                  <a:off x="2465" y="9134"/>
                  <a:ext cx="193" cy="171"/>
                </a:xfrm>
                <a:custGeom>
                  <a:avLst/>
                  <a:gdLst>
                    <a:gd name="T0" fmla="*/ 2 w 208"/>
                    <a:gd name="T1" fmla="*/ 7 h 230"/>
                    <a:gd name="T2" fmla="*/ 0 w 208"/>
                    <a:gd name="T3" fmla="*/ 5 h 230"/>
                    <a:gd name="T4" fmla="*/ 0 w 208"/>
                    <a:gd name="T5" fmla="*/ 2 h 230"/>
                    <a:gd name="T6" fmla="*/ 6 w 208"/>
                    <a:gd name="T7" fmla="*/ 0 h 230"/>
                    <a:gd name="T8" fmla="*/ 16 w 208"/>
                    <a:gd name="T9" fmla="*/ 4 h 230"/>
                    <a:gd name="T10" fmla="*/ 32 w 208"/>
                    <a:gd name="T11" fmla="*/ 7 h 230"/>
                    <a:gd name="T12" fmla="*/ 50 w 208"/>
                    <a:gd name="T13" fmla="*/ 10 h 230"/>
                    <a:gd name="T14" fmla="*/ 72 w 208"/>
                    <a:gd name="T15" fmla="*/ 12 h 230"/>
                    <a:gd name="T16" fmla="*/ 108 w 208"/>
                    <a:gd name="T17" fmla="*/ 15 h 230"/>
                    <a:gd name="T18" fmla="*/ 114 w 208"/>
                    <a:gd name="T19" fmla="*/ 21 h 230"/>
                    <a:gd name="T20" fmla="*/ 97 w 208"/>
                    <a:gd name="T21" fmla="*/ 19 h 230"/>
                    <a:gd name="T22" fmla="*/ 78 w 208"/>
                    <a:gd name="T23" fmla="*/ 19 h 230"/>
                    <a:gd name="T24" fmla="*/ 70 w 208"/>
                    <a:gd name="T25" fmla="*/ 19 h 230"/>
                    <a:gd name="T26" fmla="*/ 67 w 208"/>
                    <a:gd name="T27" fmla="*/ 22 h 230"/>
                    <a:gd name="T28" fmla="*/ 72 w 208"/>
                    <a:gd name="T29" fmla="*/ 25 h 230"/>
                    <a:gd name="T30" fmla="*/ 79 w 208"/>
                    <a:gd name="T31" fmla="*/ 29 h 230"/>
                    <a:gd name="T32" fmla="*/ 94 w 208"/>
                    <a:gd name="T33" fmla="*/ 35 h 230"/>
                    <a:gd name="T34" fmla="*/ 114 w 208"/>
                    <a:gd name="T35" fmla="*/ 41 h 230"/>
                    <a:gd name="T36" fmla="*/ 143 w 208"/>
                    <a:gd name="T37" fmla="*/ 48 h 230"/>
                    <a:gd name="T38" fmla="*/ 143 w 208"/>
                    <a:gd name="T39" fmla="*/ 52 h 230"/>
                    <a:gd name="T40" fmla="*/ 130 w 208"/>
                    <a:gd name="T41" fmla="*/ 50 h 230"/>
                    <a:gd name="T42" fmla="*/ 114 w 208"/>
                    <a:gd name="T43" fmla="*/ 46 h 230"/>
                    <a:gd name="T44" fmla="*/ 90 w 208"/>
                    <a:gd name="T45" fmla="*/ 41 h 230"/>
                    <a:gd name="T46" fmla="*/ 72 w 208"/>
                    <a:gd name="T47" fmla="*/ 34 h 230"/>
                    <a:gd name="T48" fmla="*/ 55 w 208"/>
                    <a:gd name="T49" fmla="*/ 29 h 230"/>
                    <a:gd name="T50" fmla="*/ 39 w 208"/>
                    <a:gd name="T51" fmla="*/ 23 h 230"/>
                    <a:gd name="T52" fmla="*/ 25 w 208"/>
                    <a:gd name="T53" fmla="*/ 18 h 230"/>
                    <a:gd name="T54" fmla="*/ 10 w 208"/>
                    <a:gd name="T55" fmla="*/ 13 h 230"/>
                    <a:gd name="T56" fmla="*/ 2 w 208"/>
                    <a:gd name="T57" fmla="*/ 7 h 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08"/>
                    <a:gd name="T88" fmla="*/ 0 h 230"/>
                    <a:gd name="T89" fmla="*/ 208 w 208"/>
                    <a:gd name="T90" fmla="*/ 230 h 2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08" h="230">
                      <a:moveTo>
                        <a:pt x="2" y="35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22" y="17"/>
                      </a:lnTo>
                      <a:lnTo>
                        <a:pt x="47" y="32"/>
                      </a:lnTo>
                      <a:lnTo>
                        <a:pt x="72" y="44"/>
                      </a:lnTo>
                      <a:lnTo>
                        <a:pt x="106" y="55"/>
                      </a:lnTo>
                      <a:lnTo>
                        <a:pt x="156" y="65"/>
                      </a:lnTo>
                      <a:lnTo>
                        <a:pt x="166" y="91"/>
                      </a:lnTo>
                      <a:lnTo>
                        <a:pt x="140" y="84"/>
                      </a:lnTo>
                      <a:lnTo>
                        <a:pt x="114" y="80"/>
                      </a:lnTo>
                      <a:lnTo>
                        <a:pt x="101" y="82"/>
                      </a:lnTo>
                      <a:lnTo>
                        <a:pt x="97" y="95"/>
                      </a:lnTo>
                      <a:lnTo>
                        <a:pt x="105" y="112"/>
                      </a:lnTo>
                      <a:lnTo>
                        <a:pt x="115" y="128"/>
                      </a:lnTo>
                      <a:lnTo>
                        <a:pt x="136" y="153"/>
                      </a:lnTo>
                      <a:lnTo>
                        <a:pt x="166" y="179"/>
                      </a:lnTo>
                      <a:lnTo>
                        <a:pt x="208" y="209"/>
                      </a:lnTo>
                      <a:lnTo>
                        <a:pt x="208" y="230"/>
                      </a:lnTo>
                      <a:lnTo>
                        <a:pt x="190" y="219"/>
                      </a:lnTo>
                      <a:lnTo>
                        <a:pt x="166" y="205"/>
                      </a:lnTo>
                      <a:lnTo>
                        <a:pt x="132" y="179"/>
                      </a:lnTo>
                      <a:lnTo>
                        <a:pt x="105" y="150"/>
                      </a:lnTo>
                      <a:lnTo>
                        <a:pt x="80" y="128"/>
                      </a:lnTo>
                      <a:lnTo>
                        <a:pt x="56" y="101"/>
                      </a:lnTo>
                      <a:lnTo>
                        <a:pt x="36" y="78"/>
                      </a:lnTo>
                      <a:lnTo>
                        <a:pt x="15" y="57"/>
                      </a:ln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875" name="Freeform 68"/>
                <p:cNvSpPr>
                  <a:spLocks noChangeAspect="1"/>
                </p:cNvSpPr>
                <p:nvPr/>
              </p:nvSpPr>
              <p:spPr bwMode="auto">
                <a:xfrm>
                  <a:off x="2469" y="8828"/>
                  <a:ext cx="79" cy="51"/>
                </a:xfrm>
                <a:custGeom>
                  <a:avLst/>
                  <a:gdLst>
                    <a:gd name="T0" fmla="*/ 0 w 86"/>
                    <a:gd name="T1" fmla="*/ 0 h 69"/>
                    <a:gd name="T2" fmla="*/ 6 w 86"/>
                    <a:gd name="T3" fmla="*/ 2 h 69"/>
                    <a:gd name="T4" fmla="*/ 16 w 86"/>
                    <a:gd name="T5" fmla="*/ 5 h 69"/>
                    <a:gd name="T6" fmla="*/ 28 w 86"/>
                    <a:gd name="T7" fmla="*/ 7 h 69"/>
                    <a:gd name="T8" fmla="*/ 40 w 86"/>
                    <a:gd name="T9" fmla="*/ 10 h 69"/>
                    <a:gd name="T10" fmla="*/ 51 w 86"/>
                    <a:gd name="T11" fmla="*/ 12 h 69"/>
                    <a:gd name="T12" fmla="*/ 57 w 86"/>
                    <a:gd name="T13" fmla="*/ 13 h 69"/>
                    <a:gd name="T14" fmla="*/ 43 w 86"/>
                    <a:gd name="T15" fmla="*/ 16 h 69"/>
                    <a:gd name="T16" fmla="*/ 28 w 86"/>
                    <a:gd name="T17" fmla="*/ 13 h 69"/>
                    <a:gd name="T18" fmla="*/ 13 w 86"/>
                    <a:gd name="T19" fmla="*/ 12 h 69"/>
                    <a:gd name="T20" fmla="*/ 0 w 86"/>
                    <a:gd name="T21" fmla="*/ 10 h 69"/>
                    <a:gd name="T22" fmla="*/ 1 w 86"/>
                    <a:gd name="T23" fmla="*/ 7 h 69"/>
                    <a:gd name="T24" fmla="*/ 4 w 86"/>
                    <a:gd name="T25" fmla="*/ 4 h 69"/>
                    <a:gd name="T26" fmla="*/ 0 w 86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"/>
                    <a:gd name="T43" fmla="*/ 0 h 69"/>
                    <a:gd name="T44" fmla="*/ 86 w 86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" h="69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21"/>
                      </a:lnTo>
                      <a:lnTo>
                        <a:pt x="42" y="33"/>
                      </a:lnTo>
                      <a:lnTo>
                        <a:pt x="60" y="44"/>
                      </a:lnTo>
                      <a:lnTo>
                        <a:pt x="77" y="54"/>
                      </a:lnTo>
                      <a:lnTo>
                        <a:pt x="86" y="61"/>
                      </a:lnTo>
                      <a:lnTo>
                        <a:pt x="65" y="69"/>
                      </a:lnTo>
                      <a:lnTo>
                        <a:pt x="42" y="61"/>
                      </a:lnTo>
                      <a:lnTo>
                        <a:pt x="18" y="52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876" name="Freeform 69"/>
                <p:cNvSpPr>
                  <a:spLocks noChangeAspect="1"/>
                </p:cNvSpPr>
                <p:nvPr/>
              </p:nvSpPr>
              <p:spPr bwMode="auto">
                <a:xfrm>
                  <a:off x="2615" y="8824"/>
                  <a:ext cx="678" cy="511"/>
                </a:xfrm>
                <a:custGeom>
                  <a:avLst/>
                  <a:gdLst>
                    <a:gd name="T0" fmla="*/ 237 w 732"/>
                    <a:gd name="T1" fmla="*/ 36 h 689"/>
                    <a:gd name="T2" fmla="*/ 199 w 732"/>
                    <a:gd name="T3" fmla="*/ 40 h 689"/>
                    <a:gd name="T4" fmla="*/ 119 w 732"/>
                    <a:gd name="T5" fmla="*/ 45 h 689"/>
                    <a:gd name="T6" fmla="*/ 0 w 732"/>
                    <a:gd name="T7" fmla="*/ 47 h 689"/>
                    <a:gd name="T8" fmla="*/ 140 w 732"/>
                    <a:gd name="T9" fmla="*/ 54 h 689"/>
                    <a:gd name="T10" fmla="*/ 296 w 732"/>
                    <a:gd name="T11" fmla="*/ 50 h 689"/>
                    <a:gd name="T12" fmla="*/ 407 w 732"/>
                    <a:gd name="T13" fmla="*/ 39 h 689"/>
                    <a:gd name="T14" fmla="*/ 442 w 732"/>
                    <a:gd name="T15" fmla="*/ 38 h 689"/>
                    <a:gd name="T16" fmla="*/ 425 w 732"/>
                    <a:gd name="T17" fmla="*/ 47 h 689"/>
                    <a:gd name="T18" fmla="*/ 347 w 732"/>
                    <a:gd name="T19" fmla="*/ 59 h 689"/>
                    <a:gd name="T20" fmla="*/ 207 w 732"/>
                    <a:gd name="T21" fmla="*/ 69 h 689"/>
                    <a:gd name="T22" fmla="*/ 121 w 732"/>
                    <a:gd name="T23" fmla="*/ 79 h 689"/>
                    <a:gd name="T24" fmla="*/ 281 w 732"/>
                    <a:gd name="T25" fmla="*/ 78 h 689"/>
                    <a:gd name="T26" fmla="*/ 386 w 732"/>
                    <a:gd name="T27" fmla="*/ 69 h 689"/>
                    <a:gd name="T28" fmla="*/ 448 w 732"/>
                    <a:gd name="T29" fmla="*/ 62 h 689"/>
                    <a:gd name="T30" fmla="*/ 450 w 732"/>
                    <a:gd name="T31" fmla="*/ 67 h 689"/>
                    <a:gd name="T32" fmla="*/ 398 w 732"/>
                    <a:gd name="T33" fmla="*/ 80 h 689"/>
                    <a:gd name="T34" fmla="*/ 299 w 732"/>
                    <a:gd name="T35" fmla="*/ 91 h 689"/>
                    <a:gd name="T36" fmla="*/ 162 w 732"/>
                    <a:gd name="T37" fmla="*/ 99 h 689"/>
                    <a:gd name="T38" fmla="*/ 208 w 732"/>
                    <a:gd name="T39" fmla="*/ 105 h 689"/>
                    <a:gd name="T40" fmla="*/ 329 w 732"/>
                    <a:gd name="T41" fmla="*/ 103 h 689"/>
                    <a:gd name="T42" fmla="*/ 429 w 732"/>
                    <a:gd name="T43" fmla="*/ 93 h 689"/>
                    <a:gd name="T44" fmla="*/ 437 w 732"/>
                    <a:gd name="T45" fmla="*/ 97 h 689"/>
                    <a:gd name="T46" fmla="*/ 408 w 732"/>
                    <a:gd name="T47" fmla="*/ 107 h 689"/>
                    <a:gd name="T48" fmla="*/ 333 w 732"/>
                    <a:gd name="T49" fmla="*/ 116 h 689"/>
                    <a:gd name="T50" fmla="*/ 245 w 732"/>
                    <a:gd name="T51" fmla="*/ 122 h 689"/>
                    <a:gd name="T52" fmla="*/ 113 w 732"/>
                    <a:gd name="T53" fmla="*/ 122 h 689"/>
                    <a:gd name="T54" fmla="*/ 205 w 732"/>
                    <a:gd name="T55" fmla="*/ 130 h 689"/>
                    <a:gd name="T56" fmla="*/ 291 w 732"/>
                    <a:gd name="T57" fmla="*/ 131 h 689"/>
                    <a:gd name="T58" fmla="*/ 368 w 732"/>
                    <a:gd name="T59" fmla="*/ 126 h 689"/>
                    <a:gd name="T60" fmla="*/ 402 w 732"/>
                    <a:gd name="T61" fmla="*/ 127 h 689"/>
                    <a:gd name="T62" fmla="*/ 383 w 732"/>
                    <a:gd name="T63" fmla="*/ 134 h 689"/>
                    <a:gd name="T64" fmla="*/ 337 w 732"/>
                    <a:gd name="T65" fmla="*/ 139 h 689"/>
                    <a:gd name="T66" fmla="*/ 172 w 732"/>
                    <a:gd name="T67" fmla="*/ 146 h 689"/>
                    <a:gd name="T68" fmla="*/ 308 w 732"/>
                    <a:gd name="T69" fmla="*/ 149 h 689"/>
                    <a:gd name="T70" fmla="*/ 318 w 732"/>
                    <a:gd name="T71" fmla="*/ 154 h 689"/>
                    <a:gd name="T72" fmla="*/ 370 w 732"/>
                    <a:gd name="T73" fmla="*/ 149 h 689"/>
                    <a:gd name="T74" fmla="*/ 407 w 732"/>
                    <a:gd name="T75" fmla="*/ 139 h 689"/>
                    <a:gd name="T76" fmla="*/ 483 w 732"/>
                    <a:gd name="T77" fmla="*/ 102 h 689"/>
                    <a:gd name="T78" fmla="*/ 486 w 732"/>
                    <a:gd name="T79" fmla="*/ 94 h 689"/>
                    <a:gd name="T80" fmla="*/ 476 w 732"/>
                    <a:gd name="T81" fmla="*/ 86 h 689"/>
                    <a:gd name="T82" fmla="*/ 485 w 732"/>
                    <a:gd name="T83" fmla="*/ 80 h 689"/>
                    <a:gd name="T84" fmla="*/ 499 w 732"/>
                    <a:gd name="T85" fmla="*/ 72 h 689"/>
                    <a:gd name="T86" fmla="*/ 490 w 732"/>
                    <a:gd name="T87" fmla="*/ 65 h 689"/>
                    <a:gd name="T88" fmla="*/ 479 w 732"/>
                    <a:gd name="T89" fmla="*/ 57 h 689"/>
                    <a:gd name="T90" fmla="*/ 494 w 732"/>
                    <a:gd name="T91" fmla="*/ 50 h 689"/>
                    <a:gd name="T92" fmla="*/ 493 w 732"/>
                    <a:gd name="T93" fmla="*/ 40 h 689"/>
                    <a:gd name="T94" fmla="*/ 481 w 732"/>
                    <a:gd name="T95" fmla="*/ 33 h 689"/>
                    <a:gd name="T96" fmla="*/ 490 w 732"/>
                    <a:gd name="T97" fmla="*/ 26 h 689"/>
                    <a:gd name="T98" fmla="*/ 499 w 732"/>
                    <a:gd name="T99" fmla="*/ 18 h 689"/>
                    <a:gd name="T100" fmla="*/ 486 w 732"/>
                    <a:gd name="T101" fmla="*/ 11 h 689"/>
                    <a:gd name="T102" fmla="*/ 433 w 732"/>
                    <a:gd name="T103" fmla="*/ 11 h 689"/>
                    <a:gd name="T104" fmla="*/ 324 w 732"/>
                    <a:gd name="T105" fmla="*/ 24 h 689"/>
                    <a:gd name="T106" fmla="*/ 200 w 732"/>
                    <a:gd name="T107" fmla="*/ 30 h 68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32"/>
                    <a:gd name="T163" fmla="*/ 0 h 689"/>
                    <a:gd name="T164" fmla="*/ 732 w 732"/>
                    <a:gd name="T165" fmla="*/ 689 h 68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32" h="689">
                      <a:moveTo>
                        <a:pt x="294" y="135"/>
                      </a:moveTo>
                      <a:lnTo>
                        <a:pt x="186" y="143"/>
                      </a:lnTo>
                      <a:lnTo>
                        <a:pt x="348" y="158"/>
                      </a:lnTo>
                      <a:lnTo>
                        <a:pt x="338" y="166"/>
                      </a:lnTo>
                      <a:lnTo>
                        <a:pt x="318" y="173"/>
                      </a:lnTo>
                      <a:lnTo>
                        <a:pt x="292" y="181"/>
                      </a:lnTo>
                      <a:lnTo>
                        <a:pt x="258" y="190"/>
                      </a:lnTo>
                      <a:lnTo>
                        <a:pt x="222" y="196"/>
                      </a:lnTo>
                      <a:lnTo>
                        <a:pt x="175" y="200"/>
                      </a:lnTo>
                      <a:lnTo>
                        <a:pt x="120" y="206"/>
                      </a:lnTo>
                      <a:lnTo>
                        <a:pt x="61" y="209"/>
                      </a:lnTo>
                      <a:lnTo>
                        <a:pt x="0" y="209"/>
                      </a:lnTo>
                      <a:lnTo>
                        <a:pt x="95" y="232"/>
                      </a:lnTo>
                      <a:lnTo>
                        <a:pt x="154" y="244"/>
                      </a:lnTo>
                      <a:lnTo>
                        <a:pt x="205" y="244"/>
                      </a:lnTo>
                      <a:lnTo>
                        <a:pt x="267" y="244"/>
                      </a:lnTo>
                      <a:lnTo>
                        <a:pt x="359" y="236"/>
                      </a:lnTo>
                      <a:lnTo>
                        <a:pt x="435" y="225"/>
                      </a:lnTo>
                      <a:lnTo>
                        <a:pt x="499" y="209"/>
                      </a:lnTo>
                      <a:lnTo>
                        <a:pt x="567" y="188"/>
                      </a:lnTo>
                      <a:lnTo>
                        <a:pt x="597" y="177"/>
                      </a:lnTo>
                      <a:lnTo>
                        <a:pt x="625" y="168"/>
                      </a:lnTo>
                      <a:lnTo>
                        <a:pt x="640" y="164"/>
                      </a:lnTo>
                      <a:lnTo>
                        <a:pt x="648" y="169"/>
                      </a:lnTo>
                      <a:lnTo>
                        <a:pt x="648" y="181"/>
                      </a:lnTo>
                      <a:lnTo>
                        <a:pt x="642" y="194"/>
                      </a:lnTo>
                      <a:lnTo>
                        <a:pt x="625" y="208"/>
                      </a:lnTo>
                      <a:lnTo>
                        <a:pt x="597" y="226"/>
                      </a:lnTo>
                      <a:lnTo>
                        <a:pt x="557" y="244"/>
                      </a:lnTo>
                      <a:lnTo>
                        <a:pt x="510" y="263"/>
                      </a:lnTo>
                      <a:lnTo>
                        <a:pt x="448" y="282"/>
                      </a:lnTo>
                      <a:lnTo>
                        <a:pt x="376" y="297"/>
                      </a:lnTo>
                      <a:lnTo>
                        <a:pt x="304" y="308"/>
                      </a:lnTo>
                      <a:lnTo>
                        <a:pt x="228" y="320"/>
                      </a:lnTo>
                      <a:lnTo>
                        <a:pt x="95" y="333"/>
                      </a:lnTo>
                      <a:lnTo>
                        <a:pt x="177" y="352"/>
                      </a:lnTo>
                      <a:lnTo>
                        <a:pt x="243" y="360"/>
                      </a:lnTo>
                      <a:lnTo>
                        <a:pt x="326" y="358"/>
                      </a:lnTo>
                      <a:lnTo>
                        <a:pt x="411" y="347"/>
                      </a:lnTo>
                      <a:lnTo>
                        <a:pt x="474" y="333"/>
                      </a:lnTo>
                      <a:lnTo>
                        <a:pt x="525" y="320"/>
                      </a:lnTo>
                      <a:lnTo>
                        <a:pt x="567" y="308"/>
                      </a:lnTo>
                      <a:lnTo>
                        <a:pt x="610" y="293"/>
                      </a:lnTo>
                      <a:lnTo>
                        <a:pt x="644" y="280"/>
                      </a:lnTo>
                      <a:lnTo>
                        <a:pt x="659" y="276"/>
                      </a:lnTo>
                      <a:lnTo>
                        <a:pt x="668" y="276"/>
                      </a:lnTo>
                      <a:lnTo>
                        <a:pt x="667" y="287"/>
                      </a:lnTo>
                      <a:lnTo>
                        <a:pt x="661" y="299"/>
                      </a:lnTo>
                      <a:lnTo>
                        <a:pt x="648" y="314"/>
                      </a:lnTo>
                      <a:lnTo>
                        <a:pt x="617" y="335"/>
                      </a:lnTo>
                      <a:lnTo>
                        <a:pt x="584" y="354"/>
                      </a:lnTo>
                      <a:lnTo>
                        <a:pt x="546" y="371"/>
                      </a:lnTo>
                      <a:lnTo>
                        <a:pt x="496" y="390"/>
                      </a:lnTo>
                      <a:lnTo>
                        <a:pt x="439" y="407"/>
                      </a:lnTo>
                      <a:lnTo>
                        <a:pt x="352" y="426"/>
                      </a:lnTo>
                      <a:lnTo>
                        <a:pt x="294" y="438"/>
                      </a:lnTo>
                      <a:lnTo>
                        <a:pt x="237" y="444"/>
                      </a:lnTo>
                      <a:lnTo>
                        <a:pt x="154" y="449"/>
                      </a:lnTo>
                      <a:lnTo>
                        <a:pt x="239" y="461"/>
                      </a:lnTo>
                      <a:lnTo>
                        <a:pt x="305" y="466"/>
                      </a:lnTo>
                      <a:lnTo>
                        <a:pt x="360" y="468"/>
                      </a:lnTo>
                      <a:lnTo>
                        <a:pt x="423" y="466"/>
                      </a:lnTo>
                      <a:lnTo>
                        <a:pt x="482" y="458"/>
                      </a:lnTo>
                      <a:lnTo>
                        <a:pt x="530" y="447"/>
                      </a:lnTo>
                      <a:lnTo>
                        <a:pt x="568" y="434"/>
                      </a:lnTo>
                      <a:lnTo>
                        <a:pt x="629" y="413"/>
                      </a:lnTo>
                      <a:lnTo>
                        <a:pt x="637" y="413"/>
                      </a:lnTo>
                      <a:lnTo>
                        <a:pt x="644" y="417"/>
                      </a:lnTo>
                      <a:lnTo>
                        <a:pt x="642" y="430"/>
                      </a:lnTo>
                      <a:lnTo>
                        <a:pt x="634" y="444"/>
                      </a:lnTo>
                      <a:lnTo>
                        <a:pt x="620" y="458"/>
                      </a:lnTo>
                      <a:lnTo>
                        <a:pt x="599" y="474"/>
                      </a:lnTo>
                      <a:lnTo>
                        <a:pt x="563" y="493"/>
                      </a:lnTo>
                      <a:lnTo>
                        <a:pt x="525" y="510"/>
                      </a:lnTo>
                      <a:lnTo>
                        <a:pt x="489" y="521"/>
                      </a:lnTo>
                      <a:lnTo>
                        <a:pt x="448" y="531"/>
                      </a:lnTo>
                      <a:lnTo>
                        <a:pt x="410" y="537"/>
                      </a:lnTo>
                      <a:lnTo>
                        <a:pt x="360" y="542"/>
                      </a:lnTo>
                      <a:lnTo>
                        <a:pt x="305" y="545"/>
                      </a:lnTo>
                      <a:lnTo>
                        <a:pt x="250" y="546"/>
                      </a:lnTo>
                      <a:lnTo>
                        <a:pt x="166" y="546"/>
                      </a:lnTo>
                      <a:lnTo>
                        <a:pt x="211" y="562"/>
                      </a:lnTo>
                      <a:lnTo>
                        <a:pt x="253" y="573"/>
                      </a:lnTo>
                      <a:lnTo>
                        <a:pt x="301" y="579"/>
                      </a:lnTo>
                      <a:lnTo>
                        <a:pt x="342" y="580"/>
                      </a:lnTo>
                      <a:lnTo>
                        <a:pt x="384" y="583"/>
                      </a:lnTo>
                      <a:lnTo>
                        <a:pt x="427" y="580"/>
                      </a:lnTo>
                      <a:lnTo>
                        <a:pt x="462" y="579"/>
                      </a:lnTo>
                      <a:lnTo>
                        <a:pt x="495" y="573"/>
                      </a:lnTo>
                      <a:lnTo>
                        <a:pt x="540" y="562"/>
                      </a:lnTo>
                      <a:lnTo>
                        <a:pt x="574" y="554"/>
                      </a:lnTo>
                      <a:lnTo>
                        <a:pt x="587" y="555"/>
                      </a:lnTo>
                      <a:lnTo>
                        <a:pt x="589" y="565"/>
                      </a:lnTo>
                      <a:lnTo>
                        <a:pt x="585" y="575"/>
                      </a:lnTo>
                      <a:lnTo>
                        <a:pt x="576" y="586"/>
                      </a:lnTo>
                      <a:lnTo>
                        <a:pt x="561" y="597"/>
                      </a:lnTo>
                      <a:lnTo>
                        <a:pt x="544" y="605"/>
                      </a:lnTo>
                      <a:lnTo>
                        <a:pt x="525" y="614"/>
                      </a:lnTo>
                      <a:lnTo>
                        <a:pt x="495" y="622"/>
                      </a:lnTo>
                      <a:lnTo>
                        <a:pt x="432" y="631"/>
                      </a:lnTo>
                      <a:lnTo>
                        <a:pt x="372" y="639"/>
                      </a:lnTo>
                      <a:lnTo>
                        <a:pt x="253" y="649"/>
                      </a:lnTo>
                      <a:lnTo>
                        <a:pt x="407" y="656"/>
                      </a:lnTo>
                      <a:lnTo>
                        <a:pt x="439" y="656"/>
                      </a:lnTo>
                      <a:lnTo>
                        <a:pt x="453" y="663"/>
                      </a:lnTo>
                      <a:lnTo>
                        <a:pt x="461" y="670"/>
                      </a:lnTo>
                      <a:lnTo>
                        <a:pt x="458" y="681"/>
                      </a:lnTo>
                      <a:lnTo>
                        <a:pt x="466" y="687"/>
                      </a:lnTo>
                      <a:lnTo>
                        <a:pt x="486" y="689"/>
                      </a:lnTo>
                      <a:lnTo>
                        <a:pt x="516" y="677"/>
                      </a:lnTo>
                      <a:lnTo>
                        <a:pt x="542" y="664"/>
                      </a:lnTo>
                      <a:lnTo>
                        <a:pt x="563" y="651"/>
                      </a:lnTo>
                      <a:lnTo>
                        <a:pt x="580" y="639"/>
                      </a:lnTo>
                      <a:lnTo>
                        <a:pt x="597" y="621"/>
                      </a:lnTo>
                      <a:lnTo>
                        <a:pt x="651" y="548"/>
                      </a:lnTo>
                      <a:lnTo>
                        <a:pt x="693" y="485"/>
                      </a:lnTo>
                      <a:lnTo>
                        <a:pt x="709" y="453"/>
                      </a:lnTo>
                      <a:lnTo>
                        <a:pt x="713" y="440"/>
                      </a:lnTo>
                      <a:lnTo>
                        <a:pt x="714" y="430"/>
                      </a:lnTo>
                      <a:lnTo>
                        <a:pt x="714" y="419"/>
                      </a:lnTo>
                      <a:lnTo>
                        <a:pt x="706" y="406"/>
                      </a:lnTo>
                      <a:lnTo>
                        <a:pt x="701" y="398"/>
                      </a:lnTo>
                      <a:lnTo>
                        <a:pt x="698" y="386"/>
                      </a:lnTo>
                      <a:lnTo>
                        <a:pt x="701" y="373"/>
                      </a:lnTo>
                      <a:lnTo>
                        <a:pt x="706" y="364"/>
                      </a:lnTo>
                      <a:lnTo>
                        <a:pt x="713" y="354"/>
                      </a:lnTo>
                      <a:lnTo>
                        <a:pt x="719" y="344"/>
                      </a:lnTo>
                      <a:lnTo>
                        <a:pt x="727" y="333"/>
                      </a:lnTo>
                      <a:lnTo>
                        <a:pt x="732" y="322"/>
                      </a:lnTo>
                      <a:lnTo>
                        <a:pt x="731" y="308"/>
                      </a:lnTo>
                      <a:lnTo>
                        <a:pt x="726" y="297"/>
                      </a:lnTo>
                      <a:lnTo>
                        <a:pt x="719" y="287"/>
                      </a:lnTo>
                      <a:lnTo>
                        <a:pt x="713" y="278"/>
                      </a:lnTo>
                      <a:lnTo>
                        <a:pt x="705" y="267"/>
                      </a:lnTo>
                      <a:lnTo>
                        <a:pt x="702" y="255"/>
                      </a:lnTo>
                      <a:lnTo>
                        <a:pt x="705" y="246"/>
                      </a:lnTo>
                      <a:lnTo>
                        <a:pt x="714" y="232"/>
                      </a:lnTo>
                      <a:lnTo>
                        <a:pt x="723" y="221"/>
                      </a:lnTo>
                      <a:lnTo>
                        <a:pt x="727" y="209"/>
                      </a:lnTo>
                      <a:lnTo>
                        <a:pt x="727" y="194"/>
                      </a:lnTo>
                      <a:lnTo>
                        <a:pt x="722" y="179"/>
                      </a:lnTo>
                      <a:lnTo>
                        <a:pt x="713" y="168"/>
                      </a:lnTo>
                      <a:lnTo>
                        <a:pt x="709" y="160"/>
                      </a:lnTo>
                      <a:lnTo>
                        <a:pt x="705" y="147"/>
                      </a:lnTo>
                      <a:lnTo>
                        <a:pt x="706" y="133"/>
                      </a:lnTo>
                      <a:lnTo>
                        <a:pt x="714" y="122"/>
                      </a:lnTo>
                      <a:lnTo>
                        <a:pt x="719" y="114"/>
                      </a:lnTo>
                      <a:lnTo>
                        <a:pt x="727" y="105"/>
                      </a:lnTo>
                      <a:lnTo>
                        <a:pt x="731" y="93"/>
                      </a:lnTo>
                      <a:lnTo>
                        <a:pt x="732" y="80"/>
                      </a:lnTo>
                      <a:lnTo>
                        <a:pt x="730" y="72"/>
                      </a:lnTo>
                      <a:lnTo>
                        <a:pt x="722" y="59"/>
                      </a:lnTo>
                      <a:lnTo>
                        <a:pt x="714" y="48"/>
                      </a:lnTo>
                      <a:lnTo>
                        <a:pt x="709" y="34"/>
                      </a:lnTo>
                      <a:lnTo>
                        <a:pt x="709" y="0"/>
                      </a:lnTo>
                      <a:lnTo>
                        <a:pt x="634" y="50"/>
                      </a:lnTo>
                      <a:lnTo>
                        <a:pt x="589" y="69"/>
                      </a:lnTo>
                      <a:lnTo>
                        <a:pt x="536" y="86"/>
                      </a:lnTo>
                      <a:lnTo>
                        <a:pt x="475" y="105"/>
                      </a:lnTo>
                      <a:lnTo>
                        <a:pt x="420" y="116"/>
                      </a:lnTo>
                      <a:lnTo>
                        <a:pt x="365" y="126"/>
                      </a:lnTo>
                      <a:lnTo>
                        <a:pt x="294" y="13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35877" name="Group 70"/>
                <p:cNvGrpSpPr>
                  <a:grpSpLocks noChangeAspect="1"/>
                </p:cNvGrpSpPr>
                <p:nvPr/>
              </p:nvGrpSpPr>
              <p:grpSpPr>
                <a:xfrm>
                  <a:off x="3011" y="8945"/>
                  <a:ext cx="203" cy="322"/>
                  <a:chOff x="6929" y="4535"/>
                  <a:chExt cx="218" cy="436"/>
                </a:xfrm>
              </p:grpSpPr>
              <p:sp>
                <p:nvSpPr>
                  <p:cNvPr id="35892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6971" y="4651"/>
                    <a:ext cx="167" cy="70"/>
                  </a:xfrm>
                  <a:custGeom>
                    <a:avLst/>
                    <a:gdLst>
                      <a:gd name="T0" fmla="*/ 167 w 167"/>
                      <a:gd name="T1" fmla="*/ 13 h 70"/>
                      <a:gd name="T2" fmla="*/ 151 w 167"/>
                      <a:gd name="T3" fmla="*/ 0 h 70"/>
                      <a:gd name="T4" fmla="*/ 100 w 167"/>
                      <a:gd name="T5" fmla="*/ 26 h 70"/>
                      <a:gd name="T6" fmla="*/ 49 w 167"/>
                      <a:gd name="T7" fmla="*/ 45 h 70"/>
                      <a:gd name="T8" fmla="*/ 0 w 167"/>
                      <a:gd name="T9" fmla="*/ 59 h 70"/>
                      <a:gd name="T10" fmla="*/ 9 w 167"/>
                      <a:gd name="T11" fmla="*/ 70 h 70"/>
                      <a:gd name="T12" fmla="*/ 43 w 167"/>
                      <a:gd name="T13" fmla="*/ 70 h 70"/>
                      <a:gd name="T14" fmla="*/ 89 w 167"/>
                      <a:gd name="T15" fmla="*/ 60 h 70"/>
                      <a:gd name="T16" fmla="*/ 130 w 167"/>
                      <a:gd name="T17" fmla="*/ 40 h 70"/>
                      <a:gd name="T18" fmla="*/ 167 w 167"/>
                      <a:gd name="T19" fmla="*/ 13 h 7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7"/>
                      <a:gd name="T31" fmla="*/ 0 h 70"/>
                      <a:gd name="T32" fmla="*/ 167 w 167"/>
                      <a:gd name="T33" fmla="*/ 70 h 7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893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7001" y="4763"/>
                    <a:ext cx="146" cy="78"/>
                  </a:xfrm>
                  <a:custGeom>
                    <a:avLst/>
                    <a:gdLst>
                      <a:gd name="T0" fmla="*/ 146 w 146"/>
                      <a:gd name="T1" fmla="*/ 15 h 78"/>
                      <a:gd name="T2" fmla="*/ 138 w 146"/>
                      <a:gd name="T3" fmla="*/ 0 h 78"/>
                      <a:gd name="T4" fmla="*/ 89 w 146"/>
                      <a:gd name="T5" fmla="*/ 34 h 78"/>
                      <a:gd name="T6" fmla="*/ 50 w 146"/>
                      <a:gd name="T7" fmla="*/ 51 h 78"/>
                      <a:gd name="T8" fmla="*/ 0 w 146"/>
                      <a:gd name="T9" fmla="*/ 66 h 78"/>
                      <a:gd name="T10" fmla="*/ 10 w 146"/>
                      <a:gd name="T11" fmla="*/ 78 h 78"/>
                      <a:gd name="T12" fmla="*/ 42 w 146"/>
                      <a:gd name="T13" fmla="*/ 78 h 78"/>
                      <a:gd name="T14" fmla="*/ 74 w 146"/>
                      <a:gd name="T15" fmla="*/ 69 h 78"/>
                      <a:gd name="T16" fmla="*/ 112 w 146"/>
                      <a:gd name="T17" fmla="*/ 45 h 78"/>
                      <a:gd name="T18" fmla="*/ 146 w 146"/>
                      <a:gd name="T19" fmla="*/ 15 h 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6"/>
                      <a:gd name="T31" fmla="*/ 0 h 78"/>
                      <a:gd name="T32" fmla="*/ 146 w 146"/>
                      <a:gd name="T33" fmla="*/ 78 h 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894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6992" y="4894"/>
                    <a:ext cx="149" cy="77"/>
                  </a:xfrm>
                  <a:custGeom>
                    <a:avLst/>
                    <a:gdLst>
                      <a:gd name="T0" fmla="*/ 149 w 149"/>
                      <a:gd name="T1" fmla="*/ 11 h 77"/>
                      <a:gd name="T2" fmla="*/ 138 w 149"/>
                      <a:gd name="T3" fmla="*/ 0 h 77"/>
                      <a:gd name="T4" fmla="*/ 93 w 149"/>
                      <a:gd name="T5" fmla="*/ 31 h 77"/>
                      <a:gd name="T6" fmla="*/ 49 w 149"/>
                      <a:gd name="T7" fmla="*/ 49 h 77"/>
                      <a:gd name="T8" fmla="*/ 0 w 149"/>
                      <a:gd name="T9" fmla="*/ 63 h 77"/>
                      <a:gd name="T10" fmla="*/ 9 w 149"/>
                      <a:gd name="T11" fmla="*/ 77 h 77"/>
                      <a:gd name="T12" fmla="*/ 42 w 149"/>
                      <a:gd name="T13" fmla="*/ 74 h 77"/>
                      <a:gd name="T14" fmla="*/ 81 w 149"/>
                      <a:gd name="T15" fmla="*/ 65 h 77"/>
                      <a:gd name="T16" fmla="*/ 121 w 149"/>
                      <a:gd name="T17" fmla="*/ 40 h 77"/>
                      <a:gd name="T18" fmla="*/ 149 w 149"/>
                      <a:gd name="T19" fmla="*/ 11 h 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9"/>
                      <a:gd name="T31" fmla="*/ 0 h 77"/>
                      <a:gd name="T32" fmla="*/ 149 w 149"/>
                      <a:gd name="T33" fmla="*/ 77 h 7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895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6929" y="4535"/>
                    <a:ext cx="171" cy="68"/>
                  </a:xfrm>
                  <a:custGeom>
                    <a:avLst/>
                    <a:gdLst>
                      <a:gd name="T0" fmla="*/ 171 w 171"/>
                      <a:gd name="T1" fmla="*/ 13 h 68"/>
                      <a:gd name="T2" fmla="*/ 154 w 171"/>
                      <a:gd name="T3" fmla="*/ 0 h 68"/>
                      <a:gd name="T4" fmla="*/ 97 w 171"/>
                      <a:gd name="T5" fmla="*/ 26 h 68"/>
                      <a:gd name="T6" fmla="*/ 50 w 171"/>
                      <a:gd name="T7" fmla="*/ 41 h 68"/>
                      <a:gd name="T8" fmla="*/ 0 w 171"/>
                      <a:gd name="T9" fmla="*/ 55 h 68"/>
                      <a:gd name="T10" fmla="*/ 11 w 171"/>
                      <a:gd name="T11" fmla="*/ 68 h 68"/>
                      <a:gd name="T12" fmla="*/ 42 w 171"/>
                      <a:gd name="T13" fmla="*/ 66 h 68"/>
                      <a:gd name="T14" fmla="*/ 82 w 171"/>
                      <a:gd name="T15" fmla="*/ 57 h 68"/>
                      <a:gd name="T16" fmla="*/ 127 w 171"/>
                      <a:gd name="T17" fmla="*/ 40 h 68"/>
                      <a:gd name="T18" fmla="*/ 171 w 171"/>
                      <a:gd name="T19" fmla="*/ 13 h 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1"/>
                      <a:gd name="T31" fmla="*/ 0 h 68"/>
                      <a:gd name="T32" fmla="*/ 171 w 171"/>
                      <a:gd name="T33" fmla="*/ 68 h 6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5878" name="Freeform 75"/>
                <p:cNvSpPr>
                  <a:spLocks noChangeAspect="1"/>
                </p:cNvSpPr>
                <p:nvPr/>
              </p:nvSpPr>
              <p:spPr bwMode="auto">
                <a:xfrm>
                  <a:off x="1936" y="6723"/>
                  <a:ext cx="1874" cy="2157"/>
                </a:xfrm>
                <a:custGeom>
                  <a:avLst/>
                  <a:gdLst>
                    <a:gd name="T0" fmla="*/ 996 w 2019"/>
                    <a:gd name="T1" fmla="*/ 630 h 2908"/>
                    <a:gd name="T2" fmla="*/ 1008 w 2019"/>
                    <a:gd name="T3" fmla="*/ 625 h 2908"/>
                    <a:gd name="T4" fmla="*/ 1014 w 2019"/>
                    <a:gd name="T5" fmla="*/ 621 h 2908"/>
                    <a:gd name="T6" fmla="*/ 1022 w 2019"/>
                    <a:gd name="T7" fmla="*/ 606 h 2908"/>
                    <a:gd name="T8" fmla="*/ 1077 w 2019"/>
                    <a:gd name="T9" fmla="*/ 500 h 2908"/>
                    <a:gd name="T10" fmla="*/ 1116 w 2019"/>
                    <a:gd name="T11" fmla="*/ 463 h 2908"/>
                    <a:gd name="T12" fmla="*/ 1153 w 2019"/>
                    <a:gd name="T13" fmla="*/ 436 h 2908"/>
                    <a:gd name="T14" fmla="*/ 1221 w 2019"/>
                    <a:gd name="T15" fmla="*/ 397 h 2908"/>
                    <a:gd name="T16" fmla="*/ 1295 w 2019"/>
                    <a:gd name="T17" fmla="*/ 357 h 2908"/>
                    <a:gd name="T18" fmla="*/ 1345 w 2019"/>
                    <a:gd name="T19" fmla="*/ 320 h 2908"/>
                    <a:gd name="T20" fmla="*/ 1375 w 2019"/>
                    <a:gd name="T21" fmla="*/ 284 h 2908"/>
                    <a:gd name="T22" fmla="*/ 1390 w 2019"/>
                    <a:gd name="T23" fmla="*/ 238 h 2908"/>
                    <a:gd name="T24" fmla="*/ 1379 w 2019"/>
                    <a:gd name="T25" fmla="*/ 197 h 2908"/>
                    <a:gd name="T26" fmla="*/ 1350 w 2019"/>
                    <a:gd name="T27" fmla="*/ 156 h 2908"/>
                    <a:gd name="T28" fmla="*/ 1300 w 2019"/>
                    <a:gd name="T29" fmla="*/ 119 h 2908"/>
                    <a:gd name="T30" fmla="*/ 1216 w 2019"/>
                    <a:gd name="T31" fmla="*/ 80 h 2908"/>
                    <a:gd name="T32" fmla="*/ 1128 w 2019"/>
                    <a:gd name="T33" fmla="*/ 52 h 2908"/>
                    <a:gd name="T34" fmla="*/ 1014 w 2019"/>
                    <a:gd name="T35" fmla="*/ 27 h 2908"/>
                    <a:gd name="T36" fmla="*/ 880 w 2019"/>
                    <a:gd name="T37" fmla="*/ 9 h 2908"/>
                    <a:gd name="T38" fmla="*/ 769 w 2019"/>
                    <a:gd name="T39" fmla="*/ 1 h 2908"/>
                    <a:gd name="T40" fmla="*/ 645 w 2019"/>
                    <a:gd name="T41" fmla="*/ 0 h 2908"/>
                    <a:gd name="T42" fmla="*/ 539 w 2019"/>
                    <a:gd name="T43" fmla="*/ 7 h 2908"/>
                    <a:gd name="T44" fmla="*/ 434 w 2019"/>
                    <a:gd name="T45" fmla="*/ 18 h 2908"/>
                    <a:gd name="T46" fmla="*/ 345 w 2019"/>
                    <a:gd name="T47" fmla="*/ 33 h 2908"/>
                    <a:gd name="T48" fmla="*/ 252 w 2019"/>
                    <a:gd name="T49" fmla="*/ 54 h 2908"/>
                    <a:gd name="T50" fmla="*/ 167 w 2019"/>
                    <a:gd name="T51" fmla="*/ 81 h 2908"/>
                    <a:gd name="T52" fmla="*/ 97 w 2019"/>
                    <a:gd name="T53" fmla="*/ 111 h 2908"/>
                    <a:gd name="T54" fmla="*/ 36 w 2019"/>
                    <a:gd name="T55" fmla="*/ 154 h 2908"/>
                    <a:gd name="T56" fmla="*/ 6 w 2019"/>
                    <a:gd name="T57" fmla="*/ 197 h 2908"/>
                    <a:gd name="T58" fmla="*/ 0 w 2019"/>
                    <a:gd name="T59" fmla="*/ 236 h 2908"/>
                    <a:gd name="T60" fmla="*/ 9 w 2019"/>
                    <a:gd name="T61" fmla="*/ 278 h 2908"/>
                    <a:gd name="T62" fmla="*/ 43 w 2019"/>
                    <a:gd name="T63" fmla="*/ 320 h 2908"/>
                    <a:gd name="T64" fmla="*/ 99 w 2019"/>
                    <a:gd name="T65" fmla="*/ 359 h 2908"/>
                    <a:gd name="T66" fmla="*/ 164 w 2019"/>
                    <a:gd name="T67" fmla="*/ 398 h 2908"/>
                    <a:gd name="T68" fmla="*/ 254 w 2019"/>
                    <a:gd name="T69" fmla="*/ 450 h 2908"/>
                    <a:gd name="T70" fmla="*/ 294 w 2019"/>
                    <a:gd name="T71" fmla="*/ 480 h 2908"/>
                    <a:gd name="T72" fmla="*/ 323 w 2019"/>
                    <a:gd name="T73" fmla="*/ 515 h 2908"/>
                    <a:gd name="T74" fmla="*/ 345 w 2019"/>
                    <a:gd name="T75" fmla="*/ 563 h 2908"/>
                    <a:gd name="T76" fmla="*/ 362 w 2019"/>
                    <a:gd name="T77" fmla="*/ 605 h 2908"/>
                    <a:gd name="T78" fmla="*/ 374 w 2019"/>
                    <a:gd name="T79" fmla="*/ 621 h 2908"/>
                    <a:gd name="T80" fmla="*/ 380 w 2019"/>
                    <a:gd name="T81" fmla="*/ 625 h 2908"/>
                    <a:gd name="T82" fmla="*/ 397 w 2019"/>
                    <a:gd name="T83" fmla="*/ 631 h 2908"/>
                    <a:gd name="T84" fmla="*/ 438 w 2019"/>
                    <a:gd name="T85" fmla="*/ 639 h 2908"/>
                    <a:gd name="T86" fmla="*/ 485 w 2019"/>
                    <a:gd name="T87" fmla="*/ 645 h 2908"/>
                    <a:gd name="T88" fmla="*/ 536 w 2019"/>
                    <a:gd name="T89" fmla="*/ 649 h 2908"/>
                    <a:gd name="T90" fmla="*/ 590 w 2019"/>
                    <a:gd name="T91" fmla="*/ 651 h 2908"/>
                    <a:gd name="T92" fmla="*/ 643 w 2019"/>
                    <a:gd name="T93" fmla="*/ 653 h 2908"/>
                    <a:gd name="T94" fmla="*/ 693 w 2019"/>
                    <a:gd name="T95" fmla="*/ 653 h 2908"/>
                    <a:gd name="T96" fmla="*/ 749 w 2019"/>
                    <a:gd name="T97" fmla="*/ 653 h 2908"/>
                    <a:gd name="T98" fmla="*/ 803 w 2019"/>
                    <a:gd name="T99" fmla="*/ 651 h 2908"/>
                    <a:gd name="T100" fmla="*/ 855 w 2019"/>
                    <a:gd name="T101" fmla="*/ 648 h 2908"/>
                    <a:gd name="T102" fmla="*/ 902 w 2019"/>
                    <a:gd name="T103" fmla="*/ 645 h 2908"/>
                    <a:gd name="T104" fmla="*/ 947 w 2019"/>
                    <a:gd name="T105" fmla="*/ 639 h 290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19"/>
                    <a:gd name="T160" fmla="*/ 0 h 2908"/>
                    <a:gd name="T161" fmla="*/ 2019 w 2019"/>
                    <a:gd name="T162" fmla="*/ 2908 h 290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879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8636"/>
                  <a:ext cx="823" cy="22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35880" name="Group 77"/>
                <p:cNvGrpSpPr>
                  <a:grpSpLocks noChangeAspect="1"/>
                </p:cNvGrpSpPr>
                <p:nvPr/>
              </p:nvGrpSpPr>
              <p:grpSpPr>
                <a:xfrm>
                  <a:off x="2611" y="7372"/>
                  <a:ext cx="522" cy="1340"/>
                  <a:chOff x="6498" y="2481"/>
                  <a:chExt cx="562" cy="1806"/>
                </a:xfrm>
              </p:grpSpPr>
              <p:sp>
                <p:nvSpPr>
                  <p:cNvPr id="35882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6604" y="3234"/>
                    <a:ext cx="345" cy="1053"/>
                  </a:xfrm>
                  <a:custGeom>
                    <a:avLst/>
                    <a:gdLst>
                      <a:gd name="T0" fmla="*/ 0 w 345"/>
                      <a:gd name="T1" fmla="*/ 80 h 1053"/>
                      <a:gd name="T2" fmla="*/ 6 w 345"/>
                      <a:gd name="T3" fmla="*/ 252 h 1053"/>
                      <a:gd name="T4" fmla="*/ 23 w 345"/>
                      <a:gd name="T5" fmla="*/ 274 h 1053"/>
                      <a:gd name="T6" fmla="*/ 17 w 345"/>
                      <a:gd name="T7" fmla="*/ 975 h 1053"/>
                      <a:gd name="T8" fmla="*/ 40 w 345"/>
                      <a:gd name="T9" fmla="*/ 1053 h 1053"/>
                      <a:gd name="T10" fmla="*/ 98 w 345"/>
                      <a:gd name="T11" fmla="*/ 1053 h 1053"/>
                      <a:gd name="T12" fmla="*/ 146 w 345"/>
                      <a:gd name="T13" fmla="*/ 1015 h 1053"/>
                      <a:gd name="T14" fmla="*/ 201 w 345"/>
                      <a:gd name="T15" fmla="*/ 1015 h 1053"/>
                      <a:gd name="T16" fmla="*/ 245 w 345"/>
                      <a:gd name="T17" fmla="*/ 1053 h 1053"/>
                      <a:gd name="T18" fmla="*/ 307 w 345"/>
                      <a:gd name="T19" fmla="*/ 1053 h 1053"/>
                      <a:gd name="T20" fmla="*/ 328 w 345"/>
                      <a:gd name="T21" fmla="*/ 975 h 1053"/>
                      <a:gd name="T22" fmla="*/ 317 w 345"/>
                      <a:gd name="T23" fmla="*/ 274 h 1053"/>
                      <a:gd name="T24" fmla="*/ 333 w 345"/>
                      <a:gd name="T25" fmla="*/ 252 h 1053"/>
                      <a:gd name="T26" fmla="*/ 345 w 345"/>
                      <a:gd name="T27" fmla="*/ 80 h 1053"/>
                      <a:gd name="T28" fmla="*/ 269 w 345"/>
                      <a:gd name="T29" fmla="*/ 17 h 1053"/>
                      <a:gd name="T30" fmla="*/ 231 w 345"/>
                      <a:gd name="T31" fmla="*/ 17 h 1053"/>
                      <a:gd name="T32" fmla="*/ 210 w 345"/>
                      <a:gd name="T33" fmla="*/ 0 h 1053"/>
                      <a:gd name="T34" fmla="*/ 123 w 345"/>
                      <a:gd name="T35" fmla="*/ 0 h 1053"/>
                      <a:gd name="T36" fmla="*/ 104 w 345"/>
                      <a:gd name="T37" fmla="*/ 17 h 1053"/>
                      <a:gd name="T38" fmla="*/ 72 w 345"/>
                      <a:gd name="T39" fmla="*/ 17 h 1053"/>
                      <a:gd name="T40" fmla="*/ 0 w 345"/>
                      <a:gd name="T41" fmla="*/ 80 h 105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5"/>
                      <a:gd name="T64" fmla="*/ 0 h 1053"/>
                      <a:gd name="T65" fmla="*/ 345 w 345"/>
                      <a:gd name="T66" fmla="*/ 1053 h 105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883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81" y="3267"/>
                    <a:ext cx="45" cy="7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5884" name="Group 80"/>
                  <p:cNvGrpSpPr>
                    <a:grpSpLocks noChangeAspect="1"/>
                  </p:cNvGrpSpPr>
                  <p:nvPr/>
                </p:nvGrpSpPr>
                <p:grpSpPr>
                  <a:xfrm>
                    <a:off x="6498" y="2481"/>
                    <a:ext cx="562" cy="828"/>
                    <a:chOff x="6498" y="2481"/>
                    <a:chExt cx="562" cy="828"/>
                  </a:xfrm>
                </p:grpSpPr>
                <p:sp>
                  <p:nvSpPr>
                    <p:cNvPr id="35890" name="Oval 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31" y="2481"/>
                      <a:ext cx="514" cy="28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5891" name="Freeform 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98" y="2610"/>
                      <a:ext cx="562" cy="699"/>
                    </a:xfrm>
                    <a:custGeom>
                      <a:avLst/>
                      <a:gdLst>
                        <a:gd name="T0" fmla="*/ 358 w 562"/>
                        <a:gd name="T1" fmla="*/ 699 h 699"/>
                        <a:gd name="T2" fmla="*/ 562 w 562"/>
                        <a:gd name="T3" fmla="*/ 69 h 699"/>
                        <a:gd name="T4" fmla="*/ 526 w 562"/>
                        <a:gd name="T5" fmla="*/ 56 h 699"/>
                        <a:gd name="T6" fmla="*/ 485 w 562"/>
                        <a:gd name="T7" fmla="*/ 38 h 699"/>
                        <a:gd name="T8" fmla="*/ 431 w 562"/>
                        <a:gd name="T9" fmla="*/ 24 h 699"/>
                        <a:gd name="T10" fmla="*/ 384 w 562"/>
                        <a:gd name="T11" fmla="*/ 12 h 699"/>
                        <a:gd name="T12" fmla="*/ 342 w 562"/>
                        <a:gd name="T13" fmla="*/ 4 h 699"/>
                        <a:gd name="T14" fmla="*/ 297 w 562"/>
                        <a:gd name="T15" fmla="*/ 0 h 699"/>
                        <a:gd name="T16" fmla="*/ 248 w 562"/>
                        <a:gd name="T17" fmla="*/ 3 h 699"/>
                        <a:gd name="T18" fmla="*/ 185 w 562"/>
                        <a:gd name="T19" fmla="*/ 10 h 699"/>
                        <a:gd name="T20" fmla="*/ 132 w 562"/>
                        <a:gd name="T21" fmla="*/ 24 h 699"/>
                        <a:gd name="T22" fmla="*/ 80 w 562"/>
                        <a:gd name="T23" fmla="*/ 38 h 699"/>
                        <a:gd name="T24" fmla="*/ 34 w 562"/>
                        <a:gd name="T25" fmla="*/ 58 h 699"/>
                        <a:gd name="T26" fmla="*/ 0 w 562"/>
                        <a:gd name="T27" fmla="*/ 76 h 699"/>
                        <a:gd name="T28" fmla="*/ 197 w 562"/>
                        <a:gd name="T29" fmla="*/ 699 h 69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562"/>
                        <a:gd name="T46" fmla="*/ 0 h 699"/>
                        <a:gd name="T47" fmla="*/ 562 w 562"/>
                        <a:gd name="T48" fmla="*/ 699 h 69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6350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885" name="Group 83"/>
                  <p:cNvGrpSpPr>
                    <a:grpSpLocks noChangeAspect="1"/>
                  </p:cNvGrpSpPr>
                  <p:nvPr/>
                </p:nvGrpSpPr>
                <p:grpSpPr>
                  <a:xfrm>
                    <a:off x="6676" y="3385"/>
                    <a:ext cx="193" cy="804"/>
                    <a:chOff x="6676" y="3385"/>
                    <a:chExt cx="193" cy="804"/>
                  </a:xfrm>
                </p:grpSpPr>
                <p:sp>
                  <p:nvSpPr>
                    <p:cNvPr id="35886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08" y="3406"/>
                      <a:ext cx="1" cy="78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5887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836" y="3406"/>
                      <a:ext cx="4" cy="77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5888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866" y="3385"/>
                      <a:ext cx="3" cy="78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5889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676" y="3385"/>
                      <a:ext cx="2" cy="78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35881" name="Freeform 88"/>
                <p:cNvSpPr>
                  <a:spLocks noChangeAspect="1"/>
                </p:cNvSpPr>
                <p:nvPr/>
              </p:nvSpPr>
              <p:spPr bwMode="auto">
                <a:xfrm>
                  <a:off x="2836" y="8325"/>
                  <a:ext cx="507" cy="506"/>
                </a:xfrm>
                <a:custGeom>
                  <a:avLst/>
                  <a:gdLst>
                    <a:gd name="T0" fmla="*/ 377 w 546"/>
                    <a:gd name="T1" fmla="*/ 0 h 681"/>
                    <a:gd name="T2" fmla="*/ 361 w 546"/>
                    <a:gd name="T3" fmla="*/ 4 h 681"/>
                    <a:gd name="T4" fmla="*/ 297 w 546"/>
                    <a:gd name="T5" fmla="*/ 100 h 681"/>
                    <a:gd name="T6" fmla="*/ 285 w 546"/>
                    <a:gd name="T7" fmla="*/ 109 h 681"/>
                    <a:gd name="T8" fmla="*/ 267 w 546"/>
                    <a:gd name="T9" fmla="*/ 117 h 681"/>
                    <a:gd name="T10" fmla="*/ 240 w 546"/>
                    <a:gd name="T11" fmla="*/ 125 h 681"/>
                    <a:gd name="T12" fmla="*/ 212 w 546"/>
                    <a:gd name="T13" fmla="*/ 130 h 681"/>
                    <a:gd name="T14" fmla="*/ 181 w 546"/>
                    <a:gd name="T15" fmla="*/ 135 h 681"/>
                    <a:gd name="T16" fmla="*/ 149 w 546"/>
                    <a:gd name="T17" fmla="*/ 140 h 681"/>
                    <a:gd name="T18" fmla="*/ 112 w 546"/>
                    <a:gd name="T19" fmla="*/ 144 h 681"/>
                    <a:gd name="T20" fmla="*/ 82 w 546"/>
                    <a:gd name="T21" fmla="*/ 146 h 681"/>
                    <a:gd name="T22" fmla="*/ 45 w 546"/>
                    <a:gd name="T23" fmla="*/ 149 h 681"/>
                    <a:gd name="T24" fmla="*/ 0 w 546"/>
                    <a:gd name="T25" fmla="*/ 147 h 681"/>
                    <a:gd name="T26" fmla="*/ 6 w 546"/>
                    <a:gd name="T27" fmla="*/ 154 h 681"/>
                    <a:gd name="T28" fmla="*/ 38 w 546"/>
                    <a:gd name="T29" fmla="*/ 154 h 681"/>
                    <a:gd name="T30" fmla="*/ 59 w 546"/>
                    <a:gd name="T31" fmla="*/ 154 h 681"/>
                    <a:gd name="T32" fmla="*/ 92 w 546"/>
                    <a:gd name="T33" fmla="*/ 154 h 681"/>
                    <a:gd name="T34" fmla="*/ 119 w 546"/>
                    <a:gd name="T35" fmla="*/ 152 h 681"/>
                    <a:gd name="T36" fmla="*/ 157 w 546"/>
                    <a:gd name="T37" fmla="*/ 151 h 681"/>
                    <a:gd name="T38" fmla="*/ 186 w 546"/>
                    <a:gd name="T39" fmla="*/ 149 h 681"/>
                    <a:gd name="T40" fmla="*/ 218 w 546"/>
                    <a:gd name="T41" fmla="*/ 146 h 681"/>
                    <a:gd name="T42" fmla="*/ 236 w 546"/>
                    <a:gd name="T43" fmla="*/ 144 h 681"/>
                    <a:gd name="T44" fmla="*/ 265 w 546"/>
                    <a:gd name="T45" fmla="*/ 140 h 681"/>
                    <a:gd name="T46" fmla="*/ 295 w 546"/>
                    <a:gd name="T47" fmla="*/ 133 h 681"/>
                    <a:gd name="T48" fmla="*/ 305 w 546"/>
                    <a:gd name="T49" fmla="*/ 130 h 681"/>
                    <a:gd name="T50" fmla="*/ 312 w 546"/>
                    <a:gd name="T51" fmla="*/ 126 h 681"/>
                    <a:gd name="T52" fmla="*/ 319 w 546"/>
                    <a:gd name="T53" fmla="*/ 116 h 681"/>
                    <a:gd name="T54" fmla="*/ 325 w 546"/>
                    <a:gd name="T55" fmla="*/ 106 h 681"/>
                    <a:gd name="T56" fmla="*/ 377 w 546"/>
                    <a:gd name="T57" fmla="*/ 0 h 6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6"/>
                    <a:gd name="T88" fmla="*/ 0 h 681"/>
                    <a:gd name="T89" fmla="*/ 546 w 546"/>
                    <a:gd name="T90" fmla="*/ 681 h 6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868" name="Rectangle 89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506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4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屏幕</a:t>
                </a:r>
              </a:p>
            </p:txBody>
          </p:sp>
        </p:grpSp>
        <p:sp>
          <p:nvSpPr>
            <p:cNvPr id="35854" name="Text Box 94"/>
            <p:cNvSpPr txBox="1">
              <a:spLocks noChangeArrowheads="1"/>
            </p:cNvSpPr>
            <p:nvPr/>
          </p:nvSpPr>
          <p:spPr bwMode="auto">
            <a:xfrm>
              <a:off x="748" y="2478"/>
              <a:ext cx="861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投影仪</a:t>
              </a:r>
            </a:p>
          </p:txBody>
        </p:sp>
      </p:grpSp>
      <p:sp>
        <p:nvSpPr>
          <p:cNvPr id="47201" name="Rectangle 97"/>
          <p:cNvSpPr>
            <a:spLocks noGrp="1" noChangeArrowheads="1"/>
          </p:cNvSpPr>
          <p:nvPr>
            <p:ph type="title"/>
          </p:nvPr>
        </p:nvSpPr>
        <p:spPr>
          <a:xfrm>
            <a:off x="4572000" y="76200"/>
            <a:ext cx="4343400" cy="6397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总结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8" grpId="0" animBg="1"/>
      <p:bldP spid="47195" grpId="0" animBg="1"/>
      <p:bldP spid="471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23850" y="1851025"/>
            <a:ext cx="78486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</a:t>
            </a:r>
          </a:p>
          <a:p>
            <a:endParaRPr kumimoji="1" lang="en-US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kumimoji="1" lang="en-US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kumimoji="1" lang="en-US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755650" y="476250"/>
            <a:ext cx="4419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600" b="1">
                <a:solidFill>
                  <a:srgbClr val="0066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巩固练习</a:t>
            </a:r>
          </a:p>
        </p:txBody>
      </p:sp>
      <p:pic>
        <p:nvPicPr>
          <p:cNvPr id="36868" name="Picture 10" descr="png-078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1675" y="260350"/>
            <a:ext cx="990600" cy="990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6869" name="矩形 12"/>
          <p:cNvSpPr>
            <a:spLocks noChangeArrowheads="1"/>
          </p:cNvSpPr>
          <p:nvPr/>
        </p:nvSpPr>
        <p:spPr bwMode="auto">
          <a:xfrm>
            <a:off x="323850" y="1708150"/>
            <a:ext cx="8820150" cy="1692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下列不属于透镜在日常生活中应用的是（      ）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照相机                  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放大镜   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投影仪                 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潜望镜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51725" y="1830388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  <p:sp>
        <p:nvSpPr>
          <p:cNvPr id="36871" name="Text Box 2"/>
          <p:cNvSpPr txBox="1">
            <a:spLocks noChangeArrowheads="1"/>
          </p:cNvSpPr>
          <p:nvPr/>
        </p:nvSpPr>
        <p:spPr bwMode="auto">
          <a:xfrm>
            <a:off x="395288" y="3724275"/>
            <a:ext cx="8424862" cy="2225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．如图所示，</a:t>
            </a:r>
            <a:r>
              <a:rPr kumimoji="1" lang="en-US" altLang="zh-CN" sz="2800" b="1" i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′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是物体</a:t>
            </a:r>
            <a:r>
              <a:rPr kumimoji="1" lang="en-US" altLang="zh-CN" sz="2800" b="1" i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经过凸透镜所成的像，那么此图表示什么的成像示意图（      ） </a:t>
            </a:r>
          </a:p>
          <a:p>
            <a:pPr>
              <a:lnSpc>
                <a:spcPct val="125000"/>
              </a:lnSpc>
            </a:pP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．照相机 　　</a:t>
            </a: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．放大镜</a:t>
            </a:r>
          </a:p>
          <a:p>
            <a:pPr>
              <a:lnSpc>
                <a:spcPct val="125000"/>
              </a:lnSpc>
            </a:pP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．幻灯机　 　</a:t>
            </a: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．投影仪</a:t>
            </a:r>
          </a:p>
        </p:txBody>
      </p:sp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442"/>
          <a:stretch>
            <a:fillRect/>
          </a:stretch>
        </p:blipFill>
        <p:spPr bwMode="auto">
          <a:xfrm>
            <a:off x="5410200" y="4724400"/>
            <a:ext cx="3581400" cy="1828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81600" y="4343400"/>
            <a:ext cx="762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323850" y="1304925"/>
            <a:ext cx="8431213" cy="2759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</a:t>
            </a: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．照相机镜头相当于一个</a:t>
            </a: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，来自物体的光经过镜头后会聚在胶卷上，形成一个</a:t>
            </a: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（放大、缩小）的像。实际拍摄时，为使远近物体都能成清晰的像，应调节照相机的</a:t>
            </a:r>
            <a:r>
              <a: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到胶片的距离。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64163" y="1341438"/>
            <a:ext cx="14398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092950" y="1917700"/>
            <a:ext cx="11509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缩小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580063" y="2925763"/>
            <a:ext cx="10810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镜头</a:t>
            </a:r>
          </a:p>
        </p:txBody>
      </p:sp>
      <p:sp>
        <p:nvSpPr>
          <p:cNvPr id="37894" name="矩形 8"/>
          <p:cNvSpPr>
            <a:spLocks noChangeArrowheads="1"/>
          </p:cNvSpPr>
          <p:nvPr/>
        </p:nvSpPr>
        <p:spPr bwMode="auto">
          <a:xfrm>
            <a:off x="396875" y="4184650"/>
            <a:ext cx="8496300" cy="1692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清晨，小草的露珠下面的叶脉看起来比较大，这是露珠产生了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镜的功能，形成了放大的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像，这是由于光的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射现象的结果。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4648200"/>
            <a:ext cx="898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650" y="5300663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79950" y="5337175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折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8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怎样区别凸透镜和凹透镜？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（观察法）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（阳光聚焦法）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（成像法</a:t>
            </a:r>
            <a:r>
              <a:rPr lang="zh-CN" altLang="en-US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zh-CN" altLang="en-US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（放大镜法）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怎样测量凸透镜的焦距？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（阳光聚焦法）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（二倍焦距法）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（放大镜法</a:t>
            </a:r>
            <a:r>
              <a:rPr lang="zh-CN" altLang="en-US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zh-CN" alt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8535140" imgH="6095238"/>
        </mc:Choice>
        <mc:Fallback>
          <p:control name="ShockwaveFlash1" r:id="rId2" imgW="8535140" imgH="6095238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28600"/>
                  <a:ext cx="8534400" cy="609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0947400" y="11836400"/>
            <a:ext cx="482600" cy="368300"/>
          </a:xfrm>
          <a:prstGeom prst="cube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122" name="ShockwaveFlash1" r:id="rId2" imgW="8916173" imgH="4419983"/>
        </mc:Choice>
        <mc:Fallback>
          <p:control name="ShockwaveFlash1" r:id="rId2" imgW="8916173" imgH="4419983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538" y="838200"/>
                  <a:ext cx="8915400" cy="441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一、放大镜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1447800"/>
            <a:ext cx="6324600" cy="5029200"/>
          </a:xfrm>
        </p:spPr>
        <p:txBody>
          <a:bodyPr/>
          <a:lstStyle/>
          <a:p>
            <a:pPr marL="609600" indent="-609600" eaLnBrk="1" hangingPunct="1"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用放大镜观察书本上的字，改变放大镜到字的距离，找出变化规律。</a:t>
            </a:r>
          </a:p>
          <a:p>
            <a:pPr marL="609600" indent="-609600"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）放大？缩小？</a:t>
            </a:r>
          </a:p>
          <a:p>
            <a:pPr marL="609600" indent="-609600"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）同侧？异侧？</a:t>
            </a:r>
          </a:p>
          <a:p>
            <a:pPr marL="609600" indent="-609600"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）正立？倒立？</a:t>
            </a:r>
          </a:p>
          <a:p>
            <a:pPr marL="609600" indent="-609600"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）像能用光屏承接吗？</a:t>
            </a:r>
          </a:p>
          <a:p>
            <a:pPr marL="609600" indent="-609600"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）要放大字，远离？靠近？</a:t>
            </a:r>
          </a:p>
          <a:p>
            <a:pPr marL="609600" indent="-609600"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）放大镜距离字多远，能看到正立放大虚像？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133600"/>
            <a:ext cx="2819400" cy="26749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45" name="Picture 6" descr="2012版人教版标准图标 想想做做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33800" y="457200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．放大镜成像特点：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30480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小于一倍焦距（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u&lt;f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</a:t>
            </a:r>
            <a:endParaRPr lang="en-US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物距小于像距（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u&lt;v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立放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物像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侧。</a:t>
            </a:r>
          </a:p>
        </p:txBody>
      </p:sp>
      <p:pic>
        <p:nvPicPr>
          <p:cNvPr id="11270" name="Picture 6" descr="D:\我的文档\Pictures\113 - 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3505200"/>
            <a:ext cx="8322993" cy="2438400"/>
          </a:xfrm>
          <a:prstGeom prst="rect">
            <a:avLst/>
          </a:prstGeom>
          <a:noFill/>
        </p:spPr>
      </p:pic>
      <p:pic>
        <p:nvPicPr>
          <p:cNvPr id="11271" name="Picture 7" descr="D:\我的文档\Pictures\113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0" y="5638800"/>
            <a:ext cx="555625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105400" cy="715963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．放大镜的应用</a:t>
            </a:r>
            <a:endParaRPr lang="zh-CN" altLang="en-US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291" name="Picture 1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914400"/>
            <a:ext cx="5181600" cy="2895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62600" y="76200"/>
            <a:ext cx="3429000" cy="4038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3" name="Picture 15" descr="DSCF260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3886200"/>
            <a:ext cx="5181600" cy="26304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4" name="Picture 1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62600" y="4156075"/>
            <a:ext cx="3276600" cy="2473325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400" y="7938"/>
            <a:ext cx="9118600" cy="6850062"/>
          </a:xfrm>
          <a:prstGeom prst="rect">
            <a:avLst/>
          </a:prstGeom>
          <a:noFill/>
          <a:ln w="31750">
            <a:noFill/>
            <a:miter lim="800000"/>
            <a:headEnd type="none" w="lg" len="lg"/>
            <a:tailEnd type="none" w="lg" len="lg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343400" y="5759450"/>
            <a:ext cx="4470400" cy="94615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神十上的王亚平太空公开课</a:t>
            </a:r>
          </a:p>
          <a:p>
            <a:pPr algn="ctr"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水透镜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1192</Words>
  <Application>Microsoft Office PowerPoint</Application>
  <PresentationFormat>全屏显示(4:3)</PresentationFormat>
  <Paragraphs>157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默认设计模板</vt:lpstr>
      <vt:lpstr>第五章 透镜及其应用 第2节 生活中的透镜</vt:lpstr>
      <vt:lpstr>PowerPoint 演示文稿</vt:lpstr>
      <vt:lpstr>PowerPoint 演示文稿</vt:lpstr>
      <vt:lpstr>一、放大镜</vt:lpstr>
      <vt:lpstr>1．放大镜成像特点：</vt:lpstr>
      <vt:lpstr>2．放大镜的应用</vt:lpstr>
      <vt:lpstr>PowerPoint 演示文稿</vt:lpstr>
      <vt:lpstr>PowerPoint 演示文稿</vt:lpstr>
      <vt:lpstr>PowerPoint 演示文稿</vt:lpstr>
      <vt:lpstr>PowerPoint 演示文稿</vt:lpstr>
      <vt:lpstr>二、照相机</vt:lpstr>
      <vt:lpstr>1．照相机成像特点：</vt:lpstr>
      <vt:lpstr>2．照相机的应用</vt:lpstr>
      <vt:lpstr>PowerPoint 演示文稿</vt:lpstr>
      <vt:lpstr>成实像时，物像距及像大小变化规律：</vt:lpstr>
      <vt:lpstr>PowerPoint 演示文稿</vt:lpstr>
      <vt:lpstr>PowerPoint 演示文稿</vt:lpstr>
      <vt:lpstr>（3）镜头被遮挡物挡住了一部分，照片上能出现遮挡物吗？像有什么变化？</vt:lpstr>
      <vt:lpstr>3．照相机主要构造</vt:lpstr>
      <vt:lpstr>PowerPoint 演示文稿</vt:lpstr>
      <vt:lpstr>PowerPoint 演示文稿</vt:lpstr>
      <vt:lpstr>PowerPoint 演示文稿</vt:lpstr>
      <vt:lpstr>三、投影仪</vt:lpstr>
      <vt:lpstr>1．投影仪成像特点：</vt:lpstr>
      <vt:lpstr>2．投影仪构造特点：</vt:lpstr>
      <vt:lpstr>3．投影仪的应用</vt:lpstr>
      <vt:lpstr>PowerPoint 演示文稿</vt:lpstr>
      <vt:lpstr>四、实像和虚像</vt:lpstr>
      <vt:lpstr>PowerPoint 演示文稿</vt:lpstr>
      <vt:lpstr>像与物的方向关系</vt:lpstr>
      <vt:lpstr>PowerPoint 演示文稿</vt:lpstr>
      <vt:lpstr>总结</vt:lpstr>
      <vt:lpstr>PowerPoint 演示文稿</vt:lpstr>
      <vt:lpstr>PowerPoint 演示文稿</vt:lpstr>
      <vt:lpstr>怎样区别凸透镜和凹透镜？</vt:lpstr>
      <vt:lpstr>怎样测量凸透镜的焦距？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第五章 透镜及其应用 第2节 生活中的透镜</dc:title>
  <cp:lastModifiedBy>lenovo</cp:lastModifiedBy>
  <cp:revision>1</cp:revision>
  <cp:lastPrinted>1601-01-01T00:00:00Z</cp:lastPrinted>
  <dcterms:created xsi:type="dcterms:W3CDTF">1601-01-01T00:00:00Z</dcterms:created>
  <dcterms:modified xsi:type="dcterms:W3CDTF">2020-11-11T02:44:08Z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