
<file path=[Content_Types].xml><?xml version="1.0" encoding="utf-8"?>
<Types xmlns="http://schemas.openxmlformats.org/package/2006/content-types">
  <Default Extension="jpeg" ContentType="image/jpe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280" r:id="rId3"/>
    <p:sldId id="282" r:id="rId5"/>
    <p:sldId id="283" r:id="rId6"/>
    <p:sldId id="284" r:id="rId7"/>
    <p:sldId id="285" r:id="rId8"/>
    <p:sldId id="286" r:id="rId9"/>
    <p:sldId id="287" r:id="rId10"/>
    <p:sldId id="291" r:id="rId11"/>
    <p:sldId id="294" r:id="rId12"/>
    <p:sldId id="295" r:id="rId13"/>
    <p:sldId id="297" r:id="rId14"/>
    <p:sldId id="298" r:id="rId15"/>
    <p:sldId id="300" r:id="rId16"/>
    <p:sldId id="301" r:id="rId17"/>
    <p:sldId id="302" r:id="rId18"/>
    <p:sldId id="303" r:id="rId19"/>
    <p:sldId id="304" r:id="rId20"/>
    <p:sldId id="305" r:id="rId21"/>
    <p:sldId id="306" r:id="rId22"/>
    <p:sldId id="310" r:id="rId23"/>
    <p:sldId id="308" r:id="rId24"/>
    <p:sldId id="311" r:id="rId25"/>
    <p:sldId id="309" r:id="rId26"/>
    <p:sldId id="312" r:id="rId27"/>
    <p:sldId id="307" r:id="rId28"/>
    <p:sldId id="281" r:id="rId29"/>
    <p:sldId id="268" r:id="rId3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BFE"/>
    <a:srgbClr val="57D2E3"/>
    <a:srgbClr val="21B1C5"/>
    <a:srgbClr val="B2F3FC"/>
    <a:srgbClr val="4BCFE1"/>
    <a:srgbClr val="5BADF7"/>
    <a:srgbClr val="6A56A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231" autoAdjust="0"/>
  </p:normalViewPr>
  <p:slideViewPr>
    <p:cSldViewPr snapToGrid="0">
      <p:cViewPr varScale="1">
        <p:scale>
          <a:sx n="70" d="100"/>
          <a:sy n="70" d="100"/>
        </p:scale>
        <p:origin x="696" y="48"/>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790" y="3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9D2ABE6-D3B0-494D-8CAD-4BABDAAB9926}"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B5BA47CB-6045-4855-85C0-857C72060BB5}"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7B718CB-B89F-4825-82CB-41B9123B9EFF}"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7923D065-83F0-4505-8D44-D706214E2EB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p:spPr>
      </p:sp>
      <p:sp>
        <p:nvSpPr>
          <p:cNvPr id="717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7172" name="灯片编号占位符 3"/>
          <p:cNvSpPr>
            <a:spLocks noGrp="1"/>
          </p:cNvSpPr>
          <p:nvPr>
            <p:ph type="sldNum" sz="quarter" idx="5"/>
          </p:nvPr>
        </p:nvSpPr>
        <p:spPr bwMode="auto">
          <a:noFill/>
          <a:ln>
            <a:miter lim="800000"/>
          </a:ln>
        </p:spPr>
        <p:txBody>
          <a:bodyPr/>
          <a:lstStyle/>
          <a:p>
            <a:fld id="{CA251768-9CF8-4051-8E9A-D6FB71AA300A}"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p:spPr>
      </p:sp>
      <p:sp>
        <p:nvSpPr>
          <p:cNvPr id="819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8196" name="灯片编号占位符 3"/>
          <p:cNvSpPr>
            <a:spLocks noGrp="1"/>
          </p:cNvSpPr>
          <p:nvPr>
            <p:ph type="sldNum" sz="quarter" idx="5"/>
          </p:nvPr>
        </p:nvSpPr>
        <p:spPr bwMode="auto">
          <a:noFill/>
          <a:ln>
            <a:miter lim="800000"/>
          </a:ln>
        </p:spPr>
        <p:txBody>
          <a:bodyPr/>
          <a:lstStyle/>
          <a:p>
            <a:fld id="{A3608479-DFFE-46AD-BB62-AE06BD341073}"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7" name="组合 1"/>
          <p:cNvGrpSpPr/>
          <p:nvPr userDrawn="1"/>
        </p:nvGrpSpPr>
        <p:grpSpPr bwMode="auto">
          <a:xfrm>
            <a:off x="0" y="876300"/>
            <a:ext cx="8143875" cy="3740150"/>
            <a:chOff x="-1" y="869694"/>
            <a:chExt cx="8144452" cy="3740406"/>
          </a:xfrm>
        </p:grpSpPr>
        <p:sp>
          <p:nvSpPr>
            <p:cNvPr id="8" name="矩形 14"/>
            <p:cNvSpPr>
              <a:spLocks noChangeArrowheads="1"/>
            </p:cNvSpPr>
            <p:nvPr/>
          </p:nvSpPr>
          <p:spPr bwMode="auto">
            <a:xfrm rot="10800000">
              <a:off x="-1" y="869694"/>
              <a:ext cx="8144452" cy="3740406"/>
            </a:xfrm>
            <a:prstGeom prst="rect">
              <a:avLst/>
            </a:prstGeom>
            <a:gradFill flip="none" rotWithShape="1">
              <a:gsLst>
                <a:gs pos="917">
                  <a:schemeClr val="bg1"/>
                </a:gs>
                <a:gs pos="37000">
                  <a:srgbClr val="E6FBFE">
                    <a:alpha val="80000"/>
                  </a:srgbClr>
                </a:gs>
                <a:gs pos="100000">
                  <a:srgbClr val="57D2E3"/>
                </a:gs>
              </a:gsLst>
              <a:lin ang="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dirty="0" smtClean="0"/>
            </a:p>
          </p:txBody>
        </p:sp>
        <p:pic>
          <p:nvPicPr>
            <p:cNvPr id="9" name="图片 28"/>
            <p:cNvPicPr>
              <a:picLocks noChangeAspect="1"/>
            </p:cNvPicPr>
            <p:nvPr/>
          </p:nvPicPr>
          <p:blipFill>
            <a:blip r:embed="rId2"/>
            <a:srcRect l="368" t="9363" r="29749" b="-82"/>
            <a:stretch>
              <a:fillRect/>
            </a:stretch>
          </p:blipFill>
          <p:spPr bwMode="auto">
            <a:xfrm>
              <a:off x="0" y="869694"/>
              <a:ext cx="8144450" cy="3336546"/>
            </a:xfrm>
            <a:prstGeom prst="rect">
              <a:avLst/>
            </a:prstGeom>
            <a:noFill/>
            <a:ln w="9525">
              <a:noFill/>
              <a:miter lim="800000"/>
              <a:headEnd/>
              <a:tailEnd/>
            </a:ln>
          </p:spPr>
        </p:pic>
      </p:grpSp>
      <p:sp>
        <p:nvSpPr>
          <p:cNvPr id="10" name="矩形 14"/>
          <p:cNvSpPr>
            <a:spLocks noChangeArrowheads="1"/>
          </p:cNvSpPr>
          <p:nvPr userDrawn="1"/>
        </p:nvSpPr>
        <p:spPr bwMode="auto">
          <a:xfrm>
            <a:off x="6531" y="1536700"/>
            <a:ext cx="8144451" cy="2298699"/>
          </a:xfrm>
          <a:prstGeom prst="rect">
            <a:avLst/>
          </a:prstGeom>
          <a:gradFill>
            <a:gsLst>
              <a:gs pos="917">
                <a:schemeClr val="bg1">
                  <a:alpha val="28000"/>
                </a:schemeClr>
              </a:gs>
              <a:gs pos="31000">
                <a:srgbClr val="E6FBFE">
                  <a:alpha val="80000"/>
                </a:srgbClr>
              </a:gs>
              <a:gs pos="79000">
                <a:srgbClr val="57D2E3"/>
              </a:gs>
            </a:gsLst>
            <a:lin ang="0" scaled="1"/>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4"/>
          <p:cNvSpPr>
            <a:spLocks noChangeArrowheads="1"/>
          </p:cNvSpPr>
          <p:nvPr userDrawn="1"/>
        </p:nvSpPr>
        <p:spPr bwMode="auto">
          <a:xfrm>
            <a:off x="0" y="171611"/>
            <a:ext cx="12192000" cy="521785"/>
          </a:xfrm>
          <a:prstGeom prst="rect">
            <a:avLst/>
          </a:prstGeom>
          <a:gradFill flip="none" rotWithShape="1">
            <a:gsLst>
              <a:gs pos="917">
                <a:schemeClr val="bg1"/>
              </a:gs>
              <a:gs pos="37000">
                <a:srgbClr val="E6FBFE">
                  <a:alpha val="80000"/>
                </a:srgbClr>
              </a:gs>
              <a:gs pos="100000">
                <a:srgbClr val="57D2E3"/>
              </a:gs>
            </a:gsLst>
            <a:lin ang="1080000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pic>
        <p:nvPicPr>
          <p:cNvPr id="3" name="图片 21"/>
          <p:cNvPicPr>
            <a:picLocks noChangeAspect="1"/>
          </p:cNvPicPr>
          <p:nvPr userDrawn="1"/>
        </p:nvPicPr>
        <p:blipFill>
          <a:blip r:embed="rId2"/>
          <a:srcRect l="-2669" t="12558" r="-10663" b="70840"/>
          <a:stretch>
            <a:fillRect/>
          </a:stretch>
        </p:blipFill>
        <p:spPr bwMode="auto">
          <a:xfrm>
            <a:off x="2233613" y="182563"/>
            <a:ext cx="9958387" cy="509587"/>
          </a:xfrm>
          <a:prstGeom prst="rect">
            <a:avLst/>
          </a:prstGeom>
          <a:noFill/>
          <a:ln w="9525">
            <a:noFill/>
            <a:miter lim="800000"/>
            <a:headEnd/>
            <a:tailEnd/>
          </a:ln>
        </p:spPr>
      </p:pic>
      <p:pic>
        <p:nvPicPr>
          <p:cNvPr id="7" name="图片 28"/>
          <p:cNvPicPr>
            <a:picLocks noChangeAspect="1"/>
          </p:cNvPicPr>
          <p:nvPr userDrawn="1"/>
        </p:nvPicPr>
        <p:blipFill>
          <a:blip r:embed="rId3" cstate="print"/>
          <a:srcRect/>
          <a:stretch>
            <a:fillRect/>
          </a:stretch>
        </p:blipFill>
        <p:spPr bwMode="auto">
          <a:xfrm>
            <a:off x="11339513" y="252413"/>
            <a:ext cx="523875" cy="363537"/>
          </a:xfrm>
          <a:prstGeom prst="rect">
            <a:avLst/>
          </a:prstGeom>
          <a:noFill/>
          <a:ln w="9525">
            <a:noFill/>
            <a:miter lim="800000"/>
            <a:headEnd/>
            <a:tailEnd/>
          </a:ln>
        </p:spPr>
      </p:pic>
      <p:sp>
        <p:nvSpPr>
          <p:cNvPr id="8" name="矩形 8"/>
          <p:cNvSpPr>
            <a:spLocks noChangeArrowheads="1"/>
          </p:cNvSpPr>
          <p:nvPr userDrawn="1"/>
        </p:nvSpPr>
        <p:spPr bwMode="auto">
          <a:xfrm>
            <a:off x="7583488" y="280988"/>
            <a:ext cx="374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北京师范大学</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九</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全一</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 name="组合 2"/>
          <p:cNvGrpSpPr/>
          <p:nvPr userDrawn="1"/>
        </p:nvGrpSpPr>
        <p:grpSpPr bwMode="auto">
          <a:xfrm>
            <a:off x="0" y="839788"/>
            <a:ext cx="12192000" cy="3122612"/>
            <a:chOff x="0" y="839788"/>
            <a:chExt cx="12192000" cy="3122612"/>
          </a:xfrm>
        </p:grpSpPr>
        <p:sp>
          <p:nvSpPr>
            <p:cNvPr id="3" name="矩形 14"/>
            <p:cNvSpPr>
              <a:spLocks noChangeArrowheads="1"/>
            </p:cNvSpPr>
            <p:nvPr/>
          </p:nvSpPr>
          <p:spPr bwMode="auto">
            <a:xfrm>
              <a:off x="0" y="840303"/>
              <a:ext cx="12192000" cy="3120789"/>
            </a:xfrm>
            <a:prstGeom prst="rect">
              <a:avLst/>
            </a:prstGeom>
            <a:solidFill>
              <a:srgbClr val="57D2E3"/>
            </a:solidFill>
            <a:ln>
              <a:noFill/>
            </a:ln>
            <a:effectLst>
              <a:reflection blurRad="6350" stA="50000" endA="300" endPos="5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pic>
          <p:nvPicPr>
            <p:cNvPr id="4" name="图片 28"/>
            <p:cNvPicPr>
              <a:picLocks noChangeAspect="1"/>
            </p:cNvPicPr>
            <p:nvPr/>
          </p:nvPicPr>
          <p:blipFill>
            <a:blip r:embed="rId2"/>
            <a:srcRect t="9363" b="14136"/>
            <a:stretch>
              <a:fillRect/>
            </a:stretch>
          </p:blipFill>
          <p:spPr bwMode="auto">
            <a:xfrm>
              <a:off x="280416" y="839788"/>
              <a:ext cx="11640122" cy="3122612"/>
            </a:xfrm>
            <a:prstGeom prst="rect">
              <a:avLst/>
            </a:prstGeom>
            <a:noFill/>
            <a:ln w="9525">
              <a:noFill/>
              <a:miter lim="800000"/>
              <a:headEnd/>
              <a:tailEnd/>
            </a:ln>
          </p:spPr>
        </p:pic>
      </p:grpSp>
      <p:sp>
        <p:nvSpPr>
          <p:cNvPr id="5" name="矩形 14"/>
          <p:cNvSpPr>
            <a:spLocks noChangeArrowheads="1"/>
          </p:cNvSpPr>
          <p:nvPr userDrawn="1"/>
        </p:nvSpPr>
        <p:spPr bwMode="auto">
          <a:xfrm>
            <a:off x="0" y="2127509"/>
            <a:ext cx="12192000" cy="1356797"/>
          </a:xfrm>
          <a:prstGeom prst="rect">
            <a:avLst/>
          </a:prstGeom>
          <a:gradFill>
            <a:gsLst>
              <a:gs pos="917">
                <a:schemeClr val="bg1"/>
              </a:gs>
              <a:gs pos="37000">
                <a:srgbClr val="E6FBFE">
                  <a:alpha val="80000"/>
                </a:srgbClr>
              </a:gs>
              <a:gs pos="100000">
                <a:srgbClr val="57D2E3"/>
              </a:gs>
            </a:gsLst>
            <a:lin ang="10800000" scaled="1"/>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7" name="矩形 8"/>
          <p:cNvSpPr>
            <a:spLocks noChangeArrowheads="1"/>
          </p:cNvSpPr>
          <p:nvPr/>
        </p:nvSpPr>
        <p:spPr bwMode="auto">
          <a:xfrm>
            <a:off x="2646680" y="2373630"/>
            <a:ext cx="77704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5400" b="1" spc="600" dirty="0" smtClean="0">
                <a:solidFill>
                  <a:schemeClr val="tx1">
                    <a:lumMod val="75000"/>
                    <a:lumOff val="25000"/>
                  </a:schemeClr>
                </a:solidFill>
                <a:latin typeface="微软雅黑" panose="020B0503020204020204" pitchFamily="34" charset="-122"/>
                <a:ea typeface="微软雅黑" panose="020B0503020204020204" pitchFamily="34" charset="-122"/>
              </a:rPr>
              <a:t>谢谢观看！</a:t>
            </a:r>
            <a:endParaRPr lang="zh-CN" altLang="en-US" sz="5400" b="1" spc="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5" name="矩形 14"/>
          <p:cNvSpPr>
            <a:spLocks noChangeArrowheads="1"/>
          </p:cNvSpPr>
          <p:nvPr userDrawn="1"/>
        </p:nvSpPr>
        <p:spPr bwMode="auto">
          <a:xfrm>
            <a:off x="0" y="171611"/>
            <a:ext cx="12192000" cy="521785"/>
          </a:xfrm>
          <a:prstGeom prst="rect">
            <a:avLst/>
          </a:prstGeom>
          <a:gradFill flip="none" rotWithShape="1">
            <a:gsLst>
              <a:gs pos="917">
                <a:schemeClr val="bg1"/>
              </a:gs>
              <a:gs pos="37000">
                <a:srgbClr val="E6FBFE">
                  <a:alpha val="80000"/>
                </a:srgbClr>
              </a:gs>
              <a:gs pos="100000">
                <a:srgbClr val="57D2E3"/>
              </a:gs>
            </a:gsLst>
            <a:lin ang="1080000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pic>
        <p:nvPicPr>
          <p:cNvPr id="6" name="图片 21"/>
          <p:cNvPicPr>
            <a:picLocks noChangeAspect="1"/>
          </p:cNvPicPr>
          <p:nvPr userDrawn="1"/>
        </p:nvPicPr>
        <p:blipFill>
          <a:blip r:embed="rId2"/>
          <a:srcRect l="-2669" t="12558" r="-10663" b="70840"/>
          <a:stretch>
            <a:fillRect/>
          </a:stretch>
        </p:blipFill>
        <p:spPr bwMode="auto">
          <a:xfrm>
            <a:off x="2233613" y="182563"/>
            <a:ext cx="9958387" cy="509587"/>
          </a:xfrm>
          <a:prstGeom prst="rect">
            <a:avLst/>
          </a:prstGeom>
          <a:noFill/>
          <a:ln w="9525">
            <a:noFill/>
            <a:miter lim="800000"/>
            <a:headEnd/>
            <a:tailEnd/>
          </a:ln>
        </p:spPr>
      </p:pic>
      <p:pic>
        <p:nvPicPr>
          <p:cNvPr id="10" name="图片 28"/>
          <p:cNvPicPr>
            <a:picLocks noChangeAspect="1"/>
          </p:cNvPicPr>
          <p:nvPr userDrawn="1"/>
        </p:nvPicPr>
        <p:blipFill>
          <a:blip r:embed="rId3" cstate="print"/>
          <a:srcRect/>
          <a:stretch>
            <a:fillRect/>
          </a:stretch>
        </p:blipFill>
        <p:spPr bwMode="auto">
          <a:xfrm>
            <a:off x="11339513" y="252413"/>
            <a:ext cx="523875" cy="363537"/>
          </a:xfrm>
          <a:prstGeom prst="rect">
            <a:avLst/>
          </a:prstGeom>
          <a:noFill/>
          <a:ln w="9525">
            <a:noFill/>
            <a:miter lim="800000"/>
            <a:headEnd/>
            <a:tailEnd/>
          </a:ln>
        </p:spPr>
      </p:pic>
      <p:sp>
        <p:nvSpPr>
          <p:cNvPr id="11" name="矩形 8"/>
          <p:cNvSpPr>
            <a:spLocks noChangeArrowheads="1"/>
          </p:cNvSpPr>
          <p:nvPr userDrawn="1"/>
        </p:nvSpPr>
        <p:spPr bwMode="auto">
          <a:xfrm>
            <a:off x="7583488" y="280988"/>
            <a:ext cx="374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北京师范大学</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九</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全一</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7" name="矩形 14"/>
          <p:cNvSpPr>
            <a:spLocks noChangeArrowheads="1"/>
          </p:cNvSpPr>
          <p:nvPr userDrawn="1"/>
        </p:nvSpPr>
        <p:spPr bwMode="auto">
          <a:xfrm>
            <a:off x="0" y="171611"/>
            <a:ext cx="12192000" cy="521785"/>
          </a:xfrm>
          <a:prstGeom prst="rect">
            <a:avLst/>
          </a:prstGeom>
          <a:gradFill flip="none" rotWithShape="1">
            <a:gsLst>
              <a:gs pos="917">
                <a:schemeClr val="bg1"/>
              </a:gs>
              <a:gs pos="37000">
                <a:srgbClr val="E6FBFE">
                  <a:alpha val="80000"/>
                </a:srgbClr>
              </a:gs>
              <a:gs pos="100000">
                <a:srgbClr val="57D2E3"/>
              </a:gs>
            </a:gsLst>
            <a:lin ang="1080000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pic>
        <p:nvPicPr>
          <p:cNvPr id="8" name="图片 21"/>
          <p:cNvPicPr>
            <a:picLocks noChangeAspect="1"/>
          </p:cNvPicPr>
          <p:nvPr userDrawn="1"/>
        </p:nvPicPr>
        <p:blipFill>
          <a:blip r:embed="rId2"/>
          <a:srcRect l="-2669" t="12558" r="-10663" b="70840"/>
          <a:stretch>
            <a:fillRect/>
          </a:stretch>
        </p:blipFill>
        <p:spPr bwMode="auto">
          <a:xfrm>
            <a:off x="2233613" y="182563"/>
            <a:ext cx="9958387" cy="509587"/>
          </a:xfrm>
          <a:prstGeom prst="rect">
            <a:avLst/>
          </a:prstGeom>
          <a:noFill/>
          <a:ln w="9525">
            <a:noFill/>
            <a:miter lim="800000"/>
            <a:headEnd/>
            <a:tailEnd/>
          </a:ln>
        </p:spPr>
      </p:pic>
      <p:pic>
        <p:nvPicPr>
          <p:cNvPr id="12" name="图片 28"/>
          <p:cNvPicPr>
            <a:picLocks noChangeAspect="1"/>
          </p:cNvPicPr>
          <p:nvPr userDrawn="1"/>
        </p:nvPicPr>
        <p:blipFill>
          <a:blip r:embed="rId3" cstate="print"/>
          <a:srcRect/>
          <a:stretch>
            <a:fillRect/>
          </a:stretch>
        </p:blipFill>
        <p:spPr bwMode="auto">
          <a:xfrm>
            <a:off x="11339513" y="252413"/>
            <a:ext cx="523875" cy="363537"/>
          </a:xfrm>
          <a:prstGeom prst="rect">
            <a:avLst/>
          </a:prstGeom>
          <a:noFill/>
          <a:ln w="9525">
            <a:noFill/>
            <a:miter lim="800000"/>
            <a:headEnd/>
            <a:tailEnd/>
          </a:ln>
        </p:spPr>
      </p:pic>
      <p:sp>
        <p:nvSpPr>
          <p:cNvPr id="13" name="矩形 8"/>
          <p:cNvSpPr>
            <a:spLocks noChangeArrowheads="1"/>
          </p:cNvSpPr>
          <p:nvPr userDrawn="1"/>
        </p:nvSpPr>
        <p:spPr bwMode="auto">
          <a:xfrm>
            <a:off x="7583488" y="280988"/>
            <a:ext cx="374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北京师范大学</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九</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全一</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6" name="矩形 14"/>
          <p:cNvSpPr>
            <a:spLocks noChangeArrowheads="1"/>
          </p:cNvSpPr>
          <p:nvPr userDrawn="1"/>
        </p:nvSpPr>
        <p:spPr bwMode="auto">
          <a:xfrm>
            <a:off x="0" y="171611"/>
            <a:ext cx="12192000" cy="521785"/>
          </a:xfrm>
          <a:prstGeom prst="rect">
            <a:avLst/>
          </a:prstGeom>
          <a:gradFill flip="none" rotWithShape="1">
            <a:gsLst>
              <a:gs pos="917">
                <a:schemeClr val="bg1"/>
              </a:gs>
              <a:gs pos="37000">
                <a:srgbClr val="E6FBFE">
                  <a:alpha val="80000"/>
                </a:srgbClr>
              </a:gs>
              <a:gs pos="100000">
                <a:srgbClr val="57D2E3"/>
              </a:gs>
            </a:gsLst>
            <a:lin ang="1080000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pic>
        <p:nvPicPr>
          <p:cNvPr id="7" name="图片 21"/>
          <p:cNvPicPr>
            <a:picLocks noChangeAspect="1"/>
          </p:cNvPicPr>
          <p:nvPr userDrawn="1"/>
        </p:nvPicPr>
        <p:blipFill>
          <a:blip r:embed="rId2"/>
          <a:srcRect l="-2669" t="12558" r="-10663" b="70840"/>
          <a:stretch>
            <a:fillRect/>
          </a:stretch>
        </p:blipFill>
        <p:spPr bwMode="auto">
          <a:xfrm>
            <a:off x="2233613" y="182563"/>
            <a:ext cx="9958387" cy="509587"/>
          </a:xfrm>
          <a:prstGeom prst="rect">
            <a:avLst/>
          </a:prstGeom>
          <a:noFill/>
          <a:ln w="9525">
            <a:noFill/>
            <a:miter lim="800000"/>
            <a:headEnd/>
            <a:tailEnd/>
          </a:ln>
        </p:spPr>
      </p:pic>
      <p:pic>
        <p:nvPicPr>
          <p:cNvPr id="11" name="图片 28"/>
          <p:cNvPicPr>
            <a:picLocks noChangeAspect="1"/>
          </p:cNvPicPr>
          <p:nvPr userDrawn="1"/>
        </p:nvPicPr>
        <p:blipFill>
          <a:blip r:embed="rId3" cstate="print"/>
          <a:srcRect/>
          <a:stretch>
            <a:fillRect/>
          </a:stretch>
        </p:blipFill>
        <p:spPr bwMode="auto">
          <a:xfrm>
            <a:off x="11339513" y="252413"/>
            <a:ext cx="523875" cy="363537"/>
          </a:xfrm>
          <a:prstGeom prst="rect">
            <a:avLst/>
          </a:prstGeom>
          <a:noFill/>
          <a:ln w="9525">
            <a:noFill/>
            <a:miter lim="800000"/>
            <a:headEnd/>
            <a:tailEnd/>
          </a:ln>
        </p:spPr>
      </p:pic>
      <p:sp>
        <p:nvSpPr>
          <p:cNvPr id="12" name="矩形 8"/>
          <p:cNvSpPr>
            <a:spLocks noChangeArrowheads="1"/>
          </p:cNvSpPr>
          <p:nvPr userDrawn="1"/>
        </p:nvSpPr>
        <p:spPr bwMode="auto">
          <a:xfrm>
            <a:off x="7583488" y="280988"/>
            <a:ext cx="374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北京师范大学</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九</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全一</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marL="914400" indent="-914400" algn="l" rtl="0" eaLnBrk="1" fontAlgn="base" hangingPunct="1">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400" indent="-914400" algn="l" rtl="0" eaLnBrk="1" fontAlgn="base" hangingPunct="1">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2pPr>
      <a:lvl3pPr marL="914400" indent="-914400" algn="l" rtl="0" eaLnBrk="1" fontAlgn="base" hangingPunct="1">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3pPr>
      <a:lvl4pPr marL="914400" indent="-914400" algn="l" rtl="0" eaLnBrk="1" fontAlgn="base" hangingPunct="1">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4pPr>
      <a:lvl5pPr marL="914400" indent="-914400" algn="l" rtl="0" eaLnBrk="1" fontAlgn="base" hangingPunct="1">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5pPr>
      <a:lvl6pPr marL="1371600" indent="-914400" algn="l" rtl="0" eaLnBrk="1" fontAlgn="base" hangingPunct="1">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6pPr>
      <a:lvl7pPr marL="1828800" indent="-914400" algn="l" rtl="0" eaLnBrk="1" fontAlgn="base" hangingPunct="1">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7pPr>
      <a:lvl8pPr marL="2286000" indent="-914400" algn="l" rtl="0" eaLnBrk="1" fontAlgn="base" hangingPunct="1">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8pPr>
      <a:lvl9pPr marL="2743200" indent="-914400" algn="l" rtl="0" eaLnBrk="1" fontAlgn="base" hangingPunct="1">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4.xml"/><Relationship Id="rId2" Type="http://schemas.openxmlformats.org/officeDocument/2006/relationships/image" Target="../media/image9.wmf"/><Relationship Id="rId1" Type="http://schemas.openxmlformats.org/officeDocument/2006/relationships/control" Target="../activeX/activeX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4.xml"/><Relationship Id="rId2" Type="http://schemas.openxmlformats.org/officeDocument/2006/relationships/image" Target="../media/image10.wmf"/><Relationship Id="rId1" Type="http://schemas.openxmlformats.org/officeDocument/2006/relationships/control" Target="../activeX/activeX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5.xml"/><Relationship Id="rId2" Type="http://schemas.openxmlformats.org/officeDocument/2006/relationships/image" Target="../media/image12.wmf"/><Relationship Id="rId1" Type="http://schemas.openxmlformats.org/officeDocument/2006/relationships/control" Target="../activeX/activeX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jpe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4.xml"/><Relationship Id="rId2" Type="http://schemas.openxmlformats.org/officeDocument/2006/relationships/image" Target="../media/image8.wmf"/><Relationship Id="rId1" Type="http://schemas.openxmlformats.org/officeDocument/2006/relationships/control" Target="../activeX/activeX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14"/>
          <p:cNvSpPr>
            <a:spLocks noChangeArrowheads="1"/>
          </p:cNvSpPr>
          <p:nvPr/>
        </p:nvSpPr>
        <p:spPr bwMode="auto">
          <a:xfrm>
            <a:off x="6531" y="840302"/>
            <a:ext cx="12192000" cy="6017698"/>
          </a:xfrm>
          <a:prstGeom prst="rect">
            <a:avLst/>
          </a:prstGeom>
          <a:no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dirty="0" smtClean="0"/>
          </a:p>
        </p:txBody>
      </p:sp>
      <p:grpSp>
        <p:nvGrpSpPr>
          <p:cNvPr id="6148" name="组合 8"/>
          <p:cNvGrpSpPr/>
          <p:nvPr/>
        </p:nvGrpSpPr>
        <p:grpSpPr bwMode="auto">
          <a:xfrm>
            <a:off x="417689" y="1987550"/>
            <a:ext cx="7270044" cy="2088773"/>
            <a:chOff x="-631176" y="2105678"/>
            <a:chExt cx="7270044" cy="2089631"/>
          </a:xfrm>
        </p:grpSpPr>
        <p:sp>
          <p:nvSpPr>
            <p:cNvPr id="25" name="矩形 24"/>
            <p:cNvSpPr>
              <a:spLocks noChangeArrowheads="1"/>
            </p:cNvSpPr>
            <p:nvPr/>
          </p:nvSpPr>
          <p:spPr bwMode="auto">
            <a:xfrm>
              <a:off x="1703860" y="2105678"/>
              <a:ext cx="2497138" cy="55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第十三章 </a:t>
              </a:r>
              <a:r>
                <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简单电路</a:t>
              </a:r>
              <a:endPar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2"/>
            <p:cNvSpPr txBox="1">
              <a:spLocks noChangeArrowheads="1"/>
            </p:cNvSpPr>
            <p:nvPr/>
          </p:nvSpPr>
          <p:spPr bwMode="auto">
            <a:xfrm>
              <a:off x="-631176" y="2625004"/>
              <a:ext cx="7270044" cy="157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4800" b="1" spc="300" dirty="0" smtClean="0">
                  <a:solidFill>
                    <a:schemeClr val="tx1">
                      <a:lumMod val="85000"/>
                      <a:lumOff val="15000"/>
                    </a:schemeClr>
                  </a:solidFill>
                  <a:latin typeface="微软雅黑" panose="020B0503020204020204" pitchFamily="34" charset="-122"/>
                  <a:ea typeface="微软雅黑" panose="020B0503020204020204" pitchFamily="34" charset="-122"/>
                </a:rPr>
                <a:t>七、探究</a:t>
              </a:r>
              <a:r>
                <a:rPr lang="en-US" altLang="zh-CN" sz="4800" b="1" spc="3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4800" b="1" spc="300" dirty="0" smtClean="0">
                  <a:solidFill>
                    <a:schemeClr val="tx1">
                      <a:lumMod val="85000"/>
                      <a:lumOff val="15000"/>
                    </a:schemeClr>
                  </a:solidFill>
                  <a:latin typeface="微软雅黑" panose="020B0503020204020204" pitchFamily="34" charset="-122"/>
                  <a:ea typeface="微软雅黑" panose="020B0503020204020204" pitchFamily="34" charset="-122"/>
                </a:rPr>
                <a:t>影响电阻大小的因素</a:t>
              </a:r>
              <a:endParaRPr lang="zh-CN" altLang="en-US" sz="4800" b="1" spc="3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0" name="矩形 8"/>
          <p:cNvSpPr>
            <a:spLocks noChangeArrowheads="1"/>
          </p:cNvSpPr>
          <p:nvPr/>
        </p:nvSpPr>
        <p:spPr bwMode="auto">
          <a:xfrm>
            <a:off x="7583488" y="280988"/>
            <a:ext cx="374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北京师范大学</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九</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全一</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150" name="图片 1"/>
          <p:cNvPicPr>
            <a:picLocks noChangeAspect="1"/>
          </p:cNvPicPr>
          <p:nvPr/>
        </p:nvPicPr>
        <p:blipFill>
          <a:blip r:embed="rId1"/>
          <a:srcRect/>
          <a:stretch>
            <a:fillRect/>
          </a:stretch>
        </p:blipFill>
        <p:spPr bwMode="auto">
          <a:xfrm>
            <a:off x="7940675" y="971550"/>
            <a:ext cx="4162425" cy="58864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51" name="Group 43"/>
          <p:cNvGraphicFramePr>
            <a:graphicFrameLocks noGrp="1"/>
          </p:cNvGraphicFramePr>
          <p:nvPr/>
        </p:nvGraphicFramePr>
        <p:xfrm>
          <a:off x="1011768" y="2703689"/>
          <a:ext cx="8498417" cy="1743840"/>
        </p:xfrm>
        <a:graphic>
          <a:graphicData uri="http://schemas.openxmlformats.org/drawingml/2006/table">
            <a:tbl>
              <a:tblPr/>
              <a:tblGrid>
                <a:gridCol w="2834217"/>
                <a:gridCol w="3168649"/>
                <a:gridCol w="2495551"/>
              </a:tblGrid>
              <a:tr h="469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导体 </a:t>
                      </a: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120000" marR="12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电流表示数</a:t>
                      </a: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电阻大小</a:t>
                      </a:r>
                      <a:endParaRPr kumimoji="0" lang="zh-CN" altLang="en-US"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甲</a:t>
                      </a:r>
                      <a:r>
                        <a:rPr kumimoji="0" lang="en-US"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锰铜</a:t>
                      </a:r>
                      <a:r>
                        <a:rPr kumimoji="0" lang="en-US"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a:t>
                      </a:r>
                      <a:endParaRPr kumimoji="0" lang="en-US"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120000" marR="12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大</a:t>
                      </a:r>
                      <a:endParaRPr kumimoji="0" lang="zh-CN" altLang="en-US" sz="32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小</a:t>
                      </a:r>
                      <a:endParaRPr kumimoji="0" lang="zh-CN" altLang="en-US" sz="32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乙</a:t>
                      </a:r>
                      <a:r>
                        <a:rPr kumimoji="0" lang="en-US"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镍铬</a:t>
                      </a:r>
                      <a:r>
                        <a:rPr kumimoji="0" lang="en-US"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a:t>
                      </a:r>
                      <a:endParaRPr kumimoji="0" lang="en-US"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120000" marR="12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小</a:t>
                      </a:r>
                      <a:endParaRPr kumimoji="0" lang="zh-CN" altLang="en-US" sz="32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大</a:t>
                      </a:r>
                      <a:endParaRPr kumimoji="0" lang="zh-CN" altLang="en-US" sz="32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1032" name="Rectangle 24"/>
          <p:cNvSpPr>
            <a:spLocks noChangeArrowheads="1"/>
          </p:cNvSpPr>
          <p:nvPr/>
        </p:nvSpPr>
        <p:spPr bwMode="auto">
          <a:xfrm>
            <a:off x="1763184" y="4761265"/>
            <a:ext cx="7866239" cy="1308884"/>
          </a:xfrm>
          <a:prstGeom prst="rect">
            <a:avLst/>
          </a:prstGeom>
          <a:noFill/>
          <a:ln w="9525">
            <a:noFill/>
            <a:miter lim="800000"/>
          </a:ln>
          <a:effectLst/>
        </p:spPr>
        <p:txBody>
          <a:bodyPr wrap="square" anchor="ctr">
            <a:spAutoFit/>
          </a:bodyPr>
          <a:lstStyle/>
          <a:p>
            <a:pPr>
              <a:lnSpc>
                <a:spcPct val="150000"/>
              </a:lnSpc>
            </a:pPr>
            <a:r>
              <a:rPr lang="zh-CN" altLang="en-US" sz="2800" b="1" dirty="0">
                <a:solidFill>
                  <a:srgbClr val="FF3300"/>
                </a:solidFill>
                <a:latin typeface="微软雅黑" panose="020B0503020204020204" pitchFamily="34" charset="-122"/>
                <a:ea typeface="微软雅黑" panose="020B0503020204020204" pitchFamily="34" charset="-122"/>
              </a:rPr>
              <a:t>实验结果：</a:t>
            </a:r>
            <a:endParaRPr lang="zh-CN" altLang="en-US" sz="2800" b="1" dirty="0">
              <a:solidFill>
                <a:srgbClr val="FF3300"/>
              </a:solidFill>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长度、粗细相同的导体，电阻大小与</a:t>
            </a:r>
            <a:r>
              <a:rPr lang="zh-CN" altLang="en-US" sz="2800" dirty="0">
                <a:solidFill>
                  <a:srgbClr val="FF0000"/>
                </a:solidFill>
                <a:latin typeface="微软雅黑" panose="020B0503020204020204" pitchFamily="34" charset="-122"/>
                <a:ea typeface="微软雅黑" panose="020B0503020204020204" pitchFamily="34" charset="-122"/>
              </a:rPr>
              <a:t>材料</a:t>
            </a:r>
            <a:r>
              <a:rPr lang="zh-CN" altLang="en-US" sz="2800" dirty="0">
                <a:latin typeface="微软雅黑" panose="020B0503020204020204" pitchFamily="34" charset="-122"/>
                <a:ea typeface="微软雅黑" panose="020B0503020204020204" pitchFamily="34" charset="-122"/>
              </a:rPr>
              <a:t>有关。</a:t>
            </a:r>
            <a:endParaRPr lang="zh-CN" altLang="en-US" sz="2800" dirty="0">
              <a:latin typeface="微软雅黑" panose="020B0503020204020204" pitchFamily="34" charset="-122"/>
              <a:ea typeface="微软雅黑" panose="020B0503020204020204" pitchFamily="34" charset="-122"/>
            </a:endParaRPr>
          </a:p>
        </p:txBody>
      </p:sp>
      <p:sp>
        <p:nvSpPr>
          <p:cNvPr id="171033" name="Rectangle 25"/>
          <p:cNvSpPr>
            <a:spLocks noChangeArrowheads="1"/>
          </p:cNvSpPr>
          <p:nvPr/>
        </p:nvSpPr>
        <p:spPr bwMode="auto">
          <a:xfrm>
            <a:off x="5077884" y="1047928"/>
            <a:ext cx="4972836" cy="523220"/>
          </a:xfrm>
          <a:prstGeom prst="rect">
            <a:avLst/>
          </a:prstGeom>
          <a:noFill/>
          <a:ln w="9525">
            <a:noFill/>
            <a:miter lim="800000"/>
          </a:ln>
          <a:effectLst/>
        </p:spPr>
        <p:txBody>
          <a:bodyPr wrap="none" anchor="ctr">
            <a:spAutoFit/>
          </a:bodyPr>
          <a:lstStyle/>
          <a:p>
            <a:r>
              <a:rPr lang="zh-CN" altLang="en-US" sz="2800" b="1" dirty="0">
                <a:solidFill>
                  <a:srgbClr val="000000"/>
                </a:solidFill>
                <a:latin typeface="微软雅黑" panose="020B0503020204020204" pitchFamily="34" charset="-122"/>
                <a:ea typeface="微软雅黑" panose="020B0503020204020204" pitchFamily="34" charset="-122"/>
              </a:rPr>
              <a:t>探究导体电阻与材料的关系。 </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171034" name="Rectangle 26"/>
          <p:cNvSpPr>
            <a:spLocks noChangeArrowheads="1"/>
          </p:cNvSpPr>
          <p:nvPr/>
        </p:nvSpPr>
        <p:spPr bwMode="auto">
          <a:xfrm>
            <a:off x="2797528" y="1015825"/>
            <a:ext cx="2228495" cy="523220"/>
          </a:xfrm>
          <a:prstGeom prst="rect">
            <a:avLst/>
          </a:prstGeom>
          <a:noFill/>
          <a:ln w="9525">
            <a:noFill/>
            <a:miter lim="800000"/>
          </a:ln>
          <a:effectLst/>
        </p:spPr>
        <p:txBody>
          <a:bodyPr wrap="none" anchor="ctr">
            <a:spAutoFit/>
          </a:bodyPr>
          <a:lstStyle/>
          <a:p>
            <a:r>
              <a:rPr lang="en-US" altLang="zh-CN" sz="2800" dirty="0">
                <a:solidFill>
                  <a:srgbClr val="FF3300"/>
                </a:solidFill>
                <a:latin typeface="微软雅黑" panose="020B0503020204020204" pitchFamily="34" charset="-122"/>
                <a:ea typeface="微软雅黑" panose="020B0503020204020204" pitchFamily="34" charset="-122"/>
              </a:rPr>
              <a:t>[</a:t>
            </a:r>
            <a:r>
              <a:rPr lang="zh-CN" altLang="en-US" sz="2800" dirty="0">
                <a:solidFill>
                  <a:srgbClr val="FF3300"/>
                </a:solidFill>
                <a:latin typeface="微软雅黑" panose="020B0503020204020204" pitchFamily="34" charset="-122"/>
                <a:ea typeface="微软雅黑" panose="020B0503020204020204" pitchFamily="34" charset="-122"/>
              </a:rPr>
              <a:t>实验方案一</a:t>
            </a:r>
            <a:r>
              <a:rPr lang="en-US" altLang="zh-CN" sz="2800" dirty="0">
                <a:solidFill>
                  <a:srgbClr val="FF3300"/>
                </a:solidFill>
                <a:latin typeface="微软雅黑" panose="020B0503020204020204" pitchFamily="34" charset="-122"/>
                <a:ea typeface="微软雅黑" panose="020B0503020204020204" pitchFamily="34" charset="-122"/>
              </a:rPr>
              <a:t>]</a:t>
            </a:r>
            <a:endParaRPr lang="en-US" altLang="zh-CN" sz="2800" dirty="0">
              <a:solidFill>
                <a:srgbClr val="FF3300"/>
              </a:solidFill>
              <a:latin typeface="微软雅黑" panose="020B0503020204020204" pitchFamily="34" charset="-122"/>
              <a:ea typeface="微软雅黑" panose="020B0503020204020204" pitchFamily="34" charset="-122"/>
            </a:endParaRPr>
          </a:p>
        </p:txBody>
      </p:sp>
      <p:sp>
        <p:nvSpPr>
          <p:cNvPr id="171035" name="Rectangle 27"/>
          <p:cNvSpPr>
            <a:spLocks noChangeArrowheads="1"/>
          </p:cNvSpPr>
          <p:nvPr/>
        </p:nvSpPr>
        <p:spPr bwMode="auto">
          <a:xfrm>
            <a:off x="1075973" y="1967973"/>
            <a:ext cx="6803672" cy="523220"/>
          </a:xfrm>
          <a:prstGeom prst="rect">
            <a:avLst/>
          </a:prstGeom>
          <a:noFill/>
          <a:ln w="9525">
            <a:noFill/>
            <a:miter lim="800000"/>
          </a:ln>
          <a:effectLst/>
        </p:spPr>
        <p:txBody>
          <a:bodyPr wrap="square" anchor="ctr">
            <a:spAutoFit/>
          </a:bodyPr>
          <a:lstStyle/>
          <a:p>
            <a:r>
              <a:rPr lang="zh-CN" altLang="en-US" sz="2800" dirty="0" smtClean="0">
                <a:solidFill>
                  <a:srgbClr val="0070C0"/>
                </a:solidFill>
                <a:latin typeface="微软雅黑" panose="020B0503020204020204" pitchFamily="34" charset="-122"/>
                <a:ea typeface="微软雅黑" panose="020B0503020204020204" pitchFamily="34" charset="-122"/>
              </a:rPr>
              <a:t>控制导体的长度、横截面积和温度不变。</a:t>
            </a:r>
            <a:endParaRPr lang="zh-CN" altLang="en-US" sz="2800" dirty="0">
              <a:solidFill>
                <a:srgbClr val="0070C0"/>
              </a:solidFill>
              <a:latin typeface="微软雅黑" panose="020B0503020204020204" pitchFamily="34" charset="-122"/>
              <a:ea typeface="微软雅黑" panose="020B0503020204020204" pitchFamily="34" charset="-122"/>
            </a:endParaRPr>
          </a:p>
        </p:txBody>
      </p:sp>
      <p:graphicFrame>
        <p:nvGraphicFramePr>
          <p:cNvPr id="171052" name="Group 44"/>
          <p:cNvGraphicFramePr>
            <a:graphicFrameLocks noGrp="1"/>
          </p:cNvGraphicFramePr>
          <p:nvPr/>
        </p:nvGraphicFramePr>
        <p:xfrm>
          <a:off x="3845984" y="3268663"/>
          <a:ext cx="5664200" cy="1158876"/>
        </p:xfrm>
        <a:graphic>
          <a:graphicData uri="http://schemas.openxmlformats.org/drawingml/2006/table">
            <a:tbl>
              <a:tblPr/>
              <a:tblGrid>
                <a:gridCol w="3168649"/>
                <a:gridCol w="2495551"/>
              </a:tblGrid>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rPr>
                        <a:t>大</a:t>
                      </a:r>
                      <a:endParaRPr kumimoji="0" lang="zh-CN" altLang="en-US" sz="32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endParaRPr>
                    </a:p>
                  </a:txBody>
                  <a:tcPr marL="121920" marR="1219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rPr>
                        <a:t>小</a:t>
                      </a:r>
                      <a:endParaRPr kumimoji="0" lang="zh-CN" altLang="en-US" sz="32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endParaRPr>
                    </a:p>
                  </a:txBody>
                  <a:tcPr marL="121920" marR="1219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rPr>
                        <a:t>小</a:t>
                      </a:r>
                      <a:endParaRPr kumimoji="0" lang="zh-CN" altLang="en-US" sz="32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endParaRPr>
                    </a:p>
                  </a:txBody>
                  <a:tcPr marL="121920" marR="1219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rPr>
                        <a:t>大</a:t>
                      </a:r>
                      <a:endParaRPr kumimoji="0" lang="zh-CN" altLang="en-US" sz="32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endParaRPr>
                    </a:p>
                  </a:txBody>
                  <a:tcPr marL="121920" marR="1219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进行实验</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052"/>
                                        </p:tgtEl>
                                        <p:attrNameLst>
                                          <p:attrName>style.visibility</p:attrName>
                                        </p:attrNameLst>
                                      </p:cBhvr>
                                      <p:to>
                                        <p:strVal val="visible"/>
                                      </p:to>
                                    </p:set>
                                    <p:anim calcmode="lin" valueType="num">
                                      <p:cBhvr additive="base">
                                        <p:cTn id="7" dur="500" fill="hold"/>
                                        <p:tgtEl>
                                          <p:spTgt spid="171052"/>
                                        </p:tgtEl>
                                        <p:attrNameLst>
                                          <p:attrName>ppt_x</p:attrName>
                                        </p:attrNameLst>
                                      </p:cBhvr>
                                      <p:tavLst>
                                        <p:tav tm="0">
                                          <p:val>
                                            <p:strVal val="#ppt_x"/>
                                          </p:val>
                                        </p:tav>
                                        <p:tav tm="100000">
                                          <p:val>
                                            <p:strVal val="#ppt_x"/>
                                          </p:val>
                                        </p:tav>
                                      </p:tavLst>
                                    </p:anim>
                                    <p:anim calcmode="lin" valueType="num">
                                      <p:cBhvr additive="base">
                                        <p:cTn id="8" dur="500" fill="hold"/>
                                        <p:tgtEl>
                                          <p:spTgt spid="171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1032">
                                            <p:txEl>
                                              <p:pRg st="1" end="1"/>
                                            </p:txEl>
                                          </p:spTgt>
                                        </p:tgtEl>
                                        <p:attrNameLst>
                                          <p:attrName>style.visibility</p:attrName>
                                        </p:attrNameLst>
                                      </p:cBhvr>
                                      <p:to>
                                        <p:strVal val="visible"/>
                                      </p:to>
                                    </p:set>
                                    <p:anim calcmode="lin" valueType="num">
                                      <p:cBhvr additive="base">
                                        <p:cTn id="13" dur="500" fill="hold"/>
                                        <p:tgtEl>
                                          <p:spTgt spid="1710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103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8271230" y="2077861"/>
            <a:ext cx="3006372" cy="954107"/>
          </a:xfrm>
          <a:prstGeom prst="rect">
            <a:avLst/>
          </a:prstGeom>
          <a:solidFill>
            <a:schemeClr val="bg1"/>
          </a:solidFill>
          <a:ln w="9525">
            <a:noFill/>
            <a:miter lim="800000"/>
          </a:ln>
          <a:effectLst/>
        </p:spPr>
        <p:txBody>
          <a:bodyPr wrap="square">
            <a:spAutoFit/>
          </a:bodyPr>
          <a:lstStyle/>
          <a:p>
            <a:pPr>
              <a:spcBef>
                <a:spcPct val="50000"/>
              </a:spcBef>
            </a:pPr>
            <a:r>
              <a:rPr lang="zh-CN" altLang="en-US" sz="2800" dirty="0">
                <a:solidFill>
                  <a:srgbClr val="0070C0"/>
                </a:solidFill>
                <a:latin typeface="微软雅黑" panose="020B0503020204020204" pitchFamily="34" charset="-122"/>
                <a:ea typeface="微软雅黑" panose="020B0503020204020204" pitchFamily="34" charset="-122"/>
              </a:rPr>
              <a:t>你会选择哪两根导体做实验？</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
        <p:nvSpPr>
          <p:cNvPr id="4" name="Rectangle 2"/>
          <p:cNvSpPr>
            <a:spLocks noChangeArrowheads="1"/>
          </p:cNvSpPr>
          <p:nvPr/>
        </p:nvSpPr>
        <p:spPr bwMode="auto">
          <a:xfrm>
            <a:off x="2830681" y="957369"/>
            <a:ext cx="2228495" cy="523220"/>
          </a:xfrm>
          <a:prstGeom prst="rect">
            <a:avLst/>
          </a:prstGeom>
          <a:noFill/>
          <a:ln w="9525">
            <a:noFill/>
            <a:miter lim="800000"/>
          </a:ln>
          <a:effectLst/>
        </p:spPr>
        <p:txBody>
          <a:bodyPr wrap="none" anchor="ctr">
            <a:spAutoFit/>
          </a:bodyPr>
          <a:lstStyle/>
          <a:p>
            <a:r>
              <a:rPr lang="en-US" altLang="zh-CN" sz="2800" dirty="0">
                <a:solidFill>
                  <a:srgbClr val="FF3300"/>
                </a:solidFill>
                <a:latin typeface="微软雅黑" panose="020B0503020204020204" pitchFamily="34" charset="-122"/>
                <a:ea typeface="微软雅黑" panose="020B0503020204020204" pitchFamily="34" charset="-122"/>
              </a:rPr>
              <a:t>[</a:t>
            </a:r>
            <a:r>
              <a:rPr lang="zh-CN" altLang="en-US" sz="2800" dirty="0">
                <a:solidFill>
                  <a:srgbClr val="FF3300"/>
                </a:solidFill>
                <a:latin typeface="微软雅黑" panose="020B0503020204020204" pitchFamily="34" charset="-122"/>
                <a:ea typeface="微软雅黑" panose="020B0503020204020204" pitchFamily="34" charset="-122"/>
              </a:rPr>
              <a:t>实验方案二</a:t>
            </a:r>
            <a:r>
              <a:rPr lang="en-US" altLang="zh-CN" sz="2800" dirty="0">
                <a:solidFill>
                  <a:srgbClr val="FF3300"/>
                </a:solidFill>
                <a:latin typeface="微软雅黑" panose="020B0503020204020204" pitchFamily="34" charset="-122"/>
                <a:ea typeface="微软雅黑" panose="020B0503020204020204" pitchFamily="34" charset="-122"/>
              </a:rPr>
              <a:t>]</a:t>
            </a:r>
            <a:endParaRPr lang="en-US" altLang="zh-CN" sz="2800" dirty="0">
              <a:solidFill>
                <a:srgbClr val="FF3300"/>
              </a:solidFill>
              <a:latin typeface="微软雅黑" panose="020B0503020204020204" pitchFamily="34" charset="-122"/>
              <a:ea typeface="微软雅黑" panose="020B0503020204020204" pitchFamily="34" charset="-122"/>
            </a:endParaRPr>
          </a:p>
        </p:txBody>
      </p:sp>
      <p:sp>
        <p:nvSpPr>
          <p:cNvPr id="5" name="Rectangle 3"/>
          <p:cNvSpPr>
            <a:spLocks noChangeArrowheads="1"/>
          </p:cNvSpPr>
          <p:nvPr/>
        </p:nvSpPr>
        <p:spPr bwMode="auto">
          <a:xfrm>
            <a:off x="5319175" y="974480"/>
            <a:ext cx="4972836" cy="523220"/>
          </a:xfrm>
          <a:prstGeom prst="rect">
            <a:avLst/>
          </a:prstGeom>
          <a:noFill/>
          <a:ln w="9525">
            <a:noFill/>
            <a:miter lim="800000"/>
          </a:ln>
          <a:effectLst/>
        </p:spPr>
        <p:txBody>
          <a:bodyPr wrap="none" anchor="ctr">
            <a:spAutoFit/>
          </a:bodyPr>
          <a:lstStyle/>
          <a:p>
            <a:r>
              <a:rPr lang="zh-CN" altLang="en-US" sz="2800" b="1" dirty="0">
                <a:solidFill>
                  <a:srgbClr val="000000"/>
                </a:solidFill>
                <a:latin typeface="微软雅黑" panose="020B0503020204020204" pitchFamily="34" charset="-122"/>
                <a:ea typeface="微软雅黑" panose="020B0503020204020204" pitchFamily="34" charset="-122"/>
              </a:rPr>
              <a:t>探究导体电阻与长度的关系。 </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6" name="Rectangle 4"/>
          <p:cNvSpPr>
            <a:spLocks noChangeArrowheads="1"/>
          </p:cNvSpPr>
          <p:nvPr/>
        </p:nvSpPr>
        <p:spPr bwMode="auto">
          <a:xfrm>
            <a:off x="8271925" y="3372838"/>
            <a:ext cx="3057247" cy="1384995"/>
          </a:xfrm>
          <a:prstGeom prst="rect">
            <a:avLst/>
          </a:prstGeom>
          <a:noFill/>
          <a:ln w="9525">
            <a:noFill/>
            <a:miter lim="800000"/>
          </a:ln>
          <a:effectLst/>
        </p:spPr>
        <p:txBody>
          <a:bodyPr wrap="none" anchor="ctr">
            <a:spAutoFit/>
          </a:bodyPr>
          <a:lstStyle/>
          <a:p>
            <a:r>
              <a:rPr lang="zh-CN" altLang="en-US" sz="2800" dirty="0">
                <a:solidFill>
                  <a:srgbClr val="000000"/>
                </a:solidFill>
                <a:latin typeface="微软雅黑" panose="020B0503020204020204" pitchFamily="34" charset="-122"/>
                <a:ea typeface="微软雅黑" panose="020B0503020204020204" pitchFamily="34" charset="-122"/>
              </a:rPr>
              <a:t>控制的不变量</a:t>
            </a:r>
            <a:r>
              <a:rPr lang="zh-CN" altLang="en-US" sz="2800" dirty="0" smtClean="0">
                <a:solidFill>
                  <a:srgbClr val="000000"/>
                </a:solidFill>
                <a:latin typeface="微软雅黑" panose="020B0503020204020204" pitchFamily="34" charset="-122"/>
                <a:ea typeface="微软雅黑" panose="020B0503020204020204" pitchFamily="34" charset="-122"/>
              </a:rPr>
              <a:t>有：</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a:t>
            </a:r>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7" name="Rectangle 5"/>
          <p:cNvSpPr>
            <a:spLocks noChangeArrowheads="1"/>
          </p:cNvSpPr>
          <p:nvPr/>
        </p:nvSpPr>
        <p:spPr bwMode="auto">
          <a:xfrm>
            <a:off x="8251474" y="3759201"/>
            <a:ext cx="2856793" cy="954107"/>
          </a:xfrm>
          <a:prstGeom prst="rect">
            <a:avLst/>
          </a:prstGeom>
          <a:noFill/>
          <a:ln w="9525">
            <a:noFill/>
            <a:miter lim="800000"/>
          </a:ln>
          <a:effectLst/>
        </p:spPr>
        <p:txBody>
          <a:bodyPr wrap="square">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材料　</a:t>
            </a:r>
            <a:r>
              <a:rPr lang="zh-CN" altLang="en-US" sz="2800" dirty="0" smtClean="0">
                <a:solidFill>
                  <a:srgbClr val="FF0000"/>
                </a:solidFill>
                <a:latin typeface="微软雅黑" panose="020B0503020204020204" pitchFamily="34" charset="-122"/>
                <a:ea typeface="微软雅黑" panose="020B0503020204020204" pitchFamily="34" charset="-122"/>
              </a:rPr>
              <a:t>  粗细</a:t>
            </a:r>
            <a:r>
              <a:rPr lang="zh-CN" altLang="en-US" sz="2800" dirty="0">
                <a:solidFill>
                  <a:srgbClr val="FF0000"/>
                </a:solidFill>
                <a:latin typeface="微软雅黑" panose="020B0503020204020204" pitchFamily="34" charset="-122"/>
                <a:ea typeface="微软雅黑" panose="020B0503020204020204" pitchFamily="34" charset="-122"/>
              </a:rPr>
              <a:t>　</a:t>
            </a:r>
            <a:r>
              <a:rPr lang="zh-CN" altLang="en-US" sz="2800" dirty="0" smtClean="0">
                <a:solidFill>
                  <a:srgbClr val="FF0000"/>
                </a:solidFill>
                <a:latin typeface="微软雅黑" panose="020B0503020204020204" pitchFamily="34" charset="-122"/>
                <a:ea typeface="微软雅黑" panose="020B0503020204020204" pitchFamily="34" charset="-122"/>
              </a:rPr>
              <a:t>  </a:t>
            </a:r>
            <a:endParaRPr lang="en-US" altLang="zh-CN" sz="2800" dirty="0" smtClean="0">
              <a:solidFill>
                <a:srgbClr val="FF0000"/>
              </a:solidFill>
              <a:latin typeface="微软雅黑" panose="020B0503020204020204" pitchFamily="34" charset="-122"/>
              <a:ea typeface="微软雅黑" panose="020B0503020204020204" pitchFamily="34" charset="-122"/>
            </a:endParaRPr>
          </a:p>
          <a:p>
            <a:r>
              <a:rPr lang="zh-CN" altLang="en-US" sz="2800" dirty="0" smtClean="0">
                <a:solidFill>
                  <a:srgbClr val="FF0000"/>
                </a:solidFill>
                <a:latin typeface="微软雅黑" panose="020B0503020204020204" pitchFamily="34" charset="-122"/>
                <a:ea typeface="微软雅黑" panose="020B0503020204020204" pitchFamily="34" charset="-122"/>
              </a:rPr>
              <a:t>温度</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进行实验</a:t>
            </a:r>
            <a:endParaRPr lang="zh-CN" altLang="en-US" sz="2400" b="1" dirty="0">
              <a:latin typeface="微软雅黑" panose="020B0503020204020204" pitchFamily="34" charset="-122"/>
              <a:ea typeface="微软雅黑" panose="020B0503020204020204" pitchFamily="34" charset="-122"/>
            </a:endParaRPr>
          </a:p>
        </p:txBody>
      </p:sp>
    </p:spTree>
    <p:controls>
      <mc:AlternateContent xmlns:mc="http://schemas.openxmlformats.org/markup-compatibility/2006">
        <mc:Choice xmlns:v="urn:schemas-microsoft-com:vml" Requires="v">
          <p:control spid="2055" name="" r:id="rId1" imgW="7400925" imgH="4632325"/>
        </mc:Choice>
        <mc:Fallback>
          <p:control name="" r:id="rId1" imgW="7400925" imgH="4632325">
            <p:pic>
              <p:nvPicPr>
                <p:cNvPr id="0" name="ShockwaveFlash2"/>
                <p:cNvPicPr preferRelativeResize="0">
                  <a:picLocks noChangeArrowheads="1" noChangeShapeType="1"/>
                </p:cNvPicPr>
                <p:nvPr/>
              </p:nvPicPr>
              <p:blipFill>
                <a:blip r:embed="rId2"/>
                <a:srcRect/>
                <a:stretch>
                  <a:fillRect/>
                </a:stretch>
              </p:blipFill>
              <p:spPr bwMode="auto">
                <a:xfrm>
                  <a:off x="741363" y="1655763"/>
                  <a:ext cx="7400925" cy="463232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12" name="Group 44"/>
          <p:cNvGraphicFramePr>
            <a:graphicFrameLocks noGrp="1"/>
          </p:cNvGraphicFramePr>
          <p:nvPr/>
        </p:nvGraphicFramePr>
        <p:xfrm>
          <a:off x="1110555" y="2528647"/>
          <a:ext cx="8333315" cy="1743840"/>
        </p:xfrm>
        <a:graphic>
          <a:graphicData uri="http://schemas.openxmlformats.org/drawingml/2006/table">
            <a:tbl>
              <a:tblPr/>
              <a:tblGrid>
                <a:gridCol w="2711449"/>
                <a:gridCol w="3012017"/>
                <a:gridCol w="2609849"/>
              </a:tblGrid>
              <a:tr h="469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导体 </a:t>
                      </a:r>
                      <a:endParaRPr kumimoji="0" lang="zh-CN" altLang="en-US"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电流表示数</a:t>
                      </a:r>
                      <a:endPar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电阻大小</a:t>
                      </a:r>
                      <a:endParaRPr kumimoji="0" lang="zh-CN" altLang="en-US"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甲</a:t>
                      </a:r>
                      <a:r>
                        <a:rPr kumimoji="0" lang="en-US" altLang="zh-CN"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米</a:t>
                      </a:r>
                      <a:r>
                        <a:rPr kumimoji="0" lang="en-US" altLang="zh-CN"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小</a:t>
                      </a:r>
                      <a:endPar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大</a:t>
                      </a:r>
                      <a:endPar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a:t>
                      </a:r>
                      <a:r>
                        <a:rPr kumimoji="0" lang="en-US" altLang="zh-CN"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(0.5</a:t>
                      </a: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米</a:t>
                      </a:r>
                      <a:r>
                        <a:rPr kumimoji="0" lang="en-US" altLang="zh-CN"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大</a:t>
                      </a:r>
                      <a:endPar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小</a:t>
                      </a:r>
                      <a:endPar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0792" name="Rectangle 24"/>
          <p:cNvSpPr>
            <a:spLocks noChangeArrowheads="1"/>
          </p:cNvSpPr>
          <p:nvPr/>
        </p:nvSpPr>
        <p:spPr bwMode="auto">
          <a:xfrm>
            <a:off x="2786240" y="940505"/>
            <a:ext cx="2228495" cy="523220"/>
          </a:xfrm>
          <a:prstGeom prst="rect">
            <a:avLst/>
          </a:prstGeom>
          <a:noFill/>
          <a:ln w="9525">
            <a:noFill/>
            <a:miter lim="800000"/>
          </a:ln>
          <a:effectLst/>
        </p:spPr>
        <p:txBody>
          <a:bodyPr wrap="none" anchor="ctr">
            <a:spAutoFit/>
          </a:bodyPr>
          <a:lstStyle/>
          <a:p>
            <a:r>
              <a:rPr lang="en-US" altLang="zh-CN" sz="2800" dirty="0">
                <a:solidFill>
                  <a:srgbClr val="FF3300"/>
                </a:solidFill>
                <a:latin typeface="微软雅黑" panose="020B0503020204020204" pitchFamily="34" charset="-122"/>
                <a:ea typeface="微软雅黑" panose="020B0503020204020204" pitchFamily="34" charset="-122"/>
              </a:rPr>
              <a:t>[</a:t>
            </a:r>
            <a:r>
              <a:rPr lang="zh-CN" altLang="en-US" sz="2800" dirty="0">
                <a:solidFill>
                  <a:srgbClr val="FF3300"/>
                </a:solidFill>
                <a:latin typeface="微软雅黑" panose="020B0503020204020204" pitchFamily="34" charset="-122"/>
                <a:ea typeface="微软雅黑" panose="020B0503020204020204" pitchFamily="34" charset="-122"/>
              </a:rPr>
              <a:t>实验方案二</a:t>
            </a:r>
            <a:r>
              <a:rPr lang="en-US" altLang="zh-CN" sz="2800" dirty="0">
                <a:solidFill>
                  <a:srgbClr val="FF3300"/>
                </a:solidFill>
                <a:latin typeface="微软雅黑" panose="020B0503020204020204" pitchFamily="34" charset="-122"/>
                <a:ea typeface="微软雅黑" panose="020B0503020204020204" pitchFamily="34" charset="-122"/>
              </a:rPr>
              <a:t>]</a:t>
            </a:r>
            <a:endParaRPr lang="en-US" altLang="zh-CN" sz="2800" dirty="0">
              <a:solidFill>
                <a:srgbClr val="FF3300"/>
              </a:solidFill>
              <a:latin typeface="微软雅黑" panose="020B0503020204020204" pitchFamily="34" charset="-122"/>
              <a:ea typeface="微软雅黑" panose="020B0503020204020204" pitchFamily="34" charset="-122"/>
            </a:endParaRPr>
          </a:p>
        </p:txBody>
      </p:sp>
      <p:sp>
        <p:nvSpPr>
          <p:cNvPr id="160793" name="Rectangle 25"/>
          <p:cNvSpPr>
            <a:spLocks noChangeArrowheads="1"/>
          </p:cNvSpPr>
          <p:nvPr/>
        </p:nvSpPr>
        <p:spPr bwMode="auto">
          <a:xfrm>
            <a:off x="5094111" y="946328"/>
            <a:ext cx="4972836" cy="523220"/>
          </a:xfrm>
          <a:prstGeom prst="rect">
            <a:avLst/>
          </a:prstGeom>
          <a:noFill/>
          <a:ln w="9525">
            <a:noFill/>
            <a:miter lim="800000"/>
          </a:ln>
          <a:effectLst/>
        </p:spPr>
        <p:txBody>
          <a:bodyPr wrap="none" anchor="ctr">
            <a:spAutoFit/>
          </a:bodyPr>
          <a:lstStyle/>
          <a:p>
            <a:r>
              <a:rPr lang="zh-CN" altLang="en-US" sz="2800" dirty="0">
                <a:solidFill>
                  <a:srgbClr val="000000"/>
                </a:solidFill>
                <a:latin typeface="微软雅黑" panose="020B0503020204020204" pitchFamily="34" charset="-122"/>
                <a:ea typeface="微软雅黑" panose="020B0503020204020204" pitchFamily="34" charset="-122"/>
              </a:rPr>
              <a:t>探究导体电阻与长度的关系。 </a:t>
            </a: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60796" name="Rectangle 28"/>
          <p:cNvSpPr>
            <a:spLocks noChangeArrowheads="1"/>
          </p:cNvSpPr>
          <p:nvPr/>
        </p:nvSpPr>
        <p:spPr bwMode="auto">
          <a:xfrm>
            <a:off x="1093057" y="4620228"/>
            <a:ext cx="12048067" cy="954107"/>
          </a:xfrm>
          <a:prstGeom prst="rect">
            <a:avLst/>
          </a:prstGeom>
          <a:noFill/>
          <a:ln w="9525">
            <a:noFill/>
            <a:miter lim="800000"/>
          </a:ln>
          <a:effectLst/>
        </p:spPr>
        <p:txBody>
          <a:bodyPr anchor="ctr">
            <a:spAutoFit/>
          </a:bodyPr>
          <a:lstStyle/>
          <a:p>
            <a:r>
              <a:rPr lang="en-US" altLang="zh-CN" sz="2800" dirty="0">
                <a:solidFill>
                  <a:srgbClr val="FF3300"/>
                </a:solidFill>
                <a:latin typeface="微软雅黑" panose="020B0503020204020204" pitchFamily="34" charset="-122"/>
                <a:ea typeface="微软雅黑" panose="020B0503020204020204" pitchFamily="34" charset="-122"/>
              </a:rPr>
              <a:t> </a:t>
            </a:r>
            <a:r>
              <a:rPr lang="zh-CN" altLang="en-US" sz="2800" dirty="0">
                <a:solidFill>
                  <a:srgbClr val="FF3300"/>
                </a:solidFill>
                <a:latin typeface="微软雅黑" panose="020B0503020204020204" pitchFamily="34" charset="-122"/>
                <a:ea typeface="微软雅黑" panose="020B0503020204020204" pitchFamily="34" charset="-122"/>
              </a:rPr>
              <a:t>实验结果：</a:t>
            </a:r>
            <a:endParaRPr lang="zh-CN" altLang="en-US" sz="2800" dirty="0">
              <a:solidFill>
                <a:srgbClr val="FF3300"/>
              </a:solidFill>
              <a:latin typeface="微软雅黑" panose="020B0503020204020204" pitchFamily="34" charset="-122"/>
              <a:ea typeface="微软雅黑" panose="020B0503020204020204" pitchFamily="34" charset="-122"/>
            </a:endParaRPr>
          </a:p>
          <a:p>
            <a:r>
              <a:rPr lang="zh-CN" altLang="en-US" sz="2800" dirty="0">
                <a:solidFill>
                  <a:srgbClr val="000000"/>
                </a:solidFill>
                <a:latin typeface="微软雅黑" panose="020B0503020204020204" pitchFamily="34" charset="-122"/>
                <a:ea typeface="微软雅黑" panose="020B0503020204020204" pitchFamily="34" charset="-122"/>
              </a:rPr>
              <a:t>材料、粗细相同的导体，长度</a:t>
            </a:r>
            <a:r>
              <a:rPr lang="zh-CN" altLang="en-US" sz="2800" dirty="0">
                <a:solidFill>
                  <a:srgbClr val="FF0000"/>
                </a:solidFill>
                <a:latin typeface="微软雅黑" panose="020B0503020204020204" pitchFamily="34" charset="-122"/>
                <a:ea typeface="微软雅黑" panose="020B0503020204020204" pitchFamily="34" charset="-122"/>
              </a:rPr>
              <a:t>越大</a:t>
            </a:r>
            <a:r>
              <a:rPr lang="zh-CN" altLang="en-US" sz="2800" dirty="0">
                <a:solidFill>
                  <a:srgbClr val="000000"/>
                </a:solidFill>
                <a:latin typeface="微软雅黑" panose="020B0503020204020204" pitchFamily="34" charset="-122"/>
                <a:ea typeface="微软雅黑" panose="020B0503020204020204" pitchFamily="34" charset="-122"/>
              </a:rPr>
              <a:t>，</a:t>
            </a:r>
            <a:r>
              <a:rPr lang="zh-CN" altLang="en-US" sz="2800" dirty="0" smtClean="0">
                <a:solidFill>
                  <a:srgbClr val="000000"/>
                </a:solidFill>
                <a:latin typeface="微软雅黑" panose="020B0503020204020204" pitchFamily="34" charset="-122"/>
                <a:ea typeface="微软雅黑" panose="020B0503020204020204" pitchFamily="34" charset="-122"/>
              </a:rPr>
              <a:t>电阻</a:t>
            </a:r>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 。</a:t>
            </a: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60797" name="Rectangle 29"/>
          <p:cNvSpPr>
            <a:spLocks noChangeArrowheads="1"/>
          </p:cNvSpPr>
          <p:nvPr/>
        </p:nvSpPr>
        <p:spPr bwMode="auto">
          <a:xfrm>
            <a:off x="7736444" y="4868422"/>
            <a:ext cx="902811" cy="523220"/>
          </a:xfrm>
          <a:prstGeom prst="rect">
            <a:avLst/>
          </a:prstGeom>
          <a:noFill/>
          <a:ln w="9525">
            <a:noFill/>
            <a:miter lim="800000"/>
          </a:ln>
          <a:effectLst/>
        </p:spPr>
        <p:txBody>
          <a:bodyPr wrap="none">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越大</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aphicFrame>
        <p:nvGraphicFramePr>
          <p:cNvPr id="160813" name="Group 45"/>
          <p:cNvGraphicFramePr>
            <a:graphicFrameLocks noGrp="1"/>
          </p:cNvGraphicFramePr>
          <p:nvPr/>
        </p:nvGraphicFramePr>
        <p:xfrm>
          <a:off x="3798721" y="3104909"/>
          <a:ext cx="5621867" cy="1158876"/>
        </p:xfrm>
        <a:graphic>
          <a:graphicData uri="http://schemas.openxmlformats.org/drawingml/2006/table">
            <a:tbl>
              <a:tblPr/>
              <a:tblGrid>
                <a:gridCol w="3012016"/>
                <a:gridCol w="2609851"/>
              </a:tblGrid>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dirty="0" smtClean="0">
                          <a:ln>
                            <a:noFill/>
                          </a:ln>
                          <a:solidFill>
                            <a:srgbClr val="FF3300"/>
                          </a:solidFill>
                          <a:effectLst/>
                          <a:latin typeface="Arial" panose="020B0604020202020204" pitchFamily="34" charset="0"/>
                          <a:ea typeface="宋体" panose="02010600030101010101" pitchFamily="2" charset="-122"/>
                        </a:rPr>
                        <a:t>小</a:t>
                      </a:r>
                      <a:endParaRPr kumimoji="0" lang="zh-CN" altLang="en-US" sz="3200" b="1" i="0" u="none" strike="noStrike" cap="none" normalizeH="0" baseline="0" dirty="0" smtClean="0">
                        <a:ln>
                          <a:noFill/>
                        </a:ln>
                        <a:solidFill>
                          <a:srgbClr val="FF3300"/>
                        </a:solidFill>
                        <a:effectLst/>
                        <a:latin typeface="Arial" panose="020B0604020202020204" pitchFamily="34" charset="0"/>
                        <a:ea typeface="宋体" panose="02010600030101010101" pitchFamily="2" charset="-122"/>
                      </a:endParaRPr>
                    </a:p>
                  </a:txBody>
                  <a:tcPr marL="121920" marR="1219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rPr>
                        <a:t>大</a:t>
                      </a:r>
                      <a:endParaRPr kumimoji="0" lang="zh-CN" altLang="en-US" sz="32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121920" marR="1219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rPr>
                        <a:t>大</a:t>
                      </a:r>
                      <a:endParaRPr kumimoji="0" lang="zh-CN" altLang="en-US" sz="32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121920" marR="1219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rPr>
                        <a:t>小</a:t>
                      </a:r>
                      <a:endParaRPr kumimoji="0" lang="zh-CN" altLang="en-US" sz="32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121920" marR="1219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矩形 9"/>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进行实验</a:t>
            </a:r>
            <a:endParaRPr lang="zh-CN" altLang="en-US" sz="2400" b="1" dirty="0">
              <a:latin typeface="微软雅黑" panose="020B0503020204020204" pitchFamily="34" charset="-122"/>
              <a:ea typeface="微软雅黑" panose="020B0503020204020204" pitchFamily="34" charset="-122"/>
            </a:endParaRPr>
          </a:p>
        </p:txBody>
      </p:sp>
      <p:sp>
        <p:nvSpPr>
          <p:cNvPr id="11" name="Rectangle 27"/>
          <p:cNvSpPr>
            <a:spLocks noChangeArrowheads="1"/>
          </p:cNvSpPr>
          <p:nvPr/>
        </p:nvSpPr>
        <p:spPr bwMode="auto">
          <a:xfrm>
            <a:off x="1075973" y="1967973"/>
            <a:ext cx="6803672" cy="523220"/>
          </a:xfrm>
          <a:prstGeom prst="rect">
            <a:avLst/>
          </a:prstGeom>
          <a:noFill/>
          <a:ln w="9525">
            <a:noFill/>
            <a:miter lim="800000"/>
          </a:ln>
          <a:effectLst/>
        </p:spPr>
        <p:txBody>
          <a:bodyPr wrap="square" anchor="ctr">
            <a:spAutoFit/>
          </a:bodyPr>
          <a:lstStyle/>
          <a:p>
            <a:r>
              <a:rPr lang="zh-CN" altLang="en-US" sz="2800" dirty="0" smtClean="0">
                <a:solidFill>
                  <a:srgbClr val="0070C0"/>
                </a:solidFill>
                <a:latin typeface="微软雅黑" panose="020B0503020204020204" pitchFamily="34" charset="-122"/>
                <a:ea typeface="微软雅黑" panose="020B0503020204020204" pitchFamily="34" charset="-122"/>
              </a:rPr>
              <a:t>控制导体的材料、横截面积和温度不变。</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813"/>
                                        </p:tgtEl>
                                        <p:attrNameLst>
                                          <p:attrName>style.visibility</p:attrName>
                                        </p:attrNameLst>
                                      </p:cBhvr>
                                      <p:to>
                                        <p:strVal val="visible"/>
                                      </p:to>
                                    </p:set>
                                    <p:anim calcmode="lin" valueType="num">
                                      <p:cBhvr additive="base">
                                        <p:cTn id="7" dur="500" fill="hold"/>
                                        <p:tgtEl>
                                          <p:spTgt spid="160813"/>
                                        </p:tgtEl>
                                        <p:attrNameLst>
                                          <p:attrName>ppt_x</p:attrName>
                                        </p:attrNameLst>
                                      </p:cBhvr>
                                      <p:tavLst>
                                        <p:tav tm="0">
                                          <p:val>
                                            <p:strVal val="#ppt_x"/>
                                          </p:val>
                                        </p:tav>
                                        <p:tav tm="100000">
                                          <p:val>
                                            <p:strVal val="#ppt_x"/>
                                          </p:val>
                                        </p:tav>
                                      </p:tavLst>
                                    </p:anim>
                                    <p:anim calcmode="lin" valueType="num">
                                      <p:cBhvr additive="base">
                                        <p:cTn id="8" dur="500" fill="hold"/>
                                        <p:tgtEl>
                                          <p:spTgt spid="1608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0796"/>
                                        </p:tgtEl>
                                        <p:attrNameLst>
                                          <p:attrName>style.visibility</p:attrName>
                                        </p:attrNameLst>
                                      </p:cBhvr>
                                      <p:to>
                                        <p:strVal val="visible"/>
                                      </p:to>
                                    </p:set>
                                    <p:anim calcmode="lin" valueType="num">
                                      <p:cBhvr additive="base">
                                        <p:cTn id="13" dur="500" fill="hold"/>
                                        <p:tgtEl>
                                          <p:spTgt spid="160796"/>
                                        </p:tgtEl>
                                        <p:attrNameLst>
                                          <p:attrName>ppt_x</p:attrName>
                                        </p:attrNameLst>
                                      </p:cBhvr>
                                      <p:tavLst>
                                        <p:tav tm="0">
                                          <p:val>
                                            <p:strVal val="#ppt_x"/>
                                          </p:val>
                                        </p:tav>
                                        <p:tav tm="100000">
                                          <p:val>
                                            <p:strVal val="#ppt_x"/>
                                          </p:val>
                                        </p:tav>
                                      </p:tavLst>
                                    </p:anim>
                                    <p:anim calcmode="lin" valueType="num">
                                      <p:cBhvr additive="base">
                                        <p:cTn id="14" dur="500" fill="hold"/>
                                        <p:tgtEl>
                                          <p:spTgt spid="1607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0797"/>
                                        </p:tgtEl>
                                        <p:attrNameLst>
                                          <p:attrName>style.visibility</p:attrName>
                                        </p:attrNameLst>
                                      </p:cBhvr>
                                      <p:to>
                                        <p:strVal val="visible"/>
                                      </p:to>
                                    </p:set>
                                    <p:anim calcmode="lin" valueType="num">
                                      <p:cBhvr additive="base">
                                        <p:cTn id="19" dur="500" fill="hold"/>
                                        <p:tgtEl>
                                          <p:spTgt spid="160797"/>
                                        </p:tgtEl>
                                        <p:attrNameLst>
                                          <p:attrName>ppt_x</p:attrName>
                                        </p:attrNameLst>
                                      </p:cBhvr>
                                      <p:tavLst>
                                        <p:tav tm="0">
                                          <p:val>
                                            <p:strVal val="#ppt_x"/>
                                          </p:val>
                                        </p:tav>
                                        <p:tav tm="100000">
                                          <p:val>
                                            <p:strVal val="#ppt_x"/>
                                          </p:val>
                                        </p:tav>
                                      </p:tavLst>
                                    </p:anim>
                                    <p:anim calcmode="lin" valueType="num">
                                      <p:cBhvr additive="base">
                                        <p:cTn id="20" dur="500" fill="hold"/>
                                        <p:tgtEl>
                                          <p:spTgt spid="160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6" grpId="0"/>
      <p:bldP spid="1607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8401052" y="1976262"/>
            <a:ext cx="3000726" cy="954107"/>
          </a:xfrm>
          <a:prstGeom prst="rect">
            <a:avLst/>
          </a:prstGeom>
          <a:solidFill>
            <a:schemeClr val="bg1"/>
          </a:solidFill>
          <a:ln w="9525">
            <a:noFill/>
            <a:miter lim="800000"/>
          </a:ln>
          <a:effectLst/>
        </p:spPr>
        <p:txBody>
          <a:bodyPr wrap="square">
            <a:spAutoFit/>
          </a:bodyPr>
          <a:lstStyle/>
          <a:p>
            <a:pPr>
              <a:spcBef>
                <a:spcPct val="50000"/>
              </a:spcBef>
            </a:pPr>
            <a:r>
              <a:rPr lang="zh-CN" altLang="en-US" sz="2800" dirty="0">
                <a:solidFill>
                  <a:srgbClr val="0070C0"/>
                </a:solidFill>
                <a:latin typeface="微软雅黑" panose="020B0503020204020204" pitchFamily="34" charset="-122"/>
                <a:ea typeface="微软雅黑" panose="020B0503020204020204" pitchFamily="34" charset="-122"/>
              </a:rPr>
              <a:t>你会选择哪两根导体做实验？</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进行实验</a:t>
            </a:r>
            <a:endParaRPr lang="zh-CN" altLang="en-US" sz="2400" b="1" dirty="0">
              <a:latin typeface="微软雅黑" panose="020B0503020204020204" pitchFamily="34" charset="-122"/>
              <a:ea typeface="微软雅黑" panose="020B0503020204020204" pitchFamily="34" charset="-122"/>
            </a:endParaRPr>
          </a:p>
        </p:txBody>
      </p:sp>
      <p:sp>
        <p:nvSpPr>
          <p:cNvPr id="5" name="Rectangle 2"/>
          <p:cNvSpPr>
            <a:spLocks noChangeArrowheads="1"/>
          </p:cNvSpPr>
          <p:nvPr/>
        </p:nvSpPr>
        <p:spPr bwMode="auto">
          <a:xfrm>
            <a:off x="4971344" y="953736"/>
            <a:ext cx="4873450" cy="523220"/>
          </a:xfrm>
          <a:prstGeom prst="rect">
            <a:avLst/>
          </a:prstGeom>
          <a:noFill/>
          <a:ln w="9525">
            <a:noFill/>
            <a:miter lim="800000"/>
          </a:ln>
          <a:effectLst/>
        </p:spPr>
        <p:txBody>
          <a:bodyPr wrap="none" anchor="ctr">
            <a:spAutoFit/>
          </a:bodyPr>
          <a:lstStyle/>
          <a:p>
            <a:pPr algn="ctr"/>
            <a:r>
              <a:rPr lang="zh-CN" altLang="en-US" sz="2800" dirty="0">
                <a:solidFill>
                  <a:srgbClr val="000000"/>
                </a:solidFill>
                <a:latin typeface="微软雅黑" panose="020B0503020204020204" pitchFamily="34" charset="-122"/>
                <a:ea typeface="微软雅黑" panose="020B0503020204020204" pitchFamily="34" charset="-122"/>
              </a:rPr>
              <a:t>探究导体的电阻与粗细的关系</a:t>
            </a: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6" name="Rectangle 3"/>
          <p:cNvSpPr>
            <a:spLocks noChangeArrowheads="1"/>
          </p:cNvSpPr>
          <p:nvPr/>
        </p:nvSpPr>
        <p:spPr bwMode="auto">
          <a:xfrm>
            <a:off x="2786239" y="895350"/>
            <a:ext cx="2228495" cy="527050"/>
          </a:xfrm>
          <a:prstGeom prst="rect">
            <a:avLst/>
          </a:prstGeom>
          <a:noFill/>
          <a:ln w="9525">
            <a:noFill/>
            <a:miter lim="800000"/>
          </a:ln>
          <a:effectLst/>
        </p:spPr>
        <p:txBody>
          <a:bodyPr wrap="square" anchor="ctr">
            <a:spAutoFit/>
          </a:bodyPr>
          <a:lstStyle/>
          <a:p>
            <a:r>
              <a:rPr lang="en-US" altLang="zh-CN" sz="2800" dirty="0">
                <a:solidFill>
                  <a:srgbClr val="FF3300"/>
                </a:solidFill>
                <a:latin typeface="微软雅黑" panose="020B0503020204020204" pitchFamily="34" charset="-122"/>
                <a:ea typeface="微软雅黑" panose="020B0503020204020204" pitchFamily="34" charset="-122"/>
              </a:rPr>
              <a:t>[</a:t>
            </a:r>
            <a:r>
              <a:rPr lang="zh-CN" altLang="en-US" sz="2800" dirty="0">
                <a:solidFill>
                  <a:srgbClr val="FF3300"/>
                </a:solidFill>
                <a:latin typeface="微软雅黑" panose="020B0503020204020204" pitchFamily="34" charset="-122"/>
                <a:ea typeface="微软雅黑" panose="020B0503020204020204" pitchFamily="34" charset="-122"/>
              </a:rPr>
              <a:t>实验方案三</a:t>
            </a:r>
            <a:r>
              <a:rPr lang="en-US" altLang="zh-CN" sz="2800" dirty="0">
                <a:solidFill>
                  <a:srgbClr val="FF3300"/>
                </a:solidFill>
                <a:latin typeface="微软雅黑" panose="020B0503020204020204" pitchFamily="34" charset="-122"/>
                <a:ea typeface="微软雅黑" panose="020B0503020204020204" pitchFamily="34" charset="-122"/>
              </a:rPr>
              <a:t>]</a:t>
            </a:r>
            <a:endParaRPr lang="en-US" altLang="zh-CN" sz="2800" dirty="0">
              <a:solidFill>
                <a:srgbClr val="FF3300"/>
              </a:solidFill>
              <a:latin typeface="微软雅黑" panose="020B0503020204020204" pitchFamily="34" charset="-122"/>
              <a:ea typeface="微软雅黑" panose="020B0503020204020204" pitchFamily="34" charset="-122"/>
            </a:endParaRPr>
          </a:p>
        </p:txBody>
      </p:sp>
      <p:sp>
        <p:nvSpPr>
          <p:cNvPr id="7" name="Rectangle 4"/>
          <p:cNvSpPr>
            <a:spLocks noChangeArrowheads="1"/>
          </p:cNvSpPr>
          <p:nvPr/>
        </p:nvSpPr>
        <p:spPr bwMode="auto">
          <a:xfrm>
            <a:off x="8441974" y="3766608"/>
            <a:ext cx="3467804" cy="1384995"/>
          </a:xfrm>
          <a:prstGeom prst="rect">
            <a:avLst/>
          </a:prstGeom>
          <a:noFill/>
          <a:ln w="9525">
            <a:noFill/>
            <a:miter lim="800000"/>
          </a:ln>
          <a:effectLst/>
        </p:spPr>
        <p:txBody>
          <a:bodyPr wrap="square" anchor="ctr">
            <a:spAutoFit/>
          </a:bodyPr>
          <a:lstStyle/>
          <a:p>
            <a:r>
              <a:rPr lang="zh-CN" altLang="en-US" sz="2800" dirty="0">
                <a:solidFill>
                  <a:srgbClr val="000000"/>
                </a:solidFill>
                <a:latin typeface="微软雅黑" panose="020B0503020204020204" pitchFamily="34" charset="-122"/>
                <a:ea typeface="微软雅黑" panose="020B0503020204020204" pitchFamily="34" charset="-122"/>
              </a:rPr>
              <a:t>控制的不变量</a:t>
            </a:r>
            <a:r>
              <a:rPr lang="zh-CN" altLang="en-US" sz="2800" dirty="0" smtClean="0">
                <a:solidFill>
                  <a:srgbClr val="000000"/>
                </a:solidFill>
                <a:latin typeface="微软雅黑" panose="020B0503020204020204" pitchFamily="34" charset="-122"/>
                <a:ea typeface="微软雅黑" panose="020B0503020204020204" pitchFamily="34" charset="-122"/>
              </a:rPr>
              <a:t>有：</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a:t>
            </a:r>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 </a:t>
            </a: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8657873" y="4203172"/>
            <a:ext cx="1980029" cy="954107"/>
          </a:xfrm>
          <a:prstGeom prst="rect">
            <a:avLst/>
          </a:prstGeom>
          <a:noFill/>
          <a:ln w="9525">
            <a:noFill/>
            <a:miter lim="800000"/>
          </a:ln>
          <a:effectLst/>
        </p:spPr>
        <p:txBody>
          <a:bodyPr wrap="none">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材料　</a:t>
            </a:r>
            <a:r>
              <a:rPr lang="zh-CN" altLang="en-US" sz="2800" b="1" dirty="0" smtClean="0">
                <a:solidFill>
                  <a:srgbClr val="FF0000"/>
                </a:solidFill>
                <a:latin typeface="微软雅黑" panose="020B0503020204020204" pitchFamily="34" charset="-122"/>
                <a:ea typeface="微软雅黑" panose="020B0503020204020204" pitchFamily="34" charset="-122"/>
              </a:rPr>
              <a:t>长度</a:t>
            </a:r>
            <a:endParaRPr lang="en-US" altLang="zh-CN" sz="2800" b="1" dirty="0" smtClean="0">
              <a:solidFill>
                <a:srgbClr val="FF0000"/>
              </a:solidFill>
              <a:latin typeface="微软雅黑" panose="020B0503020204020204" pitchFamily="34" charset="-122"/>
              <a:ea typeface="微软雅黑" panose="020B0503020204020204" pitchFamily="34" charset="-122"/>
            </a:endParaRPr>
          </a:p>
          <a:p>
            <a:r>
              <a:rPr lang="zh-CN" altLang="en-US" sz="2800" b="1" dirty="0" smtClean="0">
                <a:solidFill>
                  <a:srgbClr val="FF0000"/>
                </a:solidFill>
                <a:latin typeface="微软雅黑" panose="020B0503020204020204" pitchFamily="34" charset="-122"/>
                <a:ea typeface="微软雅黑" panose="020B0503020204020204" pitchFamily="34" charset="-122"/>
              </a:rPr>
              <a:t>温度</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ontrols>
      <mc:AlternateContent xmlns:mc="http://schemas.openxmlformats.org/markup-compatibility/2006">
        <mc:Choice xmlns:v="urn:schemas-microsoft-com:vml" Requires="v">
          <p:control spid="3079" name="" r:id="rId1" imgW="7569200" imgH="4926013"/>
        </mc:Choice>
        <mc:Fallback>
          <p:control name="" r:id="rId1" imgW="7569200" imgH="4926013">
            <p:pic>
              <p:nvPicPr>
                <p:cNvPr id="0" name="ShockwaveFlash1"/>
                <p:cNvPicPr preferRelativeResize="0">
                  <a:picLocks noChangeArrowheads="1" noChangeShapeType="1"/>
                </p:cNvPicPr>
                <p:nvPr/>
              </p:nvPicPr>
              <p:blipFill>
                <a:blip r:embed="rId2"/>
                <a:srcRect/>
                <a:stretch>
                  <a:fillRect/>
                </a:stretch>
              </p:blipFill>
              <p:spPr bwMode="auto">
                <a:xfrm>
                  <a:off x="708025" y="1577975"/>
                  <a:ext cx="7569200" cy="492601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4858456" y="1000034"/>
            <a:ext cx="4873450" cy="523220"/>
          </a:xfrm>
          <a:prstGeom prst="rect">
            <a:avLst/>
          </a:prstGeom>
          <a:noFill/>
          <a:ln w="9525">
            <a:noFill/>
            <a:miter lim="800000"/>
          </a:ln>
          <a:effectLst/>
        </p:spPr>
        <p:txBody>
          <a:bodyPr wrap="none" anchor="ctr">
            <a:spAutoFit/>
          </a:bodyPr>
          <a:lstStyle/>
          <a:p>
            <a:pPr algn="ctr"/>
            <a:r>
              <a:rPr lang="zh-CN" altLang="en-US" sz="2800" dirty="0">
                <a:solidFill>
                  <a:srgbClr val="000000"/>
                </a:solidFill>
                <a:latin typeface="微软雅黑" panose="020B0503020204020204" pitchFamily="34" charset="-122"/>
                <a:ea typeface="微软雅黑" panose="020B0503020204020204" pitchFamily="34" charset="-122"/>
              </a:rPr>
              <a:t>探究导体的电阻与粗细的关系</a:t>
            </a: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63843" name="Rectangle 3"/>
          <p:cNvSpPr>
            <a:spLocks noChangeArrowheads="1"/>
          </p:cNvSpPr>
          <p:nvPr/>
        </p:nvSpPr>
        <p:spPr bwMode="auto">
          <a:xfrm>
            <a:off x="2664062" y="994949"/>
            <a:ext cx="2228495" cy="523220"/>
          </a:xfrm>
          <a:prstGeom prst="rect">
            <a:avLst/>
          </a:prstGeom>
          <a:noFill/>
          <a:ln w="9525">
            <a:noFill/>
            <a:miter lim="800000"/>
          </a:ln>
          <a:effectLst/>
        </p:spPr>
        <p:txBody>
          <a:bodyPr wrap="none" anchor="ctr">
            <a:spAutoFit/>
          </a:bodyPr>
          <a:lstStyle/>
          <a:p>
            <a:r>
              <a:rPr lang="en-US" altLang="zh-CN" sz="2800" dirty="0">
                <a:solidFill>
                  <a:srgbClr val="FF3300"/>
                </a:solidFill>
                <a:latin typeface="微软雅黑" panose="020B0503020204020204" pitchFamily="34" charset="-122"/>
                <a:ea typeface="微软雅黑" panose="020B0503020204020204" pitchFamily="34" charset="-122"/>
              </a:rPr>
              <a:t>[</a:t>
            </a:r>
            <a:r>
              <a:rPr lang="zh-CN" altLang="en-US" sz="2800" dirty="0">
                <a:solidFill>
                  <a:srgbClr val="FF3300"/>
                </a:solidFill>
                <a:latin typeface="微软雅黑" panose="020B0503020204020204" pitchFamily="34" charset="-122"/>
                <a:ea typeface="微软雅黑" panose="020B0503020204020204" pitchFamily="34" charset="-122"/>
              </a:rPr>
              <a:t>实验方案三</a:t>
            </a:r>
            <a:r>
              <a:rPr lang="en-US" altLang="zh-CN" sz="2800" dirty="0">
                <a:solidFill>
                  <a:srgbClr val="FF3300"/>
                </a:solidFill>
                <a:latin typeface="微软雅黑" panose="020B0503020204020204" pitchFamily="34" charset="-122"/>
                <a:ea typeface="微软雅黑" panose="020B0503020204020204" pitchFamily="34" charset="-122"/>
              </a:rPr>
              <a:t>]</a:t>
            </a:r>
            <a:endParaRPr lang="en-US" altLang="zh-CN" sz="2800" dirty="0">
              <a:solidFill>
                <a:srgbClr val="FF3300"/>
              </a:solidFill>
              <a:latin typeface="微软雅黑" panose="020B0503020204020204" pitchFamily="34" charset="-122"/>
              <a:ea typeface="微软雅黑" panose="020B0503020204020204" pitchFamily="34" charset="-122"/>
            </a:endParaRPr>
          </a:p>
        </p:txBody>
      </p:sp>
      <p:graphicFrame>
        <p:nvGraphicFramePr>
          <p:cNvPr id="163884" name="Group 44"/>
          <p:cNvGraphicFramePr>
            <a:graphicFrameLocks noGrp="1"/>
          </p:cNvGraphicFramePr>
          <p:nvPr/>
        </p:nvGraphicFramePr>
        <p:xfrm>
          <a:off x="1171812" y="2790713"/>
          <a:ext cx="8498417" cy="1743840"/>
        </p:xfrm>
        <a:graphic>
          <a:graphicData uri="http://schemas.openxmlformats.org/drawingml/2006/table">
            <a:tbl>
              <a:tblPr/>
              <a:tblGrid>
                <a:gridCol w="2834217"/>
                <a:gridCol w="3168649"/>
                <a:gridCol w="2495551"/>
              </a:tblGrid>
              <a:tr h="469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导体 </a:t>
                      </a:r>
                      <a:endPar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电流表示数</a:t>
                      </a:r>
                      <a:endPar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电阻大小</a:t>
                      </a:r>
                      <a:endPar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甲</a:t>
                      </a: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(0.5mm</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2</a:t>
                      </a: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小</a:t>
                      </a:r>
                      <a:endPar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大</a:t>
                      </a:r>
                      <a:endPar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a:t>
                      </a: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(1mm</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2</a:t>
                      </a: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大</a:t>
                      </a:r>
                      <a:endParaRPr kumimoji="0" lang="zh-CN" altLang="en-US" sz="32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rPr>
                        <a:t>小</a:t>
                      </a:r>
                      <a:endParaRPr kumimoji="0" lang="zh-CN" altLang="en-US" sz="32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3867" name="Rectangle 27"/>
          <p:cNvSpPr>
            <a:spLocks noChangeArrowheads="1"/>
          </p:cNvSpPr>
          <p:nvPr/>
        </p:nvSpPr>
        <p:spPr bwMode="auto">
          <a:xfrm>
            <a:off x="1054100" y="4725815"/>
            <a:ext cx="8946427" cy="954107"/>
          </a:xfrm>
          <a:prstGeom prst="rect">
            <a:avLst/>
          </a:prstGeom>
          <a:noFill/>
          <a:ln w="9525">
            <a:noFill/>
            <a:miter lim="800000"/>
          </a:ln>
          <a:effectLst/>
        </p:spPr>
        <p:txBody>
          <a:bodyPr wrap="square" anchor="ctr">
            <a:spAutoFit/>
          </a:bodyPr>
          <a:lstStyle/>
          <a:p>
            <a:r>
              <a:rPr lang="zh-CN" altLang="en-US" sz="2800" dirty="0">
                <a:solidFill>
                  <a:srgbClr val="FF3300"/>
                </a:solidFill>
                <a:latin typeface="微软雅黑" panose="020B0503020204020204" pitchFamily="34" charset="-122"/>
                <a:ea typeface="微软雅黑" panose="020B0503020204020204" pitchFamily="34" charset="-122"/>
              </a:rPr>
              <a:t>实验结果：</a:t>
            </a:r>
            <a:endParaRPr lang="zh-CN" altLang="en-US" sz="2800" dirty="0">
              <a:solidFill>
                <a:srgbClr val="FF3300"/>
              </a:solidFill>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材料、长度相同的导体</a:t>
            </a:r>
            <a:r>
              <a:rPr lang="zh-CN" altLang="en-US" sz="2800" dirty="0" smtClean="0">
                <a:latin typeface="微软雅黑" panose="020B0503020204020204" pitchFamily="34" charset="-122"/>
                <a:ea typeface="微软雅黑" panose="020B0503020204020204" pitchFamily="34" charset="-122"/>
              </a:rPr>
              <a:t>，横截面积</a:t>
            </a:r>
            <a:r>
              <a:rPr lang="zh-CN" altLang="en-US" sz="2800" dirty="0" smtClean="0">
                <a:solidFill>
                  <a:srgbClr val="FF0000"/>
                </a:solidFill>
                <a:latin typeface="微软雅黑" panose="020B0503020204020204" pitchFamily="34" charset="-122"/>
                <a:ea typeface="微软雅黑" panose="020B0503020204020204" pitchFamily="34" charset="-122"/>
              </a:rPr>
              <a:t>越大</a:t>
            </a:r>
            <a:r>
              <a:rPr lang="zh-CN" altLang="en-US" sz="2800" dirty="0" smtClean="0">
                <a:latin typeface="微软雅黑" panose="020B0503020204020204" pitchFamily="34" charset="-122"/>
                <a:ea typeface="微软雅黑" panose="020B0503020204020204" pitchFamily="34" charset="-122"/>
              </a:rPr>
              <a:t>，电阻</a:t>
            </a:r>
            <a:r>
              <a:rPr lang="zh-CN" altLang="en-US" sz="2800" u="sng"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graphicFrame>
        <p:nvGraphicFramePr>
          <p:cNvPr id="163885" name="Group 45"/>
          <p:cNvGraphicFramePr>
            <a:graphicFrameLocks noGrp="1"/>
          </p:cNvGraphicFramePr>
          <p:nvPr/>
        </p:nvGraphicFramePr>
        <p:xfrm>
          <a:off x="4006029" y="3366976"/>
          <a:ext cx="5664200" cy="1158876"/>
        </p:xfrm>
        <a:graphic>
          <a:graphicData uri="http://schemas.openxmlformats.org/drawingml/2006/table">
            <a:tbl>
              <a:tblPr/>
              <a:tblGrid>
                <a:gridCol w="3168649"/>
                <a:gridCol w="2495551"/>
              </a:tblGrid>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rPr>
                        <a:t>小</a:t>
                      </a:r>
                      <a:endParaRPr kumimoji="0" lang="zh-CN" altLang="en-US" sz="32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endParaRPr>
                    </a:p>
                  </a:txBody>
                  <a:tcPr marL="121920" marR="1219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rPr>
                        <a:t>大</a:t>
                      </a:r>
                      <a:endParaRPr kumimoji="0" lang="zh-CN" altLang="en-US" sz="32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endParaRPr>
                    </a:p>
                  </a:txBody>
                  <a:tcPr marL="121920" marR="1219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rPr>
                        <a:t>大</a:t>
                      </a:r>
                      <a:endParaRPr kumimoji="0" lang="zh-CN" altLang="en-US" sz="32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endParaRPr>
                    </a:p>
                  </a:txBody>
                  <a:tcPr marL="121920" marR="1219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rPr>
                        <a:t>小</a:t>
                      </a:r>
                      <a:endParaRPr kumimoji="0" lang="zh-CN" altLang="en-US" sz="32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endParaRPr>
                    </a:p>
                  </a:txBody>
                  <a:tcPr marL="121920" marR="1219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3883" name="Rectangle 43"/>
          <p:cNvSpPr>
            <a:spLocks noChangeArrowheads="1"/>
          </p:cNvSpPr>
          <p:nvPr/>
        </p:nvSpPr>
        <p:spPr bwMode="auto">
          <a:xfrm>
            <a:off x="8207934" y="5030293"/>
            <a:ext cx="906017" cy="523220"/>
          </a:xfrm>
          <a:prstGeom prst="rect">
            <a:avLst/>
          </a:prstGeom>
          <a:noFill/>
          <a:ln w="9525">
            <a:noFill/>
            <a:miter lim="800000"/>
          </a:ln>
          <a:effectLst/>
        </p:spPr>
        <p:txBody>
          <a:bodyPr wrap="none">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越小</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800" b="1" dirty="0" smtClean="0">
                <a:latin typeface="微软雅黑" panose="020B0503020204020204" pitchFamily="34" charset="-122"/>
                <a:ea typeface="微软雅黑" panose="020B0503020204020204" pitchFamily="34" charset="-122"/>
              </a:rPr>
              <a:t>进行实验</a:t>
            </a:r>
            <a:endParaRPr lang="zh-CN" altLang="en-US" sz="2800" b="1" dirty="0">
              <a:latin typeface="微软雅黑" panose="020B0503020204020204" pitchFamily="34" charset="-122"/>
              <a:ea typeface="微软雅黑" panose="020B0503020204020204" pitchFamily="34" charset="-122"/>
            </a:endParaRPr>
          </a:p>
        </p:txBody>
      </p:sp>
      <p:sp>
        <p:nvSpPr>
          <p:cNvPr id="11" name="Rectangle 27"/>
          <p:cNvSpPr>
            <a:spLocks noChangeArrowheads="1"/>
          </p:cNvSpPr>
          <p:nvPr/>
        </p:nvSpPr>
        <p:spPr bwMode="auto">
          <a:xfrm>
            <a:off x="1075973" y="1967973"/>
            <a:ext cx="6803672" cy="523220"/>
          </a:xfrm>
          <a:prstGeom prst="rect">
            <a:avLst/>
          </a:prstGeom>
          <a:noFill/>
          <a:ln w="9525">
            <a:noFill/>
            <a:miter lim="800000"/>
          </a:ln>
          <a:effectLst/>
        </p:spPr>
        <p:txBody>
          <a:bodyPr wrap="square" anchor="ctr">
            <a:spAutoFit/>
          </a:bodyPr>
          <a:lstStyle/>
          <a:p>
            <a:r>
              <a:rPr lang="zh-CN" altLang="en-US" sz="2800" dirty="0" smtClean="0">
                <a:solidFill>
                  <a:srgbClr val="0070C0"/>
                </a:solidFill>
                <a:latin typeface="微软雅黑" panose="020B0503020204020204" pitchFamily="34" charset="-122"/>
                <a:ea typeface="微软雅黑" panose="020B0503020204020204" pitchFamily="34" charset="-122"/>
              </a:rPr>
              <a:t>控制导体的材料、长度和温度不变。</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5"/>
                                        </p:tgtEl>
                                        <p:attrNameLst>
                                          <p:attrName>style.visibility</p:attrName>
                                        </p:attrNameLst>
                                      </p:cBhvr>
                                      <p:to>
                                        <p:strVal val="visible"/>
                                      </p:to>
                                    </p:set>
                                    <p:anim calcmode="lin" valueType="num">
                                      <p:cBhvr additive="base">
                                        <p:cTn id="7" dur="500" fill="hold"/>
                                        <p:tgtEl>
                                          <p:spTgt spid="163885"/>
                                        </p:tgtEl>
                                        <p:attrNameLst>
                                          <p:attrName>ppt_x</p:attrName>
                                        </p:attrNameLst>
                                      </p:cBhvr>
                                      <p:tavLst>
                                        <p:tav tm="0">
                                          <p:val>
                                            <p:strVal val="#ppt_x"/>
                                          </p:val>
                                        </p:tav>
                                        <p:tav tm="100000">
                                          <p:val>
                                            <p:strVal val="#ppt_x"/>
                                          </p:val>
                                        </p:tav>
                                      </p:tavLst>
                                    </p:anim>
                                    <p:anim calcmode="lin" valueType="num">
                                      <p:cBhvr additive="base">
                                        <p:cTn id="8" dur="500" fill="hold"/>
                                        <p:tgtEl>
                                          <p:spTgt spid="1638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67"/>
                                        </p:tgtEl>
                                        <p:attrNameLst>
                                          <p:attrName>style.visibility</p:attrName>
                                        </p:attrNameLst>
                                      </p:cBhvr>
                                      <p:to>
                                        <p:strVal val="visible"/>
                                      </p:to>
                                    </p:set>
                                    <p:anim calcmode="lin" valueType="num">
                                      <p:cBhvr additive="base">
                                        <p:cTn id="13" dur="500" fill="hold"/>
                                        <p:tgtEl>
                                          <p:spTgt spid="163867"/>
                                        </p:tgtEl>
                                        <p:attrNameLst>
                                          <p:attrName>ppt_x</p:attrName>
                                        </p:attrNameLst>
                                      </p:cBhvr>
                                      <p:tavLst>
                                        <p:tav tm="0">
                                          <p:val>
                                            <p:strVal val="#ppt_x"/>
                                          </p:val>
                                        </p:tav>
                                        <p:tav tm="100000">
                                          <p:val>
                                            <p:strVal val="#ppt_x"/>
                                          </p:val>
                                        </p:tav>
                                      </p:tavLst>
                                    </p:anim>
                                    <p:anim calcmode="lin" valueType="num">
                                      <p:cBhvr additive="base">
                                        <p:cTn id="14" dur="500" fill="hold"/>
                                        <p:tgtEl>
                                          <p:spTgt spid="1638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83"/>
                                        </p:tgtEl>
                                        <p:attrNameLst>
                                          <p:attrName>style.visibility</p:attrName>
                                        </p:attrNameLst>
                                      </p:cBhvr>
                                      <p:to>
                                        <p:strVal val="visible"/>
                                      </p:to>
                                    </p:set>
                                    <p:anim calcmode="lin" valueType="num">
                                      <p:cBhvr additive="base">
                                        <p:cTn id="19" dur="500" fill="hold"/>
                                        <p:tgtEl>
                                          <p:spTgt spid="163883"/>
                                        </p:tgtEl>
                                        <p:attrNameLst>
                                          <p:attrName>ppt_x</p:attrName>
                                        </p:attrNameLst>
                                      </p:cBhvr>
                                      <p:tavLst>
                                        <p:tav tm="0">
                                          <p:val>
                                            <p:strVal val="#ppt_x"/>
                                          </p:val>
                                        </p:tav>
                                        <p:tav tm="100000">
                                          <p:val>
                                            <p:strVal val="#ppt_x"/>
                                          </p:val>
                                        </p:tav>
                                      </p:tavLst>
                                    </p:anim>
                                    <p:anim calcmode="lin" valueType="num">
                                      <p:cBhvr additive="base">
                                        <p:cTn id="20" dur="500" fill="hold"/>
                                        <p:tgtEl>
                                          <p:spTgt spid="163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7" grpId="0"/>
      <p:bldP spid="1638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9" name="Text Box 15"/>
          <p:cNvSpPr txBox="1">
            <a:spLocks noChangeArrowheads="1"/>
          </p:cNvSpPr>
          <p:nvPr/>
        </p:nvSpPr>
        <p:spPr bwMode="auto">
          <a:xfrm>
            <a:off x="5232400" y="260351"/>
            <a:ext cx="5664200" cy="366713"/>
          </a:xfrm>
          <a:prstGeom prst="rect">
            <a:avLst/>
          </a:prstGeom>
          <a:noFill/>
          <a:ln w="9525" algn="ctr">
            <a:noFill/>
            <a:miter lim="800000"/>
          </a:ln>
          <a:effectLst/>
        </p:spPr>
        <p:txBody>
          <a:bodyPr>
            <a:spAutoFit/>
          </a:bodyPr>
          <a:lstStyle/>
          <a:p>
            <a:pPr>
              <a:spcBef>
                <a:spcPct val="50000"/>
              </a:spcBef>
            </a:pPr>
            <a:endParaRPr lang="zh-CN" altLang="zh-CN"/>
          </a:p>
        </p:txBody>
      </p:sp>
      <p:sp>
        <p:nvSpPr>
          <p:cNvPr id="5" name="矩形 4"/>
          <p:cNvSpPr/>
          <p:nvPr/>
        </p:nvSpPr>
        <p:spPr bwMode="auto">
          <a:xfrm>
            <a:off x="302860"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分析与结论</a:t>
            </a:r>
            <a:endParaRPr lang="zh-CN" altLang="en-US" sz="2400" b="1" dirty="0">
              <a:latin typeface="微软雅黑" panose="020B0503020204020204" pitchFamily="34" charset="-122"/>
              <a:ea typeface="微软雅黑" panose="020B0503020204020204" pitchFamily="34" charset="-122"/>
            </a:endParaRPr>
          </a:p>
        </p:txBody>
      </p:sp>
      <p:sp>
        <p:nvSpPr>
          <p:cNvPr id="6" name="Rectangle 2"/>
          <p:cNvSpPr>
            <a:spLocks noChangeArrowheads="1"/>
          </p:cNvSpPr>
          <p:nvPr/>
        </p:nvSpPr>
        <p:spPr bwMode="auto">
          <a:xfrm>
            <a:off x="1314314" y="2045900"/>
            <a:ext cx="9112575" cy="2031325"/>
          </a:xfrm>
          <a:prstGeom prst="rect">
            <a:avLst/>
          </a:prstGeom>
          <a:noFill/>
          <a:ln w="9525">
            <a:noFill/>
            <a:miter lim="800000"/>
          </a:ln>
          <a:effectLst/>
        </p:spPr>
        <p:txBody>
          <a:bodyPr wrap="square" anchor="ctr">
            <a:spAutoFit/>
          </a:bodyPr>
          <a:lstStyle/>
          <a:p>
            <a:pPr>
              <a:lnSpc>
                <a:spcPct val="150000"/>
              </a:lnSpc>
            </a:pPr>
            <a:r>
              <a:rPr lang="zh-CN" altLang="en-US" sz="2800" dirty="0" smtClean="0">
                <a:solidFill>
                  <a:srgbClr val="000000"/>
                </a:solidFill>
                <a:latin typeface="微软雅黑" panose="020B0503020204020204" pitchFamily="34" charset="-122"/>
                <a:ea typeface="微软雅黑" panose="020B0503020204020204" pitchFamily="34" charset="-122"/>
              </a:rPr>
              <a:t>电阻是导体本身的一种属性。导体的电阻与导体的材料、长度和横截面的大小有关。导体越长，电阻越大。导体的横截面越大，电阻越小。</a:t>
            </a:r>
            <a:endParaRPr lang="zh-CN" altLang="en-US" sz="2800" dirty="0" smtClean="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评估与交流</a:t>
            </a:r>
            <a:endParaRPr lang="zh-CN" altLang="en-US" sz="2400" b="1" dirty="0">
              <a:latin typeface="微软雅黑" panose="020B0503020204020204" pitchFamily="34" charset="-122"/>
              <a:ea typeface="微软雅黑" panose="020B0503020204020204" pitchFamily="34" charset="-122"/>
            </a:endParaRPr>
          </a:p>
        </p:txBody>
      </p:sp>
      <p:sp>
        <p:nvSpPr>
          <p:cNvPr id="5" name="TextBox 4"/>
          <p:cNvSpPr txBox="1"/>
          <p:nvPr/>
        </p:nvSpPr>
        <p:spPr>
          <a:xfrm>
            <a:off x="1806223" y="1967698"/>
            <a:ext cx="7687734" cy="3046988"/>
          </a:xfrm>
          <a:prstGeom prst="rect">
            <a:avLst/>
          </a:prstGeom>
          <a:noFill/>
        </p:spPr>
        <p:txBody>
          <a:bodyPr wrap="square" rtlCol="0">
            <a:spAutoFit/>
          </a:bodyPr>
          <a:lstStyle/>
          <a:p>
            <a:pPr>
              <a:lnSpc>
                <a:spcPct val="150000"/>
              </a:lnSpc>
            </a:pPr>
            <a:r>
              <a:rPr lang="zh-CN" altLang="en-US" sz="3200" dirty="0" smtClean="0">
                <a:latin typeface="微软雅黑" panose="020B0503020204020204" pitchFamily="34" charset="-122"/>
                <a:ea typeface="微软雅黑" panose="020B0503020204020204" pitchFamily="34" charset="-122"/>
              </a:rPr>
              <a:t>       与同学们交流一下，看看你得出的结果与其他同学的结论是否相同，实验中还有哪些地方需要改进等。</a:t>
            </a:r>
            <a:endParaRPr lang="zh-CN" altLang="en-US" sz="3200" dirty="0" smtClean="0">
              <a:latin typeface="微软雅黑" panose="020B0503020204020204" pitchFamily="34" charset="-122"/>
              <a:ea typeface="微软雅黑" panose="020B0503020204020204" pitchFamily="34" charset="-122"/>
            </a:endParaRPr>
          </a:p>
          <a:p>
            <a:pPr>
              <a:lnSpc>
                <a:spcPct val="150000"/>
              </a:lnSpc>
            </a:pP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2" name="Picture 10"/>
          <p:cNvPicPr>
            <a:picLocks noChangeAspect="1" noChangeArrowheads="1"/>
          </p:cNvPicPr>
          <p:nvPr/>
        </p:nvPicPr>
        <p:blipFill>
          <a:blip r:embed="rId1">
            <a:clrChange>
              <a:clrFrom>
                <a:srgbClr val="FEFDDF"/>
              </a:clrFrom>
              <a:clrTo>
                <a:srgbClr val="FEFDDF">
                  <a:alpha val="0"/>
                </a:srgbClr>
              </a:clrTo>
            </a:clrChange>
            <a:lum contrast="24000"/>
          </a:blip>
          <a:srcRect/>
          <a:stretch>
            <a:fillRect/>
          </a:stretch>
        </p:blipFill>
        <p:spPr bwMode="auto">
          <a:xfrm>
            <a:off x="5912557" y="1817511"/>
            <a:ext cx="5240865" cy="4030133"/>
          </a:xfrm>
          <a:prstGeom prst="rect">
            <a:avLst/>
          </a:prstGeom>
          <a:noFill/>
          <a:ln w="9525" algn="ctr">
            <a:noFill/>
            <a:miter lim="800000"/>
            <a:headEnd/>
            <a:tailEnd/>
          </a:ln>
          <a:effectLst/>
        </p:spPr>
      </p:pic>
      <p:sp>
        <p:nvSpPr>
          <p:cNvPr id="105484" name="Rectangle 12"/>
          <p:cNvSpPr>
            <a:spLocks noChangeArrowheads="1"/>
          </p:cNvSpPr>
          <p:nvPr/>
        </p:nvSpPr>
        <p:spPr bwMode="auto">
          <a:xfrm>
            <a:off x="855133" y="2173994"/>
            <a:ext cx="4512733" cy="3600450"/>
          </a:xfrm>
          <a:prstGeom prst="rect">
            <a:avLst/>
          </a:prstGeom>
          <a:noFill/>
          <a:ln w="9525" algn="ctr">
            <a:noFill/>
            <a:miter lim="800000"/>
          </a:ln>
          <a:effectLst/>
        </p:spPr>
        <p:txBody>
          <a:bodyPr anchor="ctr"/>
          <a:lstStyle/>
          <a:p>
            <a:pPr>
              <a:lnSpc>
                <a:spcPct val="150000"/>
              </a:lnSpc>
            </a:pPr>
            <a:r>
              <a:rPr lang="zh-CN" altLang="en-US" sz="2800" b="1" dirty="0">
                <a:latin typeface="微软雅黑" panose="020B0503020204020204" pitchFamily="34" charset="-122"/>
                <a:ea typeface="微软雅黑" panose="020B0503020204020204" pitchFamily="34" charset="-122"/>
              </a:rPr>
              <a:t>我们做一个小实验，如右图所示装置，用酒精灯给细铁丝加热，在铁丝温度逐渐升高并发红的过程中，观察电流表的示数的变化。</a:t>
            </a:r>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提出问题</a:t>
            </a:r>
            <a:endParaRPr lang="zh-CN" altLang="en-US" sz="24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2968978" y="948267"/>
            <a:ext cx="5519460" cy="584775"/>
          </a:xfrm>
          <a:prstGeom prst="rect">
            <a:avLst/>
          </a:prstGeom>
          <a:noFill/>
        </p:spPr>
        <p:txBody>
          <a:bodyPr wrap="none" rtlCol="0">
            <a:spAutoFit/>
          </a:bodyPr>
          <a:lstStyle/>
          <a:p>
            <a:r>
              <a:rPr lang="zh-CN" altLang="en-US" sz="3200" dirty="0" smtClean="0">
                <a:latin typeface="微软雅黑" panose="020B0503020204020204" pitchFamily="34" charset="-122"/>
                <a:ea typeface="微软雅黑" panose="020B0503020204020204" pitchFamily="34" charset="-122"/>
              </a:rPr>
              <a:t>导体的电阻会受温度影响吗？</a:t>
            </a:r>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5484"/>
                                        </p:tgtEl>
                                        <p:attrNameLst>
                                          <p:attrName>style.visibility</p:attrName>
                                        </p:attrNameLst>
                                      </p:cBhvr>
                                      <p:to>
                                        <p:strVal val="visible"/>
                                      </p:to>
                                    </p:set>
                                    <p:anim calcmode="discrete" valueType="clr">
                                      <p:cBhvr override="childStyle">
                                        <p:cTn id="7" dur="80"/>
                                        <p:tgtEl>
                                          <p:spTgt spid="1054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5484"/>
                                        </p:tgtEl>
                                        <p:attrNameLst>
                                          <p:attrName>fillcolor</p:attrName>
                                        </p:attrNameLst>
                                      </p:cBhvr>
                                      <p:tavLst>
                                        <p:tav tm="0">
                                          <p:val>
                                            <p:clrVal>
                                              <a:schemeClr val="accent2"/>
                                            </p:clrVal>
                                          </p:val>
                                        </p:tav>
                                        <p:tav tm="50000">
                                          <p:val>
                                            <p:clrVal>
                                              <a:schemeClr val="hlink"/>
                                            </p:clrVal>
                                          </p:val>
                                        </p:tav>
                                      </p:tavLst>
                                    </p:anim>
                                    <p:set>
                                      <p:cBhvr>
                                        <p:cTn id="9" dur="80"/>
                                        <p:tgtEl>
                                          <p:spTgt spid="10548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5482"/>
                                        </p:tgtEl>
                                        <p:attrNameLst>
                                          <p:attrName>style.visibility</p:attrName>
                                        </p:attrNameLst>
                                      </p:cBhvr>
                                      <p:to>
                                        <p:strVal val="visible"/>
                                      </p:to>
                                    </p:set>
                                    <p:anim calcmode="lin" valueType="num">
                                      <p:cBhvr>
                                        <p:cTn id="14" dur="1000" fill="hold"/>
                                        <p:tgtEl>
                                          <p:spTgt spid="105482"/>
                                        </p:tgtEl>
                                        <p:attrNameLst>
                                          <p:attrName>ppt_x</p:attrName>
                                        </p:attrNameLst>
                                      </p:cBhvr>
                                      <p:tavLst>
                                        <p:tav tm="0">
                                          <p:val>
                                            <p:strVal val="#ppt_x-.2"/>
                                          </p:val>
                                        </p:tav>
                                        <p:tav tm="100000">
                                          <p:val>
                                            <p:strVal val="#ppt_x"/>
                                          </p:val>
                                        </p:tav>
                                      </p:tavLst>
                                    </p:anim>
                                    <p:anim calcmode="lin" valueType="num">
                                      <p:cBhvr>
                                        <p:cTn id="15" dur="1000" fill="hold"/>
                                        <p:tgtEl>
                                          <p:spTgt spid="10548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5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进行实验</a:t>
            </a:r>
            <a:endParaRPr lang="zh-CN" altLang="en-US" sz="24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2968978" y="948267"/>
            <a:ext cx="5519460" cy="584775"/>
          </a:xfrm>
          <a:prstGeom prst="rect">
            <a:avLst/>
          </a:prstGeom>
          <a:noFill/>
        </p:spPr>
        <p:txBody>
          <a:bodyPr wrap="none" rtlCol="0">
            <a:spAutoFit/>
          </a:bodyPr>
          <a:lstStyle/>
          <a:p>
            <a:r>
              <a:rPr lang="zh-CN" altLang="en-US" sz="3200" dirty="0" smtClean="0">
                <a:latin typeface="微软雅黑" panose="020B0503020204020204" pitchFamily="34" charset="-122"/>
                <a:ea typeface="微软雅黑" panose="020B0503020204020204" pitchFamily="34" charset="-122"/>
              </a:rPr>
              <a:t>导体的电阻会受温度影响吗？</a:t>
            </a:r>
            <a:endParaRPr lang="zh-CN" altLang="en-US" sz="3200" dirty="0" smtClean="0">
              <a:latin typeface="微软雅黑" panose="020B0503020204020204" pitchFamily="34" charset="-122"/>
              <a:ea typeface="微软雅黑" panose="020B0503020204020204" pitchFamily="34" charset="-122"/>
            </a:endParaRPr>
          </a:p>
        </p:txBody>
      </p:sp>
    </p:spTree>
    <p:controls>
      <mc:AlternateContent xmlns:mc="http://schemas.openxmlformats.org/markup-compatibility/2006">
        <mc:Choice xmlns:v="urn:schemas-microsoft-com:vml" Requires="v">
          <p:control spid="4103" name="" r:id="rId1" imgW="7761287" imgH="4643438"/>
        </mc:Choice>
        <mc:Fallback>
          <p:control name="" r:id="rId1" imgW="7761287" imgH="4643438">
            <p:pic>
              <p:nvPicPr>
                <p:cNvPr id="0" name="ShockwaveFlash1"/>
                <p:cNvPicPr preferRelativeResize="0">
                  <a:picLocks noChangeArrowheads="1" noChangeShapeType="1"/>
                </p:cNvPicPr>
                <p:nvPr/>
              </p:nvPicPr>
              <p:blipFill>
                <a:blip r:embed="rId2"/>
                <a:srcRect/>
                <a:stretch>
                  <a:fillRect/>
                </a:stretch>
              </p:blipFill>
              <p:spPr bwMode="auto">
                <a:xfrm>
                  <a:off x="2249488" y="1454150"/>
                  <a:ext cx="7761287" cy="46434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9" name="Text Box 13"/>
          <p:cNvSpPr txBox="1">
            <a:spLocks noChangeArrowheads="1"/>
          </p:cNvSpPr>
          <p:nvPr/>
        </p:nvSpPr>
        <p:spPr bwMode="auto">
          <a:xfrm>
            <a:off x="2768600" y="3679650"/>
            <a:ext cx="7847957" cy="1384995"/>
          </a:xfrm>
          <a:prstGeom prst="rect">
            <a:avLst/>
          </a:prstGeom>
          <a:noFill/>
          <a:ln w="9525" algn="ctr">
            <a:noFill/>
            <a:miter lim="800000"/>
          </a:ln>
          <a:effectLst/>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说明</a:t>
            </a:r>
            <a:r>
              <a:rPr lang="zh-CN" altLang="en-US" sz="2800" dirty="0">
                <a:latin typeface="微软雅黑" panose="020B0503020204020204" pitchFamily="34" charset="-122"/>
                <a:ea typeface="微软雅黑" panose="020B0503020204020204" pitchFamily="34" charset="-122"/>
              </a:rPr>
              <a:t>温度也能影响导体的电阻</a:t>
            </a:r>
            <a:r>
              <a:rPr lang="zh-CN" altLang="en-US" sz="2800" dirty="0" smtClean="0">
                <a:latin typeface="微软雅黑" panose="020B0503020204020204" pitchFamily="34" charset="-122"/>
                <a:ea typeface="微软雅黑" panose="020B0503020204020204" pitchFamily="34" charset="-122"/>
              </a:rPr>
              <a:t>。对</a:t>
            </a:r>
            <a:r>
              <a:rPr lang="zh-CN" altLang="en-US" sz="2800" dirty="0">
                <a:latin typeface="微软雅黑" panose="020B0503020204020204" pitchFamily="34" charset="-122"/>
                <a:ea typeface="微软雅黑" panose="020B0503020204020204" pitchFamily="34" charset="-122"/>
              </a:rPr>
              <a:t>大多数导体来说，导体温度越高，</a:t>
            </a:r>
            <a:r>
              <a:rPr lang="zh-CN" altLang="en-US" sz="2800" dirty="0" smtClean="0">
                <a:latin typeface="微软雅黑" panose="020B0503020204020204" pitchFamily="34" charset="-122"/>
                <a:ea typeface="微软雅黑" panose="020B0503020204020204" pitchFamily="34" charset="-122"/>
              </a:rPr>
              <a:t>电阻越</a:t>
            </a:r>
            <a:r>
              <a:rPr lang="zh-CN" altLang="en-US" sz="2800" dirty="0">
                <a:latin typeface="微软雅黑" panose="020B0503020204020204" pitchFamily="34" charset="-122"/>
                <a:ea typeface="微软雅黑" panose="020B0503020204020204" pitchFamily="34" charset="-122"/>
              </a:rPr>
              <a:t>大，温度越低，电阻越小。     </a:t>
            </a:r>
            <a:endParaRPr lang="zh-CN" altLang="en-US" sz="2800" dirty="0">
              <a:latin typeface="微软雅黑" panose="020B0503020204020204" pitchFamily="34" charset="-122"/>
              <a:ea typeface="微软雅黑" panose="020B0503020204020204" pitchFamily="34" charset="-122"/>
            </a:endParaRPr>
          </a:p>
        </p:txBody>
      </p:sp>
      <p:sp>
        <p:nvSpPr>
          <p:cNvPr id="106510" name="Rectangle 14"/>
          <p:cNvSpPr>
            <a:spLocks noChangeArrowheads="1"/>
          </p:cNvSpPr>
          <p:nvPr/>
        </p:nvSpPr>
        <p:spPr bwMode="auto">
          <a:xfrm>
            <a:off x="1723672" y="2066749"/>
            <a:ext cx="9575800" cy="954107"/>
          </a:xfrm>
          <a:prstGeom prst="rect">
            <a:avLst/>
          </a:prstGeom>
          <a:noFill/>
          <a:ln w="9525" algn="ctr">
            <a:noFill/>
            <a:miter lim="800000"/>
          </a:ln>
          <a:effectLst/>
        </p:spPr>
        <p:txBody>
          <a:bodyPr>
            <a:spAutoFit/>
          </a:bodyPr>
          <a:lstStyle/>
          <a:p>
            <a:r>
              <a:rPr lang="zh-CN" altLang="en-US" sz="2800" dirty="0" smtClean="0">
                <a:solidFill>
                  <a:srgbClr val="0070C0"/>
                </a:solidFill>
                <a:latin typeface="微软雅黑" panose="020B0503020204020204" pitchFamily="34" charset="-122"/>
                <a:ea typeface="微软雅黑" panose="020B0503020204020204" pitchFamily="34" charset="-122"/>
              </a:rPr>
              <a:t>现象</a:t>
            </a:r>
            <a:r>
              <a:rPr lang="zh-CN" altLang="en-US" sz="2800" dirty="0" smtClean="0">
                <a:latin typeface="微软雅黑" panose="020B0503020204020204" pitchFamily="34" charset="-122"/>
                <a:ea typeface="微软雅黑" panose="020B0503020204020204" pitchFamily="34" charset="-122"/>
              </a:rPr>
              <a:t> </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　　随着温度的升高，电流表示数变小。</a:t>
            </a:r>
            <a:endParaRPr lang="zh-CN" altLang="en-US" sz="2800" dirty="0">
              <a:latin typeface="微软雅黑" panose="020B0503020204020204" pitchFamily="34" charset="-122"/>
              <a:ea typeface="微软雅黑" panose="020B0503020204020204" pitchFamily="34" charset="-122"/>
            </a:endParaRPr>
          </a:p>
        </p:txBody>
      </p:sp>
      <p:sp>
        <p:nvSpPr>
          <p:cNvPr id="106511" name="Rectangle 15"/>
          <p:cNvSpPr>
            <a:spLocks noChangeArrowheads="1"/>
          </p:cNvSpPr>
          <p:nvPr/>
        </p:nvSpPr>
        <p:spPr bwMode="auto">
          <a:xfrm>
            <a:off x="1718734" y="3177997"/>
            <a:ext cx="1631951" cy="519113"/>
          </a:xfrm>
          <a:prstGeom prst="rect">
            <a:avLst/>
          </a:prstGeom>
          <a:noFill/>
          <a:ln w="9525" algn="ctr">
            <a:noFill/>
            <a:miter lim="800000"/>
          </a:ln>
          <a:effectLst/>
        </p:spPr>
        <p:txBody>
          <a:bodyPr>
            <a:spAutoFit/>
          </a:bodyPr>
          <a:lstStyle/>
          <a:p>
            <a:r>
              <a:rPr lang="zh-CN" altLang="en-US" sz="2800" dirty="0" smtClean="0">
                <a:solidFill>
                  <a:srgbClr val="0070C0"/>
                </a:solidFill>
                <a:latin typeface="微软雅黑" panose="020B0503020204020204" pitchFamily="34" charset="-122"/>
                <a:ea typeface="微软雅黑" panose="020B0503020204020204" pitchFamily="34" charset="-122"/>
              </a:rPr>
              <a:t>结论</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
        <p:nvSpPr>
          <p:cNvPr id="7" name="矩形 6"/>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现象与结论</a:t>
            </a:r>
            <a:endParaRPr lang="zh-CN" altLang="en-US" sz="24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2968978" y="948267"/>
            <a:ext cx="5519460" cy="584775"/>
          </a:xfrm>
          <a:prstGeom prst="rect">
            <a:avLst/>
          </a:prstGeom>
          <a:noFill/>
        </p:spPr>
        <p:txBody>
          <a:bodyPr wrap="none" rtlCol="0">
            <a:spAutoFit/>
          </a:bodyPr>
          <a:lstStyle/>
          <a:p>
            <a:r>
              <a:rPr lang="zh-CN" altLang="en-US" sz="3200" dirty="0" smtClean="0">
                <a:latin typeface="微软雅黑" panose="020B0503020204020204" pitchFamily="34" charset="-122"/>
                <a:ea typeface="微软雅黑" panose="020B0503020204020204" pitchFamily="34" charset="-122"/>
              </a:rPr>
              <a:t>导体的电阻会受温度影响吗？</a:t>
            </a:r>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10"/>
                                        </p:tgtEl>
                                        <p:attrNameLst>
                                          <p:attrName>style.visibility</p:attrName>
                                        </p:attrNameLst>
                                      </p:cBhvr>
                                      <p:to>
                                        <p:strVal val="visible"/>
                                      </p:to>
                                    </p:set>
                                    <p:anim calcmode="lin" valueType="num">
                                      <p:cBhvr additive="base">
                                        <p:cTn id="7" dur="500" fill="hold"/>
                                        <p:tgtEl>
                                          <p:spTgt spid="106510"/>
                                        </p:tgtEl>
                                        <p:attrNameLst>
                                          <p:attrName>ppt_x</p:attrName>
                                        </p:attrNameLst>
                                      </p:cBhvr>
                                      <p:tavLst>
                                        <p:tav tm="0">
                                          <p:val>
                                            <p:strVal val="#ppt_x"/>
                                          </p:val>
                                        </p:tav>
                                        <p:tav tm="100000">
                                          <p:val>
                                            <p:strVal val="#ppt_x"/>
                                          </p:val>
                                        </p:tav>
                                      </p:tavLst>
                                    </p:anim>
                                    <p:anim calcmode="lin" valueType="num">
                                      <p:cBhvr additive="base">
                                        <p:cTn id="8" dur="500" fill="hold"/>
                                        <p:tgtEl>
                                          <p:spTgt spid="1065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06511"/>
                                        </p:tgtEl>
                                        <p:attrNameLst>
                                          <p:attrName>style.visibility</p:attrName>
                                        </p:attrNameLst>
                                      </p:cBhvr>
                                      <p:to>
                                        <p:strVal val="visible"/>
                                      </p:to>
                                    </p:set>
                                    <p:animEffect transition="in" filter="diamond(in)">
                                      <p:cBhvr>
                                        <p:cTn id="13" dur="2000"/>
                                        <p:tgtEl>
                                          <p:spTgt spid="1065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6509"/>
                                        </p:tgtEl>
                                        <p:attrNameLst>
                                          <p:attrName>style.visibility</p:attrName>
                                        </p:attrNameLst>
                                      </p:cBhvr>
                                      <p:to>
                                        <p:strVal val="visible"/>
                                      </p:to>
                                    </p:set>
                                    <p:animEffect transition="in" filter="checkerboard(across)">
                                      <p:cBhvr>
                                        <p:cTn id="18" dur="500"/>
                                        <p:tgtEl>
                                          <p:spTgt spid="106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9" grpId="0"/>
      <p:bldP spid="106510" grpId="0"/>
      <p:bldP spid="1065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038" y="977900"/>
            <a:ext cx="1770062"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a:latin typeface="微软雅黑" panose="020B0503020204020204" pitchFamily="34" charset="-122"/>
                <a:ea typeface="微软雅黑" panose="020B0503020204020204" pitchFamily="34" charset="-122"/>
              </a:rPr>
              <a:t>   学习目标</a:t>
            </a:r>
            <a:endParaRPr lang="zh-CN" altLang="en-US" sz="2400" b="1" dirty="0">
              <a:latin typeface="微软雅黑" panose="020B0503020204020204" pitchFamily="34" charset="-122"/>
              <a:ea typeface="微软雅黑" panose="020B0503020204020204" pitchFamily="34" charset="-122"/>
            </a:endParaRPr>
          </a:p>
        </p:txBody>
      </p:sp>
      <p:sp>
        <p:nvSpPr>
          <p:cNvPr id="3" name="Text Box 4"/>
          <p:cNvSpPr txBox="1">
            <a:spLocks noChangeArrowheads="1"/>
          </p:cNvSpPr>
          <p:nvPr/>
        </p:nvSpPr>
        <p:spPr bwMode="auto">
          <a:xfrm>
            <a:off x="1563329" y="1789983"/>
            <a:ext cx="8878529" cy="3409459"/>
          </a:xfrm>
          <a:prstGeom prst="rect">
            <a:avLst/>
          </a:prstGeom>
          <a:noFill/>
          <a:ln w="9525">
            <a:noFill/>
            <a:miter lim="800000"/>
          </a:ln>
        </p:spPr>
        <p:txBody>
          <a:bodyPr wrap="square">
            <a:spAutoFit/>
          </a:bodyPr>
          <a:lstStyle/>
          <a:p>
            <a:pPr indent="914400">
              <a:lnSpc>
                <a:spcPct val="200000"/>
              </a:lnSpc>
            </a:pP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知道影响电阻大小的因素有材料种类、长度、横截面积和温度。</a:t>
            </a:r>
            <a:endParaRPr lang="zh-CN" altLang="en-US" sz="2800" dirty="0" smtClean="0">
              <a:latin typeface="微软雅黑" panose="020B0503020204020204" pitchFamily="34" charset="-122"/>
              <a:ea typeface="微软雅黑" panose="020B0503020204020204" pitchFamily="34" charset="-122"/>
            </a:endParaRPr>
          </a:p>
          <a:p>
            <a:pPr indent="914400">
              <a:lnSpc>
                <a:spcPct val="200000"/>
              </a:lnSpc>
            </a:pPr>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了解导体电阻受温度的影响、超导体的一些特点以及超导对人类生活和社会发展可能带来的影响。</a:t>
            </a:r>
            <a:endParaRPr lang="zh-CN" altLang="en-US" sz="28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1882419" y="2104850"/>
            <a:ext cx="8006648" cy="1815882"/>
          </a:xfrm>
          <a:prstGeom prst="rect">
            <a:avLst/>
          </a:prstGeom>
          <a:noFill/>
          <a:ln w="9525" algn="ctr">
            <a:noFill/>
            <a:miter lim="800000"/>
          </a:ln>
          <a:effectLst/>
        </p:spPr>
        <p:txBody>
          <a:bodyPr wrap="square">
            <a:spAutoFit/>
          </a:bodyPr>
          <a:lstStyle/>
          <a:p>
            <a:pPr indent="720090"/>
            <a:r>
              <a:rPr lang="zh-CN" altLang="en-US" sz="2800" dirty="0" smtClean="0">
                <a:solidFill>
                  <a:schemeClr val="hlink"/>
                </a:solidFill>
                <a:latin typeface="微软雅黑" panose="020B0503020204020204" pitchFamily="34" charset="-122"/>
                <a:ea typeface="微软雅黑" panose="020B0503020204020204" pitchFamily="34" charset="-122"/>
              </a:rPr>
              <a:t>某些</a:t>
            </a:r>
            <a:r>
              <a:rPr lang="zh-CN" altLang="en-US" sz="2800" dirty="0">
                <a:solidFill>
                  <a:schemeClr val="hlink"/>
                </a:solidFill>
                <a:latin typeface="微软雅黑" panose="020B0503020204020204" pitchFamily="34" charset="-122"/>
                <a:ea typeface="微软雅黑" panose="020B0503020204020204" pitchFamily="34" charset="-122"/>
              </a:rPr>
              <a:t>材料的温度降低到一定程度</a:t>
            </a:r>
            <a:r>
              <a:rPr lang="zh-CN" altLang="en-US" sz="2800" dirty="0" smtClean="0">
                <a:solidFill>
                  <a:schemeClr val="hlink"/>
                </a:solidFill>
                <a:latin typeface="微软雅黑" panose="020B0503020204020204" pitchFamily="34" charset="-122"/>
                <a:ea typeface="微软雅黑" panose="020B0503020204020204" pitchFamily="34" charset="-122"/>
              </a:rPr>
              <a:t>时，电阻会突然消失，这</a:t>
            </a:r>
            <a:r>
              <a:rPr lang="zh-CN" altLang="en-US" sz="2800" dirty="0">
                <a:solidFill>
                  <a:schemeClr val="hlink"/>
                </a:solidFill>
                <a:latin typeface="微软雅黑" panose="020B0503020204020204" pitchFamily="34" charset="-122"/>
                <a:ea typeface="微软雅黑" panose="020B0503020204020204" pitchFamily="34" charset="-122"/>
              </a:rPr>
              <a:t>就是超导</a:t>
            </a:r>
            <a:r>
              <a:rPr lang="zh-CN" altLang="en-US" sz="2800" dirty="0" smtClean="0">
                <a:solidFill>
                  <a:schemeClr val="hlink"/>
                </a:solidFill>
                <a:latin typeface="微软雅黑" panose="020B0503020204020204" pitchFamily="34" charset="-122"/>
                <a:ea typeface="微软雅黑" panose="020B0503020204020204" pitchFamily="34" charset="-122"/>
              </a:rPr>
              <a:t>现象。发生超导现象的物质叫超导体。</a:t>
            </a:r>
            <a:endParaRPr lang="en-US" altLang="zh-CN" sz="2800" dirty="0">
              <a:solidFill>
                <a:schemeClr val="hlink"/>
              </a:solidFill>
              <a:latin typeface="微软雅黑" panose="020B0503020204020204" pitchFamily="34" charset="-122"/>
              <a:ea typeface="微软雅黑" panose="020B0503020204020204" pitchFamily="34" charset="-122"/>
            </a:endParaRPr>
          </a:p>
          <a:p>
            <a:r>
              <a:rPr lang="en-US" altLang="zh-CN" sz="2800" dirty="0">
                <a:solidFill>
                  <a:schemeClr val="hlink"/>
                </a:solidFill>
                <a:latin typeface="微软雅黑" panose="020B0503020204020204" pitchFamily="34" charset="-122"/>
                <a:ea typeface="微软雅黑" panose="020B0503020204020204" pitchFamily="34" charset="-122"/>
              </a:rPr>
              <a:t>    </a:t>
            </a:r>
            <a:r>
              <a:rPr lang="zh-CN" altLang="en-US" sz="2800" dirty="0">
                <a:solidFill>
                  <a:schemeClr val="hlink"/>
                </a:solidFill>
                <a:latin typeface="微软雅黑" panose="020B0503020204020204" pitchFamily="34" charset="-122"/>
                <a:ea typeface="微软雅黑" panose="020B0503020204020204" pitchFamily="34" charset="-122"/>
              </a:rPr>
              <a:t>利用超导</a:t>
            </a:r>
            <a:r>
              <a:rPr lang="zh-CN" altLang="en-US" sz="2800" dirty="0" smtClean="0">
                <a:solidFill>
                  <a:schemeClr val="hlink"/>
                </a:solidFill>
                <a:latin typeface="微软雅黑" panose="020B0503020204020204" pitchFamily="34" charset="-122"/>
                <a:ea typeface="微软雅黑" panose="020B0503020204020204" pitchFamily="34" charset="-122"/>
              </a:rPr>
              <a:t>原理，出现</a:t>
            </a:r>
            <a:r>
              <a:rPr lang="zh-CN" altLang="en-US" sz="2800" dirty="0">
                <a:solidFill>
                  <a:schemeClr val="hlink"/>
                </a:solidFill>
                <a:latin typeface="微软雅黑" panose="020B0503020204020204" pitchFamily="34" charset="-122"/>
                <a:ea typeface="微软雅黑" panose="020B0503020204020204" pitchFamily="34" charset="-122"/>
              </a:rPr>
              <a:t>了磁悬浮</a:t>
            </a:r>
            <a:r>
              <a:rPr lang="zh-CN" altLang="en-US" sz="2800" dirty="0" smtClean="0">
                <a:solidFill>
                  <a:schemeClr val="hlink"/>
                </a:solidFill>
                <a:latin typeface="微软雅黑" panose="020B0503020204020204" pitchFamily="34" charset="-122"/>
                <a:ea typeface="微软雅黑" panose="020B0503020204020204" pitchFamily="34" charset="-122"/>
              </a:rPr>
              <a:t>列车。</a:t>
            </a:r>
            <a:endParaRPr lang="en-US" altLang="zh-CN" sz="2800" dirty="0">
              <a:solidFill>
                <a:schemeClr val="hlink"/>
              </a:solidFill>
              <a:latin typeface="微软雅黑" panose="020B0503020204020204" pitchFamily="34" charset="-122"/>
              <a:ea typeface="微软雅黑" panose="020B0503020204020204" pitchFamily="34" charset="-122"/>
            </a:endParaRPr>
          </a:p>
        </p:txBody>
      </p:sp>
      <p:sp>
        <p:nvSpPr>
          <p:cNvPr id="3" name="Rectangle 15"/>
          <p:cNvSpPr>
            <a:spLocks noChangeArrowheads="1"/>
          </p:cNvSpPr>
          <p:nvPr/>
        </p:nvSpPr>
        <p:spPr bwMode="auto">
          <a:xfrm>
            <a:off x="1312333" y="1597553"/>
            <a:ext cx="2751667" cy="523220"/>
          </a:xfrm>
          <a:prstGeom prst="rect">
            <a:avLst/>
          </a:prstGeom>
          <a:noFill/>
          <a:ln w="9525" algn="ctr">
            <a:noFill/>
            <a:miter lim="800000"/>
          </a:ln>
          <a:effectLst/>
        </p:spPr>
        <p:txBody>
          <a:bodyPr wrap="square">
            <a:spAutoFit/>
          </a:bodyPr>
          <a:lstStyle/>
          <a:p>
            <a:r>
              <a:rPr lang="zh-CN" altLang="en-US" sz="2800" dirty="0" smtClean="0">
                <a:latin typeface="微软雅黑" panose="020B0503020204020204" pitchFamily="34" charset="-122"/>
                <a:ea typeface="微软雅黑" panose="020B0503020204020204" pitchFamily="34" charset="-122"/>
              </a:rPr>
              <a:t>超导现象与应用</a:t>
            </a:r>
            <a:endParaRPr lang="zh-CN" altLang="en-US" sz="2800" dirty="0">
              <a:latin typeface="微软雅黑" panose="020B0503020204020204" pitchFamily="34" charset="-122"/>
              <a:ea typeface="微软雅黑" panose="020B0503020204020204" pitchFamily="34" charset="-122"/>
            </a:endParaRPr>
          </a:p>
        </p:txBody>
      </p:sp>
      <p:sp>
        <p:nvSpPr>
          <p:cNvPr id="4" name="矩形 3"/>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拓展与延伸</a:t>
            </a:r>
            <a:endParaRPr lang="zh-CN" altLang="en-US" sz="2400" b="1" dirty="0">
              <a:latin typeface="微软雅黑" panose="020B0503020204020204" pitchFamily="34" charset="-122"/>
              <a:ea typeface="微软雅黑" panose="020B0503020204020204" pitchFamily="34" charset="-122"/>
            </a:endParaRPr>
          </a:p>
        </p:txBody>
      </p:sp>
      <p:pic>
        <p:nvPicPr>
          <p:cNvPr id="33794" name="Picture 2" descr="H:\科大讯飞资源制作有关文件（20170807）\北师大九年级\第十一章简单电路\第7节  探究—影响导体电阻大小的因素\素材\【素材】《探究影响导体电阻大小的因素》超导磁悬浮现象图片（北师大）.jpg"/>
          <p:cNvPicPr>
            <a:picLocks noChangeAspect="1" noChangeArrowheads="1"/>
          </p:cNvPicPr>
          <p:nvPr/>
        </p:nvPicPr>
        <p:blipFill>
          <a:blip r:embed="rId1"/>
          <a:srcRect/>
          <a:stretch>
            <a:fillRect/>
          </a:stretch>
        </p:blipFill>
        <p:spPr bwMode="auto">
          <a:xfrm>
            <a:off x="881945" y="4098572"/>
            <a:ext cx="3429000" cy="2273300"/>
          </a:xfrm>
          <a:prstGeom prst="rect">
            <a:avLst/>
          </a:prstGeom>
          <a:noFill/>
        </p:spPr>
      </p:pic>
      <p:pic>
        <p:nvPicPr>
          <p:cNvPr id="33795" name="Picture 3" descr="H:\科大讯飞资源制作有关文件（20170807）\北师大九年级\第十一章简单电路\第7节  探究—影响导体电阻大小的因素\素材\【素材】《探究影响导体电阻大小的因素》超导磁悬浮列车图片（北师大）.jpg"/>
          <p:cNvPicPr>
            <a:picLocks noChangeAspect="1" noChangeArrowheads="1"/>
          </p:cNvPicPr>
          <p:nvPr/>
        </p:nvPicPr>
        <p:blipFill>
          <a:blip r:embed="rId2"/>
          <a:srcRect/>
          <a:stretch>
            <a:fillRect/>
          </a:stretch>
        </p:blipFill>
        <p:spPr bwMode="auto">
          <a:xfrm>
            <a:off x="7960959" y="4041422"/>
            <a:ext cx="3336925" cy="2313341"/>
          </a:xfrm>
          <a:prstGeom prst="rect">
            <a:avLst/>
          </a:prstGeom>
          <a:noFill/>
        </p:spPr>
      </p:pic>
      <p:pic>
        <p:nvPicPr>
          <p:cNvPr id="33796" name="Picture 4" descr="H:\科大讯飞资源制作有关文件（20170807）\北师大九年级\第十一章简单电路\第7节  探究—影响导体电阻大小的因素\素材\【素材】《探究影响导体电阻大小的因素》超导磁悬浮图片（北师大）.jpg"/>
          <p:cNvPicPr>
            <a:picLocks noChangeAspect="1" noChangeArrowheads="1"/>
          </p:cNvPicPr>
          <p:nvPr/>
        </p:nvPicPr>
        <p:blipFill>
          <a:blip r:embed="rId3"/>
          <a:srcRect/>
          <a:stretch>
            <a:fillRect/>
          </a:stretch>
        </p:blipFill>
        <p:spPr bwMode="auto">
          <a:xfrm>
            <a:off x="4528961" y="4030133"/>
            <a:ext cx="3239421" cy="23706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3794"/>
                                        </p:tgtEl>
                                        <p:attrNameLst>
                                          <p:attrName>style.visibility</p:attrName>
                                        </p:attrNameLst>
                                      </p:cBhvr>
                                      <p:to>
                                        <p:strVal val="visible"/>
                                      </p:to>
                                    </p:set>
                                    <p:anim calcmode="lin" valueType="num">
                                      <p:cBhvr additive="base">
                                        <p:cTn id="17" dur="500" fill="hold"/>
                                        <p:tgtEl>
                                          <p:spTgt spid="33794"/>
                                        </p:tgtEl>
                                        <p:attrNameLst>
                                          <p:attrName>ppt_x</p:attrName>
                                        </p:attrNameLst>
                                      </p:cBhvr>
                                      <p:tavLst>
                                        <p:tav tm="0">
                                          <p:val>
                                            <p:strVal val="1+#ppt_w/2"/>
                                          </p:val>
                                        </p:tav>
                                        <p:tav tm="100000">
                                          <p:val>
                                            <p:strVal val="#ppt_x"/>
                                          </p:val>
                                        </p:tav>
                                      </p:tavLst>
                                    </p:anim>
                                    <p:anim calcmode="lin" valueType="num">
                                      <p:cBhvr additive="base">
                                        <p:cTn id="18" dur="500" fill="hold"/>
                                        <p:tgtEl>
                                          <p:spTgt spid="3379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3796"/>
                                        </p:tgtEl>
                                        <p:attrNameLst>
                                          <p:attrName>style.visibility</p:attrName>
                                        </p:attrNameLst>
                                      </p:cBhvr>
                                      <p:to>
                                        <p:strVal val="visible"/>
                                      </p:to>
                                    </p:set>
                                    <p:anim calcmode="lin" valueType="num">
                                      <p:cBhvr additive="base">
                                        <p:cTn id="21" dur="500" fill="hold"/>
                                        <p:tgtEl>
                                          <p:spTgt spid="33796"/>
                                        </p:tgtEl>
                                        <p:attrNameLst>
                                          <p:attrName>ppt_x</p:attrName>
                                        </p:attrNameLst>
                                      </p:cBhvr>
                                      <p:tavLst>
                                        <p:tav tm="0">
                                          <p:val>
                                            <p:strVal val="1+#ppt_w/2"/>
                                          </p:val>
                                        </p:tav>
                                        <p:tav tm="100000">
                                          <p:val>
                                            <p:strVal val="#ppt_x"/>
                                          </p:val>
                                        </p:tav>
                                      </p:tavLst>
                                    </p:anim>
                                    <p:anim calcmode="lin" valueType="num">
                                      <p:cBhvr additive="base">
                                        <p:cTn id="22" dur="500" fill="hold"/>
                                        <p:tgtEl>
                                          <p:spTgt spid="3379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3795"/>
                                        </p:tgtEl>
                                        <p:attrNameLst>
                                          <p:attrName>style.visibility</p:attrName>
                                        </p:attrNameLst>
                                      </p:cBhvr>
                                      <p:to>
                                        <p:strVal val="visible"/>
                                      </p:to>
                                    </p:set>
                                    <p:anim calcmode="lin" valueType="num">
                                      <p:cBhvr additive="base">
                                        <p:cTn id="25" dur="500" fill="hold"/>
                                        <p:tgtEl>
                                          <p:spTgt spid="33795"/>
                                        </p:tgtEl>
                                        <p:attrNameLst>
                                          <p:attrName>ppt_x</p:attrName>
                                        </p:attrNameLst>
                                      </p:cBhvr>
                                      <p:tavLst>
                                        <p:tav tm="0">
                                          <p:val>
                                            <p:strVal val="1+#ppt_w/2"/>
                                          </p:val>
                                        </p:tav>
                                        <p:tav tm="100000">
                                          <p:val>
                                            <p:strVal val="#ppt_x"/>
                                          </p:val>
                                        </p:tav>
                                      </p:tavLst>
                                    </p:anim>
                                    <p:anim calcmode="lin" valueType="num">
                                      <p:cBhvr additive="base">
                                        <p:cTn id="26"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4" name="Text Box 10"/>
          <p:cNvSpPr txBox="1">
            <a:spLocks noChangeArrowheads="1"/>
          </p:cNvSpPr>
          <p:nvPr/>
        </p:nvSpPr>
        <p:spPr bwMode="auto">
          <a:xfrm>
            <a:off x="611717" y="1696509"/>
            <a:ext cx="10790060" cy="3894208"/>
          </a:xfrm>
          <a:prstGeom prst="rect">
            <a:avLst/>
          </a:prstGeom>
          <a:noFill/>
          <a:ln w="9525" algn="ctr">
            <a:noFill/>
            <a:miter lim="800000"/>
          </a:ln>
          <a:effectLst/>
        </p:spPr>
        <p:txBody>
          <a:bodyPr wrap="square">
            <a:spAutoFit/>
          </a:bodyPr>
          <a:lstStyle/>
          <a:p>
            <a:pPr>
              <a:lnSpc>
                <a:spcPct val="150000"/>
              </a:lnSpc>
            </a:pPr>
            <a:r>
              <a:rPr kumimoji="1" lang="en-US" altLang="zh-CN" sz="2800" dirty="0" smtClean="0">
                <a:latin typeface="微软雅黑" panose="020B0503020204020204" pitchFamily="34" charset="-122"/>
                <a:ea typeface="微软雅黑" panose="020B0503020204020204" pitchFamily="34" charset="-122"/>
              </a:rPr>
              <a:t>1</a:t>
            </a:r>
            <a:r>
              <a:rPr kumimoji="1" lang="zh-CN" altLang="en-US" sz="2800" dirty="0">
                <a:latin typeface="微软雅黑" panose="020B0503020204020204" pitchFamily="34" charset="-122"/>
                <a:ea typeface="微软雅黑" panose="020B0503020204020204" pitchFamily="34" charset="-122"/>
              </a:rPr>
              <a:t>、关于导线电阻的大小，下列说法中正确的是（温度对电阻的影响</a:t>
            </a:r>
            <a:endParaRPr kumimoji="1" lang="zh-CN" altLang="en-US" sz="2800" dirty="0">
              <a:latin typeface="微软雅黑" panose="020B0503020204020204" pitchFamily="34" charset="-122"/>
              <a:ea typeface="微软雅黑" panose="020B0503020204020204" pitchFamily="34" charset="-122"/>
            </a:endParaRPr>
          </a:p>
          <a:p>
            <a:pPr>
              <a:lnSpc>
                <a:spcPct val="150000"/>
              </a:lnSpc>
            </a:pPr>
            <a:r>
              <a:rPr kumimoji="1" lang="zh-CN" altLang="en-US" sz="2800" dirty="0" smtClean="0">
                <a:latin typeface="微软雅黑" panose="020B0503020204020204" pitchFamily="34" charset="-122"/>
                <a:ea typeface="微软雅黑" panose="020B0503020204020204" pitchFamily="34" charset="-122"/>
              </a:rPr>
              <a:t>可以</a:t>
            </a:r>
            <a:r>
              <a:rPr kumimoji="1" lang="zh-CN" altLang="en-US" sz="2800" dirty="0">
                <a:latin typeface="微软雅黑" panose="020B0503020204020204" pitchFamily="34" charset="-122"/>
                <a:ea typeface="微软雅黑" panose="020B0503020204020204" pitchFamily="34" charset="-122"/>
              </a:rPr>
              <a:t>不计）（     ）</a:t>
            </a:r>
            <a:endParaRPr kumimoji="1" lang="zh-CN" altLang="en-US" sz="2800" dirty="0">
              <a:latin typeface="微软雅黑" panose="020B0503020204020204" pitchFamily="34" charset="-122"/>
              <a:ea typeface="微软雅黑" panose="020B0503020204020204" pitchFamily="34" charset="-122"/>
            </a:endParaRPr>
          </a:p>
          <a:p>
            <a:pPr>
              <a:lnSpc>
                <a:spcPct val="150000"/>
              </a:lnSpc>
            </a:pPr>
            <a:r>
              <a:rPr kumimoji="1" lang="en-US" altLang="zh-CN" sz="2800" dirty="0" smtClean="0">
                <a:latin typeface="微软雅黑" panose="020B0503020204020204" pitchFamily="34" charset="-122"/>
                <a:ea typeface="微软雅黑" panose="020B0503020204020204" pitchFamily="34" charset="-122"/>
              </a:rPr>
              <a:t>A</a:t>
            </a:r>
            <a:r>
              <a:rPr kumimoji="1" lang="en-US" altLang="zh-CN" sz="2800" dirty="0">
                <a:latin typeface="微软雅黑" panose="020B0503020204020204" pitchFamily="34" charset="-122"/>
                <a:ea typeface="微软雅黑" panose="020B0503020204020204" pitchFamily="34" charset="-122"/>
              </a:rPr>
              <a:t>.</a:t>
            </a:r>
            <a:r>
              <a:rPr kumimoji="1" lang="zh-CN" altLang="en-US" sz="2800" dirty="0">
                <a:latin typeface="微软雅黑" panose="020B0503020204020204" pitchFamily="34" charset="-122"/>
                <a:ea typeface="微软雅黑" panose="020B0503020204020204" pitchFamily="34" charset="-122"/>
              </a:rPr>
              <a:t>横截面积越大的导线，电阻越小</a:t>
            </a:r>
            <a:endParaRPr kumimoji="1" lang="zh-CN" altLang="en-US" sz="2800" dirty="0">
              <a:latin typeface="微软雅黑" panose="020B0503020204020204" pitchFamily="34" charset="-122"/>
              <a:ea typeface="微软雅黑" panose="020B0503020204020204" pitchFamily="34" charset="-122"/>
            </a:endParaRPr>
          </a:p>
          <a:p>
            <a:pPr>
              <a:lnSpc>
                <a:spcPct val="150000"/>
              </a:lnSpc>
            </a:pPr>
            <a:r>
              <a:rPr kumimoji="1" lang="en-US" altLang="zh-CN" sz="2800" dirty="0" smtClean="0">
                <a:latin typeface="微软雅黑" panose="020B0503020204020204" pitchFamily="34" charset="-122"/>
                <a:ea typeface="微软雅黑" panose="020B0503020204020204" pitchFamily="34" charset="-122"/>
              </a:rPr>
              <a:t>B</a:t>
            </a:r>
            <a:r>
              <a:rPr kumimoji="1" lang="en-US" altLang="zh-CN" sz="2800" dirty="0">
                <a:latin typeface="微软雅黑" panose="020B0503020204020204" pitchFamily="34" charset="-122"/>
                <a:ea typeface="微软雅黑" panose="020B0503020204020204" pitchFamily="34" charset="-122"/>
              </a:rPr>
              <a:t>.</a:t>
            </a:r>
            <a:r>
              <a:rPr kumimoji="1" lang="zh-CN" altLang="en-US" sz="2800" dirty="0">
                <a:latin typeface="微软雅黑" panose="020B0503020204020204" pitchFamily="34" charset="-122"/>
                <a:ea typeface="微软雅黑" panose="020B0503020204020204" pitchFamily="34" charset="-122"/>
              </a:rPr>
              <a:t>横截面积相同的导线，长导线的电阻大</a:t>
            </a:r>
            <a:endParaRPr kumimoji="1" lang="zh-CN" altLang="en-US" sz="2800" dirty="0">
              <a:latin typeface="微软雅黑" panose="020B0503020204020204" pitchFamily="34" charset="-122"/>
              <a:ea typeface="微软雅黑" panose="020B0503020204020204" pitchFamily="34" charset="-122"/>
            </a:endParaRPr>
          </a:p>
          <a:p>
            <a:pPr>
              <a:lnSpc>
                <a:spcPct val="150000"/>
              </a:lnSpc>
            </a:pPr>
            <a:r>
              <a:rPr kumimoji="1" lang="en-US" altLang="zh-CN" sz="2800" dirty="0" smtClean="0">
                <a:latin typeface="微软雅黑" panose="020B0503020204020204" pitchFamily="34" charset="-122"/>
                <a:ea typeface="微软雅黑" panose="020B0503020204020204" pitchFamily="34" charset="-122"/>
              </a:rPr>
              <a:t>C</a:t>
            </a:r>
            <a:r>
              <a:rPr kumimoji="1" lang="en-US" altLang="zh-CN" sz="2800" dirty="0">
                <a:latin typeface="微软雅黑" panose="020B0503020204020204" pitchFamily="34" charset="-122"/>
                <a:ea typeface="微软雅黑" panose="020B0503020204020204" pitchFamily="34" charset="-122"/>
              </a:rPr>
              <a:t>.</a:t>
            </a:r>
            <a:r>
              <a:rPr kumimoji="1" lang="zh-CN" altLang="en-US" sz="2800" dirty="0">
                <a:latin typeface="微软雅黑" panose="020B0503020204020204" pitchFamily="34" charset="-122"/>
                <a:ea typeface="微软雅黑" panose="020B0503020204020204" pitchFamily="34" charset="-122"/>
              </a:rPr>
              <a:t>长度相同的导线，细导线的电阻大</a:t>
            </a:r>
            <a:endParaRPr kumimoji="1" lang="zh-CN" altLang="en-US" sz="2800" dirty="0">
              <a:latin typeface="微软雅黑" panose="020B0503020204020204" pitchFamily="34" charset="-122"/>
              <a:ea typeface="微软雅黑" panose="020B0503020204020204" pitchFamily="34" charset="-122"/>
            </a:endParaRPr>
          </a:p>
          <a:p>
            <a:pPr>
              <a:lnSpc>
                <a:spcPct val="150000"/>
              </a:lnSpc>
            </a:pPr>
            <a:r>
              <a:rPr kumimoji="1" lang="en-US" altLang="zh-CN" sz="2800" dirty="0" smtClean="0">
                <a:latin typeface="微软雅黑" panose="020B0503020204020204" pitchFamily="34" charset="-122"/>
                <a:ea typeface="微软雅黑" panose="020B0503020204020204" pitchFamily="34" charset="-122"/>
              </a:rPr>
              <a:t>D</a:t>
            </a:r>
            <a:r>
              <a:rPr kumimoji="1" lang="en-US" altLang="zh-CN" sz="2800" dirty="0">
                <a:latin typeface="微软雅黑" panose="020B0503020204020204" pitchFamily="34" charset="-122"/>
                <a:ea typeface="微软雅黑" panose="020B0503020204020204" pitchFamily="34" charset="-122"/>
              </a:rPr>
              <a:t>.</a:t>
            </a:r>
            <a:r>
              <a:rPr kumimoji="1" lang="zh-CN" altLang="en-US" sz="2800" dirty="0">
                <a:latin typeface="微软雅黑" panose="020B0503020204020204" pitchFamily="34" charset="-122"/>
                <a:ea typeface="微软雅黑" panose="020B0503020204020204" pitchFamily="34" charset="-122"/>
              </a:rPr>
              <a:t>同种材料制成的长短相同的导线，粗导线的电阻</a:t>
            </a:r>
            <a:r>
              <a:rPr kumimoji="1" lang="zh-CN" altLang="en-US" sz="2800" dirty="0" smtClean="0">
                <a:latin typeface="微软雅黑" panose="020B0503020204020204" pitchFamily="34" charset="-122"/>
                <a:ea typeface="微软雅黑" panose="020B0503020204020204" pitchFamily="34" charset="-122"/>
              </a:rPr>
              <a:t>小</a:t>
            </a:r>
            <a:endParaRPr lang="en-US" altLang="zh-CN" sz="2800" dirty="0">
              <a:latin typeface="微软雅黑" panose="020B0503020204020204" pitchFamily="34" charset="-122"/>
              <a:ea typeface="微软雅黑" panose="020B0503020204020204" pitchFamily="34" charset="-122"/>
            </a:endParaRPr>
          </a:p>
        </p:txBody>
      </p:sp>
      <p:sp>
        <p:nvSpPr>
          <p:cNvPr id="108555" name="Text Box 11"/>
          <p:cNvSpPr txBox="1">
            <a:spLocks noChangeArrowheads="1"/>
          </p:cNvSpPr>
          <p:nvPr/>
        </p:nvSpPr>
        <p:spPr bwMode="auto">
          <a:xfrm>
            <a:off x="2820107" y="2420410"/>
            <a:ext cx="603249" cy="662554"/>
          </a:xfrm>
          <a:prstGeom prst="rect">
            <a:avLst/>
          </a:prstGeom>
          <a:noFill/>
          <a:ln w="9525" algn="ctr">
            <a:noFill/>
            <a:miter lim="800000"/>
          </a:ln>
          <a:effectLst/>
        </p:spPr>
        <p:txBody>
          <a:bodyPr>
            <a:spAutoFit/>
          </a:bodyPr>
          <a:lstStyle/>
          <a:p>
            <a:pPr>
              <a:lnSpc>
                <a:spcPct val="150000"/>
              </a:lnSpc>
              <a:spcBef>
                <a:spcPct val="50000"/>
              </a:spcBef>
            </a:pPr>
            <a:r>
              <a:rPr lang="en-US" altLang="zh-CN" sz="2800" dirty="0">
                <a:solidFill>
                  <a:srgbClr val="FF0000"/>
                </a:solidFill>
                <a:latin typeface="微软雅黑" panose="020B0503020204020204" pitchFamily="34" charset="-122"/>
                <a:ea typeface="微软雅黑" panose="020B0503020204020204" pitchFamily="34" charset="-122"/>
              </a:rPr>
              <a:t>D</a:t>
            </a:r>
            <a:endParaRPr lang="en-US" altLang="zh-CN" sz="2800"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巩固练习</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54"/>
                                        </p:tgtEl>
                                        <p:attrNameLst>
                                          <p:attrName>style.visibility</p:attrName>
                                        </p:attrNameLst>
                                      </p:cBhvr>
                                      <p:to>
                                        <p:strVal val="visible"/>
                                      </p:to>
                                    </p:set>
                                    <p:anim calcmode="lin" valueType="num">
                                      <p:cBhvr additive="base">
                                        <p:cTn id="7" dur="500" fill="hold"/>
                                        <p:tgtEl>
                                          <p:spTgt spid="108554"/>
                                        </p:tgtEl>
                                        <p:attrNameLst>
                                          <p:attrName>ppt_x</p:attrName>
                                        </p:attrNameLst>
                                      </p:cBhvr>
                                      <p:tavLst>
                                        <p:tav tm="0">
                                          <p:val>
                                            <p:strVal val="#ppt_x"/>
                                          </p:val>
                                        </p:tav>
                                        <p:tav tm="100000">
                                          <p:val>
                                            <p:strVal val="#ppt_x"/>
                                          </p:val>
                                        </p:tav>
                                      </p:tavLst>
                                    </p:anim>
                                    <p:anim calcmode="lin" valueType="num">
                                      <p:cBhvr additive="base">
                                        <p:cTn id="8" dur="500" fill="hold"/>
                                        <p:tgtEl>
                                          <p:spTgt spid="108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55"/>
                                        </p:tgtEl>
                                        <p:attrNameLst>
                                          <p:attrName>style.visibility</p:attrName>
                                        </p:attrNameLst>
                                      </p:cBhvr>
                                      <p:to>
                                        <p:strVal val="visible"/>
                                      </p:to>
                                    </p:set>
                                    <p:anim calcmode="lin" valueType="num">
                                      <p:cBhvr additive="base">
                                        <p:cTn id="13" dur="500" fill="hold"/>
                                        <p:tgtEl>
                                          <p:spTgt spid="108555"/>
                                        </p:tgtEl>
                                        <p:attrNameLst>
                                          <p:attrName>ppt_x</p:attrName>
                                        </p:attrNameLst>
                                      </p:cBhvr>
                                      <p:tavLst>
                                        <p:tav tm="0">
                                          <p:val>
                                            <p:strVal val="#ppt_x"/>
                                          </p:val>
                                        </p:tav>
                                        <p:tav tm="100000">
                                          <p:val>
                                            <p:strVal val="#ppt_x"/>
                                          </p:val>
                                        </p:tav>
                                      </p:tavLst>
                                    </p:anim>
                                    <p:anim calcmode="lin" valueType="num">
                                      <p:cBhvr additive="base">
                                        <p:cTn id="14" dur="500" fill="hold"/>
                                        <p:tgtEl>
                                          <p:spTgt spid="108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4" grpId="0"/>
      <p:bldP spid="1085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1364582" y="1497577"/>
            <a:ext cx="8091936" cy="3323987"/>
          </a:xfrm>
          <a:prstGeom prst="rect">
            <a:avLst/>
          </a:prstGeom>
          <a:noFill/>
          <a:ln w="9525" algn="ctr">
            <a:noFill/>
            <a:miter lim="800000"/>
          </a:ln>
          <a:effectLst/>
        </p:spPr>
        <p:txBody>
          <a:bodyPr wrap="square">
            <a:spAutoFit/>
          </a:bodyPr>
          <a:lstStyle/>
          <a:p>
            <a:pPr>
              <a:lnSpc>
                <a:spcPct val="150000"/>
              </a:lnSpc>
              <a:spcBef>
                <a:spcPct val="20000"/>
              </a:spcBef>
              <a:buClr>
                <a:schemeClr val="hlink"/>
              </a:buClr>
              <a:buSzPct val="70000"/>
              <a:buFont typeface="Wingdings" panose="05000000000000000000" pitchFamily="2" charset="2"/>
              <a:buNone/>
            </a:pPr>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、教室</a:t>
            </a:r>
            <a:r>
              <a:rPr lang="zh-CN" altLang="en-US" sz="2800" dirty="0">
                <a:latin typeface="微软雅黑" panose="020B0503020204020204" pitchFamily="34" charset="-122"/>
                <a:ea typeface="微软雅黑" panose="020B0503020204020204" pitchFamily="34" charset="-122"/>
              </a:rPr>
              <a:t>用的电灯，常温下的电阻比正常发光时的电阻要</a:t>
            </a:r>
            <a:r>
              <a:rPr lang="en-US" altLang="zh-CN" sz="2800" dirty="0">
                <a:latin typeface="微软雅黑" panose="020B0503020204020204" pitchFamily="34" charset="-122"/>
                <a:ea typeface="微软雅黑" panose="020B0503020204020204" pitchFamily="34" charset="-122"/>
              </a:rPr>
              <a:t>____</a:t>
            </a:r>
            <a:r>
              <a:rPr lang="zh-CN" altLang="en-US" sz="2800" dirty="0" smtClean="0">
                <a:latin typeface="微软雅黑" panose="020B0503020204020204" pitchFamily="34" charset="-122"/>
                <a:ea typeface="微软雅黑" panose="020B0503020204020204" pitchFamily="34" charset="-122"/>
              </a:rPr>
              <a:t>，所以</a:t>
            </a:r>
            <a:r>
              <a:rPr lang="zh-CN" altLang="en-US" sz="2800" dirty="0">
                <a:latin typeface="微软雅黑" panose="020B0503020204020204" pitchFamily="34" charset="-122"/>
                <a:ea typeface="微软雅黑" panose="020B0503020204020204" pitchFamily="34" charset="-122"/>
              </a:rPr>
              <a:t>闭合开关的瞬间能过灯丝的电流要比正常发光时</a:t>
            </a:r>
            <a:r>
              <a:rPr lang="en-US" altLang="zh-CN" sz="2800" dirty="0">
                <a:latin typeface="微软雅黑" panose="020B0503020204020204" pitchFamily="34" charset="-122"/>
                <a:ea typeface="微软雅黑" panose="020B0503020204020204" pitchFamily="34" charset="-122"/>
              </a:rPr>
              <a:t>_____</a:t>
            </a:r>
            <a:r>
              <a:rPr lang="zh-CN" altLang="en-US" sz="2800" dirty="0">
                <a:latin typeface="微软雅黑" panose="020B0503020204020204" pitchFamily="34" charset="-122"/>
                <a:ea typeface="微软雅黑" panose="020B0503020204020204" pitchFamily="34" charset="-122"/>
              </a:rPr>
              <a:t>，灯丝</a:t>
            </a:r>
            <a:r>
              <a:rPr lang="zh-CN" altLang="en-US" sz="2800" dirty="0" smtClean="0">
                <a:latin typeface="微软雅黑" panose="020B0503020204020204" pitchFamily="34" charset="-122"/>
                <a:ea typeface="微软雅黑" panose="020B0503020204020204" pitchFamily="34" charset="-122"/>
              </a:rPr>
              <a:t>往往</a:t>
            </a:r>
            <a:r>
              <a:rPr lang="zh-CN" altLang="en-US" sz="2800" dirty="0">
                <a:latin typeface="微软雅黑" panose="020B0503020204020204" pitchFamily="34" charset="-122"/>
                <a:ea typeface="微软雅黑" panose="020B0503020204020204" pitchFamily="34" charset="-122"/>
              </a:rPr>
              <a:t>在闭合开关的瞬间容易烧断。</a:t>
            </a:r>
            <a:endParaRPr lang="zh-CN" altLang="en-US" sz="2800" dirty="0">
              <a:latin typeface="微软雅黑" panose="020B0503020204020204" pitchFamily="34" charset="-122"/>
              <a:ea typeface="微软雅黑" panose="020B0503020204020204" pitchFamily="34" charset="-122"/>
            </a:endParaRPr>
          </a:p>
          <a:p>
            <a:pPr>
              <a:lnSpc>
                <a:spcPct val="150000"/>
              </a:lnSpc>
            </a:pPr>
            <a:endParaRPr lang="en-US" altLang="zh-CN" sz="2800" dirty="0">
              <a:latin typeface="微软雅黑" panose="020B0503020204020204" pitchFamily="34" charset="-122"/>
              <a:ea typeface="微软雅黑" panose="020B0503020204020204" pitchFamily="34" charset="-122"/>
            </a:endParaRPr>
          </a:p>
        </p:txBody>
      </p:sp>
      <p:sp>
        <p:nvSpPr>
          <p:cNvPr id="3" name="Text Box 14"/>
          <p:cNvSpPr txBox="1">
            <a:spLocks noChangeArrowheads="1"/>
          </p:cNvSpPr>
          <p:nvPr/>
        </p:nvSpPr>
        <p:spPr bwMode="auto">
          <a:xfrm>
            <a:off x="2532240" y="2213505"/>
            <a:ext cx="863600" cy="519112"/>
          </a:xfrm>
          <a:prstGeom prst="rect">
            <a:avLst/>
          </a:prstGeom>
          <a:noFill/>
          <a:ln w="9525" algn="ctr">
            <a:noFill/>
            <a:miter lim="800000"/>
          </a:ln>
          <a:effectLst/>
        </p:spPr>
        <p:txBody>
          <a:bodyPr>
            <a:spAutoFit/>
          </a:bodyPr>
          <a:lstStyle/>
          <a:p>
            <a:pPr>
              <a:spcBef>
                <a:spcPct val="50000"/>
              </a:spcBef>
            </a:pPr>
            <a:r>
              <a:rPr lang="zh-CN" altLang="en-US" sz="2800" b="1" dirty="0">
                <a:solidFill>
                  <a:srgbClr val="FF0000"/>
                </a:solidFill>
                <a:latin typeface="微软雅黑" panose="020B0503020204020204" pitchFamily="34" charset="-122"/>
                <a:ea typeface="微软雅黑" panose="020B0503020204020204" pitchFamily="34" charset="-122"/>
              </a:rPr>
              <a:t>小</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 name="Text Box 15"/>
          <p:cNvSpPr txBox="1">
            <a:spLocks noChangeArrowheads="1"/>
          </p:cNvSpPr>
          <p:nvPr/>
        </p:nvSpPr>
        <p:spPr bwMode="auto">
          <a:xfrm>
            <a:off x="4004029" y="2917826"/>
            <a:ext cx="863600" cy="519113"/>
          </a:xfrm>
          <a:prstGeom prst="rect">
            <a:avLst/>
          </a:prstGeom>
          <a:noFill/>
          <a:ln w="9525" algn="ctr">
            <a:noFill/>
            <a:miter lim="800000"/>
          </a:ln>
          <a:effectLst/>
        </p:spPr>
        <p:txBody>
          <a:bodyPr>
            <a:spAutoFit/>
          </a:bodyPr>
          <a:lstStyle/>
          <a:p>
            <a:pPr>
              <a:spcBef>
                <a:spcPct val="50000"/>
              </a:spcBef>
            </a:pPr>
            <a:r>
              <a:rPr lang="zh-CN" altLang="en-US" sz="2800" b="1" dirty="0">
                <a:solidFill>
                  <a:srgbClr val="FF0000"/>
                </a:solidFill>
                <a:latin typeface="微软雅黑" panose="020B0503020204020204" pitchFamily="34" charset="-122"/>
                <a:ea typeface="微软雅黑" panose="020B0503020204020204" pitchFamily="34" charset="-122"/>
              </a:rPr>
              <a:t>大</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巩固练习</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6" name="Text Box 6"/>
          <p:cNvSpPr txBox="1">
            <a:spLocks noChangeArrowheads="1"/>
          </p:cNvSpPr>
          <p:nvPr/>
        </p:nvSpPr>
        <p:spPr bwMode="auto">
          <a:xfrm>
            <a:off x="334433" y="1636889"/>
            <a:ext cx="11857567" cy="2246769"/>
          </a:xfrm>
          <a:prstGeom prst="rect">
            <a:avLst/>
          </a:prstGeom>
          <a:noFill/>
          <a:ln w="9525" algn="ctr">
            <a:noFill/>
            <a:miter lim="800000"/>
          </a:ln>
          <a:effectLst/>
        </p:spPr>
        <p:txBody>
          <a:bodyPr wrap="square">
            <a:spAutoFit/>
          </a:bodyPr>
          <a:lstStyle/>
          <a:p>
            <a:r>
              <a:rPr lang="en-US" altLang="zh-CN" sz="2800" dirty="0" smtClean="0">
                <a:latin typeface="微软雅黑" panose="020B0503020204020204" pitchFamily="34" charset="-122"/>
                <a:ea typeface="微软雅黑" panose="020B0503020204020204" pitchFamily="34" charset="-122"/>
              </a:rPr>
              <a:t>3</a:t>
            </a:r>
            <a:r>
              <a:rPr lang="zh-CN" altLang="en-US" sz="2800" dirty="0" smtClean="0">
                <a:latin typeface="微软雅黑" panose="020B0503020204020204" pitchFamily="34" charset="-122"/>
                <a:ea typeface="微软雅黑" panose="020B0503020204020204" pitchFamily="34" charset="-122"/>
              </a:rPr>
              <a:t>、在</a:t>
            </a:r>
            <a:r>
              <a:rPr lang="zh-CN" altLang="en-US" sz="2800" dirty="0">
                <a:latin typeface="微软雅黑" panose="020B0503020204020204" pitchFamily="34" charset="-122"/>
                <a:ea typeface="微软雅黑" panose="020B0503020204020204" pitchFamily="34" charset="-122"/>
              </a:rPr>
              <a:t>探究影响导体电阻大小的因素时，甲乙丙三位同学作出如下猜想：</a:t>
            </a:r>
            <a:endParaRPr lang="zh-CN" altLang="en-US"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甲</a:t>
            </a:r>
            <a:r>
              <a:rPr lang="zh-CN" altLang="en-US" sz="2800" dirty="0">
                <a:latin typeface="微软雅黑" panose="020B0503020204020204" pitchFamily="34" charset="-122"/>
                <a:ea typeface="微软雅黑" panose="020B0503020204020204" pitchFamily="34" charset="-122"/>
              </a:rPr>
              <a:t>：导体的电阻与导体的横截面积有关；</a:t>
            </a:r>
            <a:endParaRPr lang="zh-CN" altLang="en-US"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乙</a:t>
            </a:r>
            <a:r>
              <a:rPr lang="zh-CN" altLang="en-US" sz="2800" dirty="0">
                <a:latin typeface="微软雅黑" panose="020B0503020204020204" pitchFamily="34" charset="-122"/>
                <a:ea typeface="微软雅黑" panose="020B0503020204020204" pitchFamily="34" charset="-122"/>
              </a:rPr>
              <a:t>：导体的电阻与导体的长度有关； </a:t>
            </a:r>
            <a:endParaRPr lang="zh-CN" altLang="en-US"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丙</a:t>
            </a:r>
            <a:r>
              <a:rPr lang="zh-CN" altLang="en-US" sz="2800" dirty="0">
                <a:latin typeface="微软雅黑" panose="020B0503020204020204" pitchFamily="34" charset="-122"/>
                <a:ea typeface="微软雅黑" panose="020B0503020204020204" pitchFamily="34" charset="-122"/>
              </a:rPr>
              <a:t>：导体的电阻与导体的材料有关。</a:t>
            </a:r>
            <a:endParaRPr lang="zh-CN" altLang="en-US"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      现提供多根电阻丝，材料参数如下表</a:t>
            </a:r>
            <a:r>
              <a:rPr lang="zh-CN" altLang="en-US" sz="2800" dirty="0" smtClean="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p:txBody>
      </p:sp>
      <p:graphicFrame>
        <p:nvGraphicFramePr>
          <p:cNvPr id="174191" name="Group 111"/>
          <p:cNvGraphicFramePr>
            <a:graphicFrameLocks noGrp="1"/>
          </p:cNvGraphicFramePr>
          <p:nvPr>
            <p:ph idx="4294967295"/>
          </p:nvPr>
        </p:nvGraphicFramePr>
        <p:xfrm>
          <a:off x="1244600" y="3920949"/>
          <a:ext cx="8373533" cy="2286000"/>
        </p:xfrm>
        <a:graphic>
          <a:graphicData uri="http://schemas.openxmlformats.org/drawingml/2006/table">
            <a:tbl>
              <a:tblPr/>
              <a:tblGrid>
                <a:gridCol w="1565091"/>
                <a:gridCol w="1946107"/>
                <a:gridCol w="2028171"/>
                <a:gridCol w="2834164"/>
              </a:tblGrid>
              <a:tr h="288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rPr>
                        <a:t>编号</a:t>
                      </a:r>
                      <a:endParaRPr kumimoji="0" lang="zh-CN" altLang="en-US"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材料</a:t>
                      </a:r>
                      <a:endParaRPr kumimoji="0" lang="zh-CN" altLang="en-US"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长度</a:t>
                      </a: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/m </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横截面积</a:t>
                      </a: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/mm2 </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rPr>
                        <a:t>A</a:t>
                      </a:r>
                      <a:endParaRPr kumimoji="0" lang="en-US" altLang="zh-CN"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镍镉合金 </a:t>
                      </a:r>
                      <a:endParaRPr kumimoji="0" lang="zh-CN" altLang="en-US"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1</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1</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rPr>
                        <a:t>B</a:t>
                      </a:r>
                      <a:endParaRPr kumimoji="0" lang="en-US" altLang="zh-CN"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rPr>
                        <a:t>镍镉合金 </a:t>
                      </a:r>
                      <a:endParaRPr kumimoji="0" lang="zh-CN" altLang="en-US"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2</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1</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C</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rPr>
                        <a:t>镍镉合金 </a:t>
                      </a:r>
                      <a:endParaRPr kumimoji="0" lang="zh-CN" altLang="en-US"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1</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2</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rPr>
                        <a:t>D</a:t>
                      </a:r>
                      <a:endParaRPr kumimoji="0" lang="en-US" altLang="zh-CN" sz="2400" b="1" i="0" u="none" strike="noStrike" cap="none" normalizeH="0" baseline="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rPr>
                        <a:t>锰铜合金 </a:t>
                      </a:r>
                      <a:endParaRPr kumimoji="0" lang="zh-CN" altLang="en-US"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rPr>
                        <a:t>1</a:t>
                      </a:r>
                      <a:endParaRPr kumimoji="0" lang="en-US" altLang="zh-CN"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rPr>
                        <a:t>1</a:t>
                      </a:r>
                      <a:endParaRPr kumimoji="0" lang="en-US" altLang="zh-CN" sz="2400" b="1" i="0" u="none" strike="noStrike" cap="none" normalizeH="0" baseline="0" dirty="0" smtClean="0">
                        <a:ln>
                          <a:noFill/>
                        </a:ln>
                        <a:solidFill>
                          <a:schemeClr val="hlink"/>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185" name="Text Box 105"/>
          <p:cNvSpPr txBox="1">
            <a:spLocks noChangeArrowheads="1"/>
          </p:cNvSpPr>
          <p:nvPr/>
        </p:nvSpPr>
        <p:spPr bwMode="auto">
          <a:xfrm>
            <a:off x="5712885" y="4508501"/>
            <a:ext cx="3196167" cy="366713"/>
          </a:xfrm>
          <a:prstGeom prst="rect">
            <a:avLst/>
          </a:prstGeom>
          <a:noFill/>
          <a:ln w="9525" algn="ctr">
            <a:noFill/>
            <a:miter lim="800000"/>
          </a:ln>
          <a:effectLst/>
        </p:spPr>
        <p:txBody>
          <a:bodyPr>
            <a:spAutoFit/>
          </a:bodyPr>
          <a:lstStyle/>
          <a:p>
            <a:endParaRPr lang="zh-CN" altLang="zh-CN"/>
          </a:p>
        </p:txBody>
      </p:sp>
      <p:sp>
        <p:nvSpPr>
          <p:cNvPr id="12" name="矩形 11"/>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巩固练习</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巩固练习</a:t>
            </a:r>
            <a:endParaRPr lang="zh-CN" altLang="en-US" sz="2400" b="1" dirty="0">
              <a:latin typeface="微软雅黑" panose="020B0503020204020204" pitchFamily="34" charset="-122"/>
              <a:ea typeface="微软雅黑" panose="020B0503020204020204" pitchFamily="34" charset="-122"/>
            </a:endParaRPr>
          </a:p>
        </p:txBody>
      </p:sp>
      <p:sp>
        <p:nvSpPr>
          <p:cNvPr id="3" name="矩形 2"/>
          <p:cNvSpPr/>
          <p:nvPr/>
        </p:nvSpPr>
        <p:spPr>
          <a:xfrm>
            <a:off x="1049866" y="1586215"/>
            <a:ext cx="10126133" cy="4524315"/>
          </a:xfrm>
          <a:prstGeom prst="rect">
            <a:avLst/>
          </a:prstGeom>
        </p:spPr>
        <p:txBody>
          <a:bodyPr wrap="square">
            <a:spAutoFit/>
          </a:bodyPr>
          <a:lstStyle/>
          <a:p>
            <a:pPr>
              <a:lnSpc>
                <a:spcPct val="150000"/>
              </a:lnSpc>
            </a:pPr>
            <a:r>
              <a:rPr lang="en-US" altLang="zh-CN" sz="2400" dirty="0" smtClean="0">
                <a:solidFill>
                  <a:schemeClr val="hlink"/>
                </a:solidFill>
                <a:latin typeface="微软雅黑" panose="020B0503020204020204" pitchFamily="34" charset="-122"/>
                <a:ea typeface="微软雅黑" panose="020B0503020204020204" pitchFamily="34" charset="-122"/>
              </a:rPr>
              <a:t>(1)</a:t>
            </a:r>
            <a:r>
              <a:rPr lang="zh-CN" altLang="en-US" sz="2400" dirty="0" smtClean="0">
                <a:solidFill>
                  <a:schemeClr val="hlink"/>
                </a:solidFill>
                <a:latin typeface="微软雅黑" panose="020B0503020204020204" pitchFamily="34" charset="-122"/>
                <a:ea typeface="微软雅黑" panose="020B0503020204020204" pitchFamily="34" charset="-122"/>
              </a:rPr>
              <a:t>某同学要验证上述猜想，连接了如右实物图．</a:t>
            </a:r>
            <a:endParaRPr lang="zh-CN" altLang="en-US" sz="2400" dirty="0" smtClean="0">
              <a:solidFill>
                <a:schemeClr val="hlink"/>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solidFill>
                  <a:schemeClr val="hlink"/>
                </a:solidFill>
                <a:latin typeface="微软雅黑" panose="020B0503020204020204" pitchFamily="34" charset="-122"/>
                <a:ea typeface="微软雅黑" panose="020B0503020204020204" pitchFamily="34" charset="-122"/>
              </a:rPr>
              <a:t>    请你根据实物图画出电路图 </a:t>
            </a:r>
            <a:endParaRPr lang="zh-CN" altLang="en-US" sz="2400" dirty="0" smtClean="0">
              <a:solidFill>
                <a:schemeClr val="hlink"/>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hlink"/>
                </a:solidFill>
                <a:latin typeface="微软雅黑" panose="020B0503020204020204" pitchFamily="34" charset="-122"/>
                <a:ea typeface="微软雅黑" panose="020B0503020204020204" pitchFamily="34" charset="-122"/>
              </a:rPr>
              <a:t>(2)</a:t>
            </a:r>
            <a:r>
              <a:rPr lang="zh-CN" altLang="en-US" sz="2400" dirty="0" smtClean="0">
                <a:solidFill>
                  <a:schemeClr val="hlink"/>
                </a:solidFill>
                <a:latin typeface="微软雅黑" panose="020B0503020204020204" pitchFamily="34" charset="-122"/>
                <a:ea typeface="微软雅黑" panose="020B0503020204020204" pitchFamily="34" charset="-122"/>
              </a:rPr>
              <a:t>如要验证上述甲同学的猜想，</a:t>
            </a:r>
            <a:endParaRPr lang="zh-CN" altLang="en-US" sz="2400" dirty="0" smtClean="0">
              <a:solidFill>
                <a:schemeClr val="hlink"/>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solidFill>
                  <a:schemeClr val="hlink"/>
                </a:solidFill>
                <a:latin typeface="微软雅黑" panose="020B0503020204020204" pitchFamily="34" charset="-122"/>
                <a:ea typeface="微软雅黑" panose="020B0503020204020204" pitchFamily="34" charset="-122"/>
              </a:rPr>
              <a:t>    则应该选用</a:t>
            </a:r>
            <a:r>
              <a:rPr lang="zh-CN" altLang="en-US" sz="2400" u="sng" dirty="0" smtClean="0">
                <a:solidFill>
                  <a:schemeClr val="hlink"/>
                </a:solidFill>
                <a:latin typeface="微软雅黑" panose="020B0503020204020204" pitchFamily="34" charset="-122"/>
                <a:ea typeface="微软雅黑" panose="020B0503020204020204" pitchFamily="34" charset="-122"/>
              </a:rPr>
              <a:t>           </a:t>
            </a:r>
            <a:r>
              <a:rPr lang="zh-CN" altLang="en-US" sz="2400" dirty="0" smtClean="0">
                <a:solidFill>
                  <a:schemeClr val="hlink"/>
                </a:solidFill>
                <a:latin typeface="微软雅黑" panose="020B0503020204020204" pitchFamily="34" charset="-122"/>
                <a:ea typeface="微软雅黑" panose="020B0503020204020204" pitchFamily="34" charset="-122"/>
              </a:rPr>
              <a:t>两根电阻丝</a:t>
            </a:r>
            <a:r>
              <a:rPr lang="en-US" altLang="zh-CN" sz="2400" dirty="0" smtClean="0">
                <a:solidFill>
                  <a:schemeClr val="hlink"/>
                </a:solidFill>
                <a:latin typeface="微软雅黑" panose="020B0503020204020204" pitchFamily="34" charset="-122"/>
                <a:ea typeface="微软雅黑" panose="020B0503020204020204" pitchFamily="34" charset="-122"/>
              </a:rPr>
              <a:t>(</a:t>
            </a:r>
            <a:r>
              <a:rPr lang="zh-CN" altLang="en-US" sz="2400" dirty="0" smtClean="0">
                <a:solidFill>
                  <a:schemeClr val="hlink"/>
                </a:solidFill>
                <a:latin typeface="微软雅黑" panose="020B0503020204020204" pitchFamily="34" charset="-122"/>
                <a:ea typeface="微软雅黑" panose="020B0503020204020204" pitchFamily="34" charset="-122"/>
              </a:rPr>
              <a:t>填序号</a:t>
            </a:r>
            <a:r>
              <a:rPr lang="en-US" altLang="zh-CN" sz="2400" dirty="0" smtClean="0">
                <a:solidFill>
                  <a:schemeClr val="hlink"/>
                </a:solidFill>
                <a:latin typeface="微软雅黑" panose="020B0503020204020204" pitchFamily="34" charset="-122"/>
                <a:ea typeface="微软雅黑" panose="020B0503020204020204" pitchFamily="34" charset="-122"/>
              </a:rPr>
              <a:t>)</a:t>
            </a:r>
            <a:r>
              <a:rPr lang="zh-CN" altLang="en-US" sz="2400" dirty="0" smtClean="0">
                <a:solidFill>
                  <a:schemeClr val="hlink"/>
                </a:solidFill>
                <a:latin typeface="微软雅黑" panose="020B0503020204020204" pitchFamily="34" charset="-122"/>
                <a:ea typeface="微软雅黑" panose="020B0503020204020204" pitchFamily="34" charset="-122"/>
              </a:rPr>
              <a:t>．</a:t>
            </a:r>
            <a:endParaRPr lang="zh-CN" altLang="en-US" sz="2400" dirty="0" smtClean="0">
              <a:solidFill>
                <a:schemeClr val="hlink"/>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hlink"/>
                </a:solidFill>
                <a:latin typeface="微软雅黑" panose="020B0503020204020204" pitchFamily="34" charset="-122"/>
                <a:ea typeface="微软雅黑" panose="020B0503020204020204" pitchFamily="34" charset="-122"/>
              </a:rPr>
              <a:t>(3)</a:t>
            </a:r>
            <a:r>
              <a:rPr lang="zh-CN" altLang="en-US" sz="2400" dirty="0" smtClean="0">
                <a:solidFill>
                  <a:schemeClr val="hlink"/>
                </a:solidFill>
                <a:latin typeface="微软雅黑" panose="020B0503020204020204" pitchFamily="34" charset="-122"/>
                <a:ea typeface="微软雅黑" panose="020B0503020204020204" pitchFamily="34" charset="-122"/>
              </a:rPr>
              <a:t>如要验证上述乙同学的猜想，</a:t>
            </a:r>
            <a:endParaRPr lang="zh-CN" altLang="en-US" sz="2400" dirty="0" smtClean="0">
              <a:solidFill>
                <a:schemeClr val="hlink"/>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solidFill>
                  <a:schemeClr val="hlink"/>
                </a:solidFill>
                <a:latin typeface="微软雅黑" panose="020B0503020204020204" pitchFamily="34" charset="-122"/>
                <a:ea typeface="微软雅黑" panose="020B0503020204020204" pitchFamily="34" charset="-122"/>
              </a:rPr>
              <a:t>   则应该选用</a:t>
            </a:r>
            <a:r>
              <a:rPr lang="zh-CN" altLang="en-US" sz="2400" u="sng" dirty="0" smtClean="0">
                <a:solidFill>
                  <a:schemeClr val="hlink"/>
                </a:solidFill>
                <a:latin typeface="微软雅黑" panose="020B0503020204020204" pitchFamily="34" charset="-122"/>
                <a:ea typeface="微软雅黑" panose="020B0503020204020204" pitchFamily="34" charset="-122"/>
              </a:rPr>
              <a:t>           </a:t>
            </a:r>
            <a:r>
              <a:rPr lang="zh-CN" altLang="en-US" sz="2400" dirty="0" smtClean="0">
                <a:solidFill>
                  <a:schemeClr val="hlink"/>
                </a:solidFill>
                <a:latin typeface="微软雅黑" panose="020B0503020204020204" pitchFamily="34" charset="-122"/>
                <a:ea typeface="微软雅黑" panose="020B0503020204020204" pitchFamily="34" charset="-122"/>
              </a:rPr>
              <a:t>两根电阻丝</a:t>
            </a:r>
            <a:r>
              <a:rPr lang="en-US" altLang="zh-CN" sz="2400" dirty="0" smtClean="0">
                <a:solidFill>
                  <a:schemeClr val="hlink"/>
                </a:solidFill>
                <a:latin typeface="微软雅黑" panose="020B0503020204020204" pitchFamily="34" charset="-122"/>
                <a:ea typeface="微软雅黑" panose="020B0503020204020204" pitchFamily="34" charset="-122"/>
              </a:rPr>
              <a:t>(</a:t>
            </a:r>
            <a:r>
              <a:rPr lang="zh-CN" altLang="en-US" sz="2400" dirty="0" smtClean="0">
                <a:solidFill>
                  <a:schemeClr val="hlink"/>
                </a:solidFill>
                <a:latin typeface="微软雅黑" panose="020B0503020204020204" pitchFamily="34" charset="-122"/>
                <a:ea typeface="微软雅黑" panose="020B0503020204020204" pitchFamily="34" charset="-122"/>
              </a:rPr>
              <a:t>填序号</a:t>
            </a:r>
            <a:r>
              <a:rPr lang="en-US" altLang="zh-CN" sz="2400" dirty="0" smtClean="0">
                <a:solidFill>
                  <a:schemeClr val="hlink"/>
                </a:solidFill>
                <a:latin typeface="微软雅黑" panose="020B0503020204020204" pitchFamily="34" charset="-122"/>
                <a:ea typeface="微软雅黑" panose="020B0503020204020204" pitchFamily="34" charset="-122"/>
              </a:rPr>
              <a:t>)</a:t>
            </a:r>
            <a:r>
              <a:rPr lang="zh-CN" altLang="en-US" sz="2400" dirty="0" smtClean="0">
                <a:solidFill>
                  <a:schemeClr val="hlink"/>
                </a:solidFill>
                <a:latin typeface="微软雅黑" panose="020B0503020204020204" pitchFamily="34" charset="-122"/>
                <a:ea typeface="微软雅黑" panose="020B0503020204020204" pitchFamily="34" charset="-122"/>
              </a:rPr>
              <a:t>．</a:t>
            </a:r>
            <a:endParaRPr lang="zh-CN" altLang="en-US" sz="2400" dirty="0" smtClean="0">
              <a:solidFill>
                <a:schemeClr val="hlink"/>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hlink"/>
                </a:solidFill>
                <a:latin typeface="微软雅黑" panose="020B0503020204020204" pitchFamily="34" charset="-122"/>
                <a:ea typeface="微软雅黑" panose="020B0503020204020204" pitchFamily="34" charset="-122"/>
              </a:rPr>
              <a:t>(4)</a:t>
            </a:r>
            <a:r>
              <a:rPr lang="zh-CN" altLang="en-US" sz="2400" dirty="0" smtClean="0">
                <a:solidFill>
                  <a:schemeClr val="hlink"/>
                </a:solidFill>
                <a:latin typeface="微软雅黑" panose="020B0503020204020204" pitchFamily="34" charset="-122"/>
                <a:ea typeface="微软雅黑" panose="020B0503020204020204" pitchFamily="34" charset="-122"/>
              </a:rPr>
              <a:t>如要验证上述丙同学的猜想，</a:t>
            </a:r>
            <a:endParaRPr lang="zh-CN" altLang="en-US" sz="2400" dirty="0" smtClean="0">
              <a:solidFill>
                <a:schemeClr val="hlink"/>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solidFill>
                  <a:schemeClr val="hlink"/>
                </a:solidFill>
                <a:latin typeface="微软雅黑" panose="020B0503020204020204" pitchFamily="34" charset="-122"/>
                <a:ea typeface="微软雅黑" panose="020B0503020204020204" pitchFamily="34" charset="-122"/>
              </a:rPr>
              <a:t>   则应该选用</a:t>
            </a:r>
            <a:r>
              <a:rPr lang="zh-CN" altLang="en-US" sz="2400" u="sng" dirty="0" smtClean="0">
                <a:solidFill>
                  <a:schemeClr val="hlink"/>
                </a:solidFill>
                <a:latin typeface="微软雅黑" panose="020B0503020204020204" pitchFamily="34" charset="-122"/>
                <a:ea typeface="微软雅黑" panose="020B0503020204020204" pitchFamily="34" charset="-122"/>
              </a:rPr>
              <a:t>           </a:t>
            </a:r>
            <a:r>
              <a:rPr lang="zh-CN" altLang="en-US" sz="2400" dirty="0" smtClean="0">
                <a:solidFill>
                  <a:schemeClr val="hlink"/>
                </a:solidFill>
                <a:latin typeface="微软雅黑" panose="020B0503020204020204" pitchFamily="34" charset="-122"/>
                <a:ea typeface="微软雅黑" panose="020B0503020204020204" pitchFamily="34" charset="-122"/>
              </a:rPr>
              <a:t>两根电阻丝</a:t>
            </a:r>
            <a:r>
              <a:rPr lang="en-US" altLang="zh-CN" sz="2400" dirty="0" smtClean="0">
                <a:solidFill>
                  <a:schemeClr val="hlink"/>
                </a:solidFill>
                <a:latin typeface="微软雅黑" panose="020B0503020204020204" pitchFamily="34" charset="-122"/>
                <a:ea typeface="微软雅黑" panose="020B0503020204020204" pitchFamily="34" charset="-122"/>
              </a:rPr>
              <a:t>(</a:t>
            </a:r>
            <a:r>
              <a:rPr lang="zh-CN" altLang="en-US" sz="2400" dirty="0" smtClean="0">
                <a:solidFill>
                  <a:schemeClr val="hlink"/>
                </a:solidFill>
                <a:latin typeface="微软雅黑" panose="020B0503020204020204" pitchFamily="34" charset="-122"/>
                <a:ea typeface="微软雅黑" panose="020B0503020204020204" pitchFamily="34" charset="-122"/>
              </a:rPr>
              <a:t>填序号</a:t>
            </a:r>
            <a:r>
              <a:rPr lang="en-US" altLang="zh-CN" sz="2400" dirty="0" smtClean="0">
                <a:solidFill>
                  <a:schemeClr val="hlink"/>
                </a:solidFill>
                <a:latin typeface="微软雅黑" panose="020B0503020204020204" pitchFamily="34" charset="-122"/>
                <a:ea typeface="微软雅黑" panose="020B0503020204020204" pitchFamily="34" charset="-122"/>
              </a:rPr>
              <a:t>)</a:t>
            </a:r>
            <a:r>
              <a:rPr lang="zh-CN" altLang="en-US" sz="2400" dirty="0" smtClean="0">
                <a:solidFill>
                  <a:schemeClr val="hlink"/>
                </a:solidFill>
                <a:latin typeface="微软雅黑" panose="020B0503020204020204" pitchFamily="34" charset="-122"/>
                <a:ea typeface="微软雅黑" panose="020B0503020204020204" pitchFamily="34" charset="-122"/>
              </a:rPr>
              <a:t>．</a:t>
            </a:r>
            <a:endParaRPr lang="zh-CN" altLang="en-US" sz="2400" dirty="0">
              <a:solidFill>
                <a:schemeClr val="hlink"/>
              </a:solidFill>
              <a:latin typeface="微软雅黑" panose="020B0503020204020204" pitchFamily="34" charset="-122"/>
              <a:ea typeface="微软雅黑" panose="020B0503020204020204" pitchFamily="34" charset="-122"/>
            </a:endParaRPr>
          </a:p>
        </p:txBody>
      </p:sp>
      <p:sp>
        <p:nvSpPr>
          <p:cNvPr id="4" name="Text Box 101"/>
          <p:cNvSpPr txBox="1">
            <a:spLocks noChangeArrowheads="1"/>
          </p:cNvSpPr>
          <p:nvPr/>
        </p:nvSpPr>
        <p:spPr bwMode="auto">
          <a:xfrm>
            <a:off x="3136901" y="3358445"/>
            <a:ext cx="1054100" cy="396875"/>
          </a:xfrm>
          <a:prstGeom prst="rect">
            <a:avLst/>
          </a:prstGeom>
          <a:noFill/>
          <a:ln w="9525" algn="ctr">
            <a:noFill/>
            <a:miter lim="800000"/>
          </a:ln>
          <a:effectLst/>
        </p:spPr>
        <p:txBody>
          <a:bodyPr>
            <a:spAutoFit/>
          </a:bodyPr>
          <a:lstStyle/>
          <a:p>
            <a:r>
              <a:rPr lang="en-US" altLang="zh-CN" sz="2000" b="1" dirty="0">
                <a:solidFill>
                  <a:srgbClr val="FF0000"/>
                </a:solidFill>
              </a:rPr>
              <a:t>A C</a:t>
            </a:r>
            <a:endParaRPr lang="en-US" altLang="zh-CN" sz="2000" b="1" dirty="0">
              <a:solidFill>
                <a:srgbClr val="FF0000"/>
              </a:solidFill>
            </a:endParaRPr>
          </a:p>
        </p:txBody>
      </p:sp>
      <p:sp>
        <p:nvSpPr>
          <p:cNvPr id="5" name="Text Box 103"/>
          <p:cNvSpPr txBox="1">
            <a:spLocks noChangeArrowheads="1"/>
          </p:cNvSpPr>
          <p:nvPr/>
        </p:nvSpPr>
        <p:spPr bwMode="auto">
          <a:xfrm>
            <a:off x="2983091" y="4363686"/>
            <a:ext cx="1054100" cy="396875"/>
          </a:xfrm>
          <a:prstGeom prst="rect">
            <a:avLst/>
          </a:prstGeom>
          <a:noFill/>
          <a:ln w="9525" algn="ctr">
            <a:noFill/>
            <a:miter lim="800000"/>
          </a:ln>
          <a:effectLst/>
        </p:spPr>
        <p:txBody>
          <a:bodyPr>
            <a:spAutoFit/>
          </a:bodyPr>
          <a:lstStyle/>
          <a:p>
            <a:r>
              <a:rPr lang="en-US" altLang="zh-CN" sz="2000" b="1" dirty="0">
                <a:solidFill>
                  <a:srgbClr val="FF0000"/>
                </a:solidFill>
              </a:rPr>
              <a:t>A B</a:t>
            </a:r>
            <a:endParaRPr lang="en-US" altLang="zh-CN" sz="2000" b="1" dirty="0">
              <a:solidFill>
                <a:srgbClr val="FF0000"/>
              </a:solidFill>
            </a:endParaRPr>
          </a:p>
        </p:txBody>
      </p:sp>
      <p:sp>
        <p:nvSpPr>
          <p:cNvPr id="6" name="Text Box 104"/>
          <p:cNvSpPr txBox="1">
            <a:spLocks noChangeArrowheads="1"/>
          </p:cNvSpPr>
          <p:nvPr/>
        </p:nvSpPr>
        <p:spPr bwMode="auto">
          <a:xfrm>
            <a:off x="2990146" y="5554840"/>
            <a:ext cx="958851" cy="396875"/>
          </a:xfrm>
          <a:prstGeom prst="rect">
            <a:avLst/>
          </a:prstGeom>
          <a:noFill/>
          <a:ln w="9525" algn="ctr">
            <a:noFill/>
            <a:miter lim="800000"/>
          </a:ln>
          <a:effectLst/>
        </p:spPr>
        <p:txBody>
          <a:bodyPr>
            <a:spAutoFit/>
          </a:bodyPr>
          <a:lstStyle/>
          <a:p>
            <a:r>
              <a:rPr lang="en-US" altLang="zh-CN" sz="2000" b="1" dirty="0">
                <a:solidFill>
                  <a:srgbClr val="FF0000"/>
                </a:solidFill>
              </a:rPr>
              <a:t>A D</a:t>
            </a:r>
            <a:endParaRPr lang="en-US" altLang="zh-CN" sz="2000" b="1" dirty="0">
              <a:solidFill>
                <a:srgbClr val="FF0000"/>
              </a:solidFill>
            </a:endParaRPr>
          </a:p>
        </p:txBody>
      </p:sp>
      <p:pic>
        <p:nvPicPr>
          <p:cNvPr id="7" name="Picture 106" descr="03"/>
          <p:cNvPicPr>
            <a:picLocks noChangeAspect="1" noChangeArrowheads="1"/>
          </p:cNvPicPr>
          <p:nvPr/>
        </p:nvPicPr>
        <p:blipFill>
          <a:blip r:embed="rId1"/>
          <a:srcRect r="61143"/>
          <a:stretch>
            <a:fillRect/>
          </a:stretch>
        </p:blipFill>
        <p:spPr bwMode="auto">
          <a:xfrm>
            <a:off x="8278284" y="4002486"/>
            <a:ext cx="2852560" cy="1796652"/>
          </a:xfrm>
          <a:prstGeom prst="rect">
            <a:avLst/>
          </a:prstGeom>
          <a:noFill/>
          <a:ln w="9525">
            <a:noFill/>
            <a:miter lim="800000"/>
            <a:headEnd/>
            <a:tailEnd/>
          </a:ln>
        </p:spPr>
      </p:pic>
      <p:pic>
        <p:nvPicPr>
          <p:cNvPr id="8" name="Picture 100" descr="1w"/>
          <p:cNvPicPr>
            <a:picLocks noChangeAspect="1" noChangeArrowheads="1"/>
          </p:cNvPicPr>
          <p:nvPr/>
        </p:nvPicPr>
        <p:blipFill>
          <a:blip r:embed="rId2"/>
          <a:srcRect/>
          <a:stretch>
            <a:fillRect/>
          </a:stretch>
        </p:blipFill>
        <p:spPr bwMode="auto">
          <a:xfrm>
            <a:off x="7586840" y="1714854"/>
            <a:ext cx="3642935" cy="19427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课堂小结</a:t>
            </a:r>
            <a:endParaRPr lang="zh-CN" altLang="en-US" sz="2400" b="1" dirty="0">
              <a:latin typeface="微软雅黑" panose="020B0503020204020204" pitchFamily="34" charset="-122"/>
              <a:ea typeface="微软雅黑" panose="020B0503020204020204" pitchFamily="34" charset="-122"/>
            </a:endParaRPr>
          </a:p>
        </p:txBody>
      </p:sp>
      <p:grpSp>
        <p:nvGrpSpPr>
          <p:cNvPr id="15" name="Group 3"/>
          <p:cNvGrpSpPr/>
          <p:nvPr/>
        </p:nvGrpSpPr>
        <p:grpSpPr bwMode="auto">
          <a:xfrm>
            <a:off x="1935163" y="2151063"/>
            <a:ext cx="3114675" cy="2627312"/>
            <a:chOff x="0" y="0"/>
            <a:chExt cx="1674" cy="1555"/>
          </a:xfrm>
        </p:grpSpPr>
        <p:pic>
          <p:nvPicPr>
            <p:cNvPr id="16" name="单圆角矩形 2"/>
            <p:cNvPicPr>
              <a:picLocks noChangeArrowheads="1"/>
            </p:cNvPicPr>
            <p:nvPr/>
          </p:nvPicPr>
          <p:blipFill>
            <a:blip r:embed="rId1"/>
            <a:srcRect/>
            <a:stretch>
              <a:fillRect/>
            </a:stretch>
          </p:blipFill>
          <p:spPr bwMode="auto">
            <a:xfrm>
              <a:off x="0" y="0"/>
              <a:ext cx="1674" cy="1555"/>
            </a:xfrm>
            <a:prstGeom prst="rect">
              <a:avLst/>
            </a:prstGeom>
            <a:noFill/>
            <a:ln w="9525">
              <a:noFill/>
              <a:miter lim="800000"/>
              <a:headEnd/>
              <a:tailEnd/>
            </a:ln>
          </p:spPr>
        </p:pic>
        <p:sp>
          <p:nvSpPr>
            <p:cNvPr id="17" name="Text Box 5"/>
            <p:cNvSpPr txBox="1">
              <a:spLocks noChangeArrowheads="1"/>
            </p:cNvSpPr>
            <p:nvPr/>
          </p:nvSpPr>
          <p:spPr bwMode="auto">
            <a:xfrm>
              <a:off x="116" y="66"/>
              <a:ext cx="937" cy="1432"/>
            </a:xfrm>
            <a:prstGeom prst="rect">
              <a:avLst/>
            </a:prstGeom>
            <a:noFill/>
            <a:ln w="9525">
              <a:noFill/>
              <a:miter lim="800000"/>
            </a:ln>
          </p:spPr>
          <p:txBody>
            <a:bodyPr anchor="ctr"/>
            <a:lstStyle/>
            <a:p>
              <a:pPr algn="ctr" eaLnBrk="0" hangingPunct="0"/>
              <a:r>
                <a:rPr lang="zh-CN" altLang="en-US" sz="3200" b="1" dirty="0" smtClean="0">
                  <a:solidFill>
                    <a:srgbClr val="FFFFFF"/>
                  </a:solidFill>
                  <a:latin typeface="微软雅黑" panose="020B0503020204020204" pitchFamily="34" charset="-122"/>
                  <a:ea typeface="微软雅黑" panose="020B0503020204020204" pitchFamily="34" charset="-122"/>
                </a:rPr>
                <a:t>科学探究的基本环节</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grpSp>
      <p:grpSp>
        <p:nvGrpSpPr>
          <p:cNvPr id="18" name="Group 6"/>
          <p:cNvGrpSpPr/>
          <p:nvPr/>
        </p:nvGrpSpPr>
        <p:grpSpPr bwMode="auto">
          <a:xfrm>
            <a:off x="5051425" y="2163763"/>
            <a:ext cx="2143125" cy="2627312"/>
            <a:chOff x="0" y="0"/>
            <a:chExt cx="1152" cy="1555"/>
          </a:xfrm>
        </p:grpSpPr>
        <p:pic>
          <p:nvPicPr>
            <p:cNvPr id="19" name="单圆角矩形 3"/>
            <p:cNvPicPr>
              <a:picLocks noChangeArrowheads="1"/>
            </p:cNvPicPr>
            <p:nvPr/>
          </p:nvPicPr>
          <p:blipFill>
            <a:blip r:embed="rId2"/>
            <a:srcRect/>
            <a:stretch>
              <a:fillRect/>
            </a:stretch>
          </p:blipFill>
          <p:spPr bwMode="auto">
            <a:xfrm>
              <a:off x="0" y="0"/>
              <a:ext cx="1152" cy="1555"/>
            </a:xfrm>
            <a:prstGeom prst="rect">
              <a:avLst/>
            </a:prstGeom>
            <a:noFill/>
            <a:ln w="9525">
              <a:noFill/>
              <a:miter lim="800000"/>
              <a:headEnd/>
              <a:tailEnd/>
            </a:ln>
          </p:spPr>
        </p:pic>
        <p:sp>
          <p:nvSpPr>
            <p:cNvPr id="20" name="Text Box 8"/>
            <p:cNvSpPr txBox="1">
              <a:spLocks noChangeArrowheads="1"/>
            </p:cNvSpPr>
            <p:nvPr/>
          </p:nvSpPr>
          <p:spPr bwMode="auto">
            <a:xfrm>
              <a:off x="92" y="77"/>
              <a:ext cx="937" cy="1432"/>
            </a:xfrm>
            <a:prstGeom prst="rect">
              <a:avLst/>
            </a:prstGeom>
            <a:noFill/>
            <a:ln w="9525">
              <a:noFill/>
              <a:miter lim="800000"/>
            </a:ln>
          </p:spPr>
          <p:txBody>
            <a:bodyPr anchor="ctr"/>
            <a:lstStyle/>
            <a:p>
              <a:pPr algn="ctr" eaLnBrk="0" hangingPunct="0"/>
              <a:r>
                <a:rPr lang="zh-CN" altLang="en-US" sz="3200" b="1" dirty="0" smtClean="0">
                  <a:solidFill>
                    <a:srgbClr val="FFFFFF"/>
                  </a:solidFill>
                  <a:latin typeface="微软雅黑" panose="020B0503020204020204" pitchFamily="34" charset="-122"/>
                  <a:ea typeface="微软雅黑" panose="020B0503020204020204" pitchFamily="34" charset="-122"/>
                </a:rPr>
                <a:t>影响导体电阻大小的因素</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grpSp>
      <p:grpSp>
        <p:nvGrpSpPr>
          <p:cNvPr id="21" name="Group 9"/>
          <p:cNvGrpSpPr/>
          <p:nvPr/>
        </p:nvGrpSpPr>
        <p:grpSpPr bwMode="auto">
          <a:xfrm>
            <a:off x="7534275" y="2093913"/>
            <a:ext cx="3128963" cy="2628900"/>
            <a:chOff x="0" y="0"/>
            <a:chExt cx="1682" cy="1556"/>
          </a:xfrm>
        </p:grpSpPr>
        <p:pic>
          <p:nvPicPr>
            <p:cNvPr id="22" name="单圆角矩形 4"/>
            <p:cNvPicPr>
              <a:picLocks noChangeArrowheads="1"/>
            </p:cNvPicPr>
            <p:nvPr/>
          </p:nvPicPr>
          <p:blipFill>
            <a:blip r:embed="rId3"/>
            <a:srcRect/>
            <a:stretch>
              <a:fillRect/>
            </a:stretch>
          </p:blipFill>
          <p:spPr bwMode="auto">
            <a:xfrm>
              <a:off x="0" y="0"/>
              <a:ext cx="1682" cy="1556"/>
            </a:xfrm>
            <a:prstGeom prst="rect">
              <a:avLst/>
            </a:prstGeom>
            <a:noFill/>
            <a:ln w="9525">
              <a:noFill/>
              <a:miter lim="800000"/>
              <a:headEnd/>
              <a:tailEnd/>
            </a:ln>
          </p:spPr>
        </p:pic>
        <p:sp>
          <p:nvSpPr>
            <p:cNvPr id="23" name="Text Box 11"/>
            <p:cNvSpPr txBox="1">
              <a:spLocks noChangeArrowheads="1"/>
            </p:cNvSpPr>
            <p:nvPr/>
          </p:nvSpPr>
          <p:spPr bwMode="auto">
            <a:xfrm>
              <a:off x="565" y="100"/>
              <a:ext cx="937" cy="1432"/>
            </a:xfrm>
            <a:prstGeom prst="rect">
              <a:avLst/>
            </a:prstGeom>
            <a:noFill/>
            <a:ln w="9525">
              <a:noFill/>
              <a:miter lim="800000"/>
            </a:ln>
          </p:spPr>
          <p:txBody>
            <a:bodyPr anchor="ctr"/>
            <a:lstStyle/>
            <a:p>
              <a:pPr algn="ctr" eaLnBrk="0" hangingPunct="0"/>
              <a:r>
                <a:rPr lang="zh-CN" altLang="en-US" sz="3200" b="1" dirty="0" smtClean="0">
                  <a:solidFill>
                    <a:srgbClr val="FFFFFF"/>
                  </a:solidFill>
                  <a:latin typeface="微软雅黑" panose="020B0503020204020204" pitchFamily="34" charset="-122"/>
                  <a:ea typeface="微软雅黑" panose="020B0503020204020204" pitchFamily="34" charset="-122"/>
                </a:rPr>
                <a:t>超导现象与超导体</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grpSp>
      <p:grpSp>
        <p:nvGrpSpPr>
          <p:cNvPr id="24" name="Group 12"/>
          <p:cNvGrpSpPr/>
          <p:nvPr/>
        </p:nvGrpSpPr>
        <p:grpSpPr bwMode="auto">
          <a:xfrm>
            <a:off x="4237038" y="2751138"/>
            <a:ext cx="720725" cy="1408112"/>
            <a:chOff x="0" y="0"/>
            <a:chExt cx="388" cy="833"/>
          </a:xfrm>
        </p:grpSpPr>
        <p:pic>
          <p:nvPicPr>
            <p:cNvPr id="25" name="燕尾形 5"/>
            <p:cNvPicPr>
              <a:picLocks noChangeArrowheads="1"/>
            </p:cNvPicPr>
            <p:nvPr/>
          </p:nvPicPr>
          <p:blipFill>
            <a:blip r:embed="rId4"/>
            <a:srcRect/>
            <a:stretch>
              <a:fillRect/>
            </a:stretch>
          </p:blipFill>
          <p:spPr bwMode="auto">
            <a:xfrm>
              <a:off x="0" y="0"/>
              <a:ext cx="388" cy="833"/>
            </a:xfrm>
            <a:prstGeom prst="rect">
              <a:avLst/>
            </a:prstGeom>
            <a:noFill/>
            <a:ln w="9525">
              <a:noFill/>
              <a:miter lim="800000"/>
              <a:headEnd/>
              <a:tailEnd/>
            </a:ln>
          </p:spPr>
        </p:pic>
        <p:sp>
          <p:nvSpPr>
            <p:cNvPr id="26" name="Text Box 14"/>
            <p:cNvSpPr txBox="1">
              <a:spLocks noChangeArrowheads="1"/>
            </p:cNvSpPr>
            <p:nvPr/>
          </p:nvSpPr>
          <p:spPr bwMode="auto">
            <a:xfrm>
              <a:off x="39" y="23"/>
              <a:ext cx="315" cy="765"/>
            </a:xfrm>
            <a:prstGeom prst="rect">
              <a:avLst/>
            </a:prstGeom>
            <a:noFill/>
            <a:ln w="9525">
              <a:noFill/>
              <a:miter lim="800000"/>
            </a:ln>
          </p:spPr>
          <p:txBody>
            <a:bodyPr anchor="ctr"/>
            <a:lstStyle/>
            <a:p>
              <a:pPr algn="ctr" eaLnBrk="0" hangingPunct="0"/>
              <a:endParaRPr lang="zh-CN" altLang="en-US">
                <a:latin typeface="华文新魏" pitchFamily="2" charset="-122"/>
              </a:endParaRPr>
            </a:p>
          </p:txBody>
        </p:sp>
      </p:grpSp>
      <p:grpSp>
        <p:nvGrpSpPr>
          <p:cNvPr id="27" name="Group 15"/>
          <p:cNvGrpSpPr/>
          <p:nvPr/>
        </p:nvGrpSpPr>
        <p:grpSpPr bwMode="auto">
          <a:xfrm>
            <a:off x="7440613" y="2824163"/>
            <a:ext cx="719137" cy="1412875"/>
            <a:chOff x="0" y="0"/>
            <a:chExt cx="387" cy="837"/>
          </a:xfrm>
        </p:grpSpPr>
        <p:pic>
          <p:nvPicPr>
            <p:cNvPr id="28" name="燕尾形 6"/>
            <p:cNvPicPr>
              <a:picLocks noChangeArrowheads="1"/>
            </p:cNvPicPr>
            <p:nvPr/>
          </p:nvPicPr>
          <p:blipFill>
            <a:blip r:embed="rId5"/>
            <a:srcRect/>
            <a:stretch>
              <a:fillRect/>
            </a:stretch>
          </p:blipFill>
          <p:spPr bwMode="auto">
            <a:xfrm>
              <a:off x="0" y="0"/>
              <a:ext cx="387" cy="837"/>
            </a:xfrm>
            <a:prstGeom prst="rect">
              <a:avLst/>
            </a:prstGeom>
            <a:noFill/>
            <a:ln w="9525">
              <a:noFill/>
              <a:miter lim="800000"/>
              <a:headEnd/>
              <a:tailEnd/>
            </a:ln>
          </p:spPr>
        </p:pic>
        <p:sp>
          <p:nvSpPr>
            <p:cNvPr id="29" name="Text Box 17"/>
            <p:cNvSpPr txBox="1">
              <a:spLocks noChangeArrowheads="1"/>
            </p:cNvSpPr>
            <p:nvPr/>
          </p:nvSpPr>
          <p:spPr bwMode="auto">
            <a:xfrm>
              <a:off x="36" y="24"/>
              <a:ext cx="315" cy="765"/>
            </a:xfrm>
            <a:prstGeom prst="rect">
              <a:avLst/>
            </a:prstGeom>
            <a:noFill/>
            <a:ln w="9525">
              <a:noFill/>
              <a:miter lim="800000"/>
            </a:ln>
          </p:spPr>
          <p:txBody>
            <a:bodyPr anchor="ctr"/>
            <a:lstStyle/>
            <a:p>
              <a:pPr algn="ctr" eaLnBrk="0" hangingPunct="0"/>
              <a:endParaRPr lang="zh-CN" altLang="en-US">
                <a:latin typeface="华文新魏" pitchFamily="2" charset="-122"/>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作业布置</a:t>
            </a:r>
            <a:endParaRPr lang="zh-CN" altLang="en-US" sz="2400" b="1" dirty="0">
              <a:latin typeface="微软雅黑" panose="020B0503020204020204" pitchFamily="34" charset="-122"/>
              <a:ea typeface="微软雅黑" panose="020B0503020204020204" pitchFamily="34" charset="-122"/>
            </a:endParaRPr>
          </a:p>
        </p:txBody>
      </p:sp>
      <p:sp>
        <p:nvSpPr>
          <p:cNvPr id="3" name="TextBox 3"/>
          <p:cNvSpPr txBox="1">
            <a:spLocks noChangeArrowheads="1"/>
          </p:cNvSpPr>
          <p:nvPr/>
        </p:nvSpPr>
        <p:spPr bwMode="auto">
          <a:xfrm>
            <a:off x="2392363" y="2470150"/>
            <a:ext cx="7297737" cy="1384995"/>
          </a:xfrm>
          <a:prstGeom prst="rect">
            <a:avLst/>
          </a:prstGeom>
          <a:solidFill>
            <a:srgbClr val="00B050"/>
          </a:solidFill>
          <a:ln w="9525">
            <a:noFill/>
            <a:miter lim="800000"/>
          </a:ln>
        </p:spPr>
        <p:txBody>
          <a:bodyPr anchor="ctr">
            <a:spAutoFit/>
          </a:bodyPr>
          <a:lstStyle/>
          <a:p>
            <a:pPr eaLnBrk="0" hangingPunct="0">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1.</a:t>
            </a:r>
            <a:r>
              <a:rPr lang="zh-CN" altLang="en-US" sz="2800" dirty="0">
                <a:solidFill>
                  <a:schemeClr val="bg1"/>
                </a:solidFill>
                <a:latin typeface="微软雅黑" panose="020B0503020204020204" pitchFamily="34" charset="-122"/>
                <a:ea typeface="微软雅黑" panose="020B0503020204020204" pitchFamily="34" charset="-122"/>
              </a:rPr>
              <a:t>课本第</a:t>
            </a:r>
            <a:r>
              <a:rPr lang="en-US" altLang="zh-CN" sz="2800" dirty="0" smtClean="0">
                <a:solidFill>
                  <a:schemeClr val="bg1"/>
                </a:solidFill>
                <a:latin typeface="微软雅黑" panose="020B0503020204020204" pitchFamily="34" charset="-122"/>
                <a:ea typeface="微软雅黑" panose="020B0503020204020204" pitchFamily="34" charset="-122"/>
              </a:rPr>
              <a:t>76</a:t>
            </a:r>
            <a:r>
              <a:rPr lang="zh-CN" altLang="en-US" sz="2800" dirty="0" smtClean="0">
                <a:solidFill>
                  <a:schemeClr val="bg1"/>
                </a:solidFill>
                <a:latin typeface="微软雅黑" panose="020B0503020204020204" pitchFamily="34" charset="-122"/>
                <a:ea typeface="微软雅黑" panose="020B0503020204020204" pitchFamily="34" charset="-122"/>
              </a:rPr>
              <a:t>页   </a:t>
            </a:r>
            <a:r>
              <a:rPr lang="zh-CN" altLang="en-US" sz="2800" dirty="0">
                <a:solidFill>
                  <a:schemeClr val="bg1"/>
                </a:solidFill>
                <a:latin typeface="微软雅黑" panose="020B0503020204020204" pitchFamily="34" charset="-122"/>
                <a:ea typeface="微软雅黑" panose="020B0503020204020204" pitchFamily="34" charset="-122"/>
              </a:rPr>
              <a:t>第</a:t>
            </a:r>
            <a:r>
              <a:rPr lang="en-US" altLang="zh-CN" sz="2800" dirty="0">
                <a:solidFill>
                  <a:schemeClr val="bg1"/>
                </a:solidFill>
                <a:latin typeface="微软雅黑" panose="020B0503020204020204" pitchFamily="34" charset="-122"/>
                <a:ea typeface="微软雅黑" panose="020B0503020204020204" pitchFamily="34" charset="-122"/>
              </a:rPr>
              <a:t>1</a:t>
            </a:r>
            <a:r>
              <a:rPr lang="zh-CN" altLang="en-US" sz="2800" dirty="0">
                <a:solidFill>
                  <a:schemeClr val="bg1"/>
                </a:solidFill>
                <a:latin typeface="微软雅黑" panose="020B0503020204020204" pitchFamily="34" charset="-122"/>
                <a:ea typeface="微软雅黑" panose="020B0503020204020204" pitchFamily="34" charset="-122"/>
              </a:rPr>
              <a:t>、</a:t>
            </a:r>
            <a:r>
              <a:rPr lang="en-US" altLang="zh-CN" sz="2800" dirty="0">
                <a:solidFill>
                  <a:schemeClr val="bg1"/>
                </a:solidFill>
                <a:latin typeface="微软雅黑" panose="020B0503020204020204" pitchFamily="34" charset="-122"/>
                <a:ea typeface="微软雅黑" panose="020B0503020204020204" pitchFamily="34" charset="-122"/>
              </a:rPr>
              <a:t>2</a:t>
            </a:r>
            <a:r>
              <a:rPr lang="zh-CN" altLang="en-US" sz="2800" dirty="0" smtClean="0">
                <a:solidFill>
                  <a:schemeClr val="bg1"/>
                </a:solidFill>
                <a:latin typeface="微软雅黑" panose="020B0503020204020204" pitchFamily="34" charset="-122"/>
                <a:ea typeface="微软雅黑" panose="020B0503020204020204" pitchFamily="34" charset="-122"/>
              </a:rPr>
              <a:t>、</a:t>
            </a:r>
            <a:r>
              <a:rPr lang="en-US" altLang="zh-CN" sz="2800" dirty="0" smtClean="0">
                <a:solidFill>
                  <a:schemeClr val="bg1"/>
                </a:solidFill>
                <a:latin typeface="微软雅黑" panose="020B0503020204020204" pitchFamily="34" charset="-122"/>
                <a:ea typeface="微软雅黑" panose="020B0503020204020204" pitchFamily="34" charset="-122"/>
              </a:rPr>
              <a:t>4</a:t>
            </a:r>
            <a:r>
              <a:rPr lang="zh-CN" altLang="en-US" sz="2800" dirty="0">
                <a:solidFill>
                  <a:schemeClr val="bg1"/>
                </a:solidFill>
                <a:latin typeface="微软雅黑" panose="020B0503020204020204" pitchFamily="34" charset="-122"/>
                <a:ea typeface="微软雅黑" panose="020B0503020204020204" pitchFamily="34" charset="-122"/>
              </a:rPr>
              <a:t>题</a:t>
            </a:r>
            <a:endParaRPr lang="en-US" altLang="zh-CN" sz="2800"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2.</a:t>
            </a:r>
            <a:r>
              <a:rPr lang="zh-CN" altLang="en-US" sz="2800" dirty="0">
                <a:solidFill>
                  <a:schemeClr val="bg1"/>
                </a:solidFill>
                <a:latin typeface="微软雅黑" panose="020B0503020204020204" pitchFamily="34" charset="-122"/>
                <a:ea typeface="微软雅黑" panose="020B0503020204020204" pitchFamily="34" charset="-122"/>
              </a:rPr>
              <a:t>课后阅读课本第</a:t>
            </a:r>
            <a:r>
              <a:rPr lang="en-US" altLang="zh-CN" sz="2800" dirty="0" smtClean="0">
                <a:solidFill>
                  <a:schemeClr val="bg1"/>
                </a:solidFill>
                <a:latin typeface="微软雅黑" panose="020B0503020204020204" pitchFamily="34" charset="-122"/>
                <a:ea typeface="微软雅黑" panose="020B0503020204020204" pitchFamily="34" charset="-122"/>
              </a:rPr>
              <a:t>76~77</a:t>
            </a:r>
            <a:r>
              <a:rPr lang="zh-CN" altLang="en-US" sz="2800" dirty="0" smtClean="0">
                <a:solidFill>
                  <a:schemeClr val="bg1"/>
                </a:solidFill>
                <a:latin typeface="微软雅黑" panose="020B0503020204020204" pitchFamily="34" charset="-122"/>
                <a:ea typeface="微软雅黑" panose="020B0503020204020204" pitchFamily="34" charset="-122"/>
              </a:rPr>
              <a:t>页</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smtClean="0">
                <a:solidFill>
                  <a:schemeClr val="bg1"/>
                </a:solidFill>
                <a:latin typeface="微软雅黑" panose="020B0503020204020204" pitchFamily="34" charset="-122"/>
                <a:ea typeface="微软雅黑" panose="020B0503020204020204" pitchFamily="34" charset="-122"/>
              </a:rPr>
              <a:t>超导体</a:t>
            </a:r>
            <a:r>
              <a:rPr lang="en-US" altLang="zh-CN" sz="2800" dirty="0" smtClean="0">
                <a:solidFill>
                  <a:schemeClr val="bg1"/>
                </a:solidFill>
                <a:latin typeface="微软雅黑" panose="020B0503020204020204" pitchFamily="34" charset="-122"/>
                <a:ea typeface="微软雅黑" panose="020B0503020204020204" pitchFamily="34" charset="-122"/>
              </a:rPr>
              <a: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80" name="Rectangle 32"/>
          <p:cNvSpPr>
            <a:spLocks noChangeArrowheads="1"/>
          </p:cNvSpPr>
          <p:nvPr/>
        </p:nvSpPr>
        <p:spPr bwMode="auto">
          <a:xfrm>
            <a:off x="904637" y="1715319"/>
            <a:ext cx="10597773" cy="523220"/>
          </a:xfrm>
          <a:prstGeom prst="rect">
            <a:avLst/>
          </a:prstGeom>
          <a:noFill/>
          <a:ln w="9525" algn="ctr">
            <a:noFill/>
            <a:miter lim="800000"/>
          </a:ln>
          <a:effectLst/>
        </p:spPr>
        <p:txBody>
          <a:bodyPr wrap="none" anchor="ctr">
            <a:spAutoFit/>
          </a:bodyPr>
          <a:lstStyle/>
          <a:p>
            <a:r>
              <a:rPr lang="zh-CN" altLang="en-US" sz="2800" dirty="0" smtClean="0">
                <a:solidFill>
                  <a:srgbClr val="0070C0"/>
                </a:solidFill>
                <a:latin typeface="微软雅黑" panose="020B0503020204020204" pitchFamily="34" charset="-122"/>
                <a:ea typeface="微软雅黑" panose="020B0503020204020204" pitchFamily="34" charset="-122"/>
              </a:rPr>
              <a:t>观察下图中我们</a:t>
            </a:r>
            <a:r>
              <a:rPr lang="zh-CN" altLang="en-US" sz="2800" dirty="0">
                <a:solidFill>
                  <a:srgbClr val="0070C0"/>
                </a:solidFill>
                <a:latin typeface="微软雅黑" panose="020B0503020204020204" pitchFamily="34" charset="-122"/>
                <a:ea typeface="微软雅黑" panose="020B0503020204020204" pitchFamily="34" charset="-122"/>
              </a:rPr>
              <a:t>常用的</a:t>
            </a:r>
            <a:r>
              <a:rPr lang="zh-CN" altLang="en-US" sz="2800" dirty="0" smtClean="0">
                <a:solidFill>
                  <a:srgbClr val="0070C0"/>
                </a:solidFill>
                <a:latin typeface="微软雅黑" panose="020B0503020204020204" pitchFamily="34" charset="-122"/>
                <a:ea typeface="微软雅黑" panose="020B0503020204020204" pitchFamily="34" charset="-122"/>
              </a:rPr>
              <a:t>导线，你能发现它们有哪些不同，为什么？</a:t>
            </a:r>
            <a:endParaRPr lang="zh-CN" altLang="en-US" sz="2800" dirty="0">
              <a:solidFill>
                <a:srgbClr val="0070C0"/>
              </a:solidFill>
              <a:latin typeface="微软雅黑" panose="020B0503020204020204" pitchFamily="34" charset="-122"/>
              <a:ea typeface="微软雅黑" panose="020B0503020204020204" pitchFamily="34" charset="-122"/>
            </a:endParaRPr>
          </a:p>
        </p:txBody>
      </p:sp>
      <p:grpSp>
        <p:nvGrpSpPr>
          <p:cNvPr id="2" name="Group 37"/>
          <p:cNvGrpSpPr/>
          <p:nvPr/>
        </p:nvGrpSpPr>
        <p:grpSpPr bwMode="auto">
          <a:xfrm>
            <a:off x="1300363" y="2573139"/>
            <a:ext cx="8824314" cy="2942611"/>
            <a:chOff x="158" y="2205"/>
            <a:chExt cx="5420" cy="1853"/>
          </a:xfrm>
        </p:grpSpPr>
        <p:pic>
          <p:nvPicPr>
            <p:cNvPr id="53281" name="Picture 33"/>
            <p:cNvPicPr>
              <a:picLocks noChangeAspect="1" noChangeArrowheads="1"/>
            </p:cNvPicPr>
            <p:nvPr/>
          </p:nvPicPr>
          <p:blipFill>
            <a:blip r:embed="rId1"/>
            <a:srcRect r="3149"/>
            <a:stretch>
              <a:fillRect/>
            </a:stretch>
          </p:blipFill>
          <p:spPr bwMode="auto">
            <a:xfrm>
              <a:off x="158" y="2205"/>
              <a:ext cx="2767" cy="1853"/>
            </a:xfrm>
            <a:prstGeom prst="rect">
              <a:avLst/>
            </a:prstGeom>
            <a:noFill/>
            <a:ln w="9525" algn="ctr">
              <a:noFill/>
              <a:miter lim="800000"/>
              <a:headEnd/>
              <a:tailEnd/>
            </a:ln>
            <a:effectLst/>
          </p:spPr>
        </p:pic>
        <p:pic>
          <p:nvPicPr>
            <p:cNvPr id="53282" name="Picture 34"/>
            <p:cNvPicPr>
              <a:picLocks noChangeAspect="1" noChangeArrowheads="1"/>
            </p:cNvPicPr>
            <p:nvPr/>
          </p:nvPicPr>
          <p:blipFill>
            <a:blip r:embed="rId2"/>
            <a:srcRect l="3262"/>
            <a:stretch>
              <a:fillRect/>
            </a:stretch>
          </p:blipFill>
          <p:spPr bwMode="auto">
            <a:xfrm>
              <a:off x="2880" y="2205"/>
              <a:ext cx="2698" cy="1842"/>
            </a:xfrm>
            <a:prstGeom prst="rect">
              <a:avLst/>
            </a:prstGeom>
            <a:noFill/>
            <a:ln w="9525" algn="ctr">
              <a:noFill/>
              <a:miter lim="800000"/>
              <a:headEnd/>
              <a:tailEnd/>
            </a:ln>
            <a:effectLst/>
          </p:spPr>
        </p:pic>
      </p:grpSp>
      <p:sp>
        <p:nvSpPr>
          <p:cNvPr id="7" name="矩形 6"/>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观察与思考</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80"/>
                                        </p:tgtEl>
                                        <p:attrNameLst>
                                          <p:attrName>style.visibility</p:attrName>
                                        </p:attrNameLst>
                                      </p:cBhvr>
                                      <p:to>
                                        <p:strVal val="visible"/>
                                      </p:to>
                                    </p:set>
                                    <p:anim calcmode="discrete" valueType="clr">
                                      <p:cBhvr override="childStyle">
                                        <p:cTn id="7" dur="80"/>
                                        <p:tgtEl>
                                          <p:spTgt spid="532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80"/>
                                        </p:tgtEl>
                                        <p:attrNameLst>
                                          <p:attrName>fillcolor</p:attrName>
                                        </p:attrNameLst>
                                      </p:cBhvr>
                                      <p:tavLst>
                                        <p:tav tm="0">
                                          <p:val>
                                            <p:clrVal>
                                              <a:schemeClr val="accent2"/>
                                            </p:clrVal>
                                          </p:val>
                                        </p:tav>
                                        <p:tav tm="50000">
                                          <p:val>
                                            <p:clrVal>
                                              <a:schemeClr val="hlink"/>
                                            </p:clrVal>
                                          </p:val>
                                        </p:tav>
                                      </p:tavLst>
                                    </p:anim>
                                    <p:set>
                                      <p:cBhvr>
                                        <p:cTn id="9" dur="80"/>
                                        <p:tgtEl>
                                          <p:spTgt spid="5328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13" name="Text Box 41"/>
          <p:cNvSpPr txBox="1">
            <a:spLocks noChangeArrowheads="1"/>
          </p:cNvSpPr>
          <p:nvPr/>
        </p:nvSpPr>
        <p:spPr bwMode="auto">
          <a:xfrm>
            <a:off x="3092451" y="1706563"/>
            <a:ext cx="5979583" cy="366712"/>
          </a:xfrm>
          <a:prstGeom prst="rect">
            <a:avLst/>
          </a:prstGeom>
          <a:noFill/>
          <a:ln w="9525" algn="ctr">
            <a:noFill/>
            <a:miter lim="800000"/>
          </a:ln>
          <a:effectLst/>
        </p:spPr>
        <p:txBody>
          <a:bodyPr>
            <a:spAutoFit/>
          </a:bodyPr>
          <a:lstStyle/>
          <a:p>
            <a:endParaRPr lang="zh-CN" altLang="zh-CN"/>
          </a:p>
        </p:txBody>
      </p:sp>
      <p:sp>
        <p:nvSpPr>
          <p:cNvPr id="54314" name="Text Box 42"/>
          <p:cNvSpPr txBox="1">
            <a:spLocks noChangeArrowheads="1"/>
          </p:cNvSpPr>
          <p:nvPr/>
        </p:nvSpPr>
        <p:spPr bwMode="auto">
          <a:xfrm>
            <a:off x="1940278" y="1682927"/>
            <a:ext cx="8257117" cy="954107"/>
          </a:xfrm>
          <a:prstGeom prst="rect">
            <a:avLst/>
          </a:prstGeom>
          <a:noFill/>
          <a:ln w="9525" algn="ctr">
            <a:noFill/>
            <a:miter lim="800000"/>
          </a:ln>
          <a:effectLst/>
        </p:spPr>
        <p:txBody>
          <a:bodyPr>
            <a:spAutoFit/>
          </a:bodyPr>
          <a:lstStyle/>
          <a:p>
            <a:r>
              <a:rPr lang="en-US" altLang="zh-CN" sz="2800" dirty="0">
                <a:solidFill>
                  <a:srgbClr val="000000"/>
                </a:solidFill>
                <a:latin typeface="微软雅黑" panose="020B0503020204020204" pitchFamily="34" charset="-122"/>
                <a:ea typeface="微软雅黑" panose="020B0503020204020204" pitchFamily="34" charset="-122"/>
              </a:rPr>
              <a:t>1</a:t>
            </a:r>
            <a:r>
              <a:rPr lang="zh-CN" altLang="en-US" sz="2800" dirty="0">
                <a:solidFill>
                  <a:srgbClr val="000000"/>
                </a:solidFill>
                <a:latin typeface="微软雅黑" panose="020B0503020204020204" pitchFamily="34" charset="-122"/>
                <a:ea typeface="微软雅黑" panose="020B0503020204020204" pitchFamily="34" charset="-122"/>
              </a:rPr>
              <a:t>、生活中常见的导线多是铜芯或铝芯，为什么不用铁芯</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54315" name="Text Box 43"/>
          <p:cNvSpPr txBox="1">
            <a:spLocks noChangeArrowheads="1"/>
          </p:cNvSpPr>
          <p:nvPr/>
        </p:nvSpPr>
        <p:spPr bwMode="auto">
          <a:xfrm>
            <a:off x="1951567" y="2594505"/>
            <a:ext cx="8352367" cy="954107"/>
          </a:xfrm>
          <a:prstGeom prst="rect">
            <a:avLst/>
          </a:prstGeom>
          <a:noFill/>
          <a:ln w="9525" algn="ctr">
            <a:noFill/>
            <a:miter lim="800000"/>
          </a:ln>
          <a:effectLst/>
        </p:spPr>
        <p:txBody>
          <a:bodyPr>
            <a:spAutoFit/>
          </a:bodyPr>
          <a:lstStyle/>
          <a:p>
            <a:r>
              <a:rPr lang="en-US" altLang="zh-CN" sz="2800" dirty="0">
                <a:solidFill>
                  <a:srgbClr val="000000"/>
                </a:solidFill>
                <a:latin typeface="微软雅黑" panose="020B0503020204020204" pitchFamily="34" charset="-122"/>
                <a:ea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rPr>
              <a:t>、不同规格</a:t>
            </a:r>
            <a:r>
              <a:rPr lang="zh-CN" altLang="en-US" sz="2800" dirty="0" smtClean="0">
                <a:solidFill>
                  <a:srgbClr val="000000"/>
                </a:solidFill>
                <a:latin typeface="微软雅黑" panose="020B0503020204020204" pitchFamily="34" charset="-122"/>
                <a:ea typeface="微软雅黑" panose="020B0503020204020204" pitchFamily="34" charset="-122"/>
              </a:rPr>
              <a:t>的白炽灯，</a:t>
            </a:r>
            <a:r>
              <a:rPr lang="zh-CN" altLang="en-US" sz="2800" dirty="0">
                <a:solidFill>
                  <a:srgbClr val="000000"/>
                </a:solidFill>
                <a:latin typeface="微软雅黑" panose="020B0503020204020204" pitchFamily="34" charset="-122"/>
                <a:ea typeface="微软雅黑" panose="020B0503020204020204" pitchFamily="34" charset="-122"/>
              </a:rPr>
              <a:t>为什么有</a:t>
            </a:r>
            <a:r>
              <a:rPr lang="zh-CN" altLang="en-US" sz="2800" dirty="0" smtClean="0">
                <a:solidFill>
                  <a:srgbClr val="000000"/>
                </a:solidFill>
                <a:latin typeface="微软雅黑" panose="020B0503020204020204" pitchFamily="34" charset="-122"/>
                <a:ea typeface="微软雅黑" panose="020B0503020204020204" pitchFamily="34" charset="-122"/>
              </a:rPr>
              <a:t>的灯丝细长，有的灯丝粗短？</a:t>
            </a: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4316" name="Text Box 44"/>
          <p:cNvSpPr txBox="1">
            <a:spLocks noChangeArrowheads="1"/>
          </p:cNvSpPr>
          <p:nvPr/>
        </p:nvSpPr>
        <p:spPr bwMode="auto">
          <a:xfrm>
            <a:off x="1989668" y="3432000"/>
            <a:ext cx="8386096" cy="954107"/>
          </a:xfrm>
          <a:prstGeom prst="rect">
            <a:avLst/>
          </a:prstGeom>
          <a:noFill/>
          <a:ln w="9525" algn="ctr">
            <a:noFill/>
            <a:miter lim="800000"/>
          </a:ln>
          <a:effectLst/>
        </p:spPr>
        <p:txBody>
          <a:bodyPr wrap="square">
            <a:spAutoFit/>
          </a:bodyPr>
          <a:lstStyle/>
          <a:p>
            <a:r>
              <a:rPr lang="en-US" altLang="zh-CN" sz="2800" dirty="0">
                <a:solidFill>
                  <a:srgbClr val="000000"/>
                </a:solidFill>
                <a:latin typeface="微软雅黑" panose="020B0503020204020204" pitchFamily="34" charset="-122"/>
                <a:ea typeface="微软雅黑" panose="020B0503020204020204" pitchFamily="34" charset="-122"/>
              </a:rPr>
              <a:t>3</a:t>
            </a:r>
            <a:r>
              <a:rPr lang="zh-CN" altLang="en-US" sz="2800" dirty="0" smtClean="0">
                <a:solidFill>
                  <a:srgbClr val="000000"/>
                </a:solidFill>
                <a:latin typeface="微软雅黑" panose="020B0503020204020204" pitchFamily="34" charset="-122"/>
                <a:ea typeface="微软雅黑" panose="020B0503020204020204" pitchFamily="34" charset="-122"/>
              </a:rPr>
              <a:t>、我们经常看到连接那些大功率用电器的导线和电路干线的线径都比较粗。为什么</a:t>
            </a:r>
            <a:r>
              <a:rPr lang="zh-CN" altLang="en-US" sz="2800" dirty="0">
                <a:solidFill>
                  <a:srgbClr val="000000"/>
                </a:solidFill>
                <a:latin typeface="微软雅黑" panose="020B0503020204020204" pitchFamily="34" charset="-122"/>
                <a:ea typeface="微软雅黑" panose="020B0503020204020204" pitchFamily="34" charset="-122"/>
              </a:rPr>
              <a:t>有的导线芯比较粗</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en-US" altLang="zh-CN" sz="2800" dirty="0">
              <a:solidFill>
                <a:schemeClr val="hlink"/>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观察与思考</a:t>
            </a:r>
            <a:endParaRPr lang="zh-CN" altLang="en-US" sz="2400" b="1" dirty="0">
              <a:latin typeface="微软雅黑" panose="020B0503020204020204" pitchFamily="34" charset="-122"/>
              <a:ea typeface="微软雅黑" panose="020B0503020204020204" pitchFamily="34" charset="-122"/>
            </a:endParaRPr>
          </a:p>
        </p:txBody>
      </p:sp>
      <p:sp>
        <p:nvSpPr>
          <p:cNvPr id="7" name="Rectangle 32"/>
          <p:cNvSpPr>
            <a:spLocks noChangeArrowheads="1"/>
          </p:cNvSpPr>
          <p:nvPr/>
        </p:nvSpPr>
        <p:spPr bwMode="auto">
          <a:xfrm>
            <a:off x="1130414" y="4402073"/>
            <a:ext cx="5929828" cy="523220"/>
          </a:xfrm>
          <a:prstGeom prst="rect">
            <a:avLst/>
          </a:prstGeom>
          <a:noFill/>
          <a:ln w="9525" algn="ctr">
            <a:noFill/>
            <a:miter lim="800000"/>
          </a:ln>
          <a:effectLst/>
        </p:spPr>
        <p:txBody>
          <a:bodyPr wrap="none" anchor="ctr">
            <a:spAutoFit/>
          </a:bodyPr>
          <a:lstStyle/>
          <a:p>
            <a:r>
              <a:rPr lang="zh-CN" altLang="en-US" sz="2800" dirty="0" smtClean="0">
                <a:solidFill>
                  <a:srgbClr val="0070C0"/>
                </a:solidFill>
                <a:latin typeface="微软雅黑" panose="020B0503020204020204" pitchFamily="34" charset="-122"/>
                <a:ea typeface="微软雅黑" panose="020B0503020204020204" pitchFamily="34" charset="-122"/>
              </a:rPr>
              <a:t>复习：科学探究的基本环节有哪些？</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
        <p:nvSpPr>
          <p:cNvPr id="9" name="Rectangle 32"/>
          <p:cNvSpPr>
            <a:spLocks noChangeArrowheads="1"/>
          </p:cNvSpPr>
          <p:nvPr/>
        </p:nvSpPr>
        <p:spPr bwMode="auto">
          <a:xfrm>
            <a:off x="1547871" y="4940224"/>
            <a:ext cx="9078402" cy="830997"/>
          </a:xfrm>
          <a:prstGeom prst="rect">
            <a:avLst/>
          </a:prstGeom>
          <a:noFill/>
          <a:ln w="9525" algn="ctr">
            <a:noFill/>
            <a:miter lim="800000"/>
          </a:ln>
          <a:effectLst/>
        </p:spPr>
        <p:txBody>
          <a:bodyPr wrap="square" anchor="ctr">
            <a:spAutoFit/>
          </a:bodyPr>
          <a:lstStyle/>
          <a:p>
            <a:r>
              <a:rPr lang="zh-CN" altLang="en-US" sz="2400" dirty="0" smtClean="0">
                <a:solidFill>
                  <a:srgbClr val="FF0000"/>
                </a:solidFill>
                <a:latin typeface="微软雅黑" panose="020B0503020204020204" pitchFamily="34" charset="-122"/>
                <a:ea typeface="微软雅黑" panose="020B0503020204020204" pitchFamily="34" charset="-122"/>
              </a:rPr>
              <a:t>提出问题、猜想与假设、制定计划与设计实验、进行实验与收集证据、分析与结论、评估、交流与合作</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314"/>
                                        </p:tgtEl>
                                        <p:attrNameLst>
                                          <p:attrName>style.visibility</p:attrName>
                                        </p:attrNameLst>
                                      </p:cBhvr>
                                      <p:to>
                                        <p:strVal val="visible"/>
                                      </p:to>
                                    </p:set>
                                    <p:anim calcmode="lin" valueType="num">
                                      <p:cBhvr additive="base">
                                        <p:cTn id="7" dur="500" fill="hold"/>
                                        <p:tgtEl>
                                          <p:spTgt spid="54314"/>
                                        </p:tgtEl>
                                        <p:attrNameLst>
                                          <p:attrName>ppt_x</p:attrName>
                                        </p:attrNameLst>
                                      </p:cBhvr>
                                      <p:tavLst>
                                        <p:tav tm="0">
                                          <p:val>
                                            <p:strVal val="#ppt_x"/>
                                          </p:val>
                                        </p:tav>
                                        <p:tav tm="100000">
                                          <p:val>
                                            <p:strVal val="#ppt_x"/>
                                          </p:val>
                                        </p:tav>
                                      </p:tavLst>
                                    </p:anim>
                                    <p:anim calcmode="lin" valueType="num">
                                      <p:cBhvr additive="base">
                                        <p:cTn id="8" dur="500" fill="hold"/>
                                        <p:tgtEl>
                                          <p:spTgt spid="54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315"/>
                                        </p:tgtEl>
                                        <p:attrNameLst>
                                          <p:attrName>style.visibility</p:attrName>
                                        </p:attrNameLst>
                                      </p:cBhvr>
                                      <p:to>
                                        <p:strVal val="visible"/>
                                      </p:to>
                                    </p:set>
                                    <p:anim calcmode="lin" valueType="num">
                                      <p:cBhvr additive="base">
                                        <p:cTn id="13" dur="500" fill="hold"/>
                                        <p:tgtEl>
                                          <p:spTgt spid="54315"/>
                                        </p:tgtEl>
                                        <p:attrNameLst>
                                          <p:attrName>ppt_x</p:attrName>
                                        </p:attrNameLst>
                                      </p:cBhvr>
                                      <p:tavLst>
                                        <p:tav tm="0">
                                          <p:val>
                                            <p:strVal val="#ppt_x"/>
                                          </p:val>
                                        </p:tav>
                                        <p:tav tm="100000">
                                          <p:val>
                                            <p:strVal val="#ppt_x"/>
                                          </p:val>
                                        </p:tav>
                                      </p:tavLst>
                                    </p:anim>
                                    <p:anim calcmode="lin" valueType="num">
                                      <p:cBhvr additive="base">
                                        <p:cTn id="14" dur="500" fill="hold"/>
                                        <p:tgtEl>
                                          <p:spTgt spid="543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316"/>
                                        </p:tgtEl>
                                        <p:attrNameLst>
                                          <p:attrName>style.visibility</p:attrName>
                                        </p:attrNameLst>
                                      </p:cBhvr>
                                      <p:to>
                                        <p:strVal val="visible"/>
                                      </p:to>
                                    </p:set>
                                    <p:anim calcmode="lin" valueType="num">
                                      <p:cBhvr additive="base">
                                        <p:cTn id="19" dur="500" fill="hold"/>
                                        <p:tgtEl>
                                          <p:spTgt spid="54316"/>
                                        </p:tgtEl>
                                        <p:attrNameLst>
                                          <p:attrName>ppt_x</p:attrName>
                                        </p:attrNameLst>
                                      </p:cBhvr>
                                      <p:tavLst>
                                        <p:tav tm="0">
                                          <p:val>
                                            <p:strVal val="#ppt_x"/>
                                          </p:val>
                                        </p:tav>
                                        <p:tav tm="100000">
                                          <p:val>
                                            <p:strVal val="#ppt_x"/>
                                          </p:val>
                                        </p:tav>
                                      </p:tavLst>
                                    </p:anim>
                                    <p:anim calcmode="lin" valueType="num">
                                      <p:cBhvr additive="base">
                                        <p:cTn id="20" dur="500" fill="hold"/>
                                        <p:tgtEl>
                                          <p:spTgt spid="543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7"/>
                                        </p:tgtEl>
                                        <p:attrNameLst>
                                          <p:attrName>style.visibility</p:attrName>
                                        </p:attrNameLst>
                                      </p:cBhvr>
                                      <p:to>
                                        <p:strVal val="visible"/>
                                      </p:to>
                                    </p:set>
                                    <p:anim calcmode="discrete" valueType="clr">
                                      <p:cBhvr override="childStyle">
                                        <p:cTn id="2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
                                        </p:tgtEl>
                                        <p:attrNameLst>
                                          <p:attrName>fillcolor</p:attrName>
                                        </p:attrNameLst>
                                      </p:cBhvr>
                                      <p:tavLst>
                                        <p:tav tm="0">
                                          <p:val>
                                            <p:clrVal>
                                              <a:schemeClr val="accent2"/>
                                            </p:clrVal>
                                          </p:val>
                                        </p:tav>
                                        <p:tav tm="50000">
                                          <p:val>
                                            <p:clrVal>
                                              <a:schemeClr val="hlink"/>
                                            </p:clrVal>
                                          </p:val>
                                        </p:tav>
                                      </p:tavLst>
                                    </p:anim>
                                    <p:set>
                                      <p:cBhvr>
                                        <p:cTn id="27" dur="80"/>
                                        <p:tgtEl>
                                          <p:spTgt spid="7"/>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9"/>
                                        </p:tgtEl>
                                        <p:attrNameLst>
                                          <p:attrName>style.visibility</p:attrName>
                                        </p:attrNameLst>
                                      </p:cBhvr>
                                      <p:to>
                                        <p:strVal val="visible"/>
                                      </p:to>
                                    </p:set>
                                    <p:anim calcmode="discrete" valueType="clr">
                                      <p:cBhvr override="childStyle">
                                        <p:cTn id="3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9"/>
                                        </p:tgtEl>
                                        <p:attrNameLst>
                                          <p:attrName>fillcolor</p:attrName>
                                        </p:attrNameLst>
                                      </p:cBhvr>
                                      <p:tavLst>
                                        <p:tav tm="0">
                                          <p:val>
                                            <p:clrVal>
                                              <a:schemeClr val="accent2"/>
                                            </p:clrVal>
                                          </p:val>
                                        </p:tav>
                                        <p:tav tm="50000">
                                          <p:val>
                                            <p:clrVal>
                                              <a:schemeClr val="hlink"/>
                                            </p:clrVal>
                                          </p:val>
                                        </p:tav>
                                      </p:tavLst>
                                    </p:anim>
                                    <p:set>
                                      <p:cBhvr>
                                        <p:cTn id="34"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14" grpId="0"/>
      <p:bldP spid="54315" grpId="0"/>
      <p:bldP spid="5431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5" name="Rectangle 13"/>
          <p:cNvSpPr>
            <a:spLocks noChangeArrowheads="1"/>
          </p:cNvSpPr>
          <p:nvPr/>
        </p:nvSpPr>
        <p:spPr bwMode="auto">
          <a:xfrm>
            <a:off x="4717342" y="4178832"/>
            <a:ext cx="5013678" cy="523220"/>
          </a:xfrm>
          <a:prstGeom prst="rect">
            <a:avLst/>
          </a:prstGeom>
          <a:noFill/>
          <a:ln w="9525">
            <a:noFill/>
            <a:miter lim="800000"/>
          </a:ln>
          <a:effectLst/>
        </p:spPr>
        <p:txBody>
          <a:bodyPr wrap="square">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材料　</a:t>
            </a:r>
            <a:r>
              <a:rPr lang="zh-CN" altLang="en-US" sz="2800" b="1" dirty="0" smtClean="0">
                <a:solidFill>
                  <a:srgbClr val="FF0000"/>
                </a:solidFill>
                <a:latin typeface="微软雅黑" panose="020B0503020204020204" pitchFamily="34" charset="-122"/>
                <a:ea typeface="微软雅黑" panose="020B0503020204020204" pitchFamily="34" charset="-122"/>
              </a:rPr>
              <a:t>  粗细</a:t>
            </a:r>
            <a:r>
              <a:rPr lang="zh-CN" altLang="en-US" sz="2800" b="1" dirty="0">
                <a:solidFill>
                  <a:srgbClr val="FF0000"/>
                </a:solidFill>
                <a:latin typeface="微软雅黑" panose="020B0503020204020204" pitchFamily="34" charset="-122"/>
                <a:ea typeface="微软雅黑" panose="020B0503020204020204" pitchFamily="34" charset="-122"/>
              </a:rPr>
              <a:t>　</a:t>
            </a:r>
            <a:r>
              <a:rPr lang="zh-CN" altLang="en-US" sz="2800" b="1" dirty="0" smtClean="0">
                <a:solidFill>
                  <a:srgbClr val="FF0000"/>
                </a:solidFill>
                <a:latin typeface="微软雅黑" panose="020B0503020204020204" pitchFamily="34" charset="-122"/>
                <a:ea typeface="微软雅黑" panose="020B0503020204020204" pitchFamily="34" charset="-122"/>
              </a:rPr>
              <a:t>  长度</a:t>
            </a:r>
            <a:r>
              <a:rPr lang="zh-CN" altLang="en-US" sz="2800" b="1" dirty="0">
                <a:solidFill>
                  <a:srgbClr val="FF0000"/>
                </a:solidFill>
                <a:latin typeface="微软雅黑" panose="020B0503020204020204" pitchFamily="34" charset="-122"/>
                <a:ea typeface="微软雅黑" panose="020B0503020204020204" pitchFamily="34" charset="-122"/>
              </a:rPr>
              <a:t>　温度</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问题与猜想</a:t>
            </a:r>
            <a:endParaRPr lang="zh-CN" altLang="en-US" sz="2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1433689" y="1840089"/>
            <a:ext cx="1620957" cy="523220"/>
          </a:xfrm>
          <a:prstGeom prst="rect">
            <a:avLst/>
          </a:prstGeom>
          <a:noFill/>
          <a:effectLst/>
        </p:spPr>
        <p:txBody>
          <a:bodyPr wrap="square" rtlCol="0">
            <a:spAutoFit/>
          </a:bodyPr>
          <a:lstStyle/>
          <a:p>
            <a:r>
              <a:rPr lang="zh-CN" altLang="en-US" sz="2800" b="1" dirty="0" smtClean="0">
                <a:solidFill>
                  <a:schemeClr val="accent2"/>
                </a:solidFill>
                <a:latin typeface="微软雅黑" panose="020B0503020204020204" pitchFamily="34" charset="-122"/>
                <a:ea typeface="微软雅黑" panose="020B0503020204020204" pitchFamily="34" charset="-122"/>
              </a:rPr>
              <a:t>提出问题</a:t>
            </a:r>
            <a:endParaRPr lang="zh-CN" altLang="en-US" sz="2800" b="1" dirty="0">
              <a:solidFill>
                <a:schemeClr val="accent2"/>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781776" y="2111023"/>
            <a:ext cx="4852610"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导体的电阻与什么因素有关？</a:t>
            </a:r>
            <a:endParaRPr lang="zh-CN" altLang="en-US" sz="28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1546577" y="3081867"/>
            <a:ext cx="1411112" cy="523220"/>
          </a:xfrm>
          <a:prstGeom prst="rect">
            <a:avLst/>
          </a:prstGeom>
          <a:noFill/>
        </p:spPr>
        <p:txBody>
          <a:bodyPr wrap="square" rtlCol="0">
            <a:spAutoFit/>
          </a:bodyPr>
          <a:lstStyle/>
          <a:p>
            <a:pPr algn="ctr"/>
            <a:r>
              <a:rPr lang="zh-CN" altLang="en-US" sz="2800" b="1" dirty="0" smtClean="0">
                <a:solidFill>
                  <a:schemeClr val="accent2"/>
                </a:solidFill>
                <a:latin typeface="微软雅黑" panose="020B0503020204020204" pitchFamily="34" charset="-122"/>
                <a:ea typeface="微软雅黑" panose="020B0503020204020204" pitchFamily="34" charset="-122"/>
              </a:rPr>
              <a:t>猜  想</a:t>
            </a:r>
            <a:endParaRPr lang="zh-CN" altLang="en-US" sz="2800" b="1" dirty="0">
              <a:solidFill>
                <a:schemeClr val="accent2"/>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409245" y="3510844"/>
            <a:ext cx="7349066" cy="1308884"/>
          </a:xfrm>
          <a:prstGeom prst="rect">
            <a:avLst/>
          </a:prstGeom>
          <a:noFill/>
        </p:spPr>
        <p:txBody>
          <a:bodyPr wrap="square" rtlCol="0">
            <a:spAutoFit/>
          </a:bodyPr>
          <a:lstStyle/>
          <a:p>
            <a:pPr>
              <a:lnSpc>
                <a:spcPct val="150000"/>
              </a:lnSpc>
            </a:pPr>
            <a:r>
              <a:rPr lang="zh-CN" altLang="en-US" sz="2800" b="1" dirty="0" smtClean="0">
                <a:latin typeface="微软雅黑" panose="020B0503020204020204" pitchFamily="34" charset="-122"/>
                <a:ea typeface="微软雅黑" panose="020B0503020204020204" pitchFamily="34" charset="-122"/>
              </a:rPr>
              <a:t>根据以上分析，电阻可能与</a:t>
            </a:r>
            <a:endParaRPr lang="en-US" altLang="zh-CN" sz="2800" b="1" dirty="0" smtClean="0">
              <a:latin typeface="微软雅黑" panose="020B0503020204020204" pitchFamily="34" charset="-122"/>
              <a:ea typeface="微软雅黑" panose="020B0503020204020204" pitchFamily="34" charset="-122"/>
            </a:endParaRPr>
          </a:p>
          <a:p>
            <a:pPr>
              <a:lnSpc>
                <a:spcPct val="150000"/>
              </a:lnSpc>
            </a:pPr>
            <a:r>
              <a:rPr lang="zh-CN" altLang="en-US" sz="2800" b="1" dirty="0" smtClean="0">
                <a:latin typeface="微软雅黑" panose="020B0503020204020204" pitchFamily="34" charset="-122"/>
                <a:ea typeface="微软雅黑" panose="020B0503020204020204" pitchFamily="34" charset="-122"/>
              </a:rPr>
              <a:t>导体的</a:t>
            </a:r>
            <a:r>
              <a:rPr lang="en-US" altLang="zh-CN" sz="2800" b="1" u="sng" dirty="0" smtClean="0">
                <a:latin typeface="微软雅黑" panose="020B0503020204020204" pitchFamily="34" charset="-122"/>
                <a:ea typeface="微软雅黑" panose="020B0503020204020204" pitchFamily="34" charset="-122"/>
              </a:rPr>
              <a:t>_____   </a:t>
            </a:r>
            <a:r>
              <a:rPr lang="zh-CN" altLang="en-US" sz="2800" b="1" dirty="0" smtClean="0">
                <a:latin typeface="微软雅黑" panose="020B0503020204020204" pitchFamily="34" charset="-122"/>
                <a:ea typeface="微软雅黑" panose="020B0503020204020204" pitchFamily="34" charset="-122"/>
              </a:rPr>
              <a:t>、</a:t>
            </a:r>
            <a:r>
              <a:rPr lang="en-US" altLang="zh-CN" sz="2800" b="1" dirty="0" smtClean="0">
                <a:latin typeface="微软雅黑" panose="020B0503020204020204" pitchFamily="34" charset="-122"/>
                <a:ea typeface="微软雅黑" panose="020B0503020204020204" pitchFamily="34" charset="-122"/>
              </a:rPr>
              <a:t>______</a:t>
            </a:r>
            <a:r>
              <a:rPr lang="zh-CN" altLang="en-US" sz="2800" b="1" dirty="0" smtClean="0">
                <a:latin typeface="微软雅黑" panose="020B0503020204020204" pitchFamily="34" charset="-122"/>
                <a:ea typeface="微软雅黑" panose="020B0503020204020204" pitchFamily="34" charset="-122"/>
              </a:rPr>
              <a:t>、</a:t>
            </a:r>
            <a:r>
              <a:rPr lang="en-US" altLang="zh-CN" sz="2800" b="1" dirty="0" smtClean="0">
                <a:latin typeface="微软雅黑" panose="020B0503020204020204" pitchFamily="34" charset="-122"/>
                <a:ea typeface="微软雅黑" panose="020B0503020204020204" pitchFamily="34" charset="-122"/>
              </a:rPr>
              <a:t>____</a:t>
            </a:r>
            <a:r>
              <a:rPr lang="zh-CN" altLang="en-US" sz="2800" b="1" dirty="0" smtClean="0">
                <a:latin typeface="微软雅黑" panose="020B0503020204020204" pitchFamily="34" charset="-122"/>
                <a:ea typeface="微软雅黑" panose="020B0503020204020204" pitchFamily="34" charset="-122"/>
              </a:rPr>
              <a:t>、</a:t>
            </a:r>
            <a:r>
              <a:rPr lang="en-US" altLang="zh-CN" sz="2800" b="1" dirty="0" smtClean="0">
                <a:latin typeface="微软雅黑" panose="020B0503020204020204" pitchFamily="34" charset="-122"/>
                <a:ea typeface="微软雅黑" panose="020B0503020204020204" pitchFamily="34" charset="-122"/>
              </a:rPr>
              <a:t>_____ </a:t>
            </a:r>
            <a:r>
              <a:rPr lang="zh-CN" altLang="en-US" sz="2800" b="1" dirty="0" smtClean="0">
                <a:latin typeface="微软雅黑" panose="020B0503020204020204" pitchFamily="34" charset="-122"/>
                <a:ea typeface="微软雅黑" panose="020B0503020204020204" pitchFamily="34" charset="-122"/>
              </a:rPr>
              <a:t>有关。</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45"/>
                                        </p:tgtEl>
                                        <p:attrNameLst>
                                          <p:attrName>style.visibility</p:attrName>
                                        </p:attrNameLst>
                                      </p:cBhvr>
                                      <p:to>
                                        <p:strVal val="visible"/>
                                      </p:to>
                                    </p:set>
                                    <p:anim calcmode="lin" valueType="num">
                                      <p:cBhvr additive="base">
                                        <p:cTn id="7" dur="500" fill="hold"/>
                                        <p:tgtEl>
                                          <p:spTgt spid="95245"/>
                                        </p:tgtEl>
                                        <p:attrNameLst>
                                          <p:attrName>ppt_x</p:attrName>
                                        </p:attrNameLst>
                                      </p:cBhvr>
                                      <p:tavLst>
                                        <p:tav tm="0">
                                          <p:val>
                                            <p:strVal val="#ppt_x"/>
                                          </p:val>
                                        </p:tav>
                                        <p:tav tm="100000">
                                          <p:val>
                                            <p:strVal val="#ppt_x"/>
                                          </p:val>
                                        </p:tav>
                                      </p:tavLst>
                                    </p:anim>
                                    <p:anim calcmode="lin" valueType="num">
                                      <p:cBhvr additive="base">
                                        <p:cTn id="8" dur="500" fill="hold"/>
                                        <p:tgtEl>
                                          <p:spTgt spid="95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制定计划</a:t>
            </a:r>
            <a:endParaRPr lang="zh-CN" altLang="en-US" sz="2400" b="1"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1783644" y="1625601"/>
            <a:ext cx="8342490" cy="4524315"/>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spAutoFit/>
          </a:bodyPr>
          <a:lstStyle/>
          <a:p>
            <a:pPr>
              <a:lnSpc>
                <a:spcPct val="150000"/>
              </a:lnSpc>
            </a:pPr>
            <a:r>
              <a:rPr lang="zh-CN" altLang="en-US" sz="2400" dirty="0" smtClean="0">
                <a:solidFill>
                  <a:srgbClr val="CC0000"/>
                </a:solidFill>
                <a:latin typeface="微软雅黑" panose="020B0503020204020204" pitchFamily="34" charset="-122"/>
                <a:ea typeface="微软雅黑" panose="020B0503020204020204" pitchFamily="34" charset="-122"/>
              </a:rPr>
              <a:t>分析：</a:t>
            </a:r>
            <a:endParaRPr lang="zh-CN" altLang="en-US" sz="2400" dirty="0" smtClean="0">
              <a:solidFill>
                <a:srgbClr val="CC0000"/>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　　在判定一个因素对电阻的影响时，在实验时应该保持其他因素不变，这样才可能观察出这个因素是不是影响因素（</a:t>
            </a:r>
            <a:r>
              <a:rPr lang="zh-CN" altLang="en-US" sz="2400" dirty="0" smtClean="0">
                <a:solidFill>
                  <a:srgbClr val="FF0000"/>
                </a:solidFill>
                <a:latin typeface="微软雅黑" panose="020B0503020204020204" pitchFamily="34" charset="-122"/>
                <a:ea typeface="微软雅黑" panose="020B0503020204020204" pitchFamily="34" charset="-122"/>
              </a:rPr>
              <a:t>控制变量法</a:t>
            </a:r>
            <a:r>
              <a:rPr lang="zh-CN" altLang="en-US" sz="2400" dirty="0" smtClean="0">
                <a:latin typeface="微软雅黑" panose="020B0503020204020204" pitchFamily="34" charset="-122"/>
                <a:ea typeface="微软雅黑" panose="020B0503020204020204" pitchFamily="34" charset="-122"/>
              </a:rPr>
              <a:t>）。例如：</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       </a:t>
            </a:r>
            <a:r>
              <a:rPr lang="zh-CN" altLang="en-US" sz="2400" dirty="0" smtClean="0">
                <a:solidFill>
                  <a:srgbClr val="0070C0"/>
                </a:solidFill>
                <a:latin typeface="微软雅黑" panose="020B0503020204020204" pitchFamily="34" charset="-122"/>
                <a:ea typeface="微软雅黑" panose="020B0503020204020204" pitchFamily="34" charset="-122"/>
              </a:rPr>
              <a:t>在验证导体材料不同时电阻的情况，需要保证其他条件一样，如温度、粗细、长短、导体两端电压等都相同。</a:t>
            </a:r>
            <a:endParaRPr lang="zh-CN" altLang="en-US" sz="2400"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solidFill>
                  <a:srgbClr val="0070C0"/>
                </a:solidFill>
                <a:latin typeface="微软雅黑" panose="020B0503020204020204" pitchFamily="34" charset="-122"/>
                <a:ea typeface="微软雅黑" panose="020B0503020204020204" pitchFamily="34" charset="-122"/>
              </a:rPr>
              <a:t>　　同样在判定导体的粗细和长短不同时的电阻，一样需要保证其他条件一样。</a:t>
            </a:r>
            <a:endParaRPr kumimoji="0" lang="zh-CN" altLang="en-US" sz="240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制定计划</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bwMode="auto">
          <a:xfrm>
            <a:off x="5080000" y="1512711"/>
            <a:ext cx="2844801" cy="662554"/>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实验电路</a:t>
            </a:r>
            <a:r>
              <a:rPr lang="en-US" altLang="zh-CN" sz="2800" dirty="0" smtClean="0">
                <a:latin typeface="微软雅黑" panose="020B0503020204020204" pitchFamily="34" charset="-122"/>
                <a:ea typeface="微软雅黑" panose="020B0503020204020204" pitchFamily="34" charset="-122"/>
              </a:rPr>
              <a:t>】</a:t>
            </a:r>
            <a:endParaRPr lang="zh-CN" altLang="en-US" sz="2800" dirty="0" smtClean="0">
              <a:latin typeface="微软雅黑" panose="020B0503020204020204" pitchFamily="34" charset="-122"/>
              <a:ea typeface="微软雅黑" panose="020B0503020204020204" pitchFamily="34" charset="-122"/>
            </a:endParaRPr>
          </a:p>
        </p:txBody>
      </p:sp>
      <p:sp>
        <p:nvSpPr>
          <p:cNvPr id="7" name="矩形 6"/>
          <p:cNvSpPr/>
          <p:nvPr/>
        </p:nvSpPr>
        <p:spPr bwMode="auto">
          <a:xfrm>
            <a:off x="558799" y="2319866"/>
            <a:ext cx="4272845" cy="3416320"/>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导线，电流表，开关，电源；长度和粗细都相同的锰铜丝和镍铬丝各一根，粗细相同但长度为原来一半的镍铬丝一根，长度相同但横截面为原来２倍的镍铬丝一根。</a:t>
            </a:r>
            <a:endParaRPr lang="zh-CN" altLang="en-US" sz="2400" dirty="0" smtClean="0">
              <a:latin typeface="微软雅黑" panose="020B0503020204020204" pitchFamily="34" charset="-122"/>
              <a:ea typeface="微软雅黑" panose="020B0503020204020204" pitchFamily="34" charset="-122"/>
            </a:endParaRPr>
          </a:p>
        </p:txBody>
      </p:sp>
      <p:pic>
        <p:nvPicPr>
          <p:cNvPr id="8" name="Picture 12"/>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316363" y="3300589"/>
            <a:ext cx="6540500" cy="2994025"/>
          </a:xfrm>
          <a:prstGeom prst="rect">
            <a:avLst/>
          </a:prstGeom>
          <a:noFill/>
          <a:ln w="9525" algn="ctr">
            <a:noFill/>
            <a:miter lim="800000"/>
            <a:headEnd/>
            <a:tailEnd/>
          </a:ln>
          <a:effectLst/>
        </p:spPr>
      </p:pic>
      <p:sp>
        <p:nvSpPr>
          <p:cNvPr id="9" name="矩形 8"/>
          <p:cNvSpPr/>
          <p:nvPr/>
        </p:nvSpPr>
        <p:spPr bwMode="auto">
          <a:xfrm>
            <a:off x="654755" y="1603022"/>
            <a:ext cx="2844801" cy="738664"/>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实验器材</a:t>
            </a:r>
            <a:r>
              <a:rPr lang="en-US" altLang="zh-CN" sz="2800" dirty="0" smtClean="0">
                <a:latin typeface="微软雅黑" panose="020B0503020204020204" pitchFamily="34" charset="-122"/>
                <a:ea typeface="微软雅黑" panose="020B0503020204020204" pitchFamily="34" charset="-122"/>
              </a:rPr>
              <a:t>】</a:t>
            </a:r>
            <a:endParaRPr lang="zh-CN" altLang="en-US" sz="2800" dirty="0" smtClean="0">
              <a:latin typeface="微软雅黑" panose="020B0503020204020204" pitchFamily="34" charset="-122"/>
              <a:ea typeface="微软雅黑" panose="020B0503020204020204" pitchFamily="34" charset="-122"/>
            </a:endParaRPr>
          </a:p>
        </p:txBody>
      </p:sp>
      <p:pic>
        <p:nvPicPr>
          <p:cNvPr id="23553" name="Picture 1"/>
          <p:cNvPicPr>
            <a:picLocks noChangeAspect="1" noChangeArrowheads="1"/>
          </p:cNvPicPr>
          <p:nvPr/>
        </p:nvPicPr>
        <p:blipFill>
          <a:blip r:embed="rId2"/>
          <a:srcRect/>
          <a:stretch>
            <a:fillRect/>
          </a:stretch>
        </p:blipFill>
        <p:spPr bwMode="auto">
          <a:xfrm>
            <a:off x="7996591" y="1192566"/>
            <a:ext cx="3152775" cy="1876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制定计划</a:t>
            </a:r>
            <a:endParaRPr lang="zh-CN" altLang="en-US" sz="2400" b="1"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3138310" y="925690"/>
            <a:ext cx="2980268" cy="738664"/>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实验步骤</a:t>
            </a:r>
            <a:r>
              <a:rPr lang="en-US" altLang="zh-CN" sz="2800" dirty="0" smtClean="0">
                <a:latin typeface="微软雅黑" panose="020B0503020204020204" pitchFamily="34" charset="-122"/>
                <a:ea typeface="微软雅黑" panose="020B0503020204020204" pitchFamily="34" charset="-122"/>
              </a:rPr>
              <a:t>】</a:t>
            </a:r>
            <a:endParaRPr lang="zh-CN" altLang="en-US" sz="2800" dirty="0" smtClean="0">
              <a:latin typeface="微软雅黑" panose="020B0503020204020204" pitchFamily="34" charset="-122"/>
              <a:ea typeface="微软雅黑" panose="020B0503020204020204" pitchFamily="34" charset="-122"/>
            </a:endParaRPr>
          </a:p>
        </p:txBody>
      </p:sp>
      <p:sp>
        <p:nvSpPr>
          <p:cNvPr id="6" name="矩形 5"/>
          <p:cNvSpPr/>
          <p:nvPr/>
        </p:nvSpPr>
        <p:spPr bwMode="auto">
          <a:xfrm>
            <a:off x="1162754" y="1907823"/>
            <a:ext cx="10272890" cy="3970318"/>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 1.</a:t>
            </a:r>
            <a:r>
              <a:rPr lang="zh-CN" altLang="en-US" sz="2800" dirty="0" smtClean="0">
                <a:latin typeface="微软雅黑" panose="020B0503020204020204" pitchFamily="34" charset="-122"/>
                <a:ea typeface="微软雅黑" panose="020B0503020204020204" pitchFamily="34" charset="-122"/>
              </a:rPr>
              <a:t>按电路图所示装置连好电路</a:t>
            </a:r>
            <a:endParaRPr lang="zh-CN" altLang="en-US" sz="2800" dirty="0" smtClean="0">
              <a:latin typeface="微软雅黑" panose="020B0503020204020204" pitchFamily="34" charset="-122"/>
              <a:ea typeface="微软雅黑" panose="020B0503020204020204" pitchFamily="34" charset="-122"/>
            </a:endParaRPr>
          </a:p>
          <a:p>
            <a:pPr>
              <a:lnSpc>
                <a:spcPct val="150000"/>
              </a:lnSpc>
            </a:pPr>
            <a:r>
              <a:rPr lang="zh-CN" altLang="en-US" sz="2800" dirty="0" smtClean="0">
                <a:latin typeface="微软雅黑" panose="020B0503020204020204" pitchFamily="34" charset="-122"/>
                <a:ea typeface="微软雅黑" panose="020B0503020204020204" pitchFamily="34" charset="-122"/>
              </a:rPr>
              <a:t>２</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把导线分别接在长短和粗细都相同的锰铜丝和镍铬丝两端，记录电流表的示数。</a:t>
            </a:r>
            <a:endParaRPr lang="zh-CN" altLang="en-US" sz="2800" dirty="0" smtClean="0">
              <a:latin typeface="微软雅黑" panose="020B0503020204020204" pitchFamily="34" charset="-122"/>
              <a:ea typeface="微软雅黑" panose="020B0503020204020204" pitchFamily="34" charset="-122"/>
            </a:endParaRPr>
          </a:p>
          <a:p>
            <a:pPr>
              <a:lnSpc>
                <a:spcPct val="150000"/>
              </a:lnSpc>
            </a:pPr>
            <a:r>
              <a:rPr lang="zh-CN" altLang="en-US" sz="2800" dirty="0" smtClean="0">
                <a:latin typeface="微软雅黑" panose="020B0503020204020204" pitchFamily="34" charset="-122"/>
                <a:ea typeface="微软雅黑" panose="020B0503020204020204" pitchFamily="34" charset="-122"/>
              </a:rPr>
              <a:t>３</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再把导线接在长度减半的镍铬丝上，记录电流的示数。</a:t>
            </a:r>
            <a:endParaRPr lang="zh-CN" altLang="en-US" sz="2800" dirty="0" smtClean="0">
              <a:latin typeface="微软雅黑" panose="020B0503020204020204" pitchFamily="34" charset="-122"/>
              <a:ea typeface="微软雅黑" panose="020B0503020204020204" pitchFamily="34" charset="-122"/>
            </a:endParaRPr>
          </a:p>
          <a:p>
            <a:pPr>
              <a:lnSpc>
                <a:spcPct val="150000"/>
              </a:lnSpc>
            </a:pPr>
            <a:r>
              <a:rPr lang="zh-CN" altLang="en-US" sz="2800" dirty="0" smtClean="0">
                <a:latin typeface="微软雅黑" panose="020B0503020204020204" pitchFamily="34" charset="-122"/>
                <a:ea typeface="微软雅黑" panose="020B0503020204020204" pitchFamily="34" charset="-122"/>
              </a:rPr>
              <a:t>４</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再把导线接在长度不变，粗细增大到２倍的镍铬丝上，记录电流表示数。</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7537452" y="2077861"/>
            <a:ext cx="3232150" cy="954107"/>
          </a:xfrm>
          <a:prstGeom prst="rect">
            <a:avLst/>
          </a:prstGeom>
          <a:solidFill>
            <a:schemeClr val="bg1"/>
          </a:solidFill>
          <a:ln w="9525">
            <a:noFill/>
            <a:miter lim="800000"/>
          </a:ln>
          <a:effectLst/>
        </p:spPr>
        <p:txBody>
          <a:bodyPr wrap="square">
            <a:spAutoFit/>
          </a:bodyPr>
          <a:lstStyle/>
          <a:p>
            <a:pPr>
              <a:spcBef>
                <a:spcPct val="50000"/>
              </a:spcBef>
            </a:pPr>
            <a:r>
              <a:rPr lang="zh-CN" altLang="en-US" sz="2800" dirty="0">
                <a:solidFill>
                  <a:srgbClr val="0070C0"/>
                </a:solidFill>
                <a:latin typeface="微软雅黑" panose="020B0503020204020204" pitchFamily="34" charset="-122"/>
                <a:ea typeface="微软雅黑" panose="020B0503020204020204" pitchFamily="34" charset="-122"/>
              </a:rPr>
              <a:t>你会选择哪两根导体做实验？</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
        <p:nvSpPr>
          <p:cNvPr id="173059" name="Rectangle 3"/>
          <p:cNvSpPr>
            <a:spLocks noChangeArrowheads="1"/>
          </p:cNvSpPr>
          <p:nvPr/>
        </p:nvSpPr>
        <p:spPr bwMode="auto">
          <a:xfrm>
            <a:off x="5080001" y="951969"/>
            <a:ext cx="4512774" cy="523220"/>
          </a:xfrm>
          <a:prstGeom prst="rect">
            <a:avLst/>
          </a:prstGeom>
          <a:noFill/>
          <a:ln w="9525">
            <a:noFill/>
            <a:miter lim="800000"/>
          </a:ln>
          <a:effectLst/>
        </p:spPr>
        <p:txBody>
          <a:bodyPr wrap="none">
            <a:spAutoFit/>
          </a:bodyPr>
          <a:lstStyle/>
          <a:p>
            <a:r>
              <a:rPr lang="zh-CN" altLang="en-US" sz="2800" b="1" dirty="0">
                <a:solidFill>
                  <a:srgbClr val="000000"/>
                </a:solidFill>
                <a:latin typeface="微软雅黑" panose="020B0503020204020204" pitchFamily="34" charset="-122"/>
                <a:ea typeface="微软雅黑" panose="020B0503020204020204" pitchFamily="34" charset="-122"/>
              </a:rPr>
              <a:t>探究导体电阻与材料的关系</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27038" y="977900"/>
            <a:ext cx="2168678" cy="45243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进行实验</a:t>
            </a:r>
            <a:endParaRPr lang="zh-CN" altLang="en-US" sz="2400" b="1" dirty="0">
              <a:latin typeface="微软雅黑" panose="020B0503020204020204" pitchFamily="34" charset="-122"/>
              <a:ea typeface="微软雅黑" panose="020B0503020204020204" pitchFamily="34" charset="-122"/>
            </a:endParaRPr>
          </a:p>
        </p:txBody>
      </p:sp>
      <p:sp>
        <p:nvSpPr>
          <p:cNvPr id="5" name="Rectangle 3"/>
          <p:cNvSpPr>
            <a:spLocks noChangeArrowheads="1"/>
          </p:cNvSpPr>
          <p:nvPr/>
        </p:nvSpPr>
        <p:spPr bwMode="auto">
          <a:xfrm>
            <a:off x="2786240" y="959381"/>
            <a:ext cx="2220480" cy="523220"/>
          </a:xfrm>
          <a:prstGeom prst="rect">
            <a:avLst/>
          </a:prstGeom>
          <a:noFill/>
          <a:ln w="9525">
            <a:noFill/>
            <a:miter lim="800000"/>
          </a:ln>
          <a:effectLst/>
        </p:spPr>
        <p:txBody>
          <a:bodyPr wrap="none" anchor="ctr">
            <a:spAutoFit/>
          </a:bodyPr>
          <a:lstStyle/>
          <a:p>
            <a:r>
              <a:rPr lang="en-US" altLang="zh-CN" sz="2800" dirty="0">
                <a:solidFill>
                  <a:srgbClr val="FF3300"/>
                </a:solidFill>
                <a:latin typeface="微软雅黑" panose="020B0503020204020204" pitchFamily="34" charset="-122"/>
                <a:ea typeface="微软雅黑" panose="020B0503020204020204" pitchFamily="34" charset="-122"/>
              </a:rPr>
              <a:t>[</a:t>
            </a:r>
            <a:r>
              <a:rPr lang="zh-CN" altLang="en-US" sz="2800" dirty="0">
                <a:solidFill>
                  <a:srgbClr val="FF3300"/>
                </a:solidFill>
                <a:latin typeface="微软雅黑" panose="020B0503020204020204" pitchFamily="34" charset="-122"/>
                <a:ea typeface="微软雅黑" panose="020B0503020204020204" pitchFamily="34" charset="-122"/>
              </a:rPr>
              <a:t>实验方案一</a:t>
            </a:r>
            <a:r>
              <a:rPr lang="en-US" altLang="zh-CN" sz="2800" dirty="0">
                <a:solidFill>
                  <a:srgbClr val="FF3300"/>
                </a:solidFill>
                <a:latin typeface="微软雅黑" panose="020B0503020204020204" pitchFamily="34" charset="-122"/>
                <a:ea typeface="微软雅黑" panose="020B0503020204020204" pitchFamily="34" charset="-122"/>
              </a:rPr>
              <a:t>]</a:t>
            </a:r>
            <a:endParaRPr lang="en-US" altLang="zh-CN" sz="2800" dirty="0">
              <a:solidFill>
                <a:srgbClr val="FF3300"/>
              </a:solidFill>
              <a:latin typeface="微软雅黑" panose="020B0503020204020204" pitchFamily="34" charset="-122"/>
              <a:ea typeface="微软雅黑" panose="020B0503020204020204" pitchFamily="34" charset="-122"/>
            </a:endParaRPr>
          </a:p>
        </p:txBody>
      </p:sp>
      <p:sp>
        <p:nvSpPr>
          <p:cNvPr id="6" name="Rectangle 4"/>
          <p:cNvSpPr>
            <a:spLocks noChangeArrowheads="1"/>
          </p:cNvSpPr>
          <p:nvPr/>
        </p:nvSpPr>
        <p:spPr bwMode="auto">
          <a:xfrm>
            <a:off x="7168444" y="3390373"/>
            <a:ext cx="5023556" cy="1815882"/>
          </a:xfrm>
          <a:prstGeom prst="rect">
            <a:avLst/>
          </a:prstGeom>
          <a:noFill/>
          <a:ln w="9525">
            <a:noFill/>
            <a:miter lim="800000"/>
          </a:ln>
          <a:effectLst/>
        </p:spPr>
        <p:txBody>
          <a:bodyPr wrap="square" anchor="ctr">
            <a:spAutoFit/>
          </a:bodyPr>
          <a:lstStyle/>
          <a:p>
            <a:pPr>
              <a:lnSpc>
                <a:spcPct val="200000"/>
              </a:lnSpc>
            </a:pPr>
            <a:r>
              <a:rPr lang="zh-CN" altLang="en-US" sz="2800" dirty="0">
                <a:solidFill>
                  <a:srgbClr val="000000"/>
                </a:solidFill>
                <a:latin typeface="微软雅黑" panose="020B0503020204020204" pitchFamily="34" charset="-122"/>
                <a:ea typeface="微软雅黑" panose="020B0503020204020204" pitchFamily="34" charset="-122"/>
              </a:rPr>
              <a:t>控制的不变量</a:t>
            </a:r>
            <a:r>
              <a:rPr lang="zh-CN" altLang="en-US" sz="2800" dirty="0" smtClean="0">
                <a:solidFill>
                  <a:srgbClr val="000000"/>
                </a:solidFill>
                <a:latin typeface="微软雅黑" panose="020B0503020204020204" pitchFamily="34" charset="-122"/>
                <a:ea typeface="微软雅黑" panose="020B0503020204020204" pitchFamily="34" charset="-122"/>
              </a:rPr>
              <a:t>有：</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a:t>
            </a:r>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a:t>
            </a:r>
            <a:r>
              <a:rPr lang="zh-CN" altLang="en-US" sz="2800" u="sng"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7" name="Rectangle 5"/>
          <p:cNvSpPr>
            <a:spLocks noChangeArrowheads="1"/>
          </p:cNvSpPr>
          <p:nvPr/>
        </p:nvSpPr>
        <p:spPr bwMode="auto">
          <a:xfrm>
            <a:off x="7394222" y="4326115"/>
            <a:ext cx="4255912" cy="523220"/>
          </a:xfrm>
          <a:prstGeom prst="rect">
            <a:avLst/>
          </a:prstGeom>
          <a:noFill/>
          <a:ln w="9525">
            <a:noFill/>
            <a:miter lim="800000"/>
          </a:ln>
          <a:effectLst/>
        </p:spPr>
        <p:txBody>
          <a:bodyPr wrap="square">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长度    </a:t>
            </a:r>
            <a:r>
              <a:rPr lang="zh-CN" altLang="en-US" sz="2800" dirty="0">
                <a:solidFill>
                  <a:srgbClr val="FF0000"/>
                </a:solidFill>
                <a:latin typeface="微软雅黑" panose="020B0503020204020204" pitchFamily="34" charset="-122"/>
                <a:ea typeface="微软雅黑" panose="020B0503020204020204" pitchFamily="34" charset="-122"/>
              </a:rPr>
              <a:t>　粗细　</a:t>
            </a:r>
            <a:r>
              <a:rPr lang="zh-CN" altLang="en-US" sz="2800" dirty="0" smtClean="0">
                <a:solidFill>
                  <a:srgbClr val="FF0000"/>
                </a:solidFill>
                <a:latin typeface="微软雅黑" panose="020B0503020204020204" pitchFamily="34" charset="-122"/>
                <a:ea typeface="微软雅黑" panose="020B0503020204020204" pitchFamily="34" charset="-122"/>
              </a:rPr>
              <a:t>      温度</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ontrols>
      <mc:AlternateContent xmlns:mc="http://schemas.openxmlformats.org/markup-compatibility/2006">
        <mc:Choice xmlns:v="urn:schemas-microsoft-com:vml" Requires="v">
          <p:control spid="1031" name="" r:id="rId1" imgW="6361112" imgH="4249737"/>
        </mc:Choice>
        <mc:Fallback>
          <p:control name="" r:id="rId1" imgW="6361112" imgH="4249737">
            <p:pic>
              <p:nvPicPr>
                <p:cNvPr id="0" name="ShockwaveFlash2"/>
                <p:cNvPicPr preferRelativeResize="0">
                  <a:picLocks noChangeArrowheads="1" noChangeShapeType="1"/>
                </p:cNvPicPr>
                <p:nvPr/>
              </p:nvPicPr>
              <p:blipFill>
                <a:blip r:embed="rId2"/>
                <a:srcRect/>
                <a:stretch>
                  <a:fillRect/>
                </a:stretch>
              </p:blipFill>
              <p:spPr bwMode="auto">
                <a:xfrm>
                  <a:off x="604838" y="1687513"/>
                  <a:ext cx="6361112" cy="42497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教学课件】《课名》（北师大）">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【教学课件】《课名》（北师大）</Template>
  <TotalTime>0</TotalTime>
  <Words>2445</Words>
  <Application>WPS 演示</Application>
  <PresentationFormat>宽屏</PresentationFormat>
  <Paragraphs>357</Paragraphs>
  <Slides>27</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宋体</vt:lpstr>
      <vt:lpstr>Wingdings</vt:lpstr>
      <vt:lpstr>Calibri Light</vt:lpstr>
      <vt:lpstr>Calibri</vt:lpstr>
      <vt:lpstr>微软雅黑</vt:lpstr>
      <vt:lpstr>黑体</vt:lpstr>
      <vt:lpstr/>
      <vt:lpstr>Arial Unicode MS</vt:lpstr>
      <vt:lpstr>华文新魏</vt:lpstr>
      <vt:lpstr>RomanS</vt:lpstr>
      <vt:lpstr>【教学课件】《课名》（北师大）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Administrator</cp:lastModifiedBy>
  <cp:revision>37</cp:revision>
  <dcterms:created xsi:type="dcterms:W3CDTF">2017-09-20T14:27:00Z</dcterms:created>
  <dcterms:modified xsi:type="dcterms:W3CDTF">2018-05-01T10:58:09Z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