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av" ContentType="audio/x-wav"/>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0"/>
  </p:handoutMasterIdLst>
  <p:sldIdLst>
    <p:sldId id="280" r:id="rId3"/>
    <p:sldId id="283" r:id="rId5"/>
    <p:sldId id="286" r:id="rId6"/>
    <p:sldId id="282" r:id="rId7"/>
    <p:sldId id="284" r:id="rId8"/>
    <p:sldId id="303" r:id="rId9"/>
    <p:sldId id="313" r:id="rId10"/>
    <p:sldId id="288" r:id="rId11"/>
    <p:sldId id="304" r:id="rId12"/>
    <p:sldId id="287" r:id="rId13"/>
    <p:sldId id="314" r:id="rId14"/>
    <p:sldId id="290" r:id="rId15"/>
    <p:sldId id="305" r:id="rId16"/>
    <p:sldId id="306" r:id="rId17"/>
    <p:sldId id="307" r:id="rId18"/>
    <p:sldId id="310" r:id="rId19"/>
    <p:sldId id="308" r:id="rId20"/>
    <p:sldId id="309" r:id="rId21"/>
    <p:sldId id="289" r:id="rId22"/>
    <p:sldId id="297" r:id="rId23"/>
    <p:sldId id="301" r:id="rId24"/>
    <p:sldId id="311" r:id="rId25"/>
    <p:sldId id="312" r:id="rId26"/>
    <p:sldId id="295" r:id="rId27"/>
    <p:sldId id="296" r:id="rId28"/>
    <p:sldId id="268" r:id="rId29"/>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6FBFE"/>
    <a:srgbClr val="57D2E3"/>
    <a:srgbClr val="21B1C5"/>
    <a:srgbClr val="B2F3FC"/>
    <a:srgbClr val="4BCFE1"/>
    <a:srgbClr val="5BADF7"/>
    <a:srgbClr val="6A56A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02" y="66"/>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790" y="36"/>
      </p:cViewPr>
      <p:guideLst/>
    </p:cSldViewPr>
  </p:notes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6C365F1-4CF4-4317-9B5B-2E4DA37AB4F6}" type="datetimeFigureOut">
              <a:rPr lang="zh-CN" altLang="en-US"/>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E3DFA46D-388F-404C-AE37-21387C474404}"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DC36CA1-8E2C-46D2-B61D-3B397035BDDC}"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8CC88FC5-66CF-47A8-9869-2C99CBBC2529}"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p:spPr>
      </p:sp>
      <p:sp>
        <p:nvSpPr>
          <p:cNvPr id="7171"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7172" name="灯片编号占位符 3"/>
          <p:cNvSpPr>
            <a:spLocks noGrp="1"/>
          </p:cNvSpPr>
          <p:nvPr>
            <p:ph type="sldNum" sz="quarter" idx="5"/>
          </p:nvPr>
        </p:nvSpPr>
        <p:spPr bwMode="auto">
          <a:noFill/>
          <a:ln>
            <a:miter lim="800000"/>
          </a:ln>
        </p:spPr>
        <p:txBody>
          <a:bodyPr/>
          <a:lstStyle/>
          <a:p>
            <a:fld id="{93A5404F-C8A6-47CC-B42B-1564B4D733B8}"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noFill/>
          <a:ln>
            <a:solidFill>
              <a:srgbClr val="000000"/>
            </a:solidFill>
            <a:miter lim="800000"/>
          </a:ln>
        </p:spPr>
      </p:sp>
      <p:sp>
        <p:nvSpPr>
          <p:cNvPr id="819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8196" name="灯片编号占位符 3"/>
          <p:cNvSpPr>
            <a:spLocks noGrp="1"/>
          </p:cNvSpPr>
          <p:nvPr>
            <p:ph type="sldNum" sz="quarter" idx="5"/>
          </p:nvPr>
        </p:nvSpPr>
        <p:spPr bwMode="auto">
          <a:noFill/>
          <a:ln>
            <a:miter lim="800000"/>
          </a:ln>
        </p:spPr>
        <p:txBody>
          <a:bodyPr/>
          <a:lstStyle/>
          <a:p>
            <a:fld id="{F2576E37-1FE5-4189-B5A7-27AC796818CC}"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7" name="组合 1"/>
          <p:cNvGrpSpPr/>
          <p:nvPr userDrawn="1"/>
        </p:nvGrpSpPr>
        <p:grpSpPr bwMode="auto">
          <a:xfrm>
            <a:off x="0" y="876300"/>
            <a:ext cx="8143875" cy="3740150"/>
            <a:chOff x="-1" y="869694"/>
            <a:chExt cx="8144452" cy="3740406"/>
          </a:xfrm>
        </p:grpSpPr>
        <p:sp>
          <p:nvSpPr>
            <p:cNvPr id="8" name="矩形 14"/>
            <p:cNvSpPr>
              <a:spLocks noChangeArrowheads="1"/>
            </p:cNvSpPr>
            <p:nvPr/>
          </p:nvSpPr>
          <p:spPr bwMode="auto">
            <a:xfrm rot="10800000">
              <a:off x="-1" y="869694"/>
              <a:ext cx="8144452" cy="3740406"/>
            </a:xfrm>
            <a:prstGeom prst="rect">
              <a:avLst/>
            </a:prstGeom>
            <a:gradFill flip="none" rotWithShape="1">
              <a:gsLst>
                <a:gs pos="917">
                  <a:schemeClr val="bg1"/>
                </a:gs>
                <a:gs pos="37000">
                  <a:srgbClr val="E6FBFE">
                    <a:alpha val="80000"/>
                  </a:srgbClr>
                </a:gs>
                <a:gs pos="100000">
                  <a:srgbClr val="57D2E3"/>
                </a:gs>
              </a:gsLst>
              <a:lin ang="0" scaled="1"/>
              <a:tileRect/>
            </a:grad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dirty="0" smtClean="0"/>
            </a:p>
          </p:txBody>
        </p:sp>
        <p:pic>
          <p:nvPicPr>
            <p:cNvPr id="9" name="图片 28"/>
            <p:cNvPicPr>
              <a:picLocks noChangeAspect="1"/>
            </p:cNvPicPr>
            <p:nvPr/>
          </p:nvPicPr>
          <p:blipFill>
            <a:blip r:embed="rId2"/>
            <a:srcRect l="368" t="9363" r="29749" b="-82"/>
            <a:stretch>
              <a:fillRect/>
            </a:stretch>
          </p:blipFill>
          <p:spPr bwMode="auto">
            <a:xfrm>
              <a:off x="0" y="869694"/>
              <a:ext cx="8144450" cy="3336546"/>
            </a:xfrm>
            <a:prstGeom prst="rect">
              <a:avLst/>
            </a:prstGeom>
            <a:noFill/>
            <a:ln w="9525">
              <a:noFill/>
              <a:miter lim="800000"/>
              <a:headEnd/>
              <a:tailEnd/>
            </a:ln>
          </p:spPr>
        </p:pic>
      </p:grpSp>
      <p:sp>
        <p:nvSpPr>
          <p:cNvPr id="10" name="矩形 14"/>
          <p:cNvSpPr>
            <a:spLocks noChangeArrowheads="1"/>
          </p:cNvSpPr>
          <p:nvPr userDrawn="1"/>
        </p:nvSpPr>
        <p:spPr bwMode="auto">
          <a:xfrm>
            <a:off x="6531" y="1536700"/>
            <a:ext cx="8144451" cy="2298699"/>
          </a:xfrm>
          <a:prstGeom prst="rect">
            <a:avLst/>
          </a:prstGeom>
          <a:gradFill>
            <a:gsLst>
              <a:gs pos="917">
                <a:schemeClr val="bg1">
                  <a:alpha val="28000"/>
                </a:schemeClr>
              </a:gs>
              <a:gs pos="31000">
                <a:srgbClr val="E6FBFE">
                  <a:alpha val="80000"/>
                </a:srgbClr>
              </a:gs>
              <a:gs pos="79000">
                <a:srgbClr val="57D2E3"/>
              </a:gs>
            </a:gsLst>
            <a:lin ang="0" scaled="1"/>
          </a:grad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矩形 14"/>
          <p:cNvSpPr>
            <a:spLocks noChangeArrowheads="1"/>
          </p:cNvSpPr>
          <p:nvPr userDrawn="1"/>
        </p:nvSpPr>
        <p:spPr bwMode="auto">
          <a:xfrm>
            <a:off x="0" y="171611"/>
            <a:ext cx="12192000" cy="521785"/>
          </a:xfrm>
          <a:prstGeom prst="rect">
            <a:avLst/>
          </a:prstGeom>
          <a:gradFill flip="none" rotWithShape="1">
            <a:gsLst>
              <a:gs pos="917">
                <a:schemeClr val="bg1"/>
              </a:gs>
              <a:gs pos="37000">
                <a:srgbClr val="E6FBFE">
                  <a:alpha val="80000"/>
                </a:srgbClr>
              </a:gs>
              <a:gs pos="100000">
                <a:srgbClr val="57D2E3"/>
              </a:gs>
            </a:gsLst>
            <a:lin ang="10800000" scaled="1"/>
            <a:tileRect/>
          </a:grad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mtClean="0"/>
          </a:p>
        </p:txBody>
      </p:sp>
      <p:pic>
        <p:nvPicPr>
          <p:cNvPr id="3" name="图片 21"/>
          <p:cNvPicPr>
            <a:picLocks noChangeAspect="1"/>
          </p:cNvPicPr>
          <p:nvPr userDrawn="1"/>
        </p:nvPicPr>
        <p:blipFill>
          <a:blip r:embed="rId2"/>
          <a:srcRect l="-2669" t="12558" r="-10663" b="70840"/>
          <a:stretch>
            <a:fillRect/>
          </a:stretch>
        </p:blipFill>
        <p:spPr bwMode="auto">
          <a:xfrm>
            <a:off x="2233613" y="182563"/>
            <a:ext cx="9958387" cy="509587"/>
          </a:xfrm>
          <a:prstGeom prst="rect">
            <a:avLst/>
          </a:prstGeom>
          <a:noFill/>
          <a:ln w="9525">
            <a:noFill/>
            <a:miter lim="800000"/>
            <a:headEnd/>
            <a:tailEnd/>
          </a:ln>
        </p:spPr>
      </p:pic>
      <p:pic>
        <p:nvPicPr>
          <p:cNvPr id="7" name="图片 28"/>
          <p:cNvPicPr>
            <a:picLocks noChangeAspect="1"/>
          </p:cNvPicPr>
          <p:nvPr userDrawn="1"/>
        </p:nvPicPr>
        <p:blipFill>
          <a:blip r:embed="rId3" cstate="print"/>
          <a:srcRect/>
          <a:stretch>
            <a:fillRect/>
          </a:stretch>
        </p:blipFill>
        <p:spPr bwMode="auto">
          <a:xfrm>
            <a:off x="11339513" y="252413"/>
            <a:ext cx="523875" cy="363537"/>
          </a:xfrm>
          <a:prstGeom prst="rect">
            <a:avLst/>
          </a:prstGeom>
          <a:noFill/>
          <a:ln w="9525">
            <a:noFill/>
            <a:miter lim="800000"/>
            <a:headEnd/>
            <a:tailEnd/>
          </a:ln>
        </p:spPr>
      </p:pic>
      <p:sp>
        <p:nvSpPr>
          <p:cNvPr id="8" name="矩形 8"/>
          <p:cNvSpPr>
            <a:spLocks noChangeArrowheads="1"/>
          </p:cNvSpPr>
          <p:nvPr userDrawn="1"/>
        </p:nvSpPr>
        <p:spPr bwMode="auto">
          <a:xfrm>
            <a:off x="7583488" y="280988"/>
            <a:ext cx="3743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北京师范大学</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出版社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九</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全一</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2" name="组合 2"/>
          <p:cNvGrpSpPr/>
          <p:nvPr userDrawn="1"/>
        </p:nvGrpSpPr>
        <p:grpSpPr bwMode="auto">
          <a:xfrm>
            <a:off x="0" y="839788"/>
            <a:ext cx="12192000" cy="3122612"/>
            <a:chOff x="0" y="839788"/>
            <a:chExt cx="12192000" cy="3122612"/>
          </a:xfrm>
        </p:grpSpPr>
        <p:sp>
          <p:nvSpPr>
            <p:cNvPr id="3" name="矩形 14"/>
            <p:cNvSpPr>
              <a:spLocks noChangeArrowheads="1"/>
            </p:cNvSpPr>
            <p:nvPr/>
          </p:nvSpPr>
          <p:spPr bwMode="auto">
            <a:xfrm>
              <a:off x="0" y="840303"/>
              <a:ext cx="12192000" cy="3120789"/>
            </a:xfrm>
            <a:prstGeom prst="rect">
              <a:avLst/>
            </a:prstGeom>
            <a:solidFill>
              <a:srgbClr val="57D2E3"/>
            </a:solidFill>
            <a:ln>
              <a:noFill/>
            </a:ln>
            <a:effectLst>
              <a:reflection blurRad="6350" stA="50000" endA="300" endPos="5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mtClean="0"/>
            </a:p>
          </p:txBody>
        </p:sp>
        <p:pic>
          <p:nvPicPr>
            <p:cNvPr id="4" name="图片 28"/>
            <p:cNvPicPr>
              <a:picLocks noChangeAspect="1"/>
            </p:cNvPicPr>
            <p:nvPr/>
          </p:nvPicPr>
          <p:blipFill>
            <a:blip r:embed="rId2"/>
            <a:srcRect t="9363" b="14136"/>
            <a:stretch>
              <a:fillRect/>
            </a:stretch>
          </p:blipFill>
          <p:spPr bwMode="auto">
            <a:xfrm>
              <a:off x="280416" y="839788"/>
              <a:ext cx="11640122" cy="3122612"/>
            </a:xfrm>
            <a:prstGeom prst="rect">
              <a:avLst/>
            </a:prstGeom>
            <a:noFill/>
            <a:ln w="9525">
              <a:noFill/>
              <a:miter lim="800000"/>
              <a:headEnd/>
              <a:tailEnd/>
            </a:ln>
          </p:spPr>
        </p:pic>
      </p:grpSp>
      <p:sp>
        <p:nvSpPr>
          <p:cNvPr id="5" name="矩形 14"/>
          <p:cNvSpPr>
            <a:spLocks noChangeArrowheads="1"/>
          </p:cNvSpPr>
          <p:nvPr userDrawn="1"/>
        </p:nvSpPr>
        <p:spPr bwMode="auto">
          <a:xfrm>
            <a:off x="0" y="2127509"/>
            <a:ext cx="12192000" cy="1356797"/>
          </a:xfrm>
          <a:prstGeom prst="rect">
            <a:avLst/>
          </a:prstGeom>
          <a:gradFill>
            <a:gsLst>
              <a:gs pos="917">
                <a:schemeClr val="bg1"/>
              </a:gs>
              <a:gs pos="37000">
                <a:srgbClr val="E6FBFE">
                  <a:alpha val="80000"/>
                </a:srgbClr>
              </a:gs>
              <a:gs pos="100000">
                <a:srgbClr val="57D2E3"/>
              </a:gs>
            </a:gsLst>
            <a:lin ang="10800000" scaled="1"/>
          </a:grad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smtClean="0"/>
          </a:p>
        </p:txBody>
      </p:sp>
      <p:sp>
        <p:nvSpPr>
          <p:cNvPr id="7" name="矩形 8"/>
          <p:cNvSpPr>
            <a:spLocks noChangeArrowheads="1"/>
          </p:cNvSpPr>
          <p:nvPr/>
        </p:nvSpPr>
        <p:spPr bwMode="auto">
          <a:xfrm>
            <a:off x="2646680" y="2373630"/>
            <a:ext cx="777049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5400" b="1" spc="600" dirty="0" smtClean="0">
                <a:solidFill>
                  <a:schemeClr val="tx1">
                    <a:lumMod val="75000"/>
                    <a:lumOff val="25000"/>
                  </a:schemeClr>
                </a:solidFill>
                <a:latin typeface="微软雅黑" panose="020B0503020204020204" pitchFamily="34" charset="-122"/>
                <a:ea typeface="微软雅黑" panose="020B0503020204020204" pitchFamily="34" charset="-122"/>
              </a:rPr>
              <a:t>谢谢观看！</a:t>
            </a:r>
            <a:endParaRPr lang="zh-CN" altLang="en-US" sz="5400" b="1" spc="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anose="02010600030101010101" pitchFamily="2" charset="-122"/>
          <a:sym typeface="Calibri Light"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anose="02010600030101010101" pitchFamily="2" charset="-122"/>
          <a:sym typeface="Calibri Light"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anose="02010600030101010101" pitchFamily="2" charset="-122"/>
          <a:sym typeface="Calibri Light"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宋体" panose="02010600030101010101" pitchFamily="2" charset="-122"/>
          <a:sym typeface="Calibri Light" pitchFamily="34" charset="0"/>
        </a:defRPr>
      </a:lvl5pPr>
      <a:lvl6pPr marL="1371600" indent="-914400" algn="l" rtl="0" fontAlgn="base">
        <a:lnSpc>
          <a:spcPct val="90000"/>
        </a:lnSpc>
        <a:spcBef>
          <a:spcPct val="0"/>
        </a:spcBef>
        <a:spcAft>
          <a:spcPct val="0"/>
        </a:spcAft>
        <a:defRPr sz="4400">
          <a:solidFill>
            <a:schemeClr val="tx1"/>
          </a:solidFill>
          <a:latin typeface="Calibri Light" pitchFamily="34" charset="0"/>
          <a:ea typeface="宋体" panose="02010600030101010101" pitchFamily="2" charset="-122"/>
          <a:sym typeface="Calibri Light" pitchFamily="34" charset="0"/>
        </a:defRPr>
      </a:lvl6pPr>
      <a:lvl7pPr marL="1828800" indent="-914400" algn="l" rtl="0" fontAlgn="base">
        <a:lnSpc>
          <a:spcPct val="90000"/>
        </a:lnSpc>
        <a:spcBef>
          <a:spcPct val="0"/>
        </a:spcBef>
        <a:spcAft>
          <a:spcPct val="0"/>
        </a:spcAft>
        <a:defRPr sz="4400">
          <a:solidFill>
            <a:schemeClr val="tx1"/>
          </a:solidFill>
          <a:latin typeface="Calibri Light" pitchFamily="34" charset="0"/>
          <a:ea typeface="宋体" panose="02010600030101010101" pitchFamily="2" charset="-122"/>
          <a:sym typeface="Calibri Light" pitchFamily="34" charset="0"/>
        </a:defRPr>
      </a:lvl7pPr>
      <a:lvl8pPr marL="2286000" indent="-914400" algn="l" rtl="0" fontAlgn="base">
        <a:lnSpc>
          <a:spcPct val="90000"/>
        </a:lnSpc>
        <a:spcBef>
          <a:spcPct val="0"/>
        </a:spcBef>
        <a:spcAft>
          <a:spcPct val="0"/>
        </a:spcAft>
        <a:defRPr sz="4400">
          <a:solidFill>
            <a:schemeClr val="tx1"/>
          </a:solidFill>
          <a:latin typeface="Calibri Light" pitchFamily="34" charset="0"/>
          <a:ea typeface="宋体" panose="02010600030101010101" pitchFamily="2" charset="-122"/>
          <a:sym typeface="Calibri Light" pitchFamily="34" charset="0"/>
        </a:defRPr>
      </a:lvl8pPr>
      <a:lvl9pPr marL="2743200" indent="-914400" algn="l" rtl="0" fontAlgn="base">
        <a:lnSpc>
          <a:spcPct val="90000"/>
        </a:lnSpc>
        <a:spcBef>
          <a:spcPct val="0"/>
        </a:spcBef>
        <a:spcAft>
          <a:spcPct val="0"/>
        </a:spcAft>
        <a:defRPr sz="4400">
          <a:solidFill>
            <a:schemeClr val="tx1"/>
          </a:solidFill>
          <a:latin typeface="Calibri Light" pitchFamily="34" charset="0"/>
          <a:ea typeface="宋体" panose="02010600030101010101" pitchFamily="2" charset="-122"/>
          <a:sym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8.jpe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14"/>
          <p:cNvSpPr>
            <a:spLocks noChangeArrowheads="1"/>
          </p:cNvSpPr>
          <p:nvPr/>
        </p:nvSpPr>
        <p:spPr bwMode="auto">
          <a:xfrm>
            <a:off x="6531" y="840302"/>
            <a:ext cx="12192000" cy="6017698"/>
          </a:xfrm>
          <a:prstGeom prst="rect">
            <a:avLst/>
          </a:prstGeom>
          <a:no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dirty="0" smtClean="0"/>
          </a:p>
        </p:txBody>
      </p:sp>
      <p:grpSp>
        <p:nvGrpSpPr>
          <p:cNvPr id="6148" name="组合 8"/>
          <p:cNvGrpSpPr/>
          <p:nvPr/>
        </p:nvGrpSpPr>
        <p:grpSpPr bwMode="auto">
          <a:xfrm>
            <a:off x="206477" y="1987550"/>
            <a:ext cx="7801897" cy="1270297"/>
            <a:chOff x="1178398" y="2105678"/>
            <a:chExt cx="3548062" cy="1501704"/>
          </a:xfrm>
        </p:grpSpPr>
        <p:sp>
          <p:nvSpPr>
            <p:cNvPr id="25" name="矩形 24"/>
            <p:cNvSpPr>
              <a:spLocks noChangeArrowheads="1"/>
            </p:cNvSpPr>
            <p:nvPr/>
          </p:nvSpPr>
          <p:spPr bwMode="auto">
            <a:xfrm>
              <a:off x="1703860" y="2105678"/>
              <a:ext cx="2497138" cy="55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defRPr/>
              </a:pP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第十一章 </a:t>
              </a:r>
              <a:r>
                <a:rPr lang="en-US" altLang="zh-CN"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简单电路</a:t>
              </a:r>
              <a:endPar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2"/>
            <p:cNvSpPr txBox="1">
              <a:spLocks noChangeArrowheads="1"/>
            </p:cNvSpPr>
            <p:nvPr/>
          </p:nvSpPr>
          <p:spPr bwMode="auto">
            <a:xfrm>
              <a:off x="1178398" y="2625004"/>
              <a:ext cx="3548062" cy="982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zh-CN" altLang="en-US" sz="4800" b="1" spc="300" dirty="0" smtClean="0">
                  <a:solidFill>
                    <a:schemeClr val="tx1">
                      <a:lumMod val="85000"/>
                      <a:lumOff val="15000"/>
                    </a:schemeClr>
                  </a:solidFill>
                  <a:latin typeface="微软雅黑" panose="020B0503020204020204" pitchFamily="34" charset="-122"/>
                  <a:ea typeface="微软雅黑" panose="020B0503020204020204" pitchFamily="34" charset="-122"/>
                </a:rPr>
                <a:t>五、电压</a:t>
              </a:r>
              <a:endParaRPr lang="zh-CN" altLang="en-US" sz="4800" b="1" spc="3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0" name="矩形 8"/>
          <p:cNvSpPr>
            <a:spLocks noChangeArrowheads="1"/>
          </p:cNvSpPr>
          <p:nvPr/>
        </p:nvSpPr>
        <p:spPr bwMode="auto">
          <a:xfrm>
            <a:off x="7583488" y="280988"/>
            <a:ext cx="3743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北京师范大学</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出版社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九</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rPr>
              <a:t>全一</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6150" name="图片 1"/>
          <p:cNvPicPr>
            <a:picLocks noChangeAspect="1"/>
          </p:cNvPicPr>
          <p:nvPr/>
        </p:nvPicPr>
        <p:blipFill>
          <a:blip r:embed="rId1"/>
          <a:srcRect/>
          <a:stretch>
            <a:fillRect/>
          </a:stretch>
        </p:blipFill>
        <p:spPr bwMode="auto">
          <a:xfrm>
            <a:off x="7940675" y="971550"/>
            <a:ext cx="4162425" cy="58864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427704" y="977763"/>
            <a:ext cx="1769806" cy="452829"/>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defRPr/>
            </a:pPr>
            <a:r>
              <a:rPr lang="zh-CN" altLang="en-US" sz="2400" b="1" dirty="0" smtClean="0">
                <a:latin typeface="微软雅黑" panose="020B0503020204020204" pitchFamily="34" charset="-122"/>
                <a:ea typeface="微软雅黑" panose="020B0503020204020204" pitchFamily="34" charset="-122"/>
              </a:rPr>
              <a:t>   实验操作</a:t>
            </a:r>
            <a:endParaRPr lang="zh-CN" altLang="en-US" sz="2400" b="1" dirty="0" smtClean="0">
              <a:latin typeface="微软雅黑" panose="020B0503020204020204" pitchFamily="34" charset="-122"/>
              <a:ea typeface="微软雅黑" panose="020B0503020204020204" pitchFamily="34" charset="-122"/>
            </a:endParaRPr>
          </a:p>
        </p:txBody>
      </p:sp>
      <p:sp>
        <p:nvSpPr>
          <p:cNvPr id="22" name="文本框 3"/>
          <p:cNvSpPr txBox="1">
            <a:spLocks noChangeArrowheads="1"/>
          </p:cNvSpPr>
          <p:nvPr/>
        </p:nvSpPr>
        <p:spPr bwMode="auto">
          <a:xfrm>
            <a:off x="3406892" y="888672"/>
            <a:ext cx="3142797" cy="646331"/>
          </a:xfrm>
          <a:prstGeom prst="rect">
            <a:avLst/>
          </a:prstGeom>
          <a:noFill/>
          <a:ln w="9525">
            <a:noFill/>
            <a:miter lim="800000"/>
          </a:ln>
        </p:spPr>
        <p:txBody>
          <a:bodyPr wrap="square">
            <a:spAutoFit/>
          </a:bodyPr>
          <a:lstStyle/>
          <a:p>
            <a:pPr indent="457200" eaLnBrk="1" hangingPunct="1">
              <a:lnSpc>
                <a:spcPct val="150000"/>
              </a:lnSpc>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二、电压表</a:t>
            </a:r>
            <a:endParaRPr lang="zh-CN" altLang="en-US" sz="2400" b="1" dirty="0">
              <a:latin typeface="微软雅黑" panose="020B0503020204020204" pitchFamily="34" charset="-122"/>
              <a:ea typeface="微软雅黑" panose="020B0503020204020204" pitchFamily="34" charset="-122"/>
            </a:endParaRPr>
          </a:p>
        </p:txBody>
      </p:sp>
      <p:sp>
        <p:nvSpPr>
          <p:cNvPr id="23" name="TextBox 8"/>
          <p:cNvSpPr txBox="1">
            <a:spLocks noChangeArrowheads="1"/>
          </p:cNvSpPr>
          <p:nvPr/>
        </p:nvSpPr>
        <p:spPr bwMode="auto">
          <a:xfrm>
            <a:off x="3454516" y="1537051"/>
            <a:ext cx="3779838" cy="461665"/>
          </a:xfrm>
          <a:prstGeom prst="rect">
            <a:avLst/>
          </a:prstGeom>
          <a:noFill/>
          <a:ln w="9525">
            <a:noFill/>
            <a:miter lim="800000"/>
          </a:ln>
        </p:spPr>
        <p:txBody>
          <a:bodyPr>
            <a:spAutoFit/>
          </a:bodyPr>
          <a:lstStyle/>
          <a:p>
            <a:r>
              <a:rPr lang="en-US" altLang="zh-CN" sz="2400" dirty="0" smtClean="0">
                <a:solidFill>
                  <a:srgbClr val="000000"/>
                </a:solidFill>
                <a:latin typeface="微软雅黑" panose="020B0503020204020204" pitchFamily="34" charset="-122"/>
                <a:ea typeface="微软雅黑" panose="020B0503020204020204" pitchFamily="34" charset="-122"/>
              </a:rPr>
              <a:t>2.</a:t>
            </a:r>
            <a:r>
              <a:rPr lang="zh-CN" altLang="en-US" sz="2400" dirty="0" smtClean="0">
                <a:solidFill>
                  <a:srgbClr val="000000"/>
                </a:solidFill>
                <a:latin typeface="微软雅黑" panose="020B0503020204020204" pitchFamily="34" charset="-122"/>
                <a:ea typeface="微软雅黑" panose="020B0503020204020204" pitchFamily="34" charset="-122"/>
              </a:rPr>
              <a:t>实验：练习使用电压表</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24" name="TextBox 8"/>
          <p:cNvSpPr txBox="1">
            <a:spLocks noChangeArrowheads="1"/>
          </p:cNvSpPr>
          <p:nvPr/>
        </p:nvSpPr>
        <p:spPr bwMode="auto">
          <a:xfrm>
            <a:off x="1228212" y="2135239"/>
            <a:ext cx="3447027" cy="461665"/>
          </a:xfrm>
          <a:prstGeom prst="rect">
            <a:avLst/>
          </a:prstGeom>
          <a:solidFill>
            <a:schemeClr val="bg1"/>
          </a:solidFill>
          <a:ln w="9525">
            <a:noFill/>
            <a:miter lim="800000"/>
          </a:ln>
        </p:spPr>
        <p:txBody>
          <a:bodyPr wrap="square">
            <a:spAutoFit/>
          </a:bodyPr>
          <a:lstStyle/>
          <a:p>
            <a:r>
              <a:rPr lang="zh-CN" altLang="en-US" sz="2400" dirty="0" smtClean="0">
                <a:solidFill>
                  <a:srgbClr val="000000"/>
                </a:solidFill>
                <a:latin typeface="微软雅黑" panose="020B0503020204020204" pitchFamily="34" charset="-122"/>
                <a:ea typeface="微软雅黑" panose="020B0503020204020204" pitchFamily="34" charset="-122"/>
              </a:rPr>
              <a:t>（</a:t>
            </a:r>
            <a:r>
              <a:rPr lang="en-US" altLang="zh-CN" sz="2400" dirty="0" smtClean="0">
                <a:solidFill>
                  <a:srgbClr val="000000"/>
                </a:solidFill>
                <a:latin typeface="微软雅黑" panose="020B0503020204020204" pitchFamily="34" charset="-122"/>
                <a:ea typeface="微软雅黑" panose="020B0503020204020204" pitchFamily="34" charset="-122"/>
              </a:rPr>
              <a:t>2</a:t>
            </a:r>
            <a:r>
              <a:rPr lang="zh-CN" altLang="en-US" sz="2400" dirty="0" smtClean="0">
                <a:solidFill>
                  <a:srgbClr val="000000"/>
                </a:solidFill>
                <a:latin typeface="微软雅黑" panose="020B0503020204020204" pitchFamily="34" charset="-122"/>
                <a:ea typeface="微软雅黑" panose="020B0503020204020204" pitchFamily="34" charset="-122"/>
              </a:rPr>
              <a:t>）</a:t>
            </a:r>
            <a:r>
              <a:rPr lang="en-US" sz="2400" dirty="0" smtClean="0">
                <a:solidFill>
                  <a:srgbClr val="000000"/>
                </a:solidFill>
                <a:latin typeface="微软雅黑" panose="020B0503020204020204" pitchFamily="34" charset="-122"/>
                <a:ea typeface="微软雅黑" panose="020B0503020204020204" pitchFamily="34" charset="-122"/>
              </a:rPr>
              <a:t> </a:t>
            </a:r>
            <a:r>
              <a:rPr lang="zh-CN" altLang="en-US" sz="2400" dirty="0" smtClean="0">
                <a:solidFill>
                  <a:srgbClr val="000000"/>
                </a:solidFill>
                <a:latin typeface="微软雅黑" panose="020B0503020204020204" pitchFamily="34" charset="-122"/>
                <a:ea typeface="微软雅黑" panose="020B0503020204020204" pitchFamily="34" charset="-122"/>
              </a:rPr>
              <a:t>电压表的读数</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25" name="TextBox 15"/>
          <p:cNvSpPr>
            <a:spLocks noChangeArrowheads="1"/>
          </p:cNvSpPr>
          <p:nvPr/>
        </p:nvSpPr>
        <p:spPr bwMode="auto">
          <a:xfrm>
            <a:off x="1169223" y="2934568"/>
            <a:ext cx="4907116" cy="1573197"/>
          </a:xfrm>
          <a:prstGeom prst="roundRect">
            <a:avLst>
              <a:gd name="adj" fmla="val 16667"/>
            </a:avLst>
          </a:prstGeom>
          <a:solidFill>
            <a:schemeClr val="bg1"/>
          </a:solidFill>
          <a:ln w="25400">
            <a:solidFill>
              <a:srgbClr val="00B050"/>
            </a:solidFill>
            <a:round/>
          </a:ln>
        </p:spPr>
        <p:txBody>
          <a:bodyPr wrap="square">
            <a:spAutoFit/>
          </a:bodyPr>
          <a:lstStyle/>
          <a:p>
            <a:pPr>
              <a:lnSpc>
                <a:spcPct val="120000"/>
              </a:lnSpc>
            </a:pPr>
            <a:r>
              <a:rPr lang="zh-CN" altLang="en-US" sz="2400" dirty="0">
                <a:solidFill>
                  <a:srgbClr val="000000"/>
                </a:solidFill>
                <a:latin typeface="微软雅黑" panose="020B0503020204020204" pitchFamily="34" charset="-122"/>
                <a:ea typeface="微软雅黑" panose="020B0503020204020204" pitchFamily="34" charset="-122"/>
              </a:rPr>
              <a:t>第一，明确所选</a:t>
            </a:r>
            <a:r>
              <a:rPr lang="zh-CN" altLang="en-US" sz="2400" dirty="0" smtClean="0">
                <a:solidFill>
                  <a:srgbClr val="000000"/>
                </a:solidFill>
                <a:latin typeface="微软雅黑" panose="020B0503020204020204" pitchFamily="34" charset="-122"/>
                <a:ea typeface="微软雅黑" panose="020B0503020204020204" pitchFamily="34" charset="-122"/>
              </a:rPr>
              <a:t>电压表</a:t>
            </a:r>
            <a:r>
              <a:rPr lang="zh-CN" altLang="en-US" sz="2400" dirty="0">
                <a:solidFill>
                  <a:srgbClr val="000000"/>
                </a:solidFill>
                <a:latin typeface="微软雅黑" panose="020B0503020204020204" pitchFamily="34" charset="-122"/>
                <a:ea typeface="微软雅黑" panose="020B0503020204020204" pitchFamily="34" charset="-122"/>
              </a:rPr>
              <a:t>的量程；</a:t>
            </a:r>
            <a:endParaRPr lang="zh-CN" altLang="en-US" sz="2400" dirty="0">
              <a:solidFill>
                <a:srgbClr val="000000"/>
              </a:solidFill>
              <a:latin typeface="微软雅黑" panose="020B0503020204020204" pitchFamily="34" charset="-122"/>
              <a:ea typeface="微软雅黑" panose="020B0503020204020204" pitchFamily="34" charset="-122"/>
            </a:endParaRPr>
          </a:p>
          <a:p>
            <a:pPr>
              <a:lnSpc>
                <a:spcPct val="120000"/>
              </a:lnSpc>
            </a:pPr>
            <a:r>
              <a:rPr lang="zh-CN" altLang="en-US" sz="2400" dirty="0">
                <a:solidFill>
                  <a:srgbClr val="000000"/>
                </a:solidFill>
                <a:latin typeface="微软雅黑" panose="020B0503020204020204" pitchFamily="34" charset="-122"/>
                <a:ea typeface="微软雅黑" panose="020B0503020204020204" pitchFamily="34" charset="-122"/>
              </a:rPr>
              <a:t>第二，确定</a:t>
            </a:r>
            <a:r>
              <a:rPr lang="zh-CN" altLang="en-US" sz="2400" dirty="0" smtClean="0">
                <a:solidFill>
                  <a:srgbClr val="000000"/>
                </a:solidFill>
                <a:latin typeface="微软雅黑" panose="020B0503020204020204" pitchFamily="34" charset="-122"/>
                <a:ea typeface="微软雅黑" panose="020B0503020204020204" pitchFamily="34" charset="-122"/>
              </a:rPr>
              <a:t>电压表</a:t>
            </a:r>
            <a:r>
              <a:rPr lang="zh-CN" altLang="en-US" sz="2400" dirty="0">
                <a:solidFill>
                  <a:srgbClr val="000000"/>
                </a:solidFill>
                <a:latin typeface="微软雅黑" panose="020B0503020204020204" pitchFamily="34" charset="-122"/>
                <a:ea typeface="微软雅黑" panose="020B0503020204020204" pitchFamily="34" charset="-122"/>
              </a:rPr>
              <a:t>的分度值；</a:t>
            </a:r>
            <a:endParaRPr lang="zh-CN" altLang="en-US" sz="2400" dirty="0">
              <a:solidFill>
                <a:srgbClr val="000000"/>
              </a:solidFill>
              <a:latin typeface="微软雅黑" panose="020B0503020204020204" pitchFamily="34" charset="-122"/>
              <a:ea typeface="微软雅黑" panose="020B0503020204020204" pitchFamily="34" charset="-122"/>
            </a:endParaRPr>
          </a:p>
          <a:p>
            <a:pPr>
              <a:lnSpc>
                <a:spcPct val="120000"/>
              </a:lnSpc>
            </a:pPr>
            <a:r>
              <a:rPr lang="zh-CN" altLang="en-US" sz="2400" dirty="0">
                <a:solidFill>
                  <a:srgbClr val="000000"/>
                </a:solidFill>
                <a:latin typeface="微软雅黑" panose="020B0503020204020204" pitchFamily="34" charset="-122"/>
                <a:ea typeface="微软雅黑" panose="020B0503020204020204" pitchFamily="34" charset="-122"/>
              </a:rPr>
              <a:t>第三，根据指针位置读出示数。</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27" name="Text Box 5"/>
          <p:cNvSpPr txBox="1">
            <a:spLocks noChangeArrowheads="1"/>
          </p:cNvSpPr>
          <p:nvPr/>
        </p:nvSpPr>
        <p:spPr bwMode="auto">
          <a:xfrm>
            <a:off x="8095307" y="4201777"/>
            <a:ext cx="1048694" cy="461665"/>
          </a:xfrm>
          <a:prstGeom prst="rect">
            <a:avLst/>
          </a:prstGeom>
          <a:noFill/>
          <a:ln w="9525">
            <a:noFill/>
            <a:miter lim="800000"/>
          </a:ln>
          <a:effectLst/>
        </p:spPr>
        <p:txBody>
          <a:bodyPr wrap="square">
            <a:spAutoFit/>
          </a:bodyPr>
          <a:lstStyle/>
          <a:p>
            <a:pPr>
              <a:spcBef>
                <a:spcPct val="50000"/>
              </a:spcBef>
            </a:pPr>
            <a:r>
              <a:rPr lang="en-US" sz="2400" dirty="0" err="1" smtClean="0">
                <a:latin typeface="微软雅黑" panose="020B0503020204020204" pitchFamily="34" charset="-122"/>
                <a:ea typeface="微软雅黑" panose="020B0503020204020204" pitchFamily="34" charset="-122"/>
              </a:rPr>
              <a:t>0~3V</a:t>
            </a:r>
            <a:endParaRPr lang="en-US" sz="2400" dirty="0">
              <a:solidFill>
                <a:srgbClr val="000000"/>
              </a:solidFill>
              <a:latin typeface="微软雅黑" panose="020B0503020204020204" pitchFamily="34" charset="-122"/>
              <a:ea typeface="微软雅黑" panose="020B0503020204020204" pitchFamily="34" charset="-122"/>
            </a:endParaRPr>
          </a:p>
        </p:txBody>
      </p:sp>
      <p:sp>
        <p:nvSpPr>
          <p:cNvPr id="28" name="Text Box 6"/>
          <p:cNvSpPr txBox="1">
            <a:spLocks noChangeArrowheads="1"/>
          </p:cNvSpPr>
          <p:nvPr/>
        </p:nvSpPr>
        <p:spPr bwMode="auto">
          <a:xfrm>
            <a:off x="9867660" y="4257162"/>
            <a:ext cx="1547813" cy="461665"/>
          </a:xfrm>
          <a:prstGeom prst="rect">
            <a:avLst/>
          </a:prstGeom>
          <a:noFill/>
          <a:ln w="9525">
            <a:noFill/>
            <a:miter lim="800000"/>
          </a:ln>
          <a:effectLst/>
        </p:spPr>
        <p:txBody>
          <a:bodyPr>
            <a:spAutoFit/>
          </a:bodyPr>
          <a:lstStyle/>
          <a:p>
            <a:pPr>
              <a:spcBef>
                <a:spcPct val="50000"/>
              </a:spcBef>
            </a:pPr>
            <a:r>
              <a:rPr lang="en-US" sz="2400" dirty="0" err="1" smtClean="0">
                <a:latin typeface="微软雅黑" panose="020B0503020204020204" pitchFamily="34" charset="-122"/>
                <a:ea typeface="微软雅黑" panose="020B0503020204020204" pitchFamily="34" charset="-122"/>
              </a:rPr>
              <a:t>0~15V</a:t>
            </a:r>
            <a:endParaRPr lang="en-US" sz="2400" dirty="0">
              <a:solidFill>
                <a:srgbClr val="000000"/>
              </a:solidFill>
              <a:latin typeface="微软雅黑" panose="020B0503020204020204" pitchFamily="34" charset="-122"/>
              <a:ea typeface="微软雅黑" panose="020B0503020204020204" pitchFamily="34" charset="-122"/>
            </a:endParaRPr>
          </a:p>
        </p:txBody>
      </p:sp>
      <p:sp>
        <p:nvSpPr>
          <p:cNvPr id="29" name="Text Box 7"/>
          <p:cNvSpPr txBox="1">
            <a:spLocks noChangeArrowheads="1"/>
          </p:cNvSpPr>
          <p:nvPr/>
        </p:nvSpPr>
        <p:spPr bwMode="auto">
          <a:xfrm>
            <a:off x="9838206" y="4811377"/>
            <a:ext cx="1727200" cy="461665"/>
          </a:xfrm>
          <a:prstGeom prst="rect">
            <a:avLst/>
          </a:prstGeom>
          <a:noFill/>
          <a:ln w="9525">
            <a:noFill/>
            <a:miter lim="800000"/>
          </a:ln>
          <a:effectLst/>
        </p:spPr>
        <p:txBody>
          <a:bodyPr>
            <a:spAutoFit/>
          </a:bodyPr>
          <a:lstStyle/>
          <a:p>
            <a:pPr>
              <a:spcBef>
                <a:spcPct val="50000"/>
              </a:spcBef>
            </a:pPr>
            <a:r>
              <a:rPr lang="en-US" sz="2400" dirty="0" err="1" smtClean="0">
                <a:latin typeface="微软雅黑" panose="020B0503020204020204" pitchFamily="34" charset="-122"/>
                <a:ea typeface="微软雅黑" panose="020B0503020204020204" pitchFamily="34" charset="-122"/>
              </a:rPr>
              <a:t>0.5V</a:t>
            </a:r>
            <a:endParaRPr lang="en-US" sz="2400" dirty="0">
              <a:latin typeface="微软雅黑" panose="020B0503020204020204" pitchFamily="34" charset="-122"/>
              <a:ea typeface="微软雅黑" panose="020B0503020204020204" pitchFamily="34" charset="-122"/>
            </a:endParaRPr>
          </a:p>
        </p:txBody>
      </p:sp>
      <p:sp>
        <p:nvSpPr>
          <p:cNvPr id="30" name="Text Box 8"/>
          <p:cNvSpPr txBox="1">
            <a:spLocks noChangeArrowheads="1"/>
          </p:cNvSpPr>
          <p:nvPr/>
        </p:nvSpPr>
        <p:spPr bwMode="auto">
          <a:xfrm>
            <a:off x="8078725" y="4844185"/>
            <a:ext cx="1076564" cy="461665"/>
          </a:xfrm>
          <a:prstGeom prst="rect">
            <a:avLst/>
          </a:prstGeom>
          <a:noFill/>
          <a:ln w="9525">
            <a:noFill/>
            <a:miter lim="800000"/>
          </a:ln>
          <a:effectLst/>
        </p:spPr>
        <p:txBody>
          <a:bodyPr wrap="square">
            <a:spAutoFit/>
          </a:bodyPr>
          <a:lstStyle/>
          <a:p>
            <a:pPr>
              <a:spcBef>
                <a:spcPct val="50000"/>
              </a:spcBef>
            </a:pPr>
            <a:r>
              <a:rPr lang="en-US" sz="2400" dirty="0">
                <a:latin typeface="微软雅黑" panose="020B0503020204020204" pitchFamily="34" charset="-122"/>
                <a:ea typeface="微软雅黑" panose="020B0503020204020204" pitchFamily="34" charset="-122"/>
              </a:rPr>
              <a:t>0.1 </a:t>
            </a:r>
            <a:r>
              <a:rPr lang="en-US" sz="2400" dirty="0" smtClean="0">
                <a:latin typeface="微软雅黑" panose="020B0503020204020204" pitchFamily="34" charset="-122"/>
                <a:ea typeface="微软雅黑" panose="020B0503020204020204" pitchFamily="34" charset="-122"/>
              </a:rPr>
              <a:t>V</a:t>
            </a:r>
            <a:endParaRPr lang="en-US" sz="2400" dirty="0">
              <a:latin typeface="微软雅黑" panose="020B0503020204020204" pitchFamily="34" charset="-122"/>
              <a:ea typeface="微软雅黑" panose="020B0503020204020204" pitchFamily="34" charset="-122"/>
            </a:endParaRPr>
          </a:p>
        </p:txBody>
      </p:sp>
      <p:sp>
        <p:nvSpPr>
          <p:cNvPr id="31" name="Rectangle 9"/>
          <p:cNvSpPr>
            <a:spLocks noChangeArrowheads="1"/>
          </p:cNvSpPr>
          <p:nvPr/>
        </p:nvSpPr>
        <p:spPr bwMode="auto">
          <a:xfrm>
            <a:off x="6587886" y="4168087"/>
            <a:ext cx="803425" cy="461665"/>
          </a:xfrm>
          <a:prstGeom prst="rect">
            <a:avLst/>
          </a:prstGeom>
          <a:noFill/>
          <a:ln w="9525">
            <a:noFill/>
            <a:miter lim="800000"/>
          </a:ln>
          <a:effectLst/>
        </p:spPr>
        <p:txBody>
          <a:bodyPr wrap="none">
            <a:spAutoFit/>
          </a:bodyPr>
          <a:lstStyle/>
          <a:p>
            <a:r>
              <a:rPr lang="zh-CN" altLang="en-US" sz="2400" dirty="0">
                <a:solidFill>
                  <a:srgbClr val="000000"/>
                </a:solidFill>
                <a:latin typeface="微软雅黑" panose="020B0503020204020204" pitchFamily="34" charset="-122"/>
                <a:ea typeface="微软雅黑" panose="020B0503020204020204" pitchFamily="34" charset="-122"/>
              </a:rPr>
              <a:t>量程</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32" name="Rectangle 10"/>
          <p:cNvSpPr>
            <a:spLocks noChangeArrowheads="1"/>
          </p:cNvSpPr>
          <p:nvPr/>
        </p:nvSpPr>
        <p:spPr bwMode="auto">
          <a:xfrm>
            <a:off x="6526856" y="4867998"/>
            <a:ext cx="1112805" cy="461665"/>
          </a:xfrm>
          <a:prstGeom prst="rect">
            <a:avLst/>
          </a:prstGeom>
          <a:noFill/>
          <a:ln w="9525">
            <a:noFill/>
            <a:miter lim="800000"/>
          </a:ln>
          <a:effectLst/>
        </p:spPr>
        <p:txBody>
          <a:bodyPr wrap="none">
            <a:spAutoFit/>
          </a:bodyPr>
          <a:lstStyle/>
          <a:p>
            <a:r>
              <a:rPr lang="zh-CN" altLang="en-US" sz="2400" dirty="0">
                <a:solidFill>
                  <a:srgbClr val="000000"/>
                </a:solidFill>
                <a:latin typeface="微软雅黑" panose="020B0503020204020204" pitchFamily="34" charset="-122"/>
                <a:ea typeface="微软雅黑" panose="020B0503020204020204" pitchFamily="34" charset="-122"/>
              </a:rPr>
              <a:t>分度值</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33" name="TextBox 5"/>
          <p:cNvSpPr>
            <a:spLocks noChangeArrowheads="1"/>
          </p:cNvSpPr>
          <p:nvPr/>
        </p:nvSpPr>
        <p:spPr bwMode="auto">
          <a:xfrm>
            <a:off x="2351543" y="4872418"/>
            <a:ext cx="3381601" cy="1160502"/>
          </a:xfrm>
          <a:prstGeom prst="roundRect">
            <a:avLst>
              <a:gd name="adj" fmla="val 48981"/>
            </a:avLst>
          </a:prstGeom>
          <a:noFill/>
          <a:ln w="28575">
            <a:solidFill>
              <a:schemeClr val="accent1"/>
            </a:solidFill>
            <a:round/>
          </a:ln>
        </p:spPr>
        <p:txBody>
          <a:bodyPr wrap="square">
            <a:spAutoFit/>
          </a:bodyPr>
          <a:lstStyle/>
          <a:p>
            <a:r>
              <a:rPr lang="zh-CN" altLang="en-US" sz="2400" dirty="0" smtClean="0">
                <a:solidFill>
                  <a:srgbClr val="00B0F0"/>
                </a:solidFill>
                <a:latin typeface="微软雅黑" panose="020B0503020204020204" pitchFamily="34" charset="-122"/>
                <a:ea typeface="微软雅黑" panose="020B0503020204020204" pitchFamily="34" charset="-122"/>
              </a:rPr>
              <a:t>你能读出右边电压表的</a:t>
            </a:r>
            <a:r>
              <a:rPr lang="zh-CN" altLang="en-US" sz="2400" dirty="0">
                <a:solidFill>
                  <a:srgbClr val="00B0F0"/>
                </a:solidFill>
                <a:latin typeface="微软雅黑" panose="020B0503020204020204" pitchFamily="34" charset="-122"/>
                <a:ea typeface="微软雅黑" panose="020B0503020204020204" pitchFamily="34" charset="-122"/>
              </a:rPr>
              <a:t>示</a:t>
            </a:r>
            <a:r>
              <a:rPr lang="zh-CN" altLang="en-US" sz="2400" dirty="0" smtClean="0">
                <a:solidFill>
                  <a:srgbClr val="00B0F0"/>
                </a:solidFill>
                <a:latin typeface="微软雅黑" panose="020B0503020204020204" pitchFamily="34" charset="-122"/>
                <a:ea typeface="微软雅黑" panose="020B0503020204020204" pitchFamily="34" charset="-122"/>
              </a:rPr>
              <a:t>数吗？</a:t>
            </a:r>
            <a:endParaRPr lang="zh-CN" altLang="en-US" sz="2400" dirty="0">
              <a:solidFill>
                <a:srgbClr val="00B0F0"/>
              </a:solidFill>
              <a:latin typeface="微软雅黑" panose="020B0503020204020204" pitchFamily="34" charset="-122"/>
              <a:ea typeface="微软雅黑" panose="020B0503020204020204" pitchFamily="34" charset="-122"/>
            </a:endParaRPr>
          </a:p>
        </p:txBody>
      </p:sp>
      <p:pic>
        <p:nvPicPr>
          <p:cNvPr id="34" name="图片 1" descr="问号2.jpg"/>
          <p:cNvPicPr>
            <a:picLocks noGrp="1" noChangeAspect="1" noChangeArrowheads="1"/>
          </p:cNvPicPr>
          <p:nvPr/>
        </p:nvPicPr>
        <p:blipFill>
          <a:blip r:embed="rId1" cstate="print"/>
          <a:srcRect/>
          <a:stretch>
            <a:fillRect/>
          </a:stretch>
        </p:blipFill>
        <p:spPr bwMode="auto">
          <a:xfrm flipH="1">
            <a:off x="1854351" y="5018465"/>
            <a:ext cx="726617" cy="856359"/>
          </a:xfrm>
          <a:prstGeom prst="rect">
            <a:avLst/>
          </a:prstGeom>
          <a:noFill/>
          <a:ln w="9525">
            <a:noFill/>
            <a:miter lim="800000"/>
            <a:headEnd/>
            <a:tailEnd/>
          </a:ln>
        </p:spPr>
      </p:pic>
      <p:sp>
        <p:nvSpPr>
          <p:cNvPr id="35" name="Text Box 8"/>
          <p:cNvSpPr txBox="1">
            <a:spLocks noChangeArrowheads="1"/>
          </p:cNvSpPr>
          <p:nvPr/>
        </p:nvSpPr>
        <p:spPr bwMode="auto">
          <a:xfrm>
            <a:off x="8195076" y="5439685"/>
            <a:ext cx="574196" cy="461665"/>
          </a:xfrm>
          <a:prstGeom prst="rect">
            <a:avLst/>
          </a:prstGeom>
          <a:noFill/>
          <a:ln w="38100">
            <a:noFill/>
            <a:miter lim="800000"/>
          </a:ln>
          <a:effectLst/>
        </p:spPr>
        <p:txBody>
          <a:bodyPr wrap="none">
            <a:spAutoFit/>
          </a:bodyPr>
          <a:lstStyle/>
          <a:p>
            <a:r>
              <a:rPr lang="en-US" sz="2400" dirty="0" err="1" smtClean="0">
                <a:solidFill>
                  <a:srgbClr val="CC0000"/>
                </a:solidFill>
                <a:latin typeface="微软雅黑" panose="020B0503020204020204" pitchFamily="34" charset="-122"/>
                <a:ea typeface="微软雅黑" panose="020B0503020204020204" pitchFamily="34" charset="-122"/>
              </a:rPr>
              <a:t>2V</a:t>
            </a:r>
            <a:endParaRPr lang="en-US" sz="2400" dirty="0">
              <a:solidFill>
                <a:srgbClr val="CC0000"/>
              </a:solidFill>
              <a:latin typeface="微软雅黑" panose="020B0503020204020204" pitchFamily="34" charset="-122"/>
              <a:ea typeface="微软雅黑" panose="020B0503020204020204" pitchFamily="34" charset="-122"/>
            </a:endParaRPr>
          </a:p>
        </p:txBody>
      </p:sp>
      <p:pic>
        <p:nvPicPr>
          <p:cNvPr id="4098" name="Picture 2" descr="E:\2017年秋\个人教学文件\教参中的资源\9161\jpg\05904010.jpg"/>
          <p:cNvPicPr>
            <a:picLocks noChangeAspect="1" noChangeArrowheads="1"/>
          </p:cNvPicPr>
          <p:nvPr/>
        </p:nvPicPr>
        <p:blipFill>
          <a:blip r:embed="rId2" cstate="print"/>
          <a:srcRect r="34921"/>
          <a:stretch>
            <a:fillRect/>
          </a:stretch>
        </p:blipFill>
        <p:spPr bwMode="auto">
          <a:xfrm>
            <a:off x="7410316" y="1986845"/>
            <a:ext cx="3923728" cy="2224412"/>
          </a:xfrm>
          <a:prstGeom prst="rect">
            <a:avLst/>
          </a:prstGeom>
          <a:noFill/>
        </p:spPr>
      </p:pic>
      <p:sp>
        <p:nvSpPr>
          <p:cNvPr id="19" name="Rectangle 10"/>
          <p:cNvSpPr>
            <a:spLocks noChangeArrowheads="1"/>
          </p:cNvSpPr>
          <p:nvPr/>
        </p:nvSpPr>
        <p:spPr bwMode="auto">
          <a:xfrm>
            <a:off x="6605878" y="5432443"/>
            <a:ext cx="800219" cy="461665"/>
          </a:xfrm>
          <a:prstGeom prst="rect">
            <a:avLst/>
          </a:prstGeom>
          <a:noFill/>
          <a:ln w="9525">
            <a:noFill/>
            <a:miter lim="800000"/>
          </a:ln>
          <a:effectLst/>
        </p:spPr>
        <p:txBody>
          <a:bodyPr wrap="none">
            <a:spAutoFit/>
          </a:bodyPr>
          <a:lstStyle/>
          <a:p>
            <a:r>
              <a:rPr lang="zh-CN" altLang="en-US" sz="2400" dirty="0" smtClean="0">
                <a:solidFill>
                  <a:srgbClr val="000000"/>
                </a:solidFill>
                <a:latin typeface="微软雅黑" panose="020B0503020204020204" pitchFamily="34" charset="-122"/>
                <a:ea typeface="微软雅黑" panose="020B0503020204020204" pitchFamily="34" charset="-122"/>
              </a:rPr>
              <a:t>读数</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20" name="Text Box 8"/>
          <p:cNvSpPr txBox="1">
            <a:spLocks noChangeArrowheads="1"/>
          </p:cNvSpPr>
          <p:nvPr/>
        </p:nvSpPr>
        <p:spPr bwMode="auto">
          <a:xfrm>
            <a:off x="9809388" y="5405818"/>
            <a:ext cx="1010213" cy="461665"/>
          </a:xfrm>
          <a:prstGeom prst="rect">
            <a:avLst/>
          </a:prstGeom>
          <a:noFill/>
          <a:ln w="38100">
            <a:noFill/>
            <a:miter lim="800000"/>
          </a:ln>
          <a:effectLst/>
        </p:spPr>
        <p:txBody>
          <a:bodyPr wrap="none">
            <a:spAutoFit/>
          </a:bodyPr>
          <a:lstStyle/>
          <a:p>
            <a:r>
              <a:rPr lang="en-US" sz="2400" dirty="0" err="1" smtClean="0">
                <a:solidFill>
                  <a:srgbClr val="CC0000"/>
                </a:solidFill>
                <a:latin typeface="微软雅黑" panose="020B0503020204020204" pitchFamily="34" charset="-122"/>
                <a:ea typeface="微软雅黑" panose="020B0503020204020204" pitchFamily="34" charset="-122"/>
              </a:rPr>
              <a:t>12.5V</a:t>
            </a:r>
            <a:endParaRPr lang="en-US" sz="2400" dirty="0">
              <a:solidFill>
                <a:srgbClr val="CC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utoUpdateAnimBg="0"/>
      <p:bldP spid="28" grpId="0" autoUpdateAnimBg="0"/>
      <p:bldP spid="29" grpId="0" autoUpdateAnimBg="0"/>
      <p:bldP spid="30" grpId="0" autoUpdateAnimBg="0"/>
      <p:bldP spid="31" grpId="0" autoUpdateAnimBg="0"/>
      <p:bldP spid="32" grpId="0" autoUpdateAnimBg="0"/>
      <p:bldP spid="33" grpId="0" animBg="1"/>
      <p:bldP spid="35" grpId="0"/>
      <p:bldP spid="19" grpId="0" autoUpdateAnimBg="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8"/>
          <p:cNvGraphicFramePr>
            <a:graphicFrameLocks noGrp="1"/>
          </p:cNvGraphicFramePr>
          <p:nvPr/>
        </p:nvGraphicFramePr>
        <p:xfrm>
          <a:off x="1264180" y="1784555"/>
          <a:ext cx="9236671" cy="4466259"/>
        </p:xfrm>
        <a:graphic>
          <a:graphicData uri="http://schemas.openxmlformats.org/drawingml/2006/table">
            <a:tbl>
              <a:tblPr/>
              <a:tblGrid>
                <a:gridCol w="1385911"/>
                <a:gridCol w="3901570"/>
                <a:gridCol w="3949190"/>
              </a:tblGrid>
              <a:tr h="74067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序号</a:t>
                      </a:r>
                      <a:endPar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电流表</a:t>
                      </a:r>
                      <a:endParaRPr kumimoji="0" lang="zh-CN" altLang="en-US" sz="3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zh-CN" altLang="en-US" sz="3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rPr>
                        <a:t>电压表</a:t>
                      </a:r>
                      <a:endParaRPr kumimoji="0" lang="zh-CN" altLang="en-US" sz="3200" b="0" i="0" u="none" strike="noStrike" cap="none" normalizeH="0" baseline="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9340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1</a:t>
                      </a:r>
                      <a:endParaRPr kumimoji="0" lang="en-US" altLang="zh-CN"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16694">
                <a:tc>
                  <a:txBody>
                    <a:bodyPr/>
                    <a:lstStyle/>
                    <a:p>
                      <a:pPr marL="0" marR="0" lvl="0" indent="0" algn="ctr" defTabSz="914400" rtl="0" eaLnBrk="1" fontAlgn="ctr"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3200" b="0" i="0" u="none" strike="noStrike" cap="none" normalizeH="0" baseline="0" dirty="0" smtClean="0">
                          <a:ln>
                            <a:noFill/>
                          </a:ln>
                          <a:solidFill>
                            <a:schemeClr val="tx1"/>
                          </a:solidFill>
                          <a:effectLst/>
                          <a:latin typeface="Arial" panose="020B0604020202020204" pitchFamily="34" charset="0"/>
                          <a:ea typeface="隶书" pitchFamily="49" charset="-122"/>
                        </a:rPr>
                        <a:t>2</a:t>
                      </a:r>
                      <a:endParaRPr kumimoji="0" lang="zh-CN" altLang="zh-CN" sz="3200" b="0" i="0" u="none" strike="noStrike" cap="none" normalizeH="0" baseline="0" dirty="0" smtClean="0">
                        <a:ln>
                          <a:noFill/>
                        </a:ln>
                        <a:solidFill>
                          <a:schemeClr val="tx1"/>
                        </a:solidFill>
                        <a:effectLst/>
                        <a:latin typeface="Arial" panose="020B0604020202020204" pitchFamily="34" charset="0"/>
                        <a:ea typeface="隶书" pitchFamily="49"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4100" b="0" i="0" u="none" strike="noStrike" cap="none" normalizeH="0" baseline="0" dirty="0" smtClean="0">
                          <a:ln>
                            <a:noFill/>
                          </a:ln>
                          <a:solidFill>
                            <a:srgbClr val="0000FF"/>
                          </a:solidFill>
                          <a:effectLst/>
                          <a:latin typeface="黑体" panose="02010609060101010101" pitchFamily="49" charset="-122"/>
                          <a:ea typeface="黑体" panose="02010609060101010101" pitchFamily="49" charset="-122"/>
                        </a:rPr>
                        <a:t>    </a:t>
                      </a:r>
                      <a:endParaRPr kumimoji="0" lang="en-US" altLang="zh-CN" sz="4100" b="0" i="0" u="none" strike="noStrike" cap="none" normalizeH="0" baseline="0" dirty="0" smtClean="0">
                        <a:ln>
                          <a:noFill/>
                        </a:ln>
                        <a:solidFill>
                          <a:srgbClr val="0000FF"/>
                        </a:solidFill>
                        <a:effectLst/>
                        <a:latin typeface="黑体" panose="02010609060101010101" pitchFamily="49" charset="-122"/>
                        <a:ea typeface="黑体" panose="02010609060101010101" pitchFamily="49" charset="-122"/>
                      </a:endParaRPr>
                    </a:p>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4100" b="0" i="0" u="none" strike="noStrike" cap="none" normalizeH="0" baseline="0" dirty="0" smtClean="0">
                          <a:ln>
                            <a:noFill/>
                          </a:ln>
                          <a:solidFill>
                            <a:srgbClr val="0000FF"/>
                          </a:solidFill>
                          <a:effectLst/>
                          <a:latin typeface="黑体" panose="02010609060101010101" pitchFamily="49" charset="-122"/>
                          <a:ea typeface="黑体" panose="02010609060101010101" pitchFamily="49" charset="-122"/>
                        </a:rPr>
                        <a:t> </a:t>
                      </a:r>
                      <a:endParaRPr kumimoji="0" lang="en-US" altLang="zh-CN" sz="4100" b="0" i="0" u="none" strike="noStrike" cap="none" normalizeH="0" baseline="0" dirty="0" smtClean="0">
                        <a:ln>
                          <a:noFill/>
                        </a:ln>
                        <a:solidFill>
                          <a:srgbClr val="0000FF"/>
                        </a:solidFill>
                        <a:effectLst/>
                        <a:latin typeface="黑体" panose="02010609060101010101" pitchFamily="49" charset="-122"/>
                        <a:ea typeface="黑体" panose="02010609060101010101"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4100" b="0" i="0" u="none" strike="noStrike" cap="none" normalizeH="0" baseline="0" smtClean="0">
                        <a:ln>
                          <a:noFill/>
                        </a:ln>
                        <a:solidFill>
                          <a:srgbClr val="0000FF"/>
                        </a:solidFill>
                        <a:effectLst/>
                        <a:latin typeface="Arial" panose="020B0604020202020204" pitchFamily="34" charset="0"/>
                        <a:ea typeface="隶书"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1548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r>
                        <a:rPr kumimoji="0" lang="en-US" altLang="zh-CN" sz="3200" b="0" i="0" u="none" strike="noStrike" cap="none" normalizeH="0" baseline="0" dirty="0" smtClean="0">
                          <a:ln>
                            <a:noFill/>
                          </a:ln>
                          <a:solidFill>
                            <a:schemeClr val="tx1"/>
                          </a:solidFill>
                          <a:effectLst/>
                          <a:latin typeface="Arial" panose="020B0604020202020204" pitchFamily="34" charset="0"/>
                          <a:ea typeface="隶书" pitchFamily="49" charset="-122"/>
                        </a:rPr>
                        <a:t>3</a:t>
                      </a:r>
                      <a:endParaRPr kumimoji="0" lang="zh-CN" altLang="zh-CN" sz="3200" b="0" i="0" u="none" strike="noStrike" cap="none" normalizeH="0" baseline="0" dirty="0" smtClean="0">
                        <a:ln>
                          <a:noFill/>
                        </a:ln>
                        <a:solidFill>
                          <a:schemeClr val="tx1"/>
                        </a:solidFill>
                        <a:effectLst/>
                        <a:latin typeface="Arial" panose="020B0604020202020204" pitchFamily="34" charset="0"/>
                        <a:ea typeface="隶书" pitchFamily="49" charset="-122"/>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4100" b="0" i="0" u="none" strike="noStrike" cap="none" normalizeH="0" baseline="0" dirty="0" smtClean="0">
                        <a:ln>
                          <a:noFill/>
                        </a:ln>
                        <a:solidFill>
                          <a:srgbClr val="0000FF"/>
                        </a:solidFill>
                        <a:effectLst/>
                        <a:latin typeface="Arial" panose="020B0604020202020204" pitchFamily="34" charset="0"/>
                        <a:ea typeface="隶书" pitchFamily="49"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None/>
                      </a:pPr>
                      <a:endParaRPr kumimoji="0" lang="zh-CN" altLang="zh-CN" sz="4100" b="0" i="0" u="none" strike="noStrike" cap="none" normalizeH="0" baseline="0" dirty="0" smtClean="0">
                        <a:ln>
                          <a:noFill/>
                        </a:ln>
                        <a:solidFill>
                          <a:srgbClr val="0000FF"/>
                        </a:solidFill>
                        <a:effectLst/>
                        <a:latin typeface="Arial" panose="020B0604020202020204" pitchFamily="34" charset="0"/>
                        <a:ea typeface="隶书" pitchFamily="49"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Text Box 24"/>
          <p:cNvSpPr txBox="1">
            <a:spLocks noChangeArrowheads="1"/>
          </p:cNvSpPr>
          <p:nvPr/>
        </p:nvSpPr>
        <p:spPr bwMode="auto">
          <a:xfrm>
            <a:off x="6696734" y="2803365"/>
            <a:ext cx="4008438" cy="461665"/>
          </a:xfrm>
          <a:prstGeom prst="rect">
            <a:avLst/>
          </a:prstGeom>
          <a:noFill/>
          <a:ln w="9525">
            <a:noFill/>
            <a:miter lim="800000"/>
          </a:ln>
        </p:spPr>
        <p:txBody>
          <a:bodyPr>
            <a:spAutoFit/>
          </a:bodyPr>
          <a:lstStyle/>
          <a:p>
            <a:pPr algn="l">
              <a:spcBef>
                <a:spcPct val="50000"/>
              </a:spcBef>
            </a:pPr>
            <a:r>
              <a:rPr lang="zh-CN" altLang="en-US" sz="2400" b="1" dirty="0">
                <a:latin typeface="微软雅黑" panose="020B0503020204020204" pitchFamily="34" charset="-122"/>
                <a:ea typeface="微软雅黑" panose="020B0503020204020204" pitchFamily="34" charset="-122"/>
              </a:rPr>
              <a:t>并联在电路两端</a:t>
            </a:r>
            <a:endParaRPr lang="zh-CN" altLang="en-US" sz="2400" b="1" dirty="0">
              <a:latin typeface="微软雅黑" panose="020B0503020204020204" pitchFamily="34" charset="-122"/>
              <a:ea typeface="微软雅黑" panose="020B0503020204020204" pitchFamily="34" charset="-122"/>
            </a:endParaRPr>
          </a:p>
        </p:txBody>
      </p:sp>
      <p:sp>
        <p:nvSpPr>
          <p:cNvPr id="4" name="Text Box 25"/>
          <p:cNvSpPr txBox="1">
            <a:spLocks noChangeArrowheads="1"/>
          </p:cNvSpPr>
          <p:nvPr/>
        </p:nvSpPr>
        <p:spPr bwMode="auto">
          <a:xfrm>
            <a:off x="6704564" y="5361676"/>
            <a:ext cx="3264253" cy="461665"/>
          </a:xfrm>
          <a:prstGeom prst="rect">
            <a:avLst/>
          </a:prstGeom>
          <a:noFill/>
          <a:ln w="9525">
            <a:noFill/>
            <a:miter lim="800000"/>
          </a:ln>
        </p:spPr>
        <p:txBody>
          <a:bodyPr wrap="square">
            <a:spAutoFit/>
          </a:bodyPr>
          <a:lstStyle/>
          <a:p>
            <a:pPr algn="l">
              <a:spcBef>
                <a:spcPct val="20000"/>
              </a:spcBef>
              <a:buClr>
                <a:schemeClr val="accent2"/>
              </a:buClr>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rPr>
              <a:t>可以与电源直接相连</a:t>
            </a:r>
            <a:endParaRPr lang="zh-CN" altLang="en-US" sz="2400" b="1" dirty="0">
              <a:latin typeface="微软雅黑" panose="020B0503020204020204" pitchFamily="34" charset="-122"/>
              <a:ea typeface="微软雅黑" panose="020B0503020204020204" pitchFamily="34" charset="-122"/>
            </a:endParaRPr>
          </a:p>
        </p:txBody>
      </p:sp>
      <p:sp>
        <p:nvSpPr>
          <p:cNvPr id="5" name="Text Box 26"/>
          <p:cNvSpPr txBox="1">
            <a:spLocks noChangeArrowheads="1"/>
          </p:cNvSpPr>
          <p:nvPr/>
        </p:nvSpPr>
        <p:spPr bwMode="auto">
          <a:xfrm>
            <a:off x="2828799" y="5301055"/>
            <a:ext cx="3529013" cy="461665"/>
          </a:xfrm>
          <a:prstGeom prst="rect">
            <a:avLst/>
          </a:prstGeom>
          <a:noFill/>
          <a:ln w="9525">
            <a:noFill/>
            <a:miter lim="800000"/>
          </a:ln>
        </p:spPr>
        <p:txBody>
          <a:bodyPr>
            <a:spAutoFit/>
          </a:bodyPr>
          <a:lstStyle/>
          <a:p>
            <a:pPr algn="l">
              <a:spcBef>
                <a:spcPct val="20000"/>
              </a:spcBef>
              <a:buClr>
                <a:schemeClr val="accent2"/>
              </a:buClr>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rPr>
              <a:t>不能与电源直接相连</a:t>
            </a:r>
            <a:endParaRPr lang="zh-CN" altLang="en-US" sz="2400" b="1" dirty="0">
              <a:latin typeface="微软雅黑" panose="020B0503020204020204" pitchFamily="34" charset="-122"/>
              <a:ea typeface="微软雅黑" panose="020B0503020204020204" pitchFamily="34" charset="-122"/>
            </a:endParaRPr>
          </a:p>
        </p:txBody>
      </p:sp>
      <p:grpSp>
        <p:nvGrpSpPr>
          <p:cNvPr id="6" name="Group 27"/>
          <p:cNvGrpSpPr/>
          <p:nvPr/>
        </p:nvGrpSpPr>
        <p:grpSpPr bwMode="auto">
          <a:xfrm>
            <a:off x="6457245" y="3781250"/>
            <a:ext cx="3194756" cy="904875"/>
            <a:chOff x="4451" y="2105"/>
            <a:chExt cx="1614" cy="570"/>
          </a:xfrm>
        </p:grpSpPr>
        <p:sp>
          <p:nvSpPr>
            <p:cNvPr id="7" name="Text Box 28"/>
            <p:cNvSpPr txBox="1">
              <a:spLocks noChangeArrowheads="1"/>
            </p:cNvSpPr>
            <p:nvPr/>
          </p:nvSpPr>
          <p:spPr bwMode="auto">
            <a:xfrm>
              <a:off x="4451" y="2105"/>
              <a:ext cx="1614" cy="570"/>
            </a:xfrm>
            <a:prstGeom prst="rect">
              <a:avLst/>
            </a:prstGeom>
            <a:noFill/>
            <a:ln w="9525">
              <a:noFill/>
              <a:miter lim="800000"/>
            </a:ln>
          </p:spPr>
          <p:txBody>
            <a:bodyPr wrap="square">
              <a:spAutoFit/>
            </a:bodyPr>
            <a:lstStyle/>
            <a:p>
              <a:pPr algn="r">
                <a:spcBef>
                  <a:spcPct val="20000"/>
                </a:spcBef>
                <a:buClr>
                  <a:schemeClr val="accent2"/>
                </a:buClr>
                <a:buFont typeface="Wingdings" panose="05000000000000000000" pitchFamily="2" charset="2"/>
                <a:buNone/>
              </a:pPr>
              <a:r>
                <a:rPr lang="en-US" altLang="zh-CN" sz="2400" dirty="0">
                  <a:latin typeface="微软雅黑" panose="020B0503020204020204" pitchFamily="34" charset="-122"/>
                  <a:ea typeface="微软雅黑" panose="020B0503020204020204" pitchFamily="34" charset="-122"/>
                </a:rPr>
                <a:t>    </a:t>
              </a:r>
              <a:r>
                <a:rPr lang="en-US" altLang="zh-CN" sz="2400" b="1" dirty="0">
                  <a:latin typeface="微软雅黑" panose="020B0503020204020204" pitchFamily="34" charset="-122"/>
                  <a:ea typeface="微软雅黑" panose="020B0503020204020204" pitchFamily="34" charset="-122"/>
                </a:rPr>
                <a:t>0</a:t>
              </a:r>
              <a:r>
                <a:rPr lang="zh-CN" altLang="en-US" sz="2400" b="1" dirty="0">
                  <a:latin typeface="微软雅黑" panose="020B0503020204020204" pitchFamily="34" charset="-122"/>
                  <a:ea typeface="微软雅黑" panose="020B0503020204020204" pitchFamily="34" charset="-122"/>
                </a:rPr>
                <a:t>～</a:t>
              </a:r>
              <a:r>
                <a:rPr lang="en-US" altLang="zh-CN" sz="2400" b="1" dirty="0" err="1">
                  <a:latin typeface="微软雅黑" panose="020B0503020204020204" pitchFamily="34" charset="-122"/>
                  <a:ea typeface="微软雅黑" panose="020B0503020204020204" pitchFamily="34" charset="-122"/>
                </a:rPr>
                <a:t>3V</a:t>
              </a:r>
              <a:r>
                <a:rPr lang="en-US" altLang="zh-CN" sz="2400" b="1" dirty="0">
                  <a:latin typeface="微软雅黑" panose="020B0503020204020204" pitchFamily="34" charset="-122"/>
                  <a:ea typeface="微软雅黑" panose="020B0503020204020204" pitchFamily="34" charset="-122"/>
                </a:rPr>
                <a:t>  </a:t>
              </a:r>
              <a:endParaRPr lang="en-US" altLang="zh-CN" sz="2400" b="1" dirty="0">
                <a:latin typeface="微软雅黑" panose="020B0503020204020204" pitchFamily="34" charset="-122"/>
                <a:ea typeface="微软雅黑" panose="020B0503020204020204" pitchFamily="34" charset="-122"/>
              </a:endParaRPr>
            </a:p>
            <a:p>
              <a:pPr algn="r">
                <a:spcBef>
                  <a:spcPct val="20000"/>
                </a:spcBef>
                <a:buClr>
                  <a:schemeClr val="accent2"/>
                </a:buClr>
                <a:buFont typeface="Wingdings" panose="05000000000000000000" pitchFamily="2" charset="2"/>
                <a:buNone/>
              </a:pPr>
              <a:r>
                <a:rPr lang="en-US" altLang="zh-CN" sz="2400" b="1" dirty="0">
                  <a:latin typeface="微软雅黑" panose="020B0503020204020204" pitchFamily="34" charset="-122"/>
                  <a:ea typeface="微软雅黑" panose="020B0503020204020204" pitchFamily="34" charset="-122"/>
                </a:rPr>
                <a:t>    0</a:t>
              </a:r>
              <a:r>
                <a:rPr lang="zh-CN" altLang="en-US" sz="2400" b="1" dirty="0">
                  <a:latin typeface="微软雅黑" panose="020B0503020204020204" pitchFamily="34" charset="-122"/>
                  <a:ea typeface="微软雅黑" panose="020B0503020204020204" pitchFamily="34" charset="-122"/>
                </a:rPr>
                <a:t>～</a:t>
              </a:r>
              <a:r>
                <a:rPr lang="en-US" altLang="zh-CN" sz="2400" b="1" dirty="0" err="1">
                  <a:latin typeface="微软雅黑" panose="020B0503020204020204" pitchFamily="34" charset="-122"/>
                  <a:ea typeface="微软雅黑" panose="020B0503020204020204" pitchFamily="34" charset="-122"/>
                </a:rPr>
                <a:t>15V</a:t>
              </a:r>
              <a:endParaRPr lang="en-US" altLang="zh-CN" sz="2400" b="1" dirty="0">
                <a:latin typeface="微软雅黑" panose="020B0503020204020204" pitchFamily="34" charset="-122"/>
                <a:ea typeface="微软雅黑" panose="020B0503020204020204" pitchFamily="34" charset="-122"/>
              </a:endParaRPr>
            </a:p>
          </p:txBody>
        </p:sp>
        <p:sp>
          <p:nvSpPr>
            <p:cNvPr id="8" name="Text Box 29"/>
            <p:cNvSpPr txBox="1">
              <a:spLocks noChangeArrowheads="1"/>
            </p:cNvSpPr>
            <p:nvPr/>
          </p:nvSpPr>
          <p:spPr bwMode="auto">
            <a:xfrm>
              <a:off x="4535" y="2114"/>
              <a:ext cx="817" cy="523"/>
            </a:xfrm>
            <a:prstGeom prst="rect">
              <a:avLst/>
            </a:prstGeom>
            <a:noFill/>
            <a:ln w="9525">
              <a:noFill/>
              <a:miter lim="800000"/>
            </a:ln>
          </p:spPr>
          <p:txBody>
            <a:bodyPr>
              <a:spAutoFit/>
            </a:bodyPr>
            <a:lstStyle/>
            <a:p>
              <a:pPr algn="l">
                <a:spcBef>
                  <a:spcPct val="50000"/>
                </a:spcBef>
              </a:pPr>
              <a:r>
                <a:rPr lang="zh-CN" altLang="en-US" sz="2400" b="1" dirty="0">
                  <a:latin typeface="微软雅黑" panose="020B0503020204020204" pitchFamily="34" charset="-122"/>
                  <a:ea typeface="微软雅黑" panose="020B0503020204020204" pitchFamily="34" charset="-122"/>
                </a:rPr>
                <a:t>两个量程</a:t>
              </a:r>
              <a:endParaRPr lang="zh-CN" altLang="en-US" sz="2400" b="1" dirty="0">
                <a:latin typeface="微软雅黑" panose="020B0503020204020204" pitchFamily="34" charset="-122"/>
                <a:ea typeface="微软雅黑" panose="020B0503020204020204" pitchFamily="34" charset="-122"/>
              </a:endParaRPr>
            </a:p>
          </p:txBody>
        </p:sp>
      </p:grpSp>
      <p:sp>
        <p:nvSpPr>
          <p:cNvPr id="11" name="Text Box 32"/>
          <p:cNvSpPr txBox="1">
            <a:spLocks noChangeArrowheads="1"/>
          </p:cNvSpPr>
          <p:nvPr/>
        </p:nvSpPr>
        <p:spPr bwMode="auto">
          <a:xfrm>
            <a:off x="2924403" y="2735632"/>
            <a:ext cx="3384550" cy="461665"/>
          </a:xfrm>
          <a:prstGeom prst="rect">
            <a:avLst/>
          </a:prstGeom>
          <a:noFill/>
          <a:ln w="9525">
            <a:noFill/>
            <a:miter lim="800000"/>
          </a:ln>
        </p:spPr>
        <p:txBody>
          <a:bodyPr>
            <a:spAutoFit/>
          </a:bodyPr>
          <a:lstStyle/>
          <a:p>
            <a:pPr algn="l">
              <a:spcBef>
                <a:spcPct val="20000"/>
              </a:spcBef>
              <a:buClr>
                <a:schemeClr val="accent2"/>
              </a:buClr>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rPr>
              <a:t>串联在电路中</a:t>
            </a:r>
            <a:endParaRPr lang="zh-CN" altLang="en-US" sz="2400" b="1" dirty="0">
              <a:latin typeface="微软雅黑" panose="020B0503020204020204" pitchFamily="34" charset="-122"/>
              <a:ea typeface="微软雅黑" panose="020B0503020204020204" pitchFamily="34" charset="-122"/>
            </a:endParaRPr>
          </a:p>
        </p:txBody>
      </p:sp>
      <p:grpSp>
        <p:nvGrpSpPr>
          <p:cNvPr id="12" name="Group 33"/>
          <p:cNvGrpSpPr/>
          <p:nvPr/>
        </p:nvGrpSpPr>
        <p:grpSpPr bwMode="auto">
          <a:xfrm>
            <a:off x="2691694" y="3707697"/>
            <a:ext cx="3810000" cy="904875"/>
            <a:chOff x="1019" y="2044"/>
            <a:chExt cx="2400" cy="570"/>
          </a:xfrm>
        </p:grpSpPr>
        <p:sp>
          <p:nvSpPr>
            <p:cNvPr id="13" name="Text Box 34"/>
            <p:cNvSpPr txBox="1">
              <a:spLocks noChangeArrowheads="1"/>
            </p:cNvSpPr>
            <p:nvPr/>
          </p:nvSpPr>
          <p:spPr bwMode="auto">
            <a:xfrm>
              <a:off x="1019" y="2150"/>
              <a:ext cx="908" cy="291"/>
            </a:xfrm>
            <a:prstGeom prst="rect">
              <a:avLst/>
            </a:prstGeom>
            <a:noFill/>
            <a:ln w="9525">
              <a:noFill/>
              <a:miter lim="800000"/>
            </a:ln>
          </p:spPr>
          <p:txBody>
            <a:bodyPr>
              <a:spAutoFit/>
            </a:bodyPr>
            <a:lstStyle/>
            <a:p>
              <a:pPr algn="l">
                <a:spcBef>
                  <a:spcPct val="50000"/>
                </a:spcBef>
              </a:pPr>
              <a:r>
                <a:rPr lang="zh-CN" altLang="en-US" sz="2400" b="1" dirty="0">
                  <a:latin typeface="微软雅黑" panose="020B0503020204020204" pitchFamily="34" charset="-122"/>
                  <a:ea typeface="微软雅黑" panose="020B0503020204020204" pitchFamily="34" charset="-122"/>
                </a:rPr>
                <a:t>两个量程</a:t>
              </a:r>
              <a:endParaRPr lang="zh-CN" altLang="en-US" sz="2400" b="1" dirty="0">
                <a:latin typeface="微软雅黑" panose="020B0503020204020204" pitchFamily="34" charset="-122"/>
                <a:ea typeface="微软雅黑" panose="020B0503020204020204" pitchFamily="34" charset="-122"/>
              </a:endParaRPr>
            </a:p>
          </p:txBody>
        </p:sp>
        <p:sp>
          <p:nvSpPr>
            <p:cNvPr id="14" name="Text Box 35"/>
            <p:cNvSpPr txBox="1">
              <a:spLocks noChangeArrowheads="1"/>
            </p:cNvSpPr>
            <p:nvPr/>
          </p:nvSpPr>
          <p:spPr bwMode="auto">
            <a:xfrm>
              <a:off x="2228" y="2044"/>
              <a:ext cx="1191" cy="570"/>
            </a:xfrm>
            <a:prstGeom prst="rect">
              <a:avLst/>
            </a:prstGeom>
            <a:noFill/>
            <a:ln w="9525">
              <a:noFill/>
              <a:miter lim="800000"/>
            </a:ln>
          </p:spPr>
          <p:txBody>
            <a:bodyPr wrap="square">
              <a:spAutoFit/>
            </a:bodyPr>
            <a:lstStyle/>
            <a:p>
              <a:pPr>
                <a:spcBef>
                  <a:spcPct val="20000"/>
                </a:spcBef>
                <a:buClr>
                  <a:schemeClr val="accent2"/>
                </a:buClr>
                <a:buFont typeface="Wingdings" panose="05000000000000000000" pitchFamily="2" charset="2"/>
                <a:buNone/>
              </a:pPr>
              <a:r>
                <a:rPr lang="en-US" altLang="zh-CN" sz="2400" b="1" dirty="0">
                  <a:latin typeface="微软雅黑" panose="020B0503020204020204" pitchFamily="34" charset="-122"/>
                  <a:ea typeface="微软雅黑" panose="020B0503020204020204" pitchFamily="34" charset="-122"/>
                </a:rPr>
                <a:t>0</a:t>
              </a:r>
              <a:r>
                <a:rPr lang="zh-CN" altLang="en-US" sz="2400" b="1" dirty="0">
                  <a:latin typeface="微软雅黑" panose="020B0503020204020204" pitchFamily="34" charset="-122"/>
                  <a:ea typeface="微软雅黑" panose="020B0503020204020204" pitchFamily="34" charset="-122"/>
                </a:rPr>
                <a:t>～</a:t>
              </a:r>
              <a:r>
                <a:rPr lang="en-US" altLang="zh-CN" sz="2400" b="1" dirty="0" err="1">
                  <a:latin typeface="微软雅黑" panose="020B0503020204020204" pitchFamily="34" charset="-122"/>
                  <a:ea typeface="微软雅黑" panose="020B0503020204020204" pitchFamily="34" charset="-122"/>
                </a:rPr>
                <a:t>0.6A</a:t>
              </a:r>
              <a:endParaRPr lang="en-US" altLang="zh-CN" sz="2400" b="1" dirty="0">
                <a:latin typeface="微软雅黑" panose="020B0503020204020204" pitchFamily="34" charset="-122"/>
                <a:ea typeface="微软雅黑" panose="020B0503020204020204" pitchFamily="34" charset="-122"/>
              </a:endParaRPr>
            </a:p>
            <a:p>
              <a:pPr>
                <a:spcBef>
                  <a:spcPct val="20000"/>
                </a:spcBef>
                <a:buClr>
                  <a:schemeClr val="accent2"/>
                </a:buClr>
                <a:buFont typeface="Wingdings" panose="05000000000000000000" pitchFamily="2" charset="2"/>
                <a:buNone/>
              </a:pPr>
              <a:r>
                <a:rPr lang="en-US" altLang="zh-CN" sz="2400" b="1" dirty="0">
                  <a:latin typeface="微软雅黑" panose="020B0503020204020204" pitchFamily="34" charset="-122"/>
                  <a:ea typeface="微软雅黑" panose="020B0503020204020204" pitchFamily="34" charset="-122"/>
                </a:rPr>
                <a:t>0</a:t>
              </a:r>
              <a:r>
                <a:rPr lang="zh-CN" altLang="en-US" sz="2400" b="1" dirty="0">
                  <a:latin typeface="微软雅黑" panose="020B0503020204020204" pitchFamily="34" charset="-122"/>
                  <a:ea typeface="微软雅黑" panose="020B0503020204020204" pitchFamily="34" charset="-122"/>
                </a:rPr>
                <a:t>～</a:t>
              </a:r>
              <a:r>
                <a:rPr lang="en-US" altLang="zh-CN" sz="2400" b="1" dirty="0" err="1">
                  <a:latin typeface="微软雅黑" panose="020B0503020204020204" pitchFamily="34" charset="-122"/>
                  <a:ea typeface="微软雅黑" panose="020B0503020204020204" pitchFamily="34" charset="-122"/>
                </a:rPr>
                <a:t>3A</a:t>
              </a:r>
              <a:endParaRPr lang="en-US" altLang="zh-CN" sz="2400" b="1" dirty="0">
                <a:latin typeface="微软雅黑" panose="020B0503020204020204" pitchFamily="34" charset="-122"/>
                <a:ea typeface="微软雅黑" panose="020B0503020204020204" pitchFamily="34" charset="-122"/>
              </a:endParaRPr>
            </a:p>
          </p:txBody>
        </p:sp>
      </p:grpSp>
      <p:sp>
        <p:nvSpPr>
          <p:cNvPr id="15" name="Text Box 36"/>
          <p:cNvSpPr txBox="1">
            <a:spLocks noChangeArrowheads="1"/>
          </p:cNvSpPr>
          <p:nvPr/>
        </p:nvSpPr>
        <p:spPr bwMode="auto">
          <a:xfrm>
            <a:off x="2621139" y="1240191"/>
            <a:ext cx="3757083" cy="461665"/>
          </a:xfrm>
          <a:prstGeom prst="rect">
            <a:avLst/>
          </a:prstGeom>
          <a:noFill/>
          <a:ln w="9525">
            <a:noFill/>
            <a:miter lim="800000"/>
          </a:ln>
        </p:spPr>
        <p:txBody>
          <a:bodyPr wrap="square">
            <a:spAutoFit/>
          </a:bodyPr>
          <a:lstStyle/>
          <a:p>
            <a:pPr algn="l">
              <a:spcBef>
                <a:spcPct val="50000"/>
              </a:spcBef>
            </a:pPr>
            <a:r>
              <a:rPr lang="zh-CN" altLang="en-US" sz="2400" b="1" dirty="0">
                <a:solidFill>
                  <a:srgbClr val="0070C0"/>
                </a:solidFill>
                <a:latin typeface="微软雅黑" panose="020B0503020204020204" pitchFamily="34" charset="-122"/>
                <a:ea typeface="微软雅黑" panose="020B0503020204020204" pitchFamily="34" charset="-122"/>
              </a:rPr>
              <a:t>电压表与电流表</a:t>
            </a:r>
            <a:r>
              <a:rPr lang="en-US" altLang="zh-CN" sz="2400" b="1" dirty="0">
                <a:solidFill>
                  <a:srgbClr val="0070C0"/>
                </a:solidFill>
                <a:latin typeface="微软雅黑" panose="020B0503020204020204" pitchFamily="34" charset="-122"/>
                <a:ea typeface="微软雅黑" panose="020B0503020204020204" pitchFamily="34" charset="-122"/>
              </a:rPr>
              <a:t>(</a:t>
            </a:r>
            <a:r>
              <a:rPr lang="zh-CN" altLang="en-US" sz="2400" b="1" dirty="0">
                <a:solidFill>
                  <a:srgbClr val="0070C0"/>
                </a:solidFill>
                <a:latin typeface="微软雅黑" panose="020B0503020204020204" pitchFamily="34" charset="-122"/>
                <a:ea typeface="微软雅黑" panose="020B0503020204020204" pitchFamily="34" charset="-122"/>
              </a:rPr>
              <a:t>不同点</a:t>
            </a:r>
            <a:r>
              <a:rPr lang="en-US" altLang="zh-CN" sz="2400" b="1" dirty="0">
                <a:solidFill>
                  <a:srgbClr val="0070C0"/>
                </a:solidFill>
                <a:latin typeface="微软雅黑" panose="020B0503020204020204" pitchFamily="34" charset="-122"/>
                <a:ea typeface="微软雅黑" panose="020B0503020204020204" pitchFamily="34" charset="-122"/>
              </a:rPr>
              <a:t>)</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16" name="矩形 15"/>
          <p:cNvSpPr/>
          <p:nvPr/>
        </p:nvSpPr>
        <p:spPr bwMode="auto">
          <a:xfrm>
            <a:off x="0" y="918599"/>
            <a:ext cx="2093913" cy="550863"/>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buFont typeface="Arial" panose="020B0604020202020204" pitchFamily="34" charset="0"/>
              <a:buNone/>
              <a:defRPr/>
            </a:pPr>
            <a:r>
              <a:rPr lang="zh-CN" altLang="en-US" sz="2400" b="1" dirty="0" smtClean="0">
                <a:latin typeface="微软雅黑" panose="020B0503020204020204" pitchFamily="34" charset="-122"/>
                <a:ea typeface="微软雅黑" panose="020B0503020204020204" pitchFamily="34" charset="-122"/>
              </a:rPr>
              <a:t>     总结比较</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1" name="voltage.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charRg st="0" end="7"/>
                                            </p:txEl>
                                          </p:spTgt>
                                        </p:tgtEl>
                                        <p:attrNameLst>
                                          <p:attrName>style.visibility</p:attrName>
                                        </p:attrNameLst>
                                      </p:cBhvr>
                                      <p:to>
                                        <p:strVal val="visible"/>
                                      </p:to>
                                    </p:set>
                                    <p:animEffect transition="in" filter="blinds(horizontal)">
                                      <p:cBhvr>
                                        <p:cTn id="12" dur="500"/>
                                        <p:tgtEl>
                                          <p:spTgt spid="3">
                                            <p:txEl>
                                              <p:charRg st="0" end="7"/>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1" name="voltage.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1" name="voltage.wav"/>
                                        </p:tgtEl>
                                      </p:cMediaNode>
                                    </p:audio>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1" name="voltage.wav"/>
                                        </p:tgtEl>
                                      </p:cMediaNode>
                                    </p:audio>
                                  </p:sub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subTnLst>
                                    <p:audio>
                                      <p:cMediaNode>
                                        <p:cTn display="0" masterRel="sameClick">
                                          <p:stCondLst>
                                            <p:cond evt="begin" delay="0">
                                              <p:tn val="25"/>
                                            </p:cond>
                                          </p:stCondLst>
                                          <p:endCondLst>
                                            <p:cond evt="onStopAudio" delay="0">
                                              <p:tgtEl>
                                                <p:sldTgt/>
                                              </p:tgtEl>
                                            </p:cond>
                                          </p:endCondLst>
                                        </p:cTn>
                                        <p:tgtEl>
                                          <p:sndTgt r:embed="rId1" name="voltage.wav"/>
                                        </p:tgtEl>
                                      </p:cMediaNode>
                                    </p:audio>
                                  </p:sub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subTnLst>
                                    <p:audio>
                                      <p:cMediaNode>
                                        <p:cTn display="0" masterRel="sameClick">
                                          <p:stCondLst>
                                            <p:cond evt="begin" delay="0">
                                              <p:tn val="30"/>
                                            </p:cond>
                                          </p:stCondLst>
                                          <p:endCondLst>
                                            <p:cond evt="onStopAudio" delay="0">
                                              <p:tgtEl>
                                                <p:sldTgt/>
                                              </p:tgtEl>
                                            </p:cond>
                                          </p:endCondLst>
                                        </p:cTn>
                                        <p:tgtEl>
                                          <p:sndTgt r:embed="rId1"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0" y="977592"/>
            <a:ext cx="2093913" cy="550863"/>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buFont typeface="Arial" panose="020B0604020202020204" pitchFamily="34" charset="0"/>
              <a:buNone/>
              <a:defRPr/>
            </a:pPr>
            <a:r>
              <a:rPr lang="zh-CN" altLang="en-US" sz="2400" b="1" dirty="0" smtClean="0">
                <a:latin typeface="微软雅黑" panose="020B0503020204020204" pitchFamily="34" charset="-122"/>
                <a:ea typeface="微软雅黑" panose="020B0503020204020204" pitchFamily="34" charset="-122"/>
              </a:rPr>
              <a:t>   练一练</a:t>
            </a:r>
            <a:endParaRPr lang="zh-CN" altLang="en-US" sz="2400" b="1" dirty="0">
              <a:latin typeface="微软雅黑" panose="020B0503020204020204" pitchFamily="34" charset="-122"/>
              <a:ea typeface="微软雅黑" panose="020B0503020204020204" pitchFamily="34" charset="-122"/>
            </a:endParaRPr>
          </a:p>
        </p:txBody>
      </p:sp>
      <p:pic>
        <p:nvPicPr>
          <p:cNvPr id="22" name="Picture 4"/>
          <p:cNvPicPr>
            <a:picLocks noChangeAspect="1" noChangeArrowheads="1"/>
          </p:cNvPicPr>
          <p:nvPr/>
        </p:nvPicPr>
        <p:blipFill>
          <a:blip r:embed="rId1"/>
          <a:srcRect/>
          <a:stretch>
            <a:fillRect/>
          </a:stretch>
        </p:blipFill>
        <p:spPr bwMode="auto">
          <a:xfrm>
            <a:off x="1626192" y="1599545"/>
            <a:ext cx="3754438" cy="4140200"/>
          </a:xfrm>
          <a:prstGeom prst="rect">
            <a:avLst/>
          </a:prstGeom>
          <a:noFill/>
          <a:ln w="9525">
            <a:noFill/>
            <a:miter lim="800000"/>
            <a:headEnd/>
            <a:tailEnd/>
          </a:ln>
        </p:spPr>
      </p:pic>
      <p:pic>
        <p:nvPicPr>
          <p:cNvPr id="23" name="Picture 6"/>
          <p:cNvPicPr>
            <a:picLocks noChangeAspect="1" noChangeArrowheads="1"/>
          </p:cNvPicPr>
          <p:nvPr/>
        </p:nvPicPr>
        <p:blipFill>
          <a:blip r:embed="rId2"/>
          <a:srcRect/>
          <a:stretch>
            <a:fillRect/>
          </a:stretch>
        </p:blipFill>
        <p:spPr bwMode="auto">
          <a:xfrm>
            <a:off x="7145008" y="1347697"/>
            <a:ext cx="3665537" cy="4149725"/>
          </a:xfrm>
          <a:prstGeom prst="rect">
            <a:avLst/>
          </a:prstGeom>
          <a:noFill/>
          <a:ln w="9525">
            <a:noFill/>
            <a:miter lim="800000"/>
            <a:headEnd/>
            <a:tailEnd/>
          </a:ln>
        </p:spPr>
      </p:pic>
      <p:sp>
        <p:nvSpPr>
          <p:cNvPr id="24" name="Text Box 2"/>
          <p:cNvSpPr txBox="1">
            <a:spLocks noChangeArrowheads="1"/>
          </p:cNvSpPr>
          <p:nvPr/>
        </p:nvSpPr>
        <p:spPr bwMode="auto">
          <a:xfrm>
            <a:off x="2309943" y="1015141"/>
            <a:ext cx="5976938" cy="461665"/>
          </a:xfrm>
          <a:prstGeom prst="rect">
            <a:avLst/>
          </a:prstGeom>
          <a:noFill/>
          <a:ln w="9525">
            <a:noFill/>
            <a:miter lim="800000"/>
          </a:ln>
          <a:effectLst/>
        </p:spPr>
        <p:txBody>
          <a:bodyPr>
            <a:spAutoFit/>
          </a:bodyPr>
          <a:lstStyle/>
          <a:p>
            <a:pPr>
              <a:spcBef>
                <a:spcPct val="50000"/>
              </a:spcBef>
            </a:pPr>
            <a:r>
              <a:rPr lang="zh-CN" altLang="en-US" sz="2400" dirty="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两</a:t>
            </a:r>
            <a:r>
              <a:rPr lang="zh-CN" altLang="en-US" sz="2400" dirty="0">
                <a:latin typeface="微软雅黑" panose="020B0503020204020204" pitchFamily="34" charset="-122"/>
                <a:ea typeface="微软雅黑" panose="020B0503020204020204" pitchFamily="34" charset="-122"/>
              </a:rPr>
              <a:t>个表的读数各是多少？</a:t>
            </a:r>
            <a:endParaRPr lang="zh-CN" altLang="en-US" sz="2400" dirty="0">
              <a:latin typeface="微软雅黑" panose="020B0503020204020204" pitchFamily="34" charset="-122"/>
              <a:ea typeface="微软雅黑" panose="020B0503020204020204" pitchFamily="34" charset="-122"/>
            </a:endParaRPr>
          </a:p>
        </p:txBody>
      </p:sp>
      <p:sp>
        <p:nvSpPr>
          <p:cNvPr id="25" name="Text Box 2"/>
          <p:cNvSpPr txBox="1">
            <a:spLocks noChangeArrowheads="1"/>
          </p:cNvSpPr>
          <p:nvPr/>
        </p:nvSpPr>
        <p:spPr bwMode="auto">
          <a:xfrm>
            <a:off x="796412" y="5717287"/>
            <a:ext cx="5353666" cy="461665"/>
          </a:xfrm>
          <a:prstGeom prst="rect">
            <a:avLst/>
          </a:prstGeom>
          <a:noFill/>
          <a:ln w="9525">
            <a:noFill/>
            <a:miter lim="800000"/>
          </a:ln>
          <a:effectLst/>
        </p:spPr>
        <p:txBody>
          <a:bodyPr wrap="square">
            <a:spAutoFit/>
          </a:bodyPr>
          <a:lstStyle/>
          <a:p>
            <a:pPr>
              <a:spcBef>
                <a:spcPct val="50000"/>
              </a:spcBef>
            </a:pPr>
            <a:r>
              <a:rPr lang="zh-CN" altLang="en-US" sz="2400" dirty="0" smtClean="0">
                <a:solidFill>
                  <a:srgbClr val="0070C0"/>
                </a:solidFill>
                <a:latin typeface="微软雅黑" panose="020B0503020204020204" pitchFamily="34" charset="-122"/>
                <a:ea typeface="微软雅黑" panose="020B0503020204020204" pitchFamily="34" charset="-122"/>
              </a:rPr>
              <a:t>量程</a:t>
            </a:r>
            <a:r>
              <a:rPr lang="en-US" sz="2400" dirty="0" smtClean="0">
                <a:solidFill>
                  <a:srgbClr val="CC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，分度值</a:t>
            </a:r>
            <a:r>
              <a:rPr lang="en-US" altLang="zh-CN" sz="2400" dirty="0" smtClean="0">
                <a:solidFill>
                  <a:srgbClr val="CC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，读数</a:t>
            </a:r>
            <a:endParaRPr lang="zh-CN" altLang="en-US" sz="2400" dirty="0">
              <a:solidFill>
                <a:srgbClr val="CC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Text Box 2"/>
          <p:cNvSpPr txBox="1">
            <a:spLocks noChangeArrowheads="1"/>
          </p:cNvSpPr>
          <p:nvPr/>
        </p:nvSpPr>
        <p:spPr bwMode="auto">
          <a:xfrm>
            <a:off x="6636775" y="5525558"/>
            <a:ext cx="5250425" cy="461665"/>
          </a:xfrm>
          <a:prstGeom prst="rect">
            <a:avLst/>
          </a:prstGeom>
          <a:noFill/>
          <a:ln w="9525">
            <a:noFill/>
            <a:miter lim="800000"/>
          </a:ln>
          <a:effectLst/>
        </p:spPr>
        <p:txBody>
          <a:bodyPr wrap="square">
            <a:spAutoFit/>
          </a:bodyPr>
          <a:lstStyle/>
          <a:p>
            <a:pPr>
              <a:spcBef>
                <a:spcPct val="50000"/>
              </a:spcBef>
            </a:pPr>
            <a:r>
              <a:rPr lang="zh-CN" altLang="en-US" sz="2400" dirty="0" smtClean="0">
                <a:solidFill>
                  <a:srgbClr val="0070C0"/>
                </a:solidFill>
                <a:latin typeface="微软雅黑" panose="020B0503020204020204" pitchFamily="34" charset="-122"/>
                <a:ea typeface="微软雅黑" panose="020B0503020204020204" pitchFamily="34" charset="-122"/>
              </a:rPr>
              <a:t>量程</a:t>
            </a:r>
            <a:r>
              <a:rPr lang="en-US" sz="2400" dirty="0" smtClean="0">
                <a:solidFill>
                  <a:srgbClr val="CC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，分度值</a:t>
            </a:r>
            <a:r>
              <a:rPr lang="en-US" altLang="zh-CN" sz="2400" dirty="0" smtClean="0">
                <a:solidFill>
                  <a:srgbClr val="CC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，读数</a:t>
            </a:r>
            <a:endParaRPr lang="zh-CN" altLang="en-US" sz="2400" dirty="0">
              <a:solidFill>
                <a:srgbClr val="CC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Text Box 3"/>
          <p:cNvSpPr txBox="1">
            <a:spLocks noChangeArrowheads="1"/>
          </p:cNvSpPr>
          <p:nvPr/>
        </p:nvSpPr>
        <p:spPr bwMode="auto">
          <a:xfrm>
            <a:off x="1531068" y="5676286"/>
            <a:ext cx="1153139" cy="461665"/>
          </a:xfrm>
          <a:prstGeom prst="rect">
            <a:avLst/>
          </a:prstGeom>
          <a:noFill/>
          <a:ln w="9525">
            <a:noFill/>
            <a:miter lim="800000"/>
          </a:ln>
        </p:spPr>
        <p:txBody>
          <a:bodyPr wrap="square">
            <a:spAutoFit/>
          </a:bodyPr>
          <a:lstStyle/>
          <a:p>
            <a:pPr algn="just">
              <a:spcBef>
                <a:spcPct val="50000"/>
              </a:spcBef>
            </a:pPr>
            <a:r>
              <a:rPr lang="en-US" sz="2400" dirty="0" smtClean="0">
                <a:solidFill>
                  <a:srgbClr val="CC0000"/>
                </a:solidFill>
                <a:latin typeface="微软雅黑" panose="020B0503020204020204" pitchFamily="34" charset="-122"/>
                <a:ea typeface="微软雅黑" panose="020B0503020204020204" pitchFamily="34" charset="-122"/>
                <a:cs typeface="Times New Roman" panose="02020603050405020304" pitchFamily="18" charset="0"/>
              </a:rPr>
              <a:t>0~3 V</a:t>
            </a:r>
            <a:endPar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3628102" y="5707315"/>
            <a:ext cx="901821" cy="461665"/>
          </a:xfrm>
          <a:prstGeom prst="rect">
            <a:avLst/>
          </a:prstGeom>
        </p:spPr>
        <p:txBody>
          <a:bodyPr wrap="square">
            <a:spAutoFit/>
          </a:bodyPr>
          <a:lstStyle/>
          <a:p>
            <a:r>
              <a:rPr lang="en-US" sz="2400" dirty="0" smtClean="0">
                <a:solidFill>
                  <a:srgbClr val="CC0000"/>
                </a:solidFill>
                <a:latin typeface="微软雅黑" panose="020B0503020204020204" pitchFamily="34" charset="-122"/>
                <a:ea typeface="微软雅黑" panose="020B0503020204020204" pitchFamily="34" charset="-122"/>
                <a:cs typeface="Times New Roman" panose="02020603050405020304" pitchFamily="18" charset="0"/>
              </a:rPr>
              <a:t>0.1V</a:t>
            </a:r>
            <a:endParaRPr lang="zh-CN" altLang="en-US" sz="2400" dirty="0">
              <a:solidFill>
                <a:srgbClr val="0070C0"/>
              </a:solidFill>
            </a:endParaRPr>
          </a:p>
        </p:txBody>
      </p:sp>
      <p:sp>
        <p:nvSpPr>
          <p:cNvPr id="10" name="矩形 9"/>
          <p:cNvSpPr/>
          <p:nvPr/>
        </p:nvSpPr>
        <p:spPr>
          <a:xfrm>
            <a:off x="5211096" y="5712231"/>
            <a:ext cx="901821" cy="461665"/>
          </a:xfrm>
          <a:prstGeom prst="rect">
            <a:avLst/>
          </a:prstGeom>
        </p:spPr>
        <p:txBody>
          <a:bodyPr wrap="square">
            <a:spAutoFit/>
          </a:bodyPr>
          <a:lstStyle/>
          <a:p>
            <a:r>
              <a:rPr lang="en-US" sz="2400" dirty="0" smtClean="0">
                <a:solidFill>
                  <a:srgbClr val="CC0000"/>
                </a:solidFill>
                <a:latin typeface="微软雅黑" panose="020B0503020204020204" pitchFamily="34" charset="-122"/>
                <a:ea typeface="微软雅黑" panose="020B0503020204020204" pitchFamily="34" charset="-122"/>
                <a:cs typeface="Times New Roman" panose="02020603050405020304" pitchFamily="18" charset="0"/>
              </a:rPr>
              <a:t>1.6V</a:t>
            </a:r>
            <a:endParaRPr lang="zh-CN" altLang="en-US" sz="2400" dirty="0"/>
          </a:p>
        </p:txBody>
      </p:sp>
      <p:sp>
        <p:nvSpPr>
          <p:cNvPr id="11" name="Text Box 3"/>
          <p:cNvSpPr txBox="1">
            <a:spLocks noChangeArrowheads="1"/>
          </p:cNvSpPr>
          <p:nvPr/>
        </p:nvSpPr>
        <p:spPr bwMode="auto">
          <a:xfrm>
            <a:off x="7346849" y="5577963"/>
            <a:ext cx="1502183" cy="461665"/>
          </a:xfrm>
          <a:prstGeom prst="rect">
            <a:avLst/>
          </a:prstGeom>
          <a:noFill/>
          <a:ln w="9525">
            <a:noFill/>
            <a:miter lim="800000"/>
          </a:ln>
        </p:spPr>
        <p:txBody>
          <a:bodyPr wrap="square">
            <a:spAutoFit/>
          </a:bodyPr>
          <a:lstStyle/>
          <a:p>
            <a:pPr algn="just">
              <a:spcBef>
                <a:spcPct val="50000"/>
              </a:spcBef>
            </a:pPr>
            <a:r>
              <a:rPr lang="en-US" sz="2400" dirty="0" smtClean="0">
                <a:solidFill>
                  <a:srgbClr val="CC0000"/>
                </a:solidFill>
                <a:latin typeface="微软雅黑" panose="020B0503020204020204" pitchFamily="34" charset="-122"/>
                <a:ea typeface="微软雅黑" panose="020B0503020204020204" pitchFamily="34" charset="-122"/>
                <a:cs typeface="Times New Roman" panose="02020603050405020304" pitchFamily="18" charset="0"/>
              </a:rPr>
              <a:t>0~15 V  </a:t>
            </a:r>
            <a:endPar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Text Box 3"/>
          <p:cNvSpPr txBox="1">
            <a:spLocks noChangeArrowheads="1"/>
          </p:cNvSpPr>
          <p:nvPr/>
        </p:nvSpPr>
        <p:spPr bwMode="auto">
          <a:xfrm>
            <a:off x="9588604" y="5563215"/>
            <a:ext cx="1153139" cy="461665"/>
          </a:xfrm>
          <a:prstGeom prst="rect">
            <a:avLst/>
          </a:prstGeom>
          <a:noFill/>
          <a:ln w="9525">
            <a:noFill/>
            <a:miter lim="800000"/>
          </a:ln>
        </p:spPr>
        <p:txBody>
          <a:bodyPr wrap="square">
            <a:spAutoFit/>
          </a:bodyPr>
          <a:lstStyle/>
          <a:p>
            <a:pPr algn="just">
              <a:spcBef>
                <a:spcPct val="50000"/>
              </a:spcBef>
            </a:pPr>
            <a:r>
              <a:rPr lang="en-US" sz="2400" dirty="0" smtClean="0">
                <a:solidFill>
                  <a:srgbClr val="CC0000"/>
                </a:solidFill>
                <a:latin typeface="微软雅黑" panose="020B0503020204020204" pitchFamily="34" charset="-122"/>
                <a:ea typeface="微软雅黑" panose="020B0503020204020204" pitchFamily="34" charset="-122"/>
                <a:cs typeface="Times New Roman" panose="02020603050405020304" pitchFamily="18" charset="0"/>
              </a:rPr>
              <a:t>0.5 V</a:t>
            </a:r>
            <a:endPar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矩形 13"/>
          <p:cNvSpPr/>
          <p:nvPr/>
        </p:nvSpPr>
        <p:spPr>
          <a:xfrm>
            <a:off x="11290179" y="5525418"/>
            <a:ext cx="901821" cy="461665"/>
          </a:xfrm>
          <a:prstGeom prst="rect">
            <a:avLst/>
          </a:prstGeom>
        </p:spPr>
        <p:txBody>
          <a:bodyPr wrap="square">
            <a:spAutoFit/>
          </a:bodyPr>
          <a:lstStyle/>
          <a:p>
            <a:r>
              <a:rPr lang="en-US" sz="2400" dirty="0" smtClean="0">
                <a:solidFill>
                  <a:srgbClr val="CC0000"/>
                </a:solidFill>
                <a:latin typeface="微软雅黑" panose="020B0503020204020204" pitchFamily="34" charset="-122"/>
                <a:ea typeface="微软雅黑" panose="020B0503020204020204" pitchFamily="34" charset="-122"/>
                <a:cs typeface="Times New Roman" panose="02020603050405020304" pitchFamily="18" charset="0"/>
              </a:rPr>
              <a:t>8V</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to="" calcmode="lin" valueType="num">
                                      <p:cBhvr>
                                        <p:cTn id="27" dur="1" fill="hold"/>
                                        <p:tgtEl>
                                          <p:spTgt spid="10"/>
                                        </p:tgtEl>
                                      </p:cBhvr>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1+#ppt_w/2"/>
                                          </p:val>
                                        </p:tav>
                                        <p:tav tm="100000">
                                          <p:val>
                                            <p:strVal val="#ppt_x"/>
                                          </p:val>
                                        </p:tav>
                                      </p:tavLst>
                                    </p:anim>
                                    <p:anim calcmode="lin" valueType="num">
                                      <p:cBhvr additive="base">
                                        <p:cTn id="4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to="" calcmode="lin" valueType="num">
                                      <p:cBhvr>
                                        <p:cTn id="54" dur="1" fill="hold"/>
                                        <p:tgtEl>
                                          <p:spTgt spid="1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P spid="26" grpId="0" autoUpdateAnimBg="0"/>
      <p:bldP spid="8" grpId="0"/>
      <p:bldP spid="9" grpId="0"/>
      <p:bldP spid="10" grpId="0"/>
      <p:bldP spid="11"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1080831"/>
            <a:ext cx="2093913" cy="550863"/>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buFont typeface="Arial" panose="020B0604020202020204" pitchFamily="34" charset="0"/>
              <a:buNone/>
              <a:defRPr/>
            </a:pPr>
            <a:r>
              <a:rPr lang="zh-CN" altLang="en-US" sz="2400" b="1" dirty="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实验探究</a:t>
            </a:r>
            <a:endParaRPr lang="zh-CN" altLang="en-US" sz="2400" b="1" dirty="0">
              <a:latin typeface="微软雅黑" panose="020B0503020204020204" pitchFamily="34" charset="-122"/>
              <a:ea typeface="微软雅黑" panose="020B0503020204020204" pitchFamily="34" charset="-122"/>
            </a:endParaRPr>
          </a:p>
        </p:txBody>
      </p:sp>
      <p:sp>
        <p:nvSpPr>
          <p:cNvPr id="3" name="TextBox 15"/>
          <p:cNvSpPr>
            <a:spLocks noChangeArrowheads="1"/>
          </p:cNvSpPr>
          <p:nvPr/>
        </p:nvSpPr>
        <p:spPr bwMode="auto">
          <a:xfrm>
            <a:off x="999339" y="1688834"/>
            <a:ext cx="5272088" cy="592503"/>
          </a:xfrm>
          <a:prstGeom prst="roundRect">
            <a:avLst>
              <a:gd name="adj" fmla="val 16667"/>
            </a:avLst>
          </a:prstGeom>
          <a:solidFill>
            <a:schemeClr val="bg1"/>
          </a:solidFill>
          <a:ln w="9525">
            <a:noFill/>
            <a:round/>
          </a:ln>
        </p:spPr>
        <p:txBody>
          <a:bodyPr>
            <a:spAutoFit/>
          </a:bodyPr>
          <a:lstStyle/>
          <a:p>
            <a:pPr>
              <a:lnSpc>
                <a:spcPct val="120000"/>
              </a:lnSpc>
            </a:pPr>
            <a:r>
              <a:rPr lang="zh-CN" altLang="en-US" sz="2400" dirty="0">
                <a:latin typeface="微软雅黑" panose="020B0503020204020204" pitchFamily="34" charset="-122"/>
                <a:ea typeface="微软雅黑" panose="020B0503020204020204" pitchFamily="34" charset="-122"/>
              </a:rPr>
              <a:t>探究</a:t>
            </a:r>
            <a:r>
              <a:rPr lang="en-US"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：串联电路的</a:t>
            </a:r>
            <a:r>
              <a:rPr lang="zh-CN" altLang="en-US" sz="2400" dirty="0" smtClean="0">
                <a:latin typeface="微软雅黑" panose="020B0503020204020204" pitchFamily="34" charset="-122"/>
                <a:ea typeface="微软雅黑" panose="020B0503020204020204" pitchFamily="34" charset="-122"/>
              </a:rPr>
              <a:t>电压规律</a:t>
            </a:r>
            <a:endParaRPr lang="zh-CN" altLang="en-US" sz="2400" dirty="0">
              <a:latin typeface="微软雅黑" panose="020B0503020204020204" pitchFamily="34" charset="-122"/>
              <a:ea typeface="微软雅黑" panose="020B0503020204020204" pitchFamily="34" charset="-122"/>
            </a:endParaRPr>
          </a:p>
        </p:txBody>
      </p:sp>
      <p:sp>
        <p:nvSpPr>
          <p:cNvPr id="15" name="TextBox 15"/>
          <p:cNvSpPr>
            <a:spLocks noChangeArrowheads="1"/>
          </p:cNvSpPr>
          <p:nvPr/>
        </p:nvSpPr>
        <p:spPr bwMode="auto">
          <a:xfrm>
            <a:off x="1397023" y="5651283"/>
            <a:ext cx="2860675" cy="592503"/>
          </a:xfrm>
          <a:prstGeom prst="roundRect">
            <a:avLst>
              <a:gd name="adj" fmla="val 16667"/>
            </a:avLst>
          </a:prstGeom>
          <a:solidFill>
            <a:schemeClr val="bg1"/>
          </a:solidFill>
          <a:ln w="9525">
            <a:noFill/>
            <a:round/>
          </a:ln>
        </p:spPr>
        <p:txBody>
          <a:bodyPr wrap="square">
            <a:spAutoFit/>
          </a:bodyPr>
          <a:lstStyle/>
          <a:p>
            <a:pPr>
              <a:lnSpc>
                <a:spcPct val="120000"/>
              </a:lnSpc>
            </a:pPr>
            <a:r>
              <a:rPr lang="zh-CN" altLang="en-US" sz="2400" dirty="0" smtClean="0">
                <a:latin typeface="微软雅黑" panose="020B0503020204020204" pitchFamily="34" charset="-122"/>
                <a:ea typeface="微软雅黑" panose="020B0503020204020204" pitchFamily="34" charset="-122"/>
              </a:rPr>
              <a:t>测量</a:t>
            </a:r>
            <a:r>
              <a:rPr lang="en-US" sz="2400" dirty="0" smtClean="0">
                <a:latin typeface="微软雅黑" panose="020B0503020204020204" pitchFamily="34" charset="-122"/>
                <a:ea typeface="微软雅黑" panose="020B0503020204020204" pitchFamily="34" charset="-122"/>
              </a:rPr>
              <a:t>L</a:t>
            </a:r>
            <a:r>
              <a:rPr lang="en-US" sz="2400" baseline="-250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电压</a:t>
            </a:r>
            <a:r>
              <a:rPr lang="en-US" altLang="zh-CN" sz="2400" dirty="0" smtClean="0">
                <a:latin typeface="微软雅黑" panose="020B0503020204020204" pitchFamily="34" charset="-122"/>
                <a:ea typeface="微软雅黑" panose="020B0503020204020204" pitchFamily="34" charset="-122"/>
              </a:rPr>
              <a:t>U</a:t>
            </a:r>
            <a:r>
              <a:rPr lang="en-US" altLang="zh-CN" sz="2400" baseline="-25000" dirty="0" smtClean="0">
                <a:latin typeface="微软雅黑" panose="020B0503020204020204" pitchFamily="34" charset="-122"/>
                <a:ea typeface="微软雅黑" panose="020B0503020204020204" pitchFamily="34" charset="-122"/>
              </a:rPr>
              <a:t>1</a:t>
            </a:r>
            <a:endParaRPr lang="zh-CN" altLang="en-US" sz="2400" dirty="0">
              <a:latin typeface="微软雅黑" panose="020B0503020204020204" pitchFamily="34" charset="-122"/>
              <a:ea typeface="微软雅黑" panose="020B0503020204020204" pitchFamily="34" charset="-122"/>
            </a:endParaRPr>
          </a:p>
        </p:txBody>
      </p:sp>
      <p:sp>
        <p:nvSpPr>
          <p:cNvPr id="22" name="TextBox 1"/>
          <p:cNvSpPr txBox="1">
            <a:spLocks noChangeArrowheads="1"/>
          </p:cNvSpPr>
          <p:nvPr/>
        </p:nvSpPr>
        <p:spPr bwMode="auto">
          <a:xfrm>
            <a:off x="981498" y="2319212"/>
            <a:ext cx="1467281" cy="646331"/>
          </a:xfrm>
          <a:prstGeom prst="rect">
            <a:avLst/>
          </a:prstGeom>
          <a:solidFill>
            <a:schemeClr val="accent5">
              <a:lumMod val="50000"/>
            </a:schemeClr>
          </a:solidFill>
          <a:ln w="9525">
            <a:noFill/>
            <a:miter lim="800000"/>
          </a:ln>
        </p:spPr>
        <p:txBody>
          <a:bodyPr wrap="square" anchor="ctr" anchorCtr="0">
            <a:spAutoFit/>
          </a:bodyPr>
          <a:lstStyle/>
          <a:p>
            <a:pPr>
              <a:lnSpc>
                <a:spcPct val="150000"/>
              </a:lnSpc>
            </a:pPr>
            <a:r>
              <a:rPr lang="zh-CN" altLang="en-US" sz="2400" b="1" dirty="0" smtClean="0">
                <a:solidFill>
                  <a:schemeClr val="bg1"/>
                </a:solidFill>
                <a:latin typeface="微软雅黑" panose="020B0503020204020204" pitchFamily="34" charset="-122"/>
                <a:ea typeface="微软雅黑" panose="020B0503020204020204" pitchFamily="34" charset="-122"/>
              </a:rPr>
              <a:t>设计方案</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grpSp>
        <p:nvGrpSpPr>
          <p:cNvPr id="59" name="Group 7"/>
          <p:cNvGrpSpPr/>
          <p:nvPr/>
        </p:nvGrpSpPr>
        <p:grpSpPr bwMode="auto">
          <a:xfrm>
            <a:off x="7689730" y="1257603"/>
            <a:ext cx="2595358" cy="1885078"/>
            <a:chOff x="0" y="0"/>
            <a:chExt cx="1951" cy="1474"/>
          </a:xfrm>
        </p:grpSpPr>
        <p:sp>
          <p:nvSpPr>
            <p:cNvPr id="60" name="Text Box 8"/>
            <p:cNvSpPr txBox="1">
              <a:spLocks noChangeArrowheads="1"/>
            </p:cNvSpPr>
            <p:nvPr/>
          </p:nvSpPr>
          <p:spPr bwMode="auto">
            <a:xfrm>
              <a:off x="1225" y="920"/>
              <a:ext cx="233" cy="291"/>
            </a:xfrm>
            <a:prstGeom prst="rect">
              <a:avLst/>
            </a:prstGeom>
            <a:noFill/>
            <a:ln w="9525">
              <a:noFill/>
              <a:miter lim="800000"/>
            </a:ln>
            <a:effectLst/>
          </p:spPr>
          <p:txBody>
            <a:bodyPr wrap="none">
              <a:spAutoFit/>
            </a:bodyPr>
            <a:lstStyle/>
            <a:p>
              <a:r>
                <a:rPr lang="en-US" sz="2400">
                  <a:latin typeface="微软雅黑" panose="020B0503020204020204" pitchFamily="34" charset="-122"/>
                  <a:ea typeface="微软雅黑" panose="020B0503020204020204" pitchFamily="34" charset="-122"/>
                </a:rPr>
                <a:t>S</a:t>
              </a:r>
              <a:endParaRPr lang="en-US" sz="2400" baseline="-25000">
                <a:latin typeface="微软雅黑" panose="020B0503020204020204" pitchFamily="34" charset="-122"/>
                <a:ea typeface="微软雅黑" panose="020B0503020204020204" pitchFamily="34" charset="-122"/>
              </a:endParaRPr>
            </a:p>
          </p:txBody>
        </p:sp>
        <p:grpSp>
          <p:nvGrpSpPr>
            <p:cNvPr id="61" name="Group 9"/>
            <p:cNvGrpSpPr/>
            <p:nvPr/>
          </p:nvGrpSpPr>
          <p:grpSpPr bwMode="auto">
            <a:xfrm>
              <a:off x="0" y="0"/>
              <a:ext cx="1951" cy="1474"/>
              <a:chOff x="0" y="0"/>
              <a:chExt cx="1951" cy="1474"/>
            </a:xfrm>
          </p:grpSpPr>
          <p:sp>
            <p:nvSpPr>
              <p:cNvPr id="62" name="Rectangle 10"/>
              <p:cNvSpPr>
                <a:spLocks noChangeArrowheads="1"/>
              </p:cNvSpPr>
              <p:nvPr/>
            </p:nvSpPr>
            <p:spPr bwMode="auto">
              <a:xfrm>
                <a:off x="0" y="431"/>
                <a:ext cx="1951" cy="862"/>
              </a:xfrm>
              <a:prstGeom prst="rect">
                <a:avLst/>
              </a:prstGeom>
              <a:noFill/>
              <a:ln w="28575">
                <a:solidFill>
                  <a:schemeClr val="tx1"/>
                </a:solidFill>
                <a:miter lim="800000"/>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sp>
            <p:nvSpPr>
              <p:cNvPr id="63" name="AutoShape 21"/>
              <p:cNvSpPr>
                <a:spLocks noChangeArrowheads="1"/>
              </p:cNvSpPr>
              <p:nvPr/>
            </p:nvSpPr>
            <p:spPr bwMode="auto">
              <a:xfrm>
                <a:off x="417" y="272"/>
                <a:ext cx="309" cy="306"/>
              </a:xfrm>
              <a:prstGeom prst="flowChartSummingJunction">
                <a:avLst/>
              </a:prstGeom>
              <a:solidFill>
                <a:schemeClr val="bg1"/>
              </a:solidFill>
              <a:ln w="25400">
                <a:solidFill>
                  <a:schemeClr val="tx1"/>
                </a:solidFill>
                <a:round/>
              </a:ln>
            </p:spPr>
            <p:txBody>
              <a:bodyPr wrap="none" anchor="ctr"/>
              <a:lstStyle/>
              <a:p>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64" name="Text Box 12"/>
              <p:cNvSpPr txBox="1">
                <a:spLocks noChangeArrowheads="1"/>
              </p:cNvSpPr>
              <p:nvPr/>
            </p:nvSpPr>
            <p:spPr bwMode="auto">
              <a:xfrm>
                <a:off x="1248" y="0"/>
                <a:ext cx="314" cy="313"/>
              </a:xfrm>
              <a:prstGeom prst="rect">
                <a:avLst/>
              </a:prstGeom>
              <a:noFill/>
              <a:ln w="9525">
                <a:noFill/>
                <a:miter lim="800000"/>
              </a:ln>
              <a:effectLst/>
            </p:spPr>
            <p:txBody>
              <a:bodyPr wrap="none">
                <a:spAutoFit/>
              </a:bodyPr>
              <a:lstStyle/>
              <a:p>
                <a:r>
                  <a:rPr lang="en-US" sz="2000" dirty="0" err="1">
                    <a:latin typeface="微软雅黑" panose="020B0503020204020204" pitchFamily="34" charset="-122"/>
                    <a:ea typeface="微软雅黑" panose="020B0503020204020204" pitchFamily="34" charset="-122"/>
                  </a:rPr>
                  <a:t>L</a:t>
                </a:r>
                <a:r>
                  <a:rPr lang="en-US" sz="2000" baseline="-25000" dirty="0" err="1">
                    <a:latin typeface="微软雅黑" panose="020B0503020204020204" pitchFamily="34" charset="-122"/>
                    <a:ea typeface="微软雅黑" panose="020B0503020204020204" pitchFamily="34" charset="-122"/>
                  </a:rPr>
                  <a:t>2</a:t>
                </a:r>
                <a:endParaRPr lang="en-US" sz="2000" baseline="-25000" dirty="0">
                  <a:latin typeface="微软雅黑" panose="020B0503020204020204" pitchFamily="34" charset="-122"/>
                  <a:ea typeface="微软雅黑" panose="020B0503020204020204" pitchFamily="34" charset="-122"/>
                </a:endParaRPr>
              </a:p>
            </p:txBody>
          </p:sp>
          <p:grpSp>
            <p:nvGrpSpPr>
              <p:cNvPr id="65" name="Group 13"/>
              <p:cNvGrpSpPr/>
              <p:nvPr/>
            </p:nvGrpSpPr>
            <p:grpSpPr bwMode="auto">
              <a:xfrm>
                <a:off x="1214" y="1190"/>
                <a:ext cx="283" cy="170"/>
                <a:chOff x="0" y="0"/>
                <a:chExt cx="256" cy="142"/>
              </a:xfrm>
            </p:grpSpPr>
            <p:sp>
              <p:nvSpPr>
                <p:cNvPr id="78" name="Rectangle 15"/>
                <p:cNvSpPr>
                  <a:spLocks noChangeArrowheads="1"/>
                </p:cNvSpPr>
                <p:nvPr/>
              </p:nvSpPr>
              <p:spPr bwMode="auto">
                <a:xfrm>
                  <a:off x="29" y="0"/>
                  <a:ext cx="226" cy="142"/>
                </a:xfrm>
                <a:prstGeom prst="rect">
                  <a:avLst/>
                </a:prstGeom>
                <a:solidFill>
                  <a:srgbClr val="FFFFFF"/>
                </a:solidFill>
                <a:ln w="9525">
                  <a:noFill/>
                  <a:miter lim="800000"/>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sp>
              <p:nvSpPr>
                <p:cNvPr id="79" name="Line 16"/>
                <p:cNvSpPr>
                  <a:spLocks noChangeShapeType="1"/>
                </p:cNvSpPr>
                <p:nvPr/>
              </p:nvSpPr>
              <p:spPr bwMode="auto">
                <a:xfrm flipV="1">
                  <a:off x="29" y="0"/>
                  <a:ext cx="227" cy="86"/>
                </a:xfrm>
                <a:prstGeom prst="line">
                  <a:avLst/>
                </a:prstGeom>
                <a:noFill/>
                <a:ln w="28575">
                  <a:solidFill>
                    <a:schemeClr val="tx1"/>
                  </a:solidFill>
                  <a:round/>
                </a:ln>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80" name="Oval 17"/>
                <p:cNvSpPr>
                  <a:spLocks noChangeArrowheads="1"/>
                </p:cNvSpPr>
                <p:nvPr/>
              </p:nvSpPr>
              <p:spPr bwMode="auto">
                <a:xfrm>
                  <a:off x="0" y="57"/>
                  <a:ext cx="57" cy="56"/>
                </a:xfrm>
                <a:prstGeom prst="ellipse">
                  <a:avLst/>
                </a:prstGeom>
                <a:solidFill>
                  <a:srgbClr val="FFFFFF"/>
                </a:solidFill>
                <a:ln w="28575">
                  <a:solidFill>
                    <a:schemeClr val="tx1"/>
                  </a:solidFill>
                  <a:round/>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66" name="Group 17"/>
              <p:cNvGrpSpPr/>
              <p:nvPr/>
            </p:nvGrpSpPr>
            <p:grpSpPr bwMode="auto">
              <a:xfrm flipH="1">
                <a:off x="477" y="1134"/>
                <a:ext cx="85" cy="340"/>
                <a:chOff x="0" y="0"/>
                <a:chExt cx="85" cy="340"/>
              </a:xfrm>
            </p:grpSpPr>
            <p:sp>
              <p:nvSpPr>
                <p:cNvPr id="75" name="Rectangle 19"/>
                <p:cNvSpPr>
                  <a:spLocks noChangeArrowheads="1"/>
                </p:cNvSpPr>
                <p:nvPr/>
              </p:nvSpPr>
              <p:spPr bwMode="auto">
                <a:xfrm>
                  <a:off x="0" y="113"/>
                  <a:ext cx="85" cy="85"/>
                </a:xfrm>
                <a:prstGeom prst="rect">
                  <a:avLst/>
                </a:prstGeom>
                <a:solidFill>
                  <a:srgbClr val="FFFFFF"/>
                </a:solidFill>
                <a:ln w="9525">
                  <a:noFill/>
                  <a:miter lim="800000"/>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sp>
              <p:nvSpPr>
                <p:cNvPr id="76" name="Line 20"/>
                <p:cNvSpPr>
                  <a:spLocks noChangeShapeType="1"/>
                </p:cNvSpPr>
                <p:nvPr/>
              </p:nvSpPr>
              <p:spPr bwMode="auto">
                <a:xfrm>
                  <a:off x="0" y="0"/>
                  <a:ext cx="0" cy="340"/>
                </a:xfrm>
                <a:prstGeom prst="line">
                  <a:avLst/>
                </a:prstGeom>
                <a:noFill/>
                <a:ln w="28575">
                  <a:solidFill>
                    <a:schemeClr val="tx1"/>
                  </a:solidFill>
                  <a:round/>
                </a:ln>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77" name="Line 21"/>
                <p:cNvSpPr>
                  <a:spLocks noChangeShapeType="1"/>
                </p:cNvSpPr>
                <p:nvPr/>
              </p:nvSpPr>
              <p:spPr bwMode="auto">
                <a:xfrm>
                  <a:off x="85" y="85"/>
                  <a:ext cx="0" cy="170"/>
                </a:xfrm>
                <a:prstGeom prst="line">
                  <a:avLst/>
                </a:prstGeom>
                <a:noFill/>
                <a:ln w="38100">
                  <a:solidFill>
                    <a:schemeClr val="tx1"/>
                  </a:solidFill>
                  <a:round/>
                </a:ln>
                <a:effectLst/>
              </p:spPr>
              <p:txBody>
                <a:bodyPr/>
                <a:lstStyle/>
                <a:p>
                  <a:endParaRPr lang="zh-CN" altLang="en-US" sz="2400">
                    <a:latin typeface="微软雅黑" panose="020B0503020204020204" pitchFamily="34" charset="-122"/>
                    <a:ea typeface="微软雅黑" panose="020B0503020204020204" pitchFamily="34" charset="-122"/>
                  </a:endParaRPr>
                </a:p>
              </p:txBody>
            </p:sp>
          </p:grpSp>
          <p:sp>
            <p:nvSpPr>
              <p:cNvPr id="67" name="AutoShape 21"/>
              <p:cNvSpPr>
                <a:spLocks noChangeArrowheads="1"/>
              </p:cNvSpPr>
              <p:nvPr/>
            </p:nvSpPr>
            <p:spPr bwMode="auto">
              <a:xfrm>
                <a:off x="1225" y="272"/>
                <a:ext cx="309" cy="306"/>
              </a:xfrm>
              <a:prstGeom prst="flowChartSummingJunction">
                <a:avLst/>
              </a:prstGeom>
              <a:solidFill>
                <a:schemeClr val="bg1"/>
              </a:solidFill>
              <a:ln w="25400">
                <a:solidFill>
                  <a:schemeClr val="tx1"/>
                </a:solidFill>
                <a:round/>
              </a:ln>
            </p:spPr>
            <p:txBody>
              <a:bodyPr wrap="none" anchor="ctr"/>
              <a:lstStyle/>
              <a:p>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74" name="Text Box 28"/>
              <p:cNvSpPr txBox="1">
                <a:spLocks noChangeArrowheads="1"/>
              </p:cNvSpPr>
              <p:nvPr/>
            </p:nvSpPr>
            <p:spPr bwMode="auto">
              <a:xfrm>
                <a:off x="409" y="0"/>
                <a:ext cx="314" cy="313"/>
              </a:xfrm>
              <a:prstGeom prst="rect">
                <a:avLst/>
              </a:prstGeom>
              <a:noFill/>
              <a:ln w="9525">
                <a:noFill/>
                <a:miter lim="800000"/>
              </a:ln>
              <a:effectLst/>
            </p:spPr>
            <p:txBody>
              <a:bodyPr wrap="none">
                <a:spAutoFit/>
              </a:bodyPr>
              <a:lstStyle/>
              <a:p>
                <a:r>
                  <a:rPr lang="en-US" sz="2000" dirty="0" err="1">
                    <a:latin typeface="微软雅黑" panose="020B0503020204020204" pitchFamily="34" charset="-122"/>
                    <a:ea typeface="微软雅黑" panose="020B0503020204020204" pitchFamily="34" charset="-122"/>
                  </a:rPr>
                  <a:t>L</a:t>
                </a:r>
                <a:r>
                  <a:rPr lang="en-US" sz="2000" baseline="-25000" dirty="0" err="1">
                    <a:latin typeface="微软雅黑" panose="020B0503020204020204" pitchFamily="34" charset="-122"/>
                    <a:ea typeface="微软雅黑" panose="020B0503020204020204" pitchFamily="34" charset="-122"/>
                  </a:rPr>
                  <a:t>1</a:t>
                </a:r>
                <a:endParaRPr lang="en-US" sz="2000" baseline="-25000" dirty="0">
                  <a:latin typeface="微软雅黑" panose="020B0503020204020204" pitchFamily="34" charset="-122"/>
                  <a:ea typeface="微软雅黑" panose="020B0503020204020204" pitchFamily="34" charset="-122"/>
                </a:endParaRPr>
              </a:p>
            </p:txBody>
          </p:sp>
        </p:grpSp>
      </p:grpSp>
      <p:sp>
        <p:nvSpPr>
          <p:cNvPr id="81" name="文本框 3"/>
          <p:cNvSpPr txBox="1">
            <a:spLocks noChangeArrowheads="1"/>
          </p:cNvSpPr>
          <p:nvPr/>
        </p:nvSpPr>
        <p:spPr bwMode="auto">
          <a:xfrm>
            <a:off x="1693333" y="1144857"/>
            <a:ext cx="5994400" cy="646331"/>
          </a:xfrm>
          <a:prstGeom prst="rect">
            <a:avLst/>
          </a:prstGeom>
          <a:noFill/>
          <a:ln w="9525">
            <a:noFill/>
            <a:miter lim="800000"/>
          </a:ln>
        </p:spPr>
        <p:txBody>
          <a:bodyPr wrap="square">
            <a:spAutoFit/>
          </a:bodyPr>
          <a:lstStyle/>
          <a:p>
            <a:pPr indent="457200" eaLnBrk="1" hangingPunct="1">
              <a:lnSpc>
                <a:spcPct val="150000"/>
              </a:lnSpc>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三、探究串、并联电路中的电压关系</a:t>
            </a:r>
            <a:endParaRPr lang="zh-CN" altLang="en-US" sz="2400" b="1" dirty="0">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1166836" y="3178839"/>
            <a:ext cx="3097212" cy="2545471"/>
            <a:chOff x="1166836" y="3178839"/>
            <a:chExt cx="3097212" cy="2545471"/>
          </a:xfrm>
        </p:grpSpPr>
        <p:cxnSp>
          <p:nvCxnSpPr>
            <p:cNvPr id="84" name="直接连接符 83"/>
            <p:cNvCxnSpPr/>
            <p:nvPr/>
          </p:nvCxnSpPr>
          <p:spPr bwMode="auto">
            <a:xfrm>
              <a:off x="1761066" y="3397956"/>
              <a:ext cx="925689" cy="1588"/>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 Box 31"/>
            <p:cNvSpPr txBox="1">
              <a:spLocks noChangeArrowheads="1"/>
            </p:cNvSpPr>
            <p:nvPr/>
          </p:nvSpPr>
          <p:spPr bwMode="auto">
            <a:xfrm>
              <a:off x="3111523" y="4844833"/>
              <a:ext cx="369887" cy="461963"/>
            </a:xfrm>
            <a:prstGeom prst="rect">
              <a:avLst/>
            </a:prstGeom>
            <a:noFill/>
            <a:ln w="9525">
              <a:noFill/>
              <a:miter lim="800000"/>
            </a:ln>
            <a:effectLst/>
          </p:spPr>
          <p:txBody>
            <a:bodyPr wrap="none">
              <a:spAutoFit/>
            </a:bodyPr>
            <a:lstStyle/>
            <a:p>
              <a:r>
                <a:rPr lang="en-US" sz="2400">
                  <a:latin typeface="微软雅黑" panose="020B0503020204020204" pitchFamily="34" charset="-122"/>
                  <a:ea typeface="微软雅黑" panose="020B0503020204020204" pitchFamily="34" charset="-122"/>
                </a:rPr>
                <a:t>S</a:t>
              </a:r>
              <a:endParaRPr lang="en-US" sz="2400" baseline="-25000">
                <a:latin typeface="微软雅黑" panose="020B0503020204020204" pitchFamily="34" charset="-122"/>
                <a:ea typeface="微软雅黑" panose="020B0503020204020204" pitchFamily="34" charset="-122"/>
              </a:endParaRPr>
            </a:p>
          </p:txBody>
        </p:sp>
        <p:sp>
          <p:nvSpPr>
            <p:cNvPr id="6" name="Rectangle 32"/>
            <p:cNvSpPr>
              <a:spLocks noChangeArrowheads="1"/>
            </p:cNvSpPr>
            <p:nvPr/>
          </p:nvSpPr>
          <p:spPr bwMode="auto">
            <a:xfrm>
              <a:off x="1166836" y="4066957"/>
              <a:ext cx="3097212" cy="1368426"/>
            </a:xfrm>
            <a:prstGeom prst="rect">
              <a:avLst/>
            </a:prstGeom>
            <a:noFill/>
            <a:ln w="28575">
              <a:solidFill>
                <a:schemeClr val="tx1"/>
              </a:solidFill>
              <a:miter lim="800000"/>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sp>
          <p:nvSpPr>
            <p:cNvPr id="7" name="AutoShape 21"/>
            <p:cNvSpPr>
              <a:spLocks noChangeArrowheads="1"/>
            </p:cNvSpPr>
            <p:nvPr/>
          </p:nvSpPr>
          <p:spPr bwMode="auto">
            <a:xfrm>
              <a:off x="1958998" y="3852645"/>
              <a:ext cx="431800" cy="431800"/>
            </a:xfrm>
            <a:prstGeom prst="flowChartSummingJunction">
              <a:avLst/>
            </a:prstGeom>
            <a:solidFill>
              <a:schemeClr val="bg1"/>
            </a:solidFill>
            <a:ln w="25400">
              <a:solidFill>
                <a:schemeClr val="tx1"/>
              </a:solidFill>
              <a:round/>
            </a:ln>
          </p:spPr>
          <p:txBody>
            <a:bodyPr wrap="none" anchor="ctr"/>
            <a:lstStyle/>
            <a:p>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8" name="Text Box 34"/>
            <p:cNvSpPr txBox="1">
              <a:spLocks noChangeArrowheads="1"/>
            </p:cNvSpPr>
            <p:nvPr/>
          </p:nvSpPr>
          <p:spPr bwMode="auto">
            <a:xfrm>
              <a:off x="3217886" y="4174907"/>
              <a:ext cx="463550" cy="461963"/>
            </a:xfrm>
            <a:prstGeom prst="rect">
              <a:avLst/>
            </a:prstGeom>
            <a:noFill/>
            <a:ln w="9525">
              <a:noFill/>
              <a:miter lim="800000"/>
            </a:ln>
            <a:effectLst/>
          </p:spPr>
          <p:txBody>
            <a:bodyPr wrap="none">
              <a:spAutoFit/>
            </a:bodyPr>
            <a:lstStyle/>
            <a:p>
              <a:r>
                <a:rPr lang="en-US" sz="2400">
                  <a:latin typeface="微软雅黑" panose="020B0503020204020204" pitchFamily="34" charset="-122"/>
                  <a:ea typeface="微软雅黑" panose="020B0503020204020204" pitchFamily="34" charset="-122"/>
                </a:rPr>
                <a:t>L</a:t>
              </a:r>
              <a:r>
                <a:rPr lang="en-US" sz="2400" baseline="-25000">
                  <a:latin typeface="微软雅黑" panose="020B0503020204020204" pitchFamily="34" charset="-122"/>
                  <a:ea typeface="微软雅黑" panose="020B0503020204020204" pitchFamily="34" charset="-122"/>
                </a:rPr>
                <a:t>2</a:t>
              </a:r>
              <a:endParaRPr lang="en-US" sz="2400" baseline="-25000">
                <a:latin typeface="微软雅黑" panose="020B0503020204020204" pitchFamily="34" charset="-122"/>
                <a:ea typeface="微软雅黑" panose="020B0503020204020204" pitchFamily="34" charset="-122"/>
              </a:endParaRPr>
            </a:p>
          </p:txBody>
        </p:sp>
        <p:grpSp>
          <p:nvGrpSpPr>
            <p:cNvPr id="9" name="Group 35"/>
            <p:cNvGrpSpPr/>
            <p:nvPr/>
          </p:nvGrpSpPr>
          <p:grpSpPr bwMode="auto">
            <a:xfrm>
              <a:off x="3094061" y="5273458"/>
              <a:ext cx="449262" cy="269875"/>
              <a:chOff x="0" y="0"/>
              <a:chExt cx="256" cy="142"/>
            </a:xfrm>
          </p:grpSpPr>
          <p:sp>
            <p:nvSpPr>
              <p:cNvPr id="19" name="Rectangle 15"/>
              <p:cNvSpPr>
                <a:spLocks noChangeArrowheads="1"/>
              </p:cNvSpPr>
              <p:nvPr/>
            </p:nvSpPr>
            <p:spPr bwMode="auto">
              <a:xfrm>
                <a:off x="29" y="0"/>
                <a:ext cx="226" cy="142"/>
              </a:xfrm>
              <a:prstGeom prst="rect">
                <a:avLst/>
              </a:prstGeom>
              <a:solidFill>
                <a:srgbClr val="FFFFFF"/>
              </a:solidFill>
              <a:ln w="9525">
                <a:noFill/>
                <a:miter lim="800000"/>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sp>
            <p:nvSpPr>
              <p:cNvPr id="20" name="Line 16"/>
              <p:cNvSpPr>
                <a:spLocks noChangeShapeType="1"/>
              </p:cNvSpPr>
              <p:nvPr/>
            </p:nvSpPr>
            <p:spPr bwMode="auto">
              <a:xfrm flipV="1">
                <a:off x="29" y="0"/>
                <a:ext cx="227" cy="86"/>
              </a:xfrm>
              <a:prstGeom prst="line">
                <a:avLst/>
              </a:prstGeom>
              <a:noFill/>
              <a:ln w="28575">
                <a:solidFill>
                  <a:schemeClr val="tx1"/>
                </a:solidFill>
                <a:round/>
              </a:ln>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21" name="Oval 17"/>
              <p:cNvSpPr>
                <a:spLocks noChangeArrowheads="1"/>
              </p:cNvSpPr>
              <p:nvPr/>
            </p:nvSpPr>
            <p:spPr bwMode="auto">
              <a:xfrm>
                <a:off x="0" y="57"/>
                <a:ext cx="57" cy="56"/>
              </a:xfrm>
              <a:prstGeom prst="ellipse">
                <a:avLst/>
              </a:prstGeom>
              <a:solidFill>
                <a:srgbClr val="FFFFFF"/>
              </a:solidFill>
              <a:ln w="28575">
                <a:solidFill>
                  <a:schemeClr val="tx1"/>
                </a:solidFill>
                <a:round/>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10" name="Group 39"/>
            <p:cNvGrpSpPr/>
            <p:nvPr/>
          </p:nvGrpSpPr>
          <p:grpSpPr bwMode="auto">
            <a:xfrm flipH="1">
              <a:off x="1924073" y="5184558"/>
              <a:ext cx="134937" cy="539752"/>
              <a:chOff x="0" y="0"/>
              <a:chExt cx="85" cy="340"/>
            </a:xfrm>
          </p:grpSpPr>
          <p:sp>
            <p:nvSpPr>
              <p:cNvPr id="16" name="Rectangle 19"/>
              <p:cNvSpPr>
                <a:spLocks noChangeArrowheads="1"/>
              </p:cNvSpPr>
              <p:nvPr/>
            </p:nvSpPr>
            <p:spPr bwMode="auto">
              <a:xfrm>
                <a:off x="0" y="113"/>
                <a:ext cx="85" cy="85"/>
              </a:xfrm>
              <a:prstGeom prst="rect">
                <a:avLst/>
              </a:prstGeom>
              <a:solidFill>
                <a:srgbClr val="FFFFFF"/>
              </a:solidFill>
              <a:ln w="9525">
                <a:noFill/>
                <a:miter lim="800000"/>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sp>
            <p:nvSpPr>
              <p:cNvPr id="17" name="Line 20"/>
              <p:cNvSpPr>
                <a:spLocks noChangeShapeType="1"/>
              </p:cNvSpPr>
              <p:nvPr/>
            </p:nvSpPr>
            <p:spPr bwMode="auto">
              <a:xfrm>
                <a:off x="0" y="0"/>
                <a:ext cx="0" cy="340"/>
              </a:xfrm>
              <a:prstGeom prst="line">
                <a:avLst/>
              </a:prstGeom>
              <a:noFill/>
              <a:ln w="28575">
                <a:solidFill>
                  <a:schemeClr val="tx1"/>
                </a:solidFill>
                <a:round/>
              </a:ln>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18" name="Line 21"/>
              <p:cNvSpPr>
                <a:spLocks noChangeShapeType="1"/>
              </p:cNvSpPr>
              <p:nvPr/>
            </p:nvSpPr>
            <p:spPr bwMode="auto">
              <a:xfrm>
                <a:off x="85" y="85"/>
                <a:ext cx="0" cy="170"/>
              </a:xfrm>
              <a:prstGeom prst="line">
                <a:avLst/>
              </a:prstGeom>
              <a:noFill/>
              <a:ln w="38100">
                <a:solidFill>
                  <a:schemeClr val="tx1"/>
                </a:solidFill>
                <a:round/>
              </a:ln>
              <a:effectLst/>
            </p:spPr>
            <p:txBody>
              <a:bodyPr/>
              <a:lstStyle/>
              <a:p>
                <a:endParaRPr lang="zh-CN" altLang="en-US" sz="2400">
                  <a:latin typeface="微软雅黑" panose="020B0503020204020204" pitchFamily="34" charset="-122"/>
                  <a:ea typeface="微软雅黑" panose="020B0503020204020204" pitchFamily="34" charset="-122"/>
                </a:endParaRPr>
              </a:p>
            </p:txBody>
          </p:sp>
        </p:grpSp>
        <p:sp>
          <p:nvSpPr>
            <p:cNvPr id="11" name="Text Box 43"/>
            <p:cNvSpPr txBox="1">
              <a:spLocks noChangeArrowheads="1"/>
            </p:cNvSpPr>
            <p:nvPr/>
          </p:nvSpPr>
          <p:spPr bwMode="auto">
            <a:xfrm>
              <a:off x="1924073" y="4174907"/>
              <a:ext cx="463550" cy="461963"/>
            </a:xfrm>
            <a:prstGeom prst="rect">
              <a:avLst/>
            </a:prstGeom>
            <a:noFill/>
            <a:ln w="9525">
              <a:noFill/>
              <a:miter lim="800000"/>
            </a:ln>
            <a:effectLst/>
          </p:spPr>
          <p:txBody>
            <a:bodyPr wrap="none">
              <a:spAutoFit/>
            </a:bodyPr>
            <a:lstStyle/>
            <a:p>
              <a:r>
                <a:rPr lang="en-US" sz="2400" dirty="0" err="1">
                  <a:latin typeface="微软雅黑" panose="020B0503020204020204" pitchFamily="34" charset="-122"/>
                  <a:ea typeface="微软雅黑" panose="020B0503020204020204" pitchFamily="34" charset="-122"/>
                </a:rPr>
                <a:t>L</a:t>
              </a:r>
              <a:r>
                <a:rPr lang="en-US" sz="2400" baseline="-25000" dirty="0" err="1">
                  <a:latin typeface="微软雅黑" panose="020B0503020204020204" pitchFamily="34" charset="-122"/>
                  <a:ea typeface="微软雅黑" panose="020B0503020204020204" pitchFamily="34" charset="-122"/>
                </a:rPr>
                <a:t>1</a:t>
              </a:r>
              <a:endParaRPr lang="en-US" sz="2400" baseline="-25000" dirty="0">
                <a:latin typeface="微软雅黑" panose="020B0503020204020204" pitchFamily="34" charset="-122"/>
                <a:ea typeface="微软雅黑" panose="020B0503020204020204" pitchFamily="34" charset="-122"/>
              </a:endParaRPr>
            </a:p>
          </p:txBody>
        </p:sp>
        <p:sp>
          <p:nvSpPr>
            <p:cNvPr id="12" name="Oval 45"/>
            <p:cNvSpPr>
              <a:spLocks noChangeArrowheads="1"/>
            </p:cNvSpPr>
            <p:nvPr/>
          </p:nvSpPr>
          <p:spPr bwMode="auto">
            <a:xfrm>
              <a:off x="2008564" y="3178839"/>
              <a:ext cx="431800" cy="452438"/>
            </a:xfrm>
            <a:prstGeom prst="ellipse">
              <a:avLst/>
            </a:prstGeom>
            <a:solidFill>
              <a:schemeClr val="bg1"/>
            </a:solidFill>
            <a:ln w="38100">
              <a:solidFill>
                <a:srgbClr val="FF0000"/>
              </a:solidFill>
              <a:round/>
            </a:ln>
            <a:effectLst/>
          </p:spPr>
          <p:txBody>
            <a:bodyPr wrap="none" anchor="ctr"/>
            <a:lstStyle/>
            <a:p>
              <a:endParaRPr lang="zh-CN" altLang="en-US" sz="2400">
                <a:solidFill>
                  <a:srgbClr val="FF0000"/>
                </a:solidFill>
                <a:latin typeface="微软雅黑" panose="020B0503020204020204" pitchFamily="34" charset="-122"/>
                <a:ea typeface="微软雅黑" panose="020B0503020204020204" pitchFamily="34" charset="-122"/>
              </a:endParaRPr>
            </a:p>
          </p:txBody>
        </p:sp>
        <p:sp>
          <p:nvSpPr>
            <p:cNvPr id="14" name="AutoShape 21"/>
            <p:cNvSpPr>
              <a:spLocks noChangeArrowheads="1"/>
            </p:cNvSpPr>
            <p:nvPr/>
          </p:nvSpPr>
          <p:spPr bwMode="auto">
            <a:xfrm>
              <a:off x="3219473" y="3851057"/>
              <a:ext cx="431800" cy="431800"/>
            </a:xfrm>
            <a:prstGeom prst="flowChartSummingJunction">
              <a:avLst/>
            </a:prstGeom>
            <a:solidFill>
              <a:schemeClr val="bg1"/>
            </a:solidFill>
            <a:ln w="25400">
              <a:solidFill>
                <a:schemeClr val="tx1"/>
              </a:solidFill>
              <a:round/>
            </a:ln>
          </p:spPr>
          <p:txBody>
            <a:bodyPr wrap="none" anchor="ctr"/>
            <a:lstStyle/>
            <a:p>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13" name="Text Box 46"/>
            <p:cNvSpPr txBox="1">
              <a:spLocks noChangeArrowheads="1"/>
            </p:cNvSpPr>
            <p:nvPr/>
          </p:nvSpPr>
          <p:spPr bwMode="auto">
            <a:xfrm>
              <a:off x="2034601" y="3184672"/>
              <a:ext cx="361950" cy="461963"/>
            </a:xfrm>
            <a:prstGeom prst="rect">
              <a:avLst/>
            </a:prstGeom>
            <a:noFill/>
            <a:ln w="9525">
              <a:noFill/>
              <a:miter lim="800000"/>
            </a:ln>
            <a:effectLst/>
          </p:spPr>
          <p:txBody>
            <a:bodyPr>
              <a:spAutoFit/>
            </a:bodyPr>
            <a:lstStyle/>
            <a:p>
              <a:r>
                <a:rPr lang="en-US" sz="24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V</a:t>
              </a:r>
              <a:endParaRPr 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85" name="直接连接符 84"/>
            <p:cNvCxnSpPr/>
            <p:nvPr/>
          </p:nvCxnSpPr>
          <p:spPr bwMode="auto">
            <a:xfrm rot="16200000" flipH="1">
              <a:off x="1422405" y="3714045"/>
              <a:ext cx="666040" cy="11289"/>
            </a:xfrm>
            <a:prstGeom prst="line">
              <a:avLst/>
            </a:prstGeom>
            <a:solidFill>
              <a:schemeClr val="accent1"/>
            </a:solidFill>
            <a:ln w="25400" cap="flat" cmpd="sng" algn="ctr">
              <a:solidFill>
                <a:srgbClr val="FF0000"/>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接连接符 89"/>
            <p:cNvCxnSpPr/>
            <p:nvPr/>
          </p:nvCxnSpPr>
          <p:spPr bwMode="auto">
            <a:xfrm rot="16200000" flipH="1">
              <a:off x="2342451" y="3719691"/>
              <a:ext cx="666040" cy="11289"/>
            </a:xfrm>
            <a:prstGeom prst="line">
              <a:avLst/>
            </a:prstGeom>
            <a:solidFill>
              <a:schemeClr val="accent1"/>
            </a:solidFill>
            <a:ln w="25400" cap="flat" cmpd="sng" algn="ctr">
              <a:solidFill>
                <a:srgbClr val="FF0000"/>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4" name="组合 103"/>
          <p:cNvGrpSpPr/>
          <p:nvPr/>
        </p:nvGrpSpPr>
        <p:grpSpPr>
          <a:xfrm>
            <a:off x="4696798" y="3156261"/>
            <a:ext cx="3097212" cy="3061488"/>
            <a:chOff x="4696798" y="3156261"/>
            <a:chExt cx="3097212" cy="3061488"/>
          </a:xfrm>
        </p:grpSpPr>
        <p:sp>
          <p:nvSpPr>
            <p:cNvPr id="24" name="Text Box 31"/>
            <p:cNvSpPr txBox="1">
              <a:spLocks noChangeArrowheads="1"/>
            </p:cNvSpPr>
            <p:nvPr/>
          </p:nvSpPr>
          <p:spPr bwMode="auto">
            <a:xfrm>
              <a:off x="6641485" y="4818796"/>
              <a:ext cx="369887" cy="461963"/>
            </a:xfrm>
            <a:prstGeom prst="rect">
              <a:avLst/>
            </a:prstGeom>
            <a:noFill/>
            <a:ln w="9525">
              <a:noFill/>
              <a:miter lim="800000"/>
            </a:ln>
            <a:effectLst/>
          </p:spPr>
          <p:txBody>
            <a:bodyPr wrap="none">
              <a:spAutoFit/>
            </a:bodyPr>
            <a:lstStyle/>
            <a:p>
              <a:r>
                <a:rPr lang="en-US" sz="2400">
                  <a:latin typeface="微软雅黑" panose="020B0503020204020204" pitchFamily="34" charset="-122"/>
                  <a:ea typeface="微软雅黑" panose="020B0503020204020204" pitchFamily="34" charset="-122"/>
                </a:rPr>
                <a:t>S</a:t>
              </a:r>
              <a:endParaRPr lang="en-US" sz="2400" baseline="-25000">
                <a:latin typeface="微软雅黑" panose="020B0503020204020204" pitchFamily="34" charset="-122"/>
                <a:ea typeface="微软雅黑" panose="020B0503020204020204" pitchFamily="34" charset="-122"/>
              </a:endParaRPr>
            </a:p>
          </p:txBody>
        </p:sp>
        <p:sp>
          <p:nvSpPr>
            <p:cNvPr id="25" name="Rectangle 32"/>
            <p:cNvSpPr>
              <a:spLocks noChangeArrowheads="1"/>
            </p:cNvSpPr>
            <p:nvPr/>
          </p:nvSpPr>
          <p:spPr bwMode="auto">
            <a:xfrm>
              <a:off x="4696798" y="4040921"/>
              <a:ext cx="3097212" cy="1368425"/>
            </a:xfrm>
            <a:prstGeom prst="rect">
              <a:avLst/>
            </a:prstGeom>
            <a:noFill/>
            <a:ln w="28575">
              <a:solidFill>
                <a:schemeClr val="tx1"/>
              </a:solidFill>
              <a:miter lim="800000"/>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sp>
          <p:nvSpPr>
            <p:cNvPr id="26" name="AutoShape 21"/>
            <p:cNvSpPr>
              <a:spLocks noChangeArrowheads="1"/>
            </p:cNvSpPr>
            <p:nvPr/>
          </p:nvSpPr>
          <p:spPr bwMode="auto">
            <a:xfrm>
              <a:off x="5488960" y="3826609"/>
              <a:ext cx="431800" cy="431800"/>
            </a:xfrm>
            <a:prstGeom prst="flowChartSummingJunction">
              <a:avLst/>
            </a:prstGeom>
            <a:solidFill>
              <a:schemeClr val="bg1"/>
            </a:solidFill>
            <a:ln w="25400">
              <a:solidFill>
                <a:schemeClr val="tx1"/>
              </a:solidFill>
              <a:round/>
            </a:ln>
          </p:spPr>
          <p:txBody>
            <a:bodyPr wrap="none" anchor="ctr"/>
            <a:lstStyle/>
            <a:p>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27" name="Text Box 34"/>
            <p:cNvSpPr txBox="1">
              <a:spLocks noChangeArrowheads="1"/>
            </p:cNvSpPr>
            <p:nvPr/>
          </p:nvSpPr>
          <p:spPr bwMode="auto">
            <a:xfrm>
              <a:off x="6747848" y="4148871"/>
              <a:ext cx="463550" cy="461963"/>
            </a:xfrm>
            <a:prstGeom prst="rect">
              <a:avLst/>
            </a:prstGeom>
            <a:noFill/>
            <a:ln w="9525">
              <a:noFill/>
              <a:miter lim="800000"/>
            </a:ln>
            <a:effectLst/>
          </p:spPr>
          <p:txBody>
            <a:bodyPr wrap="none">
              <a:spAutoFit/>
            </a:bodyPr>
            <a:lstStyle/>
            <a:p>
              <a:r>
                <a:rPr lang="en-US" sz="2400">
                  <a:latin typeface="微软雅黑" panose="020B0503020204020204" pitchFamily="34" charset="-122"/>
                  <a:ea typeface="微软雅黑" panose="020B0503020204020204" pitchFamily="34" charset="-122"/>
                </a:rPr>
                <a:t>L</a:t>
              </a:r>
              <a:r>
                <a:rPr lang="en-US" sz="2400" baseline="-25000">
                  <a:latin typeface="微软雅黑" panose="020B0503020204020204" pitchFamily="34" charset="-122"/>
                  <a:ea typeface="微软雅黑" panose="020B0503020204020204" pitchFamily="34" charset="-122"/>
                </a:rPr>
                <a:t>2</a:t>
              </a:r>
              <a:endParaRPr lang="en-US" sz="2400" baseline="-25000">
                <a:latin typeface="微软雅黑" panose="020B0503020204020204" pitchFamily="34" charset="-122"/>
                <a:ea typeface="微软雅黑" panose="020B0503020204020204" pitchFamily="34" charset="-122"/>
              </a:endParaRPr>
            </a:p>
          </p:txBody>
        </p:sp>
        <p:grpSp>
          <p:nvGrpSpPr>
            <p:cNvPr id="28" name="Group 35"/>
            <p:cNvGrpSpPr/>
            <p:nvPr/>
          </p:nvGrpSpPr>
          <p:grpSpPr bwMode="auto">
            <a:xfrm>
              <a:off x="6624023" y="5247421"/>
              <a:ext cx="449262" cy="269875"/>
              <a:chOff x="0" y="0"/>
              <a:chExt cx="256" cy="142"/>
            </a:xfrm>
          </p:grpSpPr>
          <p:sp>
            <p:nvSpPr>
              <p:cNvPr id="38" name="Rectangle 15"/>
              <p:cNvSpPr>
                <a:spLocks noChangeArrowheads="1"/>
              </p:cNvSpPr>
              <p:nvPr/>
            </p:nvSpPr>
            <p:spPr bwMode="auto">
              <a:xfrm>
                <a:off x="29" y="0"/>
                <a:ext cx="226" cy="142"/>
              </a:xfrm>
              <a:prstGeom prst="rect">
                <a:avLst/>
              </a:prstGeom>
              <a:solidFill>
                <a:srgbClr val="FFFFFF"/>
              </a:solidFill>
              <a:ln w="9525">
                <a:noFill/>
                <a:miter lim="800000"/>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sp>
            <p:nvSpPr>
              <p:cNvPr id="39" name="Line 16"/>
              <p:cNvSpPr>
                <a:spLocks noChangeShapeType="1"/>
              </p:cNvSpPr>
              <p:nvPr/>
            </p:nvSpPr>
            <p:spPr bwMode="auto">
              <a:xfrm flipV="1">
                <a:off x="29" y="0"/>
                <a:ext cx="227" cy="86"/>
              </a:xfrm>
              <a:prstGeom prst="line">
                <a:avLst/>
              </a:prstGeom>
              <a:noFill/>
              <a:ln w="28575">
                <a:solidFill>
                  <a:schemeClr val="tx1"/>
                </a:solidFill>
                <a:round/>
              </a:ln>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40" name="Oval 17"/>
              <p:cNvSpPr>
                <a:spLocks noChangeArrowheads="1"/>
              </p:cNvSpPr>
              <p:nvPr/>
            </p:nvSpPr>
            <p:spPr bwMode="auto">
              <a:xfrm>
                <a:off x="0" y="57"/>
                <a:ext cx="57" cy="56"/>
              </a:xfrm>
              <a:prstGeom prst="ellipse">
                <a:avLst/>
              </a:prstGeom>
              <a:solidFill>
                <a:srgbClr val="FFFFFF"/>
              </a:solidFill>
              <a:ln w="28575">
                <a:solidFill>
                  <a:schemeClr val="tx1"/>
                </a:solidFill>
                <a:round/>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29" name="Group 39"/>
            <p:cNvGrpSpPr/>
            <p:nvPr/>
          </p:nvGrpSpPr>
          <p:grpSpPr bwMode="auto">
            <a:xfrm flipH="1">
              <a:off x="5454035" y="5158521"/>
              <a:ext cx="134937" cy="539752"/>
              <a:chOff x="0" y="0"/>
              <a:chExt cx="85" cy="340"/>
            </a:xfrm>
          </p:grpSpPr>
          <p:sp>
            <p:nvSpPr>
              <p:cNvPr id="35" name="Rectangle 19"/>
              <p:cNvSpPr>
                <a:spLocks noChangeArrowheads="1"/>
              </p:cNvSpPr>
              <p:nvPr/>
            </p:nvSpPr>
            <p:spPr bwMode="auto">
              <a:xfrm>
                <a:off x="0" y="113"/>
                <a:ext cx="85" cy="85"/>
              </a:xfrm>
              <a:prstGeom prst="rect">
                <a:avLst/>
              </a:prstGeom>
              <a:solidFill>
                <a:srgbClr val="FFFFFF"/>
              </a:solidFill>
              <a:ln w="9525">
                <a:noFill/>
                <a:miter lim="800000"/>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sp>
            <p:nvSpPr>
              <p:cNvPr id="36" name="Line 20"/>
              <p:cNvSpPr>
                <a:spLocks noChangeShapeType="1"/>
              </p:cNvSpPr>
              <p:nvPr/>
            </p:nvSpPr>
            <p:spPr bwMode="auto">
              <a:xfrm>
                <a:off x="0" y="0"/>
                <a:ext cx="0" cy="340"/>
              </a:xfrm>
              <a:prstGeom prst="line">
                <a:avLst/>
              </a:prstGeom>
              <a:noFill/>
              <a:ln w="28575">
                <a:solidFill>
                  <a:schemeClr val="tx1"/>
                </a:solidFill>
                <a:round/>
              </a:ln>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37" name="Line 21"/>
              <p:cNvSpPr>
                <a:spLocks noChangeShapeType="1"/>
              </p:cNvSpPr>
              <p:nvPr/>
            </p:nvSpPr>
            <p:spPr bwMode="auto">
              <a:xfrm>
                <a:off x="85" y="85"/>
                <a:ext cx="0" cy="170"/>
              </a:xfrm>
              <a:prstGeom prst="line">
                <a:avLst/>
              </a:prstGeom>
              <a:noFill/>
              <a:ln w="38100">
                <a:solidFill>
                  <a:schemeClr val="tx1"/>
                </a:solidFill>
                <a:round/>
              </a:ln>
              <a:effectLst/>
            </p:spPr>
            <p:txBody>
              <a:bodyPr/>
              <a:lstStyle/>
              <a:p>
                <a:endParaRPr lang="zh-CN" altLang="en-US" sz="2400">
                  <a:latin typeface="微软雅黑" panose="020B0503020204020204" pitchFamily="34" charset="-122"/>
                  <a:ea typeface="微软雅黑" panose="020B0503020204020204" pitchFamily="34" charset="-122"/>
                </a:endParaRPr>
              </a:p>
            </p:txBody>
          </p:sp>
        </p:grpSp>
        <p:sp>
          <p:nvSpPr>
            <p:cNvPr id="30" name="Text Box 43"/>
            <p:cNvSpPr txBox="1">
              <a:spLocks noChangeArrowheads="1"/>
            </p:cNvSpPr>
            <p:nvPr/>
          </p:nvSpPr>
          <p:spPr bwMode="auto">
            <a:xfrm>
              <a:off x="5454035" y="4148871"/>
              <a:ext cx="463550" cy="461963"/>
            </a:xfrm>
            <a:prstGeom prst="rect">
              <a:avLst/>
            </a:prstGeom>
            <a:noFill/>
            <a:ln w="9525">
              <a:noFill/>
              <a:miter lim="800000"/>
            </a:ln>
            <a:effectLst/>
          </p:spPr>
          <p:txBody>
            <a:bodyPr wrap="none">
              <a:spAutoFit/>
            </a:bodyPr>
            <a:lstStyle/>
            <a:p>
              <a:r>
                <a:rPr lang="en-US" sz="2400">
                  <a:latin typeface="微软雅黑" panose="020B0503020204020204" pitchFamily="34" charset="-122"/>
                  <a:ea typeface="微软雅黑" panose="020B0503020204020204" pitchFamily="34" charset="-122"/>
                </a:rPr>
                <a:t>L</a:t>
              </a:r>
              <a:r>
                <a:rPr lang="en-US" sz="2400" baseline="-25000">
                  <a:latin typeface="微软雅黑" panose="020B0503020204020204" pitchFamily="34" charset="-122"/>
                  <a:ea typeface="微软雅黑" panose="020B0503020204020204" pitchFamily="34" charset="-122"/>
                </a:rPr>
                <a:t>1</a:t>
              </a:r>
              <a:endParaRPr lang="en-US" sz="2400" baseline="-25000">
                <a:latin typeface="微软雅黑" panose="020B0503020204020204" pitchFamily="34" charset="-122"/>
                <a:ea typeface="微软雅黑" panose="020B0503020204020204" pitchFamily="34" charset="-122"/>
              </a:endParaRPr>
            </a:p>
          </p:txBody>
        </p:sp>
        <p:sp>
          <p:nvSpPr>
            <p:cNvPr id="33" name="AutoShape 21"/>
            <p:cNvSpPr>
              <a:spLocks noChangeArrowheads="1"/>
            </p:cNvSpPr>
            <p:nvPr/>
          </p:nvSpPr>
          <p:spPr bwMode="auto">
            <a:xfrm>
              <a:off x="6749435" y="3825021"/>
              <a:ext cx="431800" cy="431800"/>
            </a:xfrm>
            <a:prstGeom prst="flowChartSummingJunction">
              <a:avLst/>
            </a:prstGeom>
            <a:solidFill>
              <a:schemeClr val="bg1"/>
            </a:solidFill>
            <a:ln w="25400">
              <a:solidFill>
                <a:schemeClr val="tx1"/>
              </a:solidFill>
              <a:round/>
            </a:ln>
          </p:spPr>
          <p:txBody>
            <a:bodyPr wrap="none" anchor="ctr"/>
            <a:lstStyle/>
            <a:p>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34" name="TextBox 15"/>
            <p:cNvSpPr>
              <a:spLocks noChangeArrowheads="1"/>
            </p:cNvSpPr>
            <p:nvPr/>
          </p:nvSpPr>
          <p:spPr bwMode="auto">
            <a:xfrm>
              <a:off x="4721122" y="5625246"/>
              <a:ext cx="2639961" cy="592503"/>
            </a:xfrm>
            <a:prstGeom prst="roundRect">
              <a:avLst>
                <a:gd name="adj" fmla="val 16667"/>
              </a:avLst>
            </a:prstGeom>
            <a:solidFill>
              <a:schemeClr val="bg1"/>
            </a:solidFill>
            <a:ln w="9525">
              <a:noFill/>
              <a:round/>
            </a:ln>
          </p:spPr>
          <p:txBody>
            <a:bodyPr wrap="square">
              <a:spAutoFit/>
            </a:bodyPr>
            <a:lstStyle/>
            <a:p>
              <a:pPr>
                <a:lnSpc>
                  <a:spcPct val="120000"/>
                </a:lnSpc>
              </a:pPr>
              <a:r>
                <a:rPr lang="zh-CN" altLang="en-US" sz="2400" dirty="0" smtClean="0">
                  <a:latin typeface="微软雅黑" panose="020B0503020204020204" pitchFamily="34" charset="-122"/>
                  <a:ea typeface="微软雅黑" panose="020B0503020204020204" pitchFamily="34" charset="-122"/>
                </a:rPr>
                <a:t>测量</a:t>
              </a:r>
              <a:r>
                <a:rPr lang="en-US" sz="2400" dirty="0" smtClean="0">
                  <a:latin typeface="微软雅黑" panose="020B0503020204020204" pitchFamily="34" charset="-122"/>
                  <a:ea typeface="微软雅黑" panose="020B0503020204020204" pitchFamily="34" charset="-122"/>
                </a:rPr>
                <a:t>L</a:t>
              </a:r>
              <a:r>
                <a:rPr lang="en-US" sz="2400" baseline="-250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间电压</a:t>
              </a:r>
              <a:r>
                <a:rPr lang="en-US" altLang="zh-CN" sz="2400" dirty="0" smtClean="0">
                  <a:latin typeface="微软雅黑" panose="020B0503020204020204" pitchFamily="34" charset="-122"/>
                  <a:ea typeface="微软雅黑" panose="020B0503020204020204" pitchFamily="34" charset="-122"/>
                </a:rPr>
                <a:t>U</a:t>
              </a:r>
              <a:r>
                <a:rPr lang="en-US" altLang="zh-CN" sz="2400" baseline="-25000" dirty="0" smtClean="0">
                  <a:latin typeface="微软雅黑" panose="020B0503020204020204" pitchFamily="34" charset="-122"/>
                  <a:ea typeface="微软雅黑" panose="020B0503020204020204" pitchFamily="34" charset="-122"/>
                </a:rPr>
                <a:t>2</a:t>
              </a:r>
              <a:endParaRPr lang="zh-CN" altLang="en-US" sz="2400" dirty="0">
                <a:latin typeface="微软雅黑" panose="020B0503020204020204" pitchFamily="34" charset="-122"/>
                <a:ea typeface="微软雅黑" panose="020B0503020204020204" pitchFamily="34" charset="-122"/>
              </a:endParaRPr>
            </a:p>
          </p:txBody>
        </p:sp>
        <p:cxnSp>
          <p:nvCxnSpPr>
            <p:cNvPr id="91" name="直接连接符 90"/>
            <p:cNvCxnSpPr/>
            <p:nvPr/>
          </p:nvCxnSpPr>
          <p:spPr bwMode="auto">
            <a:xfrm>
              <a:off x="6462889" y="3369734"/>
              <a:ext cx="925689" cy="1588"/>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接连接符 92"/>
            <p:cNvCxnSpPr/>
            <p:nvPr/>
          </p:nvCxnSpPr>
          <p:spPr bwMode="auto">
            <a:xfrm rot="16200000" flipH="1">
              <a:off x="6124228" y="3685823"/>
              <a:ext cx="666040" cy="11289"/>
            </a:xfrm>
            <a:prstGeom prst="line">
              <a:avLst/>
            </a:prstGeom>
            <a:solidFill>
              <a:schemeClr val="accent1"/>
            </a:solidFill>
            <a:ln w="25400" cap="flat" cmpd="sng" algn="ctr">
              <a:solidFill>
                <a:srgbClr val="FF0000"/>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Oval 45"/>
            <p:cNvSpPr>
              <a:spLocks noChangeArrowheads="1"/>
            </p:cNvSpPr>
            <p:nvPr/>
          </p:nvSpPr>
          <p:spPr bwMode="auto">
            <a:xfrm>
              <a:off x="6716030" y="3156261"/>
              <a:ext cx="431800" cy="452438"/>
            </a:xfrm>
            <a:prstGeom prst="ellipse">
              <a:avLst/>
            </a:prstGeom>
            <a:solidFill>
              <a:schemeClr val="bg1"/>
            </a:solidFill>
            <a:ln w="38100">
              <a:solidFill>
                <a:srgbClr val="FF0000"/>
              </a:solidFill>
              <a:round/>
            </a:ln>
            <a:effectLst/>
          </p:spPr>
          <p:txBody>
            <a:bodyPr wrap="none" anchor="ctr"/>
            <a:lstStyle/>
            <a:p>
              <a:endParaRPr lang="zh-CN" altLang="en-US" sz="2400">
                <a:solidFill>
                  <a:srgbClr val="FF0000"/>
                </a:solidFill>
                <a:latin typeface="微软雅黑" panose="020B0503020204020204" pitchFamily="34" charset="-122"/>
                <a:ea typeface="微软雅黑" panose="020B0503020204020204" pitchFamily="34" charset="-122"/>
              </a:endParaRPr>
            </a:p>
          </p:txBody>
        </p:sp>
        <p:cxnSp>
          <p:nvCxnSpPr>
            <p:cNvPr id="94" name="直接连接符 93"/>
            <p:cNvCxnSpPr/>
            <p:nvPr/>
          </p:nvCxnSpPr>
          <p:spPr bwMode="auto">
            <a:xfrm rot="16200000" flipH="1">
              <a:off x="7044274" y="3691469"/>
              <a:ext cx="666040" cy="11289"/>
            </a:xfrm>
            <a:prstGeom prst="line">
              <a:avLst/>
            </a:prstGeom>
            <a:solidFill>
              <a:schemeClr val="accent1"/>
            </a:solidFill>
            <a:ln w="25400" cap="flat" cmpd="sng" algn="ctr">
              <a:solidFill>
                <a:srgbClr val="FF0000"/>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Text Box 46"/>
            <p:cNvSpPr txBox="1">
              <a:spLocks noChangeArrowheads="1"/>
            </p:cNvSpPr>
            <p:nvPr/>
          </p:nvSpPr>
          <p:spPr bwMode="auto">
            <a:xfrm>
              <a:off x="6736424" y="3156450"/>
              <a:ext cx="361950" cy="461963"/>
            </a:xfrm>
            <a:prstGeom prst="rect">
              <a:avLst/>
            </a:prstGeom>
            <a:noFill/>
            <a:ln w="9525">
              <a:noFill/>
              <a:miter lim="800000"/>
            </a:ln>
            <a:effectLst/>
          </p:spPr>
          <p:txBody>
            <a:bodyPr>
              <a:spAutoFit/>
            </a:bodyPr>
            <a:lstStyle/>
            <a:p>
              <a:r>
                <a:rPr lang="en-US" sz="24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V</a:t>
              </a:r>
              <a:endParaRPr 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05" name="组合 104"/>
          <p:cNvGrpSpPr/>
          <p:nvPr/>
        </p:nvGrpSpPr>
        <p:grpSpPr>
          <a:xfrm>
            <a:off x="8166858" y="3144972"/>
            <a:ext cx="3097212" cy="3084065"/>
            <a:chOff x="8166858" y="3144972"/>
            <a:chExt cx="3097212" cy="3084065"/>
          </a:xfrm>
        </p:grpSpPr>
        <p:cxnSp>
          <p:nvCxnSpPr>
            <p:cNvPr id="96" name="直接连接符 95"/>
            <p:cNvCxnSpPr/>
            <p:nvPr/>
          </p:nvCxnSpPr>
          <p:spPr bwMode="auto">
            <a:xfrm flipV="1">
              <a:off x="8630355" y="3386667"/>
              <a:ext cx="2342445" cy="5646"/>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Oval 45"/>
            <p:cNvSpPr>
              <a:spLocks noChangeArrowheads="1"/>
            </p:cNvSpPr>
            <p:nvPr/>
          </p:nvSpPr>
          <p:spPr bwMode="auto">
            <a:xfrm>
              <a:off x="9605985" y="3144972"/>
              <a:ext cx="431800" cy="452438"/>
            </a:xfrm>
            <a:prstGeom prst="ellipse">
              <a:avLst/>
            </a:prstGeom>
            <a:solidFill>
              <a:schemeClr val="bg1"/>
            </a:solidFill>
            <a:ln w="38100">
              <a:solidFill>
                <a:srgbClr val="FF0000"/>
              </a:solidFill>
              <a:round/>
            </a:ln>
            <a:effectLst/>
          </p:spPr>
          <p:txBody>
            <a:bodyPr wrap="none" anchor="ctr"/>
            <a:lstStyle/>
            <a:p>
              <a:endParaRPr lang="zh-CN" altLang="en-US" sz="2400">
                <a:solidFill>
                  <a:srgbClr val="FF0000"/>
                </a:solidFill>
                <a:latin typeface="微软雅黑" panose="020B0503020204020204" pitchFamily="34" charset="-122"/>
                <a:ea typeface="微软雅黑" panose="020B0503020204020204" pitchFamily="34" charset="-122"/>
              </a:endParaRPr>
            </a:p>
          </p:txBody>
        </p:sp>
        <p:sp>
          <p:nvSpPr>
            <p:cNvPr id="42" name="Text Box 31"/>
            <p:cNvSpPr txBox="1">
              <a:spLocks noChangeArrowheads="1"/>
            </p:cNvSpPr>
            <p:nvPr/>
          </p:nvSpPr>
          <p:spPr bwMode="auto">
            <a:xfrm>
              <a:off x="10111545" y="4830084"/>
              <a:ext cx="369887" cy="461963"/>
            </a:xfrm>
            <a:prstGeom prst="rect">
              <a:avLst/>
            </a:prstGeom>
            <a:noFill/>
            <a:ln w="9525">
              <a:noFill/>
              <a:miter lim="800000"/>
            </a:ln>
            <a:effectLst/>
          </p:spPr>
          <p:txBody>
            <a:bodyPr wrap="none">
              <a:spAutoFit/>
            </a:bodyPr>
            <a:lstStyle/>
            <a:p>
              <a:r>
                <a:rPr lang="en-US" sz="2400">
                  <a:latin typeface="微软雅黑" panose="020B0503020204020204" pitchFamily="34" charset="-122"/>
                  <a:ea typeface="微软雅黑" panose="020B0503020204020204" pitchFamily="34" charset="-122"/>
                </a:rPr>
                <a:t>S</a:t>
              </a:r>
              <a:endParaRPr lang="en-US" sz="2400" baseline="-25000">
                <a:latin typeface="微软雅黑" panose="020B0503020204020204" pitchFamily="34" charset="-122"/>
                <a:ea typeface="微软雅黑" panose="020B0503020204020204" pitchFamily="34" charset="-122"/>
              </a:endParaRPr>
            </a:p>
          </p:txBody>
        </p:sp>
        <p:sp>
          <p:nvSpPr>
            <p:cNvPr id="43" name="Rectangle 32"/>
            <p:cNvSpPr>
              <a:spLocks noChangeArrowheads="1"/>
            </p:cNvSpPr>
            <p:nvPr/>
          </p:nvSpPr>
          <p:spPr bwMode="auto">
            <a:xfrm>
              <a:off x="8166858" y="4052209"/>
              <a:ext cx="3097212" cy="1368425"/>
            </a:xfrm>
            <a:prstGeom prst="rect">
              <a:avLst/>
            </a:prstGeom>
            <a:noFill/>
            <a:ln w="28575">
              <a:solidFill>
                <a:schemeClr val="tx1"/>
              </a:solidFill>
              <a:miter lim="800000"/>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sp>
          <p:nvSpPr>
            <p:cNvPr id="44" name="AutoShape 21"/>
            <p:cNvSpPr>
              <a:spLocks noChangeArrowheads="1"/>
            </p:cNvSpPr>
            <p:nvPr/>
          </p:nvSpPr>
          <p:spPr bwMode="auto">
            <a:xfrm>
              <a:off x="8959020" y="3837897"/>
              <a:ext cx="431800" cy="431800"/>
            </a:xfrm>
            <a:prstGeom prst="flowChartSummingJunction">
              <a:avLst/>
            </a:prstGeom>
            <a:solidFill>
              <a:schemeClr val="bg1"/>
            </a:solidFill>
            <a:ln w="25400">
              <a:solidFill>
                <a:schemeClr val="tx1"/>
              </a:solidFill>
              <a:round/>
            </a:ln>
          </p:spPr>
          <p:txBody>
            <a:bodyPr wrap="none" anchor="ctr"/>
            <a:lstStyle/>
            <a:p>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45" name="Text Box 34"/>
            <p:cNvSpPr txBox="1">
              <a:spLocks noChangeArrowheads="1"/>
            </p:cNvSpPr>
            <p:nvPr/>
          </p:nvSpPr>
          <p:spPr bwMode="auto">
            <a:xfrm>
              <a:off x="10217908" y="4160159"/>
              <a:ext cx="463550" cy="461963"/>
            </a:xfrm>
            <a:prstGeom prst="rect">
              <a:avLst/>
            </a:prstGeom>
            <a:noFill/>
            <a:ln w="9525">
              <a:noFill/>
              <a:miter lim="800000"/>
            </a:ln>
            <a:effectLst/>
          </p:spPr>
          <p:txBody>
            <a:bodyPr wrap="none">
              <a:spAutoFit/>
            </a:bodyPr>
            <a:lstStyle/>
            <a:p>
              <a:r>
                <a:rPr lang="en-US" sz="2400">
                  <a:latin typeface="微软雅黑" panose="020B0503020204020204" pitchFamily="34" charset="-122"/>
                  <a:ea typeface="微软雅黑" panose="020B0503020204020204" pitchFamily="34" charset="-122"/>
                </a:rPr>
                <a:t>L</a:t>
              </a:r>
              <a:r>
                <a:rPr lang="en-US" sz="2400" baseline="-25000">
                  <a:latin typeface="微软雅黑" panose="020B0503020204020204" pitchFamily="34" charset="-122"/>
                  <a:ea typeface="微软雅黑" panose="020B0503020204020204" pitchFamily="34" charset="-122"/>
                </a:rPr>
                <a:t>2</a:t>
              </a:r>
              <a:endParaRPr lang="en-US" sz="2400" baseline="-25000">
                <a:latin typeface="微软雅黑" panose="020B0503020204020204" pitchFamily="34" charset="-122"/>
                <a:ea typeface="微软雅黑" panose="020B0503020204020204" pitchFamily="34" charset="-122"/>
              </a:endParaRPr>
            </a:p>
          </p:txBody>
        </p:sp>
        <p:grpSp>
          <p:nvGrpSpPr>
            <p:cNvPr id="46" name="Group 35"/>
            <p:cNvGrpSpPr/>
            <p:nvPr/>
          </p:nvGrpSpPr>
          <p:grpSpPr bwMode="auto">
            <a:xfrm>
              <a:off x="10094083" y="5258709"/>
              <a:ext cx="449262" cy="269875"/>
              <a:chOff x="0" y="0"/>
              <a:chExt cx="256" cy="142"/>
            </a:xfrm>
          </p:grpSpPr>
          <p:sp>
            <p:nvSpPr>
              <p:cNvPr id="56" name="Rectangle 15"/>
              <p:cNvSpPr>
                <a:spLocks noChangeArrowheads="1"/>
              </p:cNvSpPr>
              <p:nvPr/>
            </p:nvSpPr>
            <p:spPr bwMode="auto">
              <a:xfrm>
                <a:off x="29" y="0"/>
                <a:ext cx="226" cy="142"/>
              </a:xfrm>
              <a:prstGeom prst="rect">
                <a:avLst/>
              </a:prstGeom>
              <a:solidFill>
                <a:srgbClr val="FFFFFF"/>
              </a:solidFill>
              <a:ln w="9525">
                <a:noFill/>
                <a:miter lim="800000"/>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sp>
            <p:nvSpPr>
              <p:cNvPr id="57" name="Line 16"/>
              <p:cNvSpPr>
                <a:spLocks noChangeShapeType="1"/>
              </p:cNvSpPr>
              <p:nvPr/>
            </p:nvSpPr>
            <p:spPr bwMode="auto">
              <a:xfrm flipV="1">
                <a:off x="29" y="0"/>
                <a:ext cx="227" cy="86"/>
              </a:xfrm>
              <a:prstGeom prst="line">
                <a:avLst/>
              </a:prstGeom>
              <a:noFill/>
              <a:ln w="28575">
                <a:solidFill>
                  <a:schemeClr val="tx1"/>
                </a:solidFill>
                <a:round/>
              </a:ln>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58" name="Oval 17"/>
              <p:cNvSpPr>
                <a:spLocks noChangeArrowheads="1"/>
              </p:cNvSpPr>
              <p:nvPr/>
            </p:nvSpPr>
            <p:spPr bwMode="auto">
              <a:xfrm>
                <a:off x="0" y="57"/>
                <a:ext cx="57" cy="56"/>
              </a:xfrm>
              <a:prstGeom prst="ellipse">
                <a:avLst/>
              </a:prstGeom>
              <a:solidFill>
                <a:srgbClr val="FFFFFF"/>
              </a:solidFill>
              <a:ln w="28575">
                <a:solidFill>
                  <a:schemeClr val="tx1"/>
                </a:solidFill>
                <a:round/>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47" name="Group 39"/>
            <p:cNvGrpSpPr/>
            <p:nvPr/>
          </p:nvGrpSpPr>
          <p:grpSpPr bwMode="auto">
            <a:xfrm flipH="1">
              <a:off x="8924095" y="5169809"/>
              <a:ext cx="134937" cy="539752"/>
              <a:chOff x="0" y="0"/>
              <a:chExt cx="85" cy="340"/>
            </a:xfrm>
          </p:grpSpPr>
          <p:sp>
            <p:nvSpPr>
              <p:cNvPr id="53" name="Rectangle 19"/>
              <p:cNvSpPr>
                <a:spLocks noChangeArrowheads="1"/>
              </p:cNvSpPr>
              <p:nvPr/>
            </p:nvSpPr>
            <p:spPr bwMode="auto">
              <a:xfrm>
                <a:off x="0" y="113"/>
                <a:ext cx="85" cy="85"/>
              </a:xfrm>
              <a:prstGeom prst="rect">
                <a:avLst/>
              </a:prstGeom>
              <a:solidFill>
                <a:srgbClr val="FFFFFF"/>
              </a:solidFill>
              <a:ln w="9525">
                <a:noFill/>
                <a:miter lim="800000"/>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sp>
            <p:nvSpPr>
              <p:cNvPr id="54" name="Line 20"/>
              <p:cNvSpPr>
                <a:spLocks noChangeShapeType="1"/>
              </p:cNvSpPr>
              <p:nvPr/>
            </p:nvSpPr>
            <p:spPr bwMode="auto">
              <a:xfrm>
                <a:off x="0" y="0"/>
                <a:ext cx="0" cy="340"/>
              </a:xfrm>
              <a:prstGeom prst="line">
                <a:avLst/>
              </a:prstGeom>
              <a:noFill/>
              <a:ln w="28575">
                <a:solidFill>
                  <a:schemeClr val="tx1"/>
                </a:solidFill>
                <a:round/>
              </a:ln>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55" name="Line 21"/>
              <p:cNvSpPr>
                <a:spLocks noChangeShapeType="1"/>
              </p:cNvSpPr>
              <p:nvPr/>
            </p:nvSpPr>
            <p:spPr bwMode="auto">
              <a:xfrm>
                <a:off x="85" y="85"/>
                <a:ext cx="0" cy="170"/>
              </a:xfrm>
              <a:prstGeom prst="line">
                <a:avLst/>
              </a:prstGeom>
              <a:noFill/>
              <a:ln w="38100">
                <a:solidFill>
                  <a:schemeClr val="tx1"/>
                </a:solidFill>
                <a:round/>
              </a:ln>
              <a:effectLst/>
            </p:spPr>
            <p:txBody>
              <a:bodyPr/>
              <a:lstStyle/>
              <a:p>
                <a:endParaRPr lang="zh-CN" altLang="en-US" sz="2400">
                  <a:latin typeface="微软雅黑" panose="020B0503020204020204" pitchFamily="34" charset="-122"/>
                  <a:ea typeface="微软雅黑" panose="020B0503020204020204" pitchFamily="34" charset="-122"/>
                </a:endParaRPr>
              </a:p>
            </p:txBody>
          </p:sp>
        </p:grpSp>
        <p:sp>
          <p:nvSpPr>
            <p:cNvPr id="48" name="Text Box 43"/>
            <p:cNvSpPr txBox="1">
              <a:spLocks noChangeArrowheads="1"/>
            </p:cNvSpPr>
            <p:nvPr/>
          </p:nvSpPr>
          <p:spPr bwMode="auto">
            <a:xfrm>
              <a:off x="8924095" y="4160159"/>
              <a:ext cx="463550" cy="461963"/>
            </a:xfrm>
            <a:prstGeom prst="rect">
              <a:avLst/>
            </a:prstGeom>
            <a:noFill/>
            <a:ln w="9525">
              <a:noFill/>
              <a:miter lim="800000"/>
            </a:ln>
            <a:effectLst/>
          </p:spPr>
          <p:txBody>
            <a:bodyPr wrap="none">
              <a:spAutoFit/>
            </a:bodyPr>
            <a:lstStyle/>
            <a:p>
              <a:r>
                <a:rPr lang="en-US" sz="2400">
                  <a:latin typeface="微软雅黑" panose="020B0503020204020204" pitchFamily="34" charset="-122"/>
                  <a:ea typeface="微软雅黑" panose="020B0503020204020204" pitchFamily="34" charset="-122"/>
                </a:rPr>
                <a:t>L</a:t>
              </a:r>
              <a:r>
                <a:rPr lang="en-US" sz="2400" baseline="-25000">
                  <a:latin typeface="微软雅黑" panose="020B0503020204020204" pitchFamily="34" charset="-122"/>
                  <a:ea typeface="微软雅黑" panose="020B0503020204020204" pitchFamily="34" charset="-122"/>
                </a:rPr>
                <a:t>1</a:t>
              </a:r>
              <a:endParaRPr lang="en-US" sz="2400" baseline="-25000">
                <a:latin typeface="微软雅黑" panose="020B0503020204020204" pitchFamily="34" charset="-122"/>
                <a:ea typeface="微软雅黑" panose="020B0503020204020204" pitchFamily="34" charset="-122"/>
              </a:endParaRPr>
            </a:p>
          </p:txBody>
        </p:sp>
        <p:sp>
          <p:nvSpPr>
            <p:cNvPr id="51" name="AutoShape 21"/>
            <p:cNvSpPr>
              <a:spLocks noChangeArrowheads="1"/>
            </p:cNvSpPr>
            <p:nvPr/>
          </p:nvSpPr>
          <p:spPr bwMode="auto">
            <a:xfrm>
              <a:off x="10219495" y="3836309"/>
              <a:ext cx="431800" cy="431800"/>
            </a:xfrm>
            <a:prstGeom prst="flowChartSummingJunction">
              <a:avLst/>
            </a:prstGeom>
            <a:solidFill>
              <a:schemeClr val="bg1"/>
            </a:solidFill>
            <a:ln w="25400">
              <a:solidFill>
                <a:schemeClr val="tx1"/>
              </a:solidFill>
              <a:round/>
            </a:ln>
          </p:spPr>
          <p:txBody>
            <a:bodyPr wrap="none" anchor="ctr"/>
            <a:lstStyle/>
            <a:p>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52" name="TextBox 15"/>
            <p:cNvSpPr>
              <a:spLocks noChangeArrowheads="1"/>
            </p:cNvSpPr>
            <p:nvPr/>
          </p:nvSpPr>
          <p:spPr bwMode="auto">
            <a:xfrm>
              <a:off x="8368163" y="5636534"/>
              <a:ext cx="2846438" cy="592503"/>
            </a:xfrm>
            <a:prstGeom prst="roundRect">
              <a:avLst>
                <a:gd name="adj" fmla="val 16667"/>
              </a:avLst>
            </a:prstGeom>
            <a:solidFill>
              <a:schemeClr val="bg1"/>
            </a:solidFill>
            <a:ln w="9525">
              <a:noFill/>
              <a:round/>
            </a:ln>
          </p:spPr>
          <p:txBody>
            <a:bodyPr wrap="square">
              <a:spAutoFit/>
            </a:bodyPr>
            <a:lstStyle/>
            <a:p>
              <a:pPr>
                <a:lnSpc>
                  <a:spcPct val="120000"/>
                </a:lnSpc>
              </a:pPr>
              <a:r>
                <a:rPr lang="zh-CN" altLang="en-US" sz="2400" dirty="0" smtClean="0">
                  <a:latin typeface="微软雅黑" panose="020B0503020204020204" pitchFamily="34" charset="-122"/>
                  <a:ea typeface="微软雅黑" panose="020B0503020204020204" pitchFamily="34" charset="-122"/>
                </a:rPr>
                <a:t>测量电路总电压</a:t>
              </a:r>
              <a:r>
                <a:rPr lang="en-US" altLang="zh-CN" sz="2400" dirty="0" smtClean="0">
                  <a:latin typeface="微软雅黑" panose="020B0503020204020204" pitchFamily="34" charset="-122"/>
                  <a:ea typeface="微软雅黑" panose="020B0503020204020204" pitchFamily="34" charset="-122"/>
                </a:rPr>
                <a:t>U</a:t>
              </a:r>
              <a:endParaRPr lang="zh-CN" altLang="en-US" sz="2400" dirty="0">
                <a:latin typeface="微软雅黑" panose="020B0503020204020204" pitchFamily="34" charset="-122"/>
                <a:ea typeface="微软雅黑" panose="020B0503020204020204" pitchFamily="34" charset="-122"/>
              </a:endParaRPr>
            </a:p>
          </p:txBody>
        </p:sp>
        <p:sp>
          <p:nvSpPr>
            <p:cNvPr id="97" name="Text Box 46"/>
            <p:cNvSpPr txBox="1">
              <a:spLocks noChangeArrowheads="1"/>
            </p:cNvSpPr>
            <p:nvPr/>
          </p:nvSpPr>
          <p:spPr bwMode="auto">
            <a:xfrm>
              <a:off x="9626380" y="3167740"/>
              <a:ext cx="361950" cy="461963"/>
            </a:xfrm>
            <a:prstGeom prst="rect">
              <a:avLst/>
            </a:prstGeom>
            <a:noFill/>
            <a:ln w="9525">
              <a:noFill/>
              <a:miter lim="800000"/>
            </a:ln>
            <a:effectLst/>
          </p:spPr>
          <p:txBody>
            <a:bodyPr>
              <a:spAutoFit/>
            </a:bodyPr>
            <a:lstStyle/>
            <a:p>
              <a:r>
                <a:rPr lang="en-US" sz="24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V</a:t>
              </a:r>
              <a:endParaRPr 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98" name="直接连接符 97"/>
            <p:cNvCxnSpPr/>
            <p:nvPr/>
          </p:nvCxnSpPr>
          <p:spPr bwMode="auto">
            <a:xfrm rot="16200000" flipH="1">
              <a:off x="8314272" y="3697113"/>
              <a:ext cx="666040" cy="11289"/>
            </a:xfrm>
            <a:prstGeom prst="line">
              <a:avLst/>
            </a:prstGeom>
            <a:solidFill>
              <a:schemeClr val="accent1"/>
            </a:solidFill>
            <a:ln w="25400" cap="flat" cmpd="sng" algn="ctr">
              <a:solidFill>
                <a:srgbClr val="FF0000"/>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直接连接符 98"/>
            <p:cNvCxnSpPr/>
            <p:nvPr/>
          </p:nvCxnSpPr>
          <p:spPr bwMode="auto">
            <a:xfrm rot="16200000" flipH="1">
              <a:off x="10634141" y="3714048"/>
              <a:ext cx="666040" cy="11289"/>
            </a:xfrm>
            <a:prstGeom prst="line">
              <a:avLst/>
            </a:prstGeom>
            <a:solidFill>
              <a:schemeClr val="accent1"/>
            </a:solidFill>
            <a:ln w="25400" cap="flat" cmpd="sng" algn="ctr">
              <a:solidFill>
                <a:srgbClr val="FF0000"/>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additive="base">
                                        <p:cTn id="17" dur="500" fill="hold"/>
                                        <p:tgtEl>
                                          <p:spTgt spid="103"/>
                                        </p:tgtEl>
                                        <p:attrNameLst>
                                          <p:attrName>ppt_x</p:attrName>
                                        </p:attrNameLst>
                                      </p:cBhvr>
                                      <p:tavLst>
                                        <p:tav tm="0">
                                          <p:val>
                                            <p:strVal val="1+#ppt_w/2"/>
                                          </p:val>
                                        </p:tav>
                                        <p:tav tm="100000">
                                          <p:val>
                                            <p:strVal val="#ppt_x"/>
                                          </p:val>
                                        </p:tav>
                                      </p:tavLst>
                                    </p:anim>
                                    <p:anim calcmode="lin" valueType="num">
                                      <p:cBhvr additive="base">
                                        <p:cTn id="18" dur="500" fill="hold"/>
                                        <p:tgtEl>
                                          <p:spTgt spid="10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500" fill="hold"/>
                                        <p:tgtEl>
                                          <p:spTgt spid="104"/>
                                        </p:tgtEl>
                                        <p:attrNameLst>
                                          <p:attrName>ppt_x</p:attrName>
                                        </p:attrNameLst>
                                      </p:cBhvr>
                                      <p:tavLst>
                                        <p:tav tm="0">
                                          <p:val>
                                            <p:strVal val="1+#ppt_w/2"/>
                                          </p:val>
                                        </p:tav>
                                        <p:tav tm="100000">
                                          <p:val>
                                            <p:strVal val="#ppt_x"/>
                                          </p:val>
                                        </p:tav>
                                      </p:tavLst>
                                    </p:anim>
                                    <p:anim calcmode="lin" valueType="num">
                                      <p:cBhvr additive="base">
                                        <p:cTn id="24" dur="500" fill="hold"/>
                                        <p:tgtEl>
                                          <p:spTgt spid="10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05"/>
                                        </p:tgtEl>
                                        <p:attrNameLst>
                                          <p:attrName>style.visibility</p:attrName>
                                        </p:attrNameLst>
                                      </p:cBhvr>
                                      <p:to>
                                        <p:strVal val="visible"/>
                                      </p:to>
                                    </p:set>
                                    <p:anim calcmode="lin" valueType="num">
                                      <p:cBhvr additive="base">
                                        <p:cTn id="29" dur="500" fill="hold"/>
                                        <p:tgtEl>
                                          <p:spTgt spid="105"/>
                                        </p:tgtEl>
                                        <p:attrNameLst>
                                          <p:attrName>ppt_x</p:attrName>
                                        </p:attrNameLst>
                                      </p:cBhvr>
                                      <p:tavLst>
                                        <p:tav tm="0">
                                          <p:val>
                                            <p:strVal val="1+#ppt_w/2"/>
                                          </p:val>
                                        </p:tav>
                                        <p:tav tm="100000">
                                          <p:val>
                                            <p:strVal val="#ppt_x"/>
                                          </p:val>
                                        </p:tav>
                                      </p:tavLst>
                                    </p:anim>
                                    <p:anim calcmode="lin" valueType="num">
                                      <p:cBhvr additive="base">
                                        <p:cTn id="30" dur="500" fill="hold"/>
                                        <p:tgtEl>
                                          <p:spTgt spid="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1080831"/>
            <a:ext cx="2093913" cy="550863"/>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buFont typeface="Arial" panose="020B0604020202020204" pitchFamily="34" charset="0"/>
              <a:buNone/>
              <a:defRPr/>
            </a:pPr>
            <a:r>
              <a:rPr lang="zh-CN" altLang="en-US" sz="2400" b="1" dirty="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实验探究</a:t>
            </a:r>
            <a:endParaRPr lang="zh-CN" altLang="en-US" sz="2400" b="1" dirty="0">
              <a:latin typeface="微软雅黑" panose="020B0503020204020204" pitchFamily="34" charset="-122"/>
              <a:ea typeface="微软雅黑" panose="020B0503020204020204" pitchFamily="34" charset="-122"/>
            </a:endParaRPr>
          </a:p>
        </p:txBody>
      </p:sp>
      <p:sp>
        <p:nvSpPr>
          <p:cNvPr id="3" name="TextBox 15"/>
          <p:cNvSpPr>
            <a:spLocks noChangeArrowheads="1"/>
          </p:cNvSpPr>
          <p:nvPr/>
        </p:nvSpPr>
        <p:spPr bwMode="auto">
          <a:xfrm>
            <a:off x="1258984" y="1756566"/>
            <a:ext cx="5272088" cy="592503"/>
          </a:xfrm>
          <a:prstGeom prst="roundRect">
            <a:avLst>
              <a:gd name="adj" fmla="val 16667"/>
            </a:avLst>
          </a:prstGeom>
          <a:solidFill>
            <a:schemeClr val="bg1"/>
          </a:solidFill>
          <a:ln w="9525">
            <a:noFill/>
            <a:round/>
          </a:ln>
        </p:spPr>
        <p:txBody>
          <a:bodyPr>
            <a:spAutoFit/>
          </a:bodyPr>
          <a:lstStyle/>
          <a:p>
            <a:pPr>
              <a:lnSpc>
                <a:spcPct val="120000"/>
              </a:lnSpc>
            </a:pPr>
            <a:r>
              <a:rPr lang="zh-CN" altLang="en-US" sz="2400" dirty="0">
                <a:latin typeface="微软雅黑" panose="020B0503020204020204" pitchFamily="34" charset="-122"/>
                <a:ea typeface="微软雅黑" panose="020B0503020204020204" pitchFamily="34" charset="-122"/>
              </a:rPr>
              <a:t>探究</a:t>
            </a:r>
            <a:r>
              <a:rPr lang="en-US"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：串联电路的</a:t>
            </a:r>
            <a:r>
              <a:rPr lang="zh-CN" altLang="en-US" sz="2400" dirty="0" smtClean="0">
                <a:latin typeface="微软雅黑" panose="020B0503020204020204" pitchFamily="34" charset="-122"/>
                <a:ea typeface="微软雅黑" panose="020B0503020204020204" pitchFamily="34" charset="-122"/>
              </a:rPr>
              <a:t>电压规律</a:t>
            </a:r>
            <a:endParaRPr lang="zh-CN" altLang="en-US" sz="2400" dirty="0">
              <a:latin typeface="微软雅黑" panose="020B0503020204020204" pitchFamily="34" charset="-122"/>
              <a:ea typeface="微软雅黑" panose="020B0503020204020204" pitchFamily="34" charset="-122"/>
            </a:endParaRPr>
          </a:p>
        </p:txBody>
      </p:sp>
      <p:sp>
        <p:nvSpPr>
          <p:cNvPr id="4" name="TextBox 1"/>
          <p:cNvSpPr txBox="1">
            <a:spLocks noChangeArrowheads="1"/>
          </p:cNvSpPr>
          <p:nvPr/>
        </p:nvSpPr>
        <p:spPr bwMode="auto">
          <a:xfrm>
            <a:off x="860779" y="2400894"/>
            <a:ext cx="1467281" cy="646331"/>
          </a:xfrm>
          <a:prstGeom prst="rect">
            <a:avLst/>
          </a:prstGeom>
          <a:solidFill>
            <a:schemeClr val="accent5">
              <a:lumMod val="50000"/>
            </a:schemeClr>
          </a:solidFill>
          <a:ln w="9525">
            <a:noFill/>
            <a:miter lim="800000"/>
          </a:ln>
        </p:spPr>
        <p:txBody>
          <a:bodyPr wrap="square" anchor="ctr" anchorCtr="0">
            <a:spAutoFit/>
          </a:bodyPr>
          <a:lstStyle/>
          <a:p>
            <a:pPr>
              <a:lnSpc>
                <a:spcPct val="150000"/>
              </a:lnSpc>
            </a:pPr>
            <a:r>
              <a:rPr lang="zh-CN" altLang="en-US" sz="2400" b="1" dirty="0" smtClean="0">
                <a:solidFill>
                  <a:schemeClr val="bg1"/>
                </a:solidFill>
                <a:latin typeface="微软雅黑" panose="020B0503020204020204" pitchFamily="34" charset="-122"/>
                <a:ea typeface="微软雅黑" panose="020B0503020204020204" pitchFamily="34" charset="-122"/>
              </a:rPr>
              <a:t>进行实验</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grpSp>
        <p:nvGrpSpPr>
          <p:cNvPr id="5" name="Group 7"/>
          <p:cNvGrpSpPr/>
          <p:nvPr/>
        </p:nvGrpSpPr>
        <p:grpSpPr bwMode="auto">
          <a:xfrm>
            <a:off x="8050975" y="952802"/>
            <a:ext cx="2595358" cy="1885078"/>
            <a:chOff x="0" y="0"/>
            <a:chExt cx="1951" cy="1474"/>
          </a:xfrm>
        </p:grpSpPr>
        <p:sp>
          <p:nvSpPr>
            <p:cNvPr id="6" name="Text Box 8"/>
            <p:cNvSpPr txBox="1">
              <a:spLocks noChangeArrowheads="1"/>
            </p:cNvSpPr>
            <p:nvPr/>
          </p:nvSpPr>
          <p:spPr bwMode="auto">
            <a:xfrm>
              <a:off x="1225" y="920"/>
              <a:ext cx="233" cy="291"/>
            </a:xfrm>
            <a:prstGeom prst="rect">
              <a:avLst/>
            </a:prstGeom>
            <a:noFill/>
            <a:ln w="9525">
              <a:noFill/>
              <a:miter lim="800000"/>
            </a:ln>
            <a:effectLst/>
          </p:spPr>
          <p:txBody>
            <a:bodyPr wrap="none">
              <a:spAutoFit/>
            </a:bodyPr>
            <a:lstStyle/>
            <a:p>
              <a:r>
                <a:rPr lang="en-US" sz="2400">
                  <a:latin typeface="微软雅黑" panose="020B0503020204020204" pitchFamily="34" charset="-122"/>
                  <a:ea typeface="微软雅黑" panose="020B0503020204020204" pitchFamily="34" charset="-122"/>
                </a:rPr>
                <a:t>S</a:t>
              </a:r>
              <a:endParaRPr lang="en-US" sz="2400" baseline="-25000">
                <a:latin typeface="微软雅黑" panose="020B0503020204020204" pitchFamily="34" charset="-122"/>
                <a:ea typeface="微软雅黑" panose="020B0503020204020204" pitchFamily="34" charset="-122"/>
              </a:endParaRPr>
            </a:p>
          </p:txBody>
        </p:sp>
        <p:grpSp>
          <p:nvGrpSpPr>
            <p:cNvPr id="7" name="Group 9"/>
            <p:cNvGrpSpPr/>
            <p:nvPr/>
          </p:nvGrpSpPr>
          <p:grpSpPr bwMode="auto">
            <a:xfrm>
              <a:off x="0" y="0"/>
              <a:ext cx="1951" cy="1474"/>
              <a:chOff x="0" y="0"/>
              <a:chExt cx="1951" cy="1474"/>
            </a:xfrm>
          </p:grpSpPr>
          <p:sp>
            <p:nvSpPr>
              <p:cNvPr id="8" name="Rectangle 10"/>
              <p:cNvSpPr>
                <a:spLocks noChangeArrowheads="1"/>
              </p:cNvSpPr>
              <p:nvPr/>
            </p:nvSpPr>
            <p:spPr bwMode="auto">
              <a:xfrm>
                <a:off x="0" y="431"/>
                <a:ext cx="1951" cy="862"/>
              </a:xfrm>
              <a:prstGeom prst="rect">
                <a:avLst/>
              </a:prstGeom>
              <a:noFill/>
              <a:ln w="28575">
                <a:solidFill>
                  <a:schemeClr val="tx1"/>
                </a:solidFill>
                <a:miter lim="800000"/>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sp>
            <p:nvSpPr>
              <p:cNvPr id="9" name="AutoShape 21"/>
              <p:cNvSpPr>
                <a:spLocks noChangeArrowheads="1"/>
              </p:cNvSpPr>
              <p:nvPr/>
            </p:nvSpPr>
            <p:spPr bwMode="auto">
              <a:xfrm>
                <a:off x="417" y="272"/>
                <a:ext cx="309" cy="306"/>
              </a:xfrm>
              <a:prstGeom prst="flowChartSummingJunction">
                <a:avLst/>
              </a:prstGeom>
              <a:solidFill>
                <a:schemeClr val="bg1"/>
              </a:solidFill>
              <a:ln w="25400">
                <a:solidFill>
                  <a:schemeClr val="tx1"/>
                </a:solidFill>
                <a:round/>
              </a:ln>
            </p:spPr>
            <p:txBody>
              <a:bodyPr wrap="none" anchor="ctr"/>
              <a:lstStyle/>
              <a:p>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10" name="Text Box 12"/>
              <p:cNvSpPr txBox="1">
                <a:spLocks noChangeArrowheads="1"/>
              </p:cNvSpPr>
              <p:nvPr/>
            </p:nvSpPr>
            <p:spPr bwMode="auto">
              <a:xfrm>
                <a:off x="1248" y="0"/>
                <a:ext cx="292" cy="291"/>
              </a:xfrm>
              <a:prstGeom prst="rect">
                <a:avLst/>
              </a:prstGeom>
              <a:noFill/>
              <a:ln w="9525">
                <a:noFill/>
                <a:miter lim="800000"/>
              </a:ln>
              <a:effectLst/>
            </p:spPr>
            <p:txBody>
              <a:bodyPr wrap="none">
                <a:spAutoFit/>
              </a:bodyPr>
              <a:lstStyle/>
              <a:p>
                <a:r>
                  <a:rPr lang="en-US" sz="2400">
                    <a:latin typeface="微软雅黑" panose="020B0503020204020204" pitchFamily="34" charset="-122"/>
                    <a:ea typeface="微软雅黑" panose="020B0503020204020204" pitchFamily="34" charset="-122"/>
                  </a:rPr>
                  <a:t>L</a:t>
                </a:r>
                <a:r>
                  <a:rPr lang="en-US" sz="2400" baseline="-25000">
                    <a:latin typeface="微软雅黑" panose="020B0503020204020204" pitchFamily="34" charset="-122"/>
                    <a:ea typeface="微软雅黑" panose="020B0503020204020204" pitchFamily="34" charset="-122"/>
                  </a:rPr>
                  <a:t>2</a:t>
                </a:r>
                <a:endParaRPr lang="en-US" sz="2400" baseline="-25000">
                  <a:latin typeface="微软雅黑" panose="020B0503020204020204" pitchFamily="34" charset="-122"/>
                  <a:ea typeface="微软雅黑" panose="020B0503020204020204" pitchFamily="34" charset="-122"/>
                </a:endParaRPr>
              </a:p>
            </p:txBody>
          </p:sp>
          <p:grpSp>
            <p:nvGrpSpPr>
              <p:cNvPr id="11" name="Group 13"/>
              <p:cNvGrpSpPr/>
              <p:nvPr/>
            </p:nvGrpSpPr>
            <p:grpSpPr bwMode="auto">
              <a:xfrm>
                <a:off x="1214" y="1190"/>
                <a:ext cx="283" cy="170"/>
                <a:chOff x="0" y="0"/>
                <a:chExt cx="256" cy="142"/>
              </a:xfrm>
            </p:grpSpPr>
            <p:sp>
              <p:nvSpPr>
                <p:cNvPr id="24" name="Rectangle 15"/>
                <p:cNvSpPr>
                  <a:spLocks noChangeArrowheads="1"/>
                </p:cNvSpPr>
                <p:nvPr/>
              </p:nvSpPr>
              <p:spPr bwMode="auto">
                <a:xfrm>
                  <a:off x="29" y="0"/>
                  <a:ext cx="226" cy="142"/>
                </a:xfrm>
                <a:prstGeom prst="rect">
                  <a:avLst/>
                </a:prstGeom>
                <a:solidFill>
                  <a:srgbClr val="FFFFFF"/>
                </a:solidFill>
                <a:ln w="9525">
                  <a:noFill/>
                  <a:miter lim="800000"/>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sp>
              <p:nvSpPr>
                <p:cNvPr id="25" name="Line 16"/>
                <p:cNvSpPr>
                  <a:spLocks noChangeShapeType="1"/>
                </p:cNvSpPr>
                <p:nvPr/>
              </p:nvSpPr>
              <p:spPr bwMode="auto">
                <a:xfrm flipV="1">
                  <a:off x="29" y="0"/>
                  <a:ext cx="227" cy="86"/>
                </a:xfrm>
                <a:prstGeom prst="line">
                  <a:avLst/>
                </a:prstGeom>
                <a:noFill/>
                <a:ln w="28575">
                  <a:solidFill>
                    <a:schemeClr val="tx1"/>
                  </a:solidFill>
                  <a:round/>
                </a:ln>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26" name="Oval 17"/>
                <p:cNvSpPr>
                  <a:spLocks noChangeArrowheads="1"/>
                </p:cNvSpPr>
                <p:nvPr/>
              </p:nvSpPr>
              <p:spPr bwMode="auto">
                <a:xfrm>
                  <a:off x="0" y="57"/>
                  <a:ext cx="57" cy="56"/>
                </a:xfrm>
                <a:prstGeom prst="ellipse">
                  <a:avLst/>
                </a:prstGeom>
                <a:solidFill>
                  <a:srgbClr val="FFFFFF"/>
                </a:solidFill>
                <a:ln w="28575">
                  <a:solidFill>
                    <a:schemeClr val="tx1"/>
                  </a:solidFill>
                  <a:round/>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grpSp>
          <p:grpSp>
            <p:nvGrpSpPr>
              <p:cNvPr id="12" name="Group 17"/>
              <p:cNvGrpSpPr/>
              <p:nvPr/>
            </p:nvGrpSpPr>
            <p:grpSpPr bwMode="auto">
              <a:xfrm flipH="1">
                <a:off x="477" y="1134"/>
                <a:ext cx="85" cy="340"/>
                <a:chOff x="0" y="0"/>
                <a:chExt cx="85" cy="340"/>
              </a:xfrm>
            </p:grpSpPr>
            <p:sp>
              <p:nvSpPr>
                <p:cNvPr id="21" name="Rectangle 19"/>
                <p:cNvSpPr>
                  <a:spLocks noChangeArrowheads="1"/>
                </p:cNvSpPr>
                <p:nvPr/>
              </p:nvSpPr>
              <p:spPr bwMode="auto">
                <a:xfrm>
                  <a:off x="0" y="113"/>
                  <a:ext cx="85" cy="85"/>
                </a:xfrm>
                <a:prstGeom prst="rect">
                  <a:avLst/>
                </a:prstGeom>
                <a:solidFill>
                  <a:srgbClr val="FFFFFF"/>
                </a:solidFill>
                <a:ln w="9525">
                  <a:noFill/>
                  <a:miter lim="800000"/>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sp>
              <p:nvSpPr>
                <p:cNvPr id="22" name="Line 20"/>
                <p:cNvSpPr>
                  <a:spLocks noChangeShapeType="1"/>
                </p:cNvSpPr>
                <p:nvPr/>
              </p:nvSpPr>
              <p:spPr bwMode="auto">
                <a:xfrm>
                  <a:off x="0" y="0"/>
                  <a:ext cx="0" cy="340"/>
                </a:xfrm>
                <a:prstGeom prst="line">
                  <a:avLst/>
                </a:prstGeom>
                <a:noFill/>
                <a:ln w="28575">
                  <a:solidFill>
                    <a:schemeClr val="tx1"/>
                  </a:solidFill>
                  <a:round/>
                </a:ln>
                <a:effec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23" name="Line 21"/>
                <p:cNvSpPr>
                  <a:spLocks noChangeShapeType="1"/>
                </p:cNvSpPr>
                <p:nvPr/>
              </p:nvSpPr>
              <p:spPr bwMode="auto">
                <a:xfrm>
                  <a:off x="85" y="85"/>
                  <a:ext cx="0" cy="170"/>
                </a:xfrm>
                <a:prstGeom prst="line">
                  <a:avLst/>
                </a:prstGeom>
                <a:noFill/>
                <a:ln w="38100">
                  <a:solidFill>
                    <a:schemeClr val="tx1"/>
                  </a:solidFill>
                  <a:round/>
                </a:ln>
                <a:effectLst/>
              </p:spPr>
              <p:txBody>
                <a:bodyPr/>
                <a:lstStyle/>
                <a:p>
                  <a:endParaRPr lang="zh-CN" altLang="en-US" sz="2400">
                    <a:latin typeface="微软雅黑" panose="020B0503020204020204" pitchFamily="34" charset="-122"/>
                    <a:ea typeface="微软雅黑" panose="020B0503020204020204" pitchFamily="34" charset="-122"/>
                  </a:endParaRPr>
                </a:p>
              </p:txBody>
            </p:sp>
          </p:grpSp>
          <p:sp>
            <p:nvSpPr>
              <p:cNvPr id="13" name="AutoShape 21"/>
              <p:cNvSpPr>
                <a:spLocks noChangeArrowheads="1"/>
              </p:cNvSpPr>
              <p:nvPr/>
            </p:nvSpPr>
            <p:spPr bwMode="auto">
              <a:xfrm>
                <a:off x="1225" y="272"/>
                <a:ext cx="309" cy="306"/>
              </a:xfrm>
              <a:prstGeom prst="flowChartSummingJunction">
                <a:avLst/>
              </a:prstGeom>
              <a:solidFill>
                <a:schemeClr val="bg1"/>
              </a:solidFill>
              <a:ln w="25400">
                <a:solidFill>
                  <a:schemeClr val="tx1"/>
                </a:solidFill>
                <a:round/>
              </a:ln>
            </p:spPr>
            <p:txBody>
              <a:bodyPr wrap="none" anchor="ctr"/>
              <a:lstStyle/>
              <a:p>
                <a:endParaRPr lang="zh-CN" altLang="en-US" sz="2400">
                  <a:solidFill>
                    <a:srgbClr val="000000"/>
                  </a:solidFill>
                  <a:latin typeface="微软雅黑" panose="020B0503020204020204" pitchFamily="34" charset="-122"/>
                  <a:ea typeface="微软雅黑" panose="020B0503020204020204" pitchFamily="34" charset="-122"/>
                </a:endParaRPr>
              </a:p>
            </p:txBody>
          </p:sp>
          <p:sp>
            <p:nvSpPr>
              <p:cNvPr id="14" name="Oval 22"/>
              <p:cNvSpPr>
                <a:spLocks noChangeArrowheads="1"/>
              </p:cNvSpPr>
              <p:nvPr/>
            </p:nvSpPr>
            <p:spPr bwMode="auto">
              <a:xfrm>
                <a:off x="183" y="394"/>
                <a:ext cx="68" cy="68"/>
              </a:xfrm>
              <a:prstGeom prst="ellipse">
                <a:avLst/>
              </a:prstGeom>
              <a:solidFill>
                <a:srgbClr val="CC0000"/>
              </a:solidFill>
              <a:ln w="9525">
                <a:noFill/>
                <a:round/>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sp>
            <p:nvSpPr>
              <p:cNvPr id="15" name="Text Box 23"/>
              <p:cNvSpPr txBox="1">
                <a:spLocks noChangeArrowheads="1"/>
              </p:cNvSpPr>
              <p:nvPr/>
            </p:nvSpPr>
            <p:spPr bwMode="auto">
              <a:xfrm>
                <a:off x="114" y="453"/>
                <a:ext cx="262" cy="291"/>
              </a:xfrm>
              <a:prstGeom prst="rect">
                <a:avLst/>
              </a:prstGeom>
              <a:noFill/>
              <a:ln w="9525">
                <a:noFill/>
                <a:miter lim="800000"/>
              </a:ln>
              <a:effectLst/>
            </p:spPr>
            <p:txBody>
              <a:bodyPr wrap="none">
                <a:spAutoFit/>
              </a:bodyPr>
              <a:lstStyle/>
              <a:p>
                <a:r>
                  <a:rPr lang="en-US" sz="2400">
                    <a:latin typeface="微软雅黑" panose="020B0503020204020204" pitchFamily="34" charset="-122"/>
                    <a:ea typeface="微软雅黑" panose="020B0503020204020204" pitchFamily="34" charset="-122"/>
                  </a:rPr>
                  <a:t>A</a:t>
                </a:r>
                <a:endParaRPr lang="en-US" sz="2400" baseline="-25000">
                  <a:latin typeface="微软雅黑" panose="020B0503020204020204" pitchFamily="34" charset="-122"/>
                  <a:ea typeface="微软雅黑" panose="020B0503020204020204" pitchFamily="34" charset="-122"/>
                </a:endParaRPr>
              </a:p>
            </p:txBody>
          </p:sp>
          <p:sp>
            <p:nvSpPr>
              <p:cNvPr id="16" name="Oval 24"/>
              <p:cNvSpPr>
                <a:spLocks noChangeArrowheads="1"/>
              </p:cNvSpPr>
              <p:nvPr/>
            </p:nvSpPr>
            <p:spPr bwMode="auto">
              <a:xfrm>
                <a:off x="953" y="385"/>
                <a:ext cx="68" cy="68"/>
              </a:xfrm>
              <a:prstGeom prst="ellipse">
                <a:avLst/>
              </a:prstGeom>
              <a:solidFill>
                <a:srgbClr val="CC0000"/>
              </a:solidFill>
              <a:ln w="9525">
                <a:noFill/>
                <a:round/>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sp>
            <p:nvSpPr>
              <p:cNvPr id="17" name="Text Box 25"/>
              <p:cNvSpPr txBox="1">
                <a:spLocks noChangeArrowheads="1"/>
              </p:cNvSpPr>
              <p:nvPr/>
            </p:nvSpPr>
            <p:spPr bwMode="auto">
              <a:xfrm>
                <a:off x="885" y="431"/>
                <a:ext cx="237" cy="291"/>
              </a:xfrm>
              <a:prstGeom prst="rect">
                <a:avLst/>
              </a:prstGeom>
              <a:noFill/>
              <a:ln w="9525">
                <a:noFill/>
                <a:miter lim="800000"/>
              </a:ln>
              <a:effectLst/>
            </p:spPr>
            <p:txBody>
              <a:bodyPr wrap="none">
                <a:spAutoFit/>
              </a:bodyPr>
              <a:lstStyle/>
              <a:p>
                <a:r>
                  <a:rPr lang="en-US" sz="2400">
                    <a:latin typeface="微软雅黑" panose="020B0503020204020204" pitchFamily="34" charset="-122"/>
                    <a:ea typeface="微软雅黑" panose="020B0503020204020204" pitchFamily="34" charset="-122"/>
                  </a:rPr>
                  <a:t>B</a:t>
                </a:r>
                <a:endParaRPr lang="en-US" sz="2400" baseline="-25000">
                  <a:latin typeface="微软雅黑" panose="020B0503020204020204" pitchFamily="34" charset="-122"/>
                  <a:ea typeface="微软雅黑" panose="020B0503020204020204" pitchFamily="34" charset="-122"/>
                </a:endParaRPr>
              </a:p>
            </p:txBody>
          </p:sp>
          <p:sp>
            <p:nvSpPr>
              <p:cNvPr id="18" name="Oval 26"/>
              <p:cNvSpPr>
                <a:spLocks noChangeArrowheads="1"/>
              </p:cNvSpPr>
              <p:nvPr/>
            </p:nvSpPr>
            <p:spPr bwMode="auto">
              <a:xfrm>
                <a:off x="1709" y="394"/>
                <a:ext cx="68" cy="68"/>
              </a:xfrm>
              <a:prstGeom prst="ellipse">
                <a:avLst/>
              </a:prstGeom>
              <a:solidFill>
                <a:srgbClr val="CC0000"/>
              </a:solidFill>
              <a:ln w="9525">
                <a:noFill/>
                <a:round/>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sp>
            <p:nvSpPr>
              <p:cNvPr id="19" name="Text Box 27"/>
              <p:cNvSpPr txBox="1">
                <a:spLocks noChangeArrowheads="1"/>
              </p:cNvSpPr>
              <p:nvPr/>
            </p:nvSpPr>
            <p:spPr bwMode="auto">
              <a:xfrm>
                <a:off x="1633" y="430"/>
                <a:ext cx="255" cy="288"/>
              </a:xfrm>
              <a:prstGeom prst="rect">
                <a:avLst/>
              </a:prstGeom>
              <a:noFill/>
              <a:ln w="9525">
                <a:noFill/>
                <a:miter lim="800000"/>
              </a:ln>
              <a:effectLst/>
            </p:spPr>
            <p:txBody>
              <a:bodyPr wrap="none">
                <a:spAutoFit/>
              </a:bodyPr>
              <a:lstStyle/>
              <a:p>
                <a:r>
                  <a:rPr lang="en-US" sz="2400">
                    <a:latin typeface="微软雅黑" panose="020B0503020204020204" pitchFamily="34" charset="-122"/>
                    <a:ea typeface="微软雅黑" panose="020B0503020204020204" pitchFamily="34" charset="-122"/>
                  </a:rPr>
                  <a:t>C</a:t>
                </a:r>
                <a:endParaRPr lang="en-US" sz="2400" baseline="-25000">
                  <a:latin typeface="微软雅黑" panose="020B0503020204020204" pitchFamily="34" charset="-122"/>
                  <a:ea typeface="微软雅黑" panose="020B0503020204020204" pitchFamily="34" charset="-122"/>
                </a:endParaRPr>
              </a:p>
            </p:txBody>
          </p:sp>
          <p:sp>
            <p:nvSpPr>
              <p:cNvPr id="20" name="Text Box 28"/>
              <p:cNvSpPr txBox="1">
                <a:spLocks noChangeArrowheads="1"/>
              </p:cNvSpPr>
              <p:nvPr/>
            </p:nvSpPr>
            <p:spPr bwMode="auto">
              <a:xfrm>
                <a:off x="409" y="0"/>
                <a:ext cx="292" cy="291"/>
              </a:xfrm>
              <a:prstGeom prst="rect">
                <a:avLst/>
              </a:prstGeom>
              <a:noFill/>
              <a:ln w="9525">
                <a:noFill/>
                <a:miter lim="800000"/>
              </a:ln>
              <a:effectLst/>
            </p:spPr>
            <p:txBody>
              <a:bodyPr wrap="none">
                <a:spAutoFit/>
              </a:bodyPr>
              <a:lstStyle/>
              <a:p>
                <a:r>
                  <a:rPr lang="en-US" sz="2400">
                    <a:latin typeface="微软雅黑" panose="020B0503020204020204" pitchFamily="34" charset="-122"/>
                    <a:ea typeface="微软雅黑" panose="020B0503020204020204" pitchFamily="34" charset="-122"/>
                  </a:rPr>
                  <a:t>L</a:t>
                </a:r>
                <a:r>
                  <a:rPr lang="en-US" sz="2400" baseline="-25000">
                    <a:latin typeface="微软雅黑" panose="020B0503020204020204" pitchFamily="34" charset="-122"/>
                    <a:ea typeface="微软雅黑" panose="020B0503020204020204" pitchFamily="34" charset="-122"/>
                  </a:rPr>
                  <a:t>1</a:t>
                </a:r>
                <a:endParaRPr lang="en-US" sz="2400" baseline="-25000">
                  <a:latin typeface="微软雅黑" panose="020B0503020204020204" pitchFamily="34" charset="-122"/>
                  <a:ea typeface="微软雅黑" panose="020B0503020204020204" pitchFamily="34" charset="-122"/>
                </a:endParaRPr>
              </a:p>
            </p:txBody>
          </p:sp>
        </p:grpSp>
      </p:grpSp>
      <p:sp>
        <p:nvSpPr>
          <p:cNvPr id="27" name="TextBox 15"/>
          <p:cNvSpPr>
            <a:spLocks noChangeArrowheads="1"/>
          </p:cNvSpPr>
          <p:nvPr/>
        </p:nvSpPr>
        <p:spPr bwMode="auto">
          <a:xfrm>
            <a:off x="1016741" y="3178706"/>
            <a:ext cx="10418903" cy="1736646"/>
          </a:xfrm>
          <a:prstGeom prst="roundRect">
            <a:avLst>
              <a:gd name="adj" fmla="val 16667"/>
            </a:avLst>
          </a:prstGeom>
          <a:solidFill>
            <a:schemeClr val="bg1"/>
          </a:solidFill>
          <a:ln w="25400">
            <a:noFill/>
            <a:round/>
          </a:ln>
        </p:spPr>
        <p:txBody>
          <a:bodyPr wrap="square">
            <a:spAutoFit/>
          </a:bodyPr>
          <a:lstStyle/>
          <a:p>
            <a:r>
              <a:rPr lang="en-US" sz="2400" dirty="0" smtClean="0">
                <a:solidFill>
                  <a:srgbClr val="000000"/>
                </a:solidFill>
                <a:latin typeface="微软雅黑" panose="020B0503020204020204" pitchFamily="34" charset="-122"/>
                <a:ea typeface="微软雅黑" panose="020B0503020204020204" pitchFamily="34" charset="-122"/>
              </a:rPr>
              <a:t>1</a:t>
            </a:r>
            <a:r>
              <a:rPr lang="zh-CN" altLang="en-US" sz="2400" dirty="0" smtClean="0">
                <a:solidFill>
                  <a:srgbClr val="000000"/>
                </a:solidFill>
                <a:latin typeface="微软雅黑" panose="020B0503020204020204" pitchFamily="34" charset="-122"/>
                <a:ea typeface="微软雅黑" panose="020B0503020204020204" pitchFamily="34" charset="-122"/>
              </a:rPr>
              <a:t>．根据电路图连接电路；</a:t>
            </a:r>
            <a:endParaRPr lang="zh-CN" altLang="en-US" sz="2400" dirty="0">
              <a:solidFill>
                <a:srgbClr val="000000"/>
              </a:solidFill>
              <a:latin typeface="微软雅黑" panose="020B0503020204020204" pitchFamily="34" charset="-122"/>
              <a:ea typeface="微软雅黑" panose="020B0503020204020204" pitchFamily="34" charset="-122"/>
            </a:endParaRPr>
          </a:p>
          <a:p>
            <a:r>
              <a:rPr lang="en-US" sz="2400" dirty="0" smtClean="0">
                <a:solidFill>
                  <a:srgbClr val="000000"/>
                </a:solidFill>
                <a:latin typeface="微软雅黑" panose="020B0503020204020204" pitchFamily="34" charset="-122"/>
                <a:ea typeface="微软雅黑" panose="020B0503020204020204" pitchFamily="34" charset="-122"/>
              </a:rPr>
              <a:t>2</a:t>
            </a:r>
            <a:r>
              <a:rPr lang="zh-CN" altLang="en-US" sz="2400" dirty="0" smtClean="0">
                <a:solidFill>
                  <a:srgbClr val="000000"/>
                </a:solidFill>
                <a:latin typeface="微软雅黑" panose="020B0503020204020204" pitchFamily="34" charset="-122"/>
                <a:ea typeface="微软雅黑" panose="020B0503020204020204" pitchFamily="34" charset="-122"/>
              </a:rPr>
              <a:t>．将电压表并联</a:t>
            </a:r>
            <a:r>
              <a:rPr lang="en-US" altLang="zh-CN" sz="2400" dirty="0" smtClean="0">
                <a:solidFill>
                  <a:srgbClr val="000000"/>
                </a:solidFill>
                <a:latin typeface="微软雅黑" panose="020B0503020204020204" pitchFamily="34" charset="-122"/>
                <a:ea typeface="微软雅黑" panose="020B0503020204020204" pitchFamily="34" charset="-122"/>
              </a:rPr>
              <a:t>L</a:t>
            </a:r>
            <a:r>
              <a:rPr lang="en-US" altLang="zh-CN" sz="2400" baseline="-25000" dirty="0" smtClean="0">
                <a:solidFill>
                  <a:srgbClr val="000000"/>
                </a:solidFill>
                <a:latin typeface="微软雅黑" panose="020B0503020204020204" pitchFamily="34" charset="-122"/>
                <a:ea typeface="微软雅黑" panose="020B0503020204020204" pitchFamily="34" charset="-122"/>
              </a:rPr>
              <a:t>1</a:t>
            </a:r>
            <a:r>
              <a:rPr lang="zh-CN" altLang="en-US" sz="2400" dirty="0" smtClean="0">
                <a:solidFill>
                  <a:srgbClr val="000000"/>
                </a:solidFill>
                <a:latin typeface="微软雅黑" panose="020B0503020204020204" pitchFamily="34" charset="-122"/>
                <a:ea typeface="微软雅黑" panose="020B0503020204020204" pitchFamily="34" charset="-122"/>
              </a:rPr>
              <a:t>两端，测量</a:t>
            </a:r>
            <a:r>
              <a:rPr lang="en-US" altLang="zh-CN" sz="2400" dirty="0" smtClean="0">
                <a:solidFill>
                  <a:srgbClr val="000000"/>
                </a:solidFill>
                <a:latin typeface="微软雅黑" panose="020B0503020204020204" pitchFamily="34" charset="-122"/>
                <a:ea typeface="微软雅黑" panose="020B0503020204020204" pitchFamily="34" charset="-122"/>
              </a:rPr>
              <a:t>U</a:t>
            </a:r>
            <a:r>
              <a:rPr lang="en-US" altLang="zh-CN" sz="2400" baseline="-25000" dirty="0" smtClean="0">
                <a:solidFill>
                  <a:srgbClr val="000000"/>
                </a:solidFill>
                <a:latin typeface="微软雅黑" panose="020B0503020204020204" pitchFamily="34" charset="-122"/>
                <a:ea typeface="微软雅黑" panose="020B0503020204020204" pitchFamily="34" charset="-122"/>
              </a:rPr>
              <a:t>1</a:t>
            </a:r>
            <a:r>
              <a:rPr lang="zh-CN" altLang="en-US" sz="2400" dirty="0" smtClean="0">
                <a:solidFill>
                  <a:srgbClr val="000000"/>
                </a:solidFill>
                <a:latin typeface="微软雅黑" panose="020B0503020204020204" pitchFamily="34" charset="-122"/>
                <a:ea typeface="微软雅黑" panose="020B0503020204020204" pitchFamily="34" charset="-122"/>
              </a:rPr>
              <a:t>，将测量数据记录在表格中；</a:t>
            </a:r>
            <a:endParaRPr lang="zh-CN" altLang="en-US" sz="2400" dirty="0">
              <a:solidFill>
                <a:srgbClr val="000000"/>
              </a:solidFill>
              <a:latin typeface="微软雅黑" panose="020B0503020204020204" pitchFamily="34" charset="-122"/>
              <a:ea typeface="微软雅黑" panose="020B0503020204020204" pitchFamily="34" charset="-122"/>
            </a:endParaRPr>
          </a:p>
          <a:p>
            <a:r>
              <a:rPr lang="en-US" sz="2400" dirty="0" smtClean="0">
                <a:solidFill>
                  <a:srgbClr val="000000"/>
                </a:solidFill>
                <a:latin typeface="微软雅黑" panose="020B0503020204020204" pitchFamily="34" charset="-122"/>
                <a:ea typeface="微软雅黑" panose="020B0503020204020204" pitchFamily="34" charset="-122"/>
              </a:rPr>
              <a:t>3</a:t>
            </a:r>
            <a:r>
              <a:rPr lang="zh-CN" altLang="en-US" sz="2400" dirty="0" smtClean="0">
                <a:solidFill>
                  <a:srgbClr val="000000"/>
                </a:solidFill>
                <a:latin typeface="微软雅黑" panose="020B0503020204020204" pitchFamily="34" charset="-122"/>
                <a:ea typeface="微软雅黑" panose="020B0503020204020204" pitchFamily="34" charset="-122"/>
              </a:rPr>
              <a:t>．断开开关，再分别将电压表并联在</a:t>
            </a:r>
            <a:r>
              <a:rPr lang="en-US" altLang="zh-CN" sz="2400" dirty="0" smtClean="0">
                <a:solidFill>
                  <a:srgbClr val="000000"/>
                </a:solidFill>
                <a:latin typeface="微软雅黑" panose="020B0503020204020204" pitchFamily="34" charset="-122"/>
                <a:ea typeface="微软雅黑" panose="020B0503020204020204" pitchFamily="34" charset="-122"/>
              </a:rPr>
              <a:t>L</a:t>
            </a:r>
            <a:r>
              <a:rPr lang="en-US" altLang="zh-CN" sz="2400" baseline="-25000" dirty="0" smtClean="0">
                <a:solidFill>
                  <a:srgbClr val="000000"/>
                </a:solidFill>
                <a:latin typeface="微软雅黑" panose="020B0503020204020204" pitchFamily="34" charset="-122"/>
                <a:ea typeface="微软雅黑" panose="020B0503020204020204" pitchFamily="34" charset="-122"/>
              </a:rPr>
              <a:t>2</a:t>
            </a:r>
            <a:r>
              <a:rPr lang="zh-CN" altLang="en-US" sz="2400" dirty="0" smtClean="0">
                <a:solidFill>
                  <a:srgbClr val="000000"/>
                </a:solidFill>
                <a:latin typeface="微软雅黑" panose="020B0503020204020204" pitchFamily="34" charset="-122"/>
                <a:ea typeface="微软雅黑" panose="020B0503020204020204" pitchFamily="34" charset="-122"/>
              </a:rPr>
              <a:t>和电源，测出它们电压的大小；</a:t>
            </a:r>
            <a:endParaRPr lang="zh-CN" altLang="en-US" sz="2400" dirty="0">
              <a:solidFill>
                <a:srgbClr val="000000"/>
              </a:solidFill>
              <a:latin typeface="微软雅黑" panose="020B0503020204020204" pitchFamily="34" charset="-122"/>
              <a:ea typeface="微软雅黑" panose="020B0503020204020204" pitchFamily="34" charset="-122"/>
            </a:endParaRPr>
          </a:p>
          <a:p>
            <a:r>
              <a:rPr lang="en-US" sz="2400" dirty="0" smtClean="0">
                <a:solidFill>
                  <a:srgbClr val="000000"/>
                </a:solidFill>
                <a:latin typeface="微软雅黑" panose="020B0503020204020204" pitchFamily="34" charset="-122"/>
                <a:ea typeface="微软雅黑" panose="020B0503020204020204" pitchFamily="34" charset="-122"/>
              </a:rPr>
              <a:t>4</a:t>
            </a:r>
            <a:r>
              <a:rPr lang="zh-CN" altLang="en-US" sz="2400" dirty="0" smtClean="0">
                <a:solidFill>
                  <a:srgbClr val="000000"/>
                </a:solidFill>
                <a:latin typeface="微软雅黑" panose="020B0503020204020204" pitchFamily="34" charset="-122"/>
                <a:ea typeface="微软雅黑" panose="020B0503020204020204" pitchFamily="34" charset="-122"/>
              </a:rPr>
              <a:t>．换用</a:t>
            </a:r>
            <a:r>
              <a:rPr lang="zh-CN" altLang="en-US" sz="2400" dirty="0" smtClean="0">
                <a:latin typeface="微软雅黑" panose="020B0503020204020204" pitchFamily="34" charset="-122"/>
                <a:ea typeface="微软雅黑" panose="020B0503020204020204" pitchFamily="34" charset="-122"/>
              </a:rPr>
              <a:t>不同规格的</a:t>
            </a:r>
            <a:r>
              <a:rPr lang="zh-CN" altLang="en-US" sz="2400" dirty="0">
                <a:latin typeface="微软雅黑" panose="020B0503020204020204" pitchFamily="34" charset="-122"/>
                <a:ea typeface="微软雅黑" panose="020B0503020204020204" pitchFamily="34" charset="-122"/>
              </a:rPr>
              <a:t>小灯泡，</a:t>
            </a:r>
            <a:r>
              <a:rPr lang="zh-CN" altLang="en-US" sz="2400" dirty="0" smtClean="0">
                <a:latin typeface="微软雅黑" panose="020B0503020204020204" pitchFamily="34" charset="-122"/>
                <a:ea typeface="微软雅黑" panose="020B0503020204020204" pitchFamily="34" charset="-122"/>
              </a:rPr>
              <a:t>再做两次</a:t>
            </a:r>
            <a:r>
              <a:rPr lang="zh-CN" altLang="en-US" sz="2400" dirty="0">
                <a:latin typeface="微软雅黑" panose="020B0503020204020204" pitchFamily="34" charset="-122"/>
                <a:ea typeface="微软雅黑" panose="020B0503020204020204" pitchFamily="34" charset="-122"/>
              </a:rPr>
              <a:t>实验。</a:t>
            </a:r>
            <a:endParaRPr lang="zh-CN" altLang="en-US" sz="2400" dirty="0">
              <a:latin typeface="微软雅黑" panose="020B0503020204020204" pitchFamily="34" charset="-122"/>
              <a:ea typeface="微软雅黑" panose="020B0503020204020204" pitchFamily="34" charset="-122"/>
            </a:endParaRPr>
          </a:p>
        </p:txBody>
      </p:sp>
      <p:sp>
        <p:nvSpPr>
          <p:cNvPr id="35" name="文本框 3"/>
          <p:cNvSpPr txBox="1">
            <a:spLocks noChangeArrowheads="1"/>
          </p:cNvSpPr>
          <p:nvPr/>
        </p:nvSpPr>
        <p:spPr bwMode="auto">
          <a:xfrm>
            <a:off x="1693333" y="1144857"/>
            <a:ext cx="5994400" cy="646331"/>
          </a:xfrm>
          <a:prstGeom prst="rect">
            <a:avLst/>
          </a:prstGeom>
          <a:noFill/>
          <a:ln w="9525">
            <a:noFill/>
            <a:miter lim="800000"/>
          </a:ln>
        </p:spPr>
        <p:txBody>
          <a:bodyPr wrap="square">
            <a:spAutoFit/>
          </a:bodyPr>
          <a:lstStyle/>
          <a:p>
            <a:pPr indent="457200" eaLnBrk="1" hangingPunct="1">
              <a:lnSpc>
                <a:spcPct val="150000"/>
              </a:lnSpc>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三、探究串、并联电路中的电压关系</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889102"/>
            <a:ext cx="2093913" cy="550863"/>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buFont typeface="Arial" panose="020B0604020202020204" pitchFamily="34" charset="0"/>
              <a:buNone/>
              <a:defRPr/>
            </a:pPr>
            <a:r>
              <a:rPr lang="zh-CN" altLang="en-US" sz="2400" b="1" dirty="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实验探究</a:t>
            </a:r>
            <a:endParaRPr lang="zh-CN" altLang="en-US" sz="2400" b="1" dirty="0">
              <a:latin typeface="微软雅黑" panose="020B0503020204020204" pitchFamily="34" charset="-122"/>
              <a:ea typeface="微软雅黑" panose="020B0503020204020204" pitchFamily="34" charset="-122"/>
            </a:endParaRPr>
          </a:p>
        </p:txBody>
      </p:sp>
      <p:sp>
        <p:nvSpPr>
          <p:cNvPr id="3" name="TextBox 15"/>
          <p:cNvSpPr>
            <a:spLocks noChangeArrowheads="1"/>
          </p:cNvSpPr>
          <p:nvPr/>
        </p:nvSpPr>
        <p:spPr bwMode="auto">
          <a:xfrm>
            <a:off x="1114960" y="1497104"/>
            <a:ext cx="5272088" cy="592503"/>
          </a:xfrm>
          <a:prstGeom prst="roundRect">
            <a:avLst>
              <a:gd name="adj" fmla="val 16667"/>
            </a:avLst>
          </a:prstGeom>
          <a:solidFill>
            <a:schemeClr val="bg1"/>
          </a:solidFill>
          <a:ln w="9525">
            <a:noFill/>
            <a:round/>
          </a:ln>
        </p:spPr>
        <p:txBody>
          <a:bodyPr>
            <a:spAutoFit/>
          </a:bodyPr>
          <a:lstStyle/>
          <a:p>
            <a:pPr>
              <a:lnSpc>
                <a:spcPct val="120000"/>
              </a:lnSpc>
            </a:pPr>
            <a:r>
              <a:rPr lang="zh-CN" altLang="en-US" sz="2400" dirty="0">
                <a:latin typeface="微软雅黑" panose="020B0503020204020204" pitchFamily="34" charset="-122"/>
                <a:ea typeface="微软雅黑" panose="020B0503020204020204" pitchFamily="34" charset="-122"/>
              </a:rPr>
              <a:t>探究</a:t>
            </a:r>
            <a:r>
              <a:rPr lang="en-US"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：串联电路的</a:t>
            </a:r>
            <a:r>
              <a:rPr lang="zh-CN" altLang="en-US" sz="2400" dirty="0" smtClean="0">
                <a:latin typeface="微软雅黑" panose="020B0503020204020204" pitchFamily="34" charset="-122"/>
                <a:ea typeface="微软雅黑" panose="020B0503020204020204" pitchFamily="34" charset="-122"/>
              </a:rPr>
              <a:t>电压规律</a:t>
            </a:r>
            <a:endParaRPr lang="zh-CN" altLang="en-US" sz="2400" dirty="0">
              <a:latin typeface="微软雅黑" panose="020B0503020204020204" pitchFamily="34" charset="-122"/>
              <a:ea typeface="微软雅黑" panose="020B0503020204020204" pitchFamily="34" charset="-122"/>
            </a:endParaRPr>
          </a:p>
        </p:txBody>
      </p:sp>
      <p:sp>
        <p:nvSpPr>
          <p:cNvPr id="4" name="TextBox 1"/>
          <p:cNvSpPr txBox="1">
            <a:spLocks noChangeArrowheads="1"/>
          </p:cNvSpPr>
          <p:nvPr/>
        </p:nvSpPr>
        <p:spPr bwMode="auto">
          <a:xfrm>
            <a:off x="958009" y="2121403"/>
            <a:ext cx="1467281" cy="646331"/>
          </a:xfrm>
          <a:prstGeom prst="rect">
            <a:avLst/>
          </a:prstGeom>
          <a:solidFill>
            <a:schemeClr val="accent5">
              <a:lumMod val="50000"/>
            </a:schemeClr>
          </a:solidFill>
          <a:ln w="9525">
            <a:noFill/>
            <a:miter lim="800000"/>
          </a:ln>
        </p:spPr>
        <p:txBody>
          <a:bodyPr wrap="square" anchor="ctr" anchorCtr="0">
            <a:spAutoFit/>
          </a:bodyPr>
          <a:lstStyle/>
          <a:p>
            <a:pPr>
              <a:lnSpc>
                <a:spcPct val="150000"/>
              </a:lnSpc>
            </a:pPr>
            <a:r>
              <a:rPr lang="zh-CN" altLang="en-US" sz="2400" b="1" dirty="0" smtClean="0">
                <a:solidFill>
                  <a:schemeClr val="bg1"/>
                </a:solidFill>
                <a:latin typeface="微软雅黑" panose="020B0503020204020204" pitchFamily="34" charset="-122"/>
                <a:ea typeface="微软雅黑" panose="020B0503020204020204" pitchFamily="34" charset="-122"/>
              </a:rPr>
              <a:t>记录数据</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
        <p:nvSpPr>
          <p:cNvPr id="5" name="TextBox 18"/>
          <p:cNvSpPr>
            <a:spLocks noChangeArrowheads="1"/>
          </p:cNvSpPr>
          <p:nvPr/>
        </p:nvSpPr>
        <p:spPr bwMode="auto">
          <a:xfrm>
            <a:off x="8760287" y="2815016"/>
            <a:ext cx="2569752" cy="2991017"/>
          </a:xfrm>
          <a:prstGeom prst="roundRect">
            <a:avLst>
              <a:gd name="adj" fmla="val 16667"/>
            </a:avLst>
          </a:prstGeom>
          <a:solidFill>
            <a:srgbClr val="FFDB93"/>
          </a:solidFill>
          <a:ln w="28575">
            <a:solidFill>
              <a:srgbClr val="C00000"/>
            </a:solidFill>
            <a:round/>
          </a:ln>
        </p:spPr>
        <p:txBody>
          <a:bodyPr wrap="square">
            <a:spAutoFit/>
          </a:bodyPr>
          <a:lstStyle/>
          <a:p>
            <a:pPr>
              <a:lnSpc>
                <a:spcPct val="120000"/>
              </a:lnSpc>
            </a:pPr>
            <a:r>
              <a:rPr lang="zh-CN" altLang="en-US" sz="2400" dirty="0">
                <a:solidFill>
                  <a:srgbClr val="000000"/>
                </a:solidFill>
                <a:latin typeface="微软雅黑" panose="020B0503020204020204" pitchFamily="34" charset="-122"/>
                <a:ea typeface="微软雅黑" panose="020B0503020204020204" pitchFamily="34" charset="-122"/>
              </a:rPr>
              <a:t>实验结论：</a:t>
            </a:r>
            <a:endParaRPr lang="zh-CN" altLang="en-US" sz="2400" dirty="0">
              <a:solidFill>
                <a:srgbClr val="000000"/>
              </a:solidFill>
              <a:latin typeface="微软雅黑" panose="020B0503020204020204" pitchFamily="34" charset="-122"/>
              <a:ea typeface="微软雅黑" panose="020B0503020204020204" pitchFamily="34" charset="-122"/>
            </a:endParaRPr>
          </a:p>
          <a:p>
            <a:pPr>
              <a:lnSpc>
                <a:spcPct val="120000"/>
              </a:lnSpc>
            </a:pPr>
            <a:r>
              <a:rPr lang="zh-CN" altLang="en-US" sz="2400" dirty="0" smtClean="0">
                <a:solidFill>
                  <a:srgbClr val="FF0000"/>
                </a:solidFill>
                <a:latin typeface="微软雅黑" panose="020B0503020204020204" pitchFamily="34" charset="-122"/>
                <a:ea typeface="微软雅黑" panose="020B0503020204020204" pitchFamily="34" charset="-122"/>
              </a:rPr>
              <a:t>串联电路</a:t>
            </a:r>
            <a:r>
              <a:rPr lang="zh-CN" altLang="en-US" sz="2400" dirty="0">
                <a:solidFill>
                  <a:srgbClr val="FF0000"/>
                </a:solidFill>
                <a:latin typeface="微软雅黑" panose="020B0503020204020204" pitchFamily="34" charset="-122"/>
                <a:ea typeface="微软雅黑" panose="020B0503020204020204" pitchFamily="34" charset="-122"/>
              </a:rPr>
              <a:t>中</a:t>
            </a:r>
            <a:r>
              <a:rPr lang="zh-CN" altLang="en-US" sz="2400" dirty="0" smtClean="0">
                <a:solidFill>
                  <a:srgbClr val="FF0000"/>
                </a:solidFill>
                <a:latin typeface="微软雅黑" panose="020B0503020204020204" pitchFamily="34" charset="-122"/>
                <a:ea typeface="微软雅黑" panose="020B0503020204020204" pitchFamily="34" charset="-122"/>
              </a:rPr>
              <a:t>，电路的总电压等于各用电器两端的电压</a:t>
            </a:r>
            <a:r>
              <a:rPr lang="zh-CN" altLang="en-US" sz="2400" smtClean="0">
                <a:solidFill>
                  <a:srgbClr val="FF0000"/>
                </a:solidFill>
                <a:latin typeface="微软雅黑" panose="020B0503020204020204" pitchFamily="34" charset="-122"/>
                <a:ea typeface="微软雅黑" panose="020B0503020204020204" pitchFamily="34" charset="-122"/>
              </a:rPr>
              <a:t>之和，即</a:t>
            </a:r>
            <a:r>
              <a:rPr lang="en-US" sz="2400" i="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U</a:t>
            </a:r>
            <a:r>
              <a:rPr lang="en-US" sz="1600" i="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sz="24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400" i="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U</a:t>
            </a:r>
            <a:r>
              <a:rPr lang="en-US" sz="1600" i="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sz="2400" i="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=U</a:t>
            </a:r>
            <a:endParaRPr 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6" name="Group 156"/>
          <p:cNvGraphicFramePr>
            <a:graphicFrameLocks noGrp="1"/>
          </p:cNvGraphicFramePr>
          <p:nvPr/>
        </p:nvGraphicFramePr>
        <p:xfrm>
          <a:off x="782843" y="2902565"/>
          <a:ext cx="7300912" cy="2522538"/>
        </p:xfrm>
        <a:graphic>
          <a:graphicData uri="http://schemas.openxmlformats.org/drawingml/2006/table">
            <a:tbl>
              <a:tblPr/>
              <a:tblGrid>
                <a:gridCol w="1824037"/>
                <a:gridCol w="1827213"/>
                <a:gridCol w="1824037"/>
                <a:gridCol w="1825625"/>
              </a:tblGrid>
              <a:tr h="962025">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次数</a:t>
                      </a:r>
                      <a:endParaRPr kumimoji="0" lang="zh-CN" altLang="en-US"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28575"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L</a:t>
                      </a:r>
                      <a:r>
                        <a:rPr kumimoji="0" lang="en-US" altLang="zh-CN" sz="2400" b="0" i="0" u="none" strike="noStrike" cap="none" normalizeH="0" baseline="-25000" dirty="0"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电压</a:t>
                      </a:r>
                      <a:r>
                        <a:rPr kumimoji="0" lang="en-US" altLang="zh-CN" sz="2400" b="0" i="1"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U</a:t>
                      </a:r>
                      <a:r>
                        <a:rPr kumimoji="0" lang="en-US" altLang="zh-CN" sz="2400" b="0" i="1" u="none" strike="noStrike" cap="none" normalizeH="0" baseline="-2500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en-US" sz="2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/V</a:t>
                      </a:r>
                      <a:endParaRPr kumimoji="0" lang="zh-CN" altLang="en-US" sz="2400" b="0" i="0" u="none" strike="noStrike" cap="none" normalizeH="0" baseline="-2500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28575"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L</a:t>
                      </a:r>
                      <a:r>
                        <a:rPr kumimoji="0" lang="en-US" sz="2400" b="0" i="0" u="none" strike="noStrike" cap="none" normalizeH="0" baseline="-25000" dirty="0" smtClean="0">
                          <a:ln>
                            <a:noFill/>
                          </a:ln>
                          <a:solidFill>
                            <a:schemeClr val="tx1"/>
                          </a:solidFill>
                          <a:effectLst/>
                          <a:latin typeface="微软雅黑" panose="020B0503020204020204" pitchFamily="34" charset="-122"/>
                          <a:ea typeface="微软雅黑" panose="020B0503020204020204" pitchFamily="34" charset="-122"/>
                        </a:rPr>
                        <a:t>2</a:t>
                      </a:r>
                      <a:r>
                        <a:rPr kumimoji="0" lang="zh-CN" altLang="en-US"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电压</a:t>
                      </a:r>
                      <a:r>
                        <a:rPr kumimoji="0" lang="en-US" sz="2400" b="0" i="1"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U</a:t>
                      </a:r>
                      <a:r>
                        <a:rPr kumimoji="0" lang="en-US" sz="2400" b="0" i="0" u="none" strike="noStrike" cap="none" normalizeH="0" baseline="-2500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en-US" sz="2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/V</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28575"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电源电压</a:t>
                      </a:r>
                      <a:r>
                        <a:rPr kumimoji="0" lang="en-US" sz="2400" b="0" i="1"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U</a:t>
                      </a:r>
                      <a:r>
                        <a:rPr kumimoji="0" lang="en-US" sz="2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/V</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horzOverflow="overflow">
                    <a:lnL w="12700" cap="flat" cmpd="sng" algn="ctr">
                      <a:solidFill>
                        <a:srgbClr val="0066CC"/>
                      </a:solidFill>
                      <a:prstDash val="solid"/>
                      <a:round/>
                      <a:headEnd type="none" w="med" len="med"/>
                      <a:tailEnd type="none" w="med" len="med"/>
                    </a:lnL>
                    <a:lnR w="28575" cap="flat" cmpd="sng" algn="ctr">
                      <a:solidFill>
                        <a:srgbClr val="0066CC"/>
                      </a:solidFill>
                      <a:prstDash val="solid"/>
                      <a:round/>
                      <a:headEnd type="none" w="med" len="med"/>
                      <a:tailEnd type="none" w="med" len="med"/>
                    </a:lnR>
                    <a:lnT w="28575"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a:t>
                      </a:r>
                      <a:endParaRPr kumimoji="0" lang="zh-CN" alt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66CC"/>
                      </a:solidFill>
                      <a:prstDash val="solid"/>
                      <a:round/>
                      <a:headEnd type="none" w="med" len="med"/>
                      <a:tailEnd type="none" w="med" len="med"/>
                    </a:lnL>
                    <a:lnR w="28575"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2</a:t>
                      </a:r>
                      <a:endParaRPr kumimoji="0" lang="zh-CN" alt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66CC"/>
                      </a:solidFill>
                      <a:prstDash val="solid"/>
                      <a:round/>
                      <a:headEnd type="none" w="med" len="med"/>
                      <a:tailEnd type="none" w="med" len="med"/>
                    </a:lnL>
                    <a:lnR w="28575"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3</a:t>
                      </a:r>
                      <a:endParaRPr kumimoji="0" lang="zh-CN" alt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66CC"/>
                      </a:solidFill>
                      <a:prstDash val="solid"/>
                      <a:round/>
                      <a:headEnd type="none" w="med" len="med"/>
                      <a:tailEnd type="none" w="med" len="med"/>
                    </a:lnL>
                    <a:lnR w="28575"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bl>
          </a:graphicData>
        </a:graphic>
      </p:graphicFrame>
      <p:sp>
        <p:nvSpPr>
          <p:cNvPr id="7" name="TextBox 1"/>
          <p:cNvSpPr txBox="1">
            <a:spLocks noChangeArrowheads="1"/>
          </p:cNvSpPr>
          <p:nvPr/>
        </p:nvSpPr>
        <p:spPr bwMode="auto">
          <a:xfrm>
            <a:off x="8940164" y="1877963"/>
            <a:ext cx="2017888" cy="581057"/>
          </a:xfrm>
          <a:prstGeom prst="rect">
            <a:avLst/>
          </a:prstGeom>
          <a:solidFill>
            <a:schemeClr val="accent5">
              <a:lumMod val="50000"/>
            </a:schemeClr>
          </a:solidFill>
          <a:ln w="9525">
            <a:noFill/>
            <a:miter lim="800000"/>
          </a:ln>
        </p:spPr>
        <p:txBody>
          <a:bodyPr wrap="square" anchor="ctr" anchorCtr="0">
            <a:spAutoFit/>
          </a:bodyPr>
          <a:lstStyle/>
          <a:p>
            <a:pPr algn="ctr">
              <a:lnSpc>
                <a:spcPct val="150000"/>
              </a:lnSpc>
            </a:pPr>
            <a:r>
              <a:rPr lang="zh-CN" altLang="en-US" sz="2400" b="1" dirty="0" smtClean="0">
                <a:solidFill>
                  <a:schemeClr val="bg1"/>
                </a:solidFill>
                <a:latin typeface="微软雅黑" panose="020B0503020204020204" pitchFamily="34" charset="-122"/>
                <a:ea typeface="微软雅黑" panose="020B0503020204020204" pitchFamily="34" charset="-122"/>
              </a:rPr>
              <a:t>分析与论证</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
        <p:nvSpPr>
          <p:cNvPr id="8" name="文本框 3"/>
          <p:cNvSpPr txBox="1">
            <a:spLocks noChangeArrowheads="1"/>
          </p:cNvSpPr>
          <p:nvPr/>
        </p:nvSpPr>
        <p:spPr bwMode="auto">
          <a:xfrm>
            <a:off x="1772355" y="975524"/>
            <a:ext cx="5994400" cy="646331"/>
          </a:xfrm>
          <a:prstGeom prst="rect">
            <a:avLst/>
          </a:prstGeom>
          <a:noFill/>
          <a:ln w="9525">
            <a:noFill/>
            <a:miter lim="800000"/>
          </a:ln>
        </p:spPr>
        <p:txBody>
          <a:bodyPr wrap="square">
            <a:spAutoFit/>
          </a:bodyPr>
          <a:lstStyle/>
          <a:p>
            <a:pPr indent="457200" eaLnBrk="1" hangingPunct="1">
              <a:lnSpc>
                <a:spcPct val="150000"/>
              </a:lnSpc>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三、探究串、并联电路中的电压关系</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1080831"/>
            <a:ext cx="2093913" cy="550863"/>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buFont typeface="Arial" panose="020B0604020202020204" pitchFamily="34" charset="0"/>
              <a:buNone/>
              <a:defRPr/>
            </a:pPr>
            <a:r>
              <a:rPr lang="zh-CN" altLang="en-US" sz="2400" b="1" dirty="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实验探究</a:t>
            </a:r>
            <a:endParaRPr lang="zh-CN" altLang="en-US" sz="2400" b="1" dirty="0">
              <a:latin typeface="微软雅黑" panose="020B0503020204020204" pitchFamily="34" charset="-122"/>
              <a:ea typeface="微软雅黑" panose="020B0503020204020204" pitchFamily="34" charset="-122"/>
            </a:endParaRPr>
          </a:p>
        </p:txBody>
      </p:sp>
      <p:sp>
        <p:nvSpPr>
          <p:cNvPr id="3" name="TextBox 15"/>
          <p:cNvSpPr>
            <a:spLocks noChangeArrowheads="1"/>
          </p:cNvSpPr>
          <p:nvPr/>
        </p:nvSpPr>
        <p:spPr bwMode="auto">
          <a:xfrm>
            <a:off x="1112228" y="1914611"/>
            <a:ext cx="5272088" cy="592503"/>
          </a:xfrm>
          <a:prstGeom prst="roundRect">
            <a:avLst>
              <a:gd name="adj" fmla="val 16667"/>
            </a:avLst>
          </a:prstGeom>
          <a:solidFill>
            <a:schemeClr val="bg1"/>
          </a:solidFill>
          <a:ln w="9525">
            <a:noFill/>
            <a:round/>
          </a:ln>
        </p:spPr>
        <p:txBody>
          <a:bodyPr>
            <a:spAutoFit/>
          </a:bodyPr>
          <a:lstStyle/>
          <a:p>
            <a:pPr>
              <a:lnSpc>
                <a:spcPct val="120000"/>
              </a:lnSpc>
            </a:pPr>
            <a:r>
              <a:rPr lang="zh-CN" altLang="en-US" sz="2400" dirty="0" smtClean="0">
                <a:latin typeface="微软雅黑" panose="020B0503020204020204" pitchFamily="34" charset="-122"/>
                <a:ea typeface="微软雅黑" panose="020B0503020204020204" pitchFamily="34" charset="-122"/>
              </a:rPr>
              <a:t>探究</a:t>
            </a:r>
            <a:r>
              <a:rPr lang="en-US"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：并联电路</a:t>
            </a:r>
            <a:r>
              <a:rPr lang="zh-CN" altLang="en-US" sz="2400" dirty="0">
                <a:latin typeface="微软雅黑" panose="020B0503020204020204" pitchFamily="34" charset="-122"/>
                <a:ea typeface="微软雅黑" panose="020B0503020204020204" pitchFamily="34" charset="-122"/>
              </a:rPr>
              <a:t>的</a:t>
            </a:r>
            <a:r>
              <a:rPr lang="zh-CN" altLang="en-US" sz="2400" dirty="0" smtClean="0">
                <a:latin typeface="微软雅黑" panose="020B0503020204020204" pitchFamily="34" charset="-122"/>
                <a:ea typeface="微软雅黑" panose="020B0503020204020204" pitchFamily="34" charset="-122"/>
              </a:rPr>
              <a:t>电压规律</a:t>
            </a:r>
            <a:endParaRPr lang="zh-CN" altLang="en-US" sz="2400" dirty="0">
              <a:latin typeface="微软雅黑" panose="020B0503020204020204" pitchFamily="34" charset="-122"/>
              <a:ea typeface="微软雅黑" panose="020B0503020204020204" pitchFamily="34" charset="-122"/>
            </a:endParaRPr>
          </a:p>
        </p:txBody>
      </p:sp>
      <p:sp>
        <p:nvSpPr>
          <p:cNvPr id="4" name="TextBox 1"/>
          <p:cNvSpPr txBox="1">
            <a:spLocks noChangeArrowheads="1"/>
          </p:cNvSpPr>
          <p:nvPr/>
        </p:nvSpPr>
        <p:spPr bwMode="auto">
          <a:xfrm>
            <a:off x="5519630" y="1890235"/>
            <a:ext cx="1467281" cy="646331"/>
          </a:xfrm>
          <a:prstGeom prst="rect">
            <a:avLst/>
          </a:prstGeom>
          <a:solidFill>
            <a:schemeClr val="accent5">
              <a:lumMod val="50000"/>
            </a:schemeClr>
          </a:solidFill>
          <a:ln w="9525">
            <a:noFill/>
            <a:miter lim="800000"/>
          </a:ln>
        </p:spPr>
        <p:txBody>
          <a:bodyPr wrap="square" anchor="ctr" anchorCtr="0">
            <a:spAutoFit/>
          </a:bodyPr>
          <a:lstStyle/>
          <a:p>
            <a:pPr>
              <a:lnSpc>
                <a:spcPct val="150000"/>
              </a:lnSpc>
            </a:pPr>
            <a:r>
              <a:rPr lang="zh-CN" altLang="en-US" sz="2400" b="1" dirty="0" smtClean="0">
                <a:solidFill>
                  <a:schemeClr val="bg1"/>
                </a:solidFill>
                <a:latin typeface="微软雅黑" panose="020B0503020204020204" pitchFamily="34" charset="-122"/>
                <a:ea typeface="微软雅黑" panose="020B0503020204020204" pitchFamily="34" charset="-122"/>
              </a:rPr>
              <a:t>设计方案</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
        <p:nvSpPr>
          <p:cNvPr id="116" name="文本框 3"/>
          <p:cNvSpPr txBox="1">
            <a:spLocks noChangeArrowheads="1"/>
          </p:cNvSpPr>
          <p:nvPr/>
        </p:nvSpPr>
        <p:spPr bwMode="auto">
          <a:xfrm>
            <a:off x="1772355" y="975524"/>
            <a:ext cx="5994400" cy="646331"/>
          </a:xfrm>
          <a:prstGeom prst="rect">
            <a:avLst/>
          </a:prstGeom>
          <a:noFill/>
          <a:ln w="9525">
            <a:noFill/>
            <a:miter lim="800000"/>
          </a:ln>
        </p:spPr>
        <p:txBody>
          <a:bodyPr wrap="square">
            <a:spAutoFit/>
          </a:bodyPr>
          <a:lstStyle/>
          <a:p>
            <a:pPr indent="457200" eaLnBrk="1" hangingPunct="1">
              <a:lnSpc>
                <a:spcPct val="150000"/>
              </a:lnSpc>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三、探究串、并联电路中的电压关系</a:t>
            </a:r>
            <a:endParaRPr lang="zh-CN" altLang="en-US" sz="2400" b="1" dirty="0">
              <a:latin typeface="微软雅黑" panose="020B0503020204020204" pitchFamily="34" charset="-122"/>
              <a:ea typeface="微软雅黑" panose="020B0503020204020204" pitchFamily="34" charset="-122"/>
            </a:endParaRPr>
          </a:p>
        </p:txBody>
      </p:sp>
      <p:grpSp>
        <p:nvGrpSpPr>
          <p:cNvPr id="207" name="组合 206"/>
          <p:cNvGrpSpPr/>
          <p:nvPr/>
        </p:nvGrpSpPr>
        <p:grpSpPr>
          <a:xfrm>
            <a:off x="861221" y="2715995"/>
            <a:ext cx="2683492" cy="3164038"/>
            <a:chOff x="883798" y="3178839"/>
            <a:chExt cx="2683492" cy="3164038"/>
          </a:xfrm>
        </p:grpSpPr>
        <p:sp>
          <p:nvSpPr>
            <p:cNvPr id="30" name="TextBox 15"/>
            <p:cNvSpPr>
              <a:spLocks noChangeArrowheads="1"/>
            </p:cNvSpPr>
            <p:nvPr/>
          </p:nvSpPr>
          <p:spPr bwMode="auto">
            <a:xfrm>
              <a:off x="1194600" y="5872961"/>
              <a:ext cx="1898556" cy="469916"/>
            </a:xfrm>
            <a:prstGeom prst="roundRect">
              <a:avLst>
                <a:gd name="adj" fmla="val 16667"/>
              </a:avLst>
            </a:prstGeom>
            <a:solidFill>
              <a:schemeClr val="bg1"/>
            </a:solidFill>
            <a:ln w="9525">
              <a:noFill/>
              <a:round/>
            </a:ln>
          </p:spPr>
          <p:txBody>
            <a:bodyPr wrap="square">
              <a:spAutoFit/>
            </a:bodyPr>
            <a:lstStyle/>
            <a:p>
              <a:pPr>
                <a:lnSpc>
                  <a:spcPct val="120000"/>
                </a:lnSpc>
              </a:pPr>
              <a:r>
                <a:rPr lang="zh-CN" altLang="en-US" dirty="0" smtClean="0">
                  <a:latin typeface="微软雅黑" panose="020B0503020204020204" pitchFamily="34" charset="-122"/>
                  <a:ea typeface="微软雅黑" panose="020B0503020204020204" pitchFamily="34" charset="-122"/>
                </a:rPr>
                <a:t>测量</a:t>
              </a:r>
              <a:r>
                <a:rPr lang="en-US" dirty="0" err="1" smtClean="0">
                  <a:latin typeface="微软雅黑" panose="020B0503020204020204" pitchFamily="34" charset="-122"/>
                  <a:ea typeface="微软雅黑" panose="020B0503020204020204" pitchFamily="34" charset="-122"/>
                </a:rPr>
                <a:t>L</a:t>
              </a:r>
              <a:r>
                <a:rPr lang="en-US" baseline="-25000" dirty="0" err="1"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两端电压</a:t>
              </a:r>
              <a:endParaRPr lang="zh-CN" altLang="en-US" dirty="0">
                <a:latin typeface="微软雅黑" panose="020B0503020204020204" pitchFamily="34" charset="-122"/>
                <a:ea typeface="微软雅黑" panose="020B0503020204020204" pitchFamily="34" charset="-122"/>
              </a:endParaRPr>
            </a:p>
          </p:txBody>
        </p:sp>
        <p:grpSp>
          <p:nvGrpSpPr>
            <p:cNvPr id="150" name="组合 149"/>
            <p:cNvGrpSpPr/>
            <p:nvPr/>
          </p:nvGrpSpPr>
          <p:grpSpPr>
            <a:xfrm>
              <a:off x="883798" y="3500648"/>
              <a:ext cx="2683492" cy="2265241"/>
              <a:chOff x="7668420" y="780026"/>
              <a:chExt cx="2683492" cy="2265241"/>
            </a:xfrm>
          </p:grpSpPr>
          <p:sp>
            <p:nvSpPr>
              <p:cNvPr id="6" name="Rectangle 102"/>
              <p:cNvSpPr>
                <a:spLocks noChangeArrowheads="1"/>
              </p:cNvSpPr>
              <p:nvPr/>
            </p:nvSpPr>
            <p:spPr bwMode="auto">
              <a:xfrm>
                <a:off x="7668420" y="1722300"/>
                <a:ext cx="2683492" cy="1154923"/>
              </a:xfrm>
              <a:prstGeom prst="rect">
                <a:avLst/>
              </a:prstGeom>
              <a:noFill/>
              <a:ln w="28575">
                <a:solidFill>
                  <a:schemeClr val="tx1"/>
                </a:solidFill>
                <a:miter lim="800000"/>
              </a:ln>
              <a:effectLst/>
            </p:spPr>
            <p:txBody>
              <a:bodyPr wrap="none" anchor="ctr"/>
              <a:lstStyle/>
              <a:p>
                <a:endParaRPr lang="zh-CN" altLang="en-US" sz="1800"/>
              </a:p>
            </p:txBody>
          </p:sp>
          <p:sp>
            <p:nvSpPr>
              <p:cNvPr id="7" name="Text Box 104"/>
              <p:cNvSpPr txBox="1">
                <a:spLocks noChangeArrowheads="1"/>
              </p:cNvSpPr>
              <p:nvPr/>
            </p:nvSpPr>
            <p:spPr bwMode="auto">
              <a:xfrm>
                <a:off x="9124936" y="1676470"/>
                <a:ext cx="435417" cy="273963"/>
              </a:xfrm>
              <a:prstGeom prst="rect">
                <a:avLst/>
              </a:prstGeom>
              <a:noFill/>
              <a:ln w="9525">
                <a:noFill/>
                <a:miter lim="800000"/>
              </a:ln>
              <a:effectLst/>
            </p:spPr>
            <p:txBody>
              <a:bodyPr lIns="0" tIns="0" rIns="0" bIns="0">
                <a:spAutoFit/>
              </a:bodyPr>
              <a:lstStyle/>
              <a:p>
                <a:pPr>
                  <a:spcBef>
                    <a:spcPct val="50000"/>
                  </a:spcBef>
                </a:pPr>
                <a:r>
                  <a:rPr lang="en-US" sz="2800" b="1">
                    <a:latin typeface="Times New Roman" panose="02020603050405020304" pitchFamily="18" charset="0"/>
                  </a:rPr>
                  <a:t>L</a:t>
                </a:r>
                <a:r>
                  <a:rPr lang="en-US" sz="2800" b="1" baseline="-25000">
                    <a:latin typeface="Times New Roman" panose="02020603050405020304" pitchFamily="18" charset="0"/>
                  </a:rPr>
                  <a:t>1</a:t>
                </a:r>
                <a:endParaRPr lang="en-US" sz="2800" b="1" baseline="-25000">
                  <a:latin typeface="Times New Roman" panose="02020603050405020304" pitchFamily="18" charset="0"/>
                </a:endParaRPr>
              </a:p>
            </p:txBody>
          </p:sp>
          <p:sp>
            <p:nvSpPr>
              <p:cNvPr id="8" name="Rectangle 102"/>
              <p:cNvSpPr>
                <a:spLocks noChangeArrowheads="1"/>
              </p:cNvSpPr>
              <p:nvPr/>
            </p:nvSpPr>
            <p:spPr bwMode="auto">
              <a:xfrm>
                <a:off x="8171279" y="1347510"/>
                <a:ext cx="1637546" cy="761801"/>
              </a:xfrm>
              <a:prstGeom prst="rect">
                <a:avLst/>
              </a:prstGeom>
              <a:solidFill>
                <a:schemeClr val="bg1"/>
              </a:solidFill>
              <a:ln w="28575">
                <a:solidFill>
                  <a:schemeClr val="tx1"/>
                </a:solidFill>
                <a:miter lim="800000"/>
              </a:ln>
              <a:effectLst/>
            </p:spPr>
            <p:txBody>
              <a:bodyPr wrap="none" anchor="ctr"/>
              <a:lstStyle/>
              <a:p>
                <a:endParaRPr lang="zh-CN" altLang="en-US" sz="1800"/>
              </a:p>
            </p:txBody>
          </p:sp>
          <p:sp>
            <p:nvSpPr>
              <p:cNvPr id="9" name="AutoShape 44"/>
              <p:cNvSpPr>
                <a:spLocks noChangeArrowheads="1"/>
              </p:cNvSpPr>
              <p:nvPr/>
            </p:nvSpPr>
            <p:spPr bwMode="auto">
              <a:xfrm>
                <a:off x="8766155" y="1908505"/>
                <a:ext cx="375074" cy="322849"/>
              </a:xfrm>
              <a:prstGeom prst="flowChartSummingJunction">
                <a:avLst/>
              </a:prstGeom>
              <a:solidFill>
                <a:srgbClr val="FFFFFF"/>
              </a:solidFill>
              <a:ln w="28575">
                <a:solidFill>
                  <a:schemeClr val="tx1"/>
                </a:solidFill>
                <a:round/>
              </a:ln>
              <a:effectLst/>
            </p:spPr>
            <p:txBody>
              <a:bodyPr wrap="none" anchor="ctr"/>
              <a:lstStyle/>
              <a:p>
                <a:endParaRPr lang="zh-CN" altLang="en-US" sz="1800"/>
              </a:p>
            </p:txBody>
          </p:sp>
          <p:sp>
            <p:nvSpPr>
              <p:cNvPr id="10" name="AutoShape 44"/>
              <p:cNvSpPr>
                <a:spLocks noChangeArrowheads="1"/>
              </p:cNvSpPr>
              <p:nvPr/>
            </p:nvSpPr>
            <p:spPr bwMode="auto">
              <a:xfrm>
                <a:off x="8747030" y="1202976"/>
                <a:ext cx="375074" cy="322849"/>
              </a:xfrm>
              <a:prstGeom prst="flowChartSummingJunction">
                <a:avLst/>
              </a:prstGeom>
              <a:solidFill>
                <a:srgbClr val="FFFFFF"/>
              </a:solidFill>
              <a:ln w="28575">
                <a:solidFill>
                  <a:schemeClr val="tx1"/>
                </a:solidFill>
                <a:round/>
              </a:ln>
              <a:effectLst/>
            </p:spPr>
            <p:txBody>
              <a:bodyPr wrap="none" anchor="ctr"/>
              <a:lstStyle/>
              <a:p>
                <a:endParaRPr lang="zh-CN" altLang="en-US" sz="1800"/>
              </a:p>
            </p:txBody>
          </p:sp>
          <p:grpSp>
            <p:nvGrpSpPr>
              <p:cNvPr id="11" name="Group 10"/>
              <p:cNvGrpSpPr/>
              <p:nvPr/>
            </p:nvGrpSpPr>
            <p:grpSpPr bwMode="auto">
              <a:xfrm>
                <a:off x="9479895" y="2762139"/>
                <a:ext cx="334845" cy="173137"/>
                <a:chOff x="0" y="0"/>
                <a:chExt cx="256" cy="142"/>
              </a:xfrm>
            </p:grpSpPr>
            <p:sp>
              <p:nvSpPr>
                <p:cNvPr id="26" name="Rectangle 15"/>
                <p:cNvSpPr>
                  <a:spLocks noChangeArrowheads="1"/>
                </p:cNvSpPr>
                <p:nvPr/>
              </p:nvSpPr>
              <p:spPr bwMode="auto">
                <a:xfrm>
                  <a:off x="29" y="0"/>
                  <a:ext cx="226" cy="142"/>
                </a:xfrm>
                <a:prstGeom prst="rect">
                  <a:avLst/>
                </a:prstGeom>
                <a:solidFill>
                  <a:srgbClr val="FFFFFF"/>
                </a:solidFill>
                <a:ln w="9525">
                  <a:noFill/>
                  <a:miter lim="800000"/>
                </a:ln>
                <a:effectLst/>
              </p:spPr>
              <p:txBody>
                <a:bodyPr wrap="none" anchor="ctr"/>
                <a:lstStyle/>
                <a:p>
                  <a:endParaRPr lang="zh-CN" altLang="en-US" sz="1800"/>
                </a:p>
              </p:txBody>
            </p:sp>
            <p:sp>
              <p:nvSpPr>
                <p:cNvPr id="27" name="Line 16"/>
                <p:cNvSpPr>
                  <a:spLocks noChangeShapeType="1"/>
                </p:cNvSpPr>
                <p:nvPr/>
              </p:nvSpPr>
              <p:spPr bwMode="auto">
                <a:xfrm flipV="1">
                  <a:off x="29" y="0"/>
                  <a:ext cx="227" cy="86"/>
                </a:xfrm>
                <a:prstGeom prst="line">
                  <a:avLst/>
                </a:prstGeom>
                <a:noFill/>
                <a:ln w="28575">
                  <a:solidFill>
                    <a:schemeClr val="tx1"/>
                  </a:solidFill>
                  <a:round/>
                </a:ln>
                <a:effectLst/>
              </p:spPr>
              <p:txBody>
                <a:bodyPr/>
                <a:lstStyle/>
                <a:p>
                  <a:endParaRPr lang="zh-CN" altLang="en-US"/>
                </a:p>
              </p:txBody>
            </p:sp>
            <p:sp>
              <p:nvSpPr>
                <p:cNvPr id="28" name="Oval 17"/>
                <p:cNvSpPr>
                  <a:spLocks noChangeArrowheads="1"/>
                </p:cNvSpPr>
                <p:nvPr/>
              </p:nvSpPr>
              <p:spPr bwMode="auto">
                <a:xfrm>
                  <a:off x="0" y="57"/>
                  <a:ext cx="57" cy="56"/>
                </a:xfrm>
                <a:prstGeom prst="ellipse">
                  <a:avLst/>
                </a:prstGeom>
                <a:solidFill>
                  <a:srgbClr val="FFFFFF"/>
                </a:solidFill>
                <a:ln w="28575">
                  <a:solidFill>
                    <a:schemeClr val="tx1"/>
                  </a:solidFill>
                  <a:round/>
                </a:ln>
                <a:effectLst/>
              </p:spPr>
              <p:txBody>
                <a:bodyPr wrap="none" anchor="ctr"/>
                <a:lstStyle/>
                <a:p>
                  <a:endParaRPr lang="zh-CN" altLang="en-US" sz="1800"/>
                </a:p>
              </p:txBody>
            </p:sp>
          </p:grpSp>
          <p:sp>
            <p:nvSpPr>
              <p:cNvPr id="12" name="Text Box 109"/>
              <p:cNvSpPr txBox="1">
                <a:spLocks noChangeArrowheads="1"/>
              </p:cNvSpPr>
              <p:nvPr/>
            </p:nvSpPr>
            <p:spPr bwMode="auto">
              <a:xfrm>
                <a:off x="9085766" y="1574654"/>
                <a:ext cx="385612" cy="446057"/>
              </a:xfrm>
              <a:prstGeom prst="rect">
                <a:avLst/>
              </a:prstGeom>
              <a:noFill/>
              <a:ln w="9525">
                <a:noFill/>
                <a:miter lim="800000"/>
              </a:ln>
              <a:effectLst/>
            </p:spPr>
            <p:txBody>
              <a:bodyPr wrap="square" lIns="0" tIns="0" rIns="0" bIns="0">
                <a:spAutoFit/>
              </a:bodyPr>
              <a:lstStyle/>
              <a:p>
                <a:pPr>
                  <a:spcBef>
                    <a:spcPct val="50000"/>
                  </a:spcBef>
                </a:pPr>
                <a:r>
                  <a:rPr lang="en-US" sz="2800" b="1" dirty="0">
                    <a:latin typeface="Times New Roman" panose="02020603050405020304" pitchFamily="18" charset="0"/>
                  </a:rPr>
                  <a:t>L</a:t>
                </a:r>
                <a:r>
                  <a:rPr lang="en-US" sz="2800" b="1" baseline="-25000" dirty="0">
                    <a:latin typeface="Times New Roman" panose="02020603050405020304" pitchFamily="18" charset="0"/>
                  </a:rPr>
                  <a:t>2</a:t>
                </a:r>
                <a:endParaRPr lang="en-US" sz="2800" b="1" baseline="-25000" dirty="0">
                  <a:latin typeface="Times New Roman" panose="02020603050405020304" pitchFamily="18" charset="0"/>
                </a:endParaRPr>
              </a:p>
            </p:txBody>
          </p:sp>
          <p:sp>
            <p:nvSpPr>
              <p:cNvPr id="15" name="Oval 125"/>
              <p:cNvSpPr>
                <a:spLocks noChangeArrowheads="1"/>
              </p:cNvSpPr>
              <p:nvPr/>
            </p:nvSpPr>
            <p:spPr bwMode="auto">
              <a:xfrm rot="5400000" flipV="1">
                <a:off x="8134562" y="1681959"/>
                <a:ext cx="58052" cy="67442"/>
              </a:xfrm>
              <a:prstGeom prst="ellipse">
                <a:avLst/>
              </a:prstGeom>
              <a:solidFill>
                <a:schemeClr val="tx1"/>
              </a:solidFill>
              <a:ln w="9525">
                <a:noFill/>
                <a:round/>
              </a:ln>
              <a:effectLst/>
            </p:spPr>
            <p:txBody>
              <a:bodyPr vert="eaVert" wrap="none" anchor="ctr"/>
              <a:lstStyle/>
              <a:p>
                <a:endParaRPr lang="zh-CN" altLang="en-US" sz="1800"/>
              </a:p>
            </p:txBody>
          </p:sp>
          <p:sp>
            <p:nvSpPr>
              <p:cNvPr id="16" name="Oval 125"/>
              <p:cNvSpPr>
                <a:spLocks noChangeArrowheads="1"/>
              </p:cNvSpPr>
              <p:nvPr/>
            </p:nvSpPr>
            <p:spPr bwMode="auto">
              <a:xfrm rot="5400000" flipV="1">
                <a:off x="9778024" y="1681959"/>
                <a:ext cx="58052" cy="67442"/>
              </a:xfrm>
              <a:prstGeom prst="ellipse">
                <a:avLst/>
              </a:prstGeom>
              <a:solidFill>
                <a:schemeClr val="tx1"/>
              </a:solidFill>
              <a:ln w="9525">
                <a:noFill/>
                <a:round/>
              </a:ln>
              <a:effectLst/>
            </p:spPr>
            <p:txBody>
              <a:bodyPr vert="eaVert" wrap="none" anchor="ctr"/>
              <a:lstStyle/>
              <a:p>
                <a:endParaRPr lang="zh-CN" altLang="en-US" sz="1800"/>
              </a:p>
            </p:txBody>
          </p:sp>
          <p:sp>
            <p:nvSpPr>
              <p:cNvPr id="18" name="Text Box 104"/>
              <p:cNvSpPr txBox="1">
                <a:spLocks noChangeArrowheads="1"/>
              </p:cNvSpPr>
              <p:nvPr/>
            </p:nvSpPr>
            <p:spPr bwMode="auto">
              <a:xfrm>
                <a:off x="9040420" y="780026"/>
                <a:ext cx="435417" cy="430887"/>
              </a:xfrm>
              <a:prstGeom prst="rect">
                <a:avLst/>
              </a:prstGeom>
              <a:noFill/>
              <a:ln w="9525">
                <a:noFill/>
                <a:miter lim="800000"/>
              </a:ln>
              <a:effectLst/>
            </p:spPr>
            <p:txBody>
              <a:bodyPr wrap="square" lIns="0" tIns="0" rIns="0" bIns="0">
                <a:spAutoFit/>
              </a:bodyPr>
              <a:lstStyle/>
              <a:p>
                <a:pPr>
                  <a:spcBef>
                    <a:spcPct val="50000"/>
                  </a:spcBef>
                </a:pPr>
                <a:r>
                  <a:rPr lang="en-US" sz="2800" b="1" dirty="0">
                    <a:latin typeface="Times New Roman" panose="02020603050405020304" pitchFamily="18" charset="0"/>
                  </a:rPr>
                  <a:t>L</a:t>
                </a:r>
                <a:r>
                  <a:rPr lang="en-US" sz="2800" b="1" baseline="-25000" dirty="0">
                    <a:latin typeface="Times New Roman" panose="02020603050405020304" pitchFamily="18" charset="0"/>
                  </a:rPr>
                  <a:t>1</a:t>
                </a:r>
                <a:endParaRPr lang="en-US" sz="2800" b="1" baseline="-25000" dirty="0">
                  <a:latin typeface="Times New Roman" panose="02020603050405020304" pitchFamily="18" charset="0"/>
                </a:endParaRPr>
              </a:p>
            </p:txBody>
          </p:sp>
          <p:grpSp>
            <p:nvGrpSpPr>
              <p:cNvPr id="19" name="Group 21"/>
              <p:cNvGrpSpPr/>
              <p:nvPr/>
            </p:nvGrpSpPr>
            <p:grpSpPr bwMode="auto">
              <a:xfrm flipH="1">
                <a:off x="8372422" y="2698995"/>
                <a:ext cx="100572" cy="346272"/>
                <a:chOff x="0" y="0"/>
                <a:chExt cx="85" cy="340"/>
              </a:xfrm>
            </p:grpSpPr>
            <p:sp>
              <p:nvSpPr>
                <p:cNvPr id="23" name="Rectangle 23"/>
                <p:cNvSpPr>
                  <a:spLocks noChangeArrowheads="1"/>
                </p:cNvSpPr>
                <p:nvPr/>
              </p:nvSpPr>
              <p:spPr bwMode="auto">
                <a:xfrm>
                  <a:off x="0" y="113"/>
                  <a:ext cx="85" cy="85"/>
                </a:xfrm>
                <a:prstGeom prst="rect">
                  <a:avLst/>
                </a:prstGeom>
                <a:solidFill>
                  <a:srgbClr val="FFFFFF"/>
                </a:solidFill>
                <a:ln w="9525">
                  <a:noFill/>
                  <a:miter lim="800000"/>
                </a:ln>
                <a:effectLst/>
              </p:spPr>
              <p:txBody>
                <a:bodyPr wrap="none" anchor="ctr"/>
                <a:lstStyle/>
                <a:p>
                  <a:endParaRPr lang="zh-CN" altLang="en-US" sz="1800"/>
                </a:p>
              </p:txBody>
            </p:sp>
            <p:sp>
              <p:nvSpPr>
                <p:cNvPr id="24" name="Line 24"/>
                <p:cNvSpPr>
                  <a:spLocks noChangeShapeType="1"/>
                </p:cNvSpPr>
                <p:nvPr/>
              </p:nvSpPr>
              <p:spPr bwMode="auto">
                <a:xfrm>
                  <a:off x="0" y="0"/>
                  <a:ext cx="0" cy="340"/>
                </a:xfrm>
                <a:prstGeom prst="line">
                  <a:avLst/>
                </a:prstGeom>
                <a:noFill/>
                <a:ln w="28575">
                  <a:solidFill>
                    <a:schemeClr val="tx1"/>
                  </a:solidFill>
                  <a:round/>
                </a:ln>
                <a:effectLst/>
              </p:spPr>
              <p:txBody>
                <a:bodyPr/>
                <a:lstStyle/>
                <a:p>
                  <a:endParaRPr lang="zh-CN" altLang="en-US"/>
                </a:p>
              </p:txBody>
            </p:sp>
            <p:sp>
              <p:nvSpPr>
                <p:cNvPr id="25" name="Line 25"/>
                <p:cNvSpPr>
                  <a:spLocks noChangeShapeType="1"/>
                </p:cNvSpPr>
                <p:nvPr/>
              </p:nvSpPr>
              <p:spPr bwMode="auto">
                <a:xfrm>
                  <a:off x="85" y="85"/>
                  <a:ext cx="0" cy="170"/>
                </a:xfrm>
                <a:prstGeom prst="line">
                  <a:avLst/>
                </a:prstGeom>
                <a:noFill/>
                <a:ln w="38100">
                  <a:solidFill>
                    <a:schemeClr val="tx1"/>
                  </a:solidFill>
                  <a:round/>
                </a:ln>
                <a:effectLst/>
              </p:spPr>
              <p:txBody>
                <a:bodyPr/>
                <a:lstStyle/>
                <a:p>
                  <a:endParaRPr lang="zh-CN" altLang="en-US"/>
                </a:p>
              </p:txBody>
            </p:sp>
          </p:grpSp>
        </p:grpSp>
        <p:cxnSp>
          <p:nvCxnSpPr>
            <p:cNvPr id="151" name="直接连接符 150"/>
            <p:cNvCxnSpPr/>
            <p:nvPr/>
          </p:nvCxnSpPr>
          <p:spPr bwMode="auto">
            <a:xfrm>
              <a:off x="1761066" y="3397956"/>
              <a:ext cx="925689" cy="1588"/>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2" name="Oval 45"/>
            <p:cNvSpPr>
              <a:spLocks noChangeArrowheads="1"/>
            </p:cNvSpPr>
            <p:nvPr/>
          </p:nvSpPr>
          <p:spPr bwMode="auto">
            <a:xfrm>
              <a:off x="2008564" y="3178839"/>
              <a:ext cx="431800" cy="452438"/>
            </a:xfrm>
            <a:prstGeom prst="ellipse">
              <a:avLst/>
            </a:prstGeom>
            <a:solidFill>
              <a:schemeClr val="bg1"/>
            </a:solidFill>
            <a:ln w="38100">
              <a:solidFill>
                <a:srgbClr val="FF0000"/>
              </a:solidFill>
              <a:round/>
            </a:ln>
            <a:effectLst/>
          </p:spPr>
          <p:txBody>
            <a:bodyPr wrap="none" anchor="ctr"/>
            <a:lstStyle/>
            <a:p>
              <a:endParaRPr lang="zh-CN" altLang="en-US" sz="2400">
                <a:solidFill>
                  <a:srgbClr val="FF0000"/>
                </a:solidFill>
                <a:latin typeface="微软雅黑" panose="020B0503020204020204" pitchFamily="34" charset="-122"/>
                <a:ea typeface="微软雅黑" panose="020B0503020204020204" pitchFamily="34" charset="-122"/>
              </a:endParaRPr>
            </a:p>
          </p:txBody>
        </p:sp>
        <p:sp>
          <p:nvSpPr>
            <p:cNvPr id="153" name="Text Box 46"/>
            <p:cNvSpPr txBox="1">
              <a:spLocks noChangeArrowheads="1"/>
            </p:cNvSpPr>
            <p:nvPr/>
          </p:nvSpPr>
          <p:spPr bwMode="auto">
            <a:xfrm>
              <a:off x="2034601" y="3184672"/>
              <a:ext cx="361950" cy="461963"/>
            </a:xfrm>
            <a:prstGeom prst="rect">
              <a:avLst/>
            </a:prstGeom>
            <a:noFill/>
            <a:ln w="9525">
              <a:noFill/>
              <a:miter lim="800000"/>
            </a:ln>
            <a:effectLst/>
          </p:spPr>
          <p:txBody>
            <a:bodyPr>
              <a:spAutoFit/>
            </a:bodyPr>
            <a:lstStyle/>
            <a:p>
              <a:r>
                <a:rPr lang="en-US" sz="24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V</a:t>
              </a:r>
              <a:endParaRPr 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54" name="直接连接符 153"/>
            <p:cNvCxnSpPr/>
            <p:nvPr/>
          </p:nvCxnSpPr>
          <p:spPr bwMode="auto">
            <a:xfrm rot="16200000" flipH="1">
              <a:off x="1422405" y="3714045"/>
              <a:ext cx="666040" cy="11289"/>
            </a:xfrm>
            <a:prstGeom prst="line">
              <a:avLst/>
            </a:prstGeom>
            <a:solidFill>
              <a:schemeClr val="accent1"/>
            </a:solidFill>
            <a:ln w="25400" cap="flat" cmpd="sng" algn="ctr">
              <a:solidFill>
                <a:srgbClr val="FF0000"/>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直接连接符 154"/>
            <p:cNvCxnSpPr/>
            <p:nvPr/>
          </p:nvCxnSpPr>
          <p:spPr bwMode="auto">
            <a:xfrm rot="16200000" flipH="1">
              <a:off x="2342451" y="3719691"/>
              <a:ext cx="666040" cy="11289"/>
            </a:xfrm>
            <a:prstGeom prst="line">
              <a:avLst/>
            </a:prstGeom>
            <a:solidFill>
              <a:schemeClr val="accent1"/>
            </a:solidFill>
            <a:ln w="25400" cap="flat" cmpd="sng" algn="ctr">
              <a:solidFill>
                <a:srgbClr val="FF0000"/>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8" name="组合 207"/>
          <p:cNvGrpSpPr/>
          <p:nvPr/>
        </p:nvGrpSpPr>
        <p:grpSpPr>
          <a:xfrm>
            <a:off x="4180154" y="3026515"/>
            <a:ext cx="2683492" cy="2822955"/>
            <a:chOff x="4202731" y="3489359"/>
            <a:chExt cx="2683492" cy="2822955"/>
          </a:xfrm>
        </p:grpSpPr>
        <p:sp>
          <p:nvSpPr>
            <p:cNvPr id="59" name="TextBox 15"/>
            <p:cNvSpPr>
              <a:spLocks noChangeArrowheads="1"/>
            </p:cNvSpPr>
            <p:nvPr/>
          </p:nvSpPr>
          <p:spPr bwMode="auto">
            <a:xfrm>
              <a:off x="4702703" y="5842398"/>
              <a:ext cx="1923875" cy="469916"/>
            </a:xfrm>
            <a:prstGeom prst="roundRect">
              <a:avLst>
                <a:gd name="adj" fmla="val 16667"/>
              </a:avLst>
            </a:prstGeom>
            <a:solidFill>
              <a:schemeClr val="bg1"/>
            </a:solidFill>
            <a:ln w="9525">
              <a:noFill/>
              <a:round/>
            </a:ln>
          </p:spPr>
          <p:txBody>
            <a:bodyPr wrap="square">
              <a:spAutoFit/>
            </a:bodyPr>
            <a:lstStyle/>
            <a:p>
              <a:pPr>
                <a:lnSpc>
                  <a:spcPct val="120000"/>
                </a:lnSpc>
              </a:pPr>
              <a:r>
                <a:rPr lang="zh-CN" altLang="en-US" dirty="0" smtClean="0">
                  <a:latin typeface="微软雅黑" panose="020B0503020204020204" pitchFamily="34" charset="-122"/>
                  <a:ea typeface="微软雅黑" panose="020B0503020204020204" pitchFamily="34" charset="-122"/>
                </a:rPr>
                <a:t>测量</a:t>
              </a:r>
              <a:r>
                <a:rPr lang="en-US" dirty="0" err="1" smtClean="0">
                  <a:latin typeface="微软雅黑" panose="020B0503020204020204" pitchFamily="34" charset="-122"/>
                  <a:ea typeface="微软雅黑" panose="020B0503020204020204" pitchFamily="34" charset="-122"/>
                </a:rPr>
                <a:t>L</a:t>
              </a:r>
              <a:r>
                <a:rPr lang="en-US" baseline="-25000" dirty="0" err="1"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两端电压</a:t>
              </a:r>
              <a:endParaRPr lang="zh-CN" altLang="en-US" dirty="0">
                <a:latin typeface="微软雅黑" panose="020B0503020204020204" pitchFamily="34" charset="-122"/>
                <a:ea typeface="微软雅黑" panose="020B0503020204020204" pitchFamily="34" charset="-122"/>
              </a:endParaRPr>
            </a:p>
          </p:txBody>
        </p:sp>
        <p:grpSp>
          <p:nvGrpSpPr>
            <p:cNvPr id="174" name="组合 173"/>
            <p:cNvGrpSpPr/>
            <p:nvPr/>
          </p:nvGrpSpPr>
          <p:grpSpPr>
            <a:xfrm>
              <a:off x="4202731" y="3489359"/>
              <a:ext cx="2683492" cy="2265241"/>
              <a:chOff x="7668420" y="780026"/>
              <a:chExt cx="2683492" cy="2265241"/>
            </a:xfrm>
          </p:grpSpPr>
          <p:sp>
            <p:nvSpPr>
              <p:cNvPr id="175" name="Rectangle 102"/>
              <p:cNvSpPr>
                <a:spLocks noChangeArrowheads="1"/>
              </p:cNvSpPr>
              <p:nvPr/>
            </p:nvSpPr>
            <p:spPr bwMode="auto">
              <a:xfrm>
                <a:off x="7668420" y="1722300"/>
                <a:ext cx="2683492" cy="1154923"/>
              </a:xfrm>
              <a:prstGeom prst="rect">
                <a:avLst/>
              </a:prstGeom>
              <a:noFill/>
              <a:ln w="28575">
                <a:solidFill>
                  <a:schemeClr val="tx1"/>
                </a:solidFill>
                <a:miter lim="800000"/>
              </a:ln>
              <a:effectLst/>
            </p:spPr>
            <p:txBody>
              <a:bodyPr wrap="none" anchor="ctr"/>
              <a:lstStyle/>
              <a:p>
                <a:endParaRPr lang="zh-CN" altLang="en-US" sz="1800"/>
              </a:p>
            </p:txBody>
          </p:sp>
          <p:sp>
            <p:nvSpPr>
              <p:cNvPr id="176" name="Text Box 104"/>
              <p:cNvSpPr txBox="1">
                <a:spLocks noChangeArrowheads="1"/>
              </p:cNvSpPr>
              <p:nvPr/>
            </p:nvSpPr>
            <p:spPr bwMode="auto">
              <a:xfrm>
                <a:off x="9124936" y="1676470"/>
                <a:ext cx="435417" cy="273963"/>
              </a:xfrm>
              <a:prstGeom prst="rect">
                <a:avLst/>
              </a:prstGeom>
              <a:noFill/>
              <a:ln w="9525">
                <a:noFill/>
                <a:miter lim="800000"/>
              </a:ln>
              <a:effectLst/>
            </p:spPr>
            <p:txBody>
              <a:bodyPr lIns="0" tIns="0" rIns="0" bIns="0">
                <a:spAutoFit/>
              </a:bodyPr>
              <a:lstStyle/>
              <a:p>
                <a:pPr>
                  <a:spcBef>
                    <a:spcPct val="50000"/>
                  </a:spcBef>
                </a:pPr>
                <a:r>
                  <a:rPr lang="en-US" sz="2800" b="1">
                    <a:latin typeface="Times New Roman" panose="02020603050405020304" pitchFamily="18" charset="0"/>
                  </a:rPr>
                  <a:t>L</a:t>
                </a:r>
                <a:r>
                  <a:rPr lang="en-US" sz="2800" b="1" baseline="-25000">
                    <a:latin typeface="Times New Roman" panose="02020603050405020304" pitchFamily="18" charset="0"/>
                  </a:rPr>
                  <a:t>1</a:t>
                </a:r>
                <a:endParaRPr lang="en-US" sz="2800" b="1" baseline="-25000">
                  <a:latin typeface="Times New Roman" panose="02020603050405020304" pitchFamily="18" charset="0"/>
                </a:endParaRPr>
              </a:p>
            </p:txBody>
          </p:sp>
          <p:sp>
            <p:nvSpPr>
              <p:cNvPr id="177" name="Rectangle 102"/>
              <p:cNvSpPr>
                <a:spLocks noChangeArrowheads="1"/>
              </p:cNvSpPr>
              <p:nvPr/>
            </p:nvSpPr>
            <p:spPr bwMode="auto">
              <a:xfrm>
                <a:off x="8171279" y="1347510"/>
                <a:ext cx="1637546" cy="761801"/>
              </a:xfrm>
              <a:prstGeom prst="rect">
                <a:avLst/>
              </a:prstGeom>
              <a:solidFill>
                <a:schemeClr val="bg1"/>
              </a:solidFill>
              <a:ln w="28575">
                <a:solidFill>
                  <a:schemeClr val="tx1"/>
                </a:solidFill>
                <a:miter lim="800000"/>
              </a:ln>
              <a:effectLst/>
            </p:spPr>
            <p:txBody>
              <a:bodyPr wrap="none" anchor="ctr"/>
              <a:lstStyle/>
              <a:p>
                <a:endParaRPr lang="zh-CN" altLang="en-US" sz="1800"/>
              </a:p>
            </p:txBody>
          </p:sp>
          <p:sp>
            <p:nvSpPr>
              <p:cNvPr id="178" name="AutoShape 44"/>
              <p:cNvSpPr>
                <a:spLocks noChangeArrowheads="1"/>
              </p:cNvSpPr>
              <p:nvPr/>
            </p:nvSpPr>
            <p:spPr bwMode="auto">
              <a:xfrm>
                <a:off x="8766155" y="1908505"/>
                <a:ext cx="375074" cy="322849"/>
              </a:xfrm>
              <a:prstGeom prst="flowChartSummingJunction">
                <a:avLst/>
              </a:prstGeom>
              <a:solidFill>
                <a:srgbClr val="FFFFFF"/>
              </a:solidFill>
              <a:ln w="28575">
                <a:solidFill>
                  <a:schemeClr val="tx1"/>
                </a:solidFill>
                <a:round/>
              </a:ln>
              <a:effectLst/>
            </p:spPr>
            <p:txBody>
              <a:bodyPr wrap="none" anchor="ctr"/>
              <a:lstStyle/>
              <a:p>
                <a:endParaRPr lang="zh-CN" altLang="en-US" sz="1800"/>
              </a:p>
            </p:txBody>
          </p:sp>
          <p:sp>
            <p:nvSpPr>
              <p:cNvPr id="179" name="AutoShape 44"/>
              <p:cNvSpPr>
                <a:spLocks noChangeArrowheads="1"/>
              </p:cNvSpPr>
              <p:nvPr/>
            </p:nvSpPr>
            <p:spPr bwMode="auto">
              <a:xfrm>
                <a:off x="8747030" y="1202976"/>
                <a:ext cx="375074" cy="322849"/>
              </a:xfrm>
              <a:prstGeom prst="flowChartSummingJunction">
                <a:avLst/>
              </a:prstGeom>
              <a:solidFill>
                <a:srgbClr val="FFFFFF"/>
              </a:solidFill>
              <a:ln w="28575">
                <a:solidFill>
                  <a:schemeClr val="tx1"/>
                </a:solidFill>
                <a:round/>
              </a:ln>
              <a:effectLst/>
            </p:spPr>
            <p:txBody>
              <a:bodyPr wrap="none" anchor="ctr"/>
              <a:lstStyle/>
              <a:p>
                <a:endParaRPr lang="zh-CN" altLang="en-US" sz="1800"/>
              </a:p>
            </p:txBody>
          </p:sp>
          <p:grpSp>
            <p:nvGrpSpPr>
              <p:cNvPr id="180" name="Group 10"/>
              <p:cNvGrpSpPr/>
              <p:nvPr/>
            </p:nvGrpSpPr>
            <p:grpSpPr bwMode="auto">
              <a:xfrm>
                <a:off x="9479895" y="2762139"/>
                <a:ext cx="334845" cy="173137"/>
                <a:chOff x="0" y="0"/>
                <a:chExt cx="256" cy="142"/>
              </a:xfrm>
            </p:grpSpPr>
            <p:sp>
              <p:nvSpPr>
                <p:cNvPr id="189" name="Rectangle 15"/>
                <p:cNvSpPr>
                  <a:spLocks noChangeArrowheads="1"/>
                </p:cNvSpPr>
                <p:nvPr/>
              </p:nvSpPr>
              <p:spPr bwMode="auto">
                <a:xfrm>
                  <a:off x="29" y="0"/>
                  <a:ext cx="226" cy="142"/>
                </a:xfrm>
                <a:prstGeom prst="rect">
                  <a:avLst/>
                </a:prstGeom>
                <a:solidFill>
                  <a:srgbClr val="FFFFFF"/>
                </a:solidFill>
                <a:ln w="9525">
                  <a:noFill/>
                  <a:miter lim="800000"/>
                </a:ln>
                <a:effectLst/>
              </p:spPr>
              <p:txBody>
                <a:bodyPr wrap="none" anchor="ctr"/>
                <a:lstStyle/>
                <a:p>
                  <a:endParaRPr lang="zh-CN" altLang="en-US" sz="1800"/>
                </a:p>
              </p:txBody>
            </p:sp>
            <p:sp>
              <p:nvSpPr>
                <p:cNvPr id="190" name="Line 16"/>
                <p:cNvSpPr>
                  <a:spLocks noChangeShapeType="1"/>
                </p:cNvSpPr>
                <p:nvPr/>
              </p:nvSpPr>
              <p:spPr bwMode="auto">
                <a:xfrm flipV="1">
                  <a:off x="29" y="0"/>
                  <a:ext cx="227" cy="86"/>
                </a:xfrm>
                <a:prstGeom prst="line">
                  <a:avLst/>
                </a:prstGeom>
                <a:noFill/>
                <a:ln w="28575">
                  <a:solidFill>
                    <a:schemeClr val="tx1"/>
                  </a:solidFill>
                  <a:round/>
                </a:ln>
                <a:effectLst/>
              </p:spPr>
              <p:txBody>
                <a:bodyPr/>
                <a:lstStyle/>
                <a:p>
                  <a:endParaRPr lang="zh-CN" altLang="en-US"/>
                </a:p>
              </p:txBody>
            </p:sp>
            <p:sp>
              <p:nvSpPr>
                <p:cNvPr id="191" name="Oval 17"/>
                <p:cNvSpPr>
                  <a:spLocks noChangeArrowheads="1"/>
                </p:cNvSpPr>
                <p:nvPr/>
              </p:nvSpPr>
              <p:spPr bwMode="auto">
                <a:xfrm>
                  <a:off x="0" y="57"/>
                  <a:ext cx="57" cy="56"/>
                </a:xfrm>
                <a:prstGeom prst="ellipse">
                  <a:avLst/>
                </a:prstGeom>
                <a:solidFill>
                  <a:srgbClr val="FFFFFF"/>
                </a:solidFill>
                <a:ln w="28575">
                  <a:solidFill>
                    <a:schemeClr val="tx1"/>
                  </a:solidFill>
                  <a:round/>
                </a:ln>
                <a:effectLst/>
              </p:spPr>
              <p:txBody>
                <a:bodyPr wrap="none" anchor="ctr"/>
                <a:lstStyle/>
                <a:p>
                  <a:endParaRPr lang="zh-CN" altLang="en-US" sz="1800"/>
                </a:p>
              </p:txBody>
            </p:sp>
          </p:grpSp>
          <p:sp>
            <p:nvSpPr>
              <p:cNvPr id="181" name="Text Box 109"/>
              <p:cNvSpPr txBox="1">
                <a:spLocks noChangeArrowheads="1"/>
              </p:cNvSpPr>
              <p:nvPr/>
            </p:nvSpPr>
            <p:spPr bwMode="auto">
              <a:xfrm>
                <a:off x="9085766" y="1574654"/>
                <a:ext cx="385612" cy="446057"/>
              </a:xfrm>
              <a:prstGeom prst="rect">
                <a:avLst/>
              </a:prstGeom>
              <a:noFill/>
              <a:ln w="9525">
                <a:noFill/>
                <a:miter lim="800000"/>
              </a:ln>
              <a:effectLst/>
            </p:spPr>
            <p:txBody>
              <a:bodyPr wrap="square" lIns="0" tIns="0" rIns="0" bIns="0">
                <a:spAutoFit/>
              </a:bodyPr>
              <a:lstStyle/>
              <a:p>
                <a:pPr>
                  <a:spcBef>
                    <a:spcPct val="50000"/>
                  </a:spcBef>
                </a:pPr>
                <a:r>
                  <a:rPr lang="en-US" sz="2800" b="1" dirty="0">
                    <a:latin typeface="Times New Roman" panose="02020603050405020304" pitchFamily="18" charset="0"/>
                  </a:rPr>
                  <a:t>L</a:t>
                </a:r>
                <a:r>
                  <a:rPr lang="en-US" sz="2800" b="1" baseline="-25000" dirty="0">
                    <a:latin typeface="Times New Roman" panose="02020603050405020304" pitchFamily="18" charset="0"/>
                  </a:rPr>
                  <a:t>2</a:t>
                </a:r>
                <a:endParaRPr lang="en-US" sz="2800" b="1" baseline="-25000" dirty="0">
                  <a:latin typeface="Times New Roman" panose="02020603050405020304" pitchFamily="18" charset="0"/>
                </a:endParaRPr>
              </a:p>
            </p:txBody>
          </p:sp>
          <p:sp>
            <p:nvSpPr>
              <p:cNvPr id="182" name="Oval 125"/>
              <p:cNvSpPr>
                <a:spLocks noChangeArrowheads="1"/>
              </p:cNvSpPr>
              <p:nvPr/>
            </p:nvSpPr>
            <p:spPr bwMode="auto">
              <a:xfrm rot="5400000" flipV="1">
                <a:off x="8134562" y="1681959"/>
                <a:ext cx="58052" cy="67442"/>
              </a:xfrm>
              <a:prstGeom prst="ellipse">
                <a:avLst/>
              </a:prstGeom>
              <a:solidFill>
                <a:schemeClr val="tx1"/>
              </a:solidFill>
              <a:ln w="9525">
                <a:noFill/>
                <a:round/>
              </a:ln>
              <a:effectLst/>
            </p:spPr>
            <p:txBody>
              <a:bodyPr vert="eaVert" wrap="none" anchor="ctr"/>
              <a:lstStyle/>
              <a:p>
                <a:endParaRPr lang="zh-CN" altLang="en-US" sz="1800"/>
              </a:p>
            </p:txBody>
          </p:sp>
          <p:sp>
            <p:nvSpPr>
              <p:cNvPr id="183" name="Oval 125"/>
              <p:cNvSpPr>
                <a:spLocks noChangeArrowheads="1"/>
              </p:cNvSpPr>
              <p:nvPr/>
            </p:nvSpPr>
            <p:spPr bwMode="auto">
              <a:xfrm rot="5400000" flipV="1">
                <a:off x="9778024" y="1681959"/>
                <a:ext cx="58052" cy="67442"/>
              </a:xfrm>
              <a:prstGeom prst="ellipse">
                <a:avLst/>
              </a:prstGeom>
              <a:solidFill>
                <a:schemeClr val="tx1"/>
              </a:solidFill>
              <a:ln w="9525">
                <a:noFill/>
                <a:round/>
              </a:ln>
              <a:effectLst/>
            </p:spPr>
            <p:txBody>
              <a:bodyPr vert="eaVert" wrap="none" anchor="ctr"/>
              <a:lstStyle/>
              <a:p>
                <a:endParaRPr lang="zh-CN" altLang="en-US" sz="1800"/>
              </a:p>
            </p:txBody>
          </p:sp>
          <p:sp>
            <p:nvSpPr>
              <p:cNvPr id="184" name="Text Box 104"/>
              <p:cNvSpPr txBox="1">
                <a:spLocks noChangeArrowheads="1"/>
              </p:cNvSpPr>
              <p:nvPr/>
            </p:nvSpPr>
            <p:spPr bwMode="auto">
              <a:xfrm>
                <a:off x="9040420" y="780026"/>
                <a:ext cx="435417" cy="430887"/>
              </a:xfrm>
              <a:prstGeom prst="rect">
                <a:avLst/>
              </a:prstGeom>
              <a:noFill/>
              <a:ln w="9525">
                <a:noFill/>
                <a:miter lim="800000"/>
              </a:ln>
              <a:effectLst/>
            </p:spPr>
            <p:txBody>
              <a:bodyPr wrap="square" lIns="0" tIns="0" rIns="0" bIns="0">
                <a:spAutoFit/>
              </a:bodyPr>
              <a:lstStyle/>
              <a:p>
                <a:pPr>
                  <a:spcBef>
                    <a:spcPct val="50000"/>
                  </a:spcBef>
                </a:pPr>
                <a:r>
                  <a:rPr lang="en-US" sz="2800" b="1" dirty="0">
                    <a:latin typeface="Times New Roman" panose="02020603050405020304" pitchFamily="18" charset="0"/>
                  </a:rPr>
                  <a:t>L</a:t>
                </a:r>
                <a:r>
                  <a:rPr lang="en-US" sz="2800" b="1" baseline="-25000" dirty="0">
                    <a:latin typeface="Times New Roman" panose="02020603050405020304" pitchFamily="18" charset="0"/>
                  </a:rPr>
                  <a:t>1</a:t>
                </a:r>
                <a:endParaRPr lang="en-US" sz="2800" b="1" baseline="-25000" dirty="0">
                  <a:latin typeface="Times New Roman" panose="02020603050405020304" pitchFamily="18" charset="0"/>
                </a:endParaRPr>
              </a:p>
            </p:txBody>
          </p:sp>
          <p:grpSp>
            <p:nvGrpSpPr>
              <p:cNvPr id="185" name="Group 21"/>
              <p:cNvGrpSpPr/>
              <p:nvPr/>
            </p:nvGrpSpPr>
            <p:grpSpPr bwMode="auto">
              <a:xfrm flipH="1">
                <a:off x="8372422" y="2698995"/>
                <a:ext cx="100572" cy="346272"/>
                <a:chOff x="0" y="0"/>
                <a:chExt cx="85" cy="340"/>
              </a:xfrm>
            </p:grpSpPr>
            <p:sp>
              <p:nvSpPr>
                <p:cNvPr id="186" name="Rectangle 23"/>
                <p:cNvSpPr>
                  <a:spLocks noChangeArrowheads="1"/>
                </p:cNvSpPr>
                <p:nvPr/>
              </p:nvSpPr>
              <p:spPr bwMode="auto">
                <a:xfrm>
                  <a:off x="0" y="113"/>
                  <a:ext cx="85" cy="85"/>
                </a:xfrm>
                <a:prstGeom prst="rect">
                  <a:avLst/>
                </a:prstGeom>
                <a:solidFill>
                  <a:srgbClr val="FFFFFF"/>
                </a:solidFill>
                <a:ln w="9525">
                  <a:noFill/>
                  <a:miter lim="800000"/>
                </a:ln>
                <a:effectLst/>
              </p:spPr>
              <p:txBody>
                <a:bodyPr wrap="none" anchor="ctr"/>
                <a:lstStyle/>
                <a:p>
                  <a:endParaRPr lang="zh-CN" altLang="en-US" sz="1800"/>
                </a:p>
              </p:txBody>
            </p:sp>
            <p:sp>
              <p:nvSpPr>
                <p:cNvPr id="187" name="Line 24"/>
                <p:cNvSpPr>
                  <a:spLocks noChangeShapeType="1"/>
                </p:cNvSpPr>
                <p:nvPr/>
              </p:nvSpPr>
              <p:spPr bwMode="auto">
                <a:xfrm>
                  <a:off x="0" y="0"/>
                  <a:ext cx="0" cy="340"/>
                </a:xfrm>
                <a:prstGeom prst="line">
                  <a:avLst/>
                </a:prstGeom>
                <a:noFill/>
                <a:ln w="28575">
                  <a:solidFill>
                    <a:schemeClr val="tx1"/>
                  </a:solidFill>
                  <a:round/>
                </a:ln>
                <a:effectLst/>
              </p:spPr>
              <p:txBody>
                <a:bodyPr/>
                <a:lstStyle/>
                <a:p>
                  <a:endParaRPr lang="zh-CN" altLang="en-US"/>
                </a:p>
              </p:txBody>
            </p:sp>
            <p:sp>
              <p:nvSpPr>
                <p:cNvPr id="188" name="Line 25"/>
                <p:cNvSpPr>
                  <a:spLocks noChangeShapeType="1"/>
                </p:cNvSpPr>
                <p:nvPr/>
              </p:nvSpPr>
              <p:spPr bwMode="auto">
                <a:xfrm>
                  <a:off x="85" y="85"/>
                  <a:ext cx="0" cy="170"/>
                </a:xfrm>
                <a:prstGeom prst="line">
                  <a:avLst/>
                </a:prstGeom>
                <a:noFill/>
                <a:ln w="38100">
                  <a:solidFill>
                    <a:schemeClr val="tx1"/>
                  </a:solidFill>
                  <a:round/>
                </a:ln>
                <a:effectLst/>
              </p:spPr>
              <p:txBody>
                <a:bodyPr/>
                <a:lstStyle/>
                <a:p>
                  <a:endParaRPr lang="zh-CN" altLang="en-US"/>
                </a:p>
              </p:txBody>
            </p:sp>
          </p:grpSp>
        </p:grpSp>
        <p:cxnSp>
          <p:nvCxnSpPr>
            <p:cNvPr id="192" name="直接连接符 191"/>
            <p:cNvCxnSpPr/>
            <p:nvPr/>
          </p:nvCxnSpPr>
          <p:spPr bwMode="auto">
            <a:xfrm>
              <a:off x="5029202" y="5221112"/>
              <a:ext cx="925689" cy="1588"/>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3" name="Oval 45"/>
            <p:cNvSpPr>
              <a:spLocks noChangeArrowheads="1"/>
            </p:cNvSpPr>
            <p:nvPr/>
          </p:nvSpPr>
          <p:spPr bwMode="auto">
            <a:xfrm>
              <a:off x="5276700" y="5001995"/>
              <a:ext cx="431800" cy="452438"/>
            </a:xfrm>
            <a:prstGeom prst="ellipse">
              <a:avLst/>
            </a:prstGeom>
            <a:solidFill>
              <a:schemeClr val="bg1"/>
            </a:solidFill>
            <a:ln w="38100">
              <a:solidFill>
                <a:srgbClr val="FF0000"/>
              </a:solidFill>
              <a:round/>
            </a:ln>
            <a:effectLst/>
          </p:spPr>
          <p:txBody>
            <a:bodyPr wrap="none" anchor="ctr"/>
            <a:lstStyle/>
            <a:p>
              <a:endParaRPr lang="zh-CN" altLang="en-US" sz="2400">
                <a:solidFill>
                  <a:srgbClr val="FF0000"/>
                </a:solidFill>
                <a:latin typeface="微软雅黑" panose="020B0503020204020204" pitchFamily="34" charset="-122"/>
                <a:ea typeface="微软雅黑" panose="020B0503020204020204" pitchFamily="34" charset="-122"/>
              </a:endParaRPr>
            </a:p>
          </p:txBody>
        </p:sp>
        <p:sp>
          <p:nvSpPr>
            <p:cNvPr id="194" name="Text Box 46"/>
            <p:cNvSpPr txBox="1">
              <a:spLocks noChangeArrowheads="1"/>
            </p:cNvSpPr>
            <p:nvPr/>
          </p:nvSpPr>
          <p:spPr bwMode="auto">
            <a:xfrm>
              <a:off x="5302737" y="5007828"/>
              <a:ext cx="361950" cy="461963"/>
            </a:xfrm>
            <a:prstGeom prst="rect">
              <a:avLst/>
            </a:prstGeom>
            <a:noFill/>
            <a:ln w="9525">
              <a:noFill/>
              <a:miter lim="800000"/>
            </a:ln>
            <a:effectLst/>
          </p:spPr>
          <p:txBody>
            <a:bodyPr>
              <a:spAutoFit/>
            </a:bodyPr>
            <a:lstStyle/>
            <a:p>
              <a:r>
                <a:rPr lang="en-US" sz="24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V</a:t>
              </a:r>
              <a:endParaRPr 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95" name="直接连接符 194"/>
            <p:cNvCxnSpPr/>
            <p:nvPr/>
          </p:nvCxnSpPr>
          <p:spPr bwMode="auto">
            <a:xfrm rot="16200000" flipV="1">
              <a:off x="4854227" y="5012270"/>
              <a:ext cx="389467" cy="5646"/>
            </a:xfrm>
            <a:prstGeom prst="line">
              <a:avLst/>
            </a:prstGeom>
            <a:solidFill>
              <a:schemeClr val="accent1"/>
            </a:solidFill>
            <a:ln w="25400" cap="flat" cmpd="sng" algn="ctr">
              <a:solidFill>
                <a:srgbClr val="FF0000"/>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直接连接符 195"/>
            <p:cNvCxnSpPr/>
            <p:nvPr/>
          </p:nvCxnSpPr>
          <p:spPr bwMode="auto">
            <a:xfrm rot="16200000" flipV="1">
              <a:off x="5734760" y="5012269"/>
              <a:ext cx="406402" cy="3"/>
            </a:xfrm>
            <a:prstGeom prst="line">
              <a:avLst/>
            </a:prstGeom>
            <a:solidFill>
              <a:schemeClr val="accent1"/>
            </a:solidFill>
            <a:ln w="25400" cap="flat" cmpd="sng" algn="ctr">
              <a:solidFill>
                <a:srgbClr val="FF0000"/>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9" name="组合 208"/>
          <p:cNvGrpSpPr/>
          <p:nvPr/>
        </p:nvGrpSpPr>
        <p:grpSpPr>
          <a:xfrm>
            <a:off x="7555532" y="2970071"/>
            <a:ext cx="2683492" cy="2885719"/>
            <a:chOff x="7578109" y="3432915"/>
            <a:chExt cx="2683492" cy="2885719"/>
          </a:xfrm>
        </p:grpSpPr>
        <p:sp>
          <p:nvSpPr>
            <p:cNvPr id="88" name="TextBox 15"/>
            <p:cNvSpPr>
              <a:spLocks noChangeArrowheads="1"/>
            </p:cNvSpPr>
            <p:nvPr/>
          </p:nvSpPr>
          <p:spPr bwMode="auto">
            <a:xfrm>
              <a:off x="7800622" y="5848718"/>
              <a:ext cx="2438400" cy="469916"/>
            </a:xfrm>
            <a:prstGeom prst="roundRect">
              <a:avLst>
                <a:gd name="adj" fmla="val 16667"/>
              </a:avLst>
            </a:prstGeom>
            <a:solidFill>
              <a:schemeClr val="bg1"/>
            </a:solidFill>
            <a:ln w="9525">
              <a:noFill/>
              <a:round/>
            </a:ln>
          </p:spPr>
          <p:txBody>
            <a:bodyPr wrap="square">
              <a:spAutoFit/>
            </a:bodyPr>
            <a:lstStyle/>
            <a:p>
              <a:pPr>
                <a:lnSpc>
                  <a:spcPct val="120000"/>
                </a:lnSpc>
              </a:pPr>
              <a:r>
                <a:rPr lang="zh-CN" altLang="en-US" dirty="0" smtClean="0">
                  <a:latin typeface="微软雅黑" panose="020B0503020204020204" pitchFamily="34" charset="-122"/>
                  <a:ea typeface="微软雅黑" panose="020B0503020204020204" pitchFamily="34" charset="-122"/>
                </a:rPr>
                <a:t>测量电源两端电压</a:t>
              </a:r>
              <a:endParaRPr lang="zh-CN" altLang="en-US" dirty="0">
                <a:latin typeface="微软雅黑" panose="020B0503020204020204" pitchFamily="34" charset="-122"/>
                <a:ea typeface="微软雅黑" panose="020B0503020204020204" pitchFamily="34" charset="-122"/>
              </a:endParaRPr>
            </a:p>
          </p:txBody>
        </p:sp>
        <p:grpSp>
          <p:nvGrpSpPr>
            <p:cNvPr id="156" name="组合 155"/>
            <p:cNvGrpSpPr/>
            <p:nvPr/>
          </p:nvGrpSpPr>
          <p:grpSpPr>
            <a:xfrm>
              <a:off x="7578109" y="3432915"/>
              <a:ext cx="2683492" cy="2265241"/>
              <a:chOff x="7668420" y="780026"/>
              <a:chExt cx="2683492" cy="2265241"/>
            </a:xfrm>
          </p:grpSpPr>
          <p:sp>
            <p:nvSpPr>
              <p:cNvPr id="157" name="Rectangle 102"/>
              <p:cNvSpPr>
                <a:spLocks noChangeArrowheads="1"/>
              </p:cNvSpPr>
              <p:nvPr/>
            </p:nvSpPr>
            <p:spPr bwMode="auto">
              <a:xfrm>
                <a:off x="7668420" y="1722300"/>
                <a:ext cx="2683492" cy="1154923"/>
              </a:xfrm>
              <a:prstGeom prst="rect">
                <a:avLst/>
              </a:prstGeom>
              <a:noFill/>
              <a:ln w="28575">
                <a:solidFill>
                  <a:schemeClr val="tx1"/>
                </a:solidFill>
                <a:miter lim="800000"/>
              </a:ln>
              <a:effectLst/>
            </p:spPr>
            <p:txBody>
              <a:bodyPr wrap="none" anchor="ctr"/>
              <a:lstStyle/>
              <a:p>
                <a:endParaRPr lang="zh-CN" altLang="en-US" sz="1800"/>
              </a:p>
            </p:txBody>
          </p:sp>
          <p:sp>
            <p:nvSpPr>
              <p:cNvPr id="158" name="Text Box 104"/>
              <p:cNvSpPr txBox="1">
                <a:spLocks noChangeArrowheads="1"/>
              </p:cNvSpPr>
              <p:nvPr/>
            </p:nvSpPr>
            <p:spPr bwMode="auto">
              <a:xfrm>
                <a:off x="9124936" y="1676470"/>
                <a:ext cx="435417" cy="273963"/>
              </a:xfrm>
              <a:prstGeom prst="rect">
                <a:avLst/>
              </a:prstGeom>
              <a:noFill/>
              <a:ln w="9525">
                <a:noFill/>
                <a:miter lim="800000"/>
              </a:ln>
              <a:effectLst/>
            </p:spPr>
            <p:txBody>
              <a:bodyPr lIns="0" tIns="0" rIns="0" bIns="0">
                <a:spAutoFit/>
              </a:bodyPr>
              <a:lstStyle/>
              <a:p>
                <a:pPr>
                  <a:spcBef>
                    <a:spcPct val="50000"/>
                  </a:spcBef>
                </a:pPr>
                <a:r>
                  <a:rPr lang="en-US" sz="2800" b="1">
                    <a:latin typeface="Times New Roman" panose="02020603050405020304" pitchFamily="18" charset="0"/>
                  </a:rPr>
                  <a:t>L</a:t>
                </a:r>
                <a:r>
                  <a:rPr lang="en-US" sz="2800" b="1" baseline="-25000">
                    <a:latin typeface="Times New Roman" panose="02020603050405020304" pitchFamily="18" charset="0"/>
                  </a:rPr>
                  <a:t>1</a:t>
                </a:r>
                <a:endParaRPr lang="en-US" sz="2800" b="1" baseline="-25000">
                  <a:latin typeface="Times New Roman" panose="02020603050405020304" pitchFamily="18" charset="0"/>
                </a:endParaRPr>
              </a:p>
            </p:txBody>
          </p:sp>
          <p:sp>
            <p:nvSpPr>
              <p:cNvPr id="159" name="Rectangle 102"/>
              <p:cNvSpPr>
                <a:spLocks noChangeArrowheads="1"/>
              </p:cNvSpPr>
              <p:nvPr/>
            </p:nvSpPr>
            <p:spPr bwMode="auto">
              <a:xfrm>
                <a:off x="8171279" y="1347510"/>
                <a:ext cx="1637546" cy="761801"/>
              </a:xfrm>
              <a:prstGeom prst="rect">
                <a:avLst/>
              </a:prstGeom>
              <a:solidFill>
                <a:schemeClr val="bg1"/>
              </a:solidFill>
              <a:ln w="28575">
                <a:solidFill>
                  <a:schemeClr val="tx1"/>
                </a:solidFill>
                <a:miter lim="800000"/>
              </a:ln>
              <a:effectLst/>
            </p:spPr>
            <p:txBody>
              <a:bodyPr wrap="none" anchor="ctr"/>
              <a:lstStyle/>
              <a:p>
                <a:endParaRPr lang="zh-CN" altLang="en-US" sz="1800"/>
              </a:p>
            </p:txBody>
          </p:sp>
          <p:sp>
            <p:nvSpPr>
              <p:cNvPr id="160" name="AutoShape 44"/>
              <p:cNvSpPr>
                <a:spLocks noChangeArrowheads="1"/>
              </p:cNvSpPr>
              <p:nvPr/>
            </p:nvSpPr>
            <p:spPr bwMode="auto">
              <a:xfrm>
                <a:off x="8766155" y="1908505"/>
                <a:ext cx="375074" cy="322849"/>
              </a:xfrm>
              <a:prstGeom prst="flowChartSummingJunction">
                <a:avLst/>
              </a:prstGeom>
              <a:solidFill>
                <a:srgbClr val="FFFFFF"/>
              </a:solidFill>
              <a:ln w="28575">
                <a:solidFill>
                  <a:schemeClr val="tx1"/>
                </a:solidFill>
                <a:round/>
              </a:ln>
              <a:effectLst/>
            </p:spPr>
            <p:txBody>
              <a:bodyPr wrap="none" anchor="ctr"/>
              <a:lstStyle/>
              <a:p>
                <a:endParaRPr lang="zh-CN" altLang="en-US" sz="1800"/>
              </a:p>
            </p:txBody>
          </p:sp>
          <p:sp>
            <p:nvSpPr>
              <p:cNvPr id="161" name="AutoShape 44"/>
              <p:cNvSpPr>
                <a:spLocks noChangeArrowheads="1"/>
              </p:cNvSpPr>
              <p:nvPr/>
            </p:nvSpPr>
            <p:spPr bwMode="auto">
              <a:xfrm>
                <a:off x="8747030" y="1202976"/>
                <a:ext cx="375074" cy="322849"/>
              </a:xfrm>
              <a:prstGeom prst="flowChartSummingJunction">
                <a:avLst/>
              </a:prstGeom>
              <a:solidFill>
                <a:srgbClr val="FFFFFF"/>
              </a:solidFill>
              <a:ln w="28575">
                <a:solidFill>
                  <a:schemeClr val="tx1"/>
                </a:solidFill>
                <a:round/>
              </a:ln>
              <a:effectLst/>
            </p:spPr>
            <p:txBody>
              <a:bodyPr wrap="none" anchor="ctr"/>
              <a:lstStyle/>
              <a:p>
                <a:endParaRPr lang="zh-CN" altLang="en-US" sz="1800"/>
              </a:p>
            </p:txBody>
          </p:sp>
          <p:grpSp>
            <p:nvGrpSpPr>
              <p:cNvPr id="162" name="Group 10"/>
              <p:cNvGrpSpPr/>
              <p:nvPr/>
            </p:nvGrpSpPr>
            <p:grpSpPr bwMode="auto">
              <a:xfrm>
                <a:off x="9479895" y="2762139"/>
                <a:ext cx="334845" cy="173137"/>
                <a:chOff x="0" y="0"/>
                <a:chExt cx="256" cy="142"/>
              </a:xfrm>
            </p:grpSpPr>
            <p:sp>
              <p:nvSpPr>
                <p:cNvPr id="171" name="Rectangle 15"/>
                <p:cNvSpPr>
                  <a:spLocks noChangeArrowheads="1"/>
                </p:cNvSpPr>
                <p:nvPr/>
              </p:nvSpPr>
              <p:spPr bwMode="auto">
                <a:xfrm>
                  <a:off x="29" y="0"/>
                  <a:ext cx="226" cy="142"/>
                </a:xfrm>
                <a:prstGeom prst="rect">
                  <a:avLst/>
                </a:prstGeom>
                <a:solidFill>
                  <a:srgbClr val="FFFFFF"/>
                </a:solidFill>
                <a:ln w="9525">
                  <a:noFill/>
                  <a:miter lim="800000"/>
                </a:ln>
                <a:effectLst/>
              </p:spPr>
              <p:txBody>
                <a:bodyPr wrap="none" anchor="ctr"/>
                <a:lstStyle/>
                <a:p>
                  <a:endParaRPr lang="zh-CN" altLang="en-US" sz="1800"/>
                </a:p>
              </p:txBody>
            </p:sp>
            <p:sp>
              <p:nvSpPr>
                <p:cNvPr id="172" name="Line 16"/>
                <p:cNvSpPr>
                  <a:spLocks noChangeShapeType="1"/>
                </p:cNvSpPr>
                <p:nvPr/>
              </p:nvSpPr>
              <p:spPr bwMode="auto">
                <a:xfrm flipV="1">
                  <a:off x="29" y="0"/>
                  <a:ext cx="227" cy="86"/>
                </a:xfrm>
                <a:prstGeom prst="line">
                  <a:avLst/>
                </a:prstGeom>
                <a:noFill/>
                <a:ln w="28575">
                  <a:solidFill>
                    <a:schemeClr val="tx1"/>
                  </a:solidFill>
                  <a:round/>
                </a:ln>
                <a:effectLst/>
              </p:spPr>
              <p:txBody>
                <a:bodyPr/>
                <a:lstStyle/>
                <a:p>
                  <a:endParaRPr lang="zh-CN" altLang="en-US"/>
                </a:p>
              </p:txBody>
            </p:sp>
            <p:sp>
              <p:nvSpPr>
                <p:cNvPr id="173" name="Oval 17"/>
                <p:cNvSpPr>
                  <a:spLocks noChangeArrowheads="1"/>
                </p:cNvSpPr>
                <p:nvPr/>
              </p:nvSpPr>
              <p:spPr bwMode="auto">
                <a:xfrm>
                  <a:off x="0" y="57"/>
                  <a:ext cx="57" cy="56"/>
                </a:xfrm>
                <a:prstGeom prst="ellipse">
                  <a:avLst/>
                </a:prstGeom>
                <a:solidFill>
                  <a:srgbClr val="FFFFFF"/>
                </a:solidFill>
                <a:ln w="28575">
                  <a:solidFill>
                    <a:schemeClr val="tx1"/>
                  </a:solidFill>
                  <a:round/>
                </a:ln>
                <a:effectLst/>
              </p:spPr>
              <p:txBody>
                <a:bodyPr wrap="none" anchor="ctr"/>
                <a:lstStyle/>
                <a:p>
                  <a:endParaRPr lang="zh-CN" altLang="en-US" sz="1800"/>
                </a:p>
              </p:txBody>
            </p:sp>
          </p:grpSp>
          <p:sp>
            <p:nvSpPr>
              <p:cNvPr id="163" name="Text Box 109"/>
              <p:cNvSpPr txBox="1">
                <a:spLocks noChangeArrowheads="1"/>
              </p:cNvSpPr>
              <p:nvPr/>
            </p:nvSpPr>
            <p:spPr bwMode="auto">
              <a:xfrm>
                <a:off x="9085766" y="1574654"/>
                <a:ext cx="385612" cy="446057"/>
              </a:xfrm>
              <a:prstGeom prst="rect">
                <a:avLst/>
              </a:prstGeom>
              <a:noFill/>
              <a:ln w="9525">
                <a:noFill/>
                <a:miter lim="800000"/>
              </a:ln>
              <a:effectLst/>
            </p:spPr>
            <p:txBody>
              <a:bodyPr wrap="square" lIns="0" tIns="0" rIns="0" bIns="0">
                <a:spAutoFit/>
              </a:bodyPr>
              <a:lstStyle/>
              <a:p>
                <a:pPr>
                  <a:spcBef>
                    <a:spcPct val="50000"/>
                  </a:spcBef>
                </a:pPr>
                <a:r>
                  <a:rPr lang="en-US" sz="2800" b="1" dirty="0">
                    <a:latin typeface="Times New Roman" panose="02020603050405020304" pitchFamily="18" charset="0"/>
                  </a:rPr>
                  <a:t>L</a:t>
                </a:r>
                <a:r>
                  <a:rPr lang="en-US" sz="2800" b="1" baseline="-25000" dirty="0">
                    <a:latin typeface="Times New Roman" panose="02020603050405020304" pitchFamily="18" charset="0"/>
                  </a:rPr>
                  <a:t>2</a:t>
                </a:r>
                <a:endParaRPr lang="en-US" sz="2800" b="1" baseline="-25000" dirty="0">
                  <a:latin typeface="Times New Roman" panose="02020603050405020304" pitchFamily="18" charset="0"/>
                </a:endParaRPr>
              </a:p>
            </p:txBody>
          </p:sp>
          <p:sp>
            <p:nvSpPr>
              <p:cNvPr id="164" name="Oval 125"/>
              <p:cNvSpPr>
                <a:spLocks noChangeArrowheads="1"/>
              </p:cNvSpPr>
              <p:nvPr/>
            </p:nvSpPr>
            <p:spPr bwMode="auto">
              <a:xfrm rot="5400000" flipV="1">
                <a:off x="8134562" y="1681959"/>
                <a:ext cx="58052" cy="67442"/>
              </a:xfrm>
              <a:prstGeom prst="ellipse">
                <a:avLst/>
              </a:prstGeom>
              <a:solidFill>
                <a:schemeClr val="tx1"/>
              </a:solidFill>
              <a:ln w="9525">
                <a:noFill/>
                <a:round/>
              </a:ln>
              <a:effectLst/>
            </p:spPr>
            <p:txBody>
              <a:bodyPr vert="eaVert" wrap="none" anchor="ctr"/>
              <a:lstStyle/>
              <a:p>
                <a:endParaRPr lang="zh-CN" altLang="en-US" sz="1800"/>
              </a:p>
            </p:txBody>
          </p:sp>
          <p:sp>
            <p:nvSpPr>
              <p:cNvPr id="165" name="Oval 125"/>
              <p:cNvSpPr>
                <a:spLocks noChangeArrowheads="1"/>
              </p:cNvSpPr>
              <p:nvPr/>
            </p:nvSpPr>
            <p:spPr bwMode="auto">
              <a:xfrm rot="5400000" flipV="1">
                <a:off x="9778024" y="1681959"/>
                <a:ext cx="58052" cy="67442"/>
              </a:xfrm>
              <a:prstGeom prst="ellipse">
                <a:avLst/>
              </a:prstGeom>
              <a:solidFill>
                <a:schemeClr val="tx1"/>
              </a:solidFill>
              <a:ln w="9525">
                <a:noFill/>
                <a:round/>
              </a:ln>
              <a:effectLst/>
            </p:spPr>
            <p:txBody>
              <a:bodyPr vert="eaVert" wrap="none" anchor="ctr"/>
              <a:lstStyle/>
              <a:p>
                <a:endParaRPr lang="zh-CN" altLang="en-US" sz="1800"/>
              </a:p>
            </p:txBody>
          </p:sp>
          <p:sp>
            <p:nvSpPr>
              <p:cNvPr id="166" name="Text Box 104"/>
              <p:cNvSpPr txBox="1">
                <a:spLocks noChangeArrowheads="1"/>
              </p:cNvSpPr>
              <p:nvPr/>
            </p:nvSpPr>
            <p:spPr bwMode="auto">
              <a:xfrm>
                <a:off x="9040420" y="780026"/>
                <a:ext cx="435417" cy="430887"/>
              </a:xfrm>
              <a:prstGeom prst="rect">
                <a:avLst/>
              </a:prstGeom>
              <a:noFill/>
              <a:ln w="9525">
                <a:noFill/>
                <a:miter lim="800000"/>
              </a:ln>
              <a:effectLst/>
            </p:spPr>
            <p:txBody>
              <a:bodyPr wrap="square" lIns="0" tIns="0" rIns="0" bIns="0">
                <a:spAutoFit/>
              </a:bodyPr>
              <a:lstStyle/>
              <a:p>
                <a:pPr>
                  <a:spcBef>
                    <a:spcPct val="50000"/>
                  </a:spcBef>
                </a:pPr>
                <a:r>
                  <a:rPr lang="en-US" sz="2800" b="1" dirty="0">
                    <a:latin typeface="Times New Roman" panose="02020603050405020304" pitchFamily="18" charset="0"/>
                  </a:rPr>
                  <a:t>L</a:t>
                </a:r>
                <a:r>
                  <a:rPr lang="en-US" sz="2800" b="1" baseline="-25000" dirty="0">
                    <a:latin typeface="Times New Roman" panose="02020603050405020304" pitchFamily="18" charset="0"/>
                  </a:rPr>
                  <a:t>1</a:t>
                </a:r>
                <a:endParaRPr lang="en-US" sz="2800" b="1" baseline="-25000" dirty="0">
                  <a:latin typeface="Times New Roman" panose="02020603050405020304" pitchFamily="18" charset="0"/>
                </a:endParaRPr>
              </a:p>
            </p:txBody>
          </p:sp>
          <p:grpSp>
            <p:nvGrpSpPr>
              <p:cNvPr id="167" name="Group 21"/>
              <p:cNvGrpSpPr/>
              <p:nvPr/>
            </p:nvGrpSpPr>
            <p:grpSpPr bwMode="auto">
              <a:xfrm flipH="1">
                <a:off x="8372422" y="2698995"/>
                <a:ext cx="100572" cy="346272"/>
                <a:chOff x="0" y="0"/>
                <a:chExt cx="85" cy="340"/>
              </a:xfrm>
            </p:grpSpPr>
            <p:sp>
              <p:nvSpPr>
                <p:cNvPr id="168" name="Rectangle 23"/>
                <p:cNvSpPr>
                  <a:spLocks noChangeArrowheads="1"/>
                </p:cNvSpPr>
                <p:nvPr/>
              </p:nvSpPr>
              <p:spPr bwMode="auto">
                <a:xfrm>
                  <a:off x="0" y="113"/>
                  <a:ext cx="85" cy="85"/>
                </a:xfrm>
                <a:prstGeom prst="rect">
                  <a:avLst/>
                </a:prstGeom>
                <a:solidFill>
                  <a:srgbClr val="FFFFFF"/>
                </a:solidFill>
                <a:ln w="9525">
                  <a:noFill/>
                  <a:miter lim="800000"/>
                </a:ln>
                <a:effectLst/>
              </p:spPr>
              <p:txBody>
                <a:bodyPr wrap="none" anchor="ctr"/>
                <a:lstStyle/>
                <a:p>
                  <a:endParaRPr lang="zh-CN" altLang="en-US" sz="1800"/>
                </a:p>
              </p:txBody>
            </p:sp>
            <p:sp>
              <p:nvSpPr>
                <p:cNvPr id="169" name="Line 24"/>
                <p:cNvSpPr>
                  <a:spLocks noChangeShapeType="1"/>
                </p:cNvSpPr>
                <p:nvPr/>
              </p:nvSpPr>
              <p:spPr bwMode="auto">
                <a:xfrm>
                  <a:off x="0" y="0"/>
                  <a:ext cx="0" cy="340"/>
                </a:xfrm>
                <a:prstGeom prst="line">
                  <a:avLst/>
                </a:prstGeom>
                <a:noFill/>
                <a:ln w="28575">
                  <a:solidFill>
                    <a:schemeClr val="tx1"/>
                  </a:solidFill>
                  <a:round/>
                </a:ln>
                <a:effectLst/>
              </p:spPr>
              <p:txBody>
                <a:bodyPr/>
                <a:lstStyle/>
                <a:p>
                  <a:endParaRPr lang="zh-CN" altLang="en-US"/>
                </a:p>
              </p:txBody>
            </p:sp>
            <p:sp>
              <p:nvSpPr>
                <p:cNvPr id="170" name="Line 25"/>
                <p:cNvSpPr>
                  <a:spLocks noChangeShapeType="1"/>
                </p:cNvSpPr>
                <p:nvPr/>
              </p:nvSpPr>
              <p:spPr bwMode="auto">
                <a:xfrm>
                  <a:off x="85" y="85"/>
                  <a:ext cx="0" cy="170"/>
                </a:xfrm>
                <a:prstGeom prst="line">
                  <a:avLst/>
                </a:prstGeom>
                <a:noFill/>
                <a:ln w="38100">
                  <a:solidFill>
                    <a:schemeClr val="tx1"/>
                  </a:solidFill>
                  <a:round/>
                </a:ln>
                <a:effectLst/>
              </p:spPr>
              <p:txBody>
                <a:bodyPr/>
                <a:lstStyle/>
                <a:p>
                  <a:endParaRPr lang="zh-CN" altLang="en-US"/>
                </a:p>
              </p:txBody>
            </p:sp>
          </p:grpSp>
        </p:grpSp>
        <p:cxnSp>
          <p:nvCxnSpPr>
            <p:cNvPr id="199" name="直接连接符 198"/>
            <p:cNvCxnSpPr/>
            <p:nvPr/>
          </p:nvCxnSpPr>
          <p:spPr bwMode="auto">
            <a:xfrm>
              <a:off x="7907866" y="5063067"/>
              <a:ext cx="925689" cy="1588"/>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0" name="Oval 45"/>
            <p:cNvSpPr>
              <a:spLocks noChangeArrowheads="1"/>
            </p:cNvSpPr>
            <p:nvPr/>
          </p:nvSpPr>
          <p:spPr bwMode="auto">
            <a:xfrm>
              <a:off x="8155364" y="4843950"/>
              <a:ext cx="431800" cy="452438"/>
            </a:xfrm>
            <a:prstGeom prst="ellipse">
              <a:avLst/>
            </a:prstGeom>
            <a:solidFill>
              <a:schemeClr val="bg1"/>
            </a:solidFill>
            <a:ln w="38100">
              <a:solidFill>
                <a:srgbClr val="FF0000"/>
              </a:solidFill>
              <a:round/>
            </a:ln>
            <a:effectLst/>
          </p:spPr>
          <p:txBody>
            <a:bodyPr wrap="none" anchor="ctr"/>
            <a:lstStyle/>
            <a:p>
              <a:endParaRPr lang="zh-CN" altLang="en-US" sz="2400">
                <a:solidFill>
                  <a:srgbClr val="FF0000"/>
                </a:solidFill>
                <a:latin typeface="微软雅黑" panose="020B0503020204020204" pitchFamily="34" charset="-122"/>
                <a:ea typeface="微软雅黑" panose="020B0503020204020204" pitchFamily="34" charset="-122"/>
              </a:endParaRPr>
            </a:p>
          </p:txBody>
        </p:sp>
        <p:sp>
          <p:nvSpPr>
            <p:cNvPr id="201" name="Text Box 46"/>
            <p:cNvSpPr txBox="1">
              <a:spLocks noChangeArrowheads="1"/>
            </p:cNvSpPr>
            <p:nvPr/>
          </p:nvSpPr>
          <p:spPr bwMode="auto">
            <a:xfrm>
              <a:off x="8181401" y="4849783"/>
              <a:ext cx="361950" cy="461963"/>
            </a:xfrm>
            <a:prstGeom prst="rect">
              <a:avLst/>
            </a:prstGeom>
            <a:noFill/>
            <a:ln w="9525">
              <a:noFill/>
              <a:miter lim="800000"/>
            </a:ln>
            <a:effectLst/>
          </p:spPr>
          <p:txBody>
            <a:bodyPr>
              <a:spAutoFit/>
            </a:bodyPr>
            <a:lstStyle/>
            <a:p>
              <a:r>
                <a:rPr lang="en-US" sz="24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V</a:t>
              </a:r>
              <a:endParaRPr 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202" name="直接连接符 201"/>
            <p:cNvCxnSpPr/>
            <p:nvPr/>
          </p:nvCxnSpPr>
          <p:spPr bwMode="auto">
            <a:xfrm rot="16200000" flipH="1">
              <a:off x="7659513" y="5288847"/>
              <a:ext cx="479778" cy="5645"/>
            </a:xfrm>
            <a:prstGeom prst="line">
              <a:avLst/>
            </a:prstGeom>
            <a:solidFill>
              <a:schemeClr val="accent1"/>
            </a:solidFill>
            <a:ln w="25400" cap="flat" cmpd="sng" algn="ctr">
              <a:solidFill>
                <a:srgbClr val="FF0000"/>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3" name="直接连接符 202"/>
            <p:cNvCxnSpPr/>
            <p:nvPr/>
          </p:nvCxnSpPr>
          <p:spPr bwMode="auto">
            <a:xfrm rot="5400000">
              <a:off x="8579560" y="5283201"/>
              <a:ext cx="462840" cy="11293"/>
            </a:xfrm>
            <a:prstGeom prst="line">
              <a:avLst/>
            </a:prstGeom>
            <a:solidFill>
              <a:schemeClr val="accent1"/>
            </a:solidFill>
            <a:ln w="25400" cap="flat" cmpd="sng" algn="ctr">
              <a:solidFill>
                <a:srgbClr val="FF0000"/>
              </a:solidFill>
              <a:prstDash val="solid"/>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500" fill="hold"/>
                                        <p:tgtEl>
                                          <p:spTgt spid="207"/>
                                        </p:tgtEl>
                                        <p:attrNameLst>
                                          <p:attrName>ppt_x</p:attrName>
                                        </p:attrNameLst>
                                      </p:cBhvr>
                                      <p:tavLst>
                                        <p:tav tm="0">
                                          <p:val>
                                            <p:strVal val="1+#ppt_w/2"/>
                                          </p:val>
                                        </p:tav>
                                        <p:tav tm="100000">
                                          <p:val>
                                            <p:strVal val="#ppt_x"/>
                                          </p:val>
                                        </p:tav>
                                      </p:tavLst>
                                    </p:anim>
                                    <p:anim calcmode="lin" valueType="num">
                                      <p:cBhvr additive="base">
                                        <p:cTn id="8" dur="500" fill="hold"/>
                                        <p:tgtEl>
                                          <p:spTgt spid="20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08"/>
                                        </p:tgtEl>
                                        <p:attrNameLst>
                                          <p:attrName>style.visibility</p:attrName>
                                        </p:attrNameLst>
                                      </p:cBhvr>
                                      <p:to>
                                        <p:strVal val="visible"/>
                                      </p:to>
                                    </p:set>
                                    <p:anim calcmode="lin" valueType="num">
                                      <p:cBhvr additive="base">
                                        <p:cTn id="13" dur="500" fill="hold"/>
                                        <p:tgtEl>
                                          <p:spTgt spid="208"/>
                                        </p:tgtEl>
                                        <p:attrNameLst>
                                          <p:attrName>ppt_x</p:attrName>
                                        </p:attrNameLst>
                                      </p:cBhvr>
                                      <p:tavLst>
                                        <p:tav tm="0">
                                          <p:val>
                                            <p:strVal val="1+#ppt_w/2"/>
                                          </p:val>
                                        </p:tav>
                                        <p:tav tm="100000">
                                          <p:val>
                                            <p:strVal val="#ppt_x"/>
                                          </p:val>
                                        </p:tav>
                                      </p:tavLst>
                                    </p:anim>
                                    <p:anim calcmode="lin" valueType="num">
                                      <p:cBhvr additive="base">
                                        <p:cTn id="14" dur="500" fill="hold"/>
                                        <p:tgtEl>
                                          <p:spTgt spid="20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500" fill="hold"/>
                                        <p:tgtEl>
                                          <p:spTgt spid="209"/>
                                        </p:tgtEl>
                                        <p:attrNameLst>
                                          <p:attrName>ppt_x</p:attrName>
                                        </p:attrNameLst>
                                      </p:cBhvr>
                                      <p:tavLst>
                                        <p:tav tm="0">
                                          <p:val>
                                            <p:strVal val="1+#ppt_w/2"/>
                                          </p:val>
                                        </p:tav>
                                        <p:tav tm="100000">
                                          <p:val>
                                            <p:strVal val="#ppt_x"/>
                                          </p:val>
                                        </p:tav>
                                      </p:tavLst>
                                    </p:anim>
                                    <p:anim calcmode="lin" valueType="num">
                                      <p:cBhvr additive="base">
                                        <p:cTn id="20" dur="500" fill="hold"/>
                                        <p:tgtEl>
                                          <p:spTgt spid="2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1080831"/>
            <a:ext cx="2093913" cy="550863"/>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buFont typeface="Arial" panose="020B0604020202020204" pitchFamily="34" charset="0"/>
              <a:buNone/>
              <a:defRPr/>
            </a:pPr>
            <a:r>
              <a:rPr lang="zh-CN" altLang="en-US" sz="2400" b="1" dirty="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实验探究</a:t>
            </a:r>
            <a:endParaRPr lang="zh-CN" altLang="en-US" sz="2400" b="1" dirty="0">
              <a:latin typeface="微软雅黑" panose="020B0503020204020204" pitchFamily="34" charset="-122"/>
              <a:ea typeface="微软雅黑" panose="020B0503020204020204" pitchFamily="34" charset="-122"/>
            </a:endParaRPr>
          </a:p>
        </p:txBody>
      </p:sp>
      <p:sp>
        <p:nvSpPr>
          <p:cNvPr id="3" name="TextBox 15"/>
          <p:cNvSpPr>
            <a:spLocks noChangeArrowheads="1"/>
          </p:cNvSpPr>
          <p:nvPr/>
        </p:nvSpPr>
        <p:spPr bwMode="auto">
          <a:xfrm>
            <a:off x="920317" y="1790434"/>
            <a:ext cx="5272088" cy="592503"/>
          </a:xfrm>
          <a:prstGeom prst="roundRect">
            <a:avLst>
              <a:gd name="adj" fmla="val 16667"/>
            </a:avLst>
          </a:prstGeom>
          <a:solidFill>
            <a:schemeClr val="bg1"/>
          </a:solidFill>
          <a:ln w="9525">
            <a:noFill/>
            <a:round/>
          </a:ln>
        </p:spPr>
        <p:txBody>
          <a:bodyPr>
            <a:spAutoFit/>
          </a:bodyPr>
          <a:lstStyle/>
          <a:p>
            <a:pPr>
              <a:lnSpc>
                <a:spcPct val="120000"/>
              </a:lnSpc>
            </a:pPr>
            <a:r>
              <a:rPr lang="zh-CN" altLang="en-US" sz="2400" dirty="0" smtClean="0">
                <a:latin typeface="微软雅黑" panose="020B0503020204020204" pitchFamily="34" charset="-122"/>
                <a:ea typeface="微软雅黑" panose="020B0503020204020204" pitchFamily="34" charset="-122"/>
              </a:rPr>
              <a:t>探究</a:t>
            </a:r>
            <a:r>
              <a:rPr lang="en-US"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：并联电路</a:t>
            </a:r>
            <a:r>
              <a:rPr lang="zh-CN" altLang="en-US" sz="2400" dirty="0">
                <a:latin typeface="微软雅黑" panose="020B0503020204020204" pitchFamily="34" charset="-122"/>
                <a:ea typeface="微软雅黑" panose="020B0503020204020204" pitchFamily="34" charset="-122"/>
              </a:rPr>
              <a:t>的</a:t>
            </a:r>
            <a:r>
              <a:rPr lang="zh-CN" altLang="en-US" sz="2400" dirty="0" smtClean="0">
                <a:latin typeface="微软雅黑" panose="020B0503020204020204" pitchFamily="34" charset="-122"/>
                <a:ea typeface="微软雅黑" panose="020B0503020204020204" pitchFamily="34" charset="-122"/>
              </a:rPr>
              <a:t>电压规律</a:t>
            </a:r>
            <a:endParaRPr lang="zh-CN" altLang="en-US" sz="2400" dirty="0">
              <a:latin typeface="微软雅黑" panose="020B0503020204020204" pitchFamily="34" charset="-122"/>
              <a:ea typeface="微软雅黑" panose="020B0503020204020204" pitchFamily="34" charset="-122"/>
            </a:endParaRPr>
          </a:p>
        </p:txBody>
      </p:sp>
      <p:sp>
        <p:nvSpPr>
          <p:cNvPr id="4" name="TextBox 1"/>
          <p:cNvSpPr txBox="1">
            <a:spLocks noChangeArrowheads="1"/>
          </p:cNvSpPr>
          <p:nvPr/>
        </p:nvSpPr>
        <p:spPr bwMode="auto">
          <a:xfrm>
            <a:off x="973667" y="2479916"/>
            <a:ext cx="1467281" cy="646331"/>
          </a:xfrm>
          <a:prstGeom prst="rect">
            <a:avLst/>
          </a:prstGeom>
          <a:solidFill>
            <a:schemeClr val="accent5">
              <a:lumMod val="50000"/>
            </a:schemeClr>
          </a:solidFill>
          <a:ln w="9525">
            <a:noFill/>
            <a:miter lim="800000"/>
          </a:ln>
        </p:spPr>
        <p:txBody>
          <a:bodyPr wrap="square" anchor="ctr" anchorCtr="0">
            <a:spAutoFit/>
          </a:bodyPr>
          <a:lstStyle/>
          <a:p>
            <a:pPr>
              <a:lnSpc>
                <a:spcPct val="150000"/>
              </a:lnSpc>
            </a:pPr>
            <a:r>
              <a:rPr lang="zh-CN" altLang="en-US" sz="2400" b="1" dirty="0" smtClean="0">
                <a:solidFill>
                  <a:schemeClr val="bg1"/>
                </a:solidFill>
                <a:latin typeface="微软雅黑" panose="020B0503020204020204" pitchFamily="34" charset="-122"/>
                <a:ea typeface="微软雅黑" panose="020B0503020204020204" pitchFamily="34" charset="-122"/>
              </a:rPr>
              <a:t>进行实验</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
        <p:nvSpPr>
          <p:cNvPr id="5" name="TextBox 15"/>
          <p:cNvSpPr>
            <a:spLocks noChangeArrowheads="1"/>
          </p:cNvSpPr>
          <p:nvPr/>
        </p:nvSpPr>
        <p:spPr bwMode="auto">
          <a:xfrm>
            <a:off x="3843502" y="2811635"/>
            <a:ext cx="7936089" cy="2553891"/>
          </a:xfrm>
          <a:prstGeom prst="roundRect">
            <a:avLst>
              <a:gd name="adj" fmla="val 16667"/>
            </a:avLst>
          </a:prstGeom>
          <a:solidFill>
            <a:schemeClr val="bg1"/>
          </a:solidFill>
          <a:ln w="25400">
            <a:noFill/>
            <a:round/>
          </a:ln>
        </p:spPr>
        <p:txBody>
          <a:bodyPr wrap="square">
            <a:spAutoFit/>
          </a:bodyPr>
          <a:lstStyle/>
          <a:p>
            <a:r>
              <a:rPr lang="en-US" sz="2400" dirty="0" smtClean="0">
                <a:solidFill>
                  <a:srgbClr val="000000"/>
                </a:solidFill>
                <a:latin typeface="微软雅黑" panose="020B0503020204020204" pitchFamily="34" charset="-122"/>
                <a:ea typeface="微软雅黑" panose="020B0503020204020204" pitchFamily="34" charset="-122"/>
              </a:rPr>
              <a:t>1</a:t>
            </a:r>
            <a:r>
              <a:rPr lang="zh-CN" altLang="en-US" sz="2400" dirty="0" smtClean="0">
                <a:solidFill>
                  <a:srgbClr val="000000"/>
                </a:solidFill>
                <a:latin typeface="微软雅黑" panose="020B0503020204020204" pitchFamily="34" charset="-122"/>
                <a:ea typeface="微软雅黑" panose="020B0503020204020204" pitchFamily="34" charset="-122"/>
              </a:rPr>
              <a:t>．根据电路图连接电路；</a:t>
            </a:r>
            <a:endParaRPr lang="zh-CN" altLang="en-US" sz="2400" dirty="0">
              <a:solidFill>
                <a:srgbClr val="000000"/>
              </a:solidFill>
              <a:latin typeface="微软雅黑" panose="020B0503020204020204" pitchFamily="34" charset="-122"/>
              <a:ea typeface="微软雅黑" panose="020B0503020204020204" pitchFamily="34" charset="-122"/>
            </a:endParaRPr>
          </a:p>
          <a:p>
            <a:r>
              <a:rPr lang="en-US" sz="2400" dirty="0" smtClean="0">
                <a:solidFill>
                  <a:srgbClr val="000000"/>
                </a:solidFill>
                <a:latin typeface="微软雅黑" panose="020B0503020204020204" pitchFamily="34" charset="-122"/>
                <a:ea typeface="微软雅黑" panose="020B0503020204020204" pitchFamily="34" charset="-122"/>
              </a:rPr>
              <a:t>2</a:t>
            </a:r>
            <a:r>
              <a:rPr lang="zh-CN" altLang="en-US" sz="2400" dirty="0" smtClean="0">
                <a:solidFill>
                  <a:srgbClr val="000000"/>
                </a:solidFill>
                <a:latin typeface="微软雅黑" panose="020B0503020204020204" pitchFamily="34" charset="-122"/>
                <a:ea typeface="微软雅黑" panose="020B0503020204020204" pitchFamily="34" charset="-122"/>
              </a:rPr>
              <a:t>．将电压表并联在</a:t>
            </a:r>
            <a:r>
              <a:rPr lang="en-US" altLang="zh-CN" sz="2400" dirty="0" err="1" smtClean="0">
                <a:solidFill>
                  <a:srgbClr val="000000"/>
                </a:solidFill>
                <a:latin typeface="微软雅黑" panose="020B0503020204020204" pitchFamily="34" charset="-122"/>
                <a:ea typeface="微软雅黑" panose="020B0503020204020204" pitchFamily="34" charset="-122"/>
              </a:rPr>
              <a:t>L</a:t>
            </a:r>
            <a:r>
              <a:rPr lang="en-US" altLang="zh-CN" sz="2400" baseline="-25000" dirty="0" err="1" smtClean="0">
                <a:solidFill>
                  <a:srgbClr val="000000"/>
                </a:solidFill>
                <a:latin typeface="微软雅黑" panose="020B0503020204020204" pitchFamily="34" charset="-122"/>
                <a:ea typeface="微软雅黑" panose="020B0503020204020204" pitchFamily="34" charset="-122"/>
              </a:rPr>
              <a:t>1</a:t>
            </a:r>
            <a:r>
              <a:rPr lang="zh-CN" altLang="en-US" sz="2400" dirty="0" smtClean="0">
                <a:solidFill>
                  <a:srgbClr val="000000"/>
                </a:solidFill>
                <a:latin typeface="微软雅黑" panose="020B0503020204020204" pitchFamily="34" charset="-122"/>
                <a:ea typeface="微软雅黑" panose="020B0503020204020204" pitchFamily="34" charset="-122"/>
              </a:rPr>
              <a:t>的两端，测量</a:t>
            </a:r>
            <a:r>
              <a:rPr lang="en-US" altLang="zh-CN" sz="2400" dirty="0" err="1" smtClean="0">
                <a:solidFill>
                  <a:srgbClr val="000000"/>
                </a:solidFill>
                <a:latin typeface="微软雅黑" panose="020B0503020204020204" pitchFamily="34" charset="-122"/>
                <a:ea typeface="微软雅黑" panose="020B0503020204020204" pitchFamily="34" charset="-122"/>
              </a:rPr>
              <a:t>L</a:t>
            </a:r>
            <a:r>
              <a:rPr lang="en-US" altLang="zh-CN" sz="2400" baseline="-25000" dirty="0" err="1" smtClean="0">
                <a:solidFill>
                  <a:srgbClr val="000000"/>
                </a:solidFill>
                <a:latin typeface="微软雅黑" panose="020B0503020204020204" pitchFamily="34" charset="-122"/>
                <a:ea typeface="微软雅黑" panose="020B0503020204020204" pitchFamily="34" charset="-122"/>
              </a:rPr>
              <a:t>1</a:t>
            </a:r>
            <a:r>
              <a:rPr lang="zh-CN" altLang="en-US" sz="2400" dirty="0" smtClean="0">
                <a:solidFill>
                  <a:srgbClr val="000000"/>
                </a:solidFill>
                <a:latin typeface="微软雅黑" panose="020B0503020204020204" pitchFamily="34" charset="-122"/>
                <a:ea typeface="微软雅黑" panose="020B0503020204020204" pitchFamily="34" charset="-122"/>
              </a:rPr>
              <a:t>的电压，将测量数据记录在表格中；</a:t>
            </a:r>
            <a:endParaRPr lang="zh-CN" altLang="en-US" sz="2400" dirty="0">
              <a:solidFill>
                <a:srgbClr val="000000"/>
              </a:solidFill>
              <a:latin typeface="微软雅黑" panose="020B0503020204020204" pitchFamily="34" charset="-122"/>
              <a:ea typeface="微软雅黑" panose="020B0503020204020204" pitchFamily="34" charset="-122"/>
            </a:endParaRPr>
          </a:p>
          <a:p>
            <a:r>
              <a:rPr lang="en-US" sz="2400" dirty="0" smtClean="0">
                <a:solidFill>
                  <a:srgbClr val="000000"/>
                </a:solidFill>
                <a:latin typeface="微软雅黑" panose="020B0503020204020204" pitchFamily="34" charset="-122"/>
                <a:ea typeface="微软雅黑" panose="020B0503020204020204" pitchFamily="34" charset="-122"/>
              </a:rPr>
              <a:t>3</a:t>
            </a:r>
            <a:r>
              <a:rPr lang="zh-CN" altLang="en-US" sz="2400" dirty="0" smtClean="0">
                <a:solidFill>
                  <a:srgbClr val="000000"/>
                </a:solidFill>
                <a:latin typeface="微软雅黑" panose="020B0503020204020204" pitchFamily="34" charset="-122"/>
                <a:ea typeface="微软雅黑" panose="020B0503020204020204" pitchFamily="34" charset="-122"/>
              </a:rPr>
              <a:t>．断开开关，再分别将电压表并联在</a:t>
            </a:r>
            <a:r>
              <a:rPr lang="en-US" altLang="zh-CN" sz="2400" dirty="0" err="1" smtClean="0">
                <a:solidFill>
                  <a:srgbClr val="000000"/>
                </a:solidFill>
                <a:latin typeface="微软雅黑" panose="020B0503020204020204" pitchFamily="34" charset="-122"/>
                <a:ea typeface="微软雅黑" panose="020B0503020204020204" pitchFamily="34" charset="-122"/>
              </a:rPr>
              <a:t>L</a:t>
            </a:r>
            <a:r>
              <a:rPr lang="en-US" altLang="zh-CN" sz="2400" baseline="-25000" dirty="0" err="1" smtClean="0">
                <a:solidFill>
                  <a:srgbClr val="000000"/>
                </a:solidFill>
                <a:latin typeface="微软雅黑" panose="020B0503020204020204" pitchFamily="34" charset="-122"/>
                <a:ea typeface="微软雅黑" panose="020B0503020204020204" pitchFamily="34" charset="-122"/>
              </a:rPr>
              <a:t>2</a:t>
            </a:r>
            <a:r>
              <a:rPr lang="zh-CN" altLang="en-US" sz="2400" dirty="0" smtClean="0">
                <a:solidFill>
                  <a:srgbClr val="000000"/>
                </a:solidFill>
                <a:latin typeface="微软雅黑" panose="020B0503020204020204" pitchFamily="34" charset="-122"/>
                <a:ea typeface="微软雅黑" panose="020B0503020204020204" pitchFamily="34" charset="-122"/>
              </a:rPr>
              <a:t>和电源两端，测出</a:t>
            </a:r>
            <a:r>
              <a:rPr lang="en-US" altLang="zh-CN" sz="2400" dirty="0" smtClean="0">
                <a:solidFill>
                  <a:srgbClr val="000000"/>
                </a:solidFill>
                <a:latin typeface="微软雅黑" panose="020B0503020204020204" pitchFamily="34" charset="-122"/>
                <a:ea typeface="微软雅黑" panose="020B0503020204020204" pitchFamily="34" charset="-122"/>
              </a:rPr>
              <a:t>L</a:t>
            </a:r>
            <a:r>
              <a:rPr lang="en-US" altLang="zh-CN" sz="2400" baseline="-25000" dirty="0" smtClean="0">
                <a:solidFill>
                  <a:srgbClr val="000000"/>
                </a:solidFill>
                <a:latin typeface="微软雅黑" panose="020B0503020204020204" pitchFamily="34" charset="-122"/>
                <a:ea typeface="微软雅黑" panose="020B0503020204020204" pitchFamily="34" charset="-122"/>
              </a:rPr>
              <a:t>2</a:t>
            </a:r>
            <a:r>
              <a:rPr lang="zh-CN" altLang="en-US" sz="2400" dirty="0" smtClean="0">
                <a:solidFill>
                  <a:srgbClr val="000000"/>
                </a:solidFill>
                <a:latin typeface="微软雅黑" panose="020B0503020204020204" pitchFamily="34" charset="-122"/>
                <a:ea typeface="微软雅黑" panose="020B0503020204020204" pitchFamily="34" charset="-122"/>
              </a:rPr>
              <a:t>和电路总电压的大小；</a:t>
            </a:r>
            <a:endParaRPr lang="zh-CN" altLang="en-US" sz="2400" dirty="0">
              <a:solidFill>
                <a:srgbClr val="000000"/>
              </a:solidFill>
              <a:latin typeface="微软雅黑" panose="020B0503020204020204" pitchFamily="34" charset="-122"/>
              <a:ea typeface="微软雅黑" panose="020B0503020204020204" pitchFamily="34" charset="-122"/>
            </a:endParaRPr>
          </a:p>
          <a:p>
            <a:r>
              <a:rPr lang="en-US" sz="2400" dirty="0" smtClean="0">
                <a:solidFill>
                  <a:srgbClr val="000000"/>
                </a:solidFill>
                <a:latin typeface="微软雅黑" panose="020B0503020204020204" pitchFamily="34" charset="-122"/>
                <a:ea typeface="微软雅黑" panose="020B0503020204020204" pitchFamily="34" charset="-122"/>
              </a:rPr>
              <a:t>4</a:t>
            </a:r>
            <a:r>
              <a:rPr lang="zh-CN" altLang="en-US" sz="2400" dirty="0" smtClean="0">
                <a:solidFill>
                  <a:srgbClr val="000000"/>
                </a:solidFill>
                <a:latin typeface="微软雅黑" panose="020B0503020204020204" pitchFamily="34" charset="-122"/>
                <a:ea typeface="微软雅黑" panose="020B0503020204020204" pitchFamily="34" charset="-122"/>
              </a:rPr>
              <a:t>．换用</a:t>
            </a:r>
            <a:r>
              <a:rPr lang="zh-CN" altLang="en-US" sz="2400" dirty="0" smtClean="0">
                <a:latin typeface="微软雅黑" panose="020B0503020204020204" pitchFamily="34" charset="-122"/>
                <a:ea typeface="微软雅黑" panose="020B0503020204020204" pitchFamily="34" charset="-122"/>
              </a:rPr>
              <a:t>规格不同的小灯泡，再做两次实验。 </a:t>
            </a:r>
            <a:endParaRPr lang="zh-CN" altLang="en-US" sz="2400"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531110" y="3325669"/>
            <a:ext cx="2683492" cy="2208797"/>
            <a:chOff x="7668420" y="836470"/>
            <a:chExt cx="2683492" cy="2208797"/>
          </a:xfrm>
        </p:grpSpPr>
        <p:sp>
          <p:nvSpPr>
            <p:cNvPr id="38" name="Rectangle 102"/>
            <p:cNvSpPr>
              <a:spLocks noChangeArrowheads="1"/>
            </p:cNvSpPr>
            <p:nvPr/>
          </p:nvSpPr>
          <p:spPr bwMode="auto">
            <a:xfrm>
              <a:off x="7668420" y="1722300"/>
              <a:ext cx="2683492" cy="1154923"/>
            </a:xfrm>
            <a:prstGeom prst="rect">
              <a:avLst/>
            </a:prstGeom>
            <a:noFill/>
            <a:ln w="28575">
              <a:solidFill>
                <a:schemeClr val="tx1"/>
              </a:solidFill>
              <a:miter lim="800000"/>
            </a:ln>
            <a:effectLst/>
          </p:spPr>
          <p:txBody>
            <a:bodyPr wrap="none" anchor="ctr"/>
            <a:lstStyle/>
            <a:p>
              <a:endParaRPr lang="zh-CN" altLang="en-US" sz="1800"/>
            </a:p>
          </p:txBody>
        </p:sp>
        <p:sp>
          <p:nvSpPr>
            <p:cNvPr id="39" name="Text Box 104"/>
            <p:cNvSpPr txBox="1">
              <a:spLocks noChangeArrowheads="1"/>
            </p:cNvSpPr>
            <p:nvPr/>
          </p:nvSpPr>
          <p:spPr bwMode="auto">
            <a:xfrm>
              <a:off x="9124936" y="1676470"/>
              <a:ext cx="435417" cy="273963"/>
            </a:xfrm>
            <a:prstGeom prst="rect">
              <a:avLst/>
            </a:prstGeom>
            <a:noFill/>
            <a:ln w="9525">
              <a:noFill/>
              <a:miter lim="800000"/>
            </a:ln>
            <a:effectLst/>
          </p:spPr>
          <p:txBody>
            <a:bodyPr lIns="0" tIns="0" rIns="0" bIns="0">
              <a:spAutoFit/>
            </a:bodyPr>
            <a:lstStyle/>
            <a:p>
              <a:pPr>
                <a:spcBef>
                  <a:spcPct val="50000"/>
                </a:spcBef>
              </a:pPr>
              <a:r>
                <a:rPr lang="en-US" sz="2800" b="1">
                  <a:latin typeface="Times New Roman" panose="02020603050405020304" pitchFamily="18" charset="0"/>
                </a:rPr>
                <a:t>L</a:t>
              </a:r>
              <a:r>
                <a:rPr lang="en-US" sz="2800" b="1" baseline="-25000">
                  <a:latin typeface="Times New Roman" panose="02020603050405020304" pitchFamily="18" charset="0"/>
                </a:rPr>
                <a:t>1</a:t>
              </a:r>
              <a:endParaRPr lang="en-US" sz="2800" b="1" baseline="-25000">
                <a:latin typeface="Times New Roman" panose="02020603050405020304" pitchFamily="18" charset="0"/>
              </a:endParaRPr>
            </a:p>
          </p:txBody>
        </p:sp>
        <p:sp>
          <p:nvSpPr>
            <p:cNvPr id="40" name="Rectangle 102"/>
            <p:cNvSpPr>
              <a:spLocks noChangeArrowheads="1"/>
            </p:cNvSpPr>
            <p:nvPr/>
          </p:nvSpPr>
          <p:spPr bwMode="auto">
            <a:xfrm>
              <a:off x="8171279" y="1347510"/>
              <a:ext cx="1637546" cy="761801"/>
            </a:xfrm>
            <a:prstGeom prst="rect">
              <a:avLst/>
            </a:prstGeom>
            <a:solidFill>
              <a:schemeClr val="bg1"/>
            </a:solidFill>
            <a:ln w="28575">
              <a:solidFill>
                <a:schemeClr val="tx1"/>
              </a:solidFill>
              <a:miter lim="800000"/>
            </a:ln>
            <a:effectLst/>
          </p:spPr>
          <p:txBody>
            <a:bodyPr wrap="none" anchor="ctr"/>
            <a:lstStyle/>
            <a:p>
              <a:endParaRPr lang="zh-CN" altLang="en-US" sz="1800"/>
            </a:p>
          </p:txBody>
        </p:sp>
        <p:sp>
          <p:nvSpPr>
            <p:cNvPr id="41" name="AutoShape 44"/>
            <p:cNvSpPr>
              <a:spLocks noChangeArrowheads="1"/>
            </p:cNvSpPr>
            <p:nvPr/>
          </p:nvSpPr>
          <p:spPr bwMode="auto">
            <a:xfrm>
              <a:off x="8833886" y="1931083"/>
              <a:ext cx="375074" cy="322849"/>
            </a:xfrm>
            <a:prstGeom prst="flowChartSummingJunction">
              <a:avLst/>
            </a:prstGeom>
            <a:solidFill>
              <a:srgbClr val="FFFFFF"/>
            </a:solidFill>
            <a:ln w="28575">
              <a:solidFill>
                <a:schemeClr val="tx1"/>
              </a:solidFill>
              <a:round/>
            </a:ln>
            <a:effectLst/>
          </p:spPr>
          <p:txBody>
            <a:bodyPr wrap="none" anchor="ctr"/>
            <a:lstStyle/>
            <a:p>
              <a:endParaRPr lang="zh-CN" altLang="en-US" sz="1800"/>
            </a:p>
          </p:txBody>
        </p:sp>
        <p:sp>
          <p:nvSpPr>
            <p:cNvPr id="42" name="AutoShape 44"/>
            <p:cNvSpPr>
              <a:spLocks noChangeArrowheads="1"/>
            </p:cNvSpPr>
            <p:nvPr/>
          </p:nvSpPr>
          <p:spPr bwMode="auto">
            <a:xfrm>
              <a:off x="8780893" y="1191687"/>
              <a:ext cx="375074" cy="322849"/>
            </a:xfrm>
            <a:prstGeom prst="flowChartSummingJunction">
              <a:avLst/>
            </a:prstGeom>
            <a:solidFill>
              <a:srgbClr val="FFFFFF"/>
            </a:solidFill>
            <a:ln w="28575">
              <a:solidFill>
                <a:schemeClr val="tx1"/>
              </a:solidFill>
              <a:round/>
            </a:ln>
            <a:effectLst/>
          </p:spPr>
          <p:txBody>
            <a:bodyPr wrap="none" anchor="ctr"/>
            <a:lstStyle/>
            <a:p>
              <a:endParaRPr lang="zh-CN" altLang="en-US" sz="1800"/>
            </a:p>
          </p:txBody>
        </p:sp>
        <p:grpSp>
          <p:nvGrpSpPr>
            <p:cNvPr id="43" name="Group 10"/>
            <p:cNvGrpSpPr/>
            <p:nvPr/>
          </p:nvGrpSpPr>
          <p:grpSpPr bwMode="auto">
            <a:xfrm>
              <a:off x="9479895" y="2762139"/>
              <a:ext cx="334845" cy="173137"/>
              <a:chOff x="0" y="0"/>
              <a:chExt cx="256" cy="142"/>
            </a:xfrm>
          </p:grpSpPr>
          <p:sp>
            <p:nvSpPr>
              <p:cNvPr id="60" name="Rectangle 15"/>
              <p:cNvSpPr>
                <a:spLocks noChangeArrowheads="1"/>
              </p:cNvSpPr>
              <p:nvPr/>
            </p:nvSpPr>
            <p:spPr bwMode="auto">
              <a:xfrm>
                <a:off x="29" y="0"/>
                <a:ext cx="226" cy="142"/>
              </a:xfrm>
              <a:prstGeom prst="rect">
                <a:avLst/>
              </a:prstGeom>
              <a:solidFill>
                <a:srgbClr val="FFFFFF"/>
              </a:solidFill>
              <a:ln w="9525">
                <a:noFill/>
                <a:miter lim="800000"/>
              </a:ln>
              <a:effectLst/>
            </p:spPr>
            <p:txBody>
              <a:bodyPr wrap="none" anchor="ctr"/>
              <a:lstStyle/>
              <a:p>
                <a:endParaRPr lang="zh-CN" altLang="en-US" sz="1800"/>
              </a:p>
            </p:txBody>
          </p:sp>
          <p:sp>
            <p:nvSpPr>
              <p:cNvPr id="61" name="Line 16"/>
              <p:cNvSpPr>
                <a:spLocks noChangeShapeType="1"/>
              </p:cNvSpPr>
              <p:nvPr/>
            </p:nvSpPr>
            <p:spPr bwMode="auto">
              <a:xfrm flipV="1">
                <a:off x="29" y="0"/>
                <a:ext cx="227" cy="86"/>
              </a:xfrm>
              <a:prstGeom prst="line">
                <a:avLst/>
              </a:prstGeom>
              <a:noFill/>
              <a:ln w="28575">
                <a:solidFill>
                  <a:schemeClr val="tx1"/>
                </a:solidFill>
                <a:round/>
              </a:ln>
              <a:effectLst/>
            </p:spPr>
            <p:txBody>
              <a:bodyPr/>
              <a:lstStyle/>
              <a:p>
                <a:endParaRPr lang="zh-CN" altLang="en-US"/>
              </a:p>
            </p:txBody>
          </p:sp>
          <p:sp>
            <p:nvSpPr>
              <p:cNvPr id="62" name="Oval 17"/>
              <p:cNvSpPr>
                <a:spLocks noChangeArrowheads="1"/>
              </p:cNvSpPr>
              <p:nvPr/>
            </p:nvSpPr>
            <p:spPr bwMode="auto">
              <a:xfrm>
                <a:off x="0" y="57"/>
                <a:ext cx="57" cy="56"/>
              </a:xfrm>
              <a:prstGeom prst="ellipse">
                <a:avLst/>
              </a:prstGeom>
              <a:solidFill>
                <a:srgbClr val="FFFFFF"/>
              </a:solidFill>
              <a:ln w="28575">
                <a:solidFill>
                  <a:schemeClr val="tx1"/>
                </a:solidFill>
                <a:round/>
              </a:ln>
              <a:effectLst/>
            </p:spPr>
            <p:txBody>
              <a:bodyPr wrap="none" anchor="ctr"/>
              <a:lstStyle/>
              <a:p>
                <a:endParaRPr lang="zh-CN" altLang="en-US" sz="1800"/>
              </a:p>
            </p:txBody>
          </p:sp>
        </p:grpSp>
        <p:sp>
          <p:nvSpPr>
            <p:cNvPr id="44" name="Text Box 109"/>
            <p:cNvSpPr txBox="1">
              <a:spLocks noChangeArrowheads="1"/>
            </p:cNvSpPr>
            <p:nvPr/>
          </p:nvSpPr>
          <p:spPr bwMode="auto">
            <a:xfrm>
              <a:off x="9401855" y="1585943"/>
              <a:ext cx="403470" cy="273963"/>
            </a:xfrm>
            <a:prstGeom prst="rect">
              <a:avLst/>
            </a:prstGeom>
            <a:noFill/>
            <a:ln w="9525">
              <a:noFill/>
              <a:miter lim="800000"/>
            </a:ln>
            <a:effectLst/>
          </p:spPr>
          <p:txBody>
            <a:bodyPr lIns="0" tIns="0" rIns="0" bIns="0">
              <a:spAutoFit/>
            </a:bodyPr>
            <a:lstStyle/>
            <a:p>
              <a:pPr>
                <a:spcBef>
                  <a:spcPct val="50000"/>
                </a:spcBef>
              </a:pPr>
              <a:r>
                <a:rPr lang="en-US" sz="2800" b="1" dirty="0">
                  <a:latin typeface="Times New Roman" panose="02020603050405020304" pitchFamily="18" charset="0"/>
                </a:rPr>
                <a:t>L</a:t>
              </a:r>
              <a:r>
                <a:rPr lang="en-US" sz="2800" b="1" baseline="-25000" dirty="0">
                  <a:latin typeface="Times New Roman" panose="02020603050405020304" pitchFamily="18" charset="0"/>
                </a:rPr>
                <a:t>2</a:t>
              </a:r>
              <a:endParaRPr lang="en-US" sz="2800" b="1" baseline="-25000" dirty="0">
                <a:latin typeface="Times New Roman" panose="02020603050405020304" pitchFamily="18" charset="0"/>
              </a:endParaRPr>
            </a:p>
          </p:txBody>
        </p:sp>
        <p:sp>
          <p:nvSpPr>
            <p:cNvPr id="47" name="Oval 125"/>
            <p:cNvSpPr>
              <a:spLocks noChangeArrowheads="1"/>
            </p:cNvSpPr>
            <p:nvPr/>
          </p:nvSpPr>
          <p:spPr bwMode="auto">
            <a:xfrm rot="5400000" flipV="1">
              <a:off x="8134562" y="1681959"/>
              <a:ext cx="58052" cy="67442"/>
            </a:xfrm>
            <a:prstGeom prst="ellipse">
              <a:avLst/>
            </a:prstGeom>
            <a:solidFill>
              <a:schemeClr val="tx1"/>
            </a:solidFill>
            <a:ln w="9525">
              <a:noFill/>
              <a:round/>
            </a:ln>
            <a:effectLst/>
          </p:spPr>
          <p:txBody>
            <a:bodyPr vert="eaVert" wrap="none" anchor="ctr"/>
            <a:lstStyle/>
            <a:p>
              <a:endParaRPr lang="zh-CN" altLang="en-US" sz="1800"/>
            </a:p>
          </p:txBody>
        </p:sp>
        <p:sp>
          <p:nvSpPr>
            <p:cNvPr id="48" name="Oval 125"/>
            <p:cNvSpPr>
              <a:spLocks noChangeArrowheads="1"/>
            </p:cNvSpPr>
            <p:nvPr/>
          </p:nvSpPr>
          <p:spPr bwMode="auto">
            <a:xfrm rot="5400000" flipV="1">
              <a:off x="9778024" y="1681959"/>
              <a:ext cx="58052" cy="67442"/>
            </a:xfrm>
            <a:prstGeom prst="ellipse">
              <a:avLst/>
            </a:prstGeom>
            <a:solidFill>
              <a:schemeClr val="tx1"/>
            </a:solidFill>
            <a:ln w="9525">
              <a:noFill/>
              <a:round/>
            </a:ln>
            <a:effectLst/>
          </p:spPr>
          <p:txBody>
            <a:bodyPr vert="eaVert" wrap="none" anchor="ctr"/>
            <a:lstStyle/>
            <a:p>
              <a:endParaRPr lang="zh-CN" altLang="en-US" sz="1800"/>
            </a:p>
          </p:txBody>
        </p:sp>
        <p:sp>
          <p:nvSpPr>
            <p:cNvPr id="50" name="Text Box 104"/>
            <p:cNvSpPr txBox="1">
              <a:spLocks noChangeArrowheads="1"/>
            </p:cNvSpPr>
            <p:nvPr/>
          </p:nvSpPr>
          <p:spPr bwMode="auto">
            <a:xfrm>
              <a:off x="9243620" y="836470"/>
              <a:ext cx="435417" cy="430887"/>
            </a:xfrm>
            <a:prstGeom prst="rect">
              <a:avLst/>
            </a:prstGeom>
            <a:noFill/>
            <a:ln w="9525">
              <a:noFill/>
              <a:miter lim="800000"/>
            </a:ln>
            <a:effectLst/>
          </p:spPr>
          <p:txBody>
            <a:bodyPr wrap="square" lIns="0" tIns="0" rIns="0" bIns="0">
              <a:spAutoFit/>
            </a:bodyPr>
            <a:lstStyle/>
            <a:p>
              <a:pPr>
                <a:spcBef>
                  <a:spcPct val="50000"/>
                </a:spcBef>
              </a:pPr>
              <a:r>
                <a:rPr lang="en-US" sz="2800" b="1" dirty="0">
                  <a:latin typeface="Times New Roman" panose="02020603050405020304" pitchFamily="18" charset="0"/>
                </a:rPr>
                <a:t>L</a:t>
              </a:r>
              <a:r>
                <a:rPr lang="en-US" sz="2800" b="1" baseline="-25000" dirty="0">
                  <a:latin typeface="Times New Roman" panose="02020603050405020304" pitchFamily="18" charset="0"/>
                </a:rPr>
                <a:t>1</a:t>
              </a:r>
              <a:endParaRPr lang="en-US" sz="2800" b="1" baseline="-25000" dirty="0">
                <a:latin typeface="Times New Roman" panose="02020603050405020304" pitchFamily="18" charset="0"/>
              </a:endParaRPr>
            </a:p>
          </p:txBody>
        </p:sp>
        <p:grpSp>
          <p:nvGrpSpPr>
            <p:cNvPr id="51" name="Group 21"/>
            <p:cNvGrpSpPr/>
            <p:nvPr/>
          </p:nvGrpSpPr>
          <p:grpSpPr bwMode="auto">
            <a:xfrm flipH="1">
              <a:off x="8372422" y="2698995"/>
              <a:ext cx="100572" cy="346272"/>
              <a:chOff x="0" y="0"/>
              <a:chExt cx="85" cy="340"/>
            </a:xfrm>
          </p:grpSpPr>
          <p:sp>
            <p:nvSpPr>
              <p:cNvPr id="57" name="Rectangle 23"/>
              <p:cNvSpPr>
                <a:spLocks noChangeArrowheads="1"/>
              </p:cNvSpPr>
              <p:nvPr/>
            </p:nvSpPr>
            <p:spPr bwMode="auto">
              <a:xfrm>
                <a:off x="0" y="113"/>
                <a:ext cx="85" cy="85"/>
              </a:xfrm>
              <a:prstGeom prst="rect">
                <a:avLst/>
              </a:prstGeom>
              <a:solidFill>
                <a:srgbClr val="FFFFFF"/>
              </a:solidFill>
              <a:ln w="9525">
                <a:noFill/>
                <a:miter lim="800000"/>
              </a:ln>
              <a:effectLst/>
            </p:spPr>
            <p:txBody>
              <a:bodyPr wrap="none" anchor="ctr"/>
              <a:lstStyle/>
              <a:p>
                <a:endParaRPr lang="zh-CN" altLang="en-US" sz="1800"/>
              </a:p>
            </p:txBody>
          </p:sp>
          <p:sp>
            <p:nvSpPr>
              <p:cNvPr id="58" name="Line 24"/>
              <p:cNvSpPr>
                <a:spLocks noChangeShapeType="1"/>
              </p:cNvSpPr>
              <p:nvPr/>
            </p:nvSpPr>
            <p:spPr bwMode="auto">
              <a:xfrm>
                <a:off x="0" y="0"/>
                <a:ext cx="0" cy="340"/>
              </a:xfrm>
              <a:prstGeom prst="line">
                <a:avLst/>
              </a:prstGeom>
              <a:noFill/>
              <a:ln w="28575">
                <a:solidFill>
                  <a:schemeClr val="tx1"/>
                </a:solidFill>
                <a:round/>
              </a:ln>
              <a:effectLst/>
            </p:spPr>
            <p:txBody>
              <a:bodyPr/>
              <a:lstStyle/>
              <a:p>
                <a:endParaRPr lang="zh-CN" altLang="en-US"/>
              </a:p>
            </p:txBody>
          </p:sp>
          <p:sp>
            <p:nvSpPr>
              <p:cNvPr id="59" name="Line 25"/>
              <p:cNvSpPr>
                <a:spLocks noChangeShapeType="1"/>
              </p:cNvSpPr>
              <p:nvPr/>
            </p:nvSpPr>
            <p:spPr bwMode="auto">
              <a:xfrm>
                <a:off x="85" y="85"/>
                <a:ext cx="0" cy="170"/>
              </a:xfrm>
              <a:prstGeom prst="line">
                <a:avLst/>
              </a:prstGeom>
              <a:noFill/>
              <a:ln w="38100">
                <a:solidFill>
                  <a:schemeClr val="tx1"/>
                </a:solidFill>
                <a:round/>
              </a:ln>
              <a:effectLst/>
            </p:spPr>
            <p:txBody>
              <a:bodyPr/>
              <a:lstStyle/>
              <a:p>
                <a:endParaRPr lang="zh-CN" altLang="en-US"/>
              </a:p>
            </p:txBody>
          </p:sp>
        </p:grpSp>
      </p:grpSp>
      <p:sp>
        <p:nvSpPr>
          <p:cNvPr id="63" name="文本框 3"/>
          <p:cNvSpPr txBox="1">
            <a:spLocks noChangeArrowheads="1"/>
          </p:cNvSpPr>
          <p:nvPr/>
        </p:nvSpPr>
        <p:spPr bwMode="auto">
          <a:xfrm>
            <a:off x="1772355" y="975524"/>
            <a:ext cx="5994400" cy="646331"/>
          </a:xfrm>
          <a:prstGeom prst="rect">
            <a:avLst/>
          </a:prstGeom>
          <a:noFill/>
          <a:ln w="9525">
            <a:noFill/>
            <a:miter lim="800000"/>
          </a:ln>
        </p:spPr>
        <p:txBody>
          <a:bodyPr wrap="square">
            <a:spAutoFit/>
          </a:bodyPr>
          <a:lstStyle/>
          <a:p>
            <a:pPr indent="457200" eaLnBrk="1" hangingPunct="1">
              <a:lnSpc>
                <a:spcPct val="150000"/>
              </a:lnSpc>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三、探究串、并联电路中的电压关系</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933348"/>
            <a:ext cx="2093913" cy="550863"/>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buFont typeface="Arial" panose="020B0604020202020204" pitchFamily="34" charset="0"/>
              <a:buNone/>
              <a:defRPr/>
            </a:pPr>
            <a:r>
              <a:rPr lang="zh-CN" altLang="en-US" sz="2400" b="1" dirty="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实验探究</a:t>
            </a:r>
            <a:endParaRPr lang="zh-CN" altLang="en-US" sz="2400" b="1" dirty="0">
              <a:latin typeface="微软雅黑" panose="020B0503020204020204" pitchFamily="34" charset="-122"/>
              <a:ea typeface="微软雅黑" panose="020B0503020204020204" pitchFamily="34" charset="-122"/>
            </a:endParaRPr>
          </a:p>
        </p:txBody>
      </p:sp>
      <p:sp>
        <p:nvSpPr>
          <p:cNvPr id="3" name="TextBox 15"/>
          <p:cNvSpPr>
            <a:spLocks noChangeArrowheads="1"/>
          </p:cNvSpPr>
          <p:nvPr/>
        </p:nvSpPr>
        <p:spPr bwMode="auto">
          <a:xfrm>
            <a:off x="1094205" y="1577038"/>
            <a:ext cx="5272088" cy="592503"/>
          </a:xfrm>
          <a:prstGeom prst="roundRect">
            <a:avLst>
              <a:gd name="adj" fmla="val 16667"/>
            </a:avLst>
          </a:prstGeom>
          <a:solidFill>
            <a:schemeClr val="bg1"/>
          </a:solidFill>
          <a:ln w="9525">
            <a:noFill/>
            <a:round/>
          </a:ln>
        </p:spPr>
        <p:txBody>
          <a:bodyPr>
            <a:spAutoFit/>
          </a:bodyPr>
          <a:lstStyle/>
          <a:p>
            <a:pPr>
              <a:lnSpc>
                <a:spcPct val="120000"/>
              </a:lnSpc>
            </a:pPr>
            <a:r>
              <a:rPr lang="zh-CN" altLang="en-US" sz="2400" dirty="0" smtClean="0">
                <a:latin typeface="微软雅黑" panose="020B0503020204020204" pitchFamily="34" charset="-122"/>
                <a:ea typeface="微软雅黑" panose="020B0503020204020204" pitchFamily="34" charset="-122"/>
              </a:rPr>
              <a:t>探究</a:t>
            </a:r>
            <a:r>
              <a:rPr lang="en-US"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：并联电路</a:t>
            </a:r>
            <a:r>
              <a:rPr lang="zh-CN" altLang="en-US" sz="2400" dirty="0">
                <a:latin typeface="微软雅黑" panose="020B0503020204020204" pitchFamily="34" charset="-122"/>
                <a:ea typeface="微软雅黑" panose="020B0503020204020204" pitchFamily="34" charset="-122"/>
              </a:rPr>
              <a:t>的</a:t>
            </a:r>
            <a:r>
              <a:rPr lang="zh-CN" altLang="en-US" sz="2400" dirty="0" smtClean="0">
                <a:latin typeface="微软雅黑" panose="020B0503020204020204" pitchFamily="34" charset="-122"/>
                <a:ea typeface="微软雅黑" panose="020B0503020204020204" pitchFamily="34" charset="-122"/>
              </a:rPr>
              <a:t>电压规律</a:t>
            </a:r>
            <a:endParaRPr lang="zh-CN" altLang="en-US" sz="2400" dirty="0">
              <a:latin typeface="微软雅黑" panose="020B0503020204020204" pitchFamily="34" charset="-122"/>
              <a:ea typeface="微软雅黑" panose="020B0503020204020204" pitchFamily="34" charset="-122"/>
            </a:endParaRPr>
          </a:p>
        </p:txBody>
      </p:sp>
      <p:sp>
        <p:nvSpPr>
          <p:cNvPr id="4" name="TextBox 1"/>
          <p:cNvSpPr txBox="1">
            <a:spLocks noChangeArrowheads="1"/>
          </p:cNvSpPr>
          <p:nvPr/>
        </p:nvSpPr>
        <p:spPr bwMode="auto">
          <a:xfrm>
            <a:off x="971846" y="2293284"/>
            <a:ext cx="1467281" cy="646331"/>
          </a:xfrm>
          <a:prstGeom prst="rect">
            <a:avLst/>
          </a:prstGeom>
          <a:solidFill>
            <a:schemeClr val="accent5">
              <a:lumMod val="50000"/>
            </a:schemeClr>
          </a:solidFill>
          <a:ln w="9525">
            <a:noFill/>
            <a:miter lim="800000"/>
          </a:ln>
        </p:spPr>
        <p:txBody>
          <a:bodyPr wrap="square" anchor="ctr" anchorCtr="0">
            <a:spAutoFit/>
          </a:bodyPr>
          <a:lstStyle/>
          <a:p>
            <a:pPr>
              <a:lnSpc>
                <a:spcPct val="150000"/>
              </a:lnSpc>
            </a:pPr>
            <a:r>
              <a:rPr lang="zh-CN" altLang="en-US" sz="2400" b="1" dirty="0" smtClean="0">
                <a:solidFill>
                  <a:schemeClr val="bg1"/>
                </a:solidFill>
                <a:latin typeface="微软雅黑" panose="020B0503020204020204" pitchFamily="34" charset="-122"/>
                <a:ea typeface="微软雅黑" panose="020B0503020204020204" pitchFamily="34" charset="-122"/>
              </a:rPr>
              <a:t>记录数据</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
        <p:nvSpPr>
          <p:cNvPr id="5" name="TextBox 18"/>
          <p:cNvSpPr>
            <a:spLocks noChangeArrowheads="1"/>
          </p:cNvSpPr>
          <p:nvPr/>
        </p:nvSpPr>
        <p:spPr bwMode="auto">
          <a:xfrm>
            <a:off x="7371646" y="3195013"/>
            <a:ext cx="4065092" cy="2063544"/>
          </a:xfrm>
          <a:prstGeom prst="roundRect">
            <a:avLst>
              <a:gd name="adj" fmla="val 16667"/>
            </a:avLst>
          </a:prstGeom>
          <a:solidFill>
            <a:srgbClr val="FFDB93"/>
          </a:solidFill>
          <a:ln w="28575">
            <a:solidFill>
              <a:srgbClr val="C00000"/>
            </a:solidFill>
            <a:round/>
          </a:ln>
        </p:spPr>
        <p:txBody>
          <a:bodyPr wrap="square">
            <a:spAutoFit/>
          </a:bodyPr>
          <a:lstStyle/>
          <a:p>
            <a:pPr>
              <a:lnSpc>
                <a:spcPct val="120000"/>
              </a:lnSpc>
            </a:pPr>
            <a:r>
              <a:rPr lang="zh-CN" altLang="en-US" sz="2400" dirty="0">
                <a:solidFill>
                  <a:srgbClr val="000000"/>
                </a:solidFill>
                <a:latin typeface="微软雅黑" panose="020B0503020204020204" pitchFamily="34" charset="-122"/>
                <a:ea typeface="微软雅黑" panose="020B0503020204020204" pitchFamily="34" charset="-122"/>
              </a:rPr>
              <a:t>实验结论：</a:t>
            </a:r>
            <a:endParaRPr lang="zh-CN" altLang="en-US" sz="2400" dirty="0">
              <a:solidFill>
                <a:srgbClr val="000000"/>
              </a:solidFill>
              <a:latin typeface="微软雅黑" panose="020B0503020204020204" pitchFamily="34" charset="-122"/>
              <a:ea typeface="微软雅黑" panose="020B0503020204020204" pitchFamily="34" charset="-122"/>
            </a:endParaRPr>
          </a:p>
          <a:p>
            <a:pPr>
              <a:lnSpc>
                <a:spcPct val="120000"/>
              </a:lnSpc>
            </a:pPr>
            <a:r>
              <a:rPr lang="zh-CN" altLang="en-US" sz="2400" dirty="0" smtClean="0">
                <a:solidFill>
                  <a:srgbClr val="FF0000"/>
                </a:solidFill>
                <a:latin typeface="微软雅黑" panose="020B0503020204020204" pitchFamily="34" charset="-122"/>
                <a:ea typeface="微软雅黑" panose="020B0503020204020204" pitchFamily="34" charset="-122"/>
              </a:rPr>
              <a:t>并联电路中，各支路两端的电压相等，与电路的总电压也相等。即</a:t>
            </a:r>
            <a:r>
              <a:rPr lang="en-US" sz="2400" i="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U=</a:t>
            </a:r>
            <a:r>
              <a:rPr lang="en-US" sz="2400" i="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U</a:t>
            </a:r>
            <a:r>
              <a:rPr lang="en-US" sz="1200" i="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sz="2400" i="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400" i="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U</a:t>
            </a:r>
            <a:r>
              <a:rPr lang="en-US" sz="1400" i="1" dirty="0" err="1"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2</a:t>
            </a:r>
            <a:endParaRPr lang="en-US" sz="2400" i="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6" name="Group 156"/>
          <p:cNvGraphicFramePr>
            <a:graphicFrameLocks noGrp="1"/>
          </p:cNvGraphicFramePr>
          <p:nvPr/>
        </p:nvGraphicFramePr>
        <p:xfrm>
          <a:off x="856584" y="3189906"/>
          <a:ext cx="5840475" cy="2522538"/>
        </p:xfrm>
        <a:graphic>
          <a:graphicData uri="http://schemas.openxmlformats.org/drawingml/2006/table">
            <a:tbl>
              <a:tblPr/>
              <a:tblGrid>
                <a:gridCol w="1459166"/>
                <a:gridCol w="1461707"/>
                <a:gridCol w="1459166"/>
                <a:gridCol w="1460436"/>
              </a:tblGrid>
              <a:tr h="962025">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次数</a:t>
                      </a:r>
                      <a:endParaRPr kumimoji="0" lang="zh-CN" altLang="en-US"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28575"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err="1" smtClean="0">
                          <a:ln>
                            <a:noFill/>
                          </a:ln>
                          <a:solidFill>
                            <a:schemeClr val="tx1"/>
                          </a:solidFill>
                          <a:effectLst/>
                          <a:latin typeface="微软雅黑" panose="020B0503020204020204" pitchFamily="34" charset="-122"/>
                          <a:ea typeface="微软雅黑" panose="020B0503020204020204" pitchFamily="34" charset="-122"/>
                        </a:rPr>
                        <a:t>L</a:t>
                      </a:r>
                      <a:r>
                        <a:rPr kumimoji="0" lang="en-US" sz="2400" b="0" i="0" u="none" strike="noStrike" cap="none" normalizeH="0" baseline="-25000" dirty="0" err="1" smtClean="0">
                          <a:ln>
                            <a:noFill/>
                          </a:ln>
                          <a:solidFill>
                            <a:schemeClr val="tx1"/>
                          </a:solidFill>
                          <a:effectLst/>
                          <a:latin typeface="微软雅黑" panose="020B0503020204020204" pitchFamily="34" charset="-122"/>
                          <a:ea typeface="微软雅黑" panose="020B0503020204020204" pitchFamily="34" charset="-122"/>
                        </a:rPr>
                        <a:t>1</a:t>
                      </a:r>
                      <a:r>
                        <a:rPr kumimoji="0" lang="zh-CN" altLang="en-US"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电压</a:t>
                      </a:r>
                      <a:r>
                        <a:rPr kumimoji="0" lang="en-US" altLang="zh-CN" sz="2400" b="0" i="0" u="none" strike="noStrike" cap="none" normalizeH="0" baseline="0" dirty="0" err="1"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U</a:t>
                      </a:r>
                      <a:r>
                        <a:rPr kumimoji="0" lang="en-US" sz="2400" b="0" i="0" u="none" strike="noStrike" cap="none" normalizeH="0" baseline="-25000" dirty="0" err="1"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en-US" sz="2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/V</a:t>
                      </a:r>
                      <a:endParaRPr kumimoji="0" lang="zh-CN" altLang="en-US" sz="2400" b="0" i="0" u="none" strike="noStrike" cap="none" normalizeH="0" baseline="-2500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28575"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err="1" smtClean="0">
                          <a:ln>
                            <a:noFill/>
                          </a:ln>
                          <a:solidFill>
                            <a:schemeClr val="tx1"/>
                          </a:solidFill>
                          <a:effectLst/>
                          <a:latin typeface="微软雅黑" panose="020B0503020204020204" pitchFamily="34" charset="-122"/>
                          <a:ea typeface="微软雅黑" panose="020B0503020204020204" pitchFamily="34" charset="-122"/>
                        </a:rPr>
                        <a:t>L</a:t>
                      </a:r>
                      <a:r>
                        <a:rPr kumimoji="0" lang="en-US" sz="2400" b="0" i="0" u="none" strike="noStrike" kern="1200" cap="none" normalizeH="0" baseline="-25000" dirty="0" err="1" smtClean="0">
                          <a:ln>
                            <a:noFill/>
                          </a:ln>
                          <a:solidFill>
                            <a:schemeClr val="tx1"/>
                          </a:solidFill>
                          <a:effectLst/>
                          <a:latin typeface="微软雅黑" panose="020B0503020204020204" pitchFamily="34" charset="-122"/>
                          <a:ea typeface="微软雅黑" panose="020B0503020204020204" pitchFamily="34" charset="-122"/>
                          <a:cs typeface="+mn-cs"/>
                        </a:rPr>
                        <a:t>2</a:t>
                      </a:r>
                      <a:r>
                        <a:rPr kumimoji="0" lang="zh-CN" altLang="en-US"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电压</a:t>
                      </a:r>
                      <a:r>
                        <a:rPr kumimoji="0" lang="en-US" sz="2400" b="0" i="1" u="none" strike="noStrike" cap="none" normalizeH="0" baseline="0" dirty="0" err="1"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U</a:t>
                      </a:r>
                      <a:r>
                        <a:rPr kumimoji="0" lang="en-US" sz="2400" b="0" i="0" u="none" strike="noStrike" cap="none" normalizeH="0" baseline="-25000" dirty="0" err="1"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en-US" sz="2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/V</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28575"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4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总电压</a:t>
                      </a:r>
                      <a:r>
                        <a:rPr kumimoji="0" lang="en-US" sz="2400" b="0" i="1"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U</a:t>
                      </a:r>
                      <a:r>
                        <a:rPr kumimoji="0" lang="en-US" sz="2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/V</a:t>
                      </a:r>
                      <a:endParaRPr kumimoji="0" lang="zh-CN" altLang="en-US" sz="2400" b="0"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28575"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1</a:t>
                      </a:r>
                      <a:endParaRPr kumimoji="0" lang="zh-CN" alt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2</a:t>
                      </a:r>
                      <a:endParaRPr kumimoji="0" lang="zh-CN" alt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rPr>
                        <a:t>3</a:t>
                      </a:r>
                      <a:endParaRPr kumimoji="0" lang="zh-CN" alt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28575"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2400" b="0" i="0" u="none" strike="noStrike" cap="none" normalizeH="0" baseline="0" dirty="0" smtClean="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66CC"/>
                      </a:solidFill>
                      <a:prstDash val="solid"/>
                      <a:round/>
                      <a:headEnd type="none" w="med" len="med"/>
                      <a:tailEnd type="none" w="med" len="med"/>
                    </a:lnL>
                    <a:lnR w="12700" cap="flat" cmpd="sng" algn="ctr">
                      <a:solidFill>
                        <a:srgbClr val="0066CC"/>
                      </a:solidFill>
                      <a:prstDash val="solid"/>
                      <a:round/>
                      <a:headEnd type="none" w="med" len="med"/>
                      <a:tailEnd type="none" w="med" len="med"/>
                    </a:lnR>
                    <a:lnT w="12700" cap="flat" cmpd="sng" algn="ctr">
                      <a:solidFill>
                        <a:srgbClr val="0066CC"/>
                      </a:solidFill>
                      <a:prstDash val="solid"/>
                      <a:round/>
                      <a:headEnd type="none" w="med" len="med"/>
                      <a:tailEnd type="none" w="med" len="med"/>
                    </a:lnT>
                    <a:lnB w="12700" cap="flat" cmpd="sng" algn="ctr">
                      <a:solidFill>
                        <a:srgbClr val="0066CC"/>
                      </a:solidFill>
                      <a:prstDash val="solid"/>
                      <a:round/>
                      <a:headEnd type="none" w="med" len="med"/>
                      <a:tailEnd type="none" w="med" len="med"/>
                    </a:lnB>
                    <a:lnTlToBr>
                      <a:noFill/>
                    </a:lnTlToBr>
                    <a:lnBlToTr>
                      <a:noFill/>
                    </a:lnBlToTr>
                    <a:noFill/>
                  </a:tcPr>
                </a:tc>
              </a:tr>
            </a:tbl>
          </a:graphicData>
        </a:graphic>
      </p:graphicFrame>
      <p:sp>
        <p:nvSpPr>
          <p:cNvPr id="7" name="TextBox 1"/>
          <p:cNvSpPr txBox="1">
            <a:spLocks noChangeArrowheads="1"/>
          </p:cNvSpPr>
          <p:nvPr/>
        </p:nvSpPr>
        <p:spPr bwMode="auto">
          <a:xfrm>
            <a:off x="8041423" y="2277627"/>
            <a:ext cx="2017888" cy="581057"/>
          </a:xfrm>
          <a:prstGeom prst="rect">
            <a:avLst/>
          </a:prstGeom>
          <a:solidFill>
            <a:schemeClr val="accent5">
              <a:lumMod val="50000"/>
            </a:schemeClr>
          </a:solidFill>
          <a:ln w="9525">
            <a:noFill/>
            <a:miter lim="800000"/>
          </a:ln>
        </p:spPr>
        <p:txBody>
          <a:bodyPr wrap="square" anchor="ctr" anchorCtr="0">
            <a:spAutoFit/>
          </a:bodyPr>
          <a:lstStyle/>
          <a:p>
            <a:pPr algn="ctr">
              <a:lnSpc>
                <a:spcPct val="150000"/>
              </a:lnSpc>
            </a:pPr>
            <a:r>
              <a:rPr lang="zh-CN" altLang="en-US" sz="2400" b="1" dirty="0" smtClean="0">
                <a:solidFill>
                  <a:schemeClr val="bg1"/>
                </a:solidFill>
                <a:latin typeface="微软雅黑" panose="020B0503020204020204" pitchFamily="34" charset="-122"/>
                <a:ea typeface="微软雅黑" panose="020B0503020204020204" pitchFamily="34" charset="-122"/>
              </a:rPr>
              <a:t>分析与论证</a:t>
            </a:r>
            <a:endParaRPr lang="zh-CN" altLang="zh-CN" sz="2400" b="1" dirty="0">
              <a:solidFill>
                <a:schemeClr val="bg1"/>
              </a:solidFill>
              <a:latin typeface="微软雅黑" panose="020B0503020204020204" pitchFamily="34" charset="-122"/>
              <a:ea typeface="微软雅黑" panose="020B0503020204020204" pitchFamily="34" charset="-122"/>
            </a:endParaRPr>
          </a:p>
        </p:txBody>
      </p:sp>
      <p:sp>
        <p:nvSpPr>
          <p:cNvPr id="8" name="文本框 3"/>
          <p:cNvSpPr txBox="1">
            <a:spLocks noChangeArrowheads="1"/>
          </p:cNvSpPr>
          <p:nvPr/>
        </p:nvSpPr>
        <p:spPr bwMode="auto">
          <a:xfrm>
            <a:off x="1772355" y="975524"/>
            <a:ext cx="5994400" cy="646331"/>
          </a:xfrm>
          <a:prstGeom prst="rect">
            <a:avLst/>
          </a:prstGeom>
          <a:noFill/>
          <a:ln w="9525">
            <a:noFill/>
            <a:miter lim="800000"/>
          </a:ln>
        </p:spPr>
        <p:txBody>
          <a:bodyPr wrap="square">
            <a:spAutoFit/>
          </a:bodyPr>
          <a:lstStyle/>
          <a:p>
            <a:pPr indent="457200" eaLnBrk="1" hangingPunct="1">
              <a:lnSpc>
                <a:spcPct val="150000"/>
              </a:lnSpc>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三、探究串、并联电路中的电压关系</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427704" y="977763"/>
            <a:ext cx="1769806" cy="452829"/>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defRPr/>
            </a:pPr>
            <a:r>
              <a:rPr lang="zh-CN" altLang="en-US" sz="2400" b="1" dirty="0" smtClean="0">
                <a:latin typeface="Times New Roman" panose="02020603050405020304" pitchFamily="18" charset="0"/>
                <a:ea typeface="微软雅黑" panose="020B0503020204020204" pitchFamily="34" charset="-122"/>
                <a:cs typeface="Times New Roman" panose="02020603050405020304" pitchFamily="18" charset="0"/>
              </a:rPr>
              <a:t>巩固练习</a:t>
            </a:r>
            <a:endParaRPr lang="zh-CN" altLang="en-US" sz="2400" b="1"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Text Box 2"/>
          <p:cNvSpPr txBox="1">
            <a:spLocks noChangeArrowheads="1"/>
          </p:cNvSpPr>
          <p:nvPr/>
        </p:nvSpPr>
        <p:spPr bwMode="auto">
          <a:xfrm>
            <a:off x="1645879" y="2098419"/>
            <a:ext cx="8858250" cy="2677656"/>
          </a:xfrm>
          <a:prstGeom prst="rect">
            <a:avLst/>
          </a:prstGeom>
          <a:noFill/>
          <a:ln w="9525">
            <a:noFill/>
            <a:miter lim="800000"/>
          </a:ln>
        </p:spPr>
        <p:txBody>
          <a:bodyPr>
            <a:spAutoFit/>
          </a:bodyPr>
          <a:lstStyle/>
          <a:p>
            <a:pPr algn="just">
              <a:spcBef>
                <a:spcPct val="50000"/>
              </a:spcBef>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下列说法中正确是（  </a:t>
            </a:r>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a:p>
            <a:pPr algn="just">
              <a:spcBef>
                <a:spcPct val="50000"/>
              </a:spcBef>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电路两端有电压，电路中就一定有电流</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a:p>
            <a:pPr algn="just">
              <a:spcBef>
                <a:spcPct val="50000"/>
              </a:spcBef>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导体中有大量的自由电荷，只要构成通路，导体中就会有电流</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a:p>
            <a:pPr algn="just">
              <a:spcBef>
                <a:spcPct val="50000"/>
              </a:spcBef>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电压是电路中形成电流的必要条件</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a:p>
            <a:pPr algn="just">
              <a:spcBef>
                <a:spcPct val="50000"/>
              </a:spcBef>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D.</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电路中有电流不一定有电压</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Text Box 4"/>
          <p:cNvSpPr txBox="1">
            <a:spLocks noChangeArrowheads="1"/>
          </p:cNvSpPr>
          <p:nvPr/>
        </p:nvSpPr>
        <p:spPr bwMode="auto">
          <a:xfrm>
            <a:off x="4772077" y="2093606"/>
            <a:ext cx="936625" cy="461665"/>
          </a:xfrm>
          <a:prstGeom prst="rect">
            <a:avLst/>
          </a:prstGeom>
          <a:noFill/>
          <a:ln w="9525">
            <a:noFill/>
            <a:miter lim="800000"/>
          </a:ln>
        </p:spPr>
        <p:txBody>
          <a:bodyPr>
            <a:spAutoFit/>
          </a:bodyPr>
          <a:lstStyle/>
          <a:p>
            <a:pPr algn="just">
              <a:spcBef>
                <a:spcPct val="50000"/>
              </a:spcBef>
            </a:pP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a:t>
            </a:r>
            <a:endPar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427704" y="977763"/>
            <a:ext cx="1769806" cy="452829"/>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defRPr/>
            </a:pPr>
            <a:r>
              <a:rPr lang="zh-CN" altLang="en-US" sz="2400" b="1" dirty="0" smtClean="0">
                <a:latin typeface="微软雅黑" panose="020B0503020204020204" pitchFamily="34" charset="-122"/>
                <a:ea typeface="微软雅黑" panose="020B0503020204020204" pitchFamily="34" charset="-122"/>
              </a:rPr>
              <a:t>   学习目标</a:t>
            </a:r>
            <a:endParaRPr lang="zh-CN" altLang="en-US" sz="2400" b="1" dirty="0" smtClean="0">
              <a:latin typeface="微软雅黑" panose="020B0503020204020204" pitchFamily="34" charset="-122"/>
              <a:ea typeface="微软雅黑" panose="020B0503020204020204" pitchFamily="34" charset="-122"/>
            </a:endParaRPr>
          </a:p>
        </p:txBody>
      </p:sp>
      <p:sp>
        <p:nvSpPr>
          <p:cNvPr id="3" name="Text Box 4"/>
          <p:cNvSpPr txBox="1">
            <a:spLocks noChangeArrowheads="1"/>
          </p:cNvSpPr>
          <p:nvPr/>
        </p:nvSpPr>
        <p:spPr bwMode="auto">
          <a:xfrm>
            <a:off x="1356851" y="1897268"/>
            <a:ext cx="9601200" cy="3351046"/>
          </a:xfrm>
          <a:prstGeom prst="rect">
            <a:avLst/>
          </a:prstGeom>
          <a:noFill/>
          <a:ln w="9525">
            <a:noFill/>
            <a:miter lim="800000"/>
          </a:ln>
        </p:spPr>
        <p:txBody>
          <a:bodyPr wrap="square">
            <a:spAutoFit/>
          </a:bodyPr>
          <a:lstStyle/>
          <a:p>
            <a:pPr>
              <a:lnSpc>
                <a:spcPct val="150000"/>
              </a:lnSpc>
            </a:pPr>
            <a:r>
              <a:rPr lang="en-US" altLang="zh-CN" sz="2400" dirty="0" smtClean="0">
                <a:latin typeface="微软雅黑" panose="020B0503020204020204" pitchFamily="34" charset="-122"/>
                <a:ea typeface="微软雅黑" panose="020B0503020204020204" pitchFamily="34" charset="-122"/>
              </a:rPr>
              <a:t>1. </a:t>
            </a:r>
            <a:r>
              <a:rPr lang="zh-CN" altLang="en-US" sz="2400" dirty="0" smtClean="0">
                <a:latin typeface="微软雅黑" panose="020B0503020204020204" pitchFamily="34" charset="-122"/>
                <a:ea typeface="微软雅黑" panose="020B0503020204020204" pitchFamily="34" charset="-122"/>
              </a:rPr>
              <a:t>知道电源是提供电压的装置，电压是电路中形成电流的原因。</a:t>
            </a:r>
            <a:endParaRPr lang="zh-CN" altLang="en-US" sz="2400" dirty="0" smtClean="0">
              <a:latin typeface="微软雅黑" panose="020B0503020204020204" pitchFamily="34" charset="-122"/>
              <a:ea typeface="微软雅黑" panose="020B0503020204020204" pitchFamily="34" charset="-122"/>
            </a:endParaRPr>
          </a:p>
          <a:p>
            <a:pPr>
              <a:lnSpc>
                <a:spcPct val="150000"/>
              </a:lnSpc>
            </a:pPr>
            <a:r>
              <a:rPr lang="en-US" altLang="zh-CN"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知道电压的符号是</a:t>
            </a:r>
            <a:r>
              <a:rPr lang="en-US" altLang="zh-CN" sz="2400" dirty="0" smtClean="0">
                <a:latin typeface="微软雅黑" panose="020B0503020204020204" pitchFamily="34" charset="-122"/>
                <a:ea typeface="微软雅黑" panose="020B0503020204020204" pitchFamily="34" charset="-122"/>
              </a:rPr>
              <a:t>U</a:t>
            </a:r>
            <a:r>
              <a:rPr lang="zh-CN" altLang="en-US" sz="2400" dirty="0" smtClean="0">
                <a:latin typeface="微软雅黑" panose="020B0503020204020204" pitchFamily="34" charset="-122"/>
                <a:ea typeface="微软雅黑" panose="020B0503020204020204" pitchFamily="34" charset="-122"/>
              </a:rPr>
              <a:t>，电压的国际单位是</a:t>
            </a:r>
            <a:r>
              <a:rPr lang="en-US" altLang="zh-CN" sz="2400" dirty="0" smtClean="0">
                <a:latin typeface="微软雅黑" panose="020B0503020204020204" pitchFamily="34" charset="-122"/>
                <a:ea typeface="微软雅黑" panose="020B0503020204020204" pitchFamily="34" charset="-122"/>
              </a:rPr>
              <a:t>V</a:t>
            </a:r>
            <a:r>
              <a:rPr lang="zh-CN" altLang="en-US" sz="2400" dirty="0" smtClean="0">
                <a:latin typeface="微软雅黑" panose="020B0503020204020204" pitchFamily="34" charset="-122"/>
                <a:ea typeface="微软雅黑" panose="020B0503020204020204" pitchFamily="34" charset="-122"/>
              </a:rPr>
              <a:t>，会进行单位换算，了解一些常见的电压值。</a:t>
            </a:r>
            <a:endParaRPr lang="zh-CN" altLang="en-US" sz="2400" dirty="0" smtClean="0">
              <a:latin typeface="微软雅黑" panose="020B0503020204020204" pitchFamily="34" charset="-122"/>
              <a:ea typeface="微软雅黑" panose="020B0503020204020204" pitchFamily="34" charset="-122"/>
            </a:endParaRPr>
          </a:p>
          <a:p>
            <a:pPr>
              <a:lnSpc>
                <a:spcPct val="150000"/>
              </a:lnSpc>
            </a:pPr>
            <a:r>
              <a:rPr lang="en-US" altLang="zh-CN" sz="2400" dirty="0" smtClean="0">
                <a:latin typeface="微软雅黑" panose="020B0503020204020204" pitchFamily="34" charset="-122"/>
                <a:ea typeface="微软雅黑" panose="020B0503020204020204" pitchFamily="34" charset="-122"/>
              </a:rPr>
              <a:t>3.</a:t>
            </a:r>
            <a:r>
              <a:rPr lang="zh-CN" altLang="en-US" sz="2400" dirty="0" smtClean="0">
                <a:latin typeface="微软雅黑" panose="020B0503020204020204" pitchFamily="34" charset="-122"/>
                <a:ea typeface="微软雅黑" panose="020B0503020204020204" pitchFamily="34" charset="-122"/>
              </a:rPr>
              <a:t>能够正确使用电压表测电路的电压。</a:t>
            </a:r>
            <a:endParaRPr lang="zh-CN" altLang="en-US" sz="2400" dirty="0" smtClean="0">
              <a:latin typeface="微软雅黑" panose="020B0503020204020204" pitchFamily="34" charset="-122"/>
              <a:ea typeface="微软雅黑" panose="020B0503020204020204" pitchFamily="34" charset="-122"/>
            </a:endParaRPr>
          </a:p>
          <a:p>
            <a:pPr>
              <a:lnSpc>
                <a:spcPct val="150000"/>
              </a:lnSpc>
            </a:pPr>
            <a:r>
              <a:rPr lang="en-US" altLang="zh-CN" sz="2400" dirty="0" smtClean="0">
                <a:latin typeface="微软雅黑" panose="020B0503020204020204" pitchFamily="34" charset="-122"/>
                <a:ea typeface="微软雅黑" panose="020B0503020204020204" pitchFamily="34" charset="-122"/>
              </a:rPr>
              <a:t>4.</a:t>
            </a:r>
            <a:r>
              <a:rPr lang="zh-CN" altLang="en-US" sz="2400" dirty="0" smtClean="0">
                <a:latin typeface="微软雅黑" panose="020B0503020204020204" pitchFamily="34" charset="-122"/>
                <a:ea typeface="微软雅黑" panose="020B0503020204020204" pitchFamily="34" charset="-122"/>
              </a:rPr>
              <a:t>知道串联电路总电压等于各部分电路两端电压之和，并联电路各支路两端电压相等。</a:t>
            </a:r>
            <a:endParaRPr lang="zh-CN" altLang="en-US" sz="24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0" y="933347"/>
            <a:ext cx="2093913" cy="550863"/>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buFont typeface="Arial" panose="020B0604020202020204" pitchFamily="34" charset="0"/>
              <a:buNone/>
              <a:defRPr/>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    巩固练习</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Text Box 2"/>
          <p:cNvSpPr txBox="1">
            <a:spLocks noChangeArrowheads="1"/>
          </p:cNvSpPr>
          <p:nvPr/>
        </p:nvSpPr>
        <p:spPr bwMode="auto">
          <a:xfrm>
            <a:off x="1351935" y="2526123"/>
            <a:ext cx="8299450" cy="2123658"/>
          </a:xfrm>
          <a:prstGeom prst="rect">
            <a:avLst/>
          </a:prstGeom>
          <a:noFill/>
          <a:ln w="9525">
            <a:noFill/>
            <a:miter lim="800000"/>
          </a:ln>
        </p:spPr>
        <p:txBody>
          <a:bodyPr>
            <a:spAutoFit/>
          </a:bodyPr>
          <a:lstStyle/>
          <a:p>
            <a:pPr algn="just">
              <a:spcBef>
                <a:spcPct val="50000"/>
              </a:spcBef>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电压表不能直接测量电源电压，否则会烧坏</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a:p>
            <a:pPr algn="just">
              <a:spcBef>
                <a:spcPct val="50000"/>
              </a:spcBef>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尽可能选大的量程，以免损坏电压表</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a:p>
            <a:pPr algn="just">
              <a:spcBef>
                <a:spcPct val="50000"/>
              </a:spcBef>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经试触后，被测电压不超过小量程时，应选用较小量程</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a:p>
            <a:pPr algn="just">
              <a:spcBef>
                <a:spcPct val="50000"/>
              </a:spcBef>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D.</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电压表接入电路时，不用考虑“</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接线柱的接法</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Text Box 3"/>
          <p:cNvSpPr txBox="1">
            <a:spLocks noChangeArrowheads="1"/>
          </p:cNvSpPr>
          <p:nvPr/>
        </p:nvSpPr>
        <p:spPr bwMode="auto">
          <a:xfrm>
            <a:off x="6191558" y="1767963"/>
            <a:ext cx="936625" cy="461665"/>
          </a:xfrm>
          <a:prstGeom prst="rect">
            <a:avLst/>
          </a:prstGeom>
          <a:noFill/>
          <a:ln w="9525">
            <a:noFill/>
            <a:miter lim="800000"/>
          </a:ln>
        </p:spPr>
        <p:txBody>
          <a:bodyPr>
            <a:spAutoFit/>
          </a:bodyPr>
          <a:lstStyle/>
          <a:p>
            <a:pPr algn="just">
              <a:spcBef>
                <a:spcPct val="50000"/>
              </a:spcBef>
            </a:pPr>
            <a:r>
              <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a:t>
            </a:r>
            <a:endParaRPr lang="en-US" altLang="zh-CN"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 name="标题 3"/>
          <p:cNvSpPr txBox="1"/>
          <p:nvPr/>
        </p:nvSpPr>
        <p:spPr bwMode="auto">
          <a:xfrm>
            <a:off x="1401097" y="1774724"/>
            <a:ext cx="8229600" cy="526025"/>
          </a:xfrm>
          <a:prstGeom prst="rect">
            <a:avLst/>
          </a:prstGeom>
          <a:noFill/>
          <a:ln>
            <a:miter lim="800000"/>
          </a:ln>
        </p:spPr>
        <p:txBody>
          <a:bodyPr/>
          <a:lstStyle/>
          <a:p>
            <a:pPr marL="914400" marR="0" lvl="0" indent="-914400" algn="l" defTabSz="914400" rtl="0" eaLnBrk="1" fontAlgn="base" latinLnBrk="0" hangingPunct="1">
              <a:lnSpc>
                <a:spcPct val="90000"/>
              </a:lnSpc>
              <a:spcBef>
                <a:spcPct val="0"/>
              </a:spcBef>
              <a:spcAft>
                <a:spcPct val="0"/>
              </a:spcAft>
              <a:buClrTx/>
              <a:buSzTx/>
              <a:buFontTx/>
              <a:buNone/>
              <a:defRPr/>
            </a:pPr>
            <a:r>
              <a:rPr kumimoji="0" lang="en-US" altLang="zh-CN" sz="240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Light" pitchFamily="34" charset="0"/>
              </a:rPr>
              <a:t>2.  </a:t>
            </a:r>
            <a:r>
              <a:rPr kumimoji="0" lang="zh-CN" altLang="en-US" sz="240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Light" pitchFamily="34" charset="0"/>
              </a:rPr>
              <a:t>关于电压表的使用，正确的是（       ）</a:t>
            </a:r>
            <a:endParaRPr kumimoji="0" lang="zh-CN" altLang="en-US" sz="240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Ligh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0" y="933347"/>
            <a:ext cx="2093913" cy="550863"/>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buFont typeface="Arial" panose="020B0604020202020204" pitchFamily="34" charset="0"/>
              <a:buNone/>
              <a:defRPr/>
            </a:pPr>
            <a:r>
              <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rPr>
              <a:t>    巩固练习</a:t>
            </a:r>
            <a:endParaRPr lang="zh-CN" altLang="en-US"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Rectangle 3"/>
          <p:cNvSpPr txBox="1">
            <a:spLocks noChangeArrowheads="1"/>
          </p:cNvSpPr>
          <p:nvPr/>
        </p:nvSpPr>
        <p:spPr bwMode="auto">
          <a:xfrm>
            <a:off x="1799304" y="1922155"/>
            <a:ext cx="8701548" cy="2443368"/>
          </a:xfrm>
          <a:prstGeom prst="rect">
            <a:avLst/>
          </a:prstGeom>
          <a:noFill/>
          <a:ln>
            <a:miter lim="800000"/>
          </a:ln>
        </p:spPr>
        <p:txBody>
          <a:bodyPr/>
          <a:lstStyle/>
          <a:p>
            <a:pPr marL="228600" marR="0" lvl="0" indent="-228600" algn="l" defTabSz="914400" rtl="0" eaLnBrk="1" fontAlgn="base" latinLnBrk="0" hangingPunct="1">
              <a:lnSpc>
                <a:spcPct val="90000"/>
              </a:lnSpc>
              <a:spcBef>
                <a:spcPts val="1000"/>
              </a:spcBef>
              <a:spcAft>
                <a:spcPct val="0"/>
              </a:spcAft>
              <a:buClrTx/>
              <a:buSzTx/>
              <a:defRPr/>
            </a:pPr>
            <a:r>
              <a:rPr kumimoji="0" lang="en-US" altLang="zh-CN" sz="2400" b="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3.   </a:t>
            </a:r>
            <a:r>
              <a:rPr kumimoji="0" lang="zh-CN" altLang="en-US" sz="2400" b="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如图所示电路中，电表</a:t>
            </a:r>
            <a:r>
              <a:rPr kumimoji="0" lang="en-US" altLang="zh-CN" sz="2400" b="0" i="1"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a</a:t>
            </a:r>
            <a:r>
              <a:rPr kumimoji="0" lang="zh-CN" altLang="en-US" sz="2400" b="0" i="1"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a:t>
            </a:r>
            <a:r>
              <a:rPr kumimoji="0" lang="en-US" altLang="zh-CN" sz="2400" b="0" i="1"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b</a:t>
            </a:r>
            <a:r>
              <a:rPr kumimoji="0" lang="zh-CN" altLang="en-US" sz="2400" b="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接法正确的是（       ）</a:t>
            </a:r>
            <a:endParaRPr kumimoji="0" lang="en-US" altLang="zh-CN" sz="2400" b="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endParaRPr>
          </a:p>
          <a:p>
            <a:pPr marL="228600" marR="0" lvl="0" indent="-228600" algn="l" defTabSz="914400" rtl="0" eaLnBrk="1" fontAlgn="base" latinLnBrk="0" hangingPunct="1">
              <a:lnSpc>
                <a:spcPct val="90000"/>
              </a:lnSpc>
              <a:spcBef>
                <a:spcPts val="1000"/>
              </a:spcBef>
              <a:spcAft>
                <a:spcPct val="0"/>
              </a:spcAft>
              <a:buClrTx/>
              <a:buSzTx/>
              <a:defRPr/>
            </a:pPr>
            <a:r>
              <a:rPr kumimoji="0" lang="en-US" altLang="zh-CN" sz="2400" b="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A. </a:t>
            </a:r>
            <a:r>
              <a:rPr kumimoji="0" lang="en-US" altLang="zh-CN" sz="2400" b="0" i="1"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a</a:t>
            </a:r>
            <a:r>
              <a:rPr kumimoji="0" lang="zh-CN" altLang="en-US" sz="2400" b="0" i="1"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a:t>
            </a:r>
            <a:r>
              <a:rPr kumimoji="0" lang="en-US" altLang="zh-CN" sz="2400" b="0" i="1"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b</a:t>
            </a:r>
            <a:r>
              <a:rPr kumimoji="0" lang="zh-CN" altLang="en-US" sz="2400" b="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都是电流表</a:t>
            </a:r>
            <a:endParaRPr kumimoji="0" lang="zh-CN" altLang="en-US" sz="2400" b="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endParaRPr>
          </a:p>
          <a:p>
            <a:pPr marL="228600" marR="0" lvl="0" indent="-228600" algn="l" defTabSz="914400" rtl="0" eaLnBrk="1" fontAlgn="base" latinLnBrk="0" hangingPunct="1">
              <a:lnSpc>
                <a:spcPct val="90000"/>
              </a:lnSpc>
              <a:spcBef>
                <a:spcPts val="1000"/>
              </a:spcBef>
              <a:spcAft>
                <a:spcPct val="0"/>
              </a:spcAft>
              <a:buClrTx/>
              <a:buSzTx/>
              <a:defRPr/>
            </a:pPr>
            <a:r>
              <a:rPr kumimoji="0" lang="en-US" altLang="zh-CN" sz="2400" b="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B. </a:t>
            </a:r>
            <a:r>
              <a:rPr kumimoji="0" lang="en-US" altLang="zh-CN" sz="2400" b="0" i="1"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a</a:t>
            </a:r>
            <a:r>
              <a:rPr kumimoji="0" lang="zh-CN" altLang="en-US" sz="2400" b="0" i="1"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a:t>
            </a:r>
            <a:r>
              <a:rPr kumimoji="0" lang="en-US" altLang="zh-CN" sz="2400" b="0" i="1"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b</a:t>
            </a:r>
            <a:r>
              <a:rPr kumimoji="0" lang="zh-CN" altLang="en-US" sz="2400" b="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都是电压表</a:t>
            </a:r>
            <a:endParaRPr kumimoji="0" lang="zh-CN" altLang="en-US" sz="2400" b="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endParaRPr>
          </a:p>
          <a:p>
            <a:pPr marL="228600" marR="0" lvl="0" indent="-228600" algn="l" defTabSz="914400" rtl="0" eaLnBrk="1" fontAlgn="base" latinLnBrk="0" hangingPunct="1">
              <a:lnSpc>
                <a:spcPct val="90000"/>
              </a:lnSpc>
              <a:spcBef>
                <a:spcPts val="1000"/>
              </a:spcBef>
              <a:spcAft>
                <a:spcPct val="0"/>
              </a:spcAft>
              <a:buClrTx/>
              <a:buSzTx/>
              <a:defRPr/>
            </a:pPr>
            <a:r>
              <a:rPr kumimoji="0" lang="en-US" altLang="zh-CN" sz="2400" b="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C. </a:t>
            </a:r>
            <a:r>
              <a:rPr kumimoji="0" lang="en-US" altLang="zh-CN" sz="2400" b="0" i="1"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a</a:t>
            </a:r>
            <a:r>
              <a:rPr kumimoji="0" lang="zh-CN" altLang="en-US" sz="2400" b="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是电流表，</a:t>
            </a:r>
            <a:r>
              <a:rPr kumimoji="0" lang="en-US" altLang="zh-CN" sz="2400" b="0" i="1"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b</a:t>
            </a:r>
            <a:r>
              <a:rPr kumimoji="0" lang="zh-CN" altLang="en-US" sz="2400" b="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是电压表</a:t>
            </a:r>
            <a:endParaRPr kumimoji="0" lang="zh-CN" altLang="en-US" sz="2400" b="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endParaRPr>
          </a:p>
          <a:p>
            <a:pPr marL="228600" marR="0" lvl="0" indent="-228600" algn="l" defTabSz="914400" rtl="0" eaLnBrk="1" fontAlgn="base" latinLnBrk="0" hangingPunct="1">
              <a:lnSpc>
                <a:spcPct val="90000"/>
              </a:lnSpc>
              <a:spcBef>
                <a:spcPts val="1000"/>
              </a:spcBef>
              <a:spcAft>
                <a:spcPct val="0"/>
              </a:spcAft>
              <a:buClrTx/>
              <a:buSzTx/>
              <a:defRPr/>
            </a:pPr>
            <a:r>
              <a:rPr kumimoji="0" lang="en-US" altLang="zh-CN" sz="2400" b="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D. </a:t>
            </a:r>
            <a:r>
              <a:rPr kumimoji="0" lang="en-US" altLang="zh-CN" sz="2400" b="0" i="1"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a</a:t>
            </a:r>
            <a:r>
              <a:rPr kumimoji="0" lang="zh-CN" altLang="en-US" sz="2400" b="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是电压表，</a:t>
            </a:r>
            <a:r>
              <a:rPr kumimoji="0" lang="en-US" altLang="zh-CN" sz="2400" b="0" i="1"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b</a:t>
            </a:r>
            <a:r>
              <a:rPr kumimoji="0" lang="zh-CN" altLang="en-US" sz="2400" b="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是电流表</a:t>
            </a:r>
            <a:endParaRPr kumimoji="0" lang="zh-CN" altLang="en-US" sz="2400" b="0" i="0" u="none" strike="noStrike" kern="0" cap="none" spc="0" normalizeH="0" baseline="0" noProof="0" dirty="0" smtClean="0">
              <a:ln>
                <a:noFill/>
              </a:ln>
              <a:effectLst/>
              <a:uLnTx/>
              <a:uFillTx/>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endParaRPr>
          </a:p>
        </p:txBody>
      </p:sp>
      <p:sp>
        <p:nvSpPr>
          <p:cNvPr id="9" name="Text Box 6"/>
          <p:cNvSpPr txBox="1">
            <a:spLocks noChangeArrowheads="1"/>
          </p:cNvSpPr>
          <p:nvPr/>
        </p:nvSpPr>
        <p:spPr bwMode="auto">
          <a:xfrm>
            <a:off x="8117708" y="1839708"/>
            <a:ext cx="936625" cy="461665"/>
          </a:xfrm>
          <a:prstGeom prst="rect">
            <a:avLst/>
          </a:prstGeom>
          <a:noFill/>
          <a:ln w="9525">
            <a:noFill/>
            <a:miter lim="800000"/>
          </a:ln>
        </p:spPr>
        <p:txBody>
          <a:bodyPr wrap="square">
            <a:spAutoFit/>
          </a:bodyPr>
          <a:lstStyle/>
          <a:p>
            <a:pPr algn="just">
              <a:spcBef>
                <a:spcPct val="50000"/>
              </a:spcBef>
            </a:pPr>
            <a:r>
              <a:rPr lang="en-US" altLang="zh-CN" sz="24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a:t>
            </a:r>
            <a:endParaRPr lang="zh-CN" altLang="en-US" sz="24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1029" name="Object 2"/>
          <p:cNvGraphicFramePr>
            <a:graphicFrameLocks noChangeAspect="1"/>
          </p:cNvGraphicFramePr>
          <p:nvPr/>
        </p:nvGraphicFramePr>
        <p:xfrm>
          <a:off x="6152228" y="2865335"/>
          <a:ext cx="3168650" cy="2222500"/>
        </p:xfrm>
        <a:graphic>
          <a:graphicData uri="http://schemas.openxmlformats.org/presentationml/2006/ole">
            <mc:AlternateContent xmlns:mc="http://schemas.openxmlformats.org/markup-compatibility/2006">
              <mc:Choice xmlns:v="urn:schemas-microsoft-com:vml" Requires="v">
                <p:oleObj spid="_x0000_s1030" name="" r:id="rId1" imgW="1343025" imgH="942975" progId="MSPhotoEd.3">
                  <p:embed/>
                </p:oleObj>
              </mc:Choice>
              <mc:Fallback>
                <p:oleObj name="" r:id="rId1" imgW="1343025" imgH="942975" progId="MSPhotoEd.3">
                  <p:embed/>
                  <p:pic>
                    <p:nvPicPr>
                      <p:cNvPr id="0" name="Objec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2228" y="2865335"/>
                        <a:ext cx="3168650" cy="222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933348"/>
            <a:ext cx="2093913" cy="550863"/>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buFont typeface="Arial" panose="020B0604020202020204" pitchFamily="34" charset="0"/>
              <a:buNone/>
              <a:defRPr/>
            </a:pPr>
            <a:r>
              <a:rPr lang="zh-CN" altLang="en-US" sz="2400" b="1" dirty="0" smtClean="0">
                <a:latin typeface="微软雅黑" panose="020B0503020204020204" pitchFamily="34" charset="-122"/>
                <a:ea typeface="微软雅黑" panose="020B0503020204020204" pitchFamily="34" charset="-122"/>
              </a:rPr>
              <a:t>巩固练习</a:t>
            </a:r>
            <a:endParaRPr lang="zh-CN" altLang="en-US" sz="2400" b="1" dirty="0">
              <a:latin typeface="微软雅黑" panose="020B0503020204020204" pitchFamily="34" charset="-122"/>
              <a:ea typeface="微软雅黑" panose="020B0503020204020204" pitchFamily="34" charset="-122"/>
            </a:endParaRPr>
          </a:p>
        </p:txBody>
      </p:sp>
      <p:sp>
        <p:nvSpPr>
          <p:cNvPr id="26" name="Text Box 2"/>
          <p:cNvSpPr txBox="1">
            <a:spLocks noChangeArrowheads="1"/>
          </p:cNvSpPr>
          <p:nvPr/>
        </p:nvSpPr>
        <p:spPr bwMode="auto">
          <a:xfrm>
            <a:off x="1543664" y="1641219"/>
            <a:ext cx="8299450" cy="3416320"/>
          </a:xfrm>
          <a:prstGeom prst="rect">
            <a:avLst/>
          </a:prstGeom>
          <a:noFill/>
          <a:ln w="9525">
            <a:noFill/>
            <a:miter lim="800000"/>
          </a:ln>
        </p:spPr>
        <p:txBody>
          <a:bodyPr>
            <a:spAutoFit/>
          </a:bodyPr>
          <a:lstStyle/>
          <a:p>
            <a:pPr algn="just">
              <a:spcBef>
                <a:spcPct val="50000"/>
              </a:spcBef>
            </a:pPr>
            <a:r>
              <a:rPr lang="en-US" altLang="zh-CN" sz="2400" dirty="0" smtClean="0">
                <a:latin typeface="+mn-ea"/>
                <a:ea typeface="+mn-ea"/>
                <a:cs typeface="Times New Roman" panose="02020603050405020304" pitchFamily="18" charset="0"/>
              </a:rPr>
              <a:t>4.  </a:t>
            </a:r>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在如图（</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）所示电路中，当闭合开关后，两个电压表指针偏转均如图（</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）所示，则电阻</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R</a:t>
            </a:r>
            <a:r>
              <a:rPr lang="en-US" altLang="zh-CN" sz="2400" baseline="-25000" dirty="0" smtClean="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R</a:t>
            </a:r>
            <a:r>
              <a:rPr lang="en-US" altLang="zh-CN" sz="2400" baseline="-25000" dirty="0" smtClean="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两端的电压分别为  （      ）</a:t>
            </a:r>
            <a:endPar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spcBef>
                <a:spcPct val="50000"/>
              </a:spcBef>
            </a:pP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A.5.6V  1.4V     </a:t>
            </a:r>
            <a:endPar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spcBef>
                <a:spcPct val="50000"/>
              </a:spcBef>
            </a:pP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B.7 V  1.4V     </a:t>
            </a:r>
            <a:endPar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spcBef>
                <a:spcPct val="50000"/>
              </a:spcBef>
            </a:pP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C.1.4V  7V     </a:t>
            </a:r>
            <a:endPar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spcBef>
                <a:spcPct val="50000"/>
              </a:spcBef>
            </a:pPr>
            <a:r>
              <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rPr>
              <a:t>D.1.4V  5.6V</a:t>
            </a:r>
            <a:endParaRPr lang="en-US" altLang="zh-CN" sz="24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050" name="Picture 2" descr="www.czxxw.com"/>
          <p:cNvPicPr>
            <a:picLocks noChangeAspect="1" noChangeArrowheads="1"/>
          </p:cNvPicPr>
          <p:nvPr/>
        </p:nvPicPr>
        <p:blipFill>
          <a:blip r:embed="rId1"/>
          <a:srcRect/>
          <a:stretch>
            <a:fillRect/>
          </a:stretch>
        </p:blipFill>
        <p:spPr bwMode="auto">
          <a:xfrm>
            <a:off x="4398707" y="2988085"/>
            <a:ext cx="6161758" cy="261630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933348"/>
            <a:ext cx="2093913" cy="550863"/>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buFont typeface="Arial" panose="020B0604020202020204" pitchFamily="34" charset="0"/>
              <a:buNone/>
              <a:defRPr/>
            </a:pPr>
            <a:r>
              <a:rPr lang="zh-CN" altLang="en-US" sz="2400" b="1" dirty="0" smtClean="0">
                <a:latin typeface="微软雅黑" panose="020B0503020204020204" pitchFamily="34" charset="-122"/>
                <a:ea typeface="微软雅黑" panose="020B0503020204020204" pitchFamily="34" charset="-122"/>
              </a:rPr>
              <a:t>巩固练习</a:t>
            </a:r>
            <a:endParaRPr lang="zh-CN" altLang="en-US" sz="2400" b="1" dirty="0">
              <a:latin typeface="微软雅黑" panose="020B0503020204020204" pitchFamily="34" charset="-122"/>
              <a:ea typeface="微软雅黑" panose="020B0503020204020204" pitchFamily="34" charset="-122"/>
            </a:endParaRPr>
          </a:p>
        </p:txBody>
      </p:sp>
      <p:sp>
        <p:nvSpPr>
          <p:cNvPr id="31" name="矩形 30"/>
          <p:cNvSpPr/>
          <p:nvPr/>
        </p:nvSpPr>
        <p:spPr>
          <a:xfrm>
            <a:off x="1366684" y="1684225"/>
            <a:ext cx="9222658" cy="830997"/>
          </a:xfrm>
          <a:prstGeom prst="rect">
            <a:avLst/>
          </a:prstGeom>
        </p:spPr>
        <p:txBody>
          <a:bodyPr wrap="square">
            <a:spAutoFit/>
          </a:bodyPr>
          <a:lstStyle/>
          <a:p>
            <a:r>
              <a:rPr lang="en-US" sz="2400" dirty="0" smtClean="0">
                <a:latin typeface="Times New Roman" panose="02020603050405020304" pitchFamily="18" charset="0"/>
                <a:ea typeface="微软雅黑" panose="020B0503020204020204" pitchFamily="34" charset="-122"/>
                <a:cs typeface="Times New Roman" panose="02020603050405020304" pitchFamily="18" charset="0"/>
              </a:rPr>
              <a:t>5. </a:t>
            </a:r>
            <a:r>
              <a:rPr lang="zh-CN" altLang="en-US" sz="2400" dirty="0" smtClean="0">
                <a:latin typeface="Times New Roman" panose="02020603050405020304" pitchFamily="18" charset="0"/>
                <a:ea typeface="微软雅黑" panose="020B0503020204020204" pitchFamily="34" charset="-122"/>
                <a:cs typeface="Times New Roman" panose="02020603050405020304" pitchFamily="18" charset="0"/>
              </a:rPr>
              <a:t>试设计一个电路，二个灯泡串联，用一个电流表测量通过其中一个灯泡的电流，用电压表测它两端的电压。并画出相应的电路图。</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074" name="Picture 2" descr="www.czxxw.com"/>
          <p:cNvPicPr>
            <a:picLocks noChangeAspect="1" noChangeArrowheads="1"/>
          </p:cNvPicPr>
          <p:nvPr/>
        </p:nvPicPr>
        <p:blipFill>
          <a:blip r:embed="rId1"/>
          <a:srcRect/>
          <a:stretch>
            <a:fillRect/>
          </a:stretch>
        </p:blipFill>
        <p:spPr bwMode="auto">
          <a:xfrm>
            <a:off x="1968910" y="2754044"/>
            <a:ext cx="4446639" cy="346731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294968" y="874524"/>
            <a:ext cx="1769806" cy="452829"/>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defRPr/>
            </a:pPr>
            <a:r>
              <a:rPr lang="zh-CN" altLang="en-US" sz="2400" b="1" dirty="0" smtClean="0">
                <a:latin typeface="微软雅黑" panose="020B0503020204020204" pitchFamily="34" charset="-122"/>
                <a:ea typeface="微软雅黑" panose="020B0503020204020204" pitchFamily="34" charset="-122"/>
              </a:rPr>
              <a:t>课堂小结</a:t>
            </a:r>
            <a:endParaRPr lang="zh-CN" altLang="en-US" sz="2400" b="1" dirty="0" smtClean="0">
              <a:latin typeface="微软雅黑" panose="020B0503020204020204" pitchFamily="34" charset="-122"/>
              <a:ea typeface="微软雅黑" panose="020B0503020204020204" pitchFamily="34" charset="-122"/>
            </a:endParaRPr>
          </a:p>
        </p:txBody>
      </p:sp>
      <p:grpSp>
        <p:nvGrpSpPr>
          <p:cNvPr id="20" name="Group 3"/>
          <p:cNvGrpSpPr/>
          <p:nvPr/>
        </p:nvGrpSpPr>
        <p:grpSpPr bwMode="auto">
          <a:xfrm>
            <a:off x="2494395" y="2216202"/>
            <a:ext cx="2657475" cy="2468562"/>
            <a:chOff x="0" y="0"/>
            <a:chExt cx="1674" cy="1555"/>
          </a:xfrm>
        </p:grpSpPr>
        <p:pic>
          <p:nvPicPr>
            <p:cNvPr id="21" name="单圆角矩形 2"/>
            <p:cNvPicPr>
              <a:picLocks noChangeArrowheads="1"/>
            </p:cNvPicPr>
            <p:nvPr/>
          </p:nvPicPr>
          <p:blipFill>
            <a:blip r:embed="rId1"/>
            <a:srcRect/>
            <a:stretch>
              <a:fillRect/>
            </a:stretch>
          </p:blipFill>
          <p:spPr bwMode="auto">
            <a:xfrm>
              <a:off x="0" y="0"/>
              <a:ext cx="1674" cy="1555"/>
            </a:xfrm>
            <a:prstGeom prst="rect">
              <a:avLst/>
            </a:prstGeom>
            <a:noFill/>
            <a:ln w="9525">
              <a:noFill/>
              <a:miter lim="800000"/>
              <a:headEnd/>
              <a:tailEnd/>
            </a:ln>
          </p:spPr>
        </p:pic>
        <p:sp>
          <p:nvSpPr>
            <p:cNvPr id="22" name="Text Box 5"/>
            <p:cNvSpPr txBox="1">
              <a:spLocks noChangeArrowheads="1"/>
            </p:cNvSpPr>
            <p:nvPr/>
          </p:nvSpPr>
          <p:spPr bwMode="auto">
            <a:xfrm>
              <a:off x="116" y="66"/>
              <a:ext cx="937" cy="1432"/>
            </a:xfrm>
            <a:prstGeom prst="rect">
              <a:avLst/>
            </a:prstGeom>
            <a:noFill/>
            <a:ln w="9525">
              <a:noFill/>
              <a:miter lim="800000"/>
            </a:ln>
          </p:spPr>
          <p:txBody>
            <a:bodyPr anchor="ctr"/>
            <a:lstStyle/>
            <a:p>
              <a:pPr algn="ctr"/>
              <a:r>
                <a:rPr lang="zh-CN" altLang="en-US" sz="3200" b="1" dirty="0" smtClean="0">
                  <a:solidFill>
                    <a:srgbClr val="FFFFFF"/>
                  </a:solidFill>
                  <a:latin typeface="微软雅黑" panose="020B0503020204020204" pitchFamily="34" charset="-122"/>
                  <a:ea typeface="微软雅黑" panose="020B0503020204020204" pitchFamily="34" charset="-122"/>
                </a:rPr>
                <a:t>电压</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grpSp>
      <p:grpSp>
        <p:nvGrpSpPr>
          <p:cNvPr id="23" name="Group 6"/>
          <p:cNvGrpSpPr/>
          <p:nvPr/>
        </p:nvGrpSpPr>
        <p:grpSpPr bwMode="auto">
          <a:xfrm>
            <a:off x="5049604" y="2155210"/>
            <a:ext cx="1828800" cy="2468563"/>
            <a:chOff x="0" y="0"/>
            <a:chExt cx="1152" cy="1555"/>
          </a:xfrm>
        </p:grpSpPr>
        <p:pic>
          <p:nvPicPr>
            <p:cNvPr id="24" name="单圆角矩形 3"/>
            <p:cNvPicPr>
              <a:picLocks noChangeArrowheads="1"/>
            </p:cNvPicPr>
            <p:nvPr/>
          </p:nvPicPr>
          <p:blipFill>
            <a:blip r:embed="rId2"/>
            <a:srcRect/>
            <a:stretch>
              <a:fillRect/>
            </a:stretch>
          </p:blipFill>
          <p:spPr bwMode="auto">
            <a:xfrm>
              <a:off x="0" y="0"/>
              <a:ext cx="1152" cy="1555"/>
            </a:xfrm>
            <a:prstGeom prst="rect">
              <a:avLst/>
            </a:prstGeom>
            <a:noFill/>
            <a:ln w="9525">
              <a:noFill/>
              <a:miter lim="800000"/>
              <a:headEnd/>
              <a:tailEnd/>
            </a:ln>
          </p:spPr>
        </p:pic>
        <p:sp>
          <p:nvSpPr>
            <p:cNvPr id="25" name="Text Box 8"/>
            <p:cNvSpPr txBox="1">
              <a:spLocks noChangeArrowheads="1"/>
            </p:cNvSpPr>
            <p:nvPr/>
          </p:nvSpPr>
          <p:spPr bwMode="auto">
            <a:xfrm>
              <a:off x="92" y="77"/>
              <a:ext cx="937" cy="1432"/>
            </a:xfrm>
            <a:prstGeom prst="rect">
              <a:avLst/>
            </a:prstGeom>
            <a:noFill/>
            <a:ln w="9525">
              <a:noFill/>
              <a:miter lim="800000"/>
            </a:ln>
          </p:spPr>
          <p:txBody>
            <a:bodyPr anchor="ctr"/>
            <a:lstStyle/>
            <a:p>
              <a:pPr algn="ctr"/>
              <a:r>
                <a:rPr lang="zh-CN" altLang="en-US" sz="3200" b="1" dirty="0" smtClean="0">
                  <a:solidFill>
                    <a:srgbClr val="FFFFFF"/>
                  </a:solidFill>
                  <a:latin typeface="微软雅黑" panose="020B0503020204020204" pitchFamily="34" charset="-122"/>
                  <a:ea typeface="微软雅黑" panose="020B0503020204020204" pitchFamily="34" charset="-122"/>
                </a:rPr>
                <a:t>电压表</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grpSp>
      <p:pic>
        <p:nvPicPr>
          <p:cNvPr id="27" name="单圆角矩形 4"/>
          <p:cNvPicPr>
            <a:picLocks noChangeArrowheads="1"/>
          </p:cNvPicPr>
          <p:nvPr/>
        </p:nvPicPr>
        <p:blipFill>
          <a:blip r:embed="rId3"/>
          <a:srcRect/>
          <a:stretch>
            <a:fillRect/>
          </a:stretch>
        </p:blipFill>
        <p:spPr bwMode="auto">
          <a:xfrm>
            <a:off x="6809630" y="2129810"/>
            <a:ext cx="2670175" cy="2470150"/>
          </a:xfrm>
          <a:prstGeom prst="rect">
            <a:avLst/>
          </a:prstGeom>
          <a:noFill/>
          <a:ln w="9525">
            <a:noFill/>
            <a:miter lim="800000"/>
            <a:headEnd/>
            <a:tailEnd/>
          </a:ln>
        </p:spPr>
      </p:pic>
      <p:sp>
        <p:nvSpPr>
          <p:cNvPr id="28" name="Text Box 11"/>
          <p:cNvSpPr txBox="1">
            <a:spLocks noChangeArrowheads="1"/>
          </p:cNvSpPr>
          <p:nvPr/>
        </p:nvSpPr>
        <p:spPr bwMode="auto">
          <a:xfrm>
            <a:off x="7757368" y="2232997"/>
            <a:ext cx="1487488" cy="2273300"/>
          </a:xfrm>
          <a:prstGeom prst="rect">
            <a:avLst/>
          </a:prstGeom>
          <a:noFill/>
          <a:ln w="9525">
            <a:noFill/>
            <a:miter lim="800000"/>
          </a:ln>
        </p:spPr>
        <p:txBody>
          <a:bodyPr anchor="ctr"/>
          <a:lstStyle/>
          <a:p>
            <a:pPr algn="ctr"/>
            <a:r>
              <a:rPr lang="zh-CN" altLang="en-US" sz="3200" b="1" dirty="0" smtClean="0">
                <a:solidFill>
                  <a:srgbClr val="FFFFFF"/>
                </a:solidFill>
                <a:latin typeface="微软雅黑" panose="020B0503020204020204" pitchFamily="34" charset="-122"/>
                <a:ea typeface="微软雅黑" panose="020B0503020204020204" pitchFamily="34" charset="-122"/>
              </a:rPr>
              <a:t>串、并联电路的电压关系</a:t>
            </a:r>
            <a:endParaRPr lang="zh-CN" altLang="en-US" sz="3200" b="1" dirty="0">
              <a:solidFill>
                <a:srgbClr val="FFFFFF"/>
              </a:solidFill>
              <a:latin typeface="微软雅黑" panose="020B0503020204020204" pitchFamily="34" charset="-122"/>
              <a:ea typeface="微软雅黑" panose="020B0503020204020204" pitchFamily="34" charset="-122"/>
            </a:endParaRPr>
          </a:p>
        </p:txBody>
      </p:sp>
      <p:grpSp>
        <p:nvGrpSpPr>
          <p:cNvPr id="29" name="Group 12"/>
          <p:cNvGrpSpPr/>
          <p:nvPr/>
        </p:nvGrpSpPr>
        <p:grpSpPr bwMode="auto">
          <a:xfrm>
            <a:off x="4529724" y="2831742"/>
            <a:ext cx="615950" cy="1322387"/>
            <a:chOff x="0" y="0"/>
            <a:chExt cx="388" cy="833"/>
          </a:xfrm>
        </p:grpSpPr>
        <p:pic>
          <p:nvPicPr>
            <p:cNvPr id="30" name="燕尾形 5"/>
            <p:cNvPicPr>
              <a:picLocks noChangeArrowheads="1"/>
            </p:cNvPicPr>
            <p:nvPr/>
          </p:nvPicPr>
          <p:blipFill>
            <a:blip r:embed="rId4"/>
            <a:srcRect/>
            <a:stretch>
              <a:fillRect/>
            </a:stretch>
          </p:blipFill>
          <p:spPr bwMode="auto">
            <a:xfrm>
              <a:off x="0" y="0"/>
              <a:ext cx="388" cy="833"/>
            </a:xfrm>
            <a:prstGeom prst="rect">
              <a:avLst/>
            </a:prstGeom>
            <a:noFill/>
            <a:ln w="9525">
              <a:noFill/>
              <a:miter lim="800000"/>
              <a:headEnd/>
              <a:tailEnd/>
            </a:ln>
          </p:spPr>
        </p:pic>
        <p:sp>
          <p:nvSpPr>
            <p:cNvPr id="31" name="Text Box 14"/>
            <p:cNvSpPr txBox="1">
              <a:spLocks noChangeArrowheads="1"/>
            </p:cNvSpPr>
            <p:nvPr/>
          </p:nvSpPr>
          <p:spPr bwMode="auto">
            <a:xfrm>
              <a:off x="39" y="23"/>
              <a:ext cx="315" cy="765"/>
            </a:xfrm>
            <a:prstGeom prst="rect">
              <a:avLst/>
            </a:prstGeom>
            <a:noFill/>
            <a:ln w="9525">
              <a:noFill/>
              <a:miter lim="800000"/>
            </a:ln>
          </p:spPr>
          <p:txBody>
            <a:bodyPr anchor="ctr"/>
            <a:lstStyle/>
            <a:p>
              <a:pPr algn="ctr"/>
              <a:endParaRPr lang="zh-CN" altLang="en-US">
                <a:latin typeface="华文新魏" pitchFamily="2" charset="-122"/>
              </a:endParaRPr>
            </a:p>
          </p:txBody>
        </p:sp>
      </p:grpSp>
      <p:pic>
        <p:nvPicPr>
          <p:cNvPr id="19" name="燕尾形 6"/>
          <p:cNvPicPr>
            <a:picLocks noChangeArrowheads="1"/>
          </p:cNvPicPr>
          <p:nvPr/>
        </p:nvPicPr>
        <p:blipFill>
          <a:blip r:embed="rId5"/>
          <a:srcRect/>
          <a:stretch>
            <a:fillRect/>
          </a:stretch>
        </p:blipFill>
        <p:spPr bwMode="auto">
          <a:xfrm>
            <a:off x="7045656" y="2850023"/>
            <a:ext cx="614363" cy="1328738"/>
          </a:xfrm>
          <a:prstGeom prst="rect">
            <a:avLst/>
          </a:prstGeom>
          <a:noFill/>
          <a:ln w="9525">
            <a:noFill/>
            <a:miter lim="800000"/>
            <a:headEnd/>
            <a:tailEnd/>
          </a:ln>
        </p:spPr>
      </p:pic>
      <p:sp>
        <p:nvSpPr>
          <p:cNvPr id="35" name="Text Box 17"/>
          <p:cNvSpPr txBox="1">
            <a:spLocks noChangeArrowheads="1"/>
          </p:cNvSpPr>
          <p:nvPr/>
        </p:nvSpPr>
        <p:spPr bwMode="auto">
          <a:xfrm>
            <a:off x="7102806" y="2888123"/>
            <a:ext cx="500063" cy="1214438"/>
          </a:xfrm>
          <a:prstGeom prst="rect">
            <a:avLst/>
          </a:prstGeom>
          <a:noFill/>
          <a:ln w="9525">
            <a:noFill/>
            <a:miter lim="800000"/>
          </a:ln>
        </p:spPr>
        <p:txBody>
          <a:bodyPr anchor="ctr"/>
          <a:lstStyle/>
          <a:p>
            <a:pPr algn="ctr"/>
            <a:endParaRPr lang="zh-CN" altLang="en-US">
              <a:latin typeface="华文新魏"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1+#ppt_w/2"/>
                                          </p:val>
                                        </p:tav>
                                        <p:tav tm="100000">
                                          <p:val>
                                            <p:strVal val="#ppt_x"/>
                                          </p:val>
                                        </p:tav>
                                      </p:tavLst>
                                    </p:anim>
                                    <p:anim calcmode="lin" valueType="num">
                                      <p:cBhvr additive="base">
                                        <p:cTn id="13" dur="500" fill="hold"/>
                                        <p:tgtEl>
                                          <p:spTgt spid="28"/>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1+#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1+#ppt_w/2"/>
                                          </p:val>
                                        </p:tav>
                                        <p:tav tm="100000">
                                          <p:val>
                                            <p:strVal val="#ppt_x"/>
                                          </p:val>
                                        </p:tav>
                                      </p:tavLst>
                                    </p:anim>
                                    <p:anim calcmode="lin" valueType="num">
                                      <p:cBhvr additive="base">
                                        <p:cTn id="21"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442452" y="800151"/>
            <a:ext cx="2093913" cy="550862"/>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buFont typeface="Arial" panose="020B0604020202020204" pitchFamily="34" charset="0"/>
              <a:buNone/>
              <a:defRPr/>
            </a:pPr>
            <a:r>
              <a:rPr lang="zh-CN" altLang="en-US" sz="2400" b="1" dirty="0">
                <a:latin typeface="微软雅黑" panose="020B0503020204020204" pitchFamily="34" charset="-122"/>
                <a:ea typeface="微软雅黑" panose="020B0503020204020204" pitchFamily="34" charset="-122"/>
              </a:rPr>
              <a:t>作业布置</a:t>
            </a:r>
            <a:endParaRPr lang="zh-CN" altLang="en-US" sz="2400" b="1" dirty="0">
              <a:latin typeface="微软雅黑" panose="020B0503020204020204" pitchFamily="34" charset="-122"/>
              <a:ea typeface="微软雅黑" panose="020B0503020204020204" pitchFamily="34" charset="-122"/>
            </a:endParaRPr>
          </a:p>
        </p:txBody>
      </p:sp>
      <p:sp>
        <p:nvSpPr>
          <p:cNvPr id="3" name="TextBox 3"/>
          <p:cNvSpPr txBox="1">
            <a:spLocks noChangeArrowheads="1"/>
          </p:cNvSpPr>
          <p:nvPr/>
        </p:nvSpPr>
        <p:spPr bwMode="auto">
          <a:xfrm>
            <a:off x="2035277" y="2337056"/>
            <a:ext cx="8497256" cy="2677656"/>
          </a:xfrm>
          <a:prstGeom prst="rect">
            <a:avLst/>
          </a:prstGeom>
          <a:solidFill>
            <a:srgbClr val="00B050"/>
          </a:solidFill>
          <a:ln w="9525">
            <a:noFill/>
            <a:miter lim="800000"/>
          </a:ln>
        </p:spPr>
        <p:txBody>
          <a:bodyPr wrap="square" anchor="ctr">
            <a:spAutoFit/>
          </a:bodyPr>
          <a:lstStyle/>
          <a:p>
            <a:pPr>
              <a:lnSpc>
                <a:spcPct val="200000"/>
              </a:lnSpc>
            </a:pPr>
            <a:r>
              <a:rPr lang="en-US" altLang="zh-CN" sz="2800" dirty="0">
                <a:solidFill>
                  <a:schemeClr val="bg1"/>
                </a:solidFill>
                <a:latin typeface="微软雅黑" panose="020B0503020204020204" pitchFamily="34" charset="-122"/>
                <a:ea typeface="微软雅黑" panose="020B0503020204020204" pitchFamily="34" charset="-122"/>
              </a:rPr>
              <a:t>1</a:t>
            </a:r>
            <a:r>
              <a:rPr lang="en-US" altLang="zh-CN" sz="2800" dirty="0" smtClean="0">
                <a:solidFill>
                  <a:schemeClr val="bg1"/>
                </a:solidFill>
                <a:latin typeface="微软雅黑" panose="020B0503020204020204" pitchFamily="34" charset="-122"/>
                <a:ea typeface="微软雅黑" panose="020B0503020204020204" pitchFamily="34" charset="-122"/>
              </a:rPr>
              <a:t>.</a:t>
            </a:r>
            <a:r>
              <a:rPr lang="zh-CN" altLang="en-US" sz="2800" dirty="0" smtClean="0">
                <a:solidFill>
                  <a:schemeClr val="bg1"/>
                </a:solidFill>
                <a:latin typeface="微软雅黑" panose="020B0503020204020204" pitchFamily="34" charset="-122"/>
                <a:ea typeface="微软雅黑" panose="020B0503020204020204" pitchFamily="34" charset="-122"/>
              </a:rPr>
              <a:t>课本</a:t>
            </a:r>
            <a:r>
              <a:rPr lang="en-US" altLang="zh-CN" sz="2800" dirty="0" smtClean="0">
                <a:solidFill>
                  <a:schemeClr val="bg1"/>
                </a:solidFill>
                <a:latin typeface="微软雅黑" panose="020B0503020204020204" pitchFamily="34" charset="-122"/>
                <a:ea typeface="微软雅黑" panose="020B0503020204020204" pitchFamily="34" charset="-122"/>
              </a:rPr>
              <a:t>P</a:t>
            </a:r>
            <a:r>
              <a:rPr lang="en-US" altLang="zh-CN" sz="2800" baseline="-25000" dirty="0" smtClean="0">
                <a:solidFill>
                  <a:schemeClr val="bg1"/>
                </a:solidFill>
                <a:latin typeface="微软雅黑" panose="020B0503020204020204" pitchFamily="34" charset="-122"/>
                <a:ea typeface="微软雅黑" panose="020B0503020204020204" pitchFamily="34" charset="-122"/>
              </a:rPr>
              <a:t>63-64</a:t>
            </a:r>
            <a:r>
              <a:rPr lang="zh-CN" altLang="en-US" sz="2800" dirty="0" smtClean="0">
                <a:solidFill>
                  <a:schemeClr val="bg1"/>
                </a:solidFill>
                <a:latin typeface="微软雅黑" panose="020B0503020204020204" pitchFamily="34" charset="-122"/>
                <a:ea typeface="微软雅黑" panose="020B0503020204020204" pitchFamily="34" charset="-122"/>
              </a:rPr>
              <a:t>作业      第</a:t>
            </a:r>
            <a:r>
              <a:rPr lang="en-US" altLang="zh-CN" sz="2800" dirty="0" smtClean="0">
                <a:solidFill>
                  <a:schemeClr val="bg1"/>
                </a:solidFill>
                <a:latin typeface="微软雅黑" panose="020B0503020204020204" pitchFamily="34" charset="-122"/>
                <a:ea typeface="微软雅黑" panose="020B0503020204020204" pitchFamily="34" charset="-122"/>
              </a:rPr>
              <a:t>1</a:t>
            </a:r>
            <a:r>
              <a:rPr lang="zh-CN" altLang="en-US" sz="2800" dirty="0" smtClean="0">
                <a:solidFill>
                  <a:schemeClr val="bg1"/>
                </a:solidFill>
                <a:latin typeface="微软雅黑" panose="020B0503020204020204" pitchFamily="34" charset="-122"/>
                <a:ea typeface="微软雅黑" panose="020B0503020204020204" pitchFamily="34" charset="-122"/>
              </a:rPr>
              <a:t>、</a:t>
            </a:r>
            <a:r>
              <a:rPr lang="en-US" altLang="zh-CN" sz="2800" dirty="0" smtClean="0">
                <a:solidFill>
                  <a:schemeClr val="bg1"/>
                </a:solidFill>
                <a:latin typeface="微软雅黑" panose="020B0503020204020204" pitchFamily="34" charset="-122"/>
                <a:ea typeface="微软雅黑" panose="020B0503020204020204" pitchFamily="34" charset="-122"/>
              </a:rPr>
              <a:t>2</a:t>
            </a:r>
            <a:r>
              <a:rPr lang="zh-CN" altLang="en-US" sz="2800" dirty="0" smtClean="0">
                <a:solidFill>
                  <a:schemeClr val="bg1"/>
                </a:solidFill>
                <a:latin typeface="微软雅黑" panose="020B0503020204020204" pitchFamily="34" charset="-122"/>
                <a:ea typeface="微软雅黑" panose="020B0503020204020204" pitchFamily="34" charset="-122"/>
              </a:rPr>
              <a:t>、</a:t>
            </a:r>
            <a:r>
              <a:rPr lang="en-US" altLang="zh-CN" sz="2800" dirty="0" smtClean="0">
                <a:solidFill>
                  <a:schemeClr val="bg1"/>
                </a:solidFill>
                <a:latin typeface="微软雅黑" panose="020B0503020204020204" pitchFamily="34" charset="-122"/>
                <a:ea typeface="微软雅黑" panose="020B0503020204020204" pitchFamily="34" charset="-122"/>
              </a:rPr>
              <a:t>3</a:t>
            </a:r>
            <a:r>
              <a:rPr lang="zh-CN" altLang="en-US" sz="2800" dirty="0" smtClean="0">
                <a:solidFill>
                  <a:schemeClr val="bg1"/>
                </a:solidFill>
                <a:latin typeface="微软雅黑" panose="020B0503020204020204" pitchFamily="34" charset="-122"/>
                <a:ea typeface="微软雅黑" panose="020B0503020204020204" pitchFamily="34" charset="-122"/>
              </a:rPr>
              <a:t>题</a:t>
            </a:r>
            <a:endParaRPr lang="en-US" altLang="zh-CN" sz="2800" dirty="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800" dirty="0">
                <a:solidFill>
                  <a:schemeClr val="bg1"/>
                </a:solidFill>
                <a:latin typeface="微软雅黑" panose="020B0503020204020204" pitchFamily="34" charset="-122"/>
                <a:ea typeface="微软雅黑" panose="020B0503020204020204" pitchFamily="34" charset="-122"/>
              </a:rPr>
              <a:t>2</a:t>
            </a:r>
            <a:r>
              <a:rPr lang="en-US" altLang="zh-CN" sz="2800" dirty="0" smtClean="0">
                <a:solidFill>
                  <a:schemeClr val="bg1"/>
                </a:solidFill>
                <a:latin typeface="微软雅黑" panose="020B0503020204020204" pitchFamily="34" charset="-122"/>
                <a:ea typeface="微软雅黑" panose="020B0503020204020204" pitchFamily="34" charset="-122"/>
              </a:rPr>
              <a:t>.</a:t>
            </a:r>
            <a:r>
              <a:rPr lang="zh-CN" altLang="en-US" sz="2800" dirty="0" smtClean="0">
                <a:solidFill>
                  <a:schemeClr val="bg1"/>
                </a:solidFill>
                <a:latin typeface="微软雅黑" panose="020B0503020204020204" pitchFamily="34" charset="-122"/>
                <a:ea typeface="微软雅黑" panose="020B0503020204020204" pitchFamily="34" charset="-122"/>
              </a:rPr>
              <a:t>阅读课本</a:t>
            </a:r>
            <a:r>
              <a:rPr lang="en-US" altLang="zh-CN" sz="2800" dirty="0" smtClean="0">
                <a:solidFill>
                  <a:schemeClr val="bg1"/>
                </a:solidFill>
                <a:latin typeface="微软雅黑" panose="020B0503020204020204" pitchFamily="34" charset="-122"/>
                <a:ea typeface="微软雅黑" panose="020B0503020204020204" pitchFamily="34" charset="-122"/>
              </a:rPr>
              <a:t>P</a:t>
            </a:r>
            <a:r>
              <a:rPr lang="en-US" altLang="zh-CN" sz="2800" baseline="-25000" dirty="0" smtClean="0">
                <a:solidFill>
                  <a:schemeClr val="bg1"/>
                </a:solidFill>
                <a:latin typeface="微软雅黑" panose="020B0503020204020204" pitchFamily="34" charset="-122"/>
                <a:ea typeface="微软雅黑" panose="020B0503020204020204" pitchFamily="34" charset="-122"/>
              </a:rPr>
              <a:t>64</a:t>
            </a:r>
            <a:r>
              <a:rPr lang="zh-CN" altLang="en-US" sz="2800" dirty="0" smtClean="0">
                <a:solidFill>
                  <a:schemeClr val="bg1"/>
                </a:solidFill>
                <a:latin typeface="微软雅黑" panose="020B0503020204020204" pitchFamily="34" charset="-122"/>
                <a:ea typeface="微软雅黑" panose="020B0503020204020204" pitchFamily="34" charset="-122"/>
              </a:rPr>
              <a:t>   </a:t>
            </a:r>
            <a:r>
              <a:rPr lang="en-US" altLang="zh-CN" sz="2800" dirty="0" smtClean="0">
                <a:solidFill>
                  <a:schemeClr val="bg1"/>
                </a:solidFill>
                <a:latin typeface="微软雅黑" panose="020B0503020204020204" pitchFamily="34" charset="-122"/>
                <a:ea typeface="微软雅黑" panose="020B0503020204020204" pitchFamily="34" charset="-122"/>
              </a:rPr>
              <a:t>《</a:t>
            </a:r>
            <a:r>
              <a:rPr lang="zh-CN" altLang="en-US" sz="2800" dirty="0" smtClean="0">
                <a:solidFill>
                  <a:schemeClr val="bg1"/>
                </a:solidFill>
                <a:latin typeface="微软雅黑" panose="020B0503020204020204" pitchFamily="34" charset="-122"/>
                <a:ea typeface="微软雅黑" panose="020B0503020204020204" pitchFamily="34" charset="-122"/>
              </a:rPr>
              <a:t>神奇的生物电</a:t>
            </a:r>
            <a:r>
              <a:rPr lang="en-US" altLang="zh-CN" sz="2800" dirty="0" smtClean="0">
                <a:solidFill>
                  <a:schemeClr val="bg1"/>
                </a:solidFill>
                <a:latin typeface="微软雅黑" panose="020B0503020204020204" pitchFamily="34" charset="-122"/>
                <a:ea typeface="微软雅黑" panose="020B0503020204020204" pitchFamily="34" charset="-122"/>
              </a:rPr>
              <a:t>》</a:t>
            </a:r>
            <a:endParaRPr lang="en-US" altLang="zh-CN" sz="2800" dirty="0" smtClean="0">
              <a:solidFill>
                <a:schemeClr val="bg1"/>
              </a:solidFill>
              <a:latin typeface="微软雅黑" panose="020B0503020204020204" pitchFamily="34" charset="-122"/>
              <a:ea typeface="微软雅黑" panose="020B0503020204020204" pitchFamily="34" charset="-122"/>
            </a:endParaRPr>
          </a:p>
          <a:p>
            <a:pPr>
              <a:lnSpc>
                <a:spcPct val="200000"/>
              </a:lnSpc>
            </a:pPr>
            <a:r>
              <a:rPr lang="en-US" altLang="zh-CN" sz="2800" dirty="0" smtClean="0">
                <a:solidFill>
                  <a:schemeClr val="bg1"/>
                </a:solidFill>
                <a:latin typeface="微软雅黑" panose="020B0503020204020204" pitchFamily="34" charset="-122"/>
                <a:ea typeface="微软雅黑" panose="020B0503020204020204" pitchFamily="34" charset="-122"/>
              </a:rPr>
              <a:t>3.</a:t>
            </a:r>
            <a:r>
              <a:rPr lang="zh-CN" altLang="en-US" sz="2800" dirty="0" smtClean="0">
                <a:solidFill>
                  <a:schemeClr val="bg1"/>
                </a:solidFill>
                <a:latin typeface="微软雅黑" panose="020B0503020204020204" pitchFamily="34" charset="-122"/>
                <a:ea typeface="微软雅黑" panose="020B0503020204020204" pitchFamily="34" charset="-122"/>
              </a:rPr>
              <a:t>完成实验报告</a:t>
            </a:r>
            <a:r>
              <a:rPr lang="en-US" altLang="zh-CN" sz="2800" dirty="0" smtClean="0">
                <a:solidFill>
                  <a:schemeClr val="bg1"/>
                </a:solidFill>
                <a:latin typeface="微软雅黑" panose="020B0503020204020204" pitchFamily="34" charset="-122"/>
                <a:ea typeface="微软雅黑" panose="020B0503020204020204" pitchFamily="34" charset="-122"/>
              </a:rPr>
              <a:t>《</a:t>
            </a:r>
            <a:r>
              <a:rPr lang="zh-CN" altLang="en-US" sz="2800" dirty="0" smtClean="0">
                <a:solidFill>
                  <a:schemeClr val="bg1"/>
                </a:solidFill>
                <a:latin typeface="微软雅黑" panose="020B0503020204020204" pitchFamily="34" charset="-122"/>
                <a:ea typeface="微软雅黑" panose="020B0503020204020204" pitchFamily="34" charset="-122"/>
              </a:rPr>
              <a:t>探究串联和并联电路中电压关系</a:t>
            </a:r>
            <a:r>
              <a:rPr lang="en-US" altLang="zh-CN" sz="2800" dirty="0" smtClean="0">
                <a:solidFill>
                  <a:schemeClr val="bg1"/>
                </a:solidFill>
                <a:latin typeface="微软雅黑" panose="020B0503020204020204" pitchFamily="34" charset="-122"/>
                <a:ea typeface="微软雅黑" panose="020B0503020204020204" pitchFamily="34" charset="-122"/>
              </a:rPr>
              <a: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427704" y="977763"/>
            <a:ext cx="1769806" cy="452829"/>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defRPr/>
            </a:pPr>
            <a:r>
              <a:rPr lang="zh-CN" altLang="en-US" sz="2400" b="1" dirty="0" smtClean="0">
                <a:latin typeface="微软雅黑" panose="020B0503020204020204" pitchFamily="34" charset="-122"/>
                <a:ea typeface="微软雅黑" panose="020B0503020204020204" pitchFamily="34" charset="-122"/>
              </a:rPr>
              <a:t>   问题导入</a:t>
            </a:r>
            <a:endParaRPr lang="zh-CN" altLang="en-US" sz="2400" b="1" dirty="0" smtClean="0">
              <a:latin typeface="微软雅黑" panose="020B0503020204020204" pitchFamily="34" charset="-122"/>
              <a:ea typeface="微软雅黑" panose="020B0503020204020204" pitchFamily="34" charset="-122"/>
            </a:endParaRPr>
          </a:p>
        </p:txBody>
      </p:sp>
      <p:sp>
        <p:nvSpPr>
          <p:cNvPr id="8" name="文本框 1"/>
          <p:cNvSpPr txBox="1"/>
          <p:nvPr/>
        </p:nvSpPr>
        <p:spPr>
          <a:xfrm>
            <a:off x="2186253" y="4123635"/>
            <a:ext cx="7939881" cy="461665"/>
          </a:xfrm>
          <a:prstGeom prst="rect">
            <a:avLst/>
          </a:prstGeom>
          <a:noFill/>
        </p:spPr>
        <p:txBody>
          <a:bodyPr wrap="square">
            <a:spAutoFit/>
          </a:bodyPr>
          <a:lstStyle/>
          <a:p>
            <a:pPr fontAlgn="auto">
              <a:spcBef>
                <a:spcPts val="0"/>
              </a:spcBef>
              <a:spcAft>
                <a:spcPts val="0"/>
              </a:spcAft>
              <a:defRPr/>
            </a:pPr>
            <a:r>
              <a:rPr lang="zh-CN" altLang="en-US" sz="2400" b="1" dirty="0" smtClean="0">
                <a:solidFill>
                  <a:srgbClr val="FF0000"/>
                </a:solidFill>
                <a:latin typeface="微软雅黑" panose="020B0503020204020204" pitchFamily="34" charset="-122"/>
                <a:ea typeface="微软雅黑" panose="020B0503020204020204" pitchFamily="34" charset="-122"/>
              </a:rPr>
              <a:t>复习</a:t>
            </a:r>
            <a:r>
              <a:rPr lang="zh-CN" altLang="en-US" sz="2400" b="1" dirty="0" smtClean="0">
                <a:solidFill>
                  <a:srgbClr val="0070C0"/>
                </a:solidFill>
                <a:latin typeface="微软雅黑" panose="020B0503020204020204" pitchFamily="34" charset="-122"/>
                <a:ea typeface="微软雅黑" panose="020B0503020204020204" pitchFamily="34" charset="-122"/>
              </a:rPr>
              <a:t>：电流形成的原因？电路中电源的作用是什么？</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sp>
        <p:nvSpPr>
          <p:cNvPr id="91" name="文本框 1"/>
          <p:cNvSpPr txBox="1"/>
          <p:nvPr/>
        </p:nvSpPr>
        <p:spPr>
          <a:xfrm>
            <a:off x="2178756" y="4846125"/>
            <a:ext cx="7371643" cy="830997"/>
          </a:xfrm>
          <a:prstGeom prst="rect">
            <a:avLst/>
          </a:prstGeom>
          <a:noFill/>
        </p:spPr>
        <p:txBody>
          <a:bodyPr wrap="square">
            <a:spAutoFit/>
          </a:bodyPr>
          <a:lstStyle/>
          <a:p>
            <a:pPr fontAlgn="auto">
              <a:spcBef>
                <a:spcPts val="0"/>
              </a:spcBef>
              <a:spcAft>
                <a:spcPts val="0"/>
              </a:spcAft>
              <a:defRPr/>
            </a:pPr>
            <a:r>
              <a:rPr lang="zh-CN" altLang="en-US" sz="2400" b="1" dirty="0" smtClean="0">
                <a:solidFill>
                  <a:srgbClr val="FF0000"/>
                </a:solidFill>
                <a:latin typeface="微软雅黑" panose="020B0503020204020204" pitchFamily="34" charset="-122"/>
                <a:ea typeface="微软雅黑" panose="020B0503020204020204" pitchFamily="34" charset="-122"/>
              </a:rPr>
              <a:t>问题</a:t>
            </a:r>
            <a:r>
              <a:rPr lang="zh-CN" altLang="en-US" sz="2400" b="1" dirty="0" smtClean="0">
                <a:solidFill>
                  <a:srgbClr val="0070C0"/>
                </a:solidFill>
                <a:latin typeface="微软雅黑" panose="020B0503020204020204" pitchFamily="34" charset="-122"/>
                <a:ea typeface="微软雅黑" panose="020B0503020204020204" pitchFamily="34" charset="-122"/>
              </a:rPr>
              <a:t>：持续的电流又是如何形成的？是什么迫使了自由电荷发生持续的定向移动？</a:t>
            </a:r>
            <a:endParaRPr lang="en-US" altLang="zh-CN" sz="2400" b="1" dirty="0">
              <a:solidFill>
                <a:srgbClr val="0070C0"/>
              </a:solidFill>
              <a:latin typeface="微软雅黑" panose="020B0503020204020204" pitchFamily="34" charset="-122"/>
              <a:ea typeface="微软雅黑" panose="020B0503020204020204" pitchFamily="34" charset="-122"/>
            </a:endParaRPr>
          </a:p>
        </p:txBody>
      </p:sp>
      <p:grpSp>
        <p:nvGrpSpPr>
          <p:cNvPr id="92" name="组合 29"/>
          <p:cNvGrpSpPr/>
          <p:nvPr/>
        </p:nvGrpSpPr>
        <p:grpSpPr bwMode="auto">
          <a:xfrm>
            <a:off x="3629730" y="1559103"/>
            <a:ext cx="3806825" cy="2200275"/>
            <a:chOff x="1721922" y="692697"/>
            <a:chExt cx="3806042" cy="2200411"/>
          </a:xfrm>
        </p:grpSpPr>
        <p:pic>
          <p:nvPicPr>
            <p:cNvPr id="93" name="图片 12" descr="开关.tif"/>
            <p:cNvPicPr>
              <a:picLocks noChangeAspect="1"/>
            </p:cNvPicPr>
            <p:nvPr/>
          </p:nvPicPr>
          <p:blipFill>
            <a:blip r:embed="rId1"/>
            <a:srcRect/>
            <a:stretch>
              <a:fillRect/>
            </a:stretch>
          </p:blipFill>
          <p:spPr bwMode="auto">
            <a:xfrm>
              <a:off x="1763688" y="1628800"/>
              <a:ext cx="1391649" cy="1152128"/>
            </a:xfrm>
            <a:prstGeom prst="rect">
              <a:avLst/>
            </a:prstGeom>
            <a:noFill/>
            <a:ln w="9525">
              <a:noFill/>
              <a:miter lim="800000"/>
              <a:headEnd/>
              <a:tailEnd/>
            </a:ln>
          </p:spPr>
        </p:pic>
        <p:pic>
          <p:nvPicPr>
            <p:cNvPr id="94" name="图片 13" descr="灯泡.tif"/>
            <p:cNvPicPr>
              <a:picLocks noChangeAspect="1"/>
            </p:cNvPicPr>
            <p:nvPr/>
          </p:nvPicPr>
          <p:blipFill>
            <a:blip r:embed="rId2"/>
            <a:srcRect/>
            <a:stretch>
              <a:fillRect/>
            </a:stretch>
          </p:blipFill>
          <p:spPr bwMode="auto">
            <a:xfrm>
              <a:off x="3851920" y="1916832"/>
              <a:ext cx="1446223" cy="976276"/>
            </a:xfrm>
            <a:prstGeom prst="rect">
              <a:avLst/>
            </a:prstGeom>
            <a:noFill/>
            <a:ln w="9525">
              <a:noFill/>
              <a:miter lim="800000"/>
              <a:headEnd/>
              <a:tailEnd/>
            </a:ln>
          </p:spPr>
        </p:pic>
        <p:pic>
          <p:nvPicPr>
            <p:cNvPr id="95" name="图片 14" descr="电池组.tif"/>
            <p:cNvPicPr>
              <a:picLocks noChangeAspect="1"/>
            </p:cNvPicPr>
            <p:nvPr/>
          </p:nvPicPr>
          <p:blipFill>
            <a:blip r:embed="rId3"/>
            <a:srcRect/>
            <a:stretch>
              <a:fillRect/>
            </a:stretch>
          </p:blipFill>
          <p:spPr bwMode="auto">
            <a:xfrm>
              <a:off x="2435259" y="692697"/>
              <a:ext cx="2064733" cy="712500"/>
            </a:xfrm>
            <a:prstGeom prst="rect">
              <a:avLst/>
            </a:prstGeom>
            <a:noFill/>
            <a:ln w="9525">
              <a:noFill/>
              <a:miter lim="800000"/>
              <a:headEnd/>
              <a:tailEnd/>
            </a:ln>
          </p:spPr>
        </p:pic>
        <p:sp>
          <p:nvSpPr>
            <p:cNvPr id="96" name="任意多边形 95"/>
            <p:cNvSpPr/>
            <p:nvPr/>
          </p:nvSpPr>
          <p:spPr>
            <a:xfrm>
              <a:off x="1721922" y="1056256"/>
              <a:ext cx="1128481" cy="1505043"/>
            </a:xfrm>
            <a:custGeom>
              <a:avLst/>
              <a:gdLst>
                <a:gd name="connsiteX0" fmla="*/ 1128156 w 1128156"/>
                <a:gd name="connsiteY0" fmla="*/ 0 h 1504207"/>
                <a:gd name="connsiteX1" fmla="*/ 819397 w 1128156"/>
                <a:gd name="connsiteY1" fmla="*/ 23751 h 1504207"/>
                <a:gd name="connsiteX2" fmla="*/ 522514 w 1128156"/>
                <a:gd name="connsiteY2" fmla="*/ 95002 h 1504207"/>
                <a:gd name="connsiteX3" fmla="*/ 356260 w 1128156"/>
                <a:gd name="connsiteY3" fmla="*/ 213756 h 1504207"/>
                <a:gd name="connsiteX4" fmla="*/ 166255 w 1128156"/>
                <a:gd name="connsiteY4" fmla="*/ 391886 h 1504207"/>
                <a:gd name="connsiteX5" fmla="*/ 83127 w 1128156"/>
                <a:gd name="connsiteY5" fmla="*/ 629392 h 1504207"/>
                <a:gd name="connsiteX6" fmla="*/ 47501 w 1128156"/>
                <a:gd name="connsiteY6" fmla="*/ 843148 h 1504207"/>
                <a:gd name="connsiteX7" fmla="*/ 11875 w 1128156"/>
                <a:gd name="connsiteY7" fmla="*/ 1045028 h 1504207"/>
                <a:gd name="connsiteX8" fmla="*/ 23751 w 1128156"/>
                <a:gd name="connsiteY8" fmla="*/ 1306286 h 1504207"/>
                <a:gd name="connsiteX9" fmla="*/ 154379 w 1128156"/>
                <a:gd name="connsiteY9" fmla="*/ 1484415 h 1504207"/>
                <a:gd name="connsiteX10" fmla="*/ 403761 w 1128156"/>
                <a:gd name="connsiteY10" fmla="*/ 1425039 h 150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8156" h="1504207">
                  <a:moveTo>
                    <a:pt x="1128156" y="0"/>
                  </a:moveTo>
                  <a:cubicBezTo>
                    <a:pt x="1024246" y="3958"/>
                    <a:pt x="920337" y="7917"/>
                    <a:pt x="819397" y="23751"/>
                  </a:cubicBezTo>
                  <a:cubicBezTo>
                    <a:pt x="718457" y="39585"/>
                    <a:pt x="599703" y="63335"/>
                    <a:pt x="522514" y="95002"/>
                  </a:cubicBezTo>
                  <a:cubicBezTo>
                    <a:pt x="445325" y="126669"/>
                    <a:pt x="415637" y="164275"/>
                    <a:pt x="356260" y="213756"/>
                  </a:cubicBezTo>
                  <a:cubicBezTo>
                    <a:pt x="296884" y="263237"/>
                    <a:pt x="211777" y="322613"/>
                    <a:pt x="166255" y="391886"/>
                  </a:cubicBezTo>
                  <a:cubicBezTo>
                    <a:pt x="120733" y="461159"/>
                    <a:pt x="102919" y="554182"/>
                    <a:pt x="83127" y="629392"/>
                  </a:cubicBezTo>
                  <a:cubicBezTo>
                    <a:pt x="63335" y="704602"/>
                    <a:pt x="59376" y="773875"/>
                    <a:pt x="47501" y="843148"/>
                  </a:cubicBezTo>
                  <a:cubicBezTo>
                    <a:pt x="35626" y="912421"/>
                    <a:pt x="15833" y="967838"/>
                    <a:pt x="11875" y="1045028"/>
                  </a:cubicBezTo>
                  <a:cubicBezTo>
                    <a:pt x="7917" y="1122218"/>
                    <a:pt x="0" y="1233055"/>
                    <a:pt x="23751" y="1306286"/>
                  </a:cubicBezTo>
                  <a:cubicBezTo>
                    <a:pt x="47502" y="1379517"/>
                    <a:pt x="91044" y="1464623"/>
                    <a:pt x="154379" y="1484415"/>
                  </a:cubicBezTo>
                  <a:cubicBezTo>
                    <a:pt x="217714" y="1504207"/>
                    <a:pt x="310737" y="1464623"/>
                    <a:pt x="403761" y="1425039"/>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97" name="任意多边形 96"/>
            <p:cNvSpPr/>
            <p:nvPr/>
          </p:nvSpPr>
          <p:spPr>
            <a:xfrm>
              <a:off x="2683749" y="2458106"/>
              <a:ext cx="1544320" cy="87317"/>
            </a:xfrm>
            <a:custGeom>
              <a:avLst/>
              <a:gdLst>
                <a:gd name="connsiteX0" fmla="*/ 0 w 1543793"/>
                <a:gd name="connsiteY0" fmla="*/ 0 h 87085"/>
                <a:gd name="connsiteX1" fmla="*/ 285008 w 1543793"/>
                <a:gd name="connsiteY1" fmla="*/ 71252 h 87085"/>
                <a:gd name="connsiteX2" fmla="*/ 427512 w 1543793"/>
                <a:gd name="connsiteY2" fmla="*/ 71252 h 87085"/>
                <a:gd name="connsiteX3" fmla="*/ 570016 w 1543793"/>
                <a:gd name="connsiteY3" fmla="*/ 83127 h 87085"/>
                <a:gd name="connsiteX4" fmla="*/ 783772 w 1543793"/>
                <a:gd name="connsiteY4" fmla="*/ 83127 h 87085"/>
                <a:gd name="connsiteX5" fmla="*/ 878774 w 1543793"/>
                <a:gd name="connsiteY5" fmla="*/ 83127 h 87085"/>
                <a:gd name="connsiteX6" fmla="*/ 1092530 w 1543793"/>
                <a:gd name="connsiteY6" fmla="*/ 83127 h 87085"/>
                <a:gd name="connsiteX7" fmla="*/ 1235034 w 1543793"/>
                <a:gd name="connsiteY7" fmla="*/ 59377 h 87085"/>
                <a:gd name="connsiteX8" fmla="*/ 1389413 w 1543793"/>
                <a:gd name="connsiteY8" fmla="*/ 47502 h 87085"/>
                <a:gd name="connsiteX9" fmla="*/ 1543793 w 1543793"/>
                <a:gd name="connsiteY9" fmla="*/ 23751 h 8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793" h="87085">
                  <a:moveTo>
                    <a:pt x="0" y="0"/>
                  </a:moveTo>
                  <a:cubicBezTo>
                    <a:pt x="106878" y="29688"/>
                    <a:pt x="213756" y="59377"/>
                    <a:pt x="285008" y="71252"/>
                  </a:cubicBezTo>
                  <a:cubicBezTo>
                    <a:pt x="356260" y="83127"/>
                    <a:pt x="380011" y="69273"/>
                    <a:pt x="427512" y="71252"/>
                  </a:cubicBezTo>
                  <a:cubicBezTo>
                    <a:pt x="475013" y="73231"/>
                    <a:pt x="510639" y="81148"/>
                    <a:pt x="570016" y="83127"/>
                  </a:cubicBezTo>
                  <a:cubicBezTo>
                    <a:pt x="629393" y="85106"/>
                    <a:pt x="783772" y="83127"/>
                    <a:pt x="783772" y="83127"/>
                  </a:cubicBezTo>
                  <a:lnTo>
                    <a:pt x="878774" y="83127"/>
                  </a:lnTo>
                  <a:cubicBezTo>
                    <a:pt x="930234" y="83127"/>
                    <a:pt x="1033153" y="87085"/>
                    <a:pt x="1092530" y="83127"/>
                  </a:cubicBezTo>
                  <a:cubicBezTo>
                    <a:pt x="1151907" y="79169"/>
                    <a:pt x="1185554" y="65314"/>
                    <a:pt x="1235034" y="59377"/>
                  </a:cubicBezTo>
                  <a:cubicBezTo>
                    <a:pt x="1284514" y="53440"/>
                    <a:pt x="1337953" y="53440"/>
                    <a:pt x="1389413" y="47502"/>
                  </a:cubicBezTo>
                  <a:cubicBezTo>
                    <a:pt x="1440873" y="41564"/>
                    <a:pt x="1492333" y="32657"/>
                    <a:pt x="1543793" y="23751"/>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98" name="任意多边形 97"/>
            <p:cNvSpPr/>
            <p:nvPr/>
          </p:nvSpPr>
          <p:spPr>
            <a:xfrm>
              <a:off x="4251877" y="1032443"/>
              <a:ext cx="1276087" cy="1438364"/>
            </a:xfrm>
            <a:custGeom>
              <a:avLst/>
              <a:gdLst>
                <a:gd name="connsiteX0" fmla="*/ 0 w 1276598"/>
                <a:gd name="connsiteY0" fmla="*/ 0 h 1436915"/>
                <a:gd name="connsiteX1" fmla="*/ 391886 w 1276598"/>
                <a:gd name="connsiteY1" fmla="*/ 11876 h 1436915"/>
                <a:gd name="connsiteX2" fmla="*/ 641268 w 1276598"/>
                <a:gd name="connsiteY2" fmla="*/ 71252 h 1436915"/>
                <a:gd name="connsiteX3" fmla="*/ 771896 w 1276598"/>
                <a:gd name="connsiteY3" fmla="*/ 118753 h 1436915"/>
                <a:gd name="connsiteX4" fmla="*/ 1009403 w 1276598"/>
                <a:gd name="connsiteY4" fmla="*/ 285008 h 1436915"/>
                <a:gd name="connsiteX5" fmla="*/ 1175657 w 1276598"/>
                <a:gd name="connsiteY5" fmla="*/ 510639 h 1436915"/>
                <a:gd name="connsiteX6" fmla="*/ 1258785 w 1276598"/>
                <a:gd name="connsiteY6" fmla="*/ 771896 h 1436915"/>
                <a:gd name="connsiteX7" fmla="*/ 1258785 w 1276598"/>
                <a:gd name="connsiteY7" fmla="*/ 1068779 h 1436915"/>
                <a:gd name="connsiteX8" fmla="*/ 1151907 w 1276598"/>
                <a:gd name="connsiteY8" fmla="*/ 1306286 h 1436915"/>
                <a:gd name="connsiteX9" fmla="*/ 997528 w 1276598"/>
                <a:gd name="connsiteY9" fmla="*/ 1401289 h 1436915"/>
                <a:gd name="connsiteX10" fmla="*/ 688769 w 1276598"/>
                <a:gd name="connsiteY10" fmla="*/ 1436915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6598" h="1436915">
                  <a:moveTo>
                    <a:pt x="0" y="0"/>
                  </a:moveTo>
                  <a:cubicBezTo>
                    <a:pt x="142504" y="0"/>
                    <a:pt x="285008" y="1"/>
                    <a:pt x="391886" y="11876"/>
                  </a:cubicBezTo>
                  <a:cubicBezTo>
                    <a:pt x="498764" y="23751"/>
                    <a:pt x="577933" y="53439"/>
                    <a:pt x="641268" y="71252"/>
                  </a:cubicBezTo>
                  <a:cubicBezTo>
                    <a:pt x="704603" y="89065"/>
                    <a:pt x="710540" y="83127"/>
                    <a:pt x="771896" y="118753"/>
                  </a:cubicBezTo>
                  <a:cubicBezTo>
                    <a:pt x="833252" y="154379"/>
                    <a:pt x="942110" y="219694"/>
                    <a:pt x="1009403" y="285008"/>
                  </a:cubicBezTo>
                  <a:cubicBezTo>
                    <a:pt x="1076696" y="350322"/>
                    <a:pt x="1134093" y="429491"/>
                    <a:pt x="1175657" y="510639"/>
                  </a:cubicBezTo>
                  <a:cubicBezTo>
                    <a:pt x="1217221" y="591787"/>
                    <a:pt x="1244930" y="678873"/>
                    <a:pt x="1258785" y="771896"/>
                  </a:cubicBezTo>
                  <a:cubicBezTo>
                    <a:pt x="1272640" y="864919"/>
                    <a:pt x="1276598" y="979714"/>
                    <a:pt x="1258785" y="1068779"/>
                  </a:cubicBezTo>
                  <a:cubicBezTo>
                    <a:pt x="1240972" y="1157844"/>
                    <a:pt x="1195450" y="1250868"/>
                    <a:pt x="1151907" y="1306286"/>
                  </a:cubicBezTo>
                  <a:cubicBezTo>
                    <a:pt x="1108364" y="1361704"/>
                    <a:pt x="1074718" y="1379518"/>
                    <a:pt x="997528" y="1401289"/>
                  </a:cubicBezTo>
                  <a:cubicBezTo>
                    <a:pt x="920338" y="1423061"/>
                    <a:pt x="804553" y="1429988"/>
                    <a:pt x="688769" y="1436915"/>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ppt_x"/>
                                          </p:val>
                                        </p:tav>
                                        <p:tav tm="100000">
                                          <p:val>
                                            <p:strVal val="#ppt_x"/>
                                          </p:val>
                                        </p:tav>
                                      </p:tavLst>
                                    </p:anim>
                                    <p:anim calcmode="lin" valueType="num">
                                      <p:cBhvr additive="base">
                                        <p:cTn id="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427704" y="977763"/>
            <a:ext cx="1769806" cy="452829"/>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defRPr/>
            </a:pPr>
            <a:r>
              <a:rPr lang="zh-CN" altLang="en-US" sz="2400" b="1" dirty="0" smtClean="0">
                <a:latin typeface="微软雅黑" panose="020B0503020204020204" pitchFamily="34" charset="-122"/>
                <a:ea typeface="微软雅黑" panose="020B0503020204020204" pitchFamily="34" charset="-122"/>
              </a:rPr>
              <a:t>观察思考</a:t>
            </a:r>
            <a:endParaRPr lang="zh-CN" altLang="en-US" sz="2400" b="1" dirty="0" smtClean="0">
              <a:latin typeface="微软雅黑" panose="020B0503020204020204" pitchFamily="34" charset="-122"/>
              <a:ea typeface="微软雅黑" panose="020B0503020204020204" pitchFamily="34" charset="-122"/>
            </a:endParaRPr>
          </a:p>
        </p:txBody>
      </p:sp>
      <p:sp>
        <p:nvSpPr>
          <p:cNvPr id="12" name="文本框 1"/>
          <p:cNvSpPr txBox="1"/>
          <p:nvPr/>
        </p:nvSpPr>
        <p:spPr>
          <a:xfrm>
            <a:off x="2457188" y="1007903"/>
            <a:ext cx="3695256" cy="461665"/>
          </a:xfrm>
          <a:prstGeom prst="rect">
            <a:avLst/>
          </a:prstGeom>
          <a:noFill/>
        </p:spPr>
        <p:txBody>
          <a:bodyPr wrap="square">
            <a:spAutoFit/>
          </a:bodyPr>
          <a:lstStyle/>
          <a:p>
            <a:pPr fontAlgn="auto">
              <a:spcBef>
                <a:spcPts val="0"/>
              </a:spcBef>
              <a:spcAft>
                <a:spcPts val="0"/>
              </a:spcAft>
              <a:defRPr/>
            </a:pPr>
            <a:r>
              <a:rPr lang="zh-CN" altLang="en-US" sz="2400" b="1" dirty="0" smtClean="0">
                <a:latin typeface="微软雅黑" panose="020B0503020204020204" pitchFamily="34" charset="-122"/>
                <a:ea typeface="微软雅黑" panose="020B0503020204020204" pitchFamily="34" charset="-122"/>
              </a:rPr>
              <a:t>一、电压</a:t>
            </a:r>
            <a:endParaRPr lang="en-US" altLang="zh-CN" sz="2400" b="1" dirty="0">
              <a:latin typeface="微软雅黑" panose="020B0503020204020204" pitchFamily="34" charset="-122"/>
              <a:ea typeface="微软雅黑" panose="020B0503020204020204" pitchFamily="34" charset="-122"/>
            </a:endParaRPr>
          </a:p>
        </p:txBody>
      </p:sp>
      <p:sp>
        <p:nvSpPr>
          <p:cNvPr id="11" name="Text Box 4"/>
          <p:cNvSpPr txBox="1">
            <a:spLocks noChangeArrowheads="1"/>
          </p:cNvSpPr>
          <p:nvPr/>
        </p:nvSpPr>
        <p:spPr bwMode="auto">
          <a:xfrm>
            <a:off x="1140178" y="4055531"/>
            <a:ext cx="4267200" cy="646331"/>
          </a:xfrm>
          <a:prstGeom prst="rect">
            <a:avLst/>
          </a:prstGeom>
          <a:noFill/>
          <a:ln w="9525">
            <a:noFill/>
            <a:miter lim="800000"/>
          </a:ln>
        </p:spPr>
        <p:txBody>
          <a:bodyPr wrap="square">
            <a:spAutoFit/>
          </a:bodyPr>
          <a:lstStyle/>
          <a:p>
            <a:pPr>
              <a:spcBef>
                <a:spcPct val="50000"/>
              </a:spcBef>
            </a:pPr>
            <a:r>
              <a:rPr lang="zh-CN" altLang="en-US"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甲图</a:t>
            </a:r>
            <a:r>
              <a:rPr lang="zh-CN" altLang="en-US"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：左右容器中水面相平，打开阀门管道中有水流形成吗？</a:t>
            </a:r>
            <a:endParaRPr lang="zh-CN" altLang="en-US"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Text Box 4"/>
          <p:cNvSpPr txBox="1">
            <a:spLocks noChangeArrowheads="1"/>
          </p:cNvSpPr>
          <p:nvPr/>
        </p:nvSpPr>
        <p:spPr bwMode="auto">
          <a:xfrm>
            <a:off x="5949245" y="4326466"/>
            <a:ext cx="4921955" cy="1200329"/>
          </a:xfrm>
          <a:prstGeom prst="rect">
            <a:avLst/>
          </a:prstGeom>
          <a:noFill/>
          <a:ln w="9525">
            <a:noFill/>
            <a:miter lim="800000"/>
          </a:ln>
        </p:spPr>
        <p:txBody>
          <a:bodyPr wrap="square">
            <a:spAutoFit/>
          </a:bodyPr>
          <a:lstStyle/>
          <a:p>
            <a:pPr>
              <a:spcBef>
                <a:spcPct val="50000"/>
              </a:spcBef>
            </a:pPr>
            <a:r>
              <a:rPr lang="zh-CN" altLang="en-US"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电源就是把从电源正极经导线和用电器流向电源负极的电荷再从电源内部移动电源正极，从而在电路两端保持一定的电压，这样就形成持续的电流。</a:t>
            </a:r>
            <a:endParaRPr lang="zh-CN" altLang="en-US"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Text Box 4"/>
          <p:cNvSpPr txBox="1">
            <a:spLocks noChangeArrowheads="1"/>
          </p:cNvSpPr>
          <p:nvPr/>
        </p:nvSpPr>
        <p:spPr bwMode="auto">
          <a:xfrm>
            <a:off x="1095021" y="5799668"/>
            <a:ext cx="4831646" cy="400110"/>
          </a:xfrm>
          <a:prstGeom prst="rect">
            <a:avLst/>
          </a:prstGeom>
          <a:noFill/>
          <a:ln w="9525">
            <a:noFill/>
            <a:miter lim="800000"/>
          </a:ln>
        </p:spPr>
        <p:txBody>
          <a:bodyPr wrap="square">
            <a:spAutoFit/>
          </a:bodyPr>
          <a:lstStyle/>
          <a:p>
            <a:pPr>
              <a:spcBef>
                <a:spcPct val="50000"/>
              </a:spcBef>
            </a:pPr>
            <a:r>
              <a:rPr lang="zh-CN" altLang="en-US" sz="2000" b="1" dirty="0" smtClean="0">
                <a:solidFill>
                  <a:srgbClr val="FF0000"/>
                </a:solidFill>
                <a:latin typeface="微软雅黑" panose="020B0503020204020204" pitchFamily="34" charset="-122"/>
                <a:ea typeface="微软雅黑" panose="020B0503020204020204" pitchFamily="34" charset="-122"/>
              </a:rPr>
              <a:t>水压是水流形成的原因</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pic>
        <p:nvPicPr>
          <p:cNvPr id="3" name="Picture 2"/>
          <p:cNvPicPr>
            <a:picLocks noChangeAspect="1" noChangeArrowheads="1"/>
          </p:cNvPicPr>
          <p:nvPr/>
        </p:nvPicPr>
        <p:blipFill>
          <a:blip r:embed="rId1"/>
          <a:srcRect/>
          <a:stretch>
            <a:fillRect/>
          </a:stretch>
        </p:blipFill>
        <p:spPr bwMode="auto">
          <a:xfrm>
            <a:off x="914225" y="1487842"/>
            <a:ext cx="4482097" cy="2463270"/>
          </a:xfrm>
          <a:prstGeom prst="rect">
            <a:avLst/>
          </a:prstGeom>
          <a:noFill/>
          <a:ln w="9525">
            <a:noFill/>
            <a:miter lim="800000"/>
            <a:headEnd/>
            <a:tailEnd/>
          </a:ln>
          <a:effectLst/>
        </p:spPr>
      </p:pic>
      <p:sp>
        <p:nvSpPr>
          <p:cNvPr id="10" name="Text Box 4"/>
          <p:cNvSpPr txBox="1">
            <a:spLocks noChangeArrowheads="1"/>
          </p:cNvSpPr>
          <p:nvPr/>
        </p:nvSpPr>
        <p:spPr bwMode="auto">
          <a:xfrm>
            <a:off x="1128890" y="4619976"/>
            <a:ext cx="4267200" cy="923330"/>
          </a:xfrm>
          <a:prstGeom prst="rect">
            <a:avLst/>
          </a:prstGeom>
          <a:noFill/>
          <a:ln w="9525">
            <a:noFill/>
            <a:miter lim="800000"/>
          </a:ln>
        </p:spPr>
        <p:txBody>
          <a:bodyPr wrap="square">
            <a:spAutoFit/>
          </a:bodyPr>
          <a:lstStyle/>
          <a:p>
            <a:pPr>
              <a:spcBef>
                <a:spcPct val="50000"/>
              </a:spcBef>
            </a:pPr>
            <a:r>
              <a:rPr lang="zh-CN" altLang="en-US"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乙图</a:t>
            </a:r>
            <a:r>
              <a:rPr lang="zh-CN" altLang="en-US"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：左右容器中水面不相平，打开阀门管道中有水流形成吗？但能形成持续的水流吗？</a:t>
            </a:r>
            <a:endParaRPr lang="zh-CN" altLang="en-US"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Text Box 4"/>
          <p:cNvSpPr txBox="1">
            <a:spLocks noChangeArrowheads="1"/>
          </p:cNvSpPr>
          <p:nvPr/>
        </p:nvSpPr>
        <p:spPr bwMode="auto">
          <a:xfrm>
            <a:off x="1106313" y="5455353"/>
            <a:ext cx="4267200" cy="369332"/>
          </a:xfrm>
          <a:prstGeom prst="rect">
            <a:avLst/>
          </a:prstGeom>
          <a:noFill/>
          <a:ln w="9525">
            <a:noFill/>
            <a:miter lim="800000"/>
          </a:ln>
        </p:spPr>
        <p:txBody>
          <a:bodyPr wrap="square">
            <a:spAutoFit/>
          </a:bodyPr>
          <a:lstStyle/>
          <a:p>
            <a:pPr>
              <a:spcBef>
                <a:spcPct val="50000"/>
              </a:spcBef>
            </a:pPr>
            <a:r>
              <a:rPr lang="zh-CN" altLang="en-US"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丙图</a:t>
            </a:r>
            <a:r>
              <a:rPr lang="zh-CN" altLang="en-US" dirty="0" smtClean="0">
                <a:solidFill>
                  <a:srgbClr val="0070C0"/>
                </a:solidFill>
                <a:latin typeface="微软雅黑" panose="020B0503020204020204" pitchFamily="34" charset="-122"/>
                <a:ea typeface="微软雅黑" panose="020B0503020204020204" pitchFamily="34" charset="-122"/>
                <a:cs typeface="Times New Roman" panose="02020603050405020304" pitchFamily="18" charset="0"/>
              </a:rPr>
              <a:t>：能形成持续的水流吗？为什么？</a:t>
            </a:r>
            <a:endParaRPr lang="zh-CN" altLang="en-US" dirty="0">
              <a:solidFill>
                <a:srgbClr val="0070C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47" name="Group 2"/>
          <p:cNvGrpSpPr/>
          <p:nvPr/>
        </p:nvGrpSpPr>
        <p:grpSpPr bwMode="auto">
          <a:xfrm>
            <a:off x="5535613" y="1478844"/>
            <a:ext cx="3213276" cy="2731912"/>
            <a:chOff x="1202" y="663"/>
            <a:chExt cx="4263" cy="3518"/>
          </a:xfrm>
        </p:grpSpPr>
        <p:sp>
          <p:nvSpPr>
            <p:cNvPr id="48" name="Text Box 3"/>
            <p:cNvSpPr txBox="1">
              <a:spLocks noChangeArrowheads="1"/>
            </p:cNvSpPr>
            <p:nvPr/>
          </p:nvSpPr>
          <p:spPr bwMode="auto">
            <a:xfrm>
              <a:off x="4967" y="2886"/>
              <a:ext cx="498" cy="504"/>
            </a:xfrm>
            <a:prstGeom prst="rect">
              <a:avLst/>
            </a:prstGeom>
            <a:noFill/>
            <a:ln w="9525">
              <a:noFill/>
              <a:miter lim="800000"/>
            </a:ln>
          </p:spPr>
          <p:txBody>
            <a:bodyPr>
              <a:spAutoFit/>
            </a:bodyPr>
            <a:lstStyle/>
            <a:p>
              <a:pPr algn="l">
                <a:spcBef>
                  <a:spcPct val="50000"/>
                </a:spcBef>
              </a:pPr>
              <a:r>
                <a:rPr lang="zh-CN" altLang="en-US" sz="1400" b="1">
                  <a:latin typeface="微软雅黑" panose="020B0503020204020204" pitchFamily="34" charset="-122"/>
                  <a:ea typeface="微软雅黑" panose="020B0503020204020204" pitchFamily="34" charset="-122"/>
                </a:rPr>
                <a:t>开关</a:t>
              </a:r>
              <a:endParaRPr lang="zh-CN" altLang="en-US" sz="1400" b="1">
                <a:latin typeface="微软雅黑" panose="020B0503020204020204" pitchFamily="34" charset="-122"/>
                <a:ea typeface="微软雅黑" panose="020B0503020204020204" pitchFamily="34" charset="-122"/>
              </a:endParaRPr>
            </a:p>
          </p:txBody>
        </p:sp>
        <p:grpSp>
          <p:nvGrpSpPr>
            <p:cNvPr id="49" name="Group 4"/>
            <p:cNvGrpSpPr/>
            <p:nvPr/>
          </p:nvGrpSpPr>
          <p:grpSpPr bwMode="auto">
            <a:xfrm>
              <a:off x="1202" y="663"/>
              <a:ext cx="3563" cy="3518"/>
              <a:chOff x="1202" y="663"/>
              <a:chExt cx="3563" cy="3518"/>
            </a:xfrm>
          </p:grpSpPr>
          <p:grpSp>
            <p:nvGrpSpPr>
              <p:cNvPr id="51" name="Group 5"/>
              <p:cNvGrpSpPr/>
              <p:nvPr/>
            </p:nvGrpSpPr>
            <p:grpSpPr bwMode="auto">
              <a:xfrm rot="2395867">
                <a:off x="4500" y="2853"/>
                <a:ext cx="265" cy="635"/>
                <a:chOff x="4689" y="2739"/>
                <a:chExt cx="265" cy="635"/>
              </a:xfrm>
            </p:grpSpPr>
            <p:sp>
              <p:nvSpPr>
                <p:cNvPr id="101" name="Rectangle 6"/>
                <p:cNvSpPr>
                  <a:spLocks noChangeArrowheads="1"/>
                </p:cNvSpPr>
                <p:nvPr/>
              </p:nvSpPr>
              <p:spPr bwMode="auto">
                <a:xfrm rot="-2423519">
                  <a:off x="4689" y="2739"/>
                  <a:ext cx="76" cy="635"/>
                </a:xfrm>
                <a:prstGeom prst="rect">
                  <a:avLst/>
                </a:prstGeom>
                <a:solidFill>
                  <a:schemeClr val="accent1"/>
                </a:solidFill>
                <a:ln w="9525">
                  <a:solidFill>
                    <a:schemeClr val="tx1"/>
                  </a:solidFill>
                  <a:miter lim="800000"/>
                </a:ln>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02" name="Rectangle 7"/>
                <p:cNvSpPr>
                  <a:spLocks noChangeArrowheads="1"/>
                </p:cNvSpPr>
                <p:nvPr/>
              </p:nvSpPr>
              <p:spPr bwMode="auto">
                <a:xfrm rot="-2489303">
                  <a:off x="4876" y="3249"/>
                  <a:ext cx="78" cy="86"/>
                </a:xfrm>
                <a:prstGeom prst="rect">
                  <a:avLst/>
                </a:prstGeom>
                <a:solidFill>
                  <a:schemeClr val="tx2"/>
                </a:solidFill>
                <a:ln w="9525">
                  <a:solidFill>
                    <a:schemeClr val="tx1"/>
                  </a:solidFill>
                  <a:miter lim="800000"/>
                </a:ln>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grpSp>
          <p:grpSp>
            <p:nvGrpSpPr>
              <p:cNvPr id="52" name="Group 8"/>
              <p:cNvGrpSpPr/>
              <p:nvPr/>
            </p:nvGrpSpPr>
            <p:grpSpPr bwMode="auto">
              <a:xfrm>
                <a:off x="1202" y="1071"/>
                <a:ext cx="3356" cy="2677"/>
                <a:chOff x="1338" y="1071"/>
                <a:chExt cx="3356" cy="2677"/>
              </a:xfrm>
            </p:grpSpPr>
            <p:sp>
              <p:nvSpPr>
                <p:cNvPr id="80" name="AutoShape 9"/>
                <p:cNvSpPr>
                  <a:spLocks noChangeArrowheads="1"/>
                </p:cNvSpPr>
                <p:nvPr/>
              </p:nvSpPr>
              <p:spPr bwMode="auto">
                <a:xfrm>
                  <a:off x="1338" y="1071"/>
                  <a:ext cx="1723" cy="2677"/>
                </a:xfrm>
                <a:prstGeom prst="roundRect">
                  <a:avLst>
                    <a:gd name="adj" fmla="val 16667"/>
                  </a:avLst>
                </a:prstGeom>
                <a:solidFill>
                  <a:schemeClr val="bg1"/>
                </a:solidFill>
                <a:ln w="9525">
                  <a:solidFill>
                    <a:schemeClr val="tx1"/>
                  </a:solidFill>
                  <a:round/>
                </a:ln>
              </p:spPr>
              <p:txBody>
                <a:bodyPr wrap="none" anchor="ctr"/>
                <a:lstStyle/>
                <a:p>
                  <a:endParaRPr kumimoji="1" lang="zh-CN" altLang="zh-CN" sz="1400">
                    <a:latin typeface="微软雅黑" panose="020B0503020204020204" pitchFamily="34" charset="-122"/>
                    <a:ea typeface="微软雅黑" panose="020B0503020204020204" pitchFamily="34" charset="-122"/>
                  </a:endParaRPr>
                </a:p>
              </p:txBody>
            </p:sp>
            <p:sp>
              <p:nvSpPr>
                <p:cNvPr id="81" name="AutoShape 10"/>
                <p:cNvSpPr>
                  <a:spLocks noChangeArrowheads="1"/>
                </p:cNvSpPr>
                <p:nvPr/>
              </p:nvSpPr>
              <p:spPr bwMode="auto">
                <a:xfrm>
                  <a:off x="1474" y="1207"/>
                  <a:ext cx="1451" cy="2405"/>
                </a:xfrm>
                <a:prstGeom prst="roundRect">
                  <a:avLst>
                    <a:gd name="adj" fmla="val 16667"/>
                  </a:avLst>
                </a:prstGeom>
                <a:solidFill>
                  <a:schemeClr val="bg1"/>
                </a:solidFill>
                <a:ln w="9525">
                  <a:solidFill>
                    <a:schemeClr val="tx1"/>
                  </a:solidFill>
                  <a:round/>
                </a:ln>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82" name="AutoShape 11"/>
                <p:cNvSpPr>
                  <a:spLocks noChangeArrowheads="1"/>
                </p:cNvSpPr>
                <p:nvPr/>
              </p:nvSpPr>
              <p:spPr bwMode="auto">
                <a:xfrm>
                  <a:off x="2925" y="2251"/>
                  <a:ext cx="1588" cy="1497"/>
                </a:xfrm>
                <a:prstGeom prst="roundRect">
                  <a:avLst>
                    <a:gd name="adj" fmla="val 16667"/>
                  </a:avLst>
                </a:prstGeom>
                <a:solidFill>
                  <a:schemeClr val="bg1"/>
                </a:solidFill>
                <a:ln w="9525">
                  <a:solidFill>
                    <a:schemeClr val="tx1"/>
                  </a:solidFill>
                  <a:round/>
                </a:ln>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83" name="AutoShape 12"/>
                <p:cNvSpPr>
                  <a:spLocks noChangeArrowheads="1"/>
                </p:cNvSpPr>
                <p:nvPr/>
              </p:nvSpPr>
              <p:spPr bwMode="auto">
                <a:xfrm>
                  <a:off x="2925" y="2387"/>
                  <a:ext cx="1497" cy="1225"/>
                </a:xfrm>
                <a:prstGeom prst="roundRect">
                  <a:avLst>
                    <a:gd name="adj" fmla="val 16667"/>
                  </a:avLst>
                </a:prstGeom>
                <a:solidFill>
                  <a:schemeClr val="bg1"/>
                </a:solidFill>
                <a:ln w="9525">
                  <a:solidFill>
                    <a:schemeClr val="tx1"/>
                  </a:solidFill>
                  <a:round/>
                </a:ln>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84" name="Rectangle 13"/>
                <p:cNvSpPr>
                  <a:spLocks noChangeArrowheads="1"/>
                </p:cNvSpPr>
                <p:nvPr/>
              </p:nvSpPr>
              <p:spPr bwMode="auto">
                <a:xfrm>
                  <a:off x="2971" y="2205"/>
                  <a:ext cx="90" cy="182"/>
                </a:xfrm>
                <a:prstGeom prst="rect">
                  <a:avLst/>
                </a:prstGeom>
                <a:solidFill>
                  <a:schemeClr val="bg1"/>
                </a:solidFill>
                <a:ln w="9525">
                  <a:noFill/>
                  <a:miter lim="800000"/>
                </a:ln>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85" name="Rectangle 14"/>
                <p:cNvSpPr>
                  <a:spLocks noChangeArrowheads="1"/>
                </p:cNvSpPr>
                <p:nvPr/>
              </p:nvSpPr>
              <p:spPr bwMode="auto">
                <a:xfrm>
                  <a:off x="2653" y="2523"/>
                  <a:ext cx="499" cy="907"/>
                </a:xfrm>
                <a:prstGeom prst="rect">
                  <a:avLst/>
                </a:prstGeom>
                <a:solidFill>
                  <a:schemeClr val="bg1"/>
                </a:solidFill>
                <a:ln w="9525">
                  <a:noFill/>
                  <a:miter lim="800000"/>
                </a:ln>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86" name="Litebulb"/>
                <p:cNvSpPr>
                  <a:spLocks noEditPoints="1" noChangeArrowheads="1"/>
                </p:cNvSpPr>
                <p:nvPr/>
              </p:nvSpPr>
              <p:spPr bwMode="auto">
                <a:xfrm>
                  <a:off x="2744" y="2886"/>
                  <a:ext cx="334" cy="593"/>
                </a:xfrm>
                <a:custGeom>
                  <a:avLst/>
                  <a:gdLst>
                    <a:gd name="T0" fmla="*/ 167 w 21600"/>
                    <a:gd name="T1" fmla="*/ 0 h 21600"/>
                    <a:gd name="T2" fmla="*/ 334 w 21600"/>
                    <a:gd name="T3" fmla="*/ 214 h 21600"/>
                    <a:gd name="T4" fmla="*/ 0 w 21600"/>
                    <a:gd name="T5" fmla="*/ 214 h 21600"/>
                    <a:gd name="T6" fmla="*/ 167 w 21600"/>
                    <a:gd name="T7" fmla="*/ 593 h 21600"/>
                    <a:gd name="T8" fmla="*/ 0 60000 65536"/>
                    <a:gd name="T9" fmla="*/ 0 60000 65536"/>
                    <a:gd name="T10" fmla="*/ 0 60000 65536"/>
                    <a:gd name="T11" fmla="*/ 0 60000 65536"/>
                    <a:gd name="T12" fmla="*/ 3557 w 21600"/>
                    <a:gd name="T13" fmla="*/ 2185 h 21600"/>
                    <a:gd name="T14" fmla="*/ 18302 w 21600"/>
                    <a:gd name="T15" fmla="*/ 9288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87" name="Rectangle 16"/>
                <p:cNvSpPr>
                  <a:spLocks noChangeArrowheads="1"/>
                </p:cNvSpPr>
                <p:nvPr/>
              </p:nvSpPr>
              <p:spPr bwMode="auto">
                <a:xfrm>
                  <a:off x="2880" y="2387"/>
                  <a:ext cx="227" cy="273"/>
                </a:xfrm>
                <a:prstGeom prst="rect">
                  <a:avLst/>
                </a:prstGeom>
                <a:solidFill>
                  <a:schemeClr val="bg1"/>
                </a:solidFill>
                <a:ln w="9525">
                  <a:noFill/>
                  <a:miter lim="800000"/>
                </a:ln>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88" name="Line 17"/>
                <p:cNvSpPr>
                  <a:spLocks noChangeShapeType="1"/>
                </p:cNvSpPr>
                <p:nvPr/>
              </p:nvSpPr>
              <p:spPr bwMode="auto">
                <a:xfrm>
                  <a:off x="2925" y="2387"/>
                  <a:ext cx="182" cy="0"/>
                </a:xfrm>
                <a:prstGeom prst="line">
                  <a:avLst/>
                </a:prstGeom>
                <a:noFill/>
                <a:ln w="9525">
                  <a:solidFill>
                    <a:schemeClr val="tx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89" name="Rectangle 18"/>
                <p:cNvSpPr>
                  <a:spLocks noChangeArrowheads="1"/>
                </p:cNvSpPr>
                <p:nvPr/>
              </p:nvSpPr>
              <p:spPr bwMode="auto">
                <a:xfrm>
                  <a:off x="2796" y="1480"/>
                  <a:ext cx="363" cy="590"/>
                </a:xfrm>
                <a:prstGeom prst="rect">
                  <a:avLst/>
                </a:prstGeom>
                <a:solidFill>
                  <a:schemeClr val="bg1"/>
                </a:solidFill>
                <a:ln w="9525">
                  <a:solidFill>
                    <a:schemeClr val="tx1"/>
                  </a:solidFill>
                  <a:miter lim="800000"/>
                </a:ln>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90" name="Rectangle 19"/>
                <p:cNvSpPr>
                  <a:spLocks noChangeArrowheads="1"/>
                </p:cNvSpPr>
                <p:nvPr/>
              </p:nvSpPr>
              <p:spPr bwMode="auto">
                <a:xfrm>
                  <a:off x="2938" y="1389"/>
                  <a:ext cx="123" cy="181"/>
                </a:xfrm>
                <a:prstGeom prst="rect">
                  <a:avLst/>
                </a:prstGeom>
                <a:solidFill>
                  <a:schemeClr val="bg1"/>
                </a:solidFill>
                <a:ln w="9525">
                  <a:noFill/>
                  <a:miter lim="800000"/>
                </a:ln>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91" name="Rectangle 20"/>
                <p:cNvSpPr>
                  <a:spLocks noChangeArrowheads="1"/>
                </p:cNvSpPr>
                <p:nvPr/>
              </p:nvSpPr>
              <p:spPr bwMode="auto">
                <a:xfrm>
                  <a:off x="2943" y="1944"/>
                  <a:ext cx="110" cy="181"/>
                </a:xfrm>
                <a:prstGeom prst="rect">
                  <a:avLst/>
                </a:prstGeom>
                <a:solidFill>
                  <a:schemeClr val="bg1"/>
                </a:solidFill>
                <a:ln w="9525">
                  <a:noFill/>
                  <a:miter lim="800000"/>
                </a:ln>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92" name="Rectangle 21"/>
                <p:cNvSpPr>
                  <a:spLocks noChangeArrowheads="1"/>
                </p:cNvSpPr>
                <p:nvPr/>
              </p:nvSpPr>
              <p:spPr bwMode="auto">
                <a:xfrm>
                  <a:off x="4286" y="2795"/>
                  <a:ext cx="363" cy="544"/>
                </a:xfrm>
                <a:prstGeom prst="rect">
                  <a:avLst/>
                </a:prstGeom>
                <a:solidFill>
                  <a:schemeClr val="bg1"/>
                </a:solidFill>
                <a:ln w="9525">
                  <a:noFill/>
                  <a:miter lim="800000"/>
                </a:ln>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93" name="Line 22"/>
                <p:cNvSpPr>
                  <a:spLocks noChangeShapeType="1"/>
                </p:cNvSpPr>
                <p:nvPr/>
              </p:nvSpPr>
              <p:spPr bwMode="auto">
                <a:xfrm>
                  <a:off x="4422" y="2704"/>
                  <a:ext cx="0" cy="182"/>
                </a:xfrm>
                <a:prstGeom prst="line">
                  <a:avLst/>
                </a:prstGeom>
                <a:noFill/>
                <a:ln w="9525">
                  <a:solidFill>
                    <a:schemeClr val="tx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94" name="Line 23"/>
                <p:cNvSpPr>
                  <a:spLocks noChangeShapeType="1"/>
                </p:cNvSpPr>
                <p:nvPr/>
              </p:nvSpPr>
              <p:spPr bwMode="auto">
                <a:xfrm>
                  <a:off x="4429" y="2879"/>
                  <a:ext cx="265" cy="0"/>
                </a:xfrm>
                <a:prstGeom prst="line">
                  <a:avLst/>
                </a:prstGeom>
                <a:noFill/>
                <a:ln w="9525">
                  <a:solidFill>
                    <a:schemeClr val="tx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95" name="Line 24"/>
                <p:cNvSpPr>
                  <a:spLocks noChangeShapeType="1"/>
                </p:cNvSpPr>
                <p:nvPr/>
              </p:nvSpPr>
              <p:spPr bwMode="auto">
                <a:xfrm>
                  <a:off x="4513" y="2795"/>
                  <a:ext cx="181" cy="0"/>
                </a:xfrm>
                <a:prstGeom prst="line">
                  <a:avLst/>
                </a:prstGeom>
                <a:noFill/>
                <a:ln w="9525">
                  <a:solidFill>
                    <a:schemeClr val="tx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96" name="Line 25"/>
                <p:cNvSpPr>
                  <a:spLocks noChangeShapeType="1"/>
                </p:cNvSpPr>
                <p:nvPr/>
              </p:nvSpPr>
              <p:spPr bwMode="auto">
                <a:xfrm>
                  <a:off x="4694" y="2795"/>
                  <a:ext cx="0" cy="91"/>
                </a:xfrm>
                <a:prstGeom prst="line">
                  <a:avLst/>
                </a:prstGeom>
                <a:noFill/>
                <a:ln w="9525">
                  <a:solidFill>
                    <a:schemeClr val="tx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97" name="Line 26"/>
                <p:cNvSpPr>
                  <a:spLocks noChangeShapeType="1"/>
                </p:cNvSpPr>
                <p:nvPr/>
              </p:nvSpPr>
              <p:spPr bwMode="auto">
                <a:xfrm>
                  <a:off x="4513" y="3339"/>
                  <a:ext cx="181" cy="0"/>
                </a:xfrm>
                <a:prstGeom prst="line">
                  <a:avLst/>
                </a:prstGeom>
                <a:noFill/>
                <a:ln w="9525">
                  <a:solidFill>
                    <a:schemeClr val="tx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98" name="Line 27"/>
                <p:cNvSpPr>
                  <a:spLocks noChangeShapeType="1"/>
                </p:cNvSpPr>
                <p:nvPr/>
              </p:nvSpPr>
              <p:spPr bwMode="auto">
                <a:xfrm flipV="1">
                  <a:off x="4422" y="3249"/>
                  <a:ext cx="0" cy="136"/>
                </a:xfrm>
                <a:prstGeom prst="line">
                  <a:avLst/>
                </a:prstGeom>
                <a:noFill/>
                <a:ln w="9525">
                  <a:solidFill>
                    <a:schemeClr val="tx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99" name="Line 28"/>
                <p:cNvSpPr>
                  <a:spLocks noChangeShapeType="1"/>
                </p:cNvSpPr>
                <p:nvPr/>
              </p:nvSpPr>
              <p:spPr bwMode="auto">
                <a:xfrm>
                  <a:off x="4422" y="3249"/>
                  <a:ext cx="272" cy="0"/>
                </a:xfrm>
                <a:prstGeom prst="line">
                  <a:avLst/>
                </a:prstGeom>
                <a:noFill/>
                <a:ln w="9525">
                  <a:solidFill>
                    <a:schemeClr val="tx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00" name="Line 29"/>
                <p:cNvSpPr>
                  <a:spLocks noChangeShapeType="1"/>
                </p:cNvSpPr>
                <p:nvPr/>
              </p:nvSpPr>
              <p:spPr bwMode="auto">
                <a:xfrm flipH="1">
                  <a:off x="4694" y="3249"/>
                  <a:ext cx="0" cy="90"/>
                </a:xfrm>
                <a:prstGeom prst="line">
                  <a:avLst/>
                </a:prstGeom>
                <a:noFill/>
                <a:ln w="9525">
                  <a:solidFill>
                    <a:schemeClr val="tx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grpSp>
          <p:sp>
            <p:nvSpPr>
              <p:cNvPr id="53" name="Text Box 30"/>
              <p:cNvSpPr txBox="1">
                <a:spLocks noChangeArrowheads="1"/>
              </p:cNvSpPr>
              <p:nvPr/>
            </p:nvSpPr>
            <p:spPr bwMode="auto">
              <a:xfrm>
                <a:off x="3152" y="1661"/>
                <a:ext cx="817" cy="297"/>
              </a:xfrm>
              <a:prstGeom prst="rect">
                <a:avLst/>
              </a:prstGeom>
              <a:noFill/>
              <a:ln w="9525">
                <a:noFill/>
                <a:miter lim="800000"/>
              </a:ln>
            </p:spPr>
            <p:txBody>
              <a:bodyPr>
                <a:spAutoFit/>
              </a:bodyPr>
              <a:lstStyle/>
              <a:p>
                <a:pPr algn="l">
                  <a:spcBef>
                    <a:spcPct val="50000"/>
                  </a:spcBef>
                </a:pPr>
                <a:r>
                  <a:rPr lang="zh-CN" altLang="en-US" sz="1400" b="1" dirty="0">
                    <a:latin typeface="微软雅黑" panose="020B0503020204020204" pitchFamily="34" charset="-122"/>
                    <a:ea typeface="微软雅黑" panose="020B0503020204020204" pitchFamily="34" charset="-122"/>
                  </a:rPr>
                  <a:t>电源</a:t>
                </a:r>
                <a:endParaRPr lang="zh-CN" altLang="en-US" sz="1400" b="1" dirty="0">
                  <a:latin typeface="微软雅黑" panose="020B0503020204020204" pitchFamily="34" charset="-122"/>
                  <a:ea typeface="微软雅黑" panose="020B0503020204020204" pitchFamily="34" charset="-122"/>
                </a:endParaRPr>
              </a:p>
            </p:txBody>
          </p:sp>
          <p:sp>
            <p:nvSpPr>
              <p:cNvPr id="54" name="Text Box 31"/>
              <p:cNvSpPr txBox="1">
                <a:spLocks noChangeArrowheads="1"/>
              </p:cNvSpPr>
              <p:nvPr/>
            </p:nvSpPr>
            <p:spPr bwMode="auto">
              <a:xfrm>
                <a:off x="2562" y="3884"/>
                <a:ext cx="771" cy="297"/>
              </a:xfrm>
              <a:prstGeom prst="rect">
                <a:avLst/>
              </a:prstGeom>
              <a:noFill/>
              <a:ln w="9525">
                <a:noFill/>
                <a:miter lim="800000"/>
              </a:ln>
            </p:spPr>
            <p:txBody>
              <a:bodyPr>
                <a:spAutoFit/>
              </a:bodyPr>
              <a:lstStyle/>
              <a:p>
                <a:pPr algn="l">
                  <a:spcBef>
                    <a:spcPct val="50000"/>
                  </a:spcBef>
                </a:pPr>
                <a:r>
                  <a:rPr lang="zh-CN" altLang="en-US" sz="1400" b="1">
                    <a:latin typeface="微软雅黑" panose="020B0503020204020204" pitchFamily="34" charset="-122"/>
                    <a:ea typeface="微软雅黑" panose="020B0503020204020204" pitchFamily="34" charset="-122"/>
                  </a:rPr>
                  <a:t>灯泡</a:t>
                </a:r>
                <a:endParaRPr lang="zh-CN" altLang="en-US" sz="1400" b="1">
                  <a:latin typeface="微软雅黑" panose="020B0503020204020204" pitchFamily="34" charset="-122"/>
                  <a:ea typeface="微软雅黑" panose="020B0503020204020204" pitchFamily="34" charset="-122"/>
                </a:endParaRPr>
              </a:p>
            </p:txBody>
          </p:sp>
          <p:sp>
            <p:nvSpPr>
              <p:cNvPr id="55" name="Text Box 32"/>
              <p:cNvSpPr txBox="1">
                <a:spLocks noChangeArrowheads="1"/>
              </p:cNvSpPr>
              <p:nvPr/>
            </p:nvSpPr>
            <p:spPr bwMode="auto">
              <a:xfrm>
                <a:off x="2290" y="663"/>
                <a:ext cx="900" cy="333"/>
              </a:xfrm>
              <a:prstGeom prst="rect">
                <a:avLst/>
              </a:prstGeom>
              <a:noFill/>
              <a:ln w="9525">
                <a:noFill/>
                <a:miter lim="800000"/>
              </a:ln>
            </p:spPr>
            <p:txBody>
              <a:bodyPr wrap="square">
                <a:spAutoFit/>
              </a:bodyPr>
              <a:lstStyle/>
              <a:p>
                <a:pPr algn="l">
                  <a:spcBef>
                    <a:spcPct val="50000"/>
                  </a:spcBef>
                </a:pPr>
                <a:r>
                  <a:rPr lang="zh-CN" altLang="en-US" sz="1400" b="1" dirty="0">
                    <a:latin typeface="微软雅黑" panose="020B0503020204020204" pitchFamily="34" charset="-122"/>
                    <a:ea typeface="微软雅黑" panose="020B0503020204020204" pitchFamily="34" charset="-122"/>
                  </a:rPr>
                  <a:t>电荷</a:t>
                </a:r>
                <a:endParaRPr lang="zh-CN" altLang="en-US" sz="1400" b="1" dirty="0">
                  <a:latin typeface="微软雅黑" panose="020B0503020204020204" pitchFamily="34" charset="-122"/>
                  <a:ea typeface="微软雅黑" panose="020B0503020204020204" pitchFamily="34" charset="-122"/>
                </a:endParaRPr>
              </a:p>
            </p:txBody>
          </p:sp>
          <p:sp>
            <p:nvSpPr>
              <p:cNvPr id="56" name="Line 33"/>
              <p:cNvSpPr>
                <a:spLocks noChangeShapeType="1"/>
              </p:cNvSpPr>
              <p:nvPr/>
            </p:nvSpPr>
            <p:spPr bwMode="auto">
              <a:xfrm flipH="1">
                <a:off x="2154" y="845"/>
                <a:ext cx="182" cy="181"/>
              </a:xfrm>
              <a:prstGeom prst="line">
                <a:avLst/>
              </a:prstGeom>
              <a:noFill/>
              <a:ln w="9525">
                <a:solidFill>
                  <a:schemeClr val="tx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57" name="Line 34"/>
              <p:cNvSpPr>
                <a:spLocks noChangeShapeType="1"/>
              </p:cNvSpPr>
              <p:nvPr/>
            </p:nvSpPr>
            <p:spPr bwMode="auto">
              <a:xfrm flipV="1">
                <a:off x="2744" y="1706"/>
                <a:ext cx="0" cy="182"/>
              </a:xfrm>
              <a:prstGeom prst="line">
                <a:avLst/>
              </a:prstGeom>
              <a:noFill/>
              <a:ln w="9525">
                <a:solidFill>
                  <a:srgbClr val="FF0000"/>
                </a:solidFill>
                <a:round/>
                <a:tailEnd type="triangle" w="med" len="me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58" name="Line 35"/>
              <p:cNvSpPr>
                <a:spLocks noChangeShapeType="1"/>
              </p:cNvSpPr>
              <p:nvPr/>
            </p:nvSpPr>
            <p:spPr bwMode="auto">
              <a:xfrm flipV="1">
                <a:off x="2932" y="1707"/>
                <a:ext cx="0" cy="182"/>
              </a:xfrm>
              <a:prstGeom prst="line">
                <a:avLst/>
              </a:prstGeom>
              <a:noFill/>
              <a:ln w="9525">
                <a:solidFill>
                  <a:srgbClr val="FF0000"/>
                </a:solidFill>
                <a:round/>
                <a:tailEnd type="triangle" w="med" len="me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59" name="Line 36"/>
              <p:cNvSpPr>
                <a:spLocks noChangeShapeType="1"/>
              </p:cNvSpPr>
              <p:nvPr/>
            </p:nvSpPr>
            <p:spPr bwMode="auto">
              <a:xfrm flipV="1">
                <a:off x="2849" y="1864"/>
                <a:ext cx="0" cy="182"/>
              </a:xfrm>
              <a:prstGeom prst="line">
                <a:avLst/>
              </a:prstGeom>
              <a:noFill/>
              <a:ln w="9525">
                <a:solidFill>
                  <a:srgbClr val="FF0000"/>
                </a:solidFill>
                <a:round/>
                <a:tailEnd type="triangle" w="med" len="me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60" name="Line 37"/>
              <p:cNvSpPr>
                <a:spLocks noChangeShapeType="1"/>
              </p:cNvSpPr>
              <p:nvPr/>
            </p:nvSpPr>
            <p:spPr bwMode="auto">
              <a:xfrm flipV="1">
                <a:off x="2841" y="1502"/>
                <a:ext cx="0" cy="182"/>
              </a:xfrm>
              <a:prstGeom prst="line">
                <a:avLst/>
              </a:prstGeom>
              <a:noFill/>
              <a:ln w="9525">
                <a:solidFill>
                  <a:srgbClr val="FF0000"/>
                </a:solidFill>
                <a:round/>
                <a:tailEnd type="triangle" w="med" len="me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61" name="Text Box 38"/>
              <p:cNvSpPr txBox="1">
                <a:spLocks noChangeArrowheads="1"/>
              </p:cNvSpPr>
              <p:nvPr/>
            </p:nvSpPr>
            <p:spPr bwMode="auto">
              <a:xfrm>
                <a:off x="2517" y="1253"/>
                <a:ext cx="272" cy="297"/>
              </a:xfrm>
              <a:prstGeom prst="rect">
                <a:avLst/>
              </a:prstGeom>
              <a:noFill/>
              <a:ln w="9525">
                <a:noFill/>
                <a:miter lim="800000"/>
              </a:ln>
            </p:spPr>
            <p:txBody>
              <a:bodyPr>
                <a:spAutoFit/>
              </a:bodyPr>
              <a:lstStyle/>
              <a:p>
                <a:pPr algn="l">
                  <a:spcBef>
                    <a:spcPct val="50000"/>
                  </a:spcBef>
                </a:pPr>
                <a:r>
                  <a:rPr lang="en-US" altLang="zh-CN" sz="1400" b="1">
                    <a:latin typeface="微软雅黑" panose="020B0503020204020204" pitchFamily="34" charset="-122"/>
                    <a:ea typeface="微软雅黑" panose="020B0503020204020204" pitchFamily="34" charset="-122"/>
                  </a:rPr>
                  <a:t>+</a:t>
                </a:r>
                <a:endParaRPr lang="en-US" altLang="zh-CN" sz="1400" b="1">
                  <a:latin typeface="微软雅黑" panose="020B0503020204020204" pitchFamily="34" charset="-122"/>
                  <a:ea typeface="微软雅黑" panose="020B0503020204020204" pitchFamily="34" charset="-122"/>
                </a:endParaRPr>
              </a:p>
            </p:txBody>
          </p:sp>
          <p:sp>
            <p:nvSpPr>
              <p:cNvPr id="62" name="Line 39"/>
              <p:cNvSpPr>
                <a:spLocks noChangeShapeType="1"/>
              </p:cNvSpPr>
              <p:nvPr/>
            </p:nvSpPr>
            <p:spPr bwMode="auto">
              <a:xfrm flipH="1">
                <a:off x="2420" y="1143"/>
                <a:ext cx="220" cy="0"/>
              </a:xfrm>
              <a:prstGeom prst="line">
                <a:avLst/>
              </a:prstGeom>
              <a:noFill/>
              <a:ln w="9525">
                <a:solidFill>
                  <a:srgbClr val="FF0000"/>
                </a:solidFill>
                <a:round/>
                <a:tailEnd type="triangle" w="med" len="me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63" name="Line 40"/>
              <p:cNvSpPr>
                <a:spLocks noChangeShapeType="1"/>
              </p:cNvSpPr>
              <p:nvPr/>
            </p:nvSpPr>
            <p:spPr bwMode="auto">
              <a:xfrm flipH="1">
                <a:off x="3027" y="2339"/>
                <a:ext cx="220" cy="0"/>
              </a:xfrm>
              <a:prstGeom prst="line">
                <a:avLst/>
              </a:prstGeom>
              <a:noFill/>
              <a:ln w="9525">
                <a:solidFill>
                  <a:srgbClr val="FF0000"/>
                </a:solidFill>
                <a:round/>
                <a:tailEnd type="triangle" w="med" len="me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64" name="Line 41"/>
              <p:cNvSpPr>
                <a:spLocks noChangeShapeType="1"/>
              </p:cNvSpPr>
              <p:nvPr/>
            </p:nvSpPr>
            <p:spPr bwMode="auto">
              <a:xfrm flipH="1">
                <a:off x="3608" y="2318"/>
                <a:ext cx="220" cy="0"/>
              </a:xfrm>
              <a:prstGeom prst="line">
                <a:avLst/>
              </a:prstGeom>
              <a:noFill/>
              <a:ln w="9525">
                <a:solidFill>
                  <a:srgbClr val="FF0000"/>
                </a:solidFill>
                <a:round/>
                <a:tailEnd type="triangle" w="med" len="me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65" name="Line 42"/>
              <p:cNvSpPr>
                <a:spLocks noChangeShapeType="1"/>
              </p:cNvSpPr>
              <p:nvPr/>
            </p:nvSpPr>
            <p:spPr bwMode="auto">
              <a:xfrm>
                <a:off x="1270" y="1584"/>
                <a:ext cx="0" cy="258"/>
              </a:xfrm>
              <a:prstGeom prst="line">
                <a:avLst/>
              </a:prstGeom>
              <a:noFill/>
              <a:ln w="9525">
                <a:solidFill>
                  <a:srgbClr val="FF0000"/>
                </a:solidFill>
                <a:round/>
                <a:tailEnd type="triangle" w="med" len="me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66" name="Line 43"/>
              <p:cNvSpPr>
                <a:spLocks noChangeShapeType="1"/>
              </p:cNvSpPr>
              <p:nvPr/>
            </p:nvSpPr>
            <p:spPr bwMode="auto">
              <a:xfrm>
                <a:off x="1275" y="2872"/>
                <a:ext cx="0" cy="258"/>
              </a:xfrm>
              <a:prstGeom prst="line">
                <a:avLst/>
              </a:prstGeom>
              <a:noFill/>
              <a:ln w="9525">
                <a:solidFill>
                  <a:srgbClr val="FF0000"/>
                </a:solidFill>
                <a:round/>
                <a:tailEnd type="triangle" w="med" len="me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67" name="Line 44"/>
              <p:cNvSpPr>
                <a:spLocks noChangeShapeType="1"/>
              </p:cNvSpPr>
              <p:nvPr/>
            </p:nvSpPr>
            <p:spPr bwMode="auto">
              <a:xfrm>
                <a:off x="1280" y="2314"/>
                <a:ext cx="0" cy="258"/>
              </a:xfrm>
              <a:prstGeom prst="line">
                <a:avLst/>
              </a:prstGeom>
              <a:noFill/>
              <a:ln w="9525">
                <a:solidFill>
                  <a:srgbClr val="FF0000"/>
                </a:solidFill>
                <a:round/>
                <a:tailEnd type="triangle" w="med" len="me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68" name="Line 45"/>
              <p:cNvSpPr>
                <a:spLocks noChangeShapeType="1"/>
              </p:cNvSpPr>
              <p:nvPr/>
            </p:nvSpPr>
            <p:spPr bwMode="auto">
              <a:xfrm flipV="1">
                <a:off x="4558" y="3015"/>
                <a:ext cx="0" cy="182"/>
              </a:xfrm>
              <a:prstGeom prst="line">
                <a:avLst/>
              </a:prstGeom>
              <a:noFill/>
              <a:ln w="9525">
                <a:solidFill>
                  <a:schemeClr val="tx1"/>
                </a:solidFill>
                <a:round/>
                <a:tailEnd type="triangle" w="med" len="me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69" name="Line 46"/>
              <p:cNvSpPr>
                <a:spLocks noChangeShapeType="1"/>
              </p:cNvSpPr>
              <p:nvPr/>
            </p:nvSpPr>
            <p:spPr bwMode="auto">
              <a:xfrm>
                <a:off x="1804" y="3684"/>
                <a:ext cx="227" cy="0"/>
              </a:xfrm>
              <a:prstGeom prst="line">
                <a:avLst/>
              </a:prstGeom>
              <a:noFill/>
              <a:ln w="9525">
                <a:solidFill>
                  <a:srgbClr val="FF0000"/>
                </a:solidFill>
                <a:round/>
                <a:tailEnd type="triangle" w="med" len="me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70" name="Line 47"/>
              <p:cNvSpPr>
                <a:spLocks noChangeShapeType="1"/>
              </p:cNvSpPr>
              <p:nvPr/>
            </p:nvSpPr>
            <p:spPr bwMode="auto">
              <a:xfrm>
                <a:off x="3347" y="3689"/>
                <a:ext cx="227" cy="0"/>
              </a:xfrm>
              <a:prstGeom prst="line">
                <a:avLst/>
              </a:prstGeom>
              <a:noFill/>
              <a:ln w="9525">
                <a:solidFill>
                  <a:srgbClr val="FF0000"/>
                </a:solidFill>
                <a:round/>
                <a:tailEnd type="triangle" w="med" len="me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71" name="Line 48"/>
              <p:cNvSpPr>
                <a:spLocks noChangeShapeType="1"/>
              </p:cNvSpPr>
              <p:nvPr/>
            </p:nvSpPr>
            <p:spPr bwMode="auto">
              <a:xfrm flipV="1">
                <a:off x="2789" y="2704"/>
                <a:ext cx="0" cy="91"/>
              </a:xfrm>
              <a:prstGeom prst="line">
                <a:avLst/>
              </a:prstGeom>
              <a:noFill/>
              <a:ln w="9525">
                <a:solidFill>
                  <a:schemeClr val="tx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72" name="Line 49"/>
              <p:cNvSpPr>
                <a:spLocks noChangeShapeType="1"/>
              </p:cNvSpPr>
              <p:nvPr/>
            </p:nvSpPr>
            <p:spPr bwMode="auto">
              <a:xfrm flipV="1">
                <a:off x="3016" y="2886"/>
                <a:ext cx="90" cy="52"/>
              </a:xfrm>
              <a:prstGeom prst="line">
                <a:avLst/>
              </a:prstGeom>
              <a:noFill/>
              <a:ln w="9525">
                <a:solidFill>
                  <a:schemeClr val="tx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73" name="Line 50"/>
              <p:cNvSpPr>
                <a:spLocks noChangeShapeType="1"/>
              </p:cNvSpPr>
              <p:nvPr/>
            </p:nvSpPr>
            <p:spPr bwMode="auto">
              <a:xfrm>
                <a:off x="3016" y="3028"/>
                <a:ext cx="91" cy="0"/>
              </a:xfrm>
              <a:prstGeom prst="line">
                <a:avLst/>
              </a:prstGeom>
              <a:noFill/>
              <a:ln w="9525">
                <a:solidFill>
                  <a:schemeClr val="tx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74" name="Line 51"/>
              <p:cNvSpPr>
                <a:spLocks noChangeShapeType="1"/>
              </p:cNvSpPr>
              <p:nvPr/>
            </p:nvSpPr>
            <p:spPr bwMode="auto">
              <a:xfrm flipH="1" flipV="1">
                <a:off x="2562" y="2750"/>
                <a:ext cx="91" cy="91"/>
              </a:xfrm>
              <a:prstGeom prst="line">
                <a:avLst/>
              </a:prstGeom>
              <a:noFill/>
              <a:ln w="9525">
                <a:solidFill>
                  <a:schemeClr val="tx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75" name="Line 52"/>
              <p:cNvSpPr>
                <a:spLocks noChangeShapeType="1"/>
              </p:cNvSpPr>
              <p:nvPr/>
            </p:nvSpPr>
            <p:spPr bwMode="auto">
              <a:xfrm>
                <a:off x="2439" y="3041"/>
                <a:ext cx="91" cy="0"/>
              </a:xfrm>
              <a:prstGeom prst="line">
                <a:avLst/>
              </a:prstGeom>
              <a:noFill/>
              <a:ln w="9525">
                <a:solidFill>
                  <a:schemeClr val="tx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76" name="Line 53"/>
              <p:cNvSpPr>
                <a:spLocks noChangeShapeType="1"/>
              </p:cNvSpPr>
              <p:nvPr/>
            </p:nvSpPr>
            <p:spPr bwMode="auto">
              <a:xfrm flipH="1">
                <a:off x="2426" y="3158"/>
                <a:ext cx="91" cy="52"/>
              </a:xfrm>
              <a:prstGeom prst="line">
                <a:avLst/>
              </a:prstGeom>
              <a:noFill/>
              <a:ln w="9525">
                <a:solidFill>
                  <a:schemeClr val="tx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77" name="Line 54"/>
              <p:cNvSpPr>
                <a:spLocks noChangeShapeType="1"/>
              </p:cNvSpPr>
              <p:nvPr/>
            </p:nvSpPr>
            <p:spPr bwMode="auto">
              <a:xfrm>
                <a:off x="3016" y="3158"/>
                <a:ext cx="91" cy="45"/>
              </a:xfrm>
              <a:prstGeom prst="line">
                <a:avLst/>
              </a:prstGeom>
              <a:noFill/>
              <a:ln w="9525">
                <a:solidFill>
                  <a:schemeClr val="tx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78" name="Line 55"/>
              <p:cNvSpPr>
                <a:spLocks noChangeShapeType="1"/>
              </p:cNvSpPr>
              <p:nvPr/>
            </p:nvSpPr>
            <p:spPr bwMode="auto">
              <a:xfrm flipH="1" flipV="1">
                <a:off x="2446" y="2899"/>
                <a:ext cx="91" cy="45"/>
              </a:xfrm>
              <a:prstGeom prst="line">
                <a:avLst/>
              </a:prstGeom>
              <a:noFill/>
              <a:ln w="9525">
                <a:solidFill>
                  <a:schemeClr val="tx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79" name="Line 56"/>
              <p:cNvSpPr>
                <a:spLocks noChangeShapeType="1"/>
              </p:cNvSpPr>
              <p:nvPr/>
            </p:nvSpPr>
            <p:spPr bwMode="auto">
              <a:xfrm flipV="1">
                <a:off x="2880" y="2749"/>
                <a:ext cx="91" cy="91"/>
              </a:xfrm>
              <a:prstGeom prst="line">
                <a:avLst/>
              </a:prstGeom>
              <a:noFill/>
              <a:ln w="9525">
                <a:solidFill>
                  <a:schemeClr val="tx1"/>
                </a:solidFill>
                <a:round/>
              </a:ln>
            </p:spPr>
            <p:txBody>
              <a:bodyPr/>
              <a:lstStyle/>
              <a:p>
                <a:endParaRPr lang="zh-CN" altLang="en-US" sz="1400">
                  <a:latin typeface="微软雅黑" panose="020B0503020204020204" pitchFamily="34" charset="-122"/>
                  <a:ea typeface="微软雅黑" panose="020B0503020204020204" pitchFamily="34" charset="-122"/>
                </a:endParaRPr>
              </a:p>
            </p:txBody>
          </p:sp>
        </p:grpSp>
        <p:sp>
          <p:nvSpPr>
            <p:cNvPr id="50" name="Line 57"/>
            <p:cNvSpPr>
              <a:spLocks noChangeShapeType="1"/>
            </p:cNvSpPr>
            <p:nvPr/>
          </p:nvSpPr>
          <p:spPr bwMode="auto">
            <a:xfrm flipH="1">
              <a:off x="1701" y="1143"/>
              <a:ext cx="272" cy="0"/>
            </a:xfrm>
            <a:prstGeom prst="line">
              <a:avLst/>
            </a:prstGeom>
            <a:noFill/>
            <a:ln w="9525">
              <a:solidFill>
                <a:srgbClr val="FF0000"/>
              </a:solidFill>
              <a:round/>
              <a:tailEnd type="triangle" w="med" len="med"/>
            </a:ln>
          </p:spPr>
          <p:txBody>
            <a:bodyPr/>
            <a:lstStyle/>
            <a:p>
              <a:endParaRPr lang="zh-CN" altLang="en-US" sz="1400" dirty="0">
                <a:solidFill>
                  <a:srgbClr val="FF0000"/>
                </a:solidFill>
                <a:latin typeface="微软雅黑" panose="020B0503020204020204" pitchFamily="34" charset="-122"/>
                <a:ea typeface="微软雅黑" panose="020B0503020204020204" pitchFamily="34" charset="-122"/>
              </a:endParaRPr>
            </a:p>
          </p:txBody>
        </p:sp>
      </p:grpSp>
      <p:grpSp>
        <p:nvGrpSpPr>
          <p:cNvPr id="103" name="组合 29"/>
          <p:cNvGrpSpPr/>
          <p:nvPr/>
        </p:nvGrpSpPr>
        <p:grpSpPr bwMode="auto">
          <a:xfrm>
            <a:off x="9093552" y="2314223"/>
            <a:ext cx="2071159" cy="1490311"/>
            <a:chOff x="1721922" y="692697"/>
            <a:chExt cx="3806042" cy="2200411"/>
          </a:xfrm>
        </p:grpSpPr>
        <p:pic>
          <p:nvPicPr>
            <p:cNvPr id="104" name="图片 12" descr="开关.tif"/>
            <p:cNvPicPr>
              <a:picLocks noChangeAspect="1"/>
            </p:cNvPicPr>
            <p:nvPr/>
          </p:nvPicPr>
          <p:blipFill>
            <a:blip r:embed="rId2" cstate="print"/>
            <a:srcRect/>
            <a:stretch>
              <a:fillRect/>
            </a:stretch>
          </p:blipFill>
          <p:spPr bwMode="auto">
            <a:xfrm>
              <a:off x="1763688" y="1628800"/>
              <a:ext cx="1391649" cy="1152128"/>
            </a:xfrm>
            <a:prstGeom prst="rect">
              <a:avLst/>
            </a:prstGeom>
            <a:noFill/>
            <a:ln w="9525">
              <a:noFill/>
              <a:miter lim="800000"/>
              <a:headEnd/>
              <a:tailEnd/>
            </a:ln>
          </p:spPr>
        </p:pic>
        <p:pic>
          <p:nvPicPr>
            <p:cNvPr id="105" name="图片 13" descr="灯泡.tif"/>
            <p:cNvPicPr>
              <a:picLocks noChangeAspect="1"/>
            </p:cNvPicPr>
            <p:nvPr/>
          </p:nvPicPr>
          <p:blipFill>
            <a:blip r:embed="rId3" cstate="print"/>
            <a:srcRect/>
            <a:stretch>
              <a:fillRect/>
            </a:stretch>
          </p:blipFill>
          <p:spPr bwMode="auto">
            <a:xfrm>
              <a:off x="3851920" y="1916832"/>
              <a:ext cx="1446223" cy="976276"/>
            </a:xfrm>
            <a:prstGeom prst="rect">
              <a:avLst/>
            </a:prstGeom>
            <a:noFill/>
            <a:ln w="9525">
              <a:noFill/>
              <a:miter lim="800000"/>
              <a:headEnd/>
              <a:tailEnd/>
            </a:ln>
          </p:spPr>
        </p:pic>
        <p:pic>
          <p:nvPicPr>
            <p:cNvPr id="106" name="图片 14" descr="电池组.tif"/>
            <p:cNvPicPr>
              <a:picLocks noChangeAspect="1"/>
            </p:cNvPicPr>
            <p:nvPr/>
          </p:nvPicPr>
          <p:blipFill>
            <a:blip r:embed="rId4" cstate="print"/>
            <a:srcRect/>
            <a:stretch>
              <a:fillRect/>
            </a:stretch>
          </p:blipFill>
          <p:spPr bwMode="auto">
            <a:xfrm>
              <a:off x="2435259" y="692697"/>
              <a:ext cx="2064733" cy="712500"/>
            </a:xfrm>
            <a:prstGeom prst="rect">
              <a:avLst/>
            </a:prstGeom>
            <a:noFill/>
            <a:ln w="9525">
              <a:noFill/>
              <a:miter lim="800000"/>
              <a:headEnd/>
              <a:tailEnd/>
            </a:ln>
          </p:spPr>
        </p:pic>
        <p:sp>
          <p:nvSpPr>
            <p:cNvPr id="107" name="任意多边形 106"/>
            <p:cNvSpPr/>
            <p:nvPr/>
          </p:nvSpPr>
          <p:spPr>
            <a:xfrm>
              <a:off x="1721922" y="1056256"/>
              <a:ext cx="1128481" cy="1505043"/>
            </a:xfrm>
            <a:custGeom>
              <a:avLst/>
              <a:gdLst>
                <a:gd name="connsiteX0" fmla="*/ 1128156 w 1128156"/>
                <a:gd name="connsiteY0" fmla="*/ 0 h 1504207"/>
                <a:gd name="connsiteX1" fmla="*/ 819397 w 1128156"/>
                <a:gd name="connsiteY1" fmla="*/ 23751 h 1504207"/>
                <a:gd name="connsiteX2" fmla="*/ 522514 w 1128156"/>
                <a:gd name="connsiteY2" fmla="*/ 95002 h 1504207"/>
                <a:gd name="connsiteX3" fmla="*/ 356260 w 1128156"/>
                <a:gd name="connsiteY3" fmla="*/ 213756 h 1504207"/>
                <a:gd name="connsiteX4" fmla="*/ 166255 w 1128156"/>
                <a:gd name="connsiteY4" fmla="*/ 391886 h 1504207"/>
                <a:gd name="connsiteX5" fmla="*/ 83127 w 1128156"/>
                <a:gd name="connsiteY5" fmla="*/ 629392 h 1504207"/>
                <a:gd name="connsiteX6" fmla="*/ 47501 w 1128156"/>
                <a:gd name="connsiteY6" fmla="*/ 843148 h 1504207"/>
                <a:gd name="connsiteX7" fmla="*/ 11875 w 1128156"/>
                <a:gd name="connsiteY7" fmla="*/ 1045028 h 1504207"/>
                <a:gd name="connsiteX8" fmla="*/ 23751 w 1128156"/>
                <a:gd name="connsiteY8" fmla="*/ 1306286 h 1504207"/>
                <a:gd name="connsiteX9" fmla="*/ 154379 w 1128156"/>
                <a:gd name="connsiteY9" fmla="*/ 1484415 h 1504207"/>
                <a:gd name="connsiteX10" fmla="*/ 403761 w 1128156"/>
                <a:gd name="connsiteY10" fmla="*/ 1425039 h 150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8156" h="1504207">
                  <a:moveTo>
                    <a:pt x="1128156" y="0"/>
                  </a:moveTo>
                  <a:cubicBezTo>
                    <a:pt x="1024246" y="3958"/>
                    <a:pt x="920337" y="7917"/>
                    <a:pt x="819397" y="23751"/>
                  </a:cubicBezTo>
                  <a:cubicBezTo>
                    <a:pt x="718457" y="39585"/>
                    <a:pt x="599703" y="63335"/>
                    <a:pt x="522514" y="95002"/>
                  </a:cubicBezTo>
                  <a:cubicBezTo>
                    <a:pt x="445325" y="126669"/>
                    <a:pt x="415637" y="164275"/>
                    <a:pt x="356260" y="213756"/>
                  </a:cubicBezTo>
                  <a:cubicBezTo>
                    <a:pt x="296884" y="263237"/>
                    <a:pt x="211777" y="322613"/>
                    <a:pt x="166255" y="391886"/>
                  </a:cubicBezTo>
                  <a:cubicBezTo>
                    <a:pt x="120733" y="461159"/>
                    <a:pt x="102919" y="554182"/>
                    <a:pt x="83127" y="629392"/>
                  </a:cubicBezTo>
                  <a:cubicBezTo>
                    <a:pt x="63335" y="704602"/>
                    <a:pt x="59376" y="773875"/>
                    <a:pt x="47501" y="843148"/>
                  </a:cubicBezTo>
                  <a:cubicBezTo>
                    <a:pt x="35626" y="912421"/>
                    <a:pt x="15833" y="967838"/>
                    <a:pt x="11875" y="1045028"/>
                  </a:cubicBezTo>
                  <a:cubicBezTo>
                    <a:pt x="7917" y="1122218"/>
                    <a:pt x="0" y="1233055"/>
                    <a:pt x="23751" y="1306286"/>
                  </a:cubicBezTo>
                  <a:cubicBezTo>
                    <a:pt x="47502" y="1379517"/>
                    <a:pt x="91044" y="1464623"/>
                    <a:pt x="154379" y="1484415"/>
                  </a:cubicBezTo>
                  <a:cubicBezTo>
                    <a:pt x="217714" y="1504207"/>
                    <a:pt x="310737" y="1464623"/>
                    <a:pt x="403761" y="1425039"/>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08" name="任意多边形 107"/>
            <p:cNvSpPr/>
            <p:nvPr/>
          </p:nvSpPr>
          <p:spPr>
            <a:xfrm>
              <a:off x="2683749" y="2458106"/>
              <a:ext cx="1544320" cy="87317"/>
            </a:xfrm>
            <a:custGeom>
              <a:avLst/>
              <a:gdLst>
                <a:gd name="connsiteX0" fmla="*/ 0 w 1543793"/>
                <a:gd name="connsiteY0" fmla="*/ 0 h 87085"/>
                <a:gd name="connsiteX1" fmla="*/ 285008 w 1543793"/>
                <a:gd name="connsiteY1" fmla="*/ 71252 h 87085"/>
                <a:gd name="connsiteX2" fmla="*/ 427512 w 1543793"/>
                <a:gd name="connsiteY2" fmla="*/ 71252 h 87085"/>
                <a:gd name="connsiteX3" fmla="*/ 570016 w 1543793"/>
                <a:gd name="connsiteY3" fmla="*/ 83127 h 87085"/>
                <a:gd name="connsiteX4" fmla="*/ 783772 w 1543793"/>
                <a:gd name="connsiteY4" fmla="*/ 83127 h 87085"/>
                <a:gd name="connsiteX5" fmla="*/ 878774 w 1543793"/>
                <a:gd name="connsiteY5" fmla="*/ 83127 h 87085"/>
                <a:gd name="connsiteX6" fmla="*/ 1092530 w 1543793"/>
                <a:gd name="connsiteY6" fmla="*/ 83127 h 87085"/>
                <a:gd name="connsiteX7" fmla="*/ 1235034 w 1543793"/>
                <a:gd name="connsiteY7" fmla="*/ 59377 h 87085"/>
                <a:gd name="connsiteX8" fmla="*/ 1389413 w 1543793"/>
                <a:gd name="connsiteY8" fmla="*/ 47502 h 87085"/>
                <a:gd name="connsiteX9" fmla="*/ 1543793 w 1543793"/>
                <a:gd name="connsiteY9" fmla="*/ 23751 h 8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793" h="87085">
                  <a:moveTo>
                    <a:pt x="0" y="0"/>
                  </a:moveTo>
                  <a:cubicBezTo>
                    <a:pt x="106878" y="29688"/>
                    <a:pt x="213756" y="59377"/>
                    <a:pt x="285008" y="71252"/>
                  </a:cubicBezTo>
                  <a:cubicBezTo>
                    <a:pt x="356260" y="83127"/>
                    <a:pt x="380011" y="69273"/>
                    <a:pt x="427512" y="71252"/>
                  </a:cubicBezTo>
                  <a:cubicBezTo>
                    <a:pt x="475013" y="73231"/>
                    <a:pt x="510639" y="81148"/>
                    <a:pt x="570016" y="83127"/>
                  </a:cubicBezTo>
                  <a:cubicBezTo>
                    <a:pt x="629393" y="85106"/>
                    <a:pt x="783772" y="83127"/>
                    <a:pt x="783772" y="83127"/>
                  </a:cubicBezTo>
                  <a:lnTo>
                    <a:pt x="878774" y="83127"/>
                  </a:lnTo>
                  <a:cubicBezTo>
                    <a:pt x="930234" y="83127"/>
                    <a:pt x="1033153" y="87085"/>
                    <a:pt x="1092530" y="83127"/>
                  </a:cubicBezTo>
                  <a:cubicBezTo>
                    <a:pt x="1151907" y="79169"/>
                    <a:pt x="1185554" y="65314"/>
                    <a:pt x="1235034" y="59377"/>
                  </a:cubicBezTo>
                  <a:cubicBezTo>
                    <a:pt x="1284514" y="53440"/>
                    <a:pt x="1337953" y="53440"/>
                    <a:pt x="1389413" y="47502"/>
                  </a:cubicBezTo>
                  <a:cubicBezTo>
                    <a:pt x="1440873" y="41564"/>
                    <a:pt x="1492333" y="32657"/>
                    <a:pt x="1543793" y="23751"/>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09" name="任意多边形 108"/>
            <p:cNvSpPr/>
            <p:nvPr/>
          </p:nvSpPr>
          <p:spPr>
            <a:xfrm>
              <a:off x="4251877" y="1032443"/>
              <a:ext cx="1276087" cy="1438364"/>
            </a:xfrm>
            <a:custGeom>
              <a:avLst/>
              <a:gdLst>
                <a:gd name="connsiteX0" fmla="*/ 0 w 1276598"/>
                <a:gd name="connsiteY0" fmla="*/ 0 h 1436915"/>
                <a:gd name="connsiteX1" fmla="*/ 391886 w 1276598"/>
                <a:gd name="connsiteY1" fmla="*/ 11876 h 1436915"/>
                <a:gd name="connsiteX2" fmla="*/ 641268 w 1276598"/>
                <a:gd name="connsiteY2" fmla="*/ 71252 h 1436915"/>
                <a:gd name="connsiteX3" fmla="*/ 771896 w 1276598"/>
                <a:gd name="connsiteY3" fmla="*/ 118753 h 1436915"/>
                <a:gd name="connsiteX4" fmla="*/ 1009403 w 1276598"/>
                <a:gd name="connsiteY4" fmla="*/ 285008 h 1436915"/>
                <a:gd name="connsiteX5" fmla="*/ 1175657 w 1276598"/>
                <a:gd name="connsiteY5" fmla="*/ 510639 h 1436915"/>
                <a:gd name="connsiteX6" fmla="*/ 1258785 w 1276598"/>
                <a:gd name="connsiteY6" fmla="*/ 771896 h 1436915"/>
                <a:gd name="connsiteX7" fmla="*/ 1258785 w 1276598"/>
                <a:gd name="connsiteY7" fmla="*/ 1068779 h 1436915"/>
                <a:gd name="connsiteX8" fmla="*/ 1151907 w 1276598"/>
                <a:gd name="connsiteY8" fmla="*/ 1306286 h 1436915"/>
                <a:gd name="connsiteX9" fmla="*/ 997528 w 1276598"/>
                <a:gd name="connsiteY9" fmla="*/ 1401289 h 1436915"/>
                <a:gd name="connsiteX10" fmla="*/ 688769 w 1276598"/>
                <a:gd name="connsiteY10" fmla="*/ 1436915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6598" h="1436915">
                  <a:moveTo>
                    <a:pt x="0" y="0"/>
                  </a:moveTo>
                  <a:cubicBezTo>
                    <a:pt x="142504" y="0"/>
                    <a:pt x="285008" y="1"/>
                    <a:pt x="391886" y="11876"/>
                  </a:cubicBezTo>
                  <a:cubicBezTo>
                    <a:pt x="498764" y="23751"/>
                    <a:pt x="577933" y="53439"/>
                    <a:pt x="641268" y="71252"/>
                  </a:cubicBezTo>
                  <a:cubicBezTo>
                    <a:pt x="704603" y="89065"/>
                    <a:pt x="710540" y="83127"/>
                    <a:pt x="771896" y="118753"/>
                  </a:cubicBezTo>
                  <a:cubicBezTo>
                    <a:pt x="833252" y="154379"/>
                    <a:pt x="942110" y="219694"/>
                    <a:pt x="1009403" y="285008"/>
                  </a:cubicBezTo>
                  <a:cubicBezTo>
                    <a:pt x="1076696" y="350322"/>
                    <a:pt x="1134093" y="429491"/>
                    <a:pt x="1175657" y="510639"/>
                  </a:cubicBezTo>
                  <a:cubicBezTo>
                    <a:pt x="1217221" y="591787"/>
                    <a:pt x="1244930" y="678873"/>
                    <a:pt x="1258785" y="771896"/>
                  </a:cubicBezTo>
                  <a:cubicBezTo>
                    <a:pt x="1272640" y="864919"/>
                    <a:pt x="1276598" y="979714"/>
                    <a:pt x="1258785" y="1068779"/>
                  </a:cubicBezTo>
                  <a:cubicBezTo>
                    <a:pt x="1240972" y="1157844"/>
                    <a:pt x="1195450" y="1250868"/>
                    <a:pt x="1151907" y="1306286"/>
                  </a:cubicBezTo>
                  <a:cubicBezTo>
                    <a:pt x="1108364" y="1361704"/>
                    <a:pt x="1074718" y="1379518"/>
                    <a:pt x="997528" y="1401289"/>
                  </a:cubicBezTo>
                  <a:cubicBezTo>
                    <a:pt x="920338" y="1423061"/>
                    <a:pt x="804553" y="1429988"/>
                    <a:pt x="688769" y="1436915"/>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grpSp>
      <p:sp>
        <p:nvSpPr>
          <p:cNvPr id="110" name="Text Box 4"/>
          <p:cNvSpPr txBox="1">
            <a:spLocks noChangeArrowheads="1"/>
          </p:cNvSpPr>
          <p:nvPr/>
        </p:nvSpPr>
        <p:spPr bwMode="auto">
          <a:xfrm>
            <a:off x="6276620" y="5517445"/>
            <a:ext cx="4052712" cy="707886"/>
          </a:xfrm>
          <a:prstGeom prst="rect">
            <a:avLst/>
          </a:prstGeom>
          <a:noFill/>
          <a:ln w="9525">
            <a:noFill/>
            <a:miter lim="800000"/>
          </a:ln>
        </p:spPr>
        <p:txBody>
          <a:bodyPr wrap="square">
            <a:spAutoFit/>
          </a:bodyPr>
          <a:lstStyle/>
          <a:p>
            <a:pPr>
              <a:spcBef>
                <a:spcPct val="50000"/>
              </a:spcBef>
            </a:pPr>
            <a:r>
              <a:rPr lang="zh-CN" altLang="en-US" sz="2000" b="1" dirty="0" smtClean="0">
                <a:solidFill>
                  <a:srgbClr val="FF0000"/>
                </a:solidFill>
                <a:latin typeface="微软雅黑" panose="020B0503020204020204" pitchFamily="34" charset="-122"/>
                <a:ea typeface="微软雅黑" panose="020B0503020204020204" pitchFamily="34" charset="-122"/>
              </a:rPr>
              <a:t>电压是形成电流的原因，电源是提供电压的装置</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blinds(horizontal)">
                                      <p:cBhvr>
                                        <p:cTn id="31" dur="500"/>
                                        <p:tgtEl>
                                          <p:spTgt spid="47"/>
                                        </p:tgtEl>
                                      </p:cBhvr>
                                    </p:animEffect>
                                  </p:childTnLst>
                                </p:cTn>
                              </p:par>
                              <p:par>
                                <p:cTn id="32" presetID="3" presetClass="entr" presetSubtype="10" fill="hold"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blinds(horizontal)">
                                      <p:cBhvr>
                                        <p:cTn id="34" dur="500"/>
                                        <p:tgtEl>
                                          <p:spTgt spid="10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0"/>
                                        </p:tgtEl>
                                        <p:attrNameLst>
                                          <p:attrName>style.visibility</p:attrName>
                                        </p:attrNameLst>
                                      </p:cBhvr>
                                      <p:to>
                                        <p:strVal val="visible"/>
                                      </p:to>
                                    </p:set>
                                    <p:anim calcmode="lin" valueType="num">
                                      <p:cBhvr additive="base">
                                        <p:cTn id="45" dur="500" fill="hold"/>
                                        <p:tgtEl>
                                          <p:spTgt spid="110"/>
                                        </p:tgtEl>
                                        <p:attrNameLst>
                                          <p:attrName>ppt_x</p:attrName>
                                        </p:attrNameLst>
                                      </p:cBhvr>
                                      <p:tavLst>
                                        <p:tav tm="0">
                                          <p:val>
                                            <p:strVal val="#ppt_x"/>
                                          </p:val>
                                        </p:tav>
                                        <p:tav tm="100000">
                                          <p:val>
                                            <p:strVal val="#ppt_x"/>
                                          </p:val>
                                        </p:tav>
                                      </p:tavLst>
                                    </p:anim>
                                    <p:anim calcmode="lin" valueType="num">
                                      <p:cBhvr additive="base">
                                        <p:cTn id="46"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grpId="1" nodeType="clickEffect">
                                  <p:stCondLst>
                                    <p:cond delay="0"/>
                                  </p:stCondLst>
                                  <p:childTnLst>
                                    <p:animScale>
                                      <p:cBhvr>
                                        <p:cTn id="50" dur="2000" fill="hold"/>
                                        <p:tgtEl>
                                          <p:spTgt spid="1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0" grpId="0"/>
      <p:bldP spid="10" grpId="0"/>
      <p:bldP spid="13" grpId="0"/>
      <p:bldP spid="110" grpId="0"/>
      <p:bldP spid="1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427704" y="977763"/>
            <a:ext cx="1769806" cy="452829"/>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defRPr/>
            </a:pPr>
            <a:r>
              <a:rPr lang="zh-CN" altLang="en-US" sz="2400" b="1" dirty="0" smtClean="0">
                <a:latin typeface="微软雅黑" panose="020B0503020204020204" pitchFamily="34" charset="-122"/>
                <a:ea typeface="微软雅黑" panose="020B0503020204020204" pitchFamily="34" charset="-122"/>
              </a:rPr>
              <a:t>   知识讲解</a:t>
            </a:r>
            <a:endParaRPr lang="zh-CN" altLang="en-US" sz="2400" b="1" dirty="0" smtClean="0">
              <a:latin typeface="微软雅黑" panose="020B0503020204020204" pitchFamily="34" charset="-122"/>
              <a:ea typeface="微软雅黑" panose="020B0503020204020204" pitchFamily="34" charset="-122"/>
            </a:endParaRPr>
          </a:p>
        </p:txBody>
      </p:sp>
      <p:sp>
        <p:nvSpPr>
          <p:cNvPr id="8" name="Text Box 4"/>
          <p:cNvSpPr txBox="1">
            <a:spLocks noChangeArrowheads="1"/>
          </p:cNvSpPr>
          <p:nvPr/>
        </p:nvSpPr>
        <p:spPr bwMode="auto">
          <a:xfrm>
            <a:off x="899652" y="2062675"/>
            <a:ext cx="1174044" cy="461665"/>
          </a:xfrm>
          <a:prstGeom prst="rect">
            <a:avLst/>
          </a:prstGeom>
          <a:noFill/>
          <a:ln w="9525">
            <a:noFill/>
            <a:miter lim="800000"/>
          </a:ln>
        </p:spPr>
        <p:txBody>
          <a:bodyPr wrap="square">
            <a:spAutoFit/>
          </a:bodyPr>
          <a:lstStyle/>
          <a:p>
            <a:pPr>
              <a:spcBef>
                <a:spcPct val="50000"/>
              </a:spcBef>
            </a:pP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电压</a:t>
            </a:r>
            <a:endParaRPr lang="zh-CN" altLang="en-US" sz="2400" dirty="0">
              <a:latin typeface="微软雅黑" panose="020B0503020204020204" pitchFamily="34" charset="-122"/>
              <a:ea typeface="微软雅黑" panose="020B0503020204020204" pitchFamily="34" charset="-122"/>
            </a:endParaRPr>
          </a:p>
        </p:txBody>
      </p:sp>
      <p:sp>
        <p:nvSpPr>
          <p:cNvPr id="9" name="Text Box 4"/>
          <p:cNvSpPr txBox="1">
            <a:spLocks noChangeArrowheads="1"/>
          </p:cNvSpPr>
          <p:nvPr/>
        </p:nvSpPr>
        <p:spPr bwMode="auto">
          <a:xfrm>
            <a:off x="2328606" y="1934037"/>
            <a:ext cx="4492978" cy="830997"/>
          </a:xfrm>
          <a:prstGeom prst="rect">
            <a:avLst/>
          </a:prstGeom>
          <a:noFill/>
          <a:ln w="9525">
            <a:noFill/>
            <a:miter lim="800000"/>
          </a:ln>
        </p:spPr>
        <p:txBody>
          <a:bodyPr wrap="square">
            <a:spAutoFit/>
          </a:bodyPr>
          <a:lstStyle/>
          <a:p>
            <a:pPr>
              <a:spcBef>
                <a:spcPct val="50000"/>
              </a:spcBef>
            </a:pPr>
            <a:r>
              <a:rPr lang="zh-CN" altLang="en-US" sz="2400" dirty="0" smtClean="0">
                <a:solidFill>
                  <a:srgbClr val="0070C0"/>
                </a:solidFill>
                <a:latin typeface="微软雅黑" panose="020B0503020204020204" pitchFamily="34" charset="-122"/>
                <a:ea typeface="微软雅黑" panose="020B0503020204020204" pitchFamily="34" charset="-122"/>
              </a:rPr>
              <a:t>电压是使电荷发生定向移动从而形成电流的原因。符号为</a:t>
            </a:r>
            <a:r>
              <a:rPr lang="en-US" altLang="zh-CN" sz="24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U</a:t>
            </a:r>
            <a:r>
              <a:rPr lang="zh-CN" altLang="en-US" sz="2400" dirty="0" smtClean="0">
                <a:solidFill>
                  <a:srgbClr val="0070C0"/>
                </a:solidFill>
                <a:latin typeface="微软雅黑" panose="020B0503020204020204" pitchFamily="34" charset="-122"/>
                <a:ea typeface="微软雅黑" panose="020B0503020204020204" pitchFamily="34" charset="-122"/>
              </a:rPr>
              <a:t>。</a:t>
            </a:r>
            <a:endParaRPr lang="zh-CN" altLang="en-US" sz="2400" dirty="0">
              <a:solidFill>
                <a:srgbClr val="0070C0"/>
              </a:solidFill>
              <a:latin typeface="微软雅黑" panose="020B0503020204020204" pitchFamily="34" charset="-122"/>
              <a:ea typeface="微软雅黑" panose="020B0503020204020204" pitchFamily="34" charset="-122"/>
            </a:endParaRPr>
          </a:p>
        </p:txBody>
      </p:sp>
      <p:sp>
        <p:nvSpPr>
          <p:cNvPr id="10" name="Text Box 4"/>
          <p:cNvSpPr txBox="1">
            <a:spLocks noChangeArrowheads="1"/>
          </p:cNvSpPr>
          <p:nvPr/>
        </p:nvSpPr>
        <p:spPr bwMode="auto">
          <a:xfrm>
            <a:off x="910941" y="3238898"/>
            <a:ext cx="2235200" cy="461665"/>
          </a:xfrm>
          <a:prstGeom prst="rect">
            <a:avLst/>
          </a:prstGeom>
          <a:noFill/>
          <a:ln w="9525">
            <a:noFill/>
            <a:miter lim="800000"/>
          </a:ln>
        </p:spPr>
        <p:txBody>
          <a:bodyPr wrap="square">
            <a:spAutoFit/>
          </a:bodyPr>
          <a:lstStyle/>
          <a:p>
            <a:pPr>
              <a:spcBef>
                <a:spcPct val="50000"/>
              </a:spcBef>
            </a:pPr>
            <a:r>
              <a:rPr lang="en-US" altLang="zh-CN" sz="2400" dirty="0" smtClean="0">
                <a:latin typeface="微软雅黑" panose="020B0503020204020204" pitchFamily="34" charset="-122"/>
                <a:ea typeface="微软雅黑" panose="020B0503020204020204" pitchFamily="34" charset="-122"/>
              </a:rPr>
              <a:t>2.</a:t>
            </a:r>
            <a:r>
              <a:rPr lang="zh-CN" altLang="en-US" sz="2400" dirty="0" smtClean="0">
                <a:latin typeface="微软雅黑" panose="020B0503020204020204" pitchFamily="34" charset="-122"/>
                <a:ea typeface="微软雅黑" panose="020B0503020204020204" pitchFamily="34" charset="-122"/>
              </a:rPr>
              <a:t>电压的单位</a:t>
            </a:r>
            <a:endParaRPr lang="zh-CN" altLang="en-US" sz="2400" dirty="0">
              <a:latin typeface="微软雅黑" panose="020B0503020204020204" pitchFamily="34" charset="-122"/>
              <a:ea typeface="微软雅黑" panose="020B0503020204020204" pitchFamily="34" charset="-122"/>
            </a:endParaRPr>
          </a:p>
        </p:txBody>
      </p:sp>
      <p:sp>
        <p:nvSpPr>
          <p:cNvPr id="11" name="Text Box 4"/>
          <p:cNvSpPr txBox="1">
            <a:spLocks noChangeArrowheads="1"/>
          </p:cNvSpPr>
          <p:nvPr/>
        </p:nvSpPr>
        <p:spPr bwMode="auto">
          <a:xfrm>
            <a:off x="3067118" y="3272590"/>
            <a:ext cx="3838223" cy="461665"/>
          </a:xfrm>
          <a:prstGeom prst="rect">
            <a:avLst/>
          </a:prstGeom>
          <a:noFill/>
          <a:ln w="9525">
            <a:noFill/>
            <a:miter lim="800000"/>
          </a:ln>
        </p:spPr>
        <p:txBody>
          <a:bodyPr wrap="square">
            <a:spAutoFit/>
          </a:bodyPr>
          <a:lstStyle/>
          <a:p>
            <a:pPr>
              <a:spcBef>
                <a:spcPct val="50000"/>
              </a:spcBef>
            </a:pPr>
            <a:r>
              <a:rPr lang="zh-CN" altLang="en-US" sz="2400" dirty="0" smtClean="0">
                <a:solidFill>
                  <a:srgbClr val="FF0000"/>
                </a:solidFill>
                <a:latin typeface="微软雅黑" panose="020B0503020204020204" pitchFamily="34" charset="-122"/>
                <a:ea typeface="微软雅黑" panose="020B0503020204020204" pitchFamily="34" charset="-122"/>
              </a:rPr>
              <a:t>伏特</a:t>
            </a:r>
            <a:r>
              <a:rPr lang="zh-CN" altLang="en-US" sz="2400" dirty="0" smtClean="0">
                <a:latin typeface="微软雅黑" panose="020B0503020204020204" pitchFamily="34" charset="-122"/>
                <a:ea typeface="微软雅黑" panose="020B0503020204020204" pitchFamily="34" charset="-122"/>
              </a:rPr>
              <a:t>，简称</a:t>
            </a:r>
            <a:r>
              <a:rPr lang="zh-CN" altLang="en-US" sz="2400" dirty="0" smtClean="0">
                <a:solidFill>
                  <a:srgbClr val="FF0000"/>
                </a:solidFill>
                <a:latin typeface="微软雅黑" panose="020B0503020204020204" pitchFamily="34" charset="-122"/>
                <a:ea typeface="微软雅黑" panose="020B0503020204020204" pitchFamily="34" charset="-122"/>
              </a:rPr>
              <a:t>伏</a:t>
            </a:r>
            <a:r>
              <a:rPr lang="zh-CN" altLang="en-US" sz="2400" dirty="0" smtClean="0">
                <a:latin typeface="微软雅黑" panose="020B0503020204020204" pitchFamily="34" charset="-122"/>
                <a:ea typeface="微软雅黑" panose="020B0503020204020204" pitchFamily="34" charset="-122"/>
              </a:rPr>
              <a:t>，符号</a:t>
            </a:r>
            <a:r>
              <a:rPr lang="en-US" altLang="zh-CN" sz="2400"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V</a:t>
            </a:r>
            <a:endParaRPr lang="zh-CN" altLang="en-US" sz="240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文本框 1"/>
          <p:cNvSpPr txBox="1"/>
          <p:nvPr/>
        </p:nvSpPr>
        <p:spPr>
          <a:xfrm>
            <a:off x="2457188" y="1007903"/>
            <a:ext cx="3695256" cy="461665"/>
          </a:xfrm>
          <a:prstGeom prst="rect">
            <a:avLst/>
          </a:prstGeom>
          <a:noFill/>
        </p:spPr>
        <p:txBody>
          <a:bodyPr wrap="square">
            <a:spAutoFit/>
          </a:bodyPr>
          <a:lstStyle/>
          <a:p>
            <a:pPr fontAlgn="auto">
              <a:spcBef>
                <a:spcPts val="0"/>
              </a:spcBef>
              <a:spcAft>
                <a:spcPts val="0"/>
              </a:spcAft>
              <a:defRPr/>
            </a:pPr>
            <a:r>
              <a:rPr lang="zh-CN" altLang="en-US" sz="2400" b="1" dirty="0" smtClean="0">
                <a:latin typeface="微软雅黑" panose="020B0503020204020204" pitchFamily="34" charset="-122"/>
                <a:ea typeface="微软雅黑" panose="020B0503020204020204" pitchFamily="34" charset="-122"/>
              </a:rPr>
              <a:t>一、电压</a:t>
            </a:r>
            <a:endParaRPr lang="en-US" altLang="zh-CN" sz="2400" b="1" dirty="0">
              <a:latin typeface="微软雅黑" panose="020B0503020204020204" pitchFamily="34" charset="-122"/>
              <a:ea typeface="微软雅黑" panose="020B0503020204020204" pitchFamily="34" charset="-122"/>
            </a:endParaRPr>
          </a:p>
        </p:txBody>
      </p:sp>
      <p:sp>
        <p:nvSpPr>
          <p:cNvPr id="15" name="TextBox 10"/>
          <p:cNvSpPr txBox="1">
            <a:spLocks noChangeArrowheads="1"/>
          </p:cNvSpPr>
          <p:nvPr/>
        </p:nvSpPr>
        <p:spPr bwMode="auto">
          <a:xfrm>
            <a:off x="2703052" y="3891009"/>
            <a:ext cx="2881489" cy="1421928"/>
          </a:xfrm>
          <a:prstGeom prst="rect">
            <a:avLst/>
          </a:prstGeom>
          <a:noFill/>
          <a:ln w="9525">
            <a:noFill/>
            <a:miter lim="800000"/>
          </a:ln>
        </p:spPr>
        <p:txBody>
          <a:bodyPr wrap="square">
            <a:spAutoFit/>
          </a:bodyPr>
          <a:lstStyle/>
          <a:p>
            <a:pPr algn="ctr">
              <a:lnSpc>
                <a:spcPct val="120000"/>
              </a:lnSpc>
            </a:pPr>
            <a:r>
              <a:rPr lang="zh-CN" altLang="zh-CN" sz="2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kV =10</a:t>
            </a:r>
            <a:r>
              <a:rPr lang="zh-CN" altLang="zh-CN" sz="2400" b="1" baseline="300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b="1" baseline="300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V</a:t>
            </a:r>
            <a:endParaRPr lang="zh-CN" altLang="zh-CN" sz="2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20000"/>
              </a:lnSpc>
            </a:pPr>
            <a:r>
              <a:rPr lang="zh-CN" altLang="zh-CN" sz="2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V=10</a:t>
            </a:r>
            <a:r>
              <a:rPr lang="zh-CN" altLang="zh-CN" sz="2400" b="1" baseline="300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b="1" baseline="300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mV</a:t>
            </a:r>
            <a:endParaRPr lang="zh-CN" altLang="zh-CN" sz="2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20000"/>
              </a:lnSpc>
            </a:pPr>
            <a:r>
              <a:rPr lang="zh-CN" altLang="zh-CN" sz="2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2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mV=10</a:t>
            </a:r>
            <a:r>
              <a:rPr lang="zh-CN" altLang="zh-CN" sz="2400" b="1" baseline="300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b="1" baseline="300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μV</a:t>
            </a:r>
            <a:endParaRPr lang="zh-CN" altLang="zh-CN" sz="2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Text Box 11"/>
          <p:cNvSpPr txBox="1">
            <a:spLocks noChangeArrowheads="1"/>
          </p:cNvSpPr>
          <p:nvPr/>
        </p:nvSpPr>
        <p:spPr bwMode="auto">
          <a:xfrm>
            <a:off x="8760179" y="1027288"/>
            <a:ext cx="1715910" cy="400110"/>
          </a:xfrm>
          <a:prstGeom prst="rect">
            <a:avLst/>
          </a:prstGeom>
          <a:solidFill>
            <a:srgbClr val="FF0000"/>
          </a:solidFill>
          <a:ln w="9525">
            <a:solidFill>
              <a:srgbClr val="FF0000"/>
            </a:solidFill>
            <a:miter lim="800000"/>
          </a:ln>
        </p:spPr>
        <p:txBody>
          <a:bodyPr wrap="square">
            <a:spAutoFit/>
          </a:bodyPr>
          <a:lstStyle/>
          <a:p>
            <a:pPr>
              <a:spcBef>
                <a:spcPct val="50000"/>
              </a:spcBef>
            </a:pPr>
            <a:r>
              <a:rPr lang="zh-CN" altLang="en-US" sz="2000" b="1" dirty="0">
                <a:solidFill>
                  <a:srgbClr val="FFFF00"/>
                </a:solidFill>
                <a:latin typeface="华文楷体" pitchFamily="2" charset="-122"/>
                <a:ea typeface="华文楷体" pitchFamily="2" charset="-122"/>
              </a:rPr>
              <a:t>物理学家介绍</a:t>
            </a:r>
            <a:endParaRPr lang="zh-CN" altLang="en-US" sz="2000" b="1" dirty="0">
              <a:solidFill>
                <a:srgbClr val="FFFF00"/>
              </a:solidFill>
              <a:latin typeface="华文楷体" pitchFamily="2" charset="-122"/>
              <a:ea typeface="华文楷体" pitchFamily="2" charset="-122"/>
            </a:endParaRPr>
          </a:p>
        </p:txBody>
      </p:sp>
      <p:sp>
        <p:nvSpPr>
          <p:cNvPr id="16" name="Text Box 9"/>
          <p:cNvSpPr txBox="1">
            <a:spLocks noChangeArrowheads="1"/>
          </p:cNvSpPr>
          <p:nvPr/>
        </p:nvSpPr>
        <p:spPr bwMode="auto">
          <a:xfrm>
            <a:off x="6946491" y="1534559"/>
            <a:ext cx="4822724" cy="5078313"/>
          </a:xfrm>
          <a:prstGeom prst="rect">
            <a:avLst/>
          </a:prstGeom>
          <a:solidFill>
            <a:schemeClr val="accent2">
              <a:lumMod val="20000"/>
              <a:lumOff val="80000"/>
            </a:schemeClr>
          </a:solidFill>
          <a:ln w="22225" cmpd="thinThick">
            <a:solidFill>
              <a:schemeClr val="accent2">
                <a:lumMod val="60000"/>
                <a:lumOff val="40000"/>
              </a:schemeClr>
            </a:solidFill>
            <a:miter lim="800000"/>
          </a:ln>
          <a:effectLst/>
        </p:spPr>
        <p:txBody>
          <a:bodyPr wrap="square">
            <a:spAutoFit/>
          </a:bodyPr>
          <a:lstStyle/>
          <a:p>
            <a:pPr>
              <a:lnSpc>
                <a:spcPct val="200000"/>
              </a:lnSpc>
              <a:spcBef>
                <a:spcPts val="0"/>
              </a:spcBef>
            </a:pPr>
            <a:r>
              <a:rPr lang="zh-CN" altLang="en-US" b="1" dirty="0" smtClean="0">
                <a:solidFill>
                  <a:srgbClr val="0070C0"/>
                </a:solidFill>
                <a:latin typeface="华文新魏" pitchFamily="2" charset="-122"/>
                <a:ea typeface="华文新魏" pitchFamily="2" charset="-122"/>
              </a:rPr>
              <a:t>意大利物理学家，</a:t>
            </a:r>
            <a:endParaRPr lang="en-US" altLang="zh-CN" b="1" dirty="0" smtClean="0">
              <a:solidFill>
                <a:srgbClr val="0070C0"/>
              </a:solidFill>
              <a:latin typeface="华文新魏" pitchFamily="2" charset="-122"/>
              <a:ea typeface="华文新魏" pitchFamily="2" charset="-122"/>
            </a:endParaRPr>
          </a:p>
          <a:p>
            <a:pPr>
              <a:lnSpc>
                <a:spcPct val="200000"/>
              </a:lnSpc>
              <a:spcBef>
                <a:spcPts val="0"/>
              </a:spcBef>
            </a:pPr>
            <a:r>
              <a:rPr lang="zh-CN" altLang="en-US" b="1" dirty="0" smtClean="0">
                <a:solidFill>
                  <a:srgbClr val="0070C0"/>
                </a:solidFill>
                <a:latin typeface="华文新魏" pitchFamily="2" charset="-122"/>
                <a:ea typeface="华文新魏" pitchFamily="2" charset="-122"/>
              </a:rPr>
              <a:t>从小勤奋学习，</a:t>
            </a:r>
            <a:endParaRPr lang="en-US" altLang="zh-CN" b="1" dirty="0" smtClean="0">
              <a:solidFill>
                <a:srgbClr val="0070C0"/>
              </a:solidFill>
              <a:latin typeface="华文新魏" pitchFamily="2" charset="-122"/>
              <a:ea typeface="华文新魏" pitchFamily="2" charset="-122"/>
            </a:endParaRPr>
          </a:p>
          <a:p>
            <a:pPr>
              <a:lnSpc>
                <a:spcPct val="200000"/>
              </a:lnSpc>
              <a:spcBef>
                <a:spcPts val="0"/>
              </a:spcBef>
            </a:pPr>
            <a:r>
              <a:rPr lang="zh-CN" altLang="en-US" b="1" dirty="0" smtClean="0">
                <a:solidFill>
                  <a:srgbClr val="0070C0"/>
                </a:solidFill>
                <a:latin typeface="华文新魏" pitchFamily="2" charset="-122"/>
                <a:ea typeface="华文新魏" pitchFamily="2" charset="-122"/>
              </a:rPr>
              <a:t>热爱科学，</a:t>
            </a:r>
            <a:r>
              <a:rPr lang="en-US" altLang="zh-CN" b="1" dirty="0" smtClean="0">
                <a:solidFill>
                  <a:srgbClr val="0070C0"/>
                </a:solidFill>
                <a:latin typeface="华文新魏" pitchFamily="2" charset="-122"/>
                <a:ea typeface="华文新魏" pitchFamily="2" charset="-122"/>
              </a:rPr>
              <a:t>16</a:t>
            </a:r>
            <a:r>
              <a:rPr lang="zh-CN" altLang="en-US" b="1" dirty="0" smtClean="0">
                <a:solidFill>
                  <a:srgbClr val="0070C0"/>
                </a:solidFill>
                <a:latin typeface="华文新魏" pitchFamily="2" charset="-122"/>
                <a:ea typeface="华文新魏" pitchFamily="2" charset="-122"/>
              </a:rPr>
              <a:t>岁</a:t>
            </a:r>
            <a:endParaRPr lang="en-US" altLang="zh-CN" b="1" dirty="0" smtClean="0">
              <a:solidFill>
                <a:srgbClr val="0070C0"/>
              </a:solidFill>
              <a:latin typeface="华文新魏" pitchFamily="2" charset="-122"/>
              <a:ea typeface="华文新魏" pitchFamily="2" charset="-122"/>
            </a:endParaRPr>
          </a:p>
          <a:p>
            <a:pPr>
              <a:lnSpc>
                <a:spcPct val="200000"/>
              </a:lnSpc>
              <a:spcBef>
                <a:spcPts val="0"/>
              </a:spcBef>
            </a:pPr>
            <a:r>
              <a:rPr lang="zh-CN" altLang="en-US" b="1" dirty="0" smtClean="0">
                <a:solidFill>
                  <a:srgbClr val="0070C0"/>
                </a:solidFill>
                <a:latin typeface="华文新魏" pitchFamily="2" charset="-122"/>
                <a:ea typeface="华文新魏" pitchFamily="2" charset="-122"/>
              </a:rPr>
              <a:t>就开始与一些科</a:t>
            </a:r>
            <a:endParaRPr lang="en-US" altLang="zh-CN" b="1" dirty="0" smtClean="0">
              <a:solidFill>
                <a:srgbClr val="0070C0"/>
              </a:solidFill>
              <a:latin typeface="华文新魏" pitchFamily="2" charset="-122"/>
              <a:ea typeface="华文新魏" pitchFamily="2" charset="-122"/>
            </a:endParaRPr>
          </a:p>
          <a:p>
            <a:pPr>
              <a:lnSpc>
                <a:spcPct val="200000"/>
              </a:lnSpc>
              <a:spcBef>
                <a:spcPts val="0"/>
              </a:spcBef>
            </a:pPr>
            <a:r>
              <a:rPr lang="zh-CN" altLang="en-US" b="1" dirty="0" smtClean="0">
                <a:solidFill>
                  <a:srgbClr val="0070C0"/>
                </a:solidFill>
                <a:latin typeface="华文新魏" pitchFamily="2" charset="-122"/>
                <a:ea typeface="华文新魏" pitchFamily="2" charset="-122"/>
              </a:rPr>
              <a:t>学家通信。伏特</a:t>
            </a:r>
            <a:endParaRPr lang="en-US" altLang="zh-CN" b="1" dirty="0" smtClean="0">
              <a:solidFill>
                <a:srgbClr val="0070C0"/>
              </a:solidFill>
              <a:latin typeface="华文新魏" pitchFamily="2" charset="-122"/>
              <a:ea typeface="华文新魏" pitchFamily="2" charset="-122"/>
            </a:endParaRPr>
          </a:p>
          <a:p>
            <a:pPr>
              <a:lnSpc>
                <a:spcPct val="200000"/>
              </a:lnSpc>
              <a:spcBef>
                <a:spcPts val="0"/>
              </a:spcBef>
            </a:pPr>
            <a:r>
              <a:rPr lang="zh-CN" altLang="en-US" b="1" dirty="0" smtClean="0">
                <a:solidFill>
                  <a:srgbClr val="0070C0"/>
                </a:solidFill>
                <a:latin typeface="华文新魏" pitchFamily="2" charset="-122"/>
                <a:ea typeface="华文新魏" pitchFamily="2" charset="-122"/>
              </a:rPr>
              <a:t>最重要的科学发明是</a:t>
            </a:r>
            <a:r>
              <a:rPr lang="zh-CN" altLang="en-US" b="1" dirty="0" smtClean="0">
                <a:solidFill>
                  <a:srgbClr val="FF0000"/>
                </a:solidFill>
                <a:latin typeface="华文新魏" pitchFamily="2" charset="-122"/>
                <a:ea typeface="华文新魏" pitchFamily="2" charset="-122"/>
              </a:rPr>
              <a:t>伏特电堆</a:t>
            </a:r>
            <a:r>
              <a:rPr lang="zh-CN" altLang="en-US" b="1" dirty="0" smtClean="0">
                <a:solidFill>
                  <a:srgbClr val="0070C0"/>
                </a:solidFill>
                <a:latin typeface="华文新魏" pitchFamily="2" charset="-122"/>
                <a:ea typeface="华文新魏" pitchFamily="2" charset="-122"/>
              </a:rPr>
              <a:t>，曾经因此掀起电磁学的革命，伏特被称为“电源之父” 。后人为纪念这位著名的物理学家，把电压的单位规定为伏特。 </a:t>
            </a:r>
            <a:endParaRPr lang="zh-CN" altLang="en-US" b="1" dirty="0">
              <a:solidFill>
                <a:srgbClr val="0070C0"/>
              </a:solidFill>
              <a:latin typeface="华文新魏" pitchFamily="2" charset="-122"/>
              <a:ea typeface="华文新魏" pitchFamily="2" charset="-122"/>
            </a:endParaRPr>
          </a:p>
        </p:txBody>
      </p:sp>
      <p:pic>
        <p:nvPicPr>
          <p:cNvPr id="18" name="Picture 5"/>
          <p:cNvPicPr>
            <a:picLocks noChangeAspect="1" noChangeArrowheads="1"/>
          </p:cNvPicPr>
          <p:nvPr/>
        </p:nvPicPr>
        <p:blipFill>
          <a:blip r:embed="rId1"/>
          <a:srcRect/>
          <a:stretch>
            <a:fillRect/>
          </a:stretch>
        </p:blipFill>
        <p:spPr bwMode="auto">
          <a:xfrm>
            <a:off x="9289301" y="1620817"/>
            <a:ext cx="2228200" cy="28921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par>
                                <p:cTn id="40" presetID="3" presetClass="entr" presetSubtype="1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5" grpId="0" autoUpdateAnimBg="0"/>
      <p:bldP spid="17"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427704" y="977763"/>
            <a:ext cx="1769806" cy="452829"/>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defRPr/>
            </a:pPr>
            <a:r>
              <a:rPr lang="zh-CN" altLang="en-US" sz="2400" b="1" dirty="0" smtClean="0">
                <a:latin typeface="微软雅黑" panose="020B0503020204020204" pitchFamily="34" charset="-122"/>
                <a:ea typeface="微软雅黑" panose="020B0503020204020204" pitchFamily="34" charset="-122"/>
              </a:rPr>
              <a:t>   知识讲解</a:t>
            </a:r>
            <a:endParaRPr lang="zh-CN" altLang="en-US" sz="2400" b="1" dirty="0" smtClean="0">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1636888" y="1961444"/>
          <a:ext cx="8128000" cy="1860409"/>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r>
                        <a:rPr lang="zh-CN" altLang="en-US" dirty="0" smtClean="0"/>
                        <a:t>电源及电路</a:t>
                      </a:r>
                      <a:endParaRPr lang="zh-CN" altLang="en-US" dirty="0"/>
                    </a:p>
                  </a:txBody>
                  <a:tcPr/>
                </a:tc>
                <a:tc>
                  <a:txBody>
                    <a:bodyPr/>
                    <a:lstStyle/>
                    <a:p>
                      <a:r>
                        <a:rPr lang="zh-CN" altLang="en-US" dirty="0" smtClean="0"/>
                        <a:t>电压</a:t>
                      </a:r>
                      <a:r>
                        <a:rPr lang="en-US" altLang="zh-CN" dirty="0" smtClean="0"/>
                        <a:t>/V</a:t>
                      </a:r>
                      <a:endParaRPr lang="zh-CN" altLang="en-US" dirty="0"/>
                    </a:p>
                  </a:txBody>
                  <a:tcPr/>
                </a:tc>
                <a:tc>
                  <a:txBody>
                    <a:bodyPr/>
                    <a:lstStyle/>
                    <a:p>
                      <a:r>
                        <a:rPr lang="zh-CN" altLang="en-US" dirty="0" smtClean="0"/>
                        <a:t>电源及电路</a:t>
                      </a:r>
                      <a:endParaRPr lang="zh-CN" altLang="en-US" dirty="0"/>
                    </a:p>
                  </a:txBody>
                  <a:tcPr/>
                </a:tc>
                <a:tc>
                  <a:txBody>
                    <a:bodyPr/>
                    <a:lstStyle/>
                    <a:p>
                      <a:r>
                        <a:rPr lang="zh-CN" altLang="en-US" dirty="0" smtClean="0"/>
                        <a:t>电压</a:t>
                      </a:r>
                      <a:r>
                        <a:rPr lang="en-US" altLang="zh-CN" dirty="0" smtClean="0"/>
                        <a:t>/V</a:t>
                      </a:r>
                      <a:endParaRPr lang="zh-CN" altLang="en-US" dirty="0"/>
                    </a:p>
                  </a:txBody>
                  <a:tcPr/>
                </a:tc>
              </a:tr>
              <a:tr h="377049">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smtClean="0"/>
                        <a:t>一单元太阳能电池</a:t>
                      </a:r>
                      <a:endParaRPr lang="zh-CN" altLang="en-US" dirty="0" smtClean="0"/>
                    </a:p>
                  </a:txBody>
                  <a:tcPr/>
                </a:tc>
                <a:tc>
                  <a:txBody>
                    <a:bodyPr/>
                    <a:lstStyle/>
                    <a:p>
                      <a:r>
                        <a:rPr lang="en-US" altLang="zh-CN" dirty="0" smtClean="0"/>
                        <a:t>0.5</a:t>
                      </a:r>
                      <a:endParaRPr lang="zh-CN" altLang="en-US" baseline="30000" dirty="0"/>
                    </a:p>
                  </a:txBody>
                  <a:tcPr/>
                </a:tc>
                <a:tc>
                  <a:txBody>
                    <a:bodyPr/>
                    <a:lstStyle/>
                    <a:p>
                      <a:r>
                        <a:rPr lang="zh-CN" altLang="en-US" dirty="0" smtClean="0"/>
                        <a:t>一块铅蓄电池</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dirty="0" smtClean="0"/>
                        <a:t>2.0</a:t>
                      </a:r>
                      <a:endParaRPr lang="zh-CN" altLang="en-US" dirty="0"/>
                    </a:p>
                  </a:txBody>
                  <a:tcPr/>
                </a:tc>
              </a:tr>
              <a:tr h="370840">
                <a:tc>
                  <a:txBody>
                    <a:bodyPr/>
                    <a:lstStyle/>
                    <a:p>
                      <a:r>
                        <a:rPr lang="zh-CN" altLang="en-US" dirty="0" smtClean="0"/>
                        <a:t>镍氢电池</a:t>
                      </a:r>
                      <a:endParaRPr lang="zh-CN" altLang="en-US" dirty="0"/>
                    </a:p>
                  </a:txBody>
                  <a:tcPr/>
                </a:tc>
                <a:tc>
                  <a:txBody>
                    <a:bodyPr/>
                    <a:lstStyle/>
                    <a:p>
                      <a:r>
                        <a:rPr lang="en-US" altLang="zh-CN" dirty="0" smtClean="0"/>
                        <a:t>1.2</a:t>
                      </a:r>
                      <a:endParaRPr lang="zh-CN" altLang="en-US" dirty="0"/>
                    </a:p>
                  </a:txBody>
                  <a:tcPr/>
                </a:tc>
                <a:tc>
                  <a:txBody>
                    <a:bodyPr/>
                    <a:lstStyle/>
                    <a:p>
                      <a:r>
                        <a:rPr lang="zh-CN" altLang="en-US" dirty="0" smtClean="0"/>
                        <a:t>手机电池</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dirty="0" smtClean="0"/>
                        <a:t>3.6~3.7</a:t>
                      </a:r>
                      <a:endParaRPr lang="zh-CN" altLang="en-US" dirty="0" smtClean="0"/>
                    </a:p>
                  </a:txBody>
                  <a:tcPr/>
                </a:tc>
              </a:tr>
              <a:tr h="370840">
                <a:tc>
                  <a:txBody>
                    <a:bodyPr/>
                    <a:lstStyle/>
                    <a:p>
                      <a:r>
                        <a:rPr lang="zh-CN" altLang="en-US" dirty="0" smtClean="0"/>
                        <a:t>电子手表用的电池</a:t>
                      </a:r>
                      <a:endParaRPr lang="zh-CN" altLang="en-US" dirty="0"/>
                    </a:p>
                  </a:txBody>
                  <a:tcPr/>
                </a:tc>
                <a:tc>
                  <a:txBody>
                    <a:bodyPr/>
                    <a:lstStyle/>
                    <a:p>
                      <a:r>
                        <a:rPr lang="en-US" altLang="zh-CN" dirty="0" smtClean="0"/>
                        <a:t>1.25~3</a:t>
                      </a:r>
                      <a:endParaRPr lang="zh-CN" altLang="en-US" dirty="0"/>
                    </a:p>
                  </a:txBody>
                  <a:tcPr/>
                </a:tc>
                <a:tc>
                  <a:txBody>
                    <a:bodyPr/>
                    <a:lstStyle/>
                    <a:p>
                      <a:r>
                        <a:rPr lang="zh-CN" altLang="en-US" dirty="0" smtClean="0"/>
                        <a:t>家庭电路</a:t>
                      </a:r>
                      <a:endParaRPr lang="zh-CN" altLang="en-US" dirty="0"/>
                    </a:p>
                  </a:txBody>
                  <a:tcPr/>
                </a:tc>
                <a:tc>
                  <a:txBody>
                    <a:bodyPr/>
                    <a:lstStyle/>
                    <a:p>
                      <a:r>
                        <a:rPr lang="en-US" altLang="zh-CN" dirty="0" smtClean="0"/>
                        <a:t>220</a:t>
                      </a:r>
                      <a:endParaRPr lang="zh-CN" altLang="en-US" dirty="0"/>
                    </a:p>
                  </a:txBody>
                  <a:tcPr/>
                </a:tc>
              </a:tr>
              <a:tr h="370840">
                <a:tc>
                  <a:txBody>
                    <a:bodyPr/>
                    <a:lstStyle/>
                    <a:p>
                      <a:r>
                        <a:rPr lang="zh-CN" altLang="en-US" dirty="0" smtClean="0"/>
                        <a:t>一节干电池</a:t>
                      </a:r>
                      <a:endParaRPr lang="zh-CN" altLang="en-US" dirty="0"/>
                    </a:p>
                  </a:txBody>
                  <a:tcPr/>
                </a:tc>
                <a:tc>
                  <a:txBody>
                    <a:bodyPr/>
                    <a:lstStyle/>
                    <a:p>
                      <a:r>
                        <a:rPr lang="en-US" altLang="zh-CN" dirty="0" smtClean="0"/>
                        <a:t>1.5</a:t>
                      </a:r>
                      <a:endParaRPr lang="zh-CN" altLang="en-US" dirty="0"/>
                    </a:p>
                  </a:txBody>
                  <a:tcPr/>
                </a:tc>
                <a:tc>
                  <a:txBody>
                    <a:bodyPr/>
                    <a:lstStyle/>
                    <a:p>
                      <a:r>
                        <a:rPr lang="zh-CN" altLang="en-US" dirty="0" smtClean="0"/>
                        <a:t>工厂动力用电</a:t>
                      </a:r>
                      <a:endParaRPr lang="zh-CN" altLang="en-US" dirty="0"/>
                    </a:p>
                  </a:txBody>
                  <a:tcPr/>
                </a:tc>
                <a:tc>
                  <a:txBody>
                    <a:bodyPr/>
                    <a:lstStyle/>
                    <a:p>
                      <a:r>
                        <a:rPr lang="en-US" altLang="zh-CN" dirty="0" smtClean="0"/>
                        <a:t>380</a:t>
                      </a:r>
                      <a:endParaRPr lang="zh-CN" altLang="en-US" dirty="0"/>
                    </a:p>
                  </a:txBody>
                  <a:tcPr/>
                </a:tc>
              </a:tr>
            </a:tbl>
          </a:graphicData>
        </a:graphic>
      </p:graphicFrame>
      <p:sp>
        <p:nvSpPr>
          <p:cNvPr id="7" name="文本框 1"/>
          <p:cNvSpPr txBox="1"/>
          <p:nvPr/>
        </p:nvSpPr>
        <p:spPr>
          <a:xfrm>
            <a:off x="4072046" y="1338923"/>
            <a:ext cx="3774279" cy="461665"/>
          </a:xfrm>
          <a:prstGeom prst="rect">
            <a:avLst/>
          </a:prstGeom>
          <a:noFill/>
        </p:spPr>
        <p:txBody>
          <a:bodyPr wrap="square">
            <a:spAutoFit/>
          </a:bodyPr>
          <a:lstStyle/>
          <a:p>
            <a:pPr fontAlgn="auto">
              <a:spcBef>
                <a:spcPts val="0"/>
              </a:spcBef>
              <a:spcAft>
                <a:spcPts val="0"/>
              </a:spcAft>
              <a:defRPr/>
            </a:pPr>
            <a:r>
              <a:rPr lang="zh-CN" altLang="en-US" sz="2400" dirty="0" smtClean="0">
                <a:solidFill>
                  <a:srgbClr val="0070C0"/>
                </a:solidFill>
                <a:latin typeface="微软雅黑" panose="020B0503020204020204" pitchFamily="34" charset="-122"/>
                <a:ea typeface="微软雅黑" panose="020B0503020204020204" pitchFamily="34" charset="-122"/>
              </a:rPr>
              <a:t>一些常见的电压值</a:t>
            </a:r>
            <a:endParaRPr lang="en-US" altLang="zh-CN" sz="2400" dirty="0">
              <a:solidFill>
                <a:srgbClr val="0070C0"/>
              </a:solidFill>
              <a:latin typeface="微软雅黑" panose="020B0503020204020204" pitchFamily="34" charset="-122"/>
              <a:ea typeface="微软雅黑" panose="020B0503020204020204" pitchFamily="34" charset="-122"/>
            </a:endParaRPr>
          </a:p>
        </p:txBody>
      </p:sp>
      <p:sp>
        <p:nvSpPr>
          <p:cNvPr id="8" name="文本框 1"/>
          <p:cNvSpPr txBox="1"/>
          <p:nvPr/>
        </p:nvSpPr>
        <p:spPr>
          <a:xfrm>
            <a:off x="2457188" y="1007903"/>
            <a:ext cx="3695256" cy="461665"/>
          </a:xfrm>
          <a:prstGeom prst="rect">
            <a:avLst/>
          </a:prstGeom>
          <a:noFill/>
        </p:spPr>
        <p:txBody>
          <a:bodyPr wrap="square">
            <a:spAutoFit/>
          </a:bodyPr>
          <a:lstStyle/>
          <a:p>
            <a:pPr fontAlgn="auto">
              <a:spcBef>
                <a:spcPts val="0"/>
              </a:spcBef>
              <a:spcAft>
                <a:spcPts val="0"/>
              </a:spcAft>
              <a:defRPr/>
            </a:pPr>
            <a:r>
              <a:rPr lang="zh-CN" altLang="en-US" sz="2400" b="1" dirty="0" smtClean="0">
                <a:latin typeface="微软雅黑" panose="020B0503020204020204" pitchFamily="34" charset="-122"/>
                <a:ea typeface="微软雅黑" panose="020B0503020204020204" pitchFamily="34" charset="-122"/>
              </a:rPr>
              <a:t>一、电压</a:t>
            </a:r>
            <a:endParaRPr lang="en-US" altLang="zh-CN" sz="2400" b="1" dirty="0">
              <a:latin typeface="微软雅黑" panose="020B0503020204020204" pitchFamily="34" charset="-122"/>
              <a:ea typeface="微软雅黑" panose="020B0503020204020204" pitchFamily="34" charset="-122"/>
            </a:endParaRPr>
          </a:p>
        </p:txBody>
      </p:sp>
      <p:grpSp>
        <p:nvGrpSpPr>
          <p:cNvPr id="9" name="Group 2"/>
          <p:cNvGrpSpPr>
            <a:grpSpLocks noChangeAspect="1"/>
          </p:cNvGrpSpPr>
          <p:nvPr/>
        </p:nvGrpSpPr>
        <p:grpSpPr bwMode="auto">
          <a:xfrm>
            <a:off x="1693334" y="3963288"/>
            <a:ext cx="1735229" cy="1939491"/>
            <a:chOff x="0" y="0"/>
            <a:chExt cx="2305050" cy="2579855"/>
          </a:xfrm>
        </p:grpSpPr>
        <p:grpSp>
          <p:nvGrpSpPr>
            <p:cNvPr id="10" name="Group 3"/>
            <p:cNvGrpSpPr>
              <a:grpSpLocks noChangeAspect="1"/>
            </p:cNvGrpSpPr>
            <p:nvPr/>
          </p:nvGrpSpPr>
          <p:grpSpPr bwMode="auto">
            <a:xfrm>
              <a:off x="0" y="0"/>
              <a:ext cx="2305050" cy="2579855"/>
              <a:chOff x="0" y="0"/>
              <a:chExt cx="2305050" cy="2579136"/>
            </a:xfrm>
          </p:grpSpPr>
          <p:pic>
            <p:nvPicPr>
              <p:cNvPr id="12" name="Picture 8" descr="http://img5.pcpop.com/ProductImages/640x480/0/380/000380804.jpg"/>
              <p:cNvPicPr>
                <a:picLocks noChangeAspect="1" noChangeArrowheads="1"/>
              </p:cNvPicPr>
              <p:nvPr/>
            </p:nvPicPr>
            <p:blipFill>
              <a:blip r:embed="rId1" cstate="print">
                <a:biLevel thresh="50000"/>
                <a:grayscl/>
                <a:lum bright="100000" contrast="100000"/>
              </a:blip>
              <a:srcRect l="3671" t="9448" r="9109" b="9708"/>
              <a:stretch>
                <a:fillRect/>
              </a:stretch>
            </p:blipFill>
            <p:spPr bwMode="auto">
              <a:xfrm>
                <a:off x="0" y="0"/>
                <a:ext cx="2303463" cy="1598170"/>
              </a:xfrm>
              <a:prstGeom prst="rect">
                <a:avLst/>
              </a:prstGeom>
              <a:noFill/>
              <a:ln w="9525">
                <a:solidFill>
                  <a:srgbClr val="7F7F7F"/>
                </a:solidFill>
                <a:miter lim="800000"/>
                <a:headEnd/>
                <a:tailEnd/>
              </a:ln>
            </p:spPr>
          </p:pic>
          <p:sp>
            <p:nvSpPr>
              <p:cNvPr id="13" name="TextBox 12"/>
              <p:cNvSpPr txBox="1">
                <a:spLocks noChangeAspect="1" noChangeArrowheads="1"/>
              </p:cNvSpPr>
              <p:nvPr/>
            </p:nvSpPr>
            <p:spPr bwMode="auto">
              <a:xfrm>
                <a:off x="0" y="1637789"/>
                <a:ext cx="2305050" cy="941347"/>
              </a:xfrm>
              <a:prstGeom prst="rect">
                <a:avLst/>
              </a:prstGeom>
              <a:solidFill>
                <a:schemeClr val="bg2"/>
              </a:solidFill>
              <a:ln w="9525">
                <a:solidFill>
                  <a:srgbClr val="7F7F7F"/>
                </a:solidFill>
                <a:miter lim="800000"/>
              </a:ln>
            </p:spPr>
            <p:txBody>
              <a:bodyPr>
                <a:spAutoFit/>
              </a:bodyPr>
              <a:lstStyle/>
              <a:p>
                <a:pPr algn="ctr"/>
                <a:r>
                  <a:rPr lang="zh-CN" altLang="zh-CN" sz="2000" dirty="0">
                    <a:latin typeface="微软雅黑" panose="020B0503020204020204" pitchFamily="34" charset="-122"/>
                    <a:ea typeface="微软雅黑" panose="020B0503020204020204" pitchFamily="34" charset="-122"/>
                    <a:cs typeface="Times New Roman" panose="02020603050405020304" pitchFamily="18" charset="0"/>
                  </a:rPr>
                  <a:t>1</a:t>
                </a:r>
                <a:r>
                  <a:rPr lang="zh-CN" sz="2000" dirty="0">
                    <a:latin typeface="微软雅黑" panose="020B0503020204020204" pitchFamily="34" charset="-122"/>
                    <a:ea typeface="微软雅黑" panose="020B0503020204020204" pitchFamily="34" charset="-122"/>
                    <a:cs typeface="Times New Roman" panose="02020603050405020304" pitchFamily="18" charset="0"/>
                  </a:rPr>
                  <a:t>节干电池</a:t>
                </a:r>
                <a:r>
                  <a:rPr lang="zh-CN" altLang="zh-CN" sz="2000" dirty="0">
                    <a:latin typeface="微软雅黑" panose="020B0503020204020204" pitchFamily="34" charset="-122"/>
                    <a:ea typeface="微软雅黑" panose="020B0503020204020204" pitchFamily="34" charset="-122"/>
                    <a:cs typeface="Times New Roman" panose="02020603050405020304" pitchFamily="18" charset="0"/>
                  </a:rPr>
                  <a:t>_____V</a:t>
                </a:r>
                <a:endParaRPr lang="zh-CN" altLang="zh-CN" sz="20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pic>
          <p:nvPicPr>
            <p:cNvPr id="11" name="图片 24" descr="干电池1.jpg"/>
            <p:cNvPicPr>
              <a:picLocks noChangeAspect="1" noChangeArrowheads="1"/>
            </p:cNvPicPr>
            <p:nvPr/>
          </p:nvPicPr>
          <p:blipFill>
            <a:blip r:embed="rId2" cstate="print"/>
            <a:srcRect t="2856"/>
            <a:stretch>
              <a:fillRect/>
            </a:stretch>
          </p:blipFill>
          <p:spPr bwMode="auto">
            <a:xfrm>
              <a:off x="523875" y="142875"/>
              <a:ext cx="1333499" cy="1295399"/>
            </a:xfrm>
            <a:prstGeom prst="rect">
              <a:avLst/>
            </a:prstGeom>
            <a:noFill/>
            <a:ln w="9525">
              <a:noFill/>
              <a:miter lim="800000"/>
              <a:headEnd/>
              <a:tailEnd/>
            </a:ln>
          </p:spPr>
        </p:pic>
      </p:grpSp>
      <p:grpSp>
        <p:nvGrpSpPr>
          <p:cNvPr id="14" name="Group 9"/>
          <p:cNvGrpSpPr>
            <a:grpSpLocks noChangeAspect="1"/>
          </p:cNvGrpSpPr>
          <p:nvPr/>
        </p:nvGrpSpPr>
        <p:grpSpPr bwMode="auto">
          <a:xfrm>
            <a:off x="3651957" y="3996267"/>
            <a:ext cx="1713128" cy="1932792"/>
            <a:chOff x="0" y="0"/>
            <a:chExt cx="2305050" cy="2503257"/>
          </a:xfrm>
        </p:grpSpPr>
        <p:pic>
          <p:nvPicPr>
            <p:cNvPr id="15" name="图片 21" descr="家庭电路2.jpg"/>
            <p:cNvPicPr>
              <a:picLocks noChangeAspect="1" noChangeArrowheads="1"/>
            </p:cNvPicPr>
            <p:nvPr/>
          </p:nvPicPr>
          <p:blipFill>
            <a:blip r:embed="rId3" cstate="print"/>
            <a:srcRect b="8197"/>
            <a:stretch>
              <a:fillRect/>
            </a:stretch>
          </p:blipFill>
          <p:spPr bwMode="auto">
            <a:xfrm>
              <a:off x="2240" y="0"/>
              <a:ext cx="2300570" cy="1584000"/>
            </a:xfrm>
            <a:prstGeom prst="rect">
              <a:avLst/>
            </a:prstGeom>
            <a:noFill/>
            <a:ln w="9525">
              <a:noFill/>
              <a:miter lim="800000"/>
              <a:headEnd/>
              <a:tailEnd/>
            </a:ln>
          </p:spPr>
        </p:pic>
        <p:sp>
          <p:nvSpPr>
            <p:cNvPr id="16" name="TextBox 8"/>
            <p:cNvSpPr txBox="1">
              <a:spLocks noChangeAspect="1" noChangeArrowheads="1"/>
            </p:cNvSpPr>
            <p:nvPr/>
          </p:nvSpPr>
          <p:spPr bwMode="auto">
            <a:xfrm>
              <a:off x="0" y="1586438"/>
              <a:ext cx="2305050" cy="916819"/>
            </a:xfrm>
            <a:prstGeom prst="rect">
              <a:avLst/>
            </a:prstGeom>
            <a:solidFill>
              <a:schemeClr val="bg2"/>
            </a:solidFill>
            <a:ln w="9525">
              <a:solidFill>
                <a:srgbClr val="7F7F7F"/>
              </a:solidFill>
              <a:miter lim="800000"/>
            </a:ln>
          </p:spPr>
          <p:txBody>
            <a:bodyPr>
              <a:spAutoFit/>
            </a:bodyP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rPr>
                <a:t>家庭电路</a:t>
              </a:r>
              <a:r>
                <a:rPr lang="zh-CN" altLang="zh-CN" sz="2000" dirty="0" smtClean="0">
                  <a:latin typeface="微软雅黑" panose="020B0503020204020204" pitchFamily="34" charset="-122"/>
                  <a:ea typeface="微软雅黑" panose="020B0503020204020204" pitchFamily="34" charset="-122"/>
                  <a:cs typeface="Times New Roman" panose="02020603050405020304" pitchFamily="18" charset="0"/>
                </a:rPr>
                <a:t>______</a:t>
              </a:r>
              <a:r>
                <a:rPr lang="zh-CN" altLang="zh-CN" sz="2000" dirty="0">
                  <a:latin typeface="微软雅黑" panose="020B0503020204020204" pitchFamily="34" charset="-122"/>
                  <a:ea typeface="微软雅黑" panose="020B0503020204020204" pitchFamily="34" charset="-122"/>
                  <a:cs typeface="Times New Roman" panose="02020603050405020304" pitchFamily="18" charset="0"/>
                </a:rPr>
                <a:t>V</a:t>
              </a:r>
              <a:endParaRPr lang="zh-CN" altLang="zh-CN" sz="20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17" name="Group 3"/>
          <p:cNvGrpSpPr>
            <a:grpSpLocks noChangeAspect="1"/>
          </p:cNvGrpSpPr>
          <p:nvPr/>
        </p:nvGrpSpPr>
        <p:grpSpPr bwMode="auto">
          <a:xfrm>
            <a:off x="5681133" y="4021666"/>
            <a:ext cx="1758187" cy="1915602"/>
            <a:chOff x="0" y="0"/>
            <a:chExt cx="2591" cy="2899"/>
          </a:xfrm>
        </p:grpSpPr>
        <p:pic>
          <p:nvPicPr>
            <p:cNvPr id="18" name="Picture 8" descr="http://img5.pcpop.com/ProductImages/640x480/0/380/000380804.jpg"/>
            <p:cNvPicPr>
              <a:picLocks noChangeAspect="1" noChangeArrowheads="1"/>
            </p:cNvPicPr>
            <p:nvPr/>
          </p:nvPicPr>
          <p:blipFill>
            <a:blip r:embed="rId4" cstate="print">
              <a:biLevel thresh="50000"/>
              <a:grayscl/>
              <a:lum bright="100000" contrast="100000"/>
            </a:blip>
            <a:srcRect l="3671" t="9448" r="9109" b="9708"/>
            <a:stretch>
              <a:fillRect/>
            </a:stretch>
          </p:blipFill>
          <p:spPr bwMode="auto">
            <a:xfrm>
              <a:off x="0" y="7"/>
              <a:ext cx="2589" cy="1795"/>
            </a:xfrm>
            <a:prstGeom prst="rect">
              <a:avLst/>
            </a:prstGeom>
            <a:noFill/>
            <a:ln w="9525">
              <a:solidFill>
                <a:srgbClr val="7F7F7F"/>
              </a:solidFill>
              <a:miter lim="800000"/>
              <a:headEnd/>
              <a:tailEnd/>
            </a:ln>
          </p:spPr>
        </p:pic>
        <p:sp>
          <p:nvSpPr>
            <p:cNvPr id="19" name="TextBox 12"/>
            <p:cNvSpPr txBox="1">
              <a:spLocks noChangeAspect="1" noChangeArrowheads="1"/>
            </p:cNvSpPr>
            <p:nvPr/>
          </p:nvSpPr>
          <p:spPr bwMode="auto">
            <a:xfrm>
              <a:off x="0" y="1828"/>
              <a:ext cx="2591" cy="1071"/>
            </a:xfrm>
            <a:prstGeom prst="rect">
              <a:avLst/>
            </a:prstGeom>
            <a:solidFill>
              <a:schemeClr val="bg2"/>
            </a:solidFill>
            <a:ln w="9525">
              <a:solidFill>
                <a:srgbClr val="7F7F7F"/>
              </a:solidFill>
              <a:miter lim="800000"/>
            </a:ln>
          </p:spPr>
          <p:txBody>
            <a:bodyPr wrap="square">
              <a:spAutoFit/>
            </a:bodyP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rPr>
                <a:t>一只铅蓄电池</a:t>
              </a:r>
              <a:r>
                <a:rPr lang="zh-CN" altLang="zh-CN" sz="2000" dirty="0">
                  <a:latin typeface="微软雅黑" panose="020B0503020204020204" pitchFamily="34" charset="-122"/>
                  <a:ea typeface="微软雅黑" panose="020B0503020204020204" pitchFamily="34" charset="-122"/>
                  <a:cs typeface="Times New Roman" panose="02020603050405020304" pitchFamily="18" charset="0"/>
                </a:rPr>
                <a:t>_____V</a:t>
              </a:r>
              <a:endParaRPr lang="zh-CN" altLang="zh-CN" sz="20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0" name="Picture 6" descr="u=2023177485,1342426050&amp;fm=0&amp;gp=8"/>
            <p:cNvPicPr>
              <a:picLocks noChangeAspect="1" noChangeArrowheads="1"/>
            </p:cNvPicPr>
            <p:nvPr/>
          </p:nvPicPr>
          <p:blipFill>
            <a:blip r:embed="rId5"/>
            <a:srcRect/>
            <a:stretch>
              <a:fillRect/>
            </a:stretch>
          </p:blipFill>
          <p:spPr bwMode="auto">
            <a:xfrm>
              <a:off x="431" y="0"/>
              <a:ext cx="1768" cy="1824"/>
            </a:xfrm>
            <a:prstGeom prst="rect">
              <a:avLst/>
            </a:prstGeom>
            <a:noFill/>
            <a:ln w="9525">
              <a:noFill/>
              <a:miter lim="800000"/>
              <a:headEnd/>
              <a:tailEnd/>
            </a:ln>
          </p:spPr>
        </p:pic>
      </p:grpSp>
      <p:grpSp>
        <p:nvGrpSpPr>
          <p:cNvPr id="21" name="Group 8"/>
          <p:cNvGrpSpPr>
            <a:grpSpLocks noChangeAspect="1"/>
          </p:cNvGrpSpPr>
          <p:nvPr/>
        </p:nvGrpSpPr>
        <p:grpSpPr bwMode="auto">
          <a:xfrm>
            <a:off x="7869124" y="4006671"/>
            <a:ext cx="1769722" cy="1967867"/>
            <a:chOff x="1" y="-17"/>
            <a:chExt cx="2608" cy="2900"/>
          </a:xfrm>
        </p:grpSpPr>
        <p:grpSp>
          <p:nvGrpSpPr>
            <p:cNvPr id="22" name="Group 9"/>
            <p:cNvGrpSpPr>
              <a:grpSpLocks noChangeAspect="1"/>
            </p:cNvGrpSpPr>
            <p:nvPr/>
          </p:nvGrpSpPr>
          <p:grpSpPr bwMode="auto">
            <a:xfrm>
              <a:off x="1" y="0"/>
              <a:ext cx="2591" cy="2883"/>
              <a:chOff x="0" y="0"/>
              <a:chExt cx="2305050" cy="2566701"/>
            </a:xfrm>
          </p:grpSpPr>
          <p:pic>
            <p:nvPicPr>
              <p:cNvPr id="24" name="Picture 8" descr="http://img5.pcpop.com/ProductImages/640x480/0/380/000380804.jpg"/>
              <p:cNvPicPr>
                <a:picLocks noChangeAspect="1" noChangeArrowheads="1"/>
              </p:cNvPicPr>
              <p:nvPr/>
            </p:nvPicPr>
            <p:blipFill>
              <a:blip r:embed="rId6" cstate="print">
                <a:biLevel thresh="50000"/>
                <a:grayscl/>
                <a:lum bright="100000" contrast="100000"/>
              </a:blip>
              <a:srcRect l="3671" t="9448" r="9109" b="9708"/>
              <a:stretch>
                <a:fillRect/>
              </a:stretch>
            </p:blipFill>
            <p:spPr bwMode="auto">
              <a:xfrm>
                <a:off x="0" y="0"/>
                <a:ext cx="2303463" cy="1598170"/>
              </a:xfrm>
              <a:prstGeom prst="rect">
                <a:avLst/>
              </a:prstGeom>
              <a:noFill/>
              <a:ln w="9525">
                <a:solidFill>
                  <a:srgbClr val="7F7F7F"/>
                </a:solidFill>
                <a:miter lim="800000"/>
                <a:headEnd/>
                <a:tailEnd/>
              </a:ln>
            </p:spPr>
          </p:pic>
          <p:sp>
            <p:nvSpPr>
              <p:cNvPr id="25" name="TextBox 12"/>
              <p:cNvSpPr txBox="1">
                <a:spLocks noChangeAspect="1" noChangeArrowheads="1"/>
              </p:cNvSpPr>
              <p:nvPr/>
            </p:nvSpPr>
            <p:spPr bwMode="auto">
              <a:xfrm>
                <a:off x="0" y="1637995"/>
                <a:ext cx="2305050" cy="928706"/>
              </a:xfrm>
              <a:prstGeom prst="rect">
                <a:avLst/>
              </a:prstGeom>
              <a:solidFill>
                <a:schemeClr val="bg2"/>
              </a:solidFill>
              <a:ln w="9525">
                <a:solidFill>
                  <a:srgbClr val="7F7F7F"/>
                </a:solidFill>
                <a:miter lim="800000"/>
              </a:ln>
            </p:spPr>
            <p:txBody>
              <a:bodyPr wrap="square">
                <a:spAutoFit/>
              </a:bodyPr>
              <a:lstStyle/>
              <a:p>
                <a:pPr algn="ctr"/>
                <a:r>
                  <a:rPr lang="zh-CN" sz="2000" dirty="0">
                    <a:latin typeface="微软雅黑" panose="020B0503020204020204" pitchFamily="34" charset="-122"/>
                    <a:ea typeface="微软雅黑" panose="020B0503020204020204" pitchFamily="34" charset="-122"/>
                    <a:cs typeface="Times New Roman" panose="02020603050405020304" pitchFamily="18" charset="0"/>
                  </a:rPr>
                  <a:t>动力电路</a:t>
                </a:r>
                <a:r>
                  <a:rPr lang="zh-CN" altLang="zh-CN" sz="2000" dirty="0" smtClean="0">
                    <a:latin typeface="微软雅黑" panose="020B0503020204020204" pitchFamily="34" charset="-122"/>
                    <a:ea typeface="微软雅黑" panose="020B0503020204020204" pitchFamily="34" charset="-122"/>
                    <a:cs typeface="Times New Roman" panose="02020603050405020304" pitchFamily="18" charset="0"/>
                  </a:rPr>
                  <a:t>____</a:t>
                </a:r>
                <a:r>
                  <a:rPr lang="zh-CN" altLang="zh-CN" sz="2000" dirty="0">
                    <a:latin typeface="微软雅黑" panose="020B0503020204020204" pitchFamily="34" charset="-122"/>
                    <a:ea typeface="微软雅黑" panose="020B0503020204020204" pitchFamily="34" charset="-122"/>
                    <a:cs typeface="Times New Roman" panose="02020603050405020304" pitchFamily="18" charset="0"/>
                  </a:rPr>
                  <a:t>V</a:t>
                </a:r>
                <a:endParaRPr lang="zh-CN" altLang="zh-CN" sz="20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pic>
          <p:nvPicPr>
            <p:cNvPr id="23" name="Picture 12" descr="5bf57925297cf728908f9da4"/>
            <p:cNvPicPr>
              <a:picLocks noChangeAspect="1" noChangeArrowheads="1"/>
            </p:cNvPicPr>
            <p:nvPr/>
          </p:nvPicPr>
          <p:blipFill>
            <a:blip r:embed="rId7" cstate="print"/>
            <a:srcRect/>
            <a:stretch>
              <a:fillRect/>
            </a:stretch>
          </p:blipFill>
          <p:spPr bwMode="auto">
            <a:xfrm>
              <a:off x="17" y="-17"/>
              <a:ext cx="2592" cy="1836"/>
            </a:xfrm>
            <a:prstGeom prst="rect">
              <a:avLst/>
            </a:prstGeom>
            <a:noFill/>
            <a:ln w="9525">
              <a:noFill/>
              <a:miter lim="800000"/>
              <a:headEnd/>
              <a:tailEnd/>
            </a:ln>
          </p:spPr>
        </p:pic>
      </p:grpSp>
      <p:sp>
        <p:nvSpPr>
          <p:cNvPr id="26" name="Rectangle 7"/>
          <p:cNvSpPr>
            <a:spLocks noChangeArrowheads="1"/>
          </p:cNvSpPr>
          <p:nvPr/>
        </p:nvSpPr>
        <p:spPr bwMode="auto">
          <a:xfrm>
            <a:off x="6317722" y="5487458"/>
            <a:ext cx="354012" cy="461665"/>
          </a:xfrm>
          <a:prstGeom prst="rect">
            <a:avLst/>
          </a:prstGeom>
          <a:noFill/>
          <a:ln w="9525">
            <a:noFill/>
            <a:miter lim="800000"/>
          </a:ln>
        </p:spPr>
        <p:txBody>
          <a:bodyPr wrap="square">
            <a:spAutoFit/>
          </a:bodyPr>
          <a:lstStyle/>
          <a:p>
            <a:r>
              <a:rPr lang="zh-CN" altLang="zh-CN" sz="2400" b="1" dirty="0">
                <a:solidFill>
                  <a:srgbClr val="FF3300"/>
                </a:solidFill>
                <a:latin typeface="Times New Roman" panose="02020603050405020304" pitchFamily="18" charset="0"/>
                <a:cs typeface="Times New Roman" panose="02020603050405020304" pitchFamily="18" charset="0"/>
              </a:rPr>
              <a:t>2 </a:t>
            </a:r>
            <a:endParaRPr lang="zh-CN" altLang="zh-CN" sz="2400" b="1" dirty="0">
              <a:solidFill>
                <a:srgbClr val="FF3300"/>
              </a:solidFill>
              <a:latin typeface="Times New Roman" panose="02020603050405020304" pitchFamily="18" charset="0"/>
              <a:cs typeface="Times New Roman" panose="02020603050405020304" pitchFamily="18" charset="0"/>
            </a:endParaRPr>
          </a:p>
        </p:txBody>
      </p:sp>
      <p:sp>
        <p:nvSpPr>
          <p:cNvPr id="27" name="Rectangle 7"/>
          <p:cNvSpPr>
            <a:spLocks noChangeArrowheads="1"/>
          </p:cNvSpPr>
          <p:nvPr/>
        </p:nvSpPr>
        <p:spPr bwMode="auto">
          <a:xfrm>
            <a:off x="2185988" y="5408436"/>
            <a:ext cx="579789" cy="461665"/>
          </a:xfrm>
          <a:prstGeom prst="rect">
            <a:avLst/>
          </a:prstGeom>
          <a:noFill/>
          <a:ln w="9525">
            <a:noFill/>
            <a:miter lim="800000"/>
          </a:ln>
        </p:spPr>
        <p:txBody>
          <a:bodyPr wrap="square">
            <a:spAutoFit/>
          </a:bodyPr>
          <a:lstStyle/>
          <a:p>
            <a:r>
              <a:rPr lang="en-US" altLang="zh-CN" sz="2400" b="1" dirty="0" smtClean="0">
                <a:solidFill>
                  <a:srgbClr val="FF3300"/>
                </a:solidFill>
                <a:latin typeface="Times New Roman" panose="02020603050405020304" pitchFamily="18" charset="0"/>
                <a:cs typeface="Times New Roman" panose="02020603050405020304" pitchFamily="18" charset="0"/>
              </a:rPr>
              <a:t>1.5</a:t>
            </a:r>
            <a:r>
              <a:rPr lang="zh-CN" altLang="zh-CN" sz="2400" b="1" dirty="0" smtClean="0">
                <a:solidFill>
                  <a:srgbClr val="FF3300"/>
                </a:solidFill>
                <a:latin typeface="Times New Roman" panose="02020603050405020304" pitchFamily="18" charset="0"/>
                <a:cs typeface="Times New Roman" panose="02020603050405020304" pitchFamily="18" charset="0"/>
              </a:rPr>
              <a:t> </a:t>
            </a:r>
            <a:endParaRPr lang="zh-CN" altLang="zh-CN" sz="2400" b="1" dirty="0">
              <a:solidFill>
                <a:srgbClr val="FF3300"/>
              </a:solidFill>
              <a:latin typeface="Times New Roman" panose="02020603050405020304" pitchFamily="18" charset="0"/>
              <a:cs typeface="Times New Roman" panose="02020603050405020304" pitchFamily="18" charset="0"/>
            </a:endParaRPr>
          </a:p>
        </p:txBody>
      </p:sp>
      <p:sp>
        <p:nvSpPr>
          <p:cNvPr id="28" name="Rectangle 7"/>
          <p:cNvSpPr>
            <a:spLocks noChangeArrowheads="1"/>
          </p:cNvSpPr>
          <p:nvPr/>
        </p:nvSpPr>
        <p:spPr bwMode="auto">
          <a:xfrm>
            <a:off x="4093810" y="5498747"/>
            <a:ext cx="794279" cy="461665"/>
          </a:xfrm>
          <a:prstGeom prst="rect">
            <a:avLst/>
          </a:prstGeom>
          <a:noFill/>
          <a:ln w="9525">
            <a:noFill/>
            <a:miter lim="800000"/>
          </a:ln>
        </p:spPr>
        <p:txBody>
          <a:bodyPr wrap="square">
            <a:spAutoFit/>
          </a:bodyPr>
          <a:lstStyle/>
          <a:p>
            <a:r>
              <a:rPr lang="zh-CN" altLang="zh-CN" sz="2400" b="1" dirty="0" smtClean="0">
                <a:solidFill>
                  <a:srgbClr val="FF3300"/>
                </a:solidFill>
                <a:latin typeface="Times New Roman" panose="02020603050405020304" pitchFamily="18" charset="0"/>
                <a:cs typeface="Times New Roman" panose="02020603050405020304" pitchFamily="18" charset="0"/>
              </a:rPr>
              <a:t>2</a:t>
            </a:r>
            <a:r>
              <a:rPr lang="en-US" altLang="zh-CN" sz="2400" b="1" dirty="0" smtClean="0">
                <a:solidFill>
                  <a:srgbClr val="FF3300"/>
                </a:solidFill>
                <a:latin typeface="Times New Roman" panose="02020603050405020304" pitchFamily="18" charset="0"/>
                <a:cs typeface="Times New Roman" panose="02020603050405020304" pitchFamily="18" charset="0"/>
              </a:rPr>
              <a:t>20</a:t>
            </a:r>
            <a:r>
              <a:rPr lang="zh-CN" altLang="zh-CN" sz="2400" b="1" dirty="0" smtClean="0">
                <a:solidFill>
                  <a:srgbClr val="FF3300"/>
                </a:solidFill>
                <a:latin typeface="Times New Roman" panose="02020603050405020304" pitchFamily="18" charset="0"/>
                <a:cs typeface="Times New Roman" panose="02020603050405020304" pitchFamily="18" charset="0"/>
              </a:rPr>
              <a:t> </a:t>
            </a:r>
            <a:endParaRPr lang="zh-CN" altLang="zh-CN" sz="2400" b="1" dirty="0">
              <a:solidFill>
                <a:srgbClr val="FF3300"/>
              </a:solidFill>
              <a:latin typeface="Times New Roman" panose="02020603050405020304" pitchFamily="18" charset="0"/>
              <a:cs typeface="Times New Roman" panose="02020603050405020304" pitchFamily="18" charset="0"/>
            </a:endParaRPr>
          </a:p>
        </p:txBody>
      </p:sp>
      <p:sp>
        <p:nvSpPr>
          <p:cNvPr id="29" name="Rectangle 7"/>
          <p:cNvSpPr>
            <a:spLocks noChangeArrowheads="1"/>
          </p:cNvSpPr>
          <p:nvPr/>
        </p:nvSpPr>
        <p:spPr bwMode="auto">
          <a:xfrm>
            <a:off x="8265419" y="5517865"/>
            <a:ext cx="760411" cy="461665"/>
          </a:xfrm>
          <a:prstGeom prst="rect">
            <a:avLst/>
          </a:prstGeom>
          <a:noFill/>
          <a:ln w="9525">
            <a:noFill/>
            <a:miter lim="800000"/>
          </a:ln>
        </p:spPr>
        <p:txBody>
          <a:bodyPr wrap="square">
            <a:spAutoFit/>
          </a:bodyPr>
          <a:lstStyle/>
          <a:p>
            <a:r>
              <a:rPr lang="en-US" altLang="zh-CN" sz="2400" b="1" dirty="0" smtClean="0">
                <a:solidFill>
                  <a:srgbClr val="FF3300"/>
                </a:solidFill>
                <a:latin typeface="Times New Roman" panose="02020603050405020304" pitchFamily="18" charset="0"/>
                <a:cs typeface="Times New Roman" panose="02020603050405020304" pitchFamily="18" charset="0"/>
              </a:rPr>
              <a:t>380</a:t>
            </a:r>
            <a:r>
              <a:rPr lang="zh-CN" altLang="zh-CN" sz="2400" b="1" dirty="0" smtClean="0">
                <a:solidFill>
                  <a:srgbClr val="FF3300"/>
                </a:solidFill>
                <a:latin typeface="Times New Roman" panose="02020603050405020304" pitchFamily="18" charset="0"/>
                <a:cs typeface="Times New Roman" panose="02020603050405020304" pitchFamily="18" charset="0"/>
              </a:rPr>
              <a:t> </a:t>
            </a:r>
            <a:endParaRPr lang="zh-CN" altLang="zh-CN" sz="2400" b="1" dirty="0">
              <a:solidFill>
                <a:srgbClr val="FF33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27"/>
                                        </p:tgtEl>
                                        <p:attrNameLst>
                                          <p:attrName>style.visibility</p:attrName>
                                        </p:attrNameLst>
                                      </p:cBhvr>
                                      <p:to>
                                        <p:strVal val="visible"/>
                                      </p:to>
                                    </p:set>
                                    <p:set>
                                      <p:cBhvr>
                                        <p:cTn id="25" dur="228" fill="hold">
                                          <p:stCondLst>
                                            <p:cond delay="0"/>
                                          </p:stCondLst>
                                        </p:cTn>
                                        <p:tgtEl>
                                          <p:spTgt spid="27"/>
                                        </p:tgtEl>
                                        <p:attrNameLst>
                                          <p:attrName>style.rotation</p:attrName>
                                        </p:attrNameLst>
                                      </p:cBhvr>
                                      <p:to>
                                        <p:strVal val="-45.0"/>
                                      </p:to>
                                    </p:set>
                                    <p:anim calcmode="lin" valueType="num">
                                      <p:cBhvr>
                                        <p:cTn id="26" dur="228" fill="hold">
                                          <p:stCondLst>
                                            <p:cond delay="228"/>
                                          </p:stCondLst>
                                        </p:cTn>
                                        <p:tgtEl>
                                          <p:spTgt spid="27"/>
                                        </p:tgtEl>
                                        <p:attrNameLst>
                                          <p:attrName>style.rotation</p:attrName>
                                        </p:attrNameLst>
                                      </p:cBhvr>
                                      <p:tavLst>
                                        <p:tav tm="0">
                                          <p:val>
                                            <p:fltVal val="-45"/>
                                          </p:val>
                                        </p:tav>
                                        <p:tav tm="69900">
                                          <p:val>
                                            <p:fltVal val="45"/>
                                          </p:val>
                                        </p:tav>
                                        <p:tav tm="100000">
                                          <p:val>
                                            <p:fltVal val="0"/>
                                          </p:val>
                                        </p:tav>
                                      </p:tavLst>
                                    </p:anim>
                                    <p:anim calcmode="lin" valueType="num">
                                      <p:cBhvr>
                                        <p:cTn id="27" dur="228" fill="hold">
                                          <p:stCondLst>
                                            <p:cond delay="0"/>
                                          </p:stCondLst>
                                        </p:cTn>
                                        <p:tgtEl>
                                          <p:spTgt spid="27"/>
                                        </p:tgtEl>
                                        <p:attrNameLst>
                                          <p:attrName>ppt_y</p:attrName>
                                        </p:attrNameLst>
                                      </p:cBhvr>
                                      <p:tavLst>
                                        <p:tav tm="0">
                                          <p:val>
                                            <p:strVal val="#ppt_y-1"/>
                                          </p:val>
                                        </p:tav>
                                        <p:tav tm="100000">
                                          <p:val>
                                            <p:strVal val="#ppt_y-(0.354*#ppt_w-0.172*#ppt_h)"/>
                                          </p:val>
                                        </p:tav>
                                      </p:tavLst>
                                    </p:anim>
                                    <p:anim calcmode="lin" valueType="num">
                                      <p:cBhvr>
                                        <p:cTn id="28" dur="78" decel="50000" autoRev="1" fill="hold">
                                          <p:stCondLst>
                                            <p:cond delay="228"/>
                                          </p:stCondLst>
                                        </p:cTn>
                                        <p:tgtEl>
                                          <p:spTgt spid="27"/>
                                        </p:tgtEl>
                                        <p:attrNameLst>
                                          <p:attrName>ppt_y</p:attrName>
                                        </p:attrNameLst>
                                      </p:cBhvr>
                                      <p:tavLst>
                                        <p:tav tm="0">
                                          <p:val>
                                            <p:strVal val="#ppt_y-(0.354*#ppt_w-0.172*#ppt_h)"/>
                                          </p:val>
                                        </p:tav>
                                        <p:tav tm="100000">
                                          <p:val>
                                            <p:strVal val="#ppt_y-(0.354*#ppt_w-0.172*#ppt_h)-#ppt_h/2"/>
                                          </p:val>
                                        </p:tav>
                                      </p:tavLst>
                                    </p:anim>
                                    <p:anim calcmode="lin" valueType="num">
                                      <p:cBhvr>
                                        <p:cTn id="29" dur="68" fill="hold">
                                          <p:stCondLst>
                                            <p:cond delay="432"/>
                                          </p:stCondLst>
                                        </p:cTn>
                                        <p:tgtEl>
                                          <p:spTgt spid="27"/>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28"/>
                                        </p:tgtEl>
                                        <p:attrNameLst>
                                          <p:attrName>style.visibility</p:attrName>
                                        </p:attrNameLst>
                                      </p:cBhvr>
                                      <p:to>
                                        <p:strVal val="visible"/>
                                      </p:to>
                                    </p:set>
                                    <p:set>
                                      <p:cBhvr>
                                        <p:cTn id="34" dur="228" fill="hold">
                                          <p:stCondLst>
                                            <p:cond delay="0"/>
                                          </p:stCondLst>
                                        </p:cTn>
                                        <p:tgtEl>
                                          <p:spTgt spid="28"/>
                                        </p:tgtEl>
                                        <p:attrNameLst>
                                          <p:attrName>style.rotation</p:attrName>
                                        </p:attrNameLst>
                                      </p:cBhvr>
                                      <p:to>
                                        <p:strVal val="-45.0"/>
                                      </p:to>
                                    </p:set>
                                    <p:anim calcmode="lin" valueType="num">
                                      <p:cBhvr>
                                        <p:cTn id="35" dur="228" fill="hold">
                                          <p:stCondLst>
                                            <p:cond delay="228"/>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36" dur="228"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37" dur="78" decel="50000" autoRev="1" fill="hold">
                                          <p:stCondLst>
                                            <p:cond delay="228"/>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38" dur="68" fill="hold">
                                          <p:stCondLst>
                                            <p:cond delay="432"/>
                                          </p:stCondLst>
                                        </p:cTn>
                                        <p:tgtEl>
                                          <p:spTgt spid="28"/>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grpId="0" nodeType="clickEffect">
                                  <p:stCondLst>
                                    <p:cond delay="0"/>
                                  </p:stCondLst>
                                  <p:iterate type="lt">
                                    <p:tmPct val="50000"/>
                                  </p:iterate>
                                  <p:childTnLst>
                                    <p:set>
                                      <p:cBhvr>
                                        <p:cTn id="42" dur="1" fill="hold">
                                          <p:stCondLst>
                                            <p:cond delay="0"/>
                                          </p:stCondLst>
                                        </p:cTn>
                                        <p:tgtEl>
                                          <p:spTgt spid="26"/>
                                        </p:tgtEl>
                                        <p:attrNameLst>
                                          <p:attrName>style.visibility</p:attrName>
                                        </p:attrNameLst>
                                      </p:cBhvr>
                                      <p:to>
                                        <p:strVal val="visible"/>
                                      </p:to>
                                    </p:set>
                                    <p:set>
                                      <p:cBhvr>
                                        <p:cTn id="43" dur="228" fill="hold">
                                          <p:stCondLst>
                                            <p:cond delay="0"/>
                                          </p:stCondLst>
                                        </p:cTn>
                                        <p:tgtEl>
                                          <p:spTgt spid="26"/>
                                        </p:tgtEl>
                                        <p:attrNameLst>
                                          <p:attrName>style.rotation</p:attrName>
                                        </p:attrNameLst>
                                      </p:cBhvr>
                                      <p:to>
                                        <p:strVal val="-45.0"/>
                                      </p:to>
                                    </p:set>
                                    <p:anim calcmode="lin" valueType="num">
                                      <p:cBhvr>
                                        <p:cTn id="44" dur="228" fill="hold">
                                          <p:stCondLst>
                                            <p:cond delay="228"/>
                                          </p:stCondLst>
                                        </p:cTn>
                                        <p:tgtEl>
                                          <p:spTgt spid="26"/>
                                        </p:tgtEl>
                                        <p:attrNameLst>
                                          <p:attrName>style.rotation</p:attrName>
                                        </p:attrNameLst>
                                      </p:cBhvr>
                                      <p:tavLst>
                                        <p:tav tm="0">
                                          <p:val>
                                            <p:fltVal val="-45"/>
                                          </p:val>
                                        </p:tav>
                                        <p:tav tm="69900">
                                          <p:val>
                                            <p:fltVal val="45"/>
                                          </p:val>
                                        </p:tav>
                                        <p:tav tm="100000">
                                          <p:val>
                                            <p:fltVal val="0"/>
                                          </p:val>
                                        </p:tav>
                                      </p:tavLst>
                                    </p:anim>
                                    <p:anim calcmode="lin" valueType="num">
                                      <p:cBhvr>
                                        <p:cTn id="45" dur="228" fill="hold">
                                          <p:stCondLst>
                                            <p:cond delay="0"/>
                                          </p:stCondLst>
                                        </p:cTn>
                                        <p:tgtEl>
                                          <p:spTgt spid="26"/>
                                        </p:tgtEl>
                                        <p:attrNameLst>
                                          <p:attrName>ppt_y</p:attrName>
                                        </p:attrNameLst>
                                      </p:cBhvr>
                                      <p:tavLst>
                                        <p:tav tm="0">
                                          <p:val>
                                            <p:strVal val="#ppt_y-1"/>
                                          </p:val>
                                        </p:tav>
                                        <p:tav tm="100000">
                                          <p:val>
                                            <p:strVal val="#ppt_y-(0.354*#ppt_w-0.172*#ppt_h)"/>
                                          </p:val>
                                        </p:tav>
                                      </p:tavLst>
                                    </p:anim>
                                    <p:anim calcmode="lin" valueType="num">
                                      <p:cBhvr>
                                        <p:cTn id="46" dur="78" decel="50000" autoRev="1" fill="hold">
                                          <p:stCondLst>
                                            <p:cond delay="228"/>
                                          </p:stCondLst>
                                        </p:cTn>
                                        <p:tgtEl>
                                          <p:spTgt spid="26"/>
                                        </p:tgtEl>
                                        <p:attrNameLst>
                                          <p:attrName>ppt_y</p:attrName>
                                        </p:attrNameLst>
                                      </p:cBhvr>
                                      <p:tavLst>
                                        <p:tav tm="0">
                                          <p:val>
                                            <p:strVal val="#ppt_y-(0.354*#ppt_w-0.172*#ppt_h)"/>
                                          </p:val>
                                        </p:tav>
                                        <p:tav tm="100000">
                                          <p:val>
                                            <p:strVal val="#ppt_y-(0.354*#ppt_w-0.172*#ppt_h)-#ppt_h/2"/>
                                          </p:val>
                                        </p:tav>
                                      </p:tavLst>
                                    </p:anim>
                                    <p:anim calcmode="lin" valueType="num">
                                      <p:cBhvr>
                                        <p:cTn id="47" dur="68" fill="hold">
                                          <p:stCondLst>
                                            <p:cond delay="432"/>
                                          </p:stCondLst>
                                        </p:cTn>
                                        <p:tgtEl>
                                          <p:spTgt spid="26"/>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grpId="0" nodeType="clickEffect">
                                  <p:stCondLst>
                                    <p:cond delay="0"/>
                                  </p:stCondLst>
                                  <p:iterate type="lt">
                                    <p:tmPct val="50000"/>
                                  </p:iterate>
                                  <p:childTnLst>
                                    <p:set>
                                      <p:cBhvr>
                                        <p:cTn id="51" dur="1" fill="hold">
                                          <p:stCondLst>
                                            <p:cond delay="0"/>
                                          </p:stCondLst>
                                        </p:cTn>
                                        <p:tgtEl>
                                          <p:spTgt spid="29"/>
                                        </p:tgtEl>
                                        <p:attrNameLst>
                                          <p:attrName>style.visibility</p:attrName>
                                        </p:attrNameLst>
                                      </p:cBhvr>
                                      <p:to>
                                        <p:strVal val="visible"/>
                                      </p:to>
                                    </p:set>
                                    <p:set>
                                      <p:cBhvr>
                                        <p:cTn id="52" dur="228" fill="hold">
                                          <p:stCondLst>
                                            <p:cond delay="0"/>
                                          </p:stCondLst>
                                        </p:cTn>
                                        <p:tgtEl>
                                          <p:spTgt spid="29"/>
                                        </p:tgtEl>
                                        <p:attrNameLst>
                                          <p:attrName>style.rotation</p:attrName>
                                        </p:attrNameLst>
                                      </p:cBhvr>
                                      <p:to>
                                        <p:strVal val="-45.0"/>
                                      </p:to>
                                    </p:set>
                                    <p:anim calcmode="lin" valueType="num">
                                      <p:cBhvr>
                                        <p:cTn id="53" dur="228" fill="hold">
                                          <p:stCondLst>
                                            <p:cond delay="228"/>
                                          </p:stCondLst>
                                        </p:cTn>
                                        <p:tgtEl>
                                          <p:spTgt spid="29"/>
                                        </p:tgtEl>
                                        <p:attrNameLst>
                                          <p:attrName>style.rotation</p:attrName>
                                        </p:attrNameLst>
                                      </p:cBhvr>
                                      <p:tavLst>
                                        <p:tav tm="0">
                                          <p:val>
                                            <p:fltVal val="-45"/>
                                          </p:val>
                                        </p:tav>
                                        <p:tav tm="69900">
                                          <p:val>
                                            <p:fltVal val="45"/>
                                          </p:val>
                                        </p:tav>
                                        <p:tav tm="100000">
                                          <p:val>
                                            <p:fltVal val="0"/>
                                          </p:val>
                                        </p:tav>
                                      </p:tavLst>
                                    </p:anim>
                                    <p:anim calcmode="lin" valueType="num">
                                      <p:cBhvr>
                                        <p:cTn id="54" dur="228" fill="hold">
                                          <p:stCondLst>
                                            <p:cond delay="0"/>
                                          </p:stCondLst>
                                        </p:cTn>
                                        <p:tgtEl>
                                          <p:spTgt spid="29"/>
                                        </p:tgtEl>
                                        <p:attrNameLst>
                                          <p:attrName>ppt_y</p:attrName>
                                        </p:attrNameLst>
                                      </p:cBhvr>
                                      <p:tavLst>
                                        <p:tav tm="0">
                                          <p:val>
                                            <p:strVal val="#ppt_y-1"/>
                                          </p:val>
                                        </p:tav>
                                        <p:tav tm="100000">
                                          <p:val>
                                            <p:strVal val="#ppt_y-(0.354*#ppt_w-0.172*#ppt_h)"/>
                                          </p:val>
                                        </p:tav>
                                      </p:tavLst>
                                    </p:anim>
                                    <p:anim calcmode="lin" valueType="num">
                                      <p:cBhvr>
                                        <p:cTn id="55" dur="78" decel="50000" autoRev="1" fill="hold">
                                          <p:stCondLst>
                                            <p:cond delay="228"/>
                                          </p:stCondLst>
                                        </p:cTn>
                                        <p:tgtEl>
                                          <p:spTgt spid="29"/>
                                        </p:tgtEl>
                                        <p:attrNameLst>
                                          <p:attrName>ppt_y</p:attrName>
                                        </p:attrNameLst>
                                      </p:cBhvr>
                                      <p:tavLst>
                                        <p:tav tm="0">
                                          <p:val>
                                            <p:strVal val="#ppt_y-(0.354*#ppt_w-0.172*#ppt_h)"/>
                                          </p:val>
                                        </p:tav>
                                        <p:tav tm="100000">
                                          <p:val>
                                            <p:strVal val="#ppt_y-(0.354*#ppt_w-0.172*#ppt_h)-#ppt_h/2"/>
                                          </p:val>
                                        </p:tav>
                                      </p:tavLst>
                                    </p:anim>
                                    <p:anim calcmode="lin" valueType="num">
                                      <p:cBhvr>
                                        <p:cTn id="56" dur="68" fill="hold">
                                          <p:stCondLst>
                                            <p:cond delay="432"/>
                                          </p:stCondLst>
                                        </p:cTn>
                                        <p:tgtEl>
                                          <p:spTgt spid="2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utoUpdateAnimBg="0"/>
      <p:bldP spid="27" grpId="0" autoUpdateAnimBg="0"/>
      <p:bldP spid="28" grpId="0" autoUpdateAnimBg="0"/>
      <p:bldP spid="2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427704" y="977763"/>
            <a:ext cx="1769806" cy="452829"/>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defRPr/>
            </a:pPr>
            <a:r>
              <a:rPr lang="zh-CN" altLang="en-US" sz="2400" b="1" dirty="0" smtClean="0">
                <a:latin typeface="微软雅黑" panose="020B0503020204020204" pitchFamily="34" charset="-122"/>
                <a:ea typeface="微软雅黑" panose="020B0503020204020204" pitchFamily="34" charset="-122"/>
              </a:rPr>
              <a:t>   有趣知识</a:t>
            </a:r>
            <a:endParaRPr lang="zh-CN" altLang="en-US" sz="2400" b="1" dirty="0" smtClean="0">
              <a:latin typeface="微软雅黑" panose="020B0503020204020204" pitchFamily="34" charset="-122"/>
              <a:ea typeface="微软雅黑" panose="020B0503020204020204" pitchFamily="34" charset="-122"/>
            </a:endParaRPr>
          </a:p>
        </p:txBody>
      </p:sp>
      <p:pic>
        <p:nvPicPr>
          <p:cNvPr id="3" name="Picture 3" descr="电鳐03"/>
          <p:cNvPicPr>
            <a:picLocks noChangeAspect="1" noChangeArrowheads="1"/>
          </p:cNvPicPr>
          <p:nvPr/>
        </p:nvPicPr>
        <p:blipFill>
          <a:blip r:embed="rId1"/>
          <a:srcRect/>
          <a:stretch>
            <a:fillRect/>
          </a:stretch>
        </p:blipFill>
        <p:spPr bwMode="auto">
          <a:xfrm>
            <a:off x="1083734" y="1563564"/>
            <a:ext cx="4210755" cy="4813833"/>
          </a:xfrm>
          <a:prstGeom prst="rect">
            <a:avLst/>
          </a:prstGeom>
          <a:noFill/>
          <a:ln w="9525">
            <a:noFill/>
            <a:miter lim="800000"/>
            <a:headEnd/>
            <a:tailEnd/>
          </a:ln>
        </p:spPr>
      </p:pic>
      <p:sp>
        <p:nvSpPr>
          <p:cNvPr id="4" name="Text Box 4"/>
          <p:cNvSpPr txBox="1">
            <a:spLocks noChangeArrowheads="1"/>
          </p:cNvSpPr>
          <p:nvPr/>
        </p:nvSpPr>
        <p:spPr bwMode="auto">
          <a:xfrm>
            <a:off x="5776452" y="2061689"/>
            <a:ext cx="5358581" cy="3323987"/>
          </a:xfrm>
          <a:prstGeom prst="rect">
            <a:avLst/>
          </a:prstGeom>
          <a:solidFill>
            <a:schemeClr val="bg1"/>
          </a:solidFill>
          <a:ln w="9525">
            <a:noFill/>
            <a:miter lim="800000"/>
          </a:ln>
        </p:spPr>
        <p:txBody>
          <a:bodyPr wrap="square">
            <a:spAutoFit/>
          </a:bodyPr>
          <a:lstStyle/>
          <a:p>
            <a:pPr>
              <a:lnSpc>
                <a:spcPct val="150000"/>
              </a:lnSpc>
            </a:pPr>
            <a:r>
              <a:rPr lang="zh-CN" altLang="zh-CN" sz="2800" dirty="0">
                <a:latin typeface="微软雅黑" panose="020B0503020204020204" pitchFamily="34" charset="-122"/>
                <a:ea typeface="微软雅黑" panose="020B0503020204020204" pitchFamily="34" charset="-122"/>
              </a:rPr>
              <a:t>    </a:t>
            </a:r>
            <a:r>
              <a:rPr lang="zh-CN" sz="2800" dirty="0">
                <a:latin typeface="微软雅黑" panose="020B0503020204020204" pitchFamily="34" charset="-122"/>
                <a:ea typeface="微软雅黑" panose="020B0503020204020204" pitchFamily="34" charset="-122"/>
              </a:rPr>
              <a:t>电鳐的模样很怪</a:t>
            </a:r>
            <a:r>
              <a:rPr lang="zh-CN" altLang="en-US"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身子</a:t>
            </a:r>
            <a:r>
              <a:rPr lang="zh-CN" sz="2800" dirty="0">
                <a:latin typeface="微软雅黑" panose="020B0503020204020204" pitchFamily="34" charset="-122"/>
                <a:ea typeface="微软雅黑" panose="020B0503020204020204" pitchFamily="34" charset="-122"/>
              </a:rPr>
              <a:t>扁平</a:t>
            </a:r>
            <a:r>
              <a:rPr lang="zh-CN" altLang="en-US" sz="2800" dirty="0">
                <a:latin typeface="微软雅黑" panose="020B0503020204020204" pitchFamily="34" charset="-122"/>
                <a:ea typeface="微软雅黑" panose="020B0503020204020204" pitchFamily="34" charset="-122"/>
              </a:rPr>
              <a:t>，</a:t>
            </a:r>
            <a:r>
              <a:rPr lang="zh-CN" sz="2800" dirty="0">
                <a:latin typeface="微软雅黑" panose="020B0503020204020204" pitchFamily="34" charset="-122"/>
                <a:ea typeface="微软雅黑" panose="020B0503020204020204" pitchFamily="34" charset="-122"/>
              </a:rPr>
              <a:t>头和胸连在一起，浑身光滑无鳞，电鳐凭着自己的“电武器”，能随意放电，产生</a:t>
            </a:r>
            <a:r>
              <a:rPr lang="zh-CN" altLang="zh-CN" sz="2800" dirty="0">
                <a:latin typeface="微软雅黑" panose="020B0503020204020204" pitchFamily="34" charset="-122"/>
                <a:ea typeface="微软雅黑" panose="020B0503020204020204" pitchFamily="34" charset="-122"/>
              </a:rPr>
              <a:t>200</a:t>
            </a:r>
            <a:r>
              <a:rPr lang="en-US" altLang="zh-CN" sz="2800" dirty="0">
                <a:latin typeface="微软雅黑" panose="020B0503020204020204" pitchFamily="34" charset="-122"/>
                <a:ea typeface="微软雅黑" panose="020B0503020204020204" pitchFamily="34" charset="-122"/>
              </a:rPr>
              <a:t> V</a:t>
            </a:r>
            <a:r>
              <a:rPr lang="zh-CN" sz="2800" dirty="0">
                <a:latin typeface="微软雅黑" panose="020B0503020204020204" pitchFamily="34" charset="-122"/>
                <a:ea typeface="微软雅黑" panose="020B0503020204020204" pitchFamily="34" charset="-122"/>
              </a:rPr>
              <a:t>以上的电压</a:t>
            </a:r>
            <a:r>
              <a:rPr lang="zh-CN" altLang="en-US" sz="2800" dirty="0">
                <a:latin typeface="微软雅黑" panose="020B0503020204020204" pitchFamily="34" charset="-122"/>
                <a:ea typeface="微软雅黑" panose="020B0503020204020204" pitchFamily="34" charset="-122"/>
              </a:rPr>
              <a:t>，</a:t>
            </a:r>
            <a:r>
              <a:rPr lang="zh-CN" sz="2800" dirty="0">
                <a:latin typeface="微软雅黑" panose="020B0503020204020204" pitchFamily="34" charset="-122"/>
                <a:ea typeface="微软雅黑" panose="020B0503020204020204" pitchFamily="34" charset="-122"/>
              </a:rPr>
              <a:t>在海洋里几乎是无敌的。 </a:t>
            </a:r>
            <a:endParaRPr lang="zh-CN" sz="2800" dirty="0">
              <a:latin typeface="微软雅黑" panose="020B0503020204020204" pitchFamily="34" charset="-122"/>
              <a:ea typeface="微软雅黑" panose="020B0503020204020204" pitchFamily="34" charset="-122"/>
            </a:endParaRPr>
          </a:p>
        </p:txBody>
      </p:sp>
      <p:sp>
        <p:nvSpPr>
          <p:cNvPr id="5" name="文本框 1"/>
          <p:cNvSpPr txBox="1"/>
          <p:nvPr/>
        </p:nvSpPr>
        <p:spPr>
          <a:xfrm>
            <a:off x="2457188" y="1007903"/>
            <a:ext cx="3695256" cy="461665"/>
          </a:xfrm>
          <a:prstGeom prst="rect">
            <a:avLst/>
          </a:prstGeom>
          <a:noFill/>
        </p:spPr>
        <p:txBody>
          <a:bodyPr wrap="square">
            <a:spAutoFit/>
          </a:bodyPr>
          <a:lstStyle/>
          <a:p>
            <a:pPr fontAlgn="auto">
              <a:spcBef>
                <a:spcPts val="0"/>
              </a:spcBef>
              <a:spcAft>
                <a:spcPts val="0"/>
              </a:spcAft>
              <a:defRPr/>
            </a:pPr>
            <a:r>
              <a:rPr lang="zh-CN" altLang="en-US" sz="2400" b="1" dirty="0" smtClean="0">
                <a:latin typeface="微软雅黑" panose="020B0503020204020204" pitchFamily="34" charset="-122"/>
                <a:ea typeface="微软雅黑" panose="020B0503020204020204" pitchFamily="34" charset="-122"/>
              </a:rPr>
              <a:t>一、电压</a:t>
            </a:r>
            <a:endParaRPr lang="en-US" altLang="zh-CN" sz="2400"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400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3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30000"/>
                                  </p:iterate>
                                  <p:childTnLst>
                                    <p:set>
                                      <p:cBhvr>
                                        <p:cTn id="11"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2" dur="30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30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14" dur="30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
          <p:cNvPicPr>
            <a:picLocks noChangeAspect="1" noChangeArrowheads="1"/>
          </p:cNvPicPr>
          <p:nvPr/>
        </p:nvPicPr>
        <p:blipFill>
          <a:blip r:embed="rId1"/>
          <a:srcRect/>
          <a:stretch>
            <a:fillRect/>
          </a:stretch>
        </p:blipFill>
        <p:spPr bwMode="auto">
          <a:xfrm>
            <a:off x="3770489" y="1937028"/>
            <a:ext cx="3714044" cy="4046668"/>
          </a:xfrm>
          <a:prstGeom prst="rect">
            <a:avLst/>
          </a:prstGeom>
          <a:noFill/>
          <a:ln w="9525">
            <a:noFill/>
            <a:miter lim="800000"/>
            <a:headEnd/>
            <a:tailEnd/>
          </a:ln>
        </p:spPr>
      </p:pic>
      <p:sp>
        <p:nvSpPr>
          <p:cNvPr id="2" name="矩形 1"/>
          <p:cNvSpPr/>
          <p:nvPr/>
        </p:nvSpPr>
        <p:spPr bwMode="auto">
          <a:xfrm>
            <a:off x="427704" y="977763"/>
            <a:ext cx="1769806" cy="452829"/>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defRPr/>
            </a:pPr>
            <a:r>
              <a:rPr lang="zh-CN" altLang="en-US" sz="2400" b="1" dirty="0" smtClean="0">
                <a:latin typeface="微软雅黑" panose="020B0503020204020204" pitchFamily="34" charset="-122"/>
                <a:ea typeface="微软雅黑" panose="020B0503020204020204" pitchFamily="34" charset="-122"/>
              </a:rPr>
              <a:t> 知识讲解</a:t>
            </a:r>
            <a:endParaRPr lang="zh-CN" altLang="en-US" sz="2400" b="1" dirty="0" smtClean="0">
              <a:latin typeface="微软雅黑" panose="020B0503020204020204" pitchFamily="34" charset="-122"/>
              <a:ea typeface="微软雅黑" panose="020B0503020204020204" pitchFamily="34" charset="-122"/>
            </a:endParaRPr>
          </a:p>
        </p:txBody>
      </p:sp>
      <p:sp>
        <p:nvSpPr>
          <p:cNvPr id="3" name="Text Box 162"/>
          <p:cNvSpPr txBox="1">
            <a:spLocks noChangeArrowheads="1"/>
          </p:cNvSpPr>
          <p:nvPr/>
        </p:nvSpPr>
        <p:spPr bwMode="auto">
          <a:xfrm>
            <a:off x="2369779" y="1043551"/>
            <a:ext cx="4259622" cy="461665"/>
          </a:xfrm>
          <a:prstGeom prst="rect">
            <a:avLst/>
          </a:prstGeom>
          <a:noFill/>
          <a:ln w="9525">
            <a:noFill/>
            <a:miter lim="800000"/>
          </a:ln>
        </p:spPr>
        <p:txBody>
          <a:bodyPr wrap="square">
            <a:spAutoFit/>
          </a:bodyPr>
          <a:lstStyle/>
          <a:p>
            <a:pPr>
              <a:spcBef>
                <a:spcPct val="50000"/>
              </a:spcBef>
            </a:pPr>
            <a:r>
              <a:rPr lang="en-US" altLang="zh-CN" sz="2400" b="1"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b="1" dirty="0">
                <a:latin typeface="微软雅黑" panose="020B0503020204020204" pitchFamily="34" charset="-122"/>
                <a:ea typeface="微软雅黑" panose="020B0503020204020204" pitchFamily="34" charset="-122"/>
                <a:cs typeface="Times New Roman" panose="02020603050405020304" pitchFamily="18" charset="0"/>
              </a:rPr>
              <a:t>二</a:t>
            </a:r>
            <a:r>
              <a:rPr lang="zh-CN" altLang="en-US" sz="2400" b="1" dirty="0" smtClean="0">
                <a:latin typeface="微软雅黑" panose="020B0503020204020204" pitchFamily="34" charset="-122"/>
                <a:ea typeface="微软雅黑" panose="020B0503020204020204" pitchFamily="34" charset="-122"/>
                <a:cs typeface="Times New Roman" panose="02020603050405020304" pitchFamily="18" charset="0"/>
              </a:rPr>
              <a:t>、电压表</a:t>
            </a:r>
            <a:endParaRPr lang="zh-CN" altLang="en-US" sz="24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AutoShape 22"/>
          <p:cNvSpPr>
            <a:spLocks noChangeArrowheads="1"/>
          </p:cNvSpPr>
          <p:nvPr/>
        </p:nvSpPr>
        <p:spPr bwMode="auto">
          <a:xfrm>
            <a:off x="7196803" y="2240013"/>
            <a:ext cx="1619250" cy="649288"/>
          </a:xfrm>
          <a:prstGeom prst="wedgeRoundRectCallout">
            <a:avLst>
              <a:gd name="adj1" fmla="val -113333"/>
              <a:gd name="adj2" fmla="val 53912"/>
              <a:gd name="adj3" fmla="val 16667"/>
            </a:avLst>
          </a:prstGeom>
          <a:solidFill>
            <a:schemeClr val="bg1"/>
          </a:solidFill>
          <a:ln w="28575">
            <a:solidFill>
              <a:srgbClr val="0066CC"/>
            </a:solidFill>
            <a:miter lim="800000"/>
          </a:ln>
        </p:spPr>
        <p:txBody>
          <a:bodyPr anchor="ctr" anchorCtr="1"/>
          <a:lstStyle/>
          <a:p>
            <a:r>
              <a:rPr lang="zh-CN" altLang="en-US" sz="2400">
                <a:solidFill>
                  <a:srgbClr val="CC0000"/>
                </a:solidFill>
                <a:latin typeface="微软雅黑" panose="020B0503020204020204" pitchFamily="34" charset="-122"/>
                <a:ea typeface="微软雅黑" panose="020B0503020204020204" pitchFamily="34" charset="-122"/>
              </a:rPr>
              <a:t>刻度盘</a:t>
            </a:r>
            <a:endParaRPr lang="zh-CN" altLang="en-US" sz="2400">
              <a:solidFill>
                <a:srgbClr val="CC0000"/>
              </a:solidFill>
              <a:latin typeface="微软雅黑" panose="020B0503020204020204" pitchFamily="34" charset="-122"/>
              <a:ea typeface="微软雅黑" panose="020B0503020204020204" pitchFamily="34" charset="-122"/>
            </a:endParaRPr>
          </a:p>
        </p:txBody>
      </p:sp>
      <p:sp>
        <p:nvSpPr>
          <p:cNvPr id="12" name="AutoShape 22"/>
          <p:cNvSpPr>
            <a:spLocks noChangeArrowheads="1"/>
          </p:cNvSpPr>
          <p:nvPr/>
        </p:nvSpPr>
        <p:spPr bwMode="auto">
          <a:xfrm>
            <a:off x="2269203" y="3059868"/>
            <a:ext cx="1906588" cy="576263"/>
          </a:xfrm>
          <a:prstGeom prst="wedgeRoundRectCallout">
            <a:avLst>
              <a:gd name="adj1" fmla="val 114361"/>
              <a:gd name="adj2" fmla="val -20801"/>
              <a:gd name="adj3" fmla="val 16667"/>
            </a:avLst>
          </a:prstGeom>
          <a:solidFill>
            <a:schemeClr val="bg1"/>
          </a:solidFill>
          <a:ln w="28575">
            <a:solidFill>
              <a:srgbClr val="0066CC"/>
            </a:solidFill>
            <a:miter lim="800000"/>
          </a:ln>
        </p:spPr>
        <p:txBody>
          <a:bodyPr anchor="ctr" anchorCtr="1"/>
          <a:lstStyle/>
          <a:p>
            <a:r>
              <a:rPr lang="zh-CN" altLang="en-US" sz="2400">
                <a:solidFill>
                  <a:srgbClr val="CC0000"/>
                </a:solidFill>
                <a:latin typeface="微软雅黑" panose="020B0503020204020204" pitchFamily="34" charset="-122"/>
                <a:ea typeface="微软雅黑" panose="020B0503020204020204" pitchFamily="34" charset="-122"/>
              </a:rPr>
              <a:t>数值单位</a:t>
            </a:r>
            <a:endParaRPr lang="zh-CN" altLang="en-US" sz="2400">
              <a:solidFill>
                <a:srgbClr val="CC0000"/>
              </a:solidFill>
              <a:latin typeface="微软雅黑" panose="020B0503020204020204" pitchFamily="34" charset="-122"/>
              <a:ea typeface="微软雅黑" panose="020B0503020204020204" pitchFamily="34" charset="-122"/>
            </a:endParaRPr>
          </a:p>
        </p:txBody>
      </p:sp>
      <p:sp>
        <p:nvSpPr>
          <p:cNvPr id="13" name="AutoShape 22"/>
          <p:cNvSpPr>
            <a:spLocks noChangeArrowheads="1"/>
          </p:cNvSpPr>
          <p:nvPr/>
        </p:nvSpPr>
        <p:spPr bwMode="auto">
          <a:xfrm>
            <a:off x="2697299" y="3973210"/>
            <a:ext cx="1042987" cy="504825"/>
          </a:xfrm>
          <a:prstGeom prst="wedgeRoundRectCallout">
            <a:avLst>
              <a:gd name="adj1" fmla="val 166134"/>
              <a:gd name="adj2" fmla="val -134593"/>
              <a:gd name="adj3" fmla="val 16667"/>
            </a:avLst>
          </a:prstGeom>
          <a:solidFill>
            <a:schemeClr val="bg1"/>
          </a:solidFill>
          <a:ln w="28575">
            <a:solidFill>
              <a:srgbClr val="0066CC"/>
            </a:solidFill>
            <a:miter lim="800000"/>
          </a:ln>
        </p:spPr>
        <p:txBody>
          <a:bodyPr anchor="ctr" anchorCtr="1"/>
          <a:lstStyle/>
          <a:p>
            <a:r>
              <a:rPr lang="zh-CN" altLang="en-US" sz="2400">
                <a:solidFill>
                  <a:srgbClr val="CC0000"/>
                </a:solidFill>
                <a:latin typeface="微软雅黑" panose="020B0503020204020204" pitchFamily="34" charset="-122"/>
                <a:ea typeface="微软雅黑" panose="020B0503020204020204" pitchFamily="34" charset="-122"/>
              </a:rPr>
              <a:t>指针</a:t>
            </a:r>
            <a:endParaRPr lang="zh-CN" altLang="en-US" sz="2400">
              <a:solidFill>
                <a:srgbClr val="CC0000"/>
              </a:solidFill>
              <a:latin typeface="微软雅黑" panose="020B0503020204020204" pitchFamily="34" charset="-122"/>
              <a:ea typeface="微软雅黑" panose="020B0503020204020204" pitchFamily="34" charset="-122"/>
            </a:endParaRPr>
          </a:p>
        </p:txBody>
      </p:sp>
      <p:sp>
        <p:nvSpPr>
          <p:cNvPr id="14" name="AutoShape 22"/>
          <p:cNvSpPr>
            <a:spLocks noChangeArrowheads="1"/>
          </p:cNvSpPr>
          <p:nvPr/>
        </p:nvSpPr>
        <p:spPr bwMode="auto">
          <a:xfrm>
            <a:off x="7065217" y="3103966"/>
            <a:ext cx="1981200" cy="649288"/>
          </a:xfrm>
          <a:prstGeom prst="wedgeRoundRectCallout">
            <a:avLst>
              <a:gd name="adj1" fmla="val -122838"/>
              <a:gd name="adj2" fmla="val 113324"/>
              <a:gd name="adj3" fmla="val 16667"/>
            </a:avLst>
          </a:prstGeom>
          <a:solidFill>
            <a:schemeClr val="bg1"/>
          </a:solidFill>
          <a:ln w="28575">
            <a:solidFill>
              <a:srgbClr val="0066CC"/>
            </a:solidFill>
            <a:miter lim="800000"/>
          </a:ln>
        </p:spPr>
        <p:txBody>
          <a:bodyPr anchor="ctr" anchorCtr="1"/>
          <a:lstStyle/>
          <a:p>
            <a:r>
              <a:rPr lang="zh-CN" altLang="en-US" sz="2400">
                <a:solidFill>
                  <a:srgbClr val="CC0000"/>
                </a:solidFill>
                <a:latin typeface="微软雅黑" panose="020B0503020204020204" pitchFamily="34" charset="-122"/>
                <a:ea typeface="微软雅黑" panose="020B0503020204020204" pitchFamily="34" charset="-122"/>
              </a:rPr>
              <a:t>调零螺母</a:t>
            </a:r>
            <a:endParaRPr lang="zh-CN" altLang="en-US" sz="2400">
              <a:solidFill>
                <a:srgbClr val="CC0000"/>
              </a:solidFill>
              <a:latin typeface="微软雅黑" panose="020B0503020204020204" pitchFamily="34" charset="-122"/>
              <a:ea typeface="微软雅黑" panose="020B0503020204020204" pitchFamily="34" charset="-122"/>
            </a:endParaRPr>
          </a:p>
        </p:txBody>
      </p:sp>
      <p:sp>
        <p:nvSpPr>
          <p:cNvPr id="15" name="AutoShape 22"/>
          <p:cNvSpPr>
            <a:spLocks noChangeArrowheads="1"/>
          </p:cNvSpPr>
          <p:nvPr/>
        </p:nvSpPr>
        <p:spPr bwMode="auto">
          <a:xfrm>
            <a:off x="7135420" y="3952574"/>
            <a:ext cx="1981200" cy="649287"/>
          </a:xfrm>
          <a:prstGeom prst="wedgeRoundRectCallout">
            <a:avLst>
              <a:gd name="adj1" fmla="val -101764"/>
              <a:gd name="adj2" fmla="val 68829"/>
              <a:gd name="adj3" fmla="val 16667"/>
            </a:avLst>
          </a:prstGeom>
          <a:solidFill>
            <a:schemeClr val="bg1"/>
          </a:solidFill>
          <a:ln w="28575">
            <a:solidFill>
              <a:srgbClr val="0066CC"/>
            </a:solidFill>
            <a:miter lim="800000"/>
          </a:ln>
        </p:spPr>
        <p:txBody>
          <a:bodyPr anchor="ctr" anchorCtr="1"/>
          <a:lstStyle/>
          <a:p>
            <a:r>
              <a:rPr lang="zh-CN" altLang="en-US" sz="2400">
                <a:solidFill>
                  <a:srgbClr val="CC0000"/>
                </a:solidFill>
                <a:latin typeface="微软雅黑" panose="020B0503020204020204" pitchFamily="34" charset="-122"/>
                <a:ea typeface="微软雅黑" panose="020B0503020204020204" pitchFamily="34" charset="-122"/>
              </a:rPr>
              <a:t>正接线柱</a:t>
            </a:r>
            <a:endParaRPr lang="zh-CN" altLang="en-US" sz="2400">
              <a:solidFill>
                <a:srgbClr val="CC0000"/>
              </a:solidFill>
              <a:latin typeface="微软雅黑" panose="020B0503020204020204" pitchFamily="34" charset="-122"/>
              <a:ea typeface="微软雅黑" panose="020B0503020204020204" pitchFamily="34" charset="-122"/>
            </a:endParaRPr>
          </a:p>
        </p:txBody>
      </p:sp>
      <p:sp>
        <p:nvSpPr>
          <p:cNvPr id="16" name="AutoShape 22"/>
          <p:cNvSpPr>
            <a:spLocks noChangeArrowheads="1"/>
          </p:cNvSpPr>
          <p:nvPr/>
        </p:nvSpPr>
        <p:spPr bwMode="auto">
          <a:xfrm>
            <a:off x="1958053" y="4724451"/>
            <a:ext cx="1836738" cy="647700"/>
          </a:xfrm>
          <a:prstGeom prst="wedgeRoundRectCallout">
            <a:avLst>
              <a:gd name="adj1" fmla="val 99611"/>
              <a:gd name="adj2" fmla="val -29903"/>
              <a:gd name="adj3" fmla="val 16667"/>
            </a:avLst>
          </a:prstGeom>
          <a:solidFill>
            <a:schemeClr val="bg1"/>
          </a:solidFill>
          <a:ln w="28575">
            <a:solidFill>
              <a:srgbClr val="0066CC"/>
            </a:solidFill>
            <a:miter lim="800000"/>
          </a:ln>
        </p:spPr>
        <p:txBody>
          <a:bodyPr anchor="ctr" anchorCtr="1"/>
          <a:lstStyle/>
          <a:p>
            <a:r>
              <a:rPr lang="zh-CN" altLang="en-US" sz="2400">
                <a:solidFill>
                  <a:srgbClr val="CC0000"/>
                </a:solidFill>
                <a:latin typeface="微软雅黑" panose="020B0503020204020204" pitchFamily="34" charset="-122"/>
                <a:ea typeface="微软雅黑" panose="020B0503020204020204" pitchFamily="34" charset="-122"/>
              </a:rPr>
              <a:t>负接线柱</a:t>
            </a:r>
            <a:endParaRPr lang="zh-CN" altLang="en-US" sz="2400">
              <a:solidFill>
                <a:srgbClr val="CC0000"/>
              </a:solidFill>
              <a:latin typeface="微软雅黑" panose="020B0503020204020204" pitchFamily="34" charset="-122"/>
              <a:ea typeface="微软雅黑" panose="020B0503020204020204" pitchFamily="34" charset="-122"/>
            </a:endParaRPr>
          </a:p>
        </p:txBody>
      </p:sp>
      <p:sp>
        <p:nvSpPr>
          <p:cNvPr id="17" name="AutoShape 22"/>
          <p:cNvSpPr>
            <a:spLocks noChangeArrowheads="1"/>
          </p:cNvSpPr>
          <p:nvPr/>
        </p:nvSpPr>
        <p:spPr bwMode="auto">
          <a:xfrm>
            <a:off x="3784736" y="5635852"/>
            <a:ext cx="2808288" cy="611188"/>
          </a:xfrm>
          <a:prstGeom prst="wedgeRoundRectCallout">
            <a:avLst>
              <a:gd name="adj1" fmla="val 11731"/>
              <a:gd name="adj2" fmla="val -147662"/>
              <a:gd name="adj3" fmla="val 16667"/>
            </a:avLst>
          </a:prstGeom>
          <a:solidFill>
            <a:schemeClr val="bg1"/>
          </a:solidFill>
          <a:ln w="28575">
            <a:solidFill>
              <a:srgbClr val="0066CC"/>
            </a:solidFill>
            <a:miter lim="800000"/>
          </a:ln>
        </p:spPr>
        <p:txBody>
          <a:bodyPr anchor="ctr" anchorCtr="1"/>
          <a:lstStyle/>
          <a:p>
            <a:r>
              <a:rPr lang="zh-CN" altLang="en-US" sz="2400" dirty="0">
                <a:solidFill>
                  <a:srgbClr val="CC0000"/>
                </a:solidFill>
                <a:latin typeface="微软雅黑" panose="020B0503020204020204" pitchFamily="34" charset="-122"/>
                <a:ea typeface="微软雅黑" panose="020B0503020204020204" pitchFamily="34" charset="-122"/>
              </a:rPr>
              <a:t>量程为</a:t>
            </a:r>
            <a:r>
              <a:rPr lang="en-US" sz="2400" dirty="0">
                <a:solidFill>
                  <a:srgbClr val="CC0000"/>
                </a:solidFill>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2400" dirty="0" smtClean="0">
                <a:solidFill>
                  <a:srgbClr val="CC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400" dirty="0" err="1" smtClean="0">
                <a:solidFill>
                  <a:srgbClr val="CC0000"/>
                </a:solidFill>
                <a:latin typeface="Times New Roman" panose="02020603050405020304" pitchFamily="18" charset="0"/>
                <a:ea typeface="微软雅黑" panose="020B0503020204020204" pitchFamily="34" charset="-122"/>
                <a:cs typeface="Times New Roman" panose="02020603050405020304" pitchFamily="18" charset="0"/>
              </a:rPr>
              <a:t>3V</a:t>
            </a:r>
            <a:endParaRPr lang="en-US" sz="2400" dirty="0">
              <a:solidFill>
                <a:srgbClr val="CC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AutoShape 22"/>
          <p:cNvSpPr>
            <a:spLocks noChangeArrowheads="1"/>
          </p:cNvSpPr>
          <p:nvPr/>
        </p:nvSpPr>
        <p:spPr bwMode="auto">
          <a:xfrm>
            <a:off x="6998189" y="4904543"/>
            <a:ext cx="2663825" cy="649288"/>
          </a:xfrm>
          <a:prstGeom prst="wedgeRoundRectCallout">
            <a:avLst>
              <a:gd name="adj1" fmla="val -68833"/>
              <a:gd name="adj2" fmla="val -43889"/>
              <a:gd name="adj3" fmla="val 16667"/>
            </a:avLst>
          </a:prstGeom>
          <a:solidFill>
            <a:schemeClr val="bg1"/>
          </a:solidFill>
          <a:ln w="28575">
            <a:solidFill>
              <a:srgbClr val="0066CC"/>
            </a:solidFill>
            <a:miter lim="800000"/>
          </a:ln>
        </p:spPr>
        <p:txBody>
          <a:bodyPr anchor="ctr" anchorCtr="1"/>
          <a:lstStyle/>
          <a:p>
            <a:r>
              <a:rPr lang="zh-CN" altLang="en-US" sz="2400" dirty="0">
                <a:solidFill>
                  <a:srgbClr val="CC0000"/>
                </a:solidFill>
                <a:latin typeface="微软雅黑" panose="020B0503020204020204" pitchFamily="34" charset="-122"/>
                <a:ea typeface="微软雅黑" panose="020B0503020204020204" pitchFamily="34" charset="-122"/>
              </a:rPr>
              <a:t>量程为</a:t>
            </a:r>
            <a:r>
              <a:rPr lang="en-US" sz="2400" dirty="0">
                <a:solidFill>
                  <a:srgbClr val="CC0000"/>
                </a:solidFill>
                <a:latin typeface="Times New Roman" panose="02020603050405020304" pitchFamily="18" charset="0"/>
                <a:ea typeface="微软雅黑" panose="020B0503020204020204" pitchFamily="34" charset="-122"/>
                <a:cs typeface="Times New Roman" panose="02020603050405020304" pitchFamily="18" charset="0"/>
              </a:rPr>
              <a:t>0</a:t>
            </a:r>
            <a:r>
              <a:rPr lang="zh-CN" altLang="en-US" sz="2400" dirty="0" smtClean="0">
                <a:solidFill>
                  <a:srgbClr val="CC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sz="2400" dirty="0" err="1" smtClean="0">
                <a:solidFill>
                  <a:srgbClr val="CC0000"/>
                </a:solidFill>
                <a:latin typeface="Times New Roman" panose="02020603050405020304" pitchFamily="18" charset="0"/>
                <a:ea typeface="微软雅黑" panose="020B0503020204020204" pitchFamily="34" charset="-122"/>
                <a:cs typeface="Times New Roman" panose="02020603050405020304" pitchFamily="18" charset="0"/>
              </a:rPr>
              <a:t>15V</a:t>
            </a:r>
            <a:endParaRPr lang="en-US" sz="2400" dirty="0">
              <a:solidFill>
                <a:srgbClr val="CC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Rectangle 12"/>
          <p:cNvSpPr>
            <a:spLocks noChangeArrowheads="1"/>
          </p:cNvSpPr>
          <p:nvPr/>
        </p:nvSpPr>
        <p:spPr bwMode="auto">
          <a:xfrm>
            <a:off x="1233649" y="1686933"/>
            <a:ext cx="7301999" cy="461665"/>
          </a:xfrm>
          <a:prstGeom prst="rect">
            <a:avLst/>
          </a:prstGeom>
          <a:noFill/>
          <a:ln w="9525">
            <a:noFill/>
            <a:miter lim="800000"/>
          </a:ln>
          <a:effectLst/>
        </p:spPr>
        <p:txBody>
          <a:bodyPr wrap="none">
            <a:spAutoFit/>
          </a:bodyPr>
          <a:lstStyle/>
          <a:p>
            <a:r>
              <a:rPr lang="en-US" sz="2400" dirty="0">
                <a:solidFill>
                  <a:srgbClr val="000000"/>
                </a:solidFill>
                <a:latin typeface="微软雅黑" panose="020B0503020204020204" pitchFamily="34" charset="-122"/>
                <a:ea typeface="微软雅黑" panose="020B0503020204020204" pitchFamily="34" charset="-122"/>
              </a:rPr>
              <a:t>1. </a:t>
            </a:r>
            <a:r>
              <a:rPr lang="zh-CN" altLang="en-US" sz="2400" dirty="0" smtClean="0">
                <a:solidFill>
                  <a:srgbClr val="000000"/>
                </a:solidFill>
                <a:latin typeface="微软雅黑" panose="020B0503020204020204" pitchFamily="34" charset="-122"/>
                <a:ea typeface="微软雅黑" panose="020B0503020204020204" pitchFamily="34" charset="-122"/>
              </a:rPr>
              <a:t>认识电压表</a:t>
            </a:r>
            <a:r>
              <a:rPr lang="zh-CN" altLang="en-US" sz="2400" dirty="0">
                <a:solidFill>
                  <a:srgbClr val="000000"/>
                </a:solidFill>
                <a:latin typeface="微软雅黑" panose="020B0503020204020204" pitchFamily="34" charset="-122"/>
                <a:ea typeface="微软雅黑" panose="020B0503020204020204" pitchFamily="34" charset="-122"/>
              </a:rPr>
              <a:t>：</a:t>
            </a:r>
            <a:r>
              <a:rPr lang="zh-CN" altLang="en-US" sz="2400" dirty="0" smtClean="0">
                <a:solidFill>
                  <a:srgbClr val="000000"/>
                </a:solidFill>
                <a:latin typeface="微软雅黑" panose="020B0503020204020204" pitchFamily="34" charset="-122"/>
                <a:ea typeface="微软雅黑" panose="020B0503020204020204" pitchFamily="34" charset="-122"/>
              </a:rPr>
              <a:t>测量电路中两点间电压大小的仪表。</a:t>
            </a:r>
            <a:endParaRPr lang="zh-CN" altLang="en-US" sz="2400" dirty="0">
              <a:solidFill>
                <a:srgbClr val="000000"/>
              </a:solidFill>
              <a:latin typeface="微软雅黑" panose="020B0503020204020204" pitchFamily="34" charset="-122"/>
              <a:ea typeface="微软雅黑" panose="020B0503020204020204" pitchFamily="34" charset="-122"/>
            </a:endParaRPr>
          </a:p>
        </p:txBody>
      </p:sp>
      <p:grpSp>
        <p:nvGrpSpPr>
          <p:cNvPr id="20" name="Group 15"/>
          <p:cNvGrpSpPr/>
          <p:nvPr/>
        </p:nvGrpSpPr>
        <p:grpSpPr bwMode="auto">
          <a:xfrm>
            <a:off x="9734866" y="2930049"/>
            <a:ext cx="1584325" cy="720725"/>
            <a:chOff x="0" y="0"/>
            <a:chExt cx="998" cy="454"/>
          </a:xfrm>
        </p:grpSpPr>
        <p:sp>
          <p:nvSpPr>
            <p:cNvPr id="21" name="Line 16"/>
            <p:cNvSpPr>
              <a:spLocks noChangeShapeType="1"/>
            </p:cNvSpPr>
            <p:nvPr/>
          </p:nvSpPr>
          <p:spPr bwMode="auto">
            <a:xfrm>
              <a:off x="0" y="272"/>
              <a:ext cx="998" cy="0"/>
            </a:xfrm>
            <a:prstGeom prst="line">
              <a:avLst/>
            </a:prstGeom>
            <a:noFill/>
            <a:ln w="28575">
              <a:solidFill>
                <a:schemeClr val="tx1"/>
              </a:solidFill>
              <a:round/>
            </a:ln>
            <a:effectLst/>
          </p:spPr>
          <p:txBody>
            <a:bodyPr/>
            <a:lstStyle/>
            <a:p>
              <a:endParaRPr lang="zh-CN" altLang="en-US" sz="2400">
                <a:latin typeface="微软雅黑" panose="020B0503020204020204" pitchFamily="34" charset="-122"/>
                <a:ea typeface="微软雅黑" panose="020B0503020204020204" pitchFamily="34" charset="-122"/>
              </a:endParaRPr>
            </a:p>
          </p:txBody>
        </p:sp>
        <p:grpSp>
          <p:nvGrpSpPr>
            <p:cNvPr id="22" name="Group 17"/>
            <p:cNvGrpSpPr/>
            <p:nvPr/>
          </p:nvGrpSpPr>
          <p:grpSpPr bwMode="auto">
            <a:xfrm>
              <a:off x="295" y="68"/>
              <a:ext cx="385" cy="386"/>
              <a:chOff x="0" y="0"/>
              <a:chExt cx="385" cy="386"/>
            </a:xfrm>
          </p:grpSpPr>
          <p:sp>
            <p:nvSpPr>
              <p:cNvPr id="25" name="Oval 18"/>
              <p:cNvSpPr>
                <a:spLocks noChangeArrowheads="1"/>
              </p:cNvSpPr>
              <p:nvPr/>
            </p:nvSpPr>
            <p:spPr bwMode="auto">
              <a:xfrm>
                <a:off x="0" y="0"/>
                <a:ext cx="385" cy="386"/>
              </a:xfrm>
              <a:prstGeom prst="ellipse">
                <a:avLst/>
              </a:prstGeom>
              <a:solidFill>
                <a:schemeClr val="bg1"/>
              </a:solidFill>
              <a:ln w="28575">
                <a:solidFill>
                  <a:schemeClr val="tx1"/>
                </a:solidFill>
                <a:round/>
              </a:ln>
              <a:effectLst/>
            </p:spPr>
            <p:txBody>
              <a:bodyPr wrap="none" anchor="ctr"/>
              <a:lstStyle/>
              <a:p>
                <a:endParaRPr lang="zh-CN" altLang="en-US" sz="2400">
                  <a:latin typeface="微软雅黑" panose="020B0503020204020204" pitchFamily="34" charset="-122"/>
                  <a:ea typeface="微软雅黑" panose="020B0503020204020204" pitchFamily="34" charset="-122"/>
                </a:endParaRPr>
              </a:p>
            </p:txBody>
          </p:sp>
          <p:sp>
            <p:nvSpPr>
              <p:cNvPr id="26" name="Text Box 19"/>
              <p:cNvSpPr txBox="1">
                <a:spLocks noChangeArrowheads="1"/>
              </p:cNvSpPr>
              <p:nvPr/>
            </p:nvSpPr>
            <p:spPr bwMode="auto">
              <a:xfrm>
                <a:off x="60" y="44"/>
                <a:ext cx="272" cy="330"/>
              </a:xfrm>
              <a:prstGeom prst="rect">
                <a:avLst/>
              </a:prstGeom>
              <a:noFill/>
              <a:ln w="9525">
                <a:noFill/>
                <a:miter lim="800000"/>
              </a:ln>
              <a:effectLst/>
            </p:spPr>
            <p:txBody>
              <a:bodyPr>
                <a:spAutoFit/>
              </a:bodyPr>
              <a:lstStyle/>
              <a:p>
                <a:pPr>
                  <a:spcBef>
                    <a:spcPct val="50000"/>
                  </a:spcBef>
                </a:pPr>
                <a:r>
                  <a:rPr lang="en-US" sz="2800" b="1" dirty="0" smtClean="0">
                    <a:latin typeface="Times New Roman" panose="02020603050405020304" pitchFamily="18" charset="0"/>
                    <a:ea typeface="微软雅黑" panose="020B0503020204020204" pitchFamily="34" charset="-122"/>
                    <a:cs typeface="Times New Roman" panose="02020603050405020304" pitchFamily="18" charset="0"/>
                  </a:rPr>
                  <a:t>V</a:t>
                </a:r>
                <a:endParaRPr lang="en-US" sz="2800" b="1" dirty="0">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3" name="Text Box 20"/>
            <p:cNvSpPr txBox="1">
              <a:spLocks noChangeArrowheads="1"/>
            </p:cNvSpPr>
            <p:nvPr/>
          </p:nvSpPr>
          <p:spPr bwMode="auto">
            <a:xfrm>
              <a:off x="46" y="0"/>
              <a:ext cx="272" cy="291"/>
            </a:xfrm>
            <a:prstGeom prst="rect">
              <a:avLst/>
            </a:prstGeom>
            <a:noFill/>
            <a:ln w="9525">
              <a:noFill/>
              <a:miter lim="800000"/>
            </a:ln>
            <a:effectLst/>
          </p:spPr>
          <p:txBody>
            <a:bodyPr>
              <a:spAutoFit/>
            </a:bodyPr>
            <a:lstStyle/>
            <a:p>
              <a:pPr>
                <a:spcBef>
                  <a:spcPct val="50000"/>
                </a:spcBef>
              </a:pPr>
              <a:r>
                <a:rPr lang="en-US" sz="2400" dirty="0">
                  <a:latin typeface="微软雅黑" panose="020B0503020204020204" pitchFamily="34" charset="-122"/>
                  <a:ea typeface="微软雅黑" panose="020B0503020204020204" pitchFamily="34" charset="-122"/>
                </a:rPr>
                <a:t>+</a:t>
              </a:r>
              <a:endParaRPr lang="en-US" sz="2400" dirty="0">
                <a:latin typeface="微软雅黑" panose="020B0503020204020204" pitchFamily="34" charset="-122"/>
                <a:ea typeface="微软雅黑" panose="020B0503020204020204" pitchFamily="34" charset="-122"/>
              </a:endParaRPr>
            </a:p>
          </p:txBody>
        </p:sp>
        <p:sp>
          <p:nvSpPr>
            <p:cNvPr id="24" name="Text Box 21"/>
            <p:cNvSpPr txBox="1">
              <a:spLocks noChangeArrowheads="1"/>
            </p:cNvSpPr>
            <p:nvPr/>
          </p:nvSpPr>
          <p:spPr bwMode="auto">
            <a:xfrm>
              <a:off x="681" y="0"/>
              <a:ext cx="272" cy="288"/>
            </a:xfrm>
            <a:prstGeom prst="rect">
              <a:avLst/>
            </a:prstGeom>
            <a:noFill/>
            <a:ln w="9525">
              <a:noFill/>
              <a:miter lim="800000"/>
            </a:ln>
            <a:effectLst/>
          </p:spPr>
          <p:txBody>
            <a:bodyPr>
              <a:spAutoFit/>
            </a:bodyPr>
            <a:lstStyle/>
            <a:p>
              <a:pPr>
                <a:spcBef>
                  <a:spcPct val="50000"/>
                </a:spcBef>
              </a:pPr>
              <a:r>
                <a:rPr lang="zh-CN" altLang="en-US" sz="2400">
                  <a:latin typeface="微软雅黑" panose="020B0503020204020204" pitchFamily="34" charset="-122"/>
                  <a:ea typeface="微软雅黑" panose="020B0503020204020204" pitchFamily="34" charset="-122"/>
                </a:rPr>
                <a:t>－</a:t>
              </a:r>
              <a:endParaRPr lang="en-US" sz="2400">
                <a:latin typeface="微软雅黑" panose="020B0503020204020204" pitchFamily="34" charset="-122"/>
                <a:ea typeface="微软雅黑" panose="020B0503020204020204" pitchFamily="34" charset="-122"/>
              </a:endParaRPr>
            </a:p>
          </p:txBody>
        </p:sp>
      </p:grpSp>
      <p:sp>
        <p:nvSpPr>
          <p:cNvPr id="28" name="Rectangle 28"/>
          <p:cNvSpPr>
            <a:spLocks noChangeArrowheads="1"/>
          </p:cNvSpPr>
          <p:nvPr/>
        </p:nvSpPr>
        <p:spPr bwMode="auto">
          <a:xfrm>
            <a:off x="9023438" y="2034852"/>
            <a:ext cx="2685144" cy="461665"/>
          </a:xfrm>
          <a:prstGeom prst="rect">
            <a:avLst/>
          </a:prstGeom>
          <a:noFill/>
          <a:ln w="9525">
            <a:noFill/>
            <a:miter lim="800000"/>
          </a:ln>
          <a:effectLst/>
        </p:spPr>
        <p:txBody>
          <a:bodyPr wrap="square">
            <a:spAutoFit/>
          </a:bodyPr>
          <a:lstStyle/>
          <a:p>
            <a:r>
              <a:rPr lang="zh-CN" altLang="en-US" sz="2400" dirty="0" smtClean="0">
                <a:solidFill>
                  <a:srgbClr val="000000"/>
                </a:solidFill>
                <a:latin typeface="微软雅黑" panose="020B0503020204020204" pitchFamily="34" charset="-122"/>
                <a:ea typeface="微软雅黑" panose="020B0503020204020204" pitchFamily="34" charset="-122"/>
              </a:rPr>
              <a:t>电压表</a:t>
            </a:r>
            <a:r>
              <a:rPr lang="zh-CN" altLang="en-US" sz="2400" dirty="0">
                <a:solidFill>
                  <a:srgbClr val="000000"/>
                </a:solidFill>
                <a:latin typeface="微软雅黑" panose="020B0503020204020204" pitchFamily="34" charset="-122"/>
                <a:ea typeface="微软雅黑" panose="020B0503020204020204" pitchFamily="34" charset="-122"/>
              </a:rPr>
              <a:t>的电路符号</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2" grpId="0" animBg="1" autoUpdateAnimBg="0"/>
      <p:bldP spid="13" grpId="0" animBg="1" autoUpdateAnimBg="0"/>
      <p:bldP spid="14" grpId="0" animBg="1" autoUpdateAnimBg="0"/>
      <p:bldP spid="15" grpId="0" animBg="1" autoUpdateAnimBg="0"/>
      <p:bldP spid="16" grpId="0" animBg="1" autoUpdateAnimBg="0"/>
      <p:bldP spid="17" grpId="0" animBg="1" autoUpdateAnimBg="0"/>
      <p:bldP spid="18" grpId="0" animBg="1" autoUpdateAnimBg="0"/>
      <p:bldP spid="19"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8"/>
          <p:cNvSpPr>
            <a:spLocks noChangeArrowheads="1"/>
          </p:cNvSpPr>
          <p:nvPr/>
        </p:nvSpPr>
        <p:spPr bwMode="auto">
          <a:xfrm>
            <a:off x="3622078" y="4813563"/>
            <a:ext cx="5939611" cy="1258372"/>
          </a:xfrm>
          <a:prstGeom prst="roundRect">
            <a:avLst>
              <a:gd name="adj" fmla="val 8958"/>
            </a:avLst>
          </a:prstGeom>
          <a:solidFill>
            <a:srgbClr val="FFDB93"/>
          </a:solidFill>
          <a:ln w="28575">
            <a:solidFill>
              <a:srgbClr val="C00000"/>
            </a:solidFill>
            <a:round/>
          </a:ln>
        </p:spPr>
        <p:txBody>
          <a:bodyPr wrap="square">
            <a:spAutoFit/>
          </a:bodyPr>
          <a:lstStyle/>
          <a:p>
            <a:pPr>
              <a:lnSpc>
                <a:spcPct val="120000"/>
              </a:lnSpc>
            </a:pPr>
            <a:r>
              <a:rPr lang="zh-CN" altLang="en-US" sz="2000" dirty="0" smtClean="0">
                <a:solidFill>
                  <a:srgbClr val="FF0000"/>
                </a:solidFill>
                <a:latin typeface="微软雅黑" panose="020B0503020204020204" pitchFamily="34" charset="-122"/>
                <a:ea typeface="微软雅黑" panose="020B0503020204020204" pitchFamily="34" charset="-122"/>
              </a:rPr>
              <a:t>试触法   </a:t>
            </a:r>
            <a:r>
              <a:rPr lang="zh-CN" altLang="en-US" sz="2000" dirty="0" smtClean="0">
                <a:latin typeface="微软雅黑" panose="020B0503020204020204" pitchFamily="34" charset="-122"/>
                <a:ea typeface="微软雅黑" panose="020B0503020204020204" pitchFamily="34" charset="-122"/>
              </a:rPr>
              <a:t>在</a:t>
            </a:r>
            <a:r>
              <a:rPr lang="zh-CN" altLang="en-US" sz="2000" dirty="0">
                <a:latin typeface="微软雅黑" panose="020B0503020204020204" pitchFamily="34" charset="-122"/>
                <a:ea typeface="微软雅黑" panose="020B0503020204020204" pitchFamily="34" charset="-122"/>
              </a:rPr>
              <a:t>不能事先估算</a:t>
            </a:r>
            <a:r>
              <a:rPr lang="zh-CN" altLang="en-US" sz="2000" dirty="0" smtClean="0">
                <a:latin typeface="微软雅黑" panose="020B0503020204020204" pitchFamily="34" charset="-122"/>
                <a:ea typeface="微软雅黑" panose="020B0503020204020204" pitchFamily="34" charset="-122"/>
              </a:rPr>
              <a:t>电压的</a:t>
            </a:r>
            <a:r>
              <a:rPr lang="zh-CN" altLang="en-US" sz="2000" dirty="0">
                <a:latin typeface="微软雅黑" panose="020B0503020204020204" pitchFamily="34" charset="-122"/>
                <a:ea typeface="微软雅黑" panose="020B0503020204020204" pitchFamily="34" charset="-122"/>
              </a:rPr>
              <a:t>情况下，要</a:t>
            </a:r>
            <a:r>
              <a:rPr lang="zh-CN" altLang="en-US" sz="2000" dirty="0" smtClean="0">
                <a:latin typeface="微软雅黑" panose="020B0503020204020204" pitchFamily="34" charset="-122"/>
                <a:ea typeface="微软雅黑" panose="020B0503020204020204" pitchFamily="34" charset="-122"/>
              </a:rPr>
              <a:t>先选用大量程，迅速地闭合开和断开开关，看看</a:t>
            </a:r>
            <a:r>
              <a:rPr lang="zh-CN" altLang="en-US" sz="2000" dirty="0">
                <a:latin typeface="微软雅黑" panose="020B0503020204020204" pitchFamily="34" charset="-122"/>
                <a:ea typeface="微软雅黑" panose="020B0503020204020204" pitchFamily="34" charset="-122"/>
              </a:rPr>
              <a:t>在开关闭合的瞬间指针的偏转是否在最大测量值之内。</a:t>
            </a:r>
            <a:endParaRPr lang="zh-CN" altLang="en-US" sz="2000" dirty="0">
              <a:solidFill>
                <a:srgbClr val="CC0000"/>
              </a:solidFill>
              <a:latin typeface="微软雅黑" panose="020B0503020204020204" pitchFamily="34" charset="-122"/>
              <a:ea typeface="微软雅黑" panose="020B0503020204020204" pitchFamily="34" charset="-122"/>
            </a:endParaRPr>
          </a:p>
        </p:txBody>
      </p:sp>
      <p:sp>
        <p:nvSpPr>
          <p:cNvPr id="12" name="文本框 3"/>
          <p:cNvSpPr txBox="1">
            <a:spLocks noChangeArrowheads="1"/>
          </p:cNvSpPr>
          <p:nvPr/>
        </p:nvSpPr>
        <p:spPr bwMode="auto">
          <a:xfrm>
            <a:off x="2471006" y="840057"/>
            <a:ext cx="3142797" cy="646331"/>
          </a:xfrm>
          <a:prstGeom prst="rect">
            <a:avLst/>
          </a:prstGeom>
          <a:noFill/>
          <a:ln w="9525">
            <a:noFill/>
            <a:miter lim="800000"/>
          </a:ln>
        </p:spPr>
        <p:txBody>
          <a:bodyPr wrap="square">
            <a:spAutoFit/>
          </a:bodyPr>
          <a:lstStyle/>
          <a:p>
            <a:pPr indent="457200" eaLnBrk="1" hangingPunct="1">
              <a:lnSpc>
                <a:spcPct val="150000"/>
              </a:lnSpc>
              <a:buFont typeface="Arial" panose="020B0604020202020204" pitchFamily="34" charset="0"/>
              <a:buNone/>
            </a:pPr>
            <a:r>
              <a:rPr lang="zh-CN" altLang="en-US" sz="2400" b="1" dirty="0" smtClean="0">
                <a:latin typeface="微软雅黑" panose="020B0503020204020204" pitchFamily="34" charset="-122"/>
                <a:ea typeface="微软雅黑" panose="020B0503020204020204" pitchFamily="34" charset="-122"/>
              </a:rPr>
              <a:t>二、电压表</a:t>
            </a:r>
            <a:endParaRPr lang="zh-CN" altLang="en-US" sz="2400" b="1" dirty="0">
              <a:latin typeface="微软雅黑" panose="020B0503020204020204" pitchFamily="34" charset="-122"/>
              <a:ea typeface="微软雅黑" panose="020B0503020204020204" pitchFamily="34" charset="-122"/>
            </a:endParaRPr>
          </a:p>
        </p:txBody>
      </p:sp>
      <p:sp>
        <p:nvSpPr>
          <p:cNvPr id="13" name="TextBox 8"/>
          <p:cNvSpPr txBox="1">
            <a:spLocks noChangeArrowheads="1"/>
          </p:cNvSpPr>
          <p:nvPr/>
        </p:nvSpPr>
        <p:spPr bwMode="auto">
          <a:xfrm>
            <a:off x="517676" y="2241566"/>
            <a:ext cx="1503035" cy="1200329"/>
          </a:xfrm>
          <a:prstGeom prst="rect">
            <a:avLst/>
          </a:prstGeom>
          <a:noFill/>
          <a:ln w="9525">
            <a:noFill/>
            <a:miter lim="800000"/>
          </a:ln>
        </p:spPr>
        <p:txBody>
          <a:bodyPr wrap="square">
            <a:spAutoFit/>
          </a:bodyPr>
          <a:lstStyle/>
          <a:p>
            <a:r>
              <a:rPr lang="zh-CN" altLang="en-US" sz="2400" dirty="0" smtClean="0">
                <a:solidFill>
                  <a:srgbClr val="000000"/>
                </a:solidFill>
                <a:latin typeface="微软雅黑" panose="020B0503020204020204" pitchFamily="34" charset="-122"/>
                <a:ea typeface="微软雅黑" panose="020B0503020204020204" pitchFamily="34" charset="-122"/>
              </a:rPr>
              <a:t>（</a:t>
            </a:r>
            <a:r>
              <a:rPr lang="en-US" altLang="zh-CN" sz="2400" dirty="0" smtClean="0">
                <a:solidFill>
                  <a:srgbClr val="000000"/>
                </a:solidFill>
                <a:latin typeface="微软雅黑" panose="020B0503020204020204" pitchFamily="34" charset="-122"/>
                <a:ea typeface="微软雅黑" panose="020B0503020204020204" pitchFamily="34" charset="-122"/>
              </a:rPr>
              <a:t>1</a:t>
            </a:r>
            <a:r>
              <a:rPr lang="zh-CN" altLang="en-US" sz="2400" dirty="0" smtClean="0">
                <a:solidFill>
                  <a:srgbClr val="000000"/>
                </a:solidFill>
                <a:latin typeface="微软雅黑" panose="020B0503020204020204" pitchFamily="34" charset="-122"/>
                <a:ea typeface="微软雅黑" panose="020B0503020204020204" pitchFamily="34" charset="-122"/>
              </a:rPr>
              <a:t>）</a:t>
            </a:r>
            <a:r>
              <a:rPr lang="en-US" sz="2400" dirty="0" smtClean="0">
                <a:solidFill>
                  <a:srgbClr val="000000"/>
                </a:solidFill>
                <a:latin typeface="微软雅黑" panose="020B0503020204020204" pitchFamily="34" charset="-122"/>
                <a:ea typeface="微软雅黑" panose="020B0503020204020204" pitchFamily="34" charset="-122"/>
              </a:rPr>
              <a:t> </a:t>
            </a:r>
            <a:r>
              <a:rPr lang="zh-CN" altLang="en-US" sz="2400" dirty="0" smtClean="0">
                <a:solidFill>
                  <a:srgbClr val="000000"/>
                </a:solidFill>
                <a:latin typeface="微软雅黑" panose="020B0503020204020204" pitchFamily="34" charset="-122"/>
                <a:ea typeface="微软雅黑" panose="020B0503020204020204" pitchFamily="34" charset="-122"/>
              </a:rPr>
              <a:t>电压表</a:t>
            </a:r>
            <a:r>
              <a:rPr lang="zh-CN" altLang="en-US" sz="2400" dirty="0">
                <a:solidFill>
                  <a:srgbClr val="000000"/>
                </a:solidFill>
                <a:latin typeface="微软雅黑" panose="020B0503020204020204" pitchFamily="34" charset="-122"/>
                <a:ea typeface="微软雅黑" panose="020B0503020204020204" pitchFamily="34" charset="-122"/>
              </a:rPr>
              <a:t>的</a:t>
            </a:r>
            <a:r>
              <a:rPr lang="zh-CN" altLang="en-US" sz="2400" dirty="0" smtClean="0">
                <a:solidFill>
                  <a:srgbClr val="000000"/>
                </a:solidFill>
                <a:latin typeface="微软雅黑" panose="020B0503020204020204" pitchFamily="34" charset="-122"/>
                <a:ea typeface="微软雅黑" panose="020B0503020204020204" pitchFamily="34" charset="-122"/>
              </a:rPr>
              <a:t>连接要求</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14" name="TextBox 15"/>
          <p:cNvSpPr>
            <a:spLocks noChangeArrowheads="1"/>
          </p:cNvSpPr>
          <p:nvPr/>
        </p:nvSpPr>
        <p:spPr bwMode="auto">
          <a:xfrm>
            <a:off x="2352926" y="1913985"/>
            <a:ext cx="8179608" cy="2145268"/>
          </a:xfrm>
          <a:prstGeom prst="roundRect">
            <a:avLst>
              <a:gd name="adj" fmla="val 16667"/>
            </a:avLst>
          </a:prstGeom>
          <a:solidFill>
            <a:schemeClr val="bg1"/>
          </a:solidFill>
          <a:ln w="25400">
            <a:solidFill>
              <a:srgbClr val="00B050"/>
            </a:solidFill>
            <a:round/>
          </a:ln>
        </p:spPr>
        <p:txBody>
          <a:bodyPr wrap="square">
            <a:spAutoFit/>
          </a:bodyPr>
          <a:lstStyle/>
          <a:p>
            <a:r>
              <a:rPr lang="en-US" altLang="zh-CN" sz="2000" dirty="0" smtClean="0">
                <a:solidFill>
                  <a:srgbClr val="000000"/>
                </a:solidFill>
                <a:latin typeface="微软雅黑" panose="020B0503020204020204" pitchFamily="34" charset="-122"/>
                <a:ea typeface="微软雅黑" panose="020B0503020204020204" pitchFamily="34" charset="-122"/>
              </a:rPr>
              <a:t>①</a:t>
            </a:r>
            <a:r>
              <a:rPr lang="zh-CN" altLang="en-US" sz="2000" dirty="0" smtClean="0">
                <a:solidFill>
                  <a:srgbClr val="000000"/>
                </a:solidFill>
                <a:latin typeface="微软雅黑" panose="020B0503020204020204" pitchFamily="34" charset="-122"/>
                <a:ea typeface="微软雅黑" panose="020B0503020204020204" pitchFamily="34" charset="-122"/>
              </a:rPr>
              <a:t>使用前要调零。</a:t>
            </a:r>
            <a:endParaRPr lang="en-US" altLang="zh-CN" sz="2000" dirty="0" smtClean="0">
              <a:solidFill>
                <a:srgbClr val="000000"/>
              </a:solidFill>
              <a:latin typeface="微软雅黑" panose="020B0503020204020204" pitchFamily="34" charset="-122"/>
              <a:ea typeface="微软雅黑" panose="020B0503020204020204" pitchFamily="34" charset="-122"/>
            </a:endParaRPr>
          </a:p>
          <a:p>
            <a:r>
              <a:rPr lang="en-US" altLang="zh-CN" sz="2000" dirty="0" smtClean="0">
                <a:solidFill>
                  <a:srgbClr val="000000"/>
                </a:solidFill>
                <a:latin typeface="微软雅黑" panose="020B0503020204020204" pitchFamily="34" charset="-122"/>
                <a:ea typeface="微软雅黑" panose="020B0503020204020204" pitchFamily="34" charset="-122"/>
              </a:rPr>
              <a:t>②</a:t>
            </a:r>
            <a:r>
              <a:rPr lang="zh-CN" altLang="en-US" sz="2000" dirty="0" smtClean="0">
                <a:solidFill>
                  <a:srgbClr val="000000"/>
                </a:solidFill>
                <a:latin typeface="微软雅黑" panose="020B0503020204020204" pitchFamily="34" charset="-122"/>
                <a:ea typeface="微软雅黑" panose="020B0503020204020204" pitchFamily="34" charset="-122"/>
              </a:rPr>
              <a:t>电压表应该并联在被测电路的两端。必须让电流从</a:t>
            </a:r>
            <a:r>
              <a:rPr lang="zh-CN" altLang="en-US" sz="2000" dirty="0">
                <a:solidFill>
                  <a:srgbClr val="CC0000"/>
                </a:solidFill>
                <a:latin typeface="微软雅黑" panose="020B0503020204020204" pitchFamily="34" charset="-122"/>
                <a:ea typeface="微软雅黑" panose="020B0503020204020204" pitchFamily="34" charset="-122"/>
              </a:rPr>
              <a:t>正</a:t>
            </a:r>
            <a:r>
              <a:rPr lang="zh-CN" altLang="en-US" sz="2000" dirty="0">
                <a:solidFill>
                  <a:srgbClr val="000000"/>
                </a:solidFill>
                <a:latin typeface="微软雅黑" panose="020B0503020204020204" pitchFamily="34" charset="-122"/>
                <a:ea typeface="微软雅黑" panose="020B0503020204020204" pitchFamily="34" charset="-122"/>
              </a:rPr>
              <a:t>接线柱流</a:t>
            </a:r>
            <a:r>
              <a:rPr lang="zh-CN" altLang="en-US" sz="2000" dirty="0">
                <a:solidFill>
                  <a:srgbClr val="CC0000"/>
                </a:solidFill>
                <a:latin typeface="微软雅黑" panose="020B0503020204020204" pitchFamily="34" charset="-122"/>
                <a:ea typeface="微软雅黑" panose="020B0503020204020204" pitchFamily="34" charset="-122"/>
              </a:rPr>
              <a:t>入</a:t>
            </a:r>
            <a:r>
              <a:rPr lang="zh-CN" altLang="en-US" sz="2000" dirty="0">
                <a:solidFill>
                  <a:srgbClr val="000000"/>
                </a:solidFill>
                <a:latin typeface="微软雅黑" panose="020B0503020204020204" pitchFamily="34" charset="-122"/>
                <a:ea typeface="微软雅黑" panose="020B0503020204020204" pitchFamily="34" charset="-122"/>
              </a:rPr>
              <a:t>，从</a:t>
            </a:r>
            <a:r>
              <a:rPr lang="zh-CN" altLang="en-US" sz="2000" dirty="0">
                <a:solidFill>
                  <a:srgbClr val="CC0000"/>
                </a:solidFill>
                <a:latin typeface="微软雅黑" panose="020B0503020204020204" pitchFamily="34" charset="-122"/>
                <a:ea typeface="微软雅黑" panose="020B0503020204020204" pitchFamily="34" charset="-122"/>
              </a:rPr>
              <a:t>负</a:t>
            </a:r>
            <a:r>
              <a:rPr lang="zh-CN" altLang="en-US" sz="2000" dirty="0">
                <a:solidFill>
                  <a:srgbClr val="000000"/>
                </a:solidFill>
                <a:latin typeface="微软雅黑" panose="020B0503020204020204" pitchFamily="34" charset="-122"/>
                <a:ea typeface="微软雅黑" panose="020B0503020204020204" pitchFamily="34" charset="-122"/>
              </a:rPr>
              <a:t>接线柱流</a:t>
            </a:r>
            <a:r>
              <a:rPr lang="zh-CN" altLang="en-US" sz="2000" dirty="0">
                <a:solidFill>
                  <a:srgbClr val="CC0000"/>
                </a:solidFill>
                <a:latin typeface="微软雅黑" panose="020B0503020204020204" pitchFamily="34" charset="-122"/>
                <a:ea typeface="微软雅黑" panose="020B0503020204020204" pitchFamily="34" charset="-122"/>
              </a:rPr>
              <a:t>出</a:t>
            </a:r>
            <a:r>
              <a:rPr lang="zh-CN" altLang="en-US" sz="2000" dirty="0">
                <a:solidFill>
                  <a:srgbClr val="000000"/>
                </a:solidFill>
                <a:latin typeface="微软雅黑" panose="020B0503020204020204" pitchFamily="34" charset="-122"/>
                <a:ea typeface="微软雅黑" panose="020B0503020204020204" pitchFamily="34" charset="-122"/>
              </a:rPr>
              <a:t>。</a:t>
            </a:r>
            <a:endParaRPr lang="zh-CN" altLang="en-US" sz="2000" dirty="0">
              <a:solidFill>
                <a:srgbClr val="000000"/>
              </a:solidFill>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③</a:t>
            </a:r>
            <a:r>
              <a:rPr lang="zh-CN" altLang="en-US" sz="2000" dirty="0" smtClean="0">
                <a:solidFill>
                  <a:srgbClr val="0070C0"/>
                </a:solidFill>
                <a:latin typeface="微软雅黑" panose="020B0503020204020204" pitchFamily="34" charset="-122"/>
                <a:ea typeface="微软雅黑" panose="020B0503020204020204" pitchFamily="34" charset="-122"/>
              </a:rPr>
              <a:t>电压表可以直接测电源电压</a:t>
            </a:r>
            <a:r>
              <a:rPr lang="zh-CN" altLang="en-US" sz="2000" dirty="0" smtClean="0">
                <a:latin typeface="微软雅黑" panose="020B0503020204020204" pitchFamily="34" charset="-122"/>
                <a:ea typeface="微软雅黑" panose="020B0503020204020204" pitchFamily="34" charset="-122"/>
              </a:rPr>
              <a:t>。</a:t>
            </a:r>
            <a:endParaRPr lang="en-US" altLang="zh-CN" sz="2000" dirty="0" smtClean="0">
              <a:solidFill>
                <a:srgbClr val="CC0000"/>
              </a:solidFill>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④</a:t>
            </a:r>
            <a:r>
              <a:rPr lang="zh-CN" altLang="en-US" sz="2000" dirty="0" smtClean="0">
                <a:solidFill>
                  <a:srgbClr val="000000"/>
                </a:solidFill>
                <a:latin typeface="微软雅黑" panose="020B0503020204020204" pitchFamily="34" charset="-122"/>
                <a:ea typeface="微软雅黑" panose="020B0503020204020204" pitchFamily="34" charset="-122"/>
              </a:rPr>
              <a:t>必须</a:t>
            </a:r>
            <a:r>
              <a:rPr lang="zh-CN" altLang="en-US" sz="2000" dirty="0">
                <a:solidFill>
                  <a:srgbClr val="000000"/>
                </a:solidFill>
                <a:latin typeface="微软雅黑" panose="020B0503020204020204" pitchFamily="34" charset="-122"/>
                <a:ea typeface="微软雅黑" panose="020B0503020204020204" pitchFamily="34" charset="-122"/>
              </a:rPr>
              <a:t>正确</a:t>
            </a:r>
            <a:r>
              <a:rPr lang="zh-CN" altLang="en-US" sz="2000" dirty="0" smtClean="0">
                <a:solidFill>
                  <a:srgbClr val="000000"/>
                </a:solidFill>
                <a:latin typeface="微软雅黑" panose="020B0503020204020204" pitchFamily="34" charset="-122"/>
                <a:ea typeface="微软雅黑" panose="020B0503020204020204" pitchFamily="34" charset="-122"/>
              </a:rPr>
              <a:t>选择合适的</a:t>
            </a:r>
            <a:r>
              <a:rPr lang="zh-CN" altLang="en-US" sz="2000" dirty="0" smtClean="0">
                <a:solidFill>
                  <a:srgbClr val="CC0000"/>
                </a:solidFill>
                <a:latin typeface="微软雅黑" panose="020B0503020204020204" pitchFamily="34" charset="-122"/>
                <a:ea typeface="微软雅黑" panose="020B0503020204020204" pitchFamily="34" charset="-122"/>
              </a:rPr>
              <a:t>量程</a:t>
            </a:r>
            <a:r>
              <a:rPr lang="zh-CN" altLang="en-US" sz="2000" dirty="0" smtClean="0">
                <a:solidFill>
                  <a:srgbClr val="000000"/>
                </a:solidFill>
                <a:latin typeface="微软雅黑" panose="020B0503020204020204" pitchFamily="34" charset="-122"/>
                <a:ea typeface="微软雅黑" panose="020B0503020204020204" pitchFamily="34" charset="-122"/>
              </a:rPr>
              <a:t>。</a:t>
            </a:r>
            <a:endParaRPr lang="en-US" altLang="zh-CN" sz="2000" dirty="0" smtClean="0">
              <a:solidFill>
                <a:srgbClr val="000000"/>
              </a:solidFill>
              <a:latin typeface="微软雅黑" panose="020B0503020204020204" pitchFamily="34" charset="-122"/>
              <a:ea typeface="微软雅黑" panose="020B0503020204020204" pitchFamily="34" charset="-122"/>
            </a:endParaRPr>
          </a:p>
          <a:p>
            <a:r>
              <a:rPr lang="en-US" altLang="zh-CN" sz="2000" dirty="0" smtClean="0">
                <a:solidFill>
                  <a:srgbClr val="000000"/>
                </a:solidFill>
                <a:latin typeface="微软雅黑" panose="020B0503020204020204" pitchFamily="34" charset="-122"/>
                <a:ea typeface="微软雅黑" panose="020B0503020204020204" pitchFamily="34" charset="-122"/>
              </a:rPr>
              <a:t>⑤</a:t>
            </a:r>
            <a:r>
              <a:rPr lang="zh-CN" altLang="en-US" sz="2000" dirty="0" smtClean="0">
                <a:solidFill>
                  <a:srgbClr val="000000"/>
                </a:solidFill>
                <a:latin typeface="微软雅黑" panose="020B0503020204020204" pitchFamily="34" charset="-122"/>
                <a:ea typeface="微软雅黑" panose="020B0503020204020204" pitchFamily="34" charset="-122"/>
              </a:rPr>
              <a:t>读数时视线要与表盘垂直。</a:t>
            </a:r>
            <a:endParaRPr lang="zh-CN" altLang="en-US" sz="2000" dirty="0">
              <a:solidFill>
                <a:srgbClr val="000000"/>
              </a:solidFill>
              <a:latin typeface="微软雅黑" panose="020B0503020204020204" pitchFamily="34" charset="-122"/>
              <a:ea typeface="微软雅黑" panose="020B0503020204020204" pitchFamily="34" charset="-122"/>
            </a:endParaRPr>
          </a:p>
        </p:txBody>
      </p:sp>
      <p:sp>
        <p:nvSpPr>
          <p:cNvPr id="23" name="TextBox 8"/>
          <p:cNvSpPr txBox="1">
            <a:spLocks noChangeArrowheads="1"/>
          </p:cNvSpPr>
          <p:nvPr/>
        </p:nvSpPr>
        <p:spPr bwMode="auto">
          <a:xfrm>
            <a:off x="2789563" y="1431991"/>
            <a:ext cx="3779838" cy="461665"/>
          </a:xfrm>
          <a:prstGeom prst="rect">
            <a:avLst/>
          </a:prstGeom>
          <a:noFill/>
          <a:ln w="9525">
            <a:noFill/>
            <a:miter lim="800000"/>
          </a:ln>
        </p:spPr>
        <p:txBody>
          <a:bodyPr>
            <a:spAutoFit/>
          </a:bodyPr>
          <a:lstStyle/>
          <a:p>
            <a:r>
              <a:rPr lang="en-US" altLang="zh-CN" sz="2400" dirty="0" smtClean="0">
                <a:solidFill>
                  <a:srgbClr val="000000"/>
                </a:solidFill>
                <a:latin typeface="微软雅黑" panose="020B0503020204020204" pitchFamily="34" charset="-122"/>
                <a:ea typeface="微软雅黑" panose="020B0503020204020204" pitchFamily="34" charset="-122"/>
              </a:rPr>
              <a:t>2.</a:t>
            </a:r>
            <a:r>
              <a:rPr lang="zh-CN" altLang="en-US" sz="2400" dirty="0" smtClean="0">
                <a:solidFill>
                  <a:srgbClr val="000000"/>
                </a:solidFill>
                <a:latin typeface="微软雅黑" panose="020B0503020204020204" pitchFamily="34" charset="-122"/>
                <a:ea typeface="微软雅黑" panose="020B0503020204020204" pitchFamily="34" charset="-122"/>
              </a:rPr>
              <a:t>实验：练习使用电压表</a:t>
            </a:r>
            <a:endParaRPr lang="zh-CN" altLang="en-US" sz="2400" dirty="0">
              <a:solidFill>
                <a:srgbClr val="000000"/>
              </a:solidFill>
              <a:latin typeface="微软雅黑" panose="020B0503020204020204" pitchFamily="34" charset="-122"/>
              <a:ea typeface="微软雅黑" panose="020B0503020204020204" pitchFamily="34" charset="-122"/>
            </a:endParaRPr>
          </a:p>
        </p:txBody>
      </p:sp>
      <p:sp>
        <p:nvSpPr>
          <p:cNvPr id="25" name="矩形 108547"/>
          <p:cNvSpPr>
            <a:spLocks noChangeArrowheads="1" noChangeShapeType="1" noTextEdit="1"/>
          </p:cNvSpPr>
          <p:nvPr/>
        </p:nvSpPr>
        <p:spPr bwMode="auto">
          <a:xfrm rot="20733727">
            <a:off x="3046602" y="4541482"/>
            <a:ext cx="1015941" cy="412033"/>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zh-CN" altLang="en-US" sz="7200" b="1" kern="10" dirty="0">
                <a:ln w="9525">
                  <a:round/>
                </a:ln>
                <a:gradFill rotWithShape="1">
                  <a:gsLst>
                    <a:gs pos="0">
                      <a:srgbClr val="FFE701"/>
                    </a:gs>
                    <a:gs pos="100000">
                      <a:srgbClr val="FE3E02"/>
                    </a:gs>
                  </a:gsLst>
                  <a:lin ang="5400000" scaled="1"/>
                </a:gradFill>
                <a:latin typeface="宋体" panose="02010600030101010101" pitchFamily="2" charset="-122"/>
                <a:ea typeface="宋体" panose="02010600030101010101" pitchFamily="2" charset="-122"/>
              </a:rPr>
              <a:t>小贴士</a:t>
            </a:r>
            <a:endParaRPr lang="zh-CN" altLang="en-US" sz="7200" b="1" kern="10" dirty="0">
              <a:ln w="9525">
                <a:round/>
              </a:ln>
              <a:gradFill rotWithShape="1">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
        <p:nvSpPr>
          <p:cNvPr id="26" name="矩形 25"/>
          <p:cNvSpPr/>
          <p:nvPr/>
        </p:nvSpPr>
        <p:spPr bwMode="auto">
          <a:xfrm>
            <a:off x="0" y="918599"/>
            <a:ext cx="2093913" cy="550863"/>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eaLnBrk="1" hangingPunct="1">
              <a:buFont typeface="Arial" panose="020B0604020202020204" pitchFamily="34" charset="0"/>
              <a:buNone/>
              <a:defRPr/>
            </a:pPr>
            <a:r>
              <a:rPr lang="zh-CN" altLang="en-US" sz="2400" b="1" dirty="0" smtClean="0">
                <a:latin typeface="微软雅黑" panose="020B0503020204020204" pitchFamily="34" charset="-122"/>
                <a:ea typeface="微软雅黑" panose="020B0503020204020204" pitchFamily="34" charset="-122"/>
              </a:rPr>
              <a:t>     实验操作</a:t>
            </a:r>
            <a:endParaRPr lang="zh-CN" altLang="en-US" sz="2400" b="1" dirty="0">
              <a:latin typeface="微软雅黑" panose="020B0503020204020204" pitchFamily="34" charset="-122"/>
              <a:ea typeface="微软雅黑" panose="020B0503020204020204" pitchFamily="34" charset="-122"/>
            </a:endParaRPr>
          </a:p>
        </p:txBody>
      </p:sp>
      <p:pic>
        <p:nvPicPr>
          <p:cNvPr id="3075" name="Picture 3"/>
          <p:cNvPicPr>
            <a:picLocks noChangeAspect="1" noChangeArrowheads="1"/>
          </p:cNvPicPr>
          <p:nvPr/>
        </p:nvPicPr>
        <p:blipFill>
          <a:blip r:embed="rId1"/>
          <a:srcRect/>
          <a:stretch>
            <a:fillRect/>
          </a:stretch>
        </p:blipFill>
        <p:spPr bwMode="auto">
          <a:xfrm>
            <a:off x="8250414" y="2708505"/>
            <a:ext cx="1695097" cy="128800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slide(fromBottom)">
                                      <p:cBhvr>
                                        <p:cTn id="20" dur="500"/>
                                        <p:tgtEl>
                                          <p:spTgt spid="307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5" grpId="0"/>
    </p:bldLst>
  </p:timing>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2806</Words>
  <Application>WPS 演示</Application>
  <PresentationFormat>宽屏</PresentationFormat>
  <Paragraphs>512</Paragraphs>
  <Slides>26</Slides>
  <Notes>2</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26</vt:i4>
      </vt:variant>
    </vt:vector>
  </HeadingPairs>
  <TitlesOfParts>
    <vt:vector size="42" baseType="lpstr">
      <vt:lpstr>Arial</vt:lpstr>
      <vt:lpstr>宋体</vt:lpstr>
      <vt:lpstr>Wingdings</vt:lpstr>
      <vt:lpstr>Calibri Light</vt:lpstr>
      <vt:lpstr>Calibri</vt:lpstr>
      <vt:lpstr>微软雅黑</vt:lpstr>
      <vt:lpstr>黑体</vt:lpstr>
      <vt:lpstr>Times New Roman</vt:lpstr>
      <vt:lpstr>华文楷体</vt:lpstr>
      <vt:lpstr>华文新魏</vt:lpstr>
      <vt:lpstr/>
      <vt:lpstr>Arial Unicode MS</vt:lpstr>
      <vt:lpstr>隶书</vt:lpstr>
      <vt:lpstr>RomanS</vt:lpstr>
      <vt:lpstr>Office 主题</vt:lpstr>
      <vt:lpstr>MSPhotoEd.3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陈志磊</dc:creator>
  <cp:lastModifiedBy>Administrator</cp:lastModifiedBy>
  <cp:revision>595</cp:revision>
  <dcterms:created xsi:type="dcterms:W3CDTF">2013-07-01T03:05:00Z</dcterms:created>
  <dcterms:modified xsi:type="dcterms:W3CDTF">2018-05-01T10:55:00Z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