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62" r:id="rId4"/>
    <p:sldId id="261" r:id="rId5"/>
    <p:sldId id="263" r:id="rId6"/>
    <p:sldId id="414" r:id="rId7"/>
    <p:sldId id="394" r:id="rId8"/>
    <p:sldId id="395" r:id="rId9"/>
    <p:sldId id="456" r:id="rId10"/>
    <p:sldId id="457" r:id="rId11"/>
    <p:sldId id="443" r:id="rId12"/>
    <p:sldId id="461" r:id="rId13"/>
    <p:sldId id="464" r:id="rId14"/>
    <p:sldId id="442" r:id="rId15"/>
    <p:sldId id="437" r:id="rId16"/>
    <p:sldId id="415" r:id="rId17"/>
    <p:sldId id="459" r:id="rId18"/>
    <p:sldId id="418" r:id="rId19"/>
    <p:sldId id="355" r:id="rId20"/>
    <p:sldId id="361" r:id="rId21"/>
    <p:sldId id="446" r:id="rId22"/>
    <p:sldId id="467" r:id="rId23"/>
    <p:sldId id="470" r:id="rId24"/>
    <p:sldId id="469" r:id="rId25"/>
    <p:sldId id="471" r:id="rId26"/>
    <p:sldId id="416" r:id="rId27"/>
    <p:sldId id="460" r:id="rId28"/>
    <p:sldId id="433" r:id="rId29"/>
    <p:sldId id="264" r:id="rId30"/>
    <p:sldId id="382" r:id="rId31"/>
    <p:sldId id="260"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2" autoAdjust="0"/>
    <p:restoredTop sz="94660"/>
  </p:normalViewPr>
  <p:slideViewPr>
    <p:cSldViewPr snapToGrid="0" showGuides="1">
      <p:cViewPr varScale="1">
        <p:scale>
          <a:sx n="116" d="100"/>
          <a:sy n="116" d="100"/>
        </p:scale>
        <p:origin x="162" y="102"/>
      </p:cViewPr>
      <p:guideLst>
        <p:guide orient="horz" pos="1185"/>
        <p:guide orient="horz" pos="3181"/>
        <p:guide orient="horz" pos="2160"/>
        <p:guide pos="438"/>
        <p:guide orient="horz" pos="572"/>
        <p:guide pos="3840"/>
        <p:guide pos="778"/>
        <p:guide pos="6902"/>
        <p:guide orient="horz" pos="6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6_标题幻灯片">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矩形 1"/>
          <p:cNvSpPr/>
          <p:nvPr userDrawn="1"/>
        </p:nvSpPr>
        <p:spPr>
          <a:xfrm>
            <a:off x="-2" y="6350510"/>
            <a:ext cx="12192000" cy="77491"/>
          </a:xfrm>
          <a:prstGeom prst="rect">
            <a:avLst/>
          </a:prstGeom>
          <a:blipFill>
            <a:blip r:embed="rId2"/>
            <a:stretch>
              <a:fillRect/>
            </a:stretch>
          </a:blipFill>
          <a:ln>
            <a:noFill/>
          </a:ln>
          <a:effectLst>
            <a:innerShdw blurRad="63500" dist="63500" dir="162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a:solidFill>
                <a:schemeClr val="tx1"/>
              </a:solidFill>
            </a:endParaRPr>
          </a:p>
        </p:txBody>
      </p:sp>
      <p:sp>
        <p:nvSpPr>
          <p:cNvPr id="3" name="矩形 2"/>
          <p:cNvSpPr/>
          <p:nvPr userDrawn="1"/>
        </p:nvSpPr>
        <p:spPr>
          <a:xfrm>
            <a:off x="-2" y="326677"/>
            <a:ext cx="12192000" cy="77491"/>
          </a:xfrm>
          <a:prstGeom prst="rect">
            <a:avLst/>
          </a:prstGeom>
          <a:blipFill>
            <a:blip r:embed="rId2"/>
            <a:stretch>
              <a:fillRect/>
            </a:stretch>
          </a:blipFill>
          <a:ln>
            <a:noFill/>
          </a:ln>
          <a:effectLst>
            <a:innerShdw blurRad="63500" dist="63500" dir="162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a:solidFill>
                <a:schemeClr val="tx1"/>
              </a:solidFill>
            </a:endParaRPr>
          </a:p>
        </p:txBody>
      </p:sp>
      <p:sp>
        <p:nvSpPr>
          <p:cNvPr id="4" name="矩形 3"/>
          <p:cNvSpPr/>
          <p:nvPr userDrawn="1"/>
        </p:nvSpPr>
        <p:spPr>
          <a:xfrm>
            <a:off x="0" y="185980"/>
            <a:ext cx="12192000" cy="77491"/>
          </a:xfrm>
          <a:prstGeom prst="rect">
            <a:avLst/>
          </a:prstGeom>
          <a:blipFill>
            <a:blip r:embed="rId2"/>
            <a:stretch>
              <a:fillRect/>
            </a:stretch>
          </a:blipFill>
          <a:ln>
            <a:noFill/>
          </a:ln>
          <a:effectLst>
            <a:innerShdw blurRad="63500" dist="63500" dir="162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a:solidFill>
                <a:schemeClr val="tx1"/>
              </a:solidFill>
            </a:endParaRPr>
          </a:p>
        </p:txBody>
      </p:sp>
      <p:sp>
        <p:nvSpPr>
          <p:cNvPr id="5" name="矩形 4"/>
          <p:cNvSpPr/>
          <p:nvPr userDrawn="1"/>
        </p:nvSpPr>
        <p:spPr>
          <a:xfrm>
            <a:off x="0" y="6491207"/>
            <a:ext cx="12192000" cy="77491"/>
          </a:xfrm>
          <a:prstGeom prst="rect">
            <a:avLst/>
          </a:prstGeom>
          <a:blipFill>
            <a:blip r:embed="rId2"/>
            <a:stretch>
              <a:fillRect/>
            </a:stretch>
          </a:blipFill>
          <a:ln>
            <a:noFill/>
          </a:ln>
          <a:effectLst>
            <a:innerShdw blurRad="63500" dist="63500" dir="162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a:solidFill>
                <a:schemeClr val="tx1"/>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标题幻灯片">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矩形 1"/>
          <p:cNvSpPr/>
          <p:nvPr userDrawn="1"/>
        </p:nvSpPr>
        <p:spPr>
          <a:xfrm rot="10800000">
            <a:off x="0" y="-45204"/>
            <a:ext cx="6922575" cy="6903204"/>
          </a:xfrm>
          <a:prstGeom prst="rect">
            <a:avLst/>
          </a:prstGeom>
          <a:blipFill dpi="0" rotWithShape="1">
            <a:blip r:embed="rId2"/>
            <a:srcRect/>
            <a:stretch>
              <a:fillRect/>
            </a:stretch>
          </a:blipFill>
          <a:ln>
            <a:noFill/>
          </a:ln>
          <a:effectLst>
            <a:innerShdw blurRad="63500" dist="63500" dir="162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a:solidFill>
                <a:schemeClr val="tx1"/>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标题幻灯片">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矩形 4"/>
          <p:cNvSpPr/>
          <p:nvPr userDrawn="1"/>
        </p:nvSpPr>
        <p:spPr>
          <a:xfrm>
            <a:off x="0" y="185980"/>
            <a:ext cx="12192000" cy="77491"/>
          </a:xfrm>
          <a:prstGeom prst="rect">
            <a:avLst/>
          </a:prstGeom>
          <a:blipFill>
            <a:blip r:embed="rId2"/>
            <a:stretch>
              <a:fillRect/>
            </a:stretch>
          </a:blipFill>
          <a:ln>
            <a:noFill/>
          </a:ln>
          <a:effectLst>
            <a:outerShdw blurRad="508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a:solidFill>
                <a:schemeClr val="tx1"/>
              </a:solidFill>
            </a:endParaRPr>
          </a:p>
        </p:txBody>
      </p:sp>
      <p:sp>
        <p:nvSpPr>
          <p:cNvPr id="6" name="矩形 5"/>
          <p:cNvSpPr/>
          <p:nvPr userDrawn="1"/>
        </p:nvSpPr>
        <p:spPr>
          <a:xfrm>
            <a:off x="0" y="6491207"/>
            <a:ext cx="12192000" cy="77491"/>
          </a:xfrm>
          <a:prstGeom prst="rect">
            <a:avLst/>
          </a:prstGeom>
          <a:blipFill>
            <a:blip r:embed="rId2"/>
            <a:stretch>
              <a:fillRect/>
            </a:stretch>
          </a:blipFill>
          <a:ln>
            <a:noFill/>
          </a:ln>
          <a:effectLst>
            <a:outerShdw blurRad="508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kumimoji="1" lang="zh-CN" altLang="en-US">
              <a:solidFill>
                <a:schemeClr val="tx1"/>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0EE1C-11F5-4C61-83A4-646D4D815EB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35AA5-DA8E-4805-8D0D-DC484ADA6C5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32400" y="2193871"/>
            <a:ext cx="10341293" cy="1107996"/>
          </a:xfrm>
          <a:prstGeom prst="rect">
            <a:avLst/>
          </a:prstGeom>
          <a:noFill/>
        </p:spPr>
        <p:txBody>
          <a:bodyPr wrap="none" rtlCol="0">
            <a:spAutoFit/>
          </a:bodyPr>
          <a:lstStyle/>
          <a:p>
            <a:pPr algn="ctr"/>
            <a:r>
              <a:rPr kumimoji="1" lang="zh-CN" altLang="en-US" sz="6600" b="1" dirty="0" smtClean="0">
                <a:blipFill>
                  <a:blip r:embed="rId1"/>
                  <a:stretch>
                    <a:fillRect/>
                  </a:stretch>
                </a:blipFill>
                <a:effectLst>
                  <a:innerShdw blurRad="63500" dist="38100" dir="16200000">
                    <a:prstClr val="black">
                      <a:alpha val="50000"/>
                    </a:prstClr>
                  </a:innerShdw>
                </a:effectLst>
                <a:latin typeface="微软雅黑" panose="020B0503020204020204" charset="-122"/>
                <a:ea typeface="微软雅黑" panose="020B0503020204020204" charset="-122"/>
                <a:cs typeface="微软雅黑" panose="020B0503020204020204" charset="-122"/>
              </a:rPr>
              <a:t>滑轮组受力分析及综合应用</a:t>
            </a:r>
            <a:endParaRPr kumimoji="1" lang="zh-CN" altLang="en-US" sz="6600" b="1" dirty="0">
              <a:blipFill>
                <a:blip r:embed="rId1"/>
                <a:stretch>
                  <a:fillRect/>
                </a:stretch>
              </a:blipFill>
              <a:effectLst>
                <a:innerShdw blurRad="63500" dist="38100" dir="16200000">
                  <a:prstClr val="black">
                    <a:alpha val="50000"/>
                  </a:prstClr>
                </a:innerShdw>
              </a:effectLst>
              <a:latin typeface="微软雅黑" panose="020B0503020204020204" charset="-122"/>
              <a:ea typeface="微软雅黑" panose="020B0503020204020204" charset="-122"/>
              <a:cs typeface="微软雅黑" panose="020B0503020204020204" charset="-122"/>
            </a:endParaRPr>
          </a:p>
        </p:txBody>
      </p:sp>
      <p:sp>
        <p:nvSpPr>
          <p:cNvPr id="8" name="框架 7"/>
          <p:cNvSpPr/>
          <p:nvPr/>
        </p:nvSpPr>
        <p:spPr>
          <a:xfrm>
            <a:off x="932400" y="2085013"/>
            <a:ext cx="10341293" cy="1325711"/>
          </a:xfrm>
          <a:prstGeom prst="frame">
            <a:avLst>
              <a:gd name="adj1" fmla="val 5486"/>
            </a:avLst>
          </a:prstGeom>
          <a:blipFill dpi="0" rotWithShape="1">
            <a:blip r:embed="rId1"/>
            <a:srcRect/>
            <a:tile tx="0" ty="0" sx="100000" sy="100000" flip="none" algn="tl"/>
          </a:blipFill>
          <a:ln>
            <a:noFill/>
          </a:ln>
          <a:effectLst>
            <a:innerShdw blurRad="63500" dist="381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tx1"/>
              </a:solidFill>
            </a:endParaRPr>
          </a:p>
        </p:txBody>
      </p:sp>
      <p:sp>
        <p:nvSpPr>
          <p:cNvPr id="7" name="文本框 8"/>
          <p:cNvSpPr txBox="1"/>
          <p:nvPr/>
        </p:nvSpPr>
        <p:spPr>
          <a:xfrm>
            <a:off x="4455944" y="4182739"/>
            <a:ext cx="3294202" cy="7439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3200" b="1" dirty="0" smtClean="0">
                <a:solidFill>
                  <a:schemeClr val="tx1">
                    <a:lumMod val="75000"/>
                    <a:lumOff val="25000"/>
                  </a:schemeClr>
                </a:solidFill>
                <a:latin typeface="微软雅黑" panose="020B0503020204020204" charset="-122"/>
                <a:ea typeface="微软雅黑" panose="020B0503020204020204" charset="-122"/>
              </a:rPr>
              <a:t>李        贺</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43313" y="991575"/>
            <a:ext cx="9721850" cy="3323987"/>
          </a:xfrm>
          <a:prstGeom prst="rect">
            <a:avLst/>
          </a:prstGeom>
          <a:noFill/>
        </p:spPr>
        <p:txBody>
          <a:bodyPr wrap="square" rtlCol="0">
            <a:spAutoFit/>
          </a:bodyPr>
          <a:lstStyle/>
          <a:p>
            <a:pPr>
              <a:lnSpc>
                <a:spcPct val="150000"/>
              </a:lnSpc>
            </a:pPr>
            <a:r>
              <a:rPr lang="en-US" altLang="zh-CN" sz="2000" dirty="0" smtClean="0">
                <a:latin typeface="Times New Roman" panose="02020603050405020304" pitchFamily="18" charset="0"/>
                <a:cs typeface="Times New Roman" panose="02020603050405020304" pitchFamily="18" charset="0"/>
              </a:rPr>
              <a:t>1.(</a:t>
            </a:r>
            <a:r>
              <a:rPr lang="zh-CN" altLang="en-US" sz="2000" dirty="0">
                <a:latin typeface="楷体" panose="02010609060101010101" pitchFamily="49" charset="-122"/>
                <a:ea typeface="楷体" panose="02010609060101010101" pitchFamily="49" charset="-122"/>
                <a:cs typeface="Times New Roman" panose="02020603050405020304" pitchFamily="18" charset="0"/>
              </a:rPr>
              <a:t>多选</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用四个完全相同</a:t>
            </a:r>
            <a:r>
              <a:rPr lang="zh-CN" altLang="en-US" sz="2000" dirty="0" smtClean="0">
                <a:latin typeface="Times New Roman" panose="02020603050405020304" pitchFamily="18" charset="0"/>
                <a:cs typeface="Times New Roman" panose="02020603050405020304" pitchFamily="18" charset="0"/>
              </a:rPr>
              <a:t>的滑轮</a:t>
            </a:r>
            <a:r>
              <a:rPr lang="zh-CN" altLang="en-US" sz="2000" dirty="0">
                <a:latin typeface="Times New Roman" panose="02020603050405020304" pitchFamily="18" charset="0"/>
                <a:cs typeface="Times New Roman" panose="02020603050405020304" pitchFamily="18" charset="0"/>
              </a:rPr>
              <a:t>和两根相同的绳子</a:t>
            </a:r>
            <a:r>
              <a:rPr lang="zh-CN" altLang="en-US" sz="2000" dirty="0" smtClean="0">
                <a:latin typeface="Times New Roman" panose="02020603050405020304" pitchFamily="18" charset="0"/>
                <a:cs typeface="Times New Roman" panose="02020603050405020304" pitchFamily="18" charset="0"/>
              </a:rPr>
              <a:t>组成</a:t>
            </a:r>
            <a:r>
              <a:rPr lang="zh-CN" altLang="en-US" sz="2000" dirty="0">
                <a:latin typeface="Times New Roman" panose="02020603050405020304" pitchFamily="18" charset="0"/>
                <a:cs typeface="Times New Roman" panose="02020603050405020304" pitchFamily="18" charset="0"/>
              </a:rPr>
              <a:t>如</a:t>
            </a:r>
            <a:r>
              <a:rPr lang="zh-CN" altLang="en-US" sz="2000" dirty="0" smtClean="0">
                <a:latin typeface="Times New Roman" panose="02020603050405020304" pitchFamily="18" charset="0"/>
                <a:cs typeface="Times New Roman" panose="02020603050405020304" pitchFamily="18" charset="0"/>
              </a:rPr>
              <a:t>图所</a:t>
            </a:r>
            <a:r>
              <a:rPr lang="zh-CN" altLang="en-US" sz="2000" dirty="0">
                <a:latin typeface="Times New Roman" panose="02020603050405020304" pitchFamily="18" charset="0"/>
                <a:cs typeface="Times New Roman" panose="02020603050405020304" pitchFamily="18" charset="0"/>
              </a:rPr>
              <a:t>示的甲</a:t>
            </a:r>
            <a:r>
              <a:rPr lang="zh-CN" altLang="en-US" sz="2000" dirty="0" smtClean="0">
                <a:latin typeface="Times New Roman" panose="02020603050405020304" pitchFamily="18" charset="0"/>
                <a:cs typeface="Times New Roman" panose="02020603050405020304" pitchFamily="18" charset="0"/>
              </a:rPr>
              <a:t>、乙</a:t>
            </a:r>
            <a:r>
              <a:rPr lang="zh-CN" altLang="en-US" sz="2000" dirty="0">
                <a:latin typeface="Times New Roman" panose="02020603050405020304" pitchFamily="18" charset="0"/>
                <a:cs typeface="Times New Roman" panose="02020603050405020304" pitchFamily="18" charset="0"/>
              </a:rPr>
              <a:t>两个</a:t>
            </a:r>
            <a:r>
              <a:rPr lang="zh-CN" altLang="en-US" sz="2000" dirty="0" smtClean="0">
                <a:latin typeface="Times New Roman" panose="02020603050405020304" pitchFamily="18" charset="0"/>
                <a:cs typeface="Times New Roman" panose="02020603050405020304" pitchFamily="18" charset="0"/>
              </a:rPr>
              <a:t>滑轮组，在</a:t>
            </a:r>
            <a:r>
              <a:rPr lang="zh-CN" altLang="en-US" sz="2000" dirty="0">
                <a:latin typeface="Times New Roman" panose="02020603050405020304" pitchFamily="18" charset="0"/>
                <a:cs typeface="Times New Roman" panose="02020603050405020304" pitchFamily="18" charset="0"/>
              </a:rPr>
              <a:t>绳</a:t>
            </a:r>
            <a:r>
              <a:rPr lang="zh-CN" altLang="en-US" sz="2000" dirty="0" smtClean="0">
                <a:latin typeface="Times New Roman" panose="02020603050405020304" pitchFamily="18" charset="0"/>
                <a:cs typeface="Times New Roman" panose="02020603050405020304" pitchFamily="18" charset="0"/>
              </a:rPr>
              <a:t>自由端</a:t>
            </a:r>
            <a:r>
              <a:rPr lang="zh-CN" altLang="en-US" sz="2000" dirty="0">
                <a:latin typeface="Times New Roman" panose="02020603050405020304" pitchFamily="18" charset="0"/>
                <a:cs typeface="Times New Roman" panose="02020603050405020304" pitchFamily="18" charset="0"/>
              </a:rPr>
              <a:t>用大小分别为</a:t>
            </a:r>
            <a:r>
              <a:rPr lang="en-US" altLang="zh-CN" sz="2000" i="1" dirty="0">
                <a:latin typeface="Times New Roman" panose="02020603050405020304" pitchFamily="18" charset="0"/>
                <a:cs typeface="Times New Roman" panose="02020603050405020304" pitchFamily="18" charset="0"/>
              </a:rPr>
              <a:t>F</a:t>
            </a:r>
            <a:r>
              <a:rPr lang="en-US" altLang="zh-CN" sz="2000" baseline="-25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和</a:t>
            </a:r>
            <a:r>
              <a:rPr lang="en-US" altLang="zh-CN" sz="2000" i="1" dirty="0" smtClean="0">
                <a:latin typeface="Times New Roman" panose="02020603050405020304" pitchFamily="18" charset="0"/>
                <a:cs typeface="Times New Roman" panose="02020603050405020304" pitchFamily="18" charset="0"/>
              </a:rPr>
              <a:t>F</a:t>
            </a:r>
            <a:r>
              <a:rPr lang="en-US" altLang="zh-CN" sz="2000" baseline="-25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的拉力，将</a:t>
            </a:r>
            <a:r>
              <a:rPr lang="zh-CN" altLang="en-US" sz="2000" dirty="0">
                <a:latin typeface="Times New Roman" panose="02020603050405020304" pitchFamily="18" charset="0"/>
                <a:cs typeface="Times New Roman" panose="02020603050405020304" pitchFamily="18" charset="0"/>
              </a:rPr>
              <a:t>相同的物体</a:t>
            </a:r>
            <a:r>
              <a:rPr lang="zh-CN" altLang="en-US" sz="2000" dirty="0" smtClean="0">
                <a:latin typeface="Times New Roman" panose="02020603050405020304" pitchFamily="18" charset="0"/>
                <a:cs typeface="Times New Roman" panose="02020603050405020304" pitchFamily="18" charset="0"/>
              </a:rPr>
              <a:t>匀速</a:t>
            </a:r>
            <a:r>
              <a:rPr lang="zh-CN" altLang="en-US" sz="2000" dirty="0">
                <a:latin typeface="Times New Roman" panose="02020603050405020304" pitchFamily="18" charset="0"/>
                <a:cs typeface="Times New Roman" panose="02020603050405020304" pitchFamily="18" charset="0"/>
              </a:rPr>
              <a:t>提升相同的高度。若不</a:t>
            </a:r>
            <a:endParaRPr lang="zh-CN" altLang="en-US" sz="2000" dirty="0">
              <a:latin typeface="Times New Roman" panose="02020603050405020304" pitchFamily="18" charset="0"/>
              <a:cs typeface="Times New Roman" panose="02020603050405020304" pitchFamily="18" charset="0"/>
            </a:endParaRPr>
          </a:p>
          <a:p>
            <a:pPr>
              <a:lnSpc>
                <a:spcPct val="150000"/>
              </a:lnSpc>
            </a:pPr>
            <a:r>
              <a:rPr lang="zh-CN" altLang="en-US" sz="2000" dirty="0">
                <a:latin typeface="Times New Roman" panose="02020603050405020304" pitchFamily="18" charset="0"/>
                <a:cs typeface="Times New Roman" panose="02020603050405020304" pitchFamily="18" charset="0"/>
              </a:rPr>
              <a:t>计绳重及</a:t>
            </a:r>
            <a:r>
              <a:rPr lang="zh-CN" altLang="en-US" sz="2000" dirty="0" smtClean="0">
                <a:latin typeface="Times New Roman" panose="02020603050405020304" pitchFamily="18" charset="0"/>
                <a:cs typeface="Times New Roman" panose="02020603050405020304" pitchFamily="18" charset="0"/>
              </a:rPr>
              <a:t>摩擦，下列说法正确</a:t>
            </a:r>
            <a:r>
              <a:rPr lang="zh-CN" altLang="en-US" sz="2000" dirty="0">
                <a:latin typeface="Times New Roman" panose="02020603050405020304" pitchFamily="18" charset="0"/>
                <a:cs typeface="Times New Roman" panose="02020603050405020304" pitchFamily="18" charset="0"/>
              </a:rPr>
              <a:t>的</a:t>
            </a:r>
            <a:r>
              <a:rPr lang="zh-CN" altLang="en-US" sz="2000" dirty="0" smtClean="0">
                <a:latin typeface="Times New Roman" panose="02020603050405020304" pitchFamily="18" charset="0"/>
                <a:cs typeface="Times New Roman" panose="02020603050405020304" pitchFamily="18" charset="0"/>
              </a:rPr>
              <a:t>是</a:t>
            </a:r>
            <a:r>
              <a:rPr lang="en-US" altLang="zh-CN" sz="2000" dirty="0" smtClean="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A.</a:t>
            </a:r>
            <a:r>
              <a:rPr lang="en-US" altLang="zh-CN" sz="2000" i="1" dirty="0" smtClean="0">
                <a:latin typeface="Times New Roman" panose="02020603050405020304" pitchFamily="18" charset="0"/>
                <a:cs typeface="Times New Roman" panose="02020603050405020304" pitchFamily="18" charset="0"/>
              </a:rPr>
              <a:t>F</a:t>
            </a:r>
            <a:r>
              <a:rPr lang="en-US" altLang="zh-CN" sz="2000" baseline="-25000" dirty="0" smtClean="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大于</a:t>
            </a:r>
            <a:r>
              <a:rPr lang="en-US" altLang="zh-CN" sz="2000" i="1" dirty="0" smtClean="0">
                <a:latin typeface="Times New Roman" panose="02020603050405020304" pitchFamily="18" charset="0"/>
                <a:cs typeface="Times New Roman" panose="02020603050405020304" pitchFamily="18" charset="0"/>
              </a:rPr>
              <a:t>F</a:t>
            </a:r>
            <a:r>
              <a:rPr lang="en-US" altLang="zh-CN" sz="2000" baseline="-25000" dirty="0" smtClean="0">
                <a:latin typeface="Times New Roman" panose="02020603050405020304" pitchFamily="18" charset="0"/>
                <a:cs typeface="Times New Roman" panose="02020603050405020304" pitchFamily="18" charset="0"/>
              </a:rPr>
              <a:t>2</a:t>
            </a:r>
            <a:endParaRPr lang="en-US" altLang="zh-CN" sz="2000" baseline="-25000" dirty="0" smtClean="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B.</a:t>
            </a:r>
            <a:r>
              <a:rPr lang="en-US" altLang="zh-CN" sz="2000" i="1" dirty="0" smtClean="0">
                <a:latin typeface="Times New Roman" panose="02020603050405020304" pitchFamily="18" charset="0"/>
                <a:cs typeface="Times New Roman" panose="02020603050405020304" pitchFamily="18" charset="0"/>
              </a:rPr>
              <a:t>F</a:t>
            </a:r>
            <a:r>
              <a:rPr lang="en-US" altLang="zh-CN" sz="2000" baseline="-25000" dirty="0" smtClean="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和</a:t>
            </a:r>
            <a:r>
              <a:rPr lang="en-US" altLang="zh-CN" sz="2000" i="1" dirty="0" smtClean="0">
                <a:latin typeface="Times New Roman" panose="02020603050405020304" pitchFamily="18" charset="0"/>
                <a:cs typeface="Times New Roman" panose="02020603050405020304" pitchFamily="18" charset="0"/>
              </a:rPr>
              <a:t>F</a:t>
            </a:r>
            <a:r>
              <a:rPr lang="en-US" altLang="zh-CN" sz="2000" baseline="-25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做的功一定相等</a:t>
            </a:r>
            <a:endParaRPr lang="zh-CN" altLang="en-US" sz="2000" dirty="0" smtClean="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C</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甲、乙的机械效率不相等</a:t>
            </a:r>
            <a:endParaRPr lang="zh-CN" altLang="en-US" sz="2000" dirty="0">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D.</a:t>
            </a:r>
            <a:r>
              <a:rPr lang="zh-CN" altLang="en-US" sz="2000" dirty="0">
                <a:latin typeface="Times New Roman" panose="02020603050405020304" pitchFamily="18" charset="0"/>
                <a:cs typeface="Times New Roman" panose="02020603050405020304" pitchFamily="18" charset="0"/>
              </a:rPr>
              <a:t>绳子自由端移动的距离不</a:t>
            </a:r>
            <a:r>
              <a:rPr lang="zh-CN" altLang="en-US" sz="2000" dirty="0" smtClean="0">
                <a:latin typeface="Times New Roman" panose="02020603050405020304" pitchFamily="18" charset="0"/>
                <a:cs typeface="Times New Roman" panose="02020603050405020304" pitchFamily="18" charset="0"/>
              </a:rPr>
              <a:t>相等，物体</a:t>
            </a:r>
            <a:r>
              <a:rPr lang="zh-CN" altLang="en-US" sz="2000" dirty="0">
                <a:latin typeface="Times New Roman" panose="02020603050405020304" pitchFamily="18" charset="0"/>
                <a:cs typeface="Times New Roman" panose="02020603050405020304" pitchFamily="18" charset="0"/>
              </a:rPr>
              <a:t>运动的</a:t>
            </a:r>
            <a:r>
              <a:rPr lang="zh-CN" altLang="en-US" sz="2000" dirty="0" smtClean="0">
                <a:latin typeface="Times New Roman" panose="02020603050405020304" pitchFamily="18" charset="0"/>
                <a:cs typeface="Times New Roman" panose="02020603050405020304" pitchFamily="18" charset="0"/>
              </a:rPr>
              <a:t>时间可能</a:t>
            </a:r>
            <a:r>
              <a:rPr lang="zh-CN" altLang="en-US" sz="2000" dirty="0">
                <a:latin typeface="Times New Roman" panose="02020603050405020304" pitchFamily="18" charset="0"/>
                <a:cs typeface="Times New Roman" panose="02020603050405020304" pitchFamily="18" charset="0"/>
              </a:rPr>
              <a:t>相等</a:t>
            </a:r>
            <a:endParaRPr lang="zh-CN" altLang="en-US" sz="2000"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667800" y="444026"/>
            <a:ext cx="1415772" cy="461665"/>
          </a:xfrm>
          <a:prstGeom prst="rect">
            <a:avLst/>
          </a:prstGeom>
          <a:noFill/>
        </p:spPr>
        <p:txBody>
          <a:bodyPr wrap="none" rtlCol="0">
            <a:spAutoFit/>
          </a:bodyPr>
          <a:lstStyle/>
          <a:p>
            <a:pPr lvl="0" defTabSz="609600">
              <a:defRPr/>
            </a:pPr>
            <a:r>
              <a:rPr kumimoji="1" lang="zh-CN" altLang="en-US" sz="2400" b="1" kern="0" dirty="0">
                <a:blipFill dpi="0" rotWithShape="1">
                  <a:blip r:embed="rId1"/>
                  <a:srcRect/>
                  <a:stretch>
                    <a:fillRect/>
                  </a:stretch>
                </a:blipFill>
                <a:ea typeface="微软雅黑" panose="020B0503020204020204" charset="-122"/>
              </a:rPr>
              <a:t>随堂练习</a:t>
            </a:r>
            <a:endParaRPr kumimoji="1" lang="zh-CN" altLang="en-US" sz="2400" b="1" kern="0" dirty="0">
              <a:blipFill dpi="0" rotWithShape="1">
                <a:blip r:embed="rId1"/>
                <a:srcRect/>
                <a:stretch>
                  <a:fillRect/>
                </a:stretch>
              </a:blipFill>
              <a:ea typeface="微软雅黑" panose="020B0503020204020204" charset="-122"/>
            </a:endParaRPr>
          </a:p>
        </p:txBody>
      </p:sp>
      <p:pic>
        <p:nvPicPr>
          <p:cNvPr id="4" name="图片 3"/>
          <p:cNvPicPr>
            <a:picLocks noChangeAspect="1"/>
          </p:cNvPicPr>
          <p:nvPr/>
        </p:nvPicPr>
        <p:blipFill>
          <a:blip r:embed="rId2"/>
          <a:stretch>
            <a:fillRect/>
          </a:stretch>
        </p:blipFill>
        <p:spPr>
          <a:xfrm>
            <a:off x="7931330" y="2085161"/>
            <a:ext cx="3042071" cy="314175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43463" y="990386"/>
            <a:ext cx="9713461" cy="2399665"/>
          </a:xfrm>
          <a:prstGeom prst="rect">
            <a:avLst/>
          </a:prstGeom>
        </p:spPr>
        <p:txBody>
          <a:bodyPr wrap="square">
            <a:spAutoFit/>
          </a:bodyPr>
          <a:lstStyle/>
          <a:p>
            <a:pPr>
              <a:lnSpc>
                <a:spcPct val="150000"/>
              </a:lnSpc>
            </a:pPr>
            <a:r>
              <a:rPr lang="en-US" altLang="zh-CN" sz="2000" dirty="0" smtClean="0">
                <a:latin typeface="Times New Roman" panose="02020603050405020304" pitchFamily="18" charset="0"/>
                <a:cs typeface="Times New Roman" panose="02020603050405020304" pitchFamily="18" charset="0"/>
              </a:rPr>
              <a:t>2.</a:t>
            </a:r>
            <a:r>
              <a:rPr lang="en-US" altLang="zh-CN" sz="2000" dirty="0">
                <a:latin typeface="Times New Roman" panose="02020603050405020304" pitchFamily="18" charset="0"/>
                <a:cs typeface="Times New Roman" panose="02020603050405020304" pitchFamily="18" charset="0"/>
              </a:rPr>
              <a:t>(</a:t>
            </a:r>
            <a:r>
              <a:rPr lang="zh-CN" altLang="en-US" sz="2000" dirty="0">
                <a:latin typeface="楷体" panose="02010609060101010101" pitchFamily="49" charset="-122"/>
                <a:ea typeface="楷体" panose="02010609060101010101" pitchFamily="49" charset="-122"/>
                <a:cs typeface="Times New Roman" panose="02020603050405020304" pitchFamily="18" charset="0"/>
              </a:rPr>
              <a:t>多选</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建筑工地上需要将</a:t>
            </a:r>
            <a:r>
              <a:rPr lang="en-US" altLang="zh-CN" sz="2000" dirty="0">
                <a:latin typeface="Times New Roman" panose="02020603050405020304" pitchFamily="18" charset="0"/>
                <a:cs typeface="Times New Roman" panose="02020603050405020304" pitchFamily="18" charset="0"/>
              </a:rPr>
              <a:t>6</a:t>
            </a:r>
            <a:r>
              <a:rPr lang="zh-CN" altLang="en-US" sz="2000" dirty="0">
                <a:latin typeface="Times New Roman" panose="02020603050405020304" pitchFamily="18" charset="0"/>
                <a:cs typeface="Times New Roman" panose="02020603050405020304" pitchFamily="18" charset="0"/>
              </a:rPr>
              <a:t>块</a:t>
            </a:r>
            <a:r>
              <a:rPr lang="zh-CN" altLang="en-US" sz="2000" dirty="0" smtClean="0">
                <a:latin typeface="Times New Roman" panose="02020603050405020304" pitchFamily="18" charset="0"/>
                <a:cs typeface="Times New Roman" panose="02020603050405020304" pitchFamily="18" charset="0"/>
              </a:rPr>
              <a:t>相同的</a:t>
            </a:r>
            <a:r>
              <a:rPr lang="zh-CN" altLang="en-US" sz="2000" dirty="0">
                <a:latin typeface="Times New Roman" panose="02020603050405020304" pitchFamily="18" charset="0"/>
                <a:cs typeface="Times New Roman" panose="02020603050405020304" pitchFamily="18" charset="0"/>
              </a:rPr>
              <a:t>砖从地面运送到</a:t>
            </a:r>
            <a:r>
              <a:rPr lang="zh-CN" altLang="en-US" sz="2000" dirty="0" smtClean="0">
                <a:latin typeface="Times New Roman" panose="02020603050405020304" pitchFamily="18" charset="0"/>
                <a:cs typeface="Times New Roman" panose="02020603050405020304" pitchFamily="18" charset="0"/>
              </a:rPr>
              <a:t>楼顶，工人</a:t>
            </a:r>
            <a:r>
              <a:rPr lang="zh-CN" altLang="en-US" sz="2000" dirty="0">
                <a:latin typeface="Times New Roman" panose="02020603050405020304" pitchFamily="18" charset="0"/>
                <a:cs typeface="Times New Roman" panose="02020603050405020304" pitchFamily="18" charset="0"/>
              </a:rPr>
              <a:t>师傅利用如</a:t>
            </a:r>
            <a:r>
              <a:rPr lang="zh-CN" altLang="en-US" sz="2000" dirty="0" smtClean="0">
                <a:latin typeface="Times New Roman" panose="02020603050405020304" pitchFamily="18" charset="0"/>
                <a:cs typeface="Times New Roman" panose="02020603050405020304" pitchFamily="18" charset="0"/>
              </a:rPr>
              <a:t>图所</a:t>
            </a:r>
            <a:r>
              <a:rPr lang="zh-CN" altLang="en-US" sz="2000" dirty="0">
                <a:latin typeface="Times New Roman" panose="02020603050405020304" pitchFamily="18" charset="0"/>
                <a:cs typeface="Times New Roman" panose="02020603050405020304" pitchFamily="18" charset="0"/>
              </a:rPr>
              <a:t>示的装置分三次</a:t>
            </a:r>
            <a:r>
              <a:rPr lang="zh-CN" altLang="en-US" sz="2000" dirty="0" smtClean="0">
                <a:latin typeface="Times New Roman" panose="02020603050405020304" pitchFamily="18" charset="0"/>
                <a:cs typeface="Times New Roman" panose="02020603050405020304" pitchFamily="18" charset="0"/>
              </a:rPr>
              <a:t>运送，第一次</a:t>
            </a:r>
            <a:r>
              <a:rPr lang="zh-CN" altLang="en-US" sz="2000" dirty="0">
                <a:latin typeface="Times New Roman" panose="02020603050405020304" pitchFamily="18" charset="0"/>
                <a:cs typeface="Times New Roman" panose="02020603050405020304" pitchFamily="18" charset="0"/>
              </a:rPr>
              <a:t>运</a:t>
            </a:r>
            <a:r>
              <a:rPr lang="en-US" altLang="zh-CN" sz="2000" dirty="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块，第二</a:t>
            </a:r>
            <a:r>
              <a:rPr lang="zh-CN" altLang="en-US" sz="2000" dirty="0">
                <a:latin typeface="Times New Roman" panose="02020603050405020304" pitchFamily="18" charset="0"/>
                <a:cs typeface="Times New Roman" panose="02020603050405020304" pitchFamily="18" charset="0"/>
              </a:rPr>
              <a:t>次运</a:t>
            </a:r>
            <a:r>
              <a:rPr lang="en-US" altLang="zh-CN" sz="2000" dirty="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块，第三</a:t>
            </a:r>
            <a:r>
              <a:rPr lang="zh-CN" altLang="en-US" sz="2000" dirty="0">
                <a:latin typeface="Times New Roman" panose="02020603050405020304" pitchFamily="18" charset="0"/>
                <a:cs typeface="Times New Roman" panose="02020603050405020304" pitchFamily="18" charset="0"/>
              </a:rPr>
              <a:t>次运</a:t>
            </a:r>
            <a:r>
              <a:rPr lang="en-US" altLang="zh-CN" sz="2000" dirty="0">
                <a:latin typeface="Times New Roman" panose="02020603050405020304" pitchFamily="18" charset="0"/>
                <a:cs typeface="Times New Roman" panose="02020603050405020304" pitchFamily="18" charset="0"/>
              </a:rPr>
              <a:t>3</a:t>
            </a:r>
            <a:r>
              <a:rPr lang="zh-CN" altLang="en-US" sz="2000" dirty="0" smtClean="0">
                <a:latin typeface="Times New Roman" panose="02020603050405020304" pitchFamily="18" charset="0"/>
                <a:cs typeface="Times New Roman" panose="02020603050405020304" pitchFamily="18" charset="0"/>
              </a:rPr>
              <a:t>块，每次</a:t>
            </a:r>
            <a:r>
              <a:rPr lang="zh-CN" altLang="en-US" sz="2000" dirty="0">
                <a:latin typeface="Times New Roman" panose="02020603050405020304" pitchFamily="18" charset="0"/>
                <a:cs typeface="Times New Roman" panose="02020603050405020304" pitchFamily="18" charset="0"/>
              </a:rPr>
              <a:t>运送</a:t>
            </a:r>
            <a:r>
              <a:rPr lang="zh-CN" altLang="en-US" sz="2000" dirty="0" smtClean="0">
                <a:latin typeface="Times New Roman" panose="02020603050405020304" pitchFamily="18" charset="0"/>
                <a:cs typeface="Times New Roman" panose="02020603050405020304" pitchFamily="18" charset="0"/>
              </a:rPr>
              <a:t>时，砖</a:t>
            </a:r>
            <a:r>
              <a:rPr lang="zh-CN" altLang="en-US" sz="2000" dirty="0">
                <a:latin typeface="Times New Roman" panose="02020603050405020304" pitchFamily="18" charset="0"/>
                <a:cs typeface="Times New Roman" panose="02020603050405020304" pitchFamily="18" charset="0"/>
              </a:rPr>
              <a:t>都匀速</a:t>
            </a:r>
            <a:r>
              <a:rPr lang="zh-CN" altLang="en-US" sz="2000" dirty="0" smtClean="0">
                <a:latin typeface="Times New Roman" panose="02020603050405020304" pitchFamily="18" charset="0"/>
                <a:cs typeface="Times New Roman" panose="02020603050405020304" pitchFamily="18" charset="0"/>
              </a:rPr>
              <a:t>上升，绳</a:t>
            </a:r>
            <a:r>
              <a:rPr lang="zh-CN" altLang="en-US" sz="2000" dirty="0">
                <a:latin typeface="Times New Roman" panose="02020603050405020304" pitchFamily="18" charset="0"/>
                <a:cs typeface="Times New Roman" panose="02020603050405020304" pitchFamily="18" charset="0"/>
              </a:rPr>
              <a:t>重及摩擦均忽略</a:t>
            </a:r>
            <a:r>
              <a:rPr lang="zh-CN" altLang="en-US" sz="2000" dirty="0" smtClean="0">
                <a:latin typeface="Times New Roman" panose="02020603050405020304" pitchFamily="18" charset="0"/>
                <a:cs typeface="Times New Roman" panose="02020603050405020304" pitchFamily="18" charset="0"/>
              </a:rPr>
              <a:t>不计，这</a:t>
            </a:r>
            <a:r>
              <a:rPr lang="zh-CN" altLang="en-US" sz="2000" dirty="0">
                <a:latin typeface="Times New Roman" panose="02020603050405020304" pitchFamily="18" charset="0"/>
                <a:cs typeface="Times New Roman" panose="02020603050405020304" pitchFamily="18" charset="0"/>
              </a:rPr>
              <a:t>三次拉力依次为</a:t>
            </a:r>
            <a:r>
              <a:rPr lang="en-US" altLang="zh-CN" sz="2000" i="1" dirty="0">
                <a:latin typeface="Times New Roman" panose="02020603050405020304" pitchFamily="18" charset="0"/>
                <a:cs typeface="Times New Roman" panose="02020603050405020304" pitchFamily="18" charset="0"/>
              </a:rPr>
              <a:t>F</a:t>
            </a:r>
            <a:r>
              <a:rPr lang="en-US" altLang="zh-CN" sz="2000" baseline="-25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F</a:t>
            </a:r>
            <a:r>
              <a:rPr lang="en-US" altLang="zh-CN" sz="2000" baseline="-25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F</a:t>
            </a:r>
            <a:r>
              <a:rPr lang="en-US" altLang="zh-CN" sz="2000" baseline="-25000" dirty="0" smtClean="0">
                <a:latin typeface="Times New Roman" panose="02020603050405020304" pitchFamily="18" charset="0"/>
                <a:cs typeface="Times New Roman" panose="02020603050405020304" pitchFamily="18" charset="0"/>
              </a:rPr>
              <a:t>3</a:t>
            </a:r>
            <a:r>
              <a:rPr lang="zh-CN" altLang="en-US" sz="2000" dirty="0" smtClean="0">
                <a:latin typeface="Times New Roman" panose="02020603050405020304" pitchFamily="18" charset="0"/>
                <a:cs typeface="Times New Roman" panose="02020603050405020304" pitchFamily="18" charset="0"/>
              </a:rPr>
              <a:t>，效率为</a:t>
            </a:r>
            <a:r>
              <a:rPr lang="el-GR" altLang="zh-CN" sz="2000" i="1" dirty="0">
                <a:latin typeface="Times New Roman" panose="02020603050405020304" pitchFamily="18" charset="0"/>
                <a:cs typeface="Times New Roman" panose="02020603050405020304" pitchFamily="18" charset="0"/>
              </a:rPr>
              <a:t>η</a:t>
            </a:r>
            <a:r>
              <a:rPr lang="en-US" altLang="zh-CN" sz="2000" baseline="-25000" dirty="0" smtClean="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a:t>
            </a:r>
            <a:r>
              <a:rPr lang="el-GR" altLang="zh-CN" sz="2000" i="1" dirty="0" smtClean="0">
                <a:latin typeface="Times New Roman" panose="02020603050405020304" pitchFamily="18" charset="0"/>
                <a:cs typeface="Times New Roman" panose="02020603050405020304" pitchFamily="18" charset="0"/>
              </a:rPr>
              <a:t>η</a:t>
            </a:r>
            <a:r>
              <a:rPr lang="en-US" altLang="zh-CN" sz="2000" baseline="-25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a:t>
            </a:r>
            <a:r>
              <a:rPr lang="el-GR" altLang="zh-CN" sz="2000" i="1" dirty="0" smtClean="0">
                <a:latin typeface="Times New Roman" panose="02020603050405020304" pitchFamily="18" charset="0"/>
                <a:cs typeface="Times New Roman" panose="02020603050405020304" pitchFamily="18" charset="0"/>
              </a:rPr>
              <a:t>η</a:t>
            </a:r>
            <a:r>
              <a:rPr lang="en-US" altLang="zh-CN" sz="2000" baseline="-25000" dirty="0" smtClean="0">
                <a:latin typeface="Times New Roman" panose="02020603050405020304" pitchFamily="18" charset="0"/>
                <a:cs typeface="Times New Roman" panose="02020603050405020304" pitchFamily="18" charset="0"/>
              </a:rPr>
              <a:t>3</a:t>
            </a:r>
            <a:r>
              <a:rPr lang="zh-CN" altLang="en-US" sz="2000" dirty="0" smtClean="0">
                <a:latin typeface="Times New Roman" panose="02020603050405020304" pitchFamily="18" charset="0"/>
                <a:cs typeface="Times New Roman" panose="02020603050405020304" pitchFamily="18" charset="0"/>
              </a:rPr>
              <a:t>，则</a:t>
            </a:r>
            <a:r>
              <a:rPr lang="en-US" altLang="zh-CN" sz="2000" dirty="0" smtClean="0">
                <a:latin typeface="Times New Roman" panose="02020603050405020304" pitchFamily="18" charset="0"/>
                <a:cs typeface="Times New Roman" panose="02020603050405020304" pitchFamily="18" charset="0"/>
              </a:rPr>
              <a:t>(        )</a:t>
            </a:r>
            <a:endParaRPr lang="en-US" altLang="zh-CN" sz="2000" dirty="0" smtClean="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A.</a:t>
            </a:r>
            <a:r>
              <a:rPr lang="en-US" altLang="zh-CN" sz="2000" i="1" dirty="0" smtClean="0">
                <a:latin typeface="Times New Roman" panose="02020603050405020304" pitchFamily="18" charset="0"/>
                <a:cs typeface="Times New Roman" panose="02020603050405020304" pitchFamily="18" charset="0"/>
              </a:rPr>
              <a:t> F</a:t>
            </a:r>
            <a:r>
              <a:rPr lang="en-US" altLang="zh-CN" sz="2000" baseline="-25000" dirty="0" smtClean="0">
                <a:latin typeface="Times New Roman" panose="02020603050405020304" pitchFamily="18" charset="0"/>
                <a:cs typeface="Times New Roman" panose="02020603050405020304" pitchFamily="18" charset="0"/>
              </a:rPr>
              <a:t>1</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F</a:t>
            </a:r>
            <a:r>
              <a:rPr lang="en-US" altLang="zh-CN" sz="2000" baseline="-25000" dirty="0" smtClean="0">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F</a:t>
            </a:r>
            <a:r>
              <a:rPr lang="en-US" altLang="zh-CN" sz="2000" baseline="-25000" dirty="0" smtClean="0">
                <a:latin typeface="Times New Roman" panose="02020603050405020304" pitchFamily="18" charset="0"/>
                <a:cs typeface="Times New Roman" panose="02020603050405020304" pitchFamily="18" charset="0"/>
              </a:rPr>
              <a:t>3                 </a:t>
            </a:r>
            <a:r>
              <a:rPr lang="en-US" altLang="zh-CN" sz="2000" dirty="0" smtClean="0">
                <a:latin typeface="Times New Roman" panose="02020603050405020304" pitchFamily="18" charset="0"/>
                <a:cs typeface="Times New Roman" panose="02020603050405020304" pitchFamily="18" charset="0"/>
              </a:rPr>
              <a:t>B.</a:t>
            </a:r>
            <a:r>
              <a:rPr lang="en-US" altLang="zh-CN" sz="2000" i="1" dirty="0" smtClean="0">
                <a:latin typeface="Times New Roman" panose="02020603050405020304" pitchFamily="18" charset="0"/>
                <a:cs typeface="Times New Roman" panose="02020603050405020304" pitchFamily="18" charset="0"/>
              </a:rPr>
              <a:t> F</a:t>
            </a:r>
            <a:r>
              <a:rPr lang="en-US" altLang="zh-CN" sz="2000" baseline="-25000" dirty="0" smtClean="0">
                <a:latin typeface="Times New Roman" panose="02020603050405020304" pitchFamily="18" charset="0"/>
                <a:cs typeface="Times New Roman" panose="02020603050405020304" pitchFamily="18" charset="0"/>
              </a:rPr>
              <a:t>1</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F</a:t>
            </a:r>
            <a:r>
              <a:rPr lang="en-US" altLang="zh-CN" sz="2000" baseline="-25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F</a:t>
            </a:r>
            <a:r>
              <a:rPr lang="en-US" altLang="zh-CN" sz="2000" baseline="-25000" dirty="0" smtClean="0">
                <a:latin typeface="Times New Roman" panose="02020603050405020304" pitchFamily="18" charset="0"/>
                <a:cs typeface="Times New Roman" panose="02020603050405020304" pitchFamily="18" charset="0"/>
              </a:rPr>
              <a:t>3                 </a:t>
            </a:r>
            <a:r>
              <a:rPr lang="en-US" altLang="zh-CN" sz="2000" dirty="0" smtClean="0">
                <a:latin typeface="Times New Roman" panose="02020603050405020304" pitchFamily="18" charset="0"/>
                <a:cs typeface="Times New Roman" panose="02020603050405020304" pitchFamily="18" charset="0"/>
              </a:rPr>
              <a:t>C.</a:t>
            </a:r>
            <a:r>
              <a:rPr lang="el-GR" altLang="zh-CN" sz="2000" i="1" dirty="0" smtClean="0">
                <a:latin typeface="Times New Roman" panose="02020603050405020304" pitchFamily="18" charset="0"/>
                <a:cs typeface="Times New Roman" panose="02020603050405020304" pitchFamily="18" charset="0"/>
              </a:rPr>
              <a:t> η</a:t>
            </a:r>
            <a:r>
              <a:rPr lang="en-US" altLang="zh-CN" sz="2000" baseline="-25000" dirty="0" smtClean="0">
                <a:latin typeface="Times New Roman" panose="02020603050405020304" pitchFamily="18" charset="0"/>
                <a:cs typeface="Times New Roman" panose="02020603050405020304" pitchFamily="18" charset="0"/>
              </a:rPr>
              <a:t>1</a:t>
            </a:r>
            <a:r>
              <a:rPr lang="en-US" altLang="zh-CN" sz="2000" dirty="0" smtClean="0">
                <a:latin typeface="Times New Roman" panose="02020603050405020304" pitchFamily="18" charset="0"/>
                <a:cs typeface="Times New Roman" panose="02020603050405020304" pitchFamily="18" charset="0"/>
              </a:rPr>
              <a:t>+</a:t>
            </a:r>
            <a:r>
              <a:rPr lang="el-GR" altLang="zh-CN" sz="2000" i="1" dirty="0" smtClean="0">
                <a:latin typeface="Times New Roman" panose="02020603050405020304" pitchFamily="18" charset="0"/>
                <a:cs typeface="Times New Roman" panose="02020603050405020304" pitchFamily="18" charset="0"/>
              </a:rPr>
              <a:t>η</a:t>
            </a:r>
            <a:r>
              <a:rPr lang="en-US" altLang="zh-CN" sz="2000" baseline="-25000" dirty="0" smtClean="0">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a:t>
            </a:r>
            <a:r>
              <a:rPr lang="el-GR" altLang="zh-CN" sz="2000" i="1" dirty="0" smtClean="0">
                <a:latin typeface="Times New Roman" panose="02020603050405020304" pitchFamily="18" charset="0"/>
                <a:cs typeface="Times New Roman" panose="02020603050405020304" pitchFamily="18" charset="0"/>
              </a:rPr>
              <a:t>η</a:t>
            </a:r>
            <a:r>
              <a:rPr lang="en-US" altLang="zh-CN" sz="2000" baseline="-25000" dirty="0" smtClean="0">
                <a:latin typeface="Times New Roman" panose="02020603050405020304" pitchFamily="18" charset="0"/>
                <a:cs typeface="Times New Roman" panose="02020603050405020304" pitchFamily="18" charset="0"/>
              </a:rPr>
              <a:t>3                 </a:t>
            </a:r>
            <a:r>
              <a:rPr lang="en-US" altLang="zh-CN" sz="2000" dirty="0" smtClean="0">
                <a:latin typeface="Times New Roman" panose="02020603050405020304" pitchFamily="18" charset="0"/>
                <a:cs typeface="Times New Roman" panose="02020603050405020304" pitchFamily="18" charset="0"/>
              </a:rPr>
              <a:t>D.</a:t>
            </a:r>
            <a:r>
              <a:rPr lang="el-GR" altLang="zh-CN" sz="2000" i="1" dirty="0" smtClean="0">
                <a:latin typeface="Times New Roman" panose="02020603050405020304" pitchFamily="18" charset="0"/>
                <a:cs typeface="Times New Roman" panose="02020603050405020304" pitchFamily="18" charset="0"/>
              </a:rPr>
              <a:t> η</a:t>
            </a:r>
            <a:r>
              <a:rPr lang="en-US" altLang="zh-CN" sz="2000" baseline="-25000" dirty="0" smtClean="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a:t>
            </a:r>
            <a:r>
              <a:rPr lang="el-GR" altLang="zh-CN" sz="2000" i="1" dirty="0" smtClean="0">
                <a:latin typeface="Times New Roman" panose="02020603050405020304" pitchFamily="18" charset="0"/>
                <a:cs typeface="Times New Roman" panose="02020603050405020304" pitchFamily="18" charset="0"/>
              </a:rPr>
              <a:t>η</a:t>
            </a:r>
            <a:r>
              <a:rPr lang="en-US" altLang="zh-CN" sz="2000" baseline="-25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a:t>
            </a:r>
            <a:r>
              <a:rPr lang="el-GR" altLang="zh-CN" sz="2000" i="1" dirty="0" smtClean="0">
                <a:latin typeface="Times New Roman" panose="02020603050405020304" pitchFamily="18" charset="0"/>
                <a:cs typeface="Times New Roman" panose="02020603050405020304" pitchFamily="18" charset="0"/>
              </a:rPr>
              <a:t>η</a:t>
            </a:r>
            <a:r>
              <a:rPr lang="en-US" altLang="zh-CN" sz="2000" baseline="-25000" dirty="0">
                <a:latin typeface="Times New Roman" panose="02020603050405020304" pitchFamily="18" charset="0"/>
                <a:cs typeface="Times New Roman" panose="02020603050405020304" pitchFamily="18" charset="0"/>
              </a:rPr>
              <a:t>3</a:t>
            </a:r>
            <a:endParaRPr lang="zh-CN" altLang="en-US" sz="20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1375686" y="3597318"/>
            <a:ext cx="1997007" cy="3159709"/>
          </a:xfrm>
          <a:prstGeom prst="rect">
            <a:avLst/>
          </a:prstGeom>
        </p:spPr>
      </p:pic>
      <p:sp>
        <p:nvSpPr>
          <p:cNvPr id="8" name="文本框 7"/>
          <p:cNvSpPr txBox="1"/>
          <p:nvPr/>
        </p:nvSpPr>
        <p:spPr>
          <a:xfrm>
            <a:off x="667800" y="444026"/>
            <a:ext cx="1415772" cy="461665"/>
          </a:xfrm>
          <a:prstGeom prst="rect">
            <a:avLst/>
          </a:prstGeom>
          <a:noFill/>
        </p:spPr>
        <p:txBody>
          <a:bodyPr wrap="none" rtlCol="0">
            <a:spAutoFit/>
          </a:bodyPr>
          <a:lstStyle/>
          <a:p>
            <a:pPr lvl="0" defTabSz="609600">
              <a:defRPr/>
            </a:pPr>
            <a:r>
              <a:rPr kumimoji="1" lang="zh-CN" altLang="en-US" sz="2400" b="1" kern="0" dirty="0">
                <a:blipFill dpi="0" rotWithShape="1">
                  <a:blip r:embed="rId2"/>
                  <a:srcRect/>
                  <a:stretch>
                    <a:fillRect/>
                  </a:stretch>
                </a:blipFill>
                <a:ea typeface="微软雅黑" panose="020B0503020204020204" charset="-122"/>
              </a:rPr>
              <a:t>随堂练习</a:t>
            </a:r>
            <a:endParaRPr kumimoji="1" lang="zh-CN" altLang="en-US" sz="2400" b="1" kern="0" dirty="0">
              <a:blipFill dpi="0" rotWithShape="1">
                <a:blip r:embed="rId2"/>
                <a:srcRect/>
                <a:stretch>
                  <a:fillRect/>
                </a:stretch>
              </a:blipFill>
              <a:ea typeface="微软雅黑" panose="020B050302020402020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43463" y="990386"/>
            <a:ext cx="9713461" cy="4246245"/>
          </a:xfrm>
          <a:prstGeom prst="rect">
            <a:avLst/>
          </a:prstGeom>
        </p:spPr>
        <p:txBody>
          <a:bodyPr wrap="square">
            <a:spAutoFit/>
          </a:bodyPr>
          <a:lstStyle/>
          <a:p>
            <a:pPr>
              <a:lnSpc>
                <a:spcPct val="150000"/>
              </a:lnSpc>
            </a:pPr>
            <a:r>
              <a:rPr lang="en-US" altLang="zh-CN" sz="2000" dirty="0" smtClean="0">
                <a:latin typeface="Times New Roman" panose="02020603050405020304" pitchFamily="18" charset="0"/>
                <a:cs typeface="Times New Roman" panose="02020603050405020304" pitchFamily="18" charset="0"/>
              </a:rPr>
              <a:t>3.</a:t>
            </a:r>
            <a:r>
              <a:rPr lang="en-US" altLang="zh-CN" sz="2000" dirty="0">
                <a:latin typeface="Times New Roman" panose="02020603050405020304" pitchFamily="18" charset="0"/>
                <a:cs typeface="Times New Roman" panose="02020603050405020304" pitchFamily="18" charset="0"/>
              </a:rPr>
              <a:t>(</a:t>
            </a:r>
            <a:r>
              <a:rPr lang="zh-CN" altLang="en-US" sz="2000" dirty="0" smtClean="0">
                <a:latin typeface="楷体" panose="02010609060101010101" pitchFamily="49" charset="-122"/>
                <a:ea typeface="楷体" panose="02010609060101010101" pitchFamily="49" charset="-122"/>
                <a:cs typeface="Times New Roman" panose="02020603050405020304" pitchFamily="18" charset="0"/>
              </a:rPr>
              <a:t>多选</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小李同学</a:t>
            </a:r>
            <a:r>
              <a:rPr lang="zh-CN" altLang="en-US" sz="2000" dirty="0" smtClean="0">
                <a:latin typeface="Times New Roman" panose="02020603050405020304" pitchFamily="18" charset="0"/>
                <a:cs typeface="Times New Roman" panose="02020603050405020304" pitchFamily="18" charset="0"/>
              </a:rPr>
              <a:t>利用如图所</a:t>
            </a:r>
            <a:r>
              <a:rPr lang="zh-CN" altLang="en-US" sz="2000" dirty="0">
                <a:latin typeface="Times New Roman" panose="02020603050405020304" pitchFamily="18" charset="0"/>
                <a:cs typeface="Times New Roman" panose="02020603050405020304" pitchFamily="18" charset="0"/>
              </a:rPr>
              <a:t>示的</a:t>
            </a:r>
            <a:r>
              <a:rPr lang="zh-CN" altLang="en-US" sz="2000" dirty="0" smtClean="0">
                <a:latin typeface="Times New Roman" panose="02020603050405020304" pitchFamily="18" charset="0"/>
                <a:cs typeface="Times New Roman" panose="02020603050405020304" pitchFamily="18" charset="0"/>
              </a:rPr>
              <a:t>滑轮组匀速</a:t>
            </a:r>
            <a:r>
              <a:rPr lang="zh-CN" altLang="en-US" sz="2000" dirty="0">
                <a:latin typeface="Times New Roman" panose="02020603050405020304" pitchFamily="18" charset="0"/>
                <a:cs typeface="Times New Roman" panose="02020603050405020304" pitchFamily="18" charset="0"/>
              </a:rPr>
              <a:t>提升重物。第一次提升的重物</a:t>
            </a:r>
            <a:r>
              <a:rPr lang="en-US" altLang="zh-CN" sz="2000" i="1" dirty="0" smtClean="0">
                <a:latin typeface="Times New Roman" panose="02020603050405020304" pitchFamily="18" charset="0"/>
                <a:cs typeface="Times New Roman" panose="02020603050405020304" pitchFamily="18" charset="0"/>
              </a:rPr>
              <a:t>A</a:t>
            </a:r>
            <a:r>
              <a:rPr lang="zh-CN" altLang="en-US" sz="2000" dirty="0" smtClean="0">
                <a:latin typeface="Times New Roman" panose="02020603050405020304" pitchFamily="18" charset="0"/>
                <a:cs typeface="Times New Roman" panose="02020603050405020304" pitchFamily="18" charset="0"/>
              </a:rPr>
              <a:t>的</a:t>
            </a:r>
            <a:r>
              <a:rPr lang="zh-CN" altLang="en-US" sz="2000" dirty="0">
                <a:latin typeface="Times New Roman" panose="02020603050405020304" pitchFamily="18" charset="0"/>
                <a:cs typeface="Times New Roman" panose="02020603050405020304" pitchFamily="18" charset="0"/>
              </a:rPr>
              <a:t>重力为</a:t>
            </a:r>
            <a:r>
              <a:rPr lang="en-US" altLang="zh-CN" sz="2000" i="1" dirty="0" smtClean="0">
                <a:latin typeface="Times New Roman" panose="02020603050405020304" pitchFamily="18" charset="0"/>
                <a:cs typeface="Times New Roman" panose="02020603050405020304" pitchFamily="18" charset="0"/>
              </a:rPr>
              <a:t>G</a:t>
            </a:r>
            <a:r>
              <a:rPr lang="en-US" altLang="zh-CN" sz="2000" i="1" baseline="-25000" dirty="0" smtClean="0">
                <a:latin typeface="Times New Roman" panose="02020603050405020304" pitchFamily="18" charset="0"/>
                <a:cs typeface="Times New Roman" panose="02020603050405020304" pitchFamily="18" charset="0"/>
              </a:rPr>
              <a:t>A</a:t>
            </a:r>
            <a:r>
              <a:rPr lang="zh-CN" altLang="en-US" sz="2000" dirty="0" smtClean="0">
                <a:latin typeface="Times New Roman" panose="02020603050405020304" pitchFamily="18" charset="0"/>
                <a:cs typeface="Times New Roman" panose="02020603050405020304" pitchFamily="18" charset="0"/>
              </a:rPr>
              <a:t>，加</a:t>
            </a:r>
            <a:r>
              <a:rPr lang="zh-CN" altLang="en-US" sz="2000" dirty="0">
                <a:latin typeface="Times New Roman" panose="02020603050405020304" pitchFamily="18" charset="0"/>
                <a:cs typeface="Times New Roman" panose="02020603050405020304" pitchFamily="18" charset="0"/>
              </a:rPr>
              <a:t>在绳子自由端的拉力为</a:t>
            </a:r>
            <a:r>
              <a:rPr lang="en-US" altLang="zh-CN" sz="2000" i="1" dirty="0" smtClean="0">
                <a:latin typeface="Times New Roman" panose="02020603050405020304" pitchFamily="18" charset="0"/>
                <a:cs typeface="Times New Roman" panose="02020603050405020304" pitchFamily="18" charset="0"/>
              </a:rPr>
              <a:t>F</a:t>
            </a:r>
            <a:r>
              <a:rPr lang="en-US" altLang="zh-CN" sz="2000" baseline="-25000" dirty="0" smtClean="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，重物</a:t>
            </a:r>
            <a:r>
              <a:rPr lang="zh-CN" altLang="en-US" sz="2000" dirty="0">
                <a:latin typeface="Times New Roman" panose="02020603050405020304" pitchFamily="18" charset="0"/>
                <a:cs typeface="Times New Roman" panose="02020603050405020304" pitchFamily="18" charset="0"/>
              </a:rPr>
              <a:t>上升的速度</a:t>
            </a:r>
            <a:r>
              <a:rPr lang="zh-CN" altLang="en-US" sz="2000" dirty="0" smtClean="0">
                <a:latin typeface="Times New Roman" panose="02020603050405020304" pitchFamily="18" charset="0"/>
                <a:cs typeface="Times New Roman" panose="02020603050405020304" pitchFamily="18" charset="0"/>
              </a:rPr>
              <a:t>为</a:t>
            </a:r>
            <a:r>
              <a:rPr lang="en-US" altLang="zh-CN" sz="2000" i="1" dirty="0" smtClean="0">
                <a:latin typeface="Times New Roman" panose="02020603050405020304" pitchFamily="18" charset="0"/>
                <a:cs typeface="Times New Roman" panose="02020603050405020304" pitchFamily="18" charset="0"/>
              </a:rPr>
              <a:t>v</a:t>
            </a:r>
            <a:r>
              <a:rPr lang="en-US" altLang="zh-CN" sz="2000" baseline="-25000" dirty="0" smtClean="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，运动时间为</a:t>
            </a:r>
            <a:r>
              <a:rPr lang="en-US" altLang="zh-CN" sz="2000" i="1" dirty="0" smtClean="0">
                <a:latin typeface="Times New Roman" panose="02020603050405020304" pitchFamily="18" charset="0"/>
                <a:cs typeface="Times New Roman" panose="02020603050405020304" pitchFamily="18" charset="0"/>
              </a:rPr>
              <a:t>t</a:t>
            </a:r>
            <a:r>
              <a:rPr lang="en-US" altLang="zh-CN" sz="2000" baseline="-25000" dirty="0" smtClean="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；第二</a:t>
            </a:r>
            <a:r>
              <a:rPr lang="zh-CN" altLang="en-US" sz="2000" dirty="0">
                <a:latin typeface="Times New Roman" panose="02020603050405020304" pitchFamily="18" charset="0"/>
                <a:cs typeface="Times New Roman" panose="02020603050405020304" pitchFamily="18" charset="0"/>
              </a:rPr>
              <a:t>次提升的重物</a:t>
            </a:r>
            <a:r>
              <a:rPr lang="en-US" altLang="zh-CN" sz="2000" i="1"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的重力</a:t>
            </a:r>
            <a:r>
              <a:rPr lang="zh-CN" altLang="en-US" sz="2000" dirty="0" smtClean="0">
                <a:latin typeface="Times New Roman" panose="02020603050405020304" pitchFamily="18" charset="0"/>
                <a:cs typeface="Times New Roman" panose="02020603050405020304" pitchFamily="18" charset="0"/>
              </a:rPr>
              <a:t>为</a:t>
            </a:r>
            <a:r>
              <a:rPr lang="en-US" altLang="zh-CN" sz="2000" i="1" dirty="0" smtClean="0">
                <a:latin typeface="Times New Roman" panose="02020603050405020304" pitchFamily="18" charset="0"/>
                <a:cs typeface="Times New Roman" panose="02020603050405020304" pitchFamily="18" charset="0"/>
              </a:rPr>
              <a:t>G</a:t>
            </a:r>
            <a:r>
              <a:rPr lang="en-US" altLang="zh-CN" sz="2000" i="1" baseline="-25000" dirty="0" smtClean="0">
                <a:latin typeface="Times New Roman" panose="02020603050405020304" pitchFamily="18" charset="0"/>
                <a:cs typeface="Times New Roman" panose="02020603050405020304" pitchFamily="18" charset="0"/>
              </a:rPr>
              <a:t>B</a:t>
            </a:r>
            <a:r>
              <a:rPr lang="zh-CN" altLang="en-US" sz="2000" dirty="0" smtClean="0">
                <a:latin typeface="Times New Roman" panose="02020603050405020304" pitchFamily="18" charset="0"/>
                <a:cs typeface="Times New Roman" panose="02020603050405020304" pitchFamily="18" charset="0"/>
              </a:rPr>
              <a:t>，加</a:t>
            </a:r>
            <a:r>
              <a:rPr lang="zh-CN" altLang="en-US" sz="2000" dirty="0">
                <a:latin typeface="Times New Roman" panose="02020603050405020304" pitchFamily="18" charset="0"/>
                <a:cs typeface="Times New Roman" panose="02020603050405020304" pitchFamily="18" charset="0"/>
              </a:rPr>
              <a:t>在绳子自由端的拉力为</a:t>
            </a:r>
            <a:r>
              <a:rPr lang="en-US" altLang="zh-CN" sz="2000" i="1" dirty="0" smtClean="0">
                <a:latin typeface="Times New Roman" panose="02020603050405020304" pitchFamily="18" charset="0"/>
                <a:cs typeface="Times New Roman" panose="02020603050405020304" pitchFamily="18" charset="0"/>
              </a:rPr>
              <a:t>F</a:t>
            </a:r>
            <a:r>
              <a:rPr lang="en-US" altLang="zh-CN" sz="2000" baseline="-25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，重物</a:t>
            </a:r>
            <a:r>
              <a:rPr lang="zh-CN" altLang="en-US" sz="2000" dirty="0">
                <a:latin typeface="Times New Roman" panose="02020603050405020304" pitchFamily="18" charset="0"/>
                <a:cs typeface="Times New Roman" panose="02020603050405020304" pitchFamily="18" charset="0"/>
              </a:rPr>
              <a:t>上升的速度为</a:t>
            </a:r>
            <a:r>
              <a:rPr lang="en-US" altLang="zh-CN" sz="2000" i="1" dirty="0" smtClean="0">
                <a:latin typeface="Times New Roman" panose="02020603050405020304" pitchFamily="18" charset="0"/>
                <a:cs typeface="Times New Roman" panose="02020603050405020304" pitchFamily="18" charset="0"/>
              </a:rPr>
              <a:t>v</a:t>
            </a:r>
            <a:r>
              <a:rPr lang="en-US" altLang="zh-CN" sz="2000" baseline="-25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，运动</a:t>
            </a:r>
            <a:r>
              <a:rPr lang="zh-CN" altLang="en-US" sz="2000" dirty="0">
                <a:latin typeface="Times New Roman" panose="02020603050405020304" pitchFamily="18" charset="0"/>
                <a:cs typeface="Times New Roman" panose="02020603050405020304" pitchFamily="18" charset="0"/>
              </a:rPr>
              <a:t>时间为</a:t>
            </a:r>
            <a:r>
              <a:rPr lang="en-US" altLang="zh-CN" sz="2000" i="1" dirty="0" smtClean="0">
                <a:latin typeface="Times New Roman" panose="02020603050405020304" pitchFamily="18" charset="0"/>
                <a:cs typeface="Times New Roman" panose="02020603050405020304" pitchFamily="18" charset="0"/>
              </a:rPr>
              <a:t>t</a:t>
            </a:r>
            <a:r>
              <a:rPr lang="en-US" altLang="zh-CN" sz="2000" baseline="-25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已知</a:t>
            </a:r>
            <a:r>
              <a:rPr lang="en-US" altLang="zh-CN" sz="2000" i="1" dirty="0" smtClean="0">
                <a:latin typeface="Times New Roman" panose="02020603050405020304" pitchFamily="18" charset="0"/>
                <a:cs typeface="Times New Roman" panose="02020603050405020304" pitchFamily="18" charset="0"/>
              </a:rPr>
              <a:t>F</a:t>
            </a:r>
            <a:r>
              <a:rPr lang="en-US" altLang="zh-CN" sz="2000" baseline="-25000" dirty="0" smtClean="0">
                <a:latin typeface="Times New Roman" panose="02020603050405020304" pitchFamily="18" charset="0"/>
                <a:cs typeface="Times New Roman" panose="02020603050405020304" pitchFamily="18" charset="0"/>
              </a:rPr>
              <a:t>1</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G</a:t>
            </a:r>
            <a:r>
              <a:rPr lang="en-US" altLang="zh-CN" sz="2000" i="1" baseline="-25000" dirty="0" smtClean="0">
                <a:latin typeface="Times New Roman" panose="02020603050405020304" pitchFamily="18" charset="0"/>
                <a:cs typeface="Times New Roman" panose="02020603050405020304" pitchFamily="18" charset="0"/>
              </a:rPr>
              <a:t>A</a:t>
            </a:r>
            <a:r>
              <a:rPr lang="en-US" altLang="zh-CN" sz="2000" dirty="0" smtClean="0">
                <a:latin typeface="Times New Roman" panose="02020603050405020304" pitchFamily="18" charset="0"/>
                <a:cs typeface="Times New Roman" panose="02020603050405020304" pitchFamily="18" charset="0"/>
              </a:rPr>
              <a:t>=5∶8</a:t>
            </a:r>
            <a:r>
              <a:rPr lang="zh-CN" altLang="en-US"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G</a:t>
            </a:r>
            <a:r>
              <a:rPr lang="en-US" altLang="zh-CN" sz="2000" i="1" baseline="-25000" dirty="0" smtClean="0">
                <a:latin typeface="Times New Roman" panose="02020603050405020304" pitchFamily="18" charset="0"/>
                <a:cs typeface="Times New Roman" panose="02020603050405020304" pitchFamily="18" charset="0"/>
              </a:rPr>
              <a:t>B</a:t>
            </a:r>
            <a:r>
              <a:rPr lang="en-US" altLang="zh-CN" sz="2000" dirty="0" smtClean="0">
                <a:latin typeface="Times New Roman" panose="02020603050405020304" pitchFamily="18" charset="0"/>
                <a:cs typeface="Times New Roman" panose="02020603050405020304" pitchFamily="18" charset="0"/>
              </a:rPr>
              <a:t> ∶ </a:t>
            </a:r>
            <a:r>
              <a:rPr lang="en-US" altLang="zh-CN" sz="2000" i="1" dirty="0" smtClean="0">
                <a:latin typeface="Times New Roman" panose="02020603050405020304" pitchFamily="18" charset="0"/>
                <a:cs typeface="Times New Roman" panose="02020603050405020304" pitchFamily="18" charset="0"/>
              </a:rPr>
              <a:t>G</a:t>
            </a:r>
            <a:r>
              <a:rPr lang="en-US" altLang="zh-CN" sz="2000" i="1" baseline="-25000" dirty="0" smtClean="0">
                <a:latin typeface="Times New Roman" panose="02020603050405020304" pitchFamily="18" charset="0"/>
                <a:cs typeface="Times New Roman" panose="02020603050405020304" pitchFamily="18" charset="0"/>
              </a:rPr>
              <a:t>A</a:t>
            </a:r>
            <a:r>
              <a:rPr lang="en-US" altLang="zh-CN" sz="2000" dirty="0" smtClean="0">
                <a:latin typeface="Times New Roman" panose="02020603050405020304" pitchFamily="18" charset="0"/>
                <a:cs typeface="Times New Roman" panose="02020603050405020304" pitchFamily="18" charset="0"/>
              </a:rPr>
              <a:t>=3∶2</a:t>
            </a:r>
            <a:r>
              <a:rPr lang="zh-CN" altLang="en-US"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v</a:t>
            </a:r>
            <a:r>
              <a:rPr lang="en-US" altLang="zh-CN" sz="2000" baseline="-25000" dirty="0" smtClean="0">
                <a:latin typeface="Times New Roman" panose="02020603050405020304" pitchFamily="18" charset="0"/>
                <a:cs typeface="Times New Roman" panose="02020603050405020304" pitchFamily="18" charset="0"/>
              </a:rPr>
              <a:t>1</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v</a:t>
            </a:r>
            <a:r>
              <a:rPr lang="en-US" altLang="zh-CN" sz="2000" baseline="-25000" dirty="0" smtClean="0">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=2∶1</a:t>
            </a:r>
            <a:r>
              <a:rPr lang="zh-CN" altLang="en-US"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t</a:t>
            </a:r>
            <a:r>
              <a:rPr lang="en-US" altLang="zh-CN" sz="2000" baseline="-25000" dirty="0" smtClean="0">
                <a:latin typeface="Times New Roman" panose="02020603050405020304" pitchFamily="18" charset="0"/>
                <a:cs typeface="Times New Roman" panose="02020603050405020304" pitchFamily="18" charset="0"/>
              </a:rPr>
              <a:t>1</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t</a:t>
            </a:r>
            <a:r>
              <a:rPr lang="en-US" altLang="zh-CN" sz="2000" baseline="-25000" dirty="0" smtClean="0">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=2∶3</a:t>
            </a:r>
            <a:r>
              <a:rPr lang="zh-CN" altLang="en-US" sz="2000" dirty="0" smtClean="0">
                <a:latin typeface="Times New Roman" panose="02020603050405020304" pitchFamily="18" charset="0"/>
                <a:cs typeface="Times New Roman" panose="02020603050405020304" pitchFamily="18" charset="0"/>
              </a:rPr>
              <a:t>，动滑轮</a:t>
            </a:r>
            <a:r>
              <a:rPr lang="zh-CN" altLang="en-US" sz="2000" dirty="0">
                <a:latin typeface="Times New Roman" panose="02020603050405020304" pitchFamily="18" charset="0"/>
                <a:cs typeface="Times New Roman" panose="02020603050405020304" pitchFamily="18" charset="0"/>
              </a:rPr>
              <a:t>的重力不能</a:t>
            </a:r>
            <a:r>
              <a:rPr lang="zh-CN" altLang="en-US" sz="2000" dirty="0" smtClean="0">
                <a:latin typeface="Times New Roman" panose="02020603050405020304" pitchFamily="18" charset="0"/>
                <a:cs typeface="Times New Roman" panose="02020603050405020304" pitchFamily="18" charset="0"/>
              </a:rPr>
              <a:t>忽略，不计</a:t>
            </a:r>
            <a:r>
              <a:rPr lang="zh-CN" altLang="en-US" sz="2000" dirty="0">
                <a:latin typeface="Times New Roman" panose="02020603050405020304" pitchFamily="18" charset="0"/>
                <a:cs typeface="Times New Roman" panose="02020603050405020304" pitchFamily="18" charset="0"/>
              </a:rPr>
              <a:t>绳重与摩擦的影响。下列对两个过程的分析</a:t>
            </a:r>
            <a:r>
              <a:rPr lang="zh-CN" altLang="en-US" sz="2000" dirty="0" smtClean="0">
                <a:latin typeface="Times New Roman" panose="02020603050405020304" pitchFamily="18" charset="0"/>
                <a:cs typeface="Times New Roman" panose="02020603050405020304" pitchFamily="18" charset="0"/>
              </a:rPr>
              <a:t>中，正确</a:t>
            </a:r>
            <a:r>
              <a:rPr lang="zh-CN" altLang="en-US" sz="2000" dirty="0">
                <a:latin typeface="Times New Roman" panose="02020603050405020304" pitchFamily="18" charset="0"/>
                <a:cs typeface="Times New Roman" panose="02020603050405020304" pitchFamily="18" charset="0"/>
              </a:rPr>
              <a:t>的</a:t>
            </a:r>
            <a:r>
              <a:rPr lang="zh-CN" altLang="en-US" sz="2000" dirty="0" smtClean="0">
                <a:latin typeface="Times New Roman" panose="02020603050405020304" pitchFamily="18" charset="0"/>
                <a:cs typeface="Times New Roman" panose="02020603050405020304" pitchFamily="18" charset="0"/>
              </a:rPr>
              <a:t>是</a:t>
            </a:r>
            <a:r>
              <a:rPr lang="en-US" altLang="zh-CN" sz="2000" dirty="0" smtClean="0">
                <a:latin typeface="Times New Roman" panose="02020603050405020304" pitchFamily="18" charset="0"/>
                <a:cs typeface="Times New Roman" panose="02020603050405020304" pitchFamily="18" charset="0"/>
              </a:rPr>
              <a:t>(        )</a:t>
            </a:r>
            <a:endParaRPr lang="en-US" altLang="zh-CN" sz="2000" dirty="0" smtClean="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A</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拉力之比</a:t>
            </a:r>
            <a:r>
              <a:rPr lang="zh-CN" altLang="en-US" sz="2000" dirty="0" smtClean="0">
                <a:latin typeface="Times New Roman" panose="02020603050405020304" pitchFamily="18" charset="0"/>
                <a:cs typeface="Times New Roman" panose="02020603050405020304" pitchFamily="18" charset="0"/>
              </a:rPr>
              <a:t>为</a:t>
            </a:r>
            <a:r>
              <a:rPr lang="en-US" altLang="zh-CN" sz="2000" i="1" dirty="0" smtClean="0">
                <a:latin typeface="Times New Roman" panose="02020603050405020304" pitchFamily="18" charset="0"/>
                <a:cs typeface="Times New Roman" panose="02020603050405020304" pitchFamily="18" charset="0"/>
              </a:rPr>
              <a:t>F</a:t>
            </a:r>
            <a:r>
              <a:rPr lang="en-US" altLang="zh-CN" sz="2000" baseline="-25000" dirty="0" smtClean="0">
                <a:latin typeface="Times New Roman" panose="02020603050405020304" pitchFamily="18" charset="0"/>
                <a:cs typeface="Times New Roman" panose="02020603050405020304" pitchFamily="18" charset="0"/>
              </a:rPr>
              <a:t>1</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F</a:t>
            </a:r>
            <a:r>
              <a:rPr lang="en-US" altLang="zh-CN" sz="2000" baseline="-25000" dirty="0" smtClean="0">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=7∶8</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B</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拉力的功率之比为</a:t>
            </a:r>
            <a:r>
              <a:rPr lang="en-US" altLang="zh-CN" sz="2000" i="1" dirty="0" smtClean="0">
                <a:latin typeface="Times New Roman" panose="02020603050405020304" pitchFamily="18" charset="0"/>
                <a:cs typeface="Times New Roman" panose="02020603050405020304" pitchFamily="18" charset="0"/>
              </a:rPr>
              <a:t>P</a:t>
            </a:r>
            <a:r>
              <a:rPr lang="en-US" altLang="zh-CN" sz="2000" baseline="-25000" dirty="0" smtClean="0">
                <a:latin typeface="Times New Roman" panose="02020603050405020304" pitchFamily="18" charset="0"/>
                <a:cs typeface="Times New Roman" panose="02020603050405020304" pitchFamily="18" charset="0"/>
              </a:rPr>
              <a:t>1</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P</a:t>
            </a:r>
            <a:r>
              <a:rPr lang="en-US" altLang="zh-CN" sz="2000" baseline="-25000" dirty="0" smtClean="0">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=10∶7</a:t>
            </a:r>
            <a:endParaRPr lang="en-US" altLang="zh-CN" sz="2000" dirty="0" smtClean="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C</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机械效率之比</a:t>
            </a:r>
            <a:r>
              <a:rPr lang="zh-CN" altLang="en-US" sz="2000" dirty="0" smtClean="0">
                <a:latin typeface="Times New Roman" panose="02020603050405020304" pitchFamily="18" charset="0"/>
                <a:cs typeface="Times New Roman" panose="02020603050405020304" pitchFamily="18" charset="0"/>
              </a:rPr>
              <a:t>为</a:t>
            </a:r>
            <a:r>
              <a:rPr lang="el-GR" altLang="zh-CN" sz="2000" i="1" dirty="0" smtClean="0">
                <a:latin typeface="Times New Roman" panose="02020603050405020304" pitchFamily="18" charset="0"/>
                <a:cs typeface="Times New Roman" panose="02020603050405020304" pitchFamily="18" charset="0"/>
              </a:rPr>
              <a:t>η</a:t>
            </a:r>
            <a:r>
              <a:rPr lang="en-US" altLang="zh-CN" sz="2000" baseline="-25000" dirty="0" smtClean="0">
                <a:latin typeface="Times New Roman" panose="02020603050405020304" pitchFamily="18" charset="0"/>
                <a:cs typeface="Times New Roman" panose="02020603050405020304" pitchFamily="18" charset="0"/>
              </a:rPr>
              <a:t>1</a:t>
            </a:r>
            <a:r>
              <a:rPr lang="en-US" altLang="zh-CN" sz="2000" dirty="0" smtClean="0">
                <a:latin typeface="Times New Roman" panose="02020603050405020304" pitchFamily="18" charset="0"/>
                <a:cs typeface="Times New Roman" panose="02020603050405020304" pitchFamily="18" charset="0"/>
              </a:rPr>
              <a:t>∶</a:t>
            </a:r>
            <a:r>
              <a:rPr lang="el-GR" altLang="zh-CN" sz="2000" i="1" dirty="0" smtClean="0">
                <a:latin typeface="Times New Roman" panose="02020603050405020304" pitchFamily="18" charset="0"/>
                <a:cs typeface="Times New Roman" panose="02020603050405020304" pitchFamily="18" charset="0"/>
              </a:rPr>
              <a:t>η</a:t>
            </a:r>
            <a:r>
              <a:rPr lang="en-US" altLang="zh-CN" sz="2000" baseline="-25000" dirty="0" smtClean="0">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=14∶15</a:t>
            </a:r>
            <a:endParaRPr lang="en-US" altLang="zh-CN" sz="2000" dirty="0" smtClean="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D</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额外功之比为</a:t>
            </a:r>
            <a:r>
              <a:rPr lang="en-US" altLang="zh-CN" sz="2000" i="1" dirty="0" smtClean="0">
                <a:latin typeface="Times New Roman" panose="02020603050405020304" pitchFamily="18" charset="0"/>
                <a:cs typeface="Times New Roman" panose="02020603050405020304" pitchFamily="18" charset="0"/>
              </a:rPr>
              <a:t>W</a:t>
            </a:r>
            <a:r>
              <a:rPr lang="en-US" altLang="zh-CN" sz="2000" baseline="-25000" dirty="0" smtClean="0">
                <a:latin typeface="Times New Roman" panose="02020603050405020304" pitchFamily="18" charset="0"/>
                <a:cs typeface="Times New Roman" panose="02020603050405020304" pitchFamily="18" charset="0"/>
              </a:rPr>
              <a:t>1</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W</a:t>
            </a:r>
            <a:r>
              <a:rPr lang="en-US" altLang="zh-CN" sz="2000" baseline="-25000" dirty="0" smtClean="0">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=2∶3</a:t>
            </a:r>
            <a:endParaRPr lang="en-US" altLang="zh-CN" sz="20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7857983" y="3368136"/>
            <a:ext cx="2385111" cy="3136656"/>
          </a:xfrm>
          <a:prstGeom prst="rect">
            <a:avLst/>
          </a:prstGeom>
        </p:spPr>
      </p:pic>
      <p:sp>
        <p:nvSpPr>
          <p:cNvPr id="10" name="文本框 9"/>
          <p:cNvSpPr txBox="1"/>
          <p:nvPr/>
        </p:nvSpPr>
        <p:spPr>
          <a:xfrm>
            <a:off x="667800" y="444026"/>
            <a:ext cx="1415772" cy="461665"/>
          </a:xfrm>
          <a:prstGeom prst="rect">
            <a:avLst/>
          </a:prstGeom>
          <a:noFill/>
        </p:spPr>
        <p:txBody>
          <a:bodyPr wrap="none" rtlCol="0">
            <a:spAutoFit/>
          </a:bodyPr>
          <a:lstStyle/>
          <a:p>
            <a:pPr lvl="0" defTabSz="609600">
              <a:defRPr/>
            </a:pPr>
            <a:r>
              <a:rPr kumimoji="1" lang="zh-CN" altLang="en-US" sz="2400" b="1" kern="0" dirty="0">
                <a:blipFill dpi="0" rotWithShape="1">
                  <a:blip r:embed="rId2"/>
                  <a:srcRect/>
                  <a:stretch>
                    <a:fillRect/>
                  </a:stretch>
                </a:blipFill>
                <a:ea typeface="微软雅黑" panose="020B0503020204020204" charset="-122"/>
              </a:rPr>
              <a:t>随堂练习</a:t>
            </a:r>
            <a:endParaRPr kumimoji="1" lang="zh-CN" altLang="en-US" sz="2400" b="1" kern="0" dirty="0">
              <a:blipFill dpi="0" rotWithShape="1">
                <a:blip r:embed="rId2"/>
                <a:srcRect/>
                <a:stretch>
                  <a:fillRect/>
                </a:stretch>
              </a:blipFill>
              <a:ea typeface="微软雅黑" panose="020B050302020402020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43463" y="990386"/>
            <a:ext cx="10157705" cy="2861310"/>
          </a:xfrm>
          <a:prstGeom prst="rect">
            <a:avLst/>
          </a:prstGeom>
        </p:spPr>
        <p:txBody>
          <a:bodyPr wrap="square">
            <a:spAutoFit/>
          </a:bodyPr>
          <a:lstStyle/>
          <a:p>
            <a:pPr>
              <a:lnSpc>
                <a:spcPct val="150000"/>
              </a:lnSpc>
            </a:pPr>
            <a:r>
              <a:rPr lang="en-US" altLang="zh-CN" sz="2000" dirty="0" smtClean="0">
                <a:latin typeface="Times New Roman" panose="02020603050405020304" pitchFamily="18" charset="0"/>
                <a:cs typeface="Times New Roman" panose="02020603050405020304" pitchFamily="18" charset="0"/>
              </a:rPr>
              <a:t>4.</a:t>
            </a:r>
            <a:r>
              <a:rPr lang="zh-CN" altLang="en-US" sz="2000" dirty="0">
                <a:latin typeface="Times New Roman" panose="02020603050405020304" pitchFamily="18" charset="0"/>
                <a:cs typeface="Times New Roman" panose="02020603050405020304" pitchFamily="18" charset="0"/>
              </a:rPr>
              <a:t>如</a:t>
            </a:r>
            <a:r>
              <a:rPr lang="zh-CN" altLang="en-US" sz="2000" dirty="0" smtClean="0">
                <a:latin typeface="Times New Roman" panose="02020603050405020304" pitchFamily="18" charset="0"/>
                <a:cs typeface="Times New Roman" panose="02020603050405020304" pitchFamily="18" charset="0"/>
              </a:rPr>
              <a:t>图所示，用</a:t>
            </a:r>
            <a:r>
              <a:rPr lang="zh-CN" altLang="en-US" sz="2000" dirty="0">
                <a:latin typeface="Times New Roman" panose="02020603050405020304" pitchFamily="18" charset="0"/>
                <a:cs typeface="Times New Roman" panose="02020603050405020304" pitchFamily="18" charset="0"/>
              </a:rPr>
              <a:t>滑轮组匀速提起</a:t>
            </a:r>
            <a:r>
              <a:rPr lang="en-US" altLang="zh-CN" sz="2000" dirty="0" smtClean="0">
                <a:latin typeface="Times New Roman" panose="02020603050405020304" pitchFamily="18" charset="0"/>
                <a:cs typeface="Times New Roman" panose="02020603050405020304" pitchFamily="18" charset="0"/>
              </a:rPr>
              <a:t>1 200 N</a:t>
            </a:r>
            <a:r>
              <a:rPr lang="zh-CN" altLang="en-US" sz="2000" dirty="0">
                <a:latin typeface="Times New Roman" panose="02020603050405020304" pitchFamily="18" charset="0"/>
                <a:cs typeface="Times New Roman" panose="02020603050405020304" pitchFamily="18" charset="0"/>
              </a:rPr>
              <a:t>的</a:t>
            </a:r>
            <a:r>
              <a:rPr lang="zh-CN" altLang="en-US" sz="2000" dirty="0" smtClean="0">
                <a:latin typeface="Times New Roman" panose="02020603050405020304" pitchFamily="18" charset="0"/>
                <a:cs typeface="Times New Roman" panose="02020603050405020304" pitchFamily="18" charset="0"/>
              </a:rPr>
              <a:t>重物，拉力</a:t>
            </a:r>
            <a:r>
              <a:rPr lang="zh-CN" altLang="en-US" sz="2000" dirty="0">
                <a:latin typeface="Times New Roman" panose="02020603050405020304" pitchFamily="18" charset="0"/>
                <a:cs typeface="Times New Roman" panose="02020603050405020304" pitchFamily="18" charset="0"/>
              </a:rPr>
              <a:t>做功的功率为</a:t>
            </a:r>
            <a:r>
              <a:rPr lang="en-US" altLang="zh-CN" sz="2000" dirty="0" smtClean="0">
                <a:latin typeface="Times New Roman" panose="02020603050405020304" pitchFamily="18" charset="0"/>
                <a:cs typeface="Times New Roman" panose="02020603050405020304" pitchFamily="18" charset="0"/>
              </a:rPr>
              <a:t>1 500 W</a:t>
            </a:r>
            <a:r>
              <a:rPr lang="zh-CN" altLang="en-US" sz="2000" dirty="0" smtClean="0">
                <a:latin typeface="Times New Roman" panose="02020603050405020304" pitchFamily="18" charset="0"/>
                <a:cs typeface="Times New Roman" panose="02020603050405020304" pitchFamily="18" charset="0"/>
              </a:rPr>
              <a:t>，绳子</a:t>
            </a:r>
            <a:r>
              <a:rPr lang="zh-CN" altLang="en-US" sz="2000" dirty="0">
                <a:latin typeface="Times New Roman" panose="02020603050405020304" pitchFamily="18" charset="0"/>
                <a:cs typeface="Times New Roman" panose="02020603050405020304" pitchFamily="18" charset="0"/>
              </a:rPr>
              <a:t>的自由端向下拉的速度为</a:t>
            </a:r>
            <a:r>
              <a:rPr lang="en-US" altLang="zh-CN" sz="2000" dirty="0" smtClean="0">
                <a:latin typeface="Times New Roman" panose="02020603050405020304" pitchFamily="18" charset="0"/>
                <a:cs typeface="Times New Roman" panose="02020603050405020304" pitchFamily="18" charset="0"/>
              </a:rPr>
              <a:t>3 m/s</a:t>
            </a:r>
            <a:r>
              <a:rPr lang="zh-CN" altLang="en-US" sz="2000" dirty="0" smtClean="0">
                <a:latin typeface="Times New Roman" panose="02020603050405020304" pitchFamily="18" charset="0"/>
                <a:cs typeface="Times New Roman" panose="02020603050405020304" pitchFamily="18" charset="0"/>
              </a:rPr>
              <a:t>，地面对人</a:t>
            </a:r>
            <a:r>
              <a:rPr lang="zh-CN" altLang="en-US" sz="2000" dirty="0">
                <a:latin typeface="Times New Roman" panose="02020603050405020304" pitchFamily="18" charset="0"/>
                <a:cs typeface="Times New Roman" panose="02020603050405020304" pitchFamily="18" charset="0"/>
              </a:rPr>
              <a:t>的支持力为</a:t>
            </a:r>
            <a:r>
              <a:rPr lang="en-US" altLang="zh-CN" sz="2000" i="1" dirty="0" smtClean="0">
                <a:latin typeface="Times New Roman" panose="02020603050405020304" pitchFamily="18" charset="0"/>
                <a:cs typeface="Times New Roman" panose="02020603050405020304" pitchFamily="18" charset="0"/>
              </a:rPr>
              <a:t>N</a:t>
            </a:r>
            <a:r>
              <a:rPr lang="en-US" altLang="zh-CN" sz="2000" baseline="-25000" dirty="0" smtClean="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，不计</a:t>
            </a:r>
            <a:r>
              <a:rPr lang="zh-CN" altLang="en-US" sz="2000" dirty="0">
                <a:latin typeface="Times New Roman" panose="02020603050405020304" pitchFamily="18" charset="0"/>
                <a:cs typeface="Times New Roman" panose="02020603050405020304" pitchFamily="18" charset="0"/>
              </a:rPr>
              <a:t>绳重</a:t>
            </a:r>
            <a:r>
              <a:rPr lang="zh-CN" altLang="en-US" sz="2000" dirty="0" smtClean="0">
                <a:latin typeface="Times New Roman" panose="02020603050405020304" pitchFamily="18" charset="0"/>
                <a:cs typeface="Times New Roman" panose="02020603050405020304" pitchFamily="18" charset="0"/>
              </a:rPr>
              <a:t>和摩擦。</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滑轮组中有几股</a:t>
            </a:r>
            <a:r>
              <a:rPr lang="zh-CN" altLang="en-US" sz="2000" dirty="0" smtClean="0">
                <a:latin typeface="Times New Roman" panose="02020603050405020304" pitchFamily="18" charset="0"/>
                <a:cs typeface="Times New Roman" panose="02020603050405020304" pitchFamily="18" charset="0"/>
              </a:rPr>
              <a:t>绳子承担</a:t>
            </a:r>
            <a:r>
              <a:rPr lang="zh-CN" altLang="en-US" sz="2000" dirty="0">
                <a:latin typeface="Times New Roman" panose="02020603050405020304" pitchFamily="18" charset="0"/>
                <a:cs typeface="Times New Roman" panose="02020603050405020304" pitchFamily="18" charset="0"/>
              </a:rPr>
              <a:t>重物</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作用在绳子自由端的拉力是多少</a:t>
            </a: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滑轮组的机械效率是多少</a:t>
            </a: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若用此滑轮组匀速提起</a:t>
            </a:r>
            <a:r>
              <a:rPr lang="en-US" altLang="zh-CN" sz="2000" dirty="0" smtClean="0">
                <a:latin typeface="Times New Roman" panose="02020603050405020304" pitchFamily="18" charset="0"/>
                <a:cs typeface="Times New Roman" panose="02020603050405020304" pitchFamily="18" charset="0"/>
              </a:rPr>
              <a:t>2 400 N</a:t>
            </a:r>
            <a:r>
              <a:rPr lang="zh-CN" altLang="en-US" sz="2000" dirty="0">
                <a:latin typeface="Times New Roman" panose="02020603050405020304" pitchFamily="18" charset="0"/>
                <a:cs typeface="Times New Roman" panose="02020603050405020304" pitchFamily="18" charset="0"/>
              </a:rPr>
              <a:t>的重物</a:t>
            </a:r>
            <a:r>
              <a:rPr lang="zh-CN" altLang="en-US" sz="2000" dirty="0" smtClean="0">
                <a:latin typeface="Times New Roman" panose="02020603050405020304" pitchFamily="18" charset="0"/>
                <a:cs typeface="Times New Roman" panose="02020603050405020304" pitchFamily="18" charset="0"/>
              </a:rPr>
              <a:t>时，地</a:t>
            </a:r>
            <a:r>
              <a:rPr lang="zh-CN" altLang="en-US" sz="2000" dirty="0">
                <a:latin typeface="Times New Roman" panose="02020603050405020304" pitchFamily="18" charset="0"/>
                <a:cs typeface="Times New Roman" panose="02020603050405020304" pitchFamily="18" charset="0"/>
              </a:rPr>
              <a:t>面对人的支持力为</a:t>
            </a:r>
            <a:r>
              <a:rPr lang="en-US" altLang="zh-CN" sz="2000" i="1" dirty="0" smtClean="0">
                <a:latin typeface="Times New Roman" panose="02020603050405020304" pitchFamily="18" charset="0"/>
                <a:cs typeface="Times New Roman" panose="02020603050405020304" pitchFamily="18" charset="0"/>
              </a:rPr>
              <a:t>N</a:t>
            </a:r>
            <a:r>
              <a:rPr lang="en-US" altLang="zh-CN" sz="2000" baseline="-25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，作用</a:t>
            </a:r>
            <a:r>
              <a:rPr lang="zh-CN" altLang="en-US" sz="2000" dirty="0">
                <a:latin typeface="Times New Roman" panose="02020603050405020304" pitchFamily="18" charset="0"/>
                <a:cs typeface="Times New Roman" panose="02020603050405020304" pitchFamily="18" charset="0"/>
              </a:rPr>
              <a:t>在绳子自由端的拉力是多少</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若</a:t>
            </a:r>
            <a:r>
              <a:rPr lang="en-US" altLang="zh-CN" sz="2000" i="1" dirty="0">
                <a:latin typeface="Times New Roman" panose="02020603050405020304" pitchFamily="18" charset="0"/>
                <a:cs typeface="Times New Roman" panose="02020603050405020304" pitchFamily="18" charset="0"/>
              </a:rPr>
              <a:t>N</a:t>
            </a:r>
            <a:r>
              <a:rPr lang="en-US" altLang="zh-CN" sz="2000" baseline="-25000" dirty="0">
                <a:latin typeface="Times New Roman" panose="02020603050405020304" pitchFamily="18" charset="0"/>
                <a:cs typeface="Times New Roman" panose="02020603050405020304" pitchFamily="18" charset="0"/>
              </a:rPr>
              <a:t>1</a:t>
            </a:r>
            <a:r>
              <a:rPr lang="en-US" altLang="zh-CN" sz="2000" dirty="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N</a:t>
            </a:r>
            <a:r>
              <a:rPr lang="en-US" altLang="zh-CN" sz="2000" baseline="-25000" dirty="0" smtClean="0">
                <a:latin typeface="Times New Roman" panose="02020603050405020304" pitchFamily="18" charset="0"/>
                <a:cs typeface="Times New Roman" panose="02020603050405020304" pitchFamily="18" charset="0"/>
              </a:rPr>
              <a:t>2</a:t>
            </a:r>
            <a:r>
              <a:rPr lang="en-US" altLang="zh-CN" sz="2000" dirty="0" smtClean="0">
                <a:latin typeface="Times New Roman" panose="02020603050405020304" pitchFamily="18" charset="0"/>
                <a:cs typeface="Times New Roman" panose="02020603050405020304" pitchFamily="18" charset="0"/>
              </a:rPr>
              <a:t>=5∶1</a:t>
            </a:r>
            <a:r>
              <a:rPr lang="zh-CN" altLang="en-US" sz="2000" dirty="0" smtClean="0">
                <a:latin typeface="Times New Roman" panose="02020603050405020304" pitchFamily="18" charset="0"/>
                <a:cs typeface="Times New Roman" panose="02020603050405020304" pitchFamily="18" charset="0"/>
              </a:rPr>
              <a:t>时，人</a:t>
            </a:r>
            <a:r>
              <a:rPr lang="zh-CN" altLang="en-US" sz="2000" dirty="0">
                <a:latin typeface="Times New Roman" panose="02020603050405020304" pitchFamily="18" charset="0"/>
                <a:cs typeface="Times New Roman" panose="02020603050405020304" pitchFamily="18" charset="0"/>
              </a:rPr>
              <a:t>的重力是多少</a:t>
            </a: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1"/>
          <a:stretch>
            <a:fillRect/>
          </a:stretch>
        </p:blipFill>
        <p:spPr>
          <a:xfrm>
            <a:off x="1375686" y="3970278"/>
            <a:ext cx="2955476" cy="2694133"/>
          </a:xfrm>
          <a:prstGeom prst="rect">
            <a:avLst/>
          </a:prstGeom>
        </p:spPr>
      </p:pic>
      <p:sp>
        <p:nvSpPr>
          <p:cNvPr id="11" name="文本框 10"/>
          <p:cNvSpPr txBox="1"/>
          <p:nvPr/>
        </p:nvSpPr>
        <p:spPr>
          <a:xfrm>
            <a:off x="667800" y="444026"/>
            <a:ext cx="1415772" cy="461665"/>
          </a:xfrm>
          <a:prstGeom prst="rect">
            <a:avLst/>
          </a:prstGeom>
          <a:noFill/>
        </p:spPr>
        <p:txBody>
          <a:bodyPr wrap="none" rtlCol="0">
            <a:spAutoFit/>
          </a:bodyPr>
          <a:lstStyle/>
          <a:p>
            <a:pPr lvl="0" defTabSz="609600">
              <a:defRPr/>
            </a:pPr>
            <a:r>
              <a:rPr kumimoji="1" lang="zh-CN" altLang="en-US" sz="2400" b="1" kern="0" dirty="0">
                <a:blipFill dpi="0" rotWithShape="1">
                  <a:blip r:embed="rId2"/>
                  <a:srcRect/>
                  <a:stretch>
                    <a:fillRect/>
                  </a:stretch>
                </a:blipFill>
                <a:ea typeface="微软雅黑" panose="020B0503020204020204" charset="-122"/>
              </a:rPr>
              <a:t>随堂练习</a:t>
            </a:r>
            <a:endParaRPr kumimoji="1" lang="zh-CN" altLang="en-US" sz="2400" b="1" kern="0" dirty="0">
              <a:blipFill dpi="0" rotWithShape="1">
                <a:blip r:embed="rId2"/>
                <a:srcRect/>
                <a:stretch>
                  <a:fillRect/>
                </a:stretch>
              </a:blipFill>
              <a:ea typeface="微软雅黑" panose="020B050302020402020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43463" y="990386"/>
            <a:ext cx="9713461" cy="2861310"/>
          </a:xfrm>
          <a:prstGeom prst="rect">
            <a:avLst/>
          </a:prstGeom>
        </p:spPr>
        <p:txBody>
          <a:bodyPr wrap="square">
            <a:spAutoFit/>
          </a:bodyPr>
          <a:lstStyle/>
          <a:p>
            <a:pPr>
              <a:lnSpc>
                <a:spcPct val="150000"/>
              </a:lnSpc>
            </a:pPr>
            <a:r>
              <a:rPr lang="en-US" altLang="zh-CN" sz="2000" dirty="0" smtClean="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工人用如</a:t>
            </a:r>
            <a:r>
              <a:rPr lang="zh-CN" altLang="en-US" sz="2000" dirty="0" smtClean="0">
                <a:latin typeface="Times New Roman" panose="02020603050405020304" pitchFamily="18" charset="0"/>
                <a:cs typeface="Times New Roman" panose="02020603050405020304" pitchFamily="18" charset="0"/>
              </a:rPr>
              <a:t>图甲</a:t>
            </a:r>
            <a:r>
              <a:rPr lang="zh-CN" altLang="en-US" sz="2000" dirty="0">
                <a:latin typeface="Times New Roman" panose="02020603050405020304" pitchFamily="18" charset="0"/>
                <a:cs typeface="Times New Roman" panose="02020603050405020304" pitchFamily="18" charset="0"/>
              </a:rPr>
              <a:t>所示的滑轮组运送建材</a:t>
            </a:r>
            <a:r>
              <a:rPr lang="zh-CN" altLang="en-US" sz="2000" dirty="0" smtClean="0">
                <a:latin typeface="Times New Roman" panose="02020603050405020304" pitchFamily="18" charset="0"/>
                <a:cs typeface="Times New Roman" panose="02020603050405020304" pitchFamily="18" charset="0"/>
              </a:rPr>
              <a:t>上楼，每次</a:t>
            </a:r>
            <a:r>
              <a:rPr lang="zh-CN" altLang="en-US" sz="2000" dirty="0">
                <a:latin typeface="Times New Roman" panose="02020603050405020304" pitchFamily="18" charset="0"/>
                <a:cs typeface="Times New Roman" panose="02020603050405020304" pitchFamily="18" charset="0"/>
              </a:rPr>
              <a:t>运送量不定。滑轮组的机械效率随建材重力变化的</a:t>
            </a:r>
            <a:r>
              <a:rPr lang="zh-CN" altLang="en-US" sz="2000" dirty="0" smtClean="0">
                <a:latin typeface="Times New Roman" panose="02020603050405020304" pitchFamily="18" charset="0"/>
                <a:cs typeface="Times New Roman" panose="02020603050405020304" pitchFamily="18" charset="0"/>
              </a:rPr>
              <a:t>图象如</a:t>
            </a:r>
            <a:r>
              <a:rPr lang="zh-CN" altLang="en-US" sz="2000" dirty="0">
                <a:latin typeface="Times New Roman" panose="02020603050405020304" pitchFamily="18" charset="0"/>
                <a:cs typeface="Times New Roman" panose="02020603050405020304" pitchFamily="18" charset="0"/>
              </a:rPr>
              <a:t>图乙所</a:t>
            </a:r>
            <a:r>
              <a:rPr lang="zh-CN" altLang="en-US" sz="2000" dirty="0" smtClean="0">
                <a:latin typeface="Times New Roman" panose="02020603050405020304" pitchFamily="18" charset="0"/>
                <a:cs typeface="Times New Roman" panose="02020603050405020304" pitchFamily="18" charset="0"/>
              </a:rPr>
              <a:t>示，滑轮</a:t>
            </a:r>
            <a:r>
              <a:rPr lang="zh-CN" altLang="en-US" sz="2000" dirty="0">
                <a:latin typeface="Times New Roman" panose="02020603050405020304" pitchFamily="18" charset="0"/>
                <a:cs typeface="Times New Roman" panose="02020603050405020304" pitchFamily="18" charset="0"/>
              </a:rPr>
              <a:t>和绳的摩擦力及绳重忽略</a:t>
            </a:r>
            <a:r>
              <a:rPr lang="zh-CN" altLang="en-US" sz="2000" dirty="0" smtClean="0">
                <a:latin typeface="Times New Roman" panose="02020603050405020304" pitchFamily="18" charset="0"/>
                <a:cs typeface="Times New Roman" panose="02020603050405020304" pitchFamily="18" charset="0"/>
              </a:rPr>
              <a:t>不计，</a:t>
            </a:r>
            <a:r>
              <a:rPr lang="en-US" altLang="zh-CN" sz="2000" i="1" dirty="0" smtClean="0">
                <a:latin typeface="Times New Roman" panose="02020603050405020304" pitchFamily="18" charset="0"/>
                <a:cs typeface="Times New Roman" panose="02020603050405020304" pitchFamily="18" charset="0"/>
              </a:rPr>
              <a:t>g</a:t>
            </a:r>
            <a:r>
              <a:rPr lang="zh-CN" altLang="en-US" sz="2000" dirty="0">
                <a:latin typeface="Times New Roman" panose="02020603050405020304" pitchFamily="18" charset="0"/>
                <a:cs typeface="Times New Roman" panose="02020603050405020304" pitchFamily="18" charset="0"/>
              </a:rPr>
              <a:t>取</a:t>
            </a:r>
            <a:r>
              <a:rPr lang="en-US" altLang="zh-CN" sz="2000" dirty="0" smtClean="0">
                <a:latin typeface="Times New Roman" panose="02020603050405020304" pitchFamily="18" charset="0"/>
                <a:cs typeface="Times New Roman" panose="02020603050405020304" pitchFamily="18" charset="0"/>
              </a:rPr>
              <a:t>10 N/kg</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若某次运送建材的质量为</a:t>
            </a:r>
            <a:r>
              <a:rPr lang="en-US" altLang="zh-CN" sz="2000" dirty="0" smtClean="0">
                <a:latin typeface="Times New Roman" panose="02020603050405020304" pitchFamily="18" charset="0"/>
                <a:cs typeface="Times New Roman" panose="02020603050405020304" pitchFamily="18" charset="0"/>
              </a:rPr>
              <a:t>50 kg</a:t>
            </a:r>
            <a:r>
              <a:rPr lang="zh-CN" altLang="en-US" sz="2000" dirty="0" smtClean="0">
                <a:latin typeface="Times New Roman" panose="02020603050405020304" pitchFamily="18" charset="0"/>
                <a:cs typeface="Times New Roman" panose="02020603050405020304" pitchFamily="18" charset="0"/>
              </a:rPr>
              <a:t>，则</a:t>
            </a:r>
            <a:r>
              <a:rPr lang="zh-CN" altLang="en-US" sz="2000" dirty="0">
                <a:latin typeface="Times New Roman" panose="02020603050405020304" pitchFamily="18" charset="0"/>
                <a:cs typeface="Times New Roman" panose="02020603050405020304" pitchFamily="18" charset="0"/>
              </a:rPr>
              <a:t>建材的重力是多少</a:t>
            </a: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若工人在</a:t>
            </a:r>
            <a:r>
              <a:rPr lang="en-US" altLang="zh-CN" sz="2000" dirty="0" smtClean="0">
                <a:latin typeface="Times New Roman" panose="02020603050405020304" pitchFamily="18" charset="0"/>
                <a:cs typeface="Times New Roman" panose="02020603050405020304" pitchFamily="18" charset="0"/>
              </a:rPr>
              <a:t>1 min</a:t>
            </a:r>
            <a:r>
              <a:rPr lang="zh-CN" altLang="en-US" sz="2000" dirty="0">
                <a:latin typeface="Times New Roman" panose="02020603050405020304" pitchFamily="18" charset="0"/>
                <a:cs typeface="Times New Roman" panose="02020603050405020304" pitchFamily="18" charset="0"/>
              </a:rPr>
              <a:t>内将建材匀速竖直向上提升了</a:t>
            </a:r>
            <a:r>
              <a:rPr lang="en-US" altLang="zh-CN" sz="2000" dirty="0" smtClean="0">
                <a:latin typeface="Times New Roman" panose="02020603050405020304" pitchFamily="18" charset="0"/>
                <a:cs typeface="Times New Roman" panose="02020603050405020304" pitchFamily="18" charset="0"/>
              </a:rPr>
              <a:t>12 m</a:t>
            </a:r>
            <a:r>
              <a:rPr lang="zh-CN" altLang="en-US" sz="2000" dirty="0" smtClean="0">
                <a:latin typeface="Times New Roman" panose="02020603050405020304" pitchFamily="18" charset="0"/>
                <a:cs typeface="Times New Roman" panose="02020603050405020304" pitchFamily="18" charset="0"/>
              </a:rPr>
              <a:t>，作用</a:t>
            </a:r>
            <a:r>
              <a:rPr lang="zh-CN" altLang="en-US" sz="2000" dirty="0">
                <a:latin typeface="Times New Roman" panose="02020603050405020304" pitchFamily="18" charset="0"/>
                <a:cs typeface="Times New Roman" panose="02020603050405020304" pitchFamily="18" charset="0"/>
              </a:rPr>
              <a:t>在绳上的拉力为</a:t>
            </a:r>
            <a:r>
              <a:rPr lang="en-US" altLang="zh-CN" sz="2000" dirty="0" smtClean="0">
                <a:latin typeface="Times New Roman" panose="02020603050405020304" pitchFamily="18" charset="0"/>
                <a:cs typeface="Times New Roman" panose="02020603050405020304" pitchFamily="18" charset="0"/>
              </a:rPr>
              <a:t>200 N</a:t>
            </a:r>
            <a:r>
              <a:rPr lang="zh-CN" altLang="en-US" sz="2000" dirty="0" smtClean="0">
                <a:latin typeface="Times New Roman" panose="02020603050405020304" pitchFamily="18" charset="0"/>
                <a:cs typeface="Times New Roman" panose="02020603050405020304" pitchFamily="18" charset="0"/>
              </a:rPr>
              <a:t>，求</a:t>
            </a:r>
            <a:r>
              <a:rPr lang="zh-CN" altLang="en-US" sz="2000" dirty="0">
                <a:latin typeface="Times New Roman" panose="02020603050405020304" pitchFamily="18" charset="0"/>
                <a:cs typeface="Times New Roman" panose="02020603050405020304" pitchFamily="18" charset="0"/>
              </a:rPr>
              <a:t>拉力的功率是多大</a:t>
            </a: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当滑轮组的机械效率为</a:t>
            </a:r>
            <a:r>
              <a:rPr lang="en-US" altLang="zh-CN" sz="2000" dirty="0">
                <a:latin typeface="Times New Roman" panose="02020603050405020304" pitchFamily="18" charset="0"/>
                <a:cs typeface="Times New Roman" panose="02020603050405020304" pitchFamily="18" charset="0"/>
              </a:rPr>
              <a:t>60%</a:t>
            </a:r>
            <a:r>
              <a:rPr lang="zh-CN" altLang="en-US" sz="2000" dirty="0" smtClean="0">
                <a:latin typeface="Times New Roman" panose="02020603050405020304" pitchFamily="18" charset="0"/>
                <a:cs typeface="Times New Roman" panose="02020603050405020304" pitchFamily="18" charset="0"/>
              </a:rPr>
              <a:t>时，运送</a:t>
            </a:r>
            <a:r>
              <a:rPr lang="zh-CN" altLang="en-US" sz="2000" dirty="0">
                <a:latin typeface="Times New Roman" panose="02020603050405020304" pitchFamily="18" charset="0"/>
                <a:cs typeface="Times New Roman" panose="02020603050405020304" pitchFamily="18" charset="0"/>
              </a:rPr>
              <a:t>建材的重力是多大</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1852373" y="4555382"/>
            <a:ext cx="3939056" cy="2205015"/>
          </a:xfrm>
          <a:prstGeom prst="rect">
            <a:avLst/>
          </a:prstGeom>
        </p:spPr>
      </p:pic>
      <p:sp>
        <p:nvSpPr>
          <p:cNvPr id="11" name="文本框 10"/>
          <p:cNvSpPr txBox="1"/>
          <p:nvPr/>
        </p:nvSpPr>
        <p:spPr>
          <a:xfrm>
            <a:off x="667800" y="444026"/>
            <a:ext cx="1415772" cy="461665"/>
          </a:xfrm>
          <a:prstGeom prst="rect">
            <a:avLst/>
          </a:prstGeom>
          <a:noFill/>
        </p:spPr>
        <p:txBody>
          <a:bodyPr wrap="none" rtlCol="0">
            <a:spAutoFit/>
          </a:bodyPr>
          <a:lstStyle/>
          <a:p>
            <a:pPr lvl="0" defTabSz="609600">
              <a:defRPr/>
            </a:pPr>
            <a:r>
              <a:rPr kumimoji="1" lang="zh-CN" altLang="en-US" sz="2400" b="1" kern="0" dirty="0">
                <a:blipFill dpi="0" rotWithShape="1">
                  <a:blip r:embed="rId2"/>
                  <a:srcRect/>
                  <a:stretch>
                    <a:fillRect/>
                  </a:stretch>
                </a:blipFill>
                <a:ea typeface="微软雅黑" panose="020B0503020204020204" charset="-122"/>
              </a:rPr>
              <a:t>随堂练习</a:t>
            </a:r>
            <a:endParaRPr kumimoji="1" lang="zh-CN" altLang="en-US" sz="2400" b="1" kern="0" dirty="0">
              <a:blipFill dpi="0" rotWithShape="1">
                <a:blip r:embed="rId2"/>
                <a:srcRect/>
                <a:stretch>
                  <a:fillRect/>
                </a:stretch>
              </a:blipFill>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67800" y="444026"/>
            <a:ext cx="1415772" cy="461665"/>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zh-CN" altLang="en-US" sz="2400" b="1" kern="0" noProof="0" dirty="0">
                <a:blipFill dpi="0" rotWithShape="1">
                  <a:blip r:embed="rId1"/>
                  <a:srcRect/>
                  <a:stretch>
                    <a:fillRect/>
                  </a:stretch>
                </a:blipFill>
                <a:ea typeface="微软雅黑" panose="020B0503020204020204" charset="-122"/>
              </a:rPr>
              <a:t>典例分析</a:t>
            </a:r>
            <a:endParaRPr kumimoji="1" lang="zh-CN" altLang="en-US" sz="2400" b="1" i="0" u="none" strike="noStrike" kern="0" cap="none" spc="0" normalizeH="0" baseline="0" noProof="0" dirty="0" smtClean="0">
              <a:ln>
                <a:noFill/>
              </a:ln>
              <a:blipFill dpi="0" rotWithShape="1">
                <a:blip r:embed="rId1"/>
                <a:srcRect/>
                <a:stretch>
                  <a:fillRect/>
                </a:stretch>
              </a:blipFill>
              <a:uLnTx/>
              <a:uFillTx/>
              <a:ea typeface="微软雅黑" panose="020B0503020204020204" charset="-122"/>
            </a:endParaRPr>
          </a:p>
        </p:txBody>
      </p:sp>
      <p:sp>
        <p:nvSpPr>
          <p:cNvPr id="3" name="矩形 2"/>
          <p:cNvSpPr/>
          <p:nvPr/>
        </p:nvSpPr>
        <p:spPr>
          <a:xfrm>
            <a:off x="1243882" y="990085"/>
            <a:ext cx="9713043" cy="553998"/>
          </a:xfrm>
          <a:prstGeom prst="rect">
            <a:avLst/>
          </a:prstGeom>
        </p:spPr>
        <p:txBody>
          <a:bodyPr wrap="square">
            <a:spAutoFit/>
          </a:bodyPr>
          <a:lstStyle/>
          <a:p>
            <a:pPr>
              <a:lnSpc>
                <a:spcPct val="150000"/>
              </a:lnSpc>
            </a:pPr>
            <a:r>
              <a:rPr lang="zh-CN" altLang="en-US" sz="2000" dirty="0" smtClean="0">
                <a:latin typeface="Times New Roman" panose="02020603050405020304" pitchFamily="18" charset="0"/>
                <a:cs typeface="Times New Roman" panose="02020603050405020304" pitchFamily="18" charset="0"/>
              </a:rPr>
              <a:t>二、匀速</a:t>
            </a:r>
            <a:r>
              <a:rPr lang="zh-CN" altLang="en-US" sz="2000" dirty="0">
                <a:latin typeface="Times New Roman" panose="02020603050405020304" pitchFamily="18" charset="0"/>
                <a:cs typeface="Times New Roman" panose="02020603050405020304" pitchFamily="18" charset="0"/>
              </a:rPr>
              <a:t>水平拉动</a:t>
            </a:r>
            <a:r>
              <a:rPr lang="zh-CN" altLang="en-US" sz="2000" dirty="0" smtClean="0">
                <a:latin typeface="Times New Roman" panose="02020603050405020304" pitchFamily="18" charset="0"/>
                <a:cs typeface="Times New Roman" panose="02020603050405020304" pitchFamily="18" charset="0"/>
              </a:rPr>
              <a:t>物体</a:t>
            </a:r>
            <a:endParaRPr lang="zh-CN" altLang="en-US" sz="2000" dirty="0">
              <a:latin typeface="Times New Roman" panose="02020603050405020304" pitchFamily="18" charset="0"/>
              <a:cs typeface="Times New Roman" panose="02020603050405020304" pitchFamily="18" charset="0"/>
            </a:endParaRPr>
          </a:p>
        </p:txBody>
      </p:sp>
      <p:pic>
        <p:nvPicPr>
          <p:cNvPr id="14" name="图片 13"/>
          <p:cNvPicPr>
            <a:picLocks noChangeAspect="1"/>
          </p:cNvPicPr>
          <p:nvPr/>
        </p:nvPicPr>
        <p:blipFill>
          <a:blip r:embed="rId2"/>
          <a:stretch>
            <a:fillRect/>
          </a:stretch>
        </p:blipFill>
        <p:spPr>
          <a:xfrm>
            <a:off x="667800" y="2213536"/>
            <a:ext cx="2656812" cy="1168906"/>
          </a:xfrm>
          <a:prstGeom prst="rect">
            <a:avLst/>
          </a:prstGeom>
        </p:spPr>
      </p:pic>
      <p:sp>
        <p:nvSpPr>
          <p:cNvPr id="19" name="矩形 18"/>
          <p:cNvSpPr/>
          <p:nvPr/>
        </p:nvSpPr>
        <p:spPr>
          <a:xfrm>
            <a:off x="3345570" y="2161644"/>
            <a:ext cx="854721" cy="400110"/>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拉力</a:t>
            </a:r>
            <a:r>
              <a:rPr lang="en-US" altLang="zh-CN" sz="2000" i="1" dirty="0" smtClean="0">
                <a:latin typeface="Times New Roman" panose="02020603050405020304" pitchFamily="18" charset="0"/>
                <a:cs typeface="Times New Roman" panose="02020603050405020304" pitchFamily="18" charset="0"/>
              </a:rPr>
              <a:t>F</a:t>
            </a:r>
            <a:endParaRPr lang="zh-CN" altLang="en-US" sz="2000" i="1" dirty="0"/>
          </a:p>
        </p:txBody>
      </p:sp>
      <p:sp>
        <p:nvSpPr>
          <p:cNvPr id="20" name="矩形 19"/>
          <p:cNvSpPr/>
          <p:nvPr/>
        </p:nvSpPr>
        <p:spPr>
          <a:xfrm>
            <a:off x="7547878" y="2653244"/>
            <a:ext cx="1055097" cy="400110"/>
          </a:xfrm>
          <a:prstGeom prst="rect">
            <a:avLst/>
          </a:prstGeom>
        </p:spPr>
        <p:txBody>
          <a:bodyPr wrap="none">
            <a:spAutoFit/>
          </a:bodyPr>
          <a:lstStyle/>
          <a:p>
            <a:r>
              <a:rPr lang="en-US" altLang="zh-CN" sz="2000" i="1" dirty="0" smtClean="0">
                <a:latin typeface="Times New Roman" panose="02020603050405020304" pitchFamily="18" charset="0"/>
                <a:cs typeface="Times New Roman" panose="02020603050405020304" pitchFamily="18" charset="0"/>
              </a:rPr>
              <a:t>W</a:t>
            </a:r>
            <a:r>
              <a:rPr lang="zh-CN" altLang="en-US" sz="2000" baseline="-25000" dirty="0" smtClean="0">
                <a:latin typeface="Times New Roman" panose="02020603050405020304" pitchFamily="18" charset="0"/>
                <a:cs typeface="Times New Roman" panose="02020603050405020304" pitchFamily="18" charset="0"/>
              </a:rPr>
              <a:t>有</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fs</a:t>
            </a:r>
            <a:r>
              <a:rPr lang="zh-CN" altLang="en-US" sz="2000" baseline="-25000" dirty="0" smtClean="0">
                <a:latin typeface="Times New Roman" panose="02020603050405020304" pitchFamily="18" charset="0"/>
                <a:cs typeface="Times New Roman" panose="02020603050405020304" pitchFamily="18" charset="0"/>
              </a:rPr>
              <a:t>物</a:t>
            </a:r>
            <a:endParaRPr lang="zh-CN" altLang="en-US" sz="2000" baseline="-25000" dirty="0"/>
          </a:p>
        </p:txBody>
      </p:sp>
      <p:sp>
        <p:nvSpPr>
          <p:cNvPr id="21" name="矩形 20"/>
          <p:cNvSpPr/>
          <p:nvPr/>
        </p:nvSpPr>
        <p:spPr>
          <a:xfrm>
            <a:off x="3345569" y="2597934"/>
            <a:ext cx="2592376" cy="400110"/>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绳子</a:t>
            </a:r>
            <a:r>
              <a:rPr lang="zh-CN" altLang="en-US" sz="2000" dirty="0">
                <a:latin typeface="Times New Roman" panose="02020603050405020304" pitchFamily="18" charset="0"/>
                <a:cs typeface="Times New Roman" panose="02020603050405020304" pitchFamily="18" charset="0"/>
              </a:rPr>
              <a:t>自由端</a:t>
            </a:r>
            <a:r>
              <a:rPr lang="zh-CN" altLang="en-US" sz="2000" dirty="0" smtClean="0">
                <a:latin typeface="Times New Roman" panose="02020603050405020304" pitchFamily="18" charset="0"/>
                <a:cs typeface="Times New Roman" panose="02020603050405020304" pitchFamily="18" charset="0"/>
              </a:rPr>
              <a:t>移动距离</a:t>
            </a:r>
            <a:r>
              <a:rPr lang="en-US" altLang="zh-CN" sz="2000" i="1" dirty="0" smtClean="0">
                <a:latin typeface="Times New Roman" panose="02020603050405020304" pitchFamily="18" charset="0"/>
                <a:cs typeface="Times New Roman" panose="02020603050405020304" pitchFamily="18" charset="0"/>
              </a:rPr>
              <a:t>s</a:t>
            </a:r>
            <a:endParaRPr lang="zh-CN" altLang="en-US" sz="2000" i="1" dirty="0"/>
          </a:p>
        </p:txBody>
      </p:sp>
      <p:sp>
        <p:nvSpPr>
          <p:cNvPr id="23" name="矩形 22"/>
          <p:cNvSpPr/>
          <p:nvPr/>
        </p:nvSpPr>
        <p:spPr>
          <a:xfrm>
            <a:off x="3345569" y="3474066"/>
            <a:ext cx="4102405" cy="400110"/>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物体匀速移动时与地面间的摩擦力</a:t>
            </a:r>
            <a:r>
              <a:rPr lang="en-US" altLang="zh-CN" sz="2000" i="1" dirty="0" smtClean="0">
                <a:latin typeface="Times New Roman" panose="02020603050405020304" pitchFamily="18" charset="0"/>
                <a:cs typeface="Times New Roman" panose="02020603050405020304" pitchFamily="18" charset="0"/>
              </a:rPr>
              <a:t>f</a:t>
            </a:r>
            <a:endParaRPr lang="zh-CN" altLang="en-US" sz="2000" i="1" dirty="0"/>
          </a:p>
        </p:txBody>
      </p:sp>
      <p:sp>
        <p:nvSpPr>
          <p:cNvPr id="24" name="矩形 23"/>
          <p:cNvSpPr/>
          <p:nvPr/>
        </p:nvSpPr>
        <p:spPr>
          <a:xfrm>
            <a:off x="3345569" y="3034224"/>
            <a:ext cx="883575" cy="400110"/>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物重</a:t>
            </a:r>
            <a:r>
              <a:rPr lang="en-US" altLang="zh-CN" sz="2000" i="1" dirty="0" smtClean="0">
                <a:latin typeface="Times New Roman" panose="02020603050405020304" pitchFamily="18" charset="0"/>
                <a:cs typeface="Times New Roman" panose="02020603050405020304" pitchFamily="18" charset="0"/>
              </a:rPr>
              <a:t>G</a:t>
            </a:r>
            <a:endParaRPr lang="zh-CN" altLang="en-US" sz="2000" i="1" dirty="0"/>
          </a:p>
        </p:txBody>
      </p:sp>
      <p:sp>
        <p:nvSpPr>
          <p:cNvPr id="25" name="矩形 24"/>
          <p:cNvSpPr/>
          <p:nvPr/>
        </p:nvSpPr>
        <p:spPr>
          <a:xfrm>
            <a:off x="3359867" y="3907284"/>
            <a:ext cx="2877711" cy="400110"/>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物体移动距离</a:t>
            </a:r>
            <a:r>
              <a:rPr lang="en-US" altLang="zh-CN" sz="2000" i="1" dirty="0" smtClean="0">
                <a:latin typeface="Times New Roman" panose="02020603050405020304" pitchFamily="18" charset="0"/>
                <a:cs typeface="Times New Roman" panose="02020603050405020304" pitchFamily="18" charset="0"/>
              </a:rPr>
              <a:t>s</a:t>
            </a:r>
            <a:r>
              <a:rPr lang="zh-CN" altLang="en-US" sz="2000" baseline="-25000" dirty="0">
                <a:latin typeface="Times New Roman" panose="02020603050405020304" pitchFamily="18" charset="0"/>
                <a:cs typeface="Times New Roman" panose="02020603050405020304" pitchFamily="18" charset="0"/>
              </a:rPr>
              <a:t>物</a:t>
            </a:r>
            <a:endParaRPr lang="zh-CN" altLang="en-US" sz="2000" i="1" baseline="-25000" dirty="0"/>
          </a:p>
        </p:txBody>
      </p:sp>
      <p:sp>
        <p:nvSpPr>
          <p:cNvPr id="26" name="矩形 25"/>
          <p:cNvSpPr/>
          <p:nvPr/>
        </p:nvSpPr>
        <p:spPr>
          <a:xfrm>
            <a:off x="7547878" y="3531958"/>
            <a:ext cx="2823209" cy="400110"/>
          </a:xfrm>
          <a:prstGeom prst="rect">
            <a:avLst/>
          </a:prstGeom>
        </p:spPr>
        <p:txBody>
          <a:bodyPr wrap="none">
            <a:spAutoFit/>
          </a:bodyPr>
          <a:lstStyle/>
          <a:p>
            <a:r>
              <a:rPr lang="en-US" altLang="zh-CN" sz="2000" i="1" dirty="0" smtClean="0">
                <a:latin typeface="Times New Roman" panose="02020603050405020304" pitchFamily="18" charset="0"/>
                <a:cs typeface="Times New Roman" panose="02020603050405020304" pitchFamily="18" charset="0"/>
              </a:rPr>
              <a:t>W</a:t>
            </a:r>
            <a:r>
              <a:rPr lang="zh-CN" altLang="en-US" sz="2000" baseline="-25000" dirty="0" smtClean="0">
                <a:latin typeface="Times New Roman" panose="02020603050405020304" pitchFamily="18" charset="0"/>
                <a:cs typeface="Times New Roman" panose="02020603050405020304" pitchFamily="18" charset="0"/>
              </a:rPr>
              <a:t>额</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W</a:t>
            </a:r>
            <a:r>
              <a:rPr lang="zh-CN" altLang="en-US" sz="2000" baseline="-25000" dirty="0" smtClean="0">
                <a:latin typeface="Times New Roman" panose="02020603050405020304" pitchFamily="18" charset="0"/>
                <a:cs typeface="Times New Roman" panose="02020603050405020304" pitchFamily="18" charset="0"/>
              </a:rPr>
              <a:t>总</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W</a:t>
            </a:r>
            <a:r>
              <a:rPr lang="zh-CN" altLang="en-US" sz="2000" baseline="-25000" dirty="0" smtClean="0">
                <a:latin typeface="Times New Roman" panose="02020603050405020304" pitchFamily="18" charset="0"/>
                <a:cs typeface="Times New Roman" panose="02020603050405020304" pitchFamily="18" charset="0"/>
              </a:rPr>
              <a:t>有</a:t>
            </a:r>
            <a:r>
              <a:rPr lang="en-US" altLang="zh-CN" sz="2000" dirty="0" smtClean="0">
                <a:latin typeface="Times New Roman" panose="02020603050405020304" pitchFamily="18" charset="0"/>
                <a:cs typeface="Times New Roman" panose="02020603050405020304" pitchFamily="18" charset="0"/>
              </a:rPr>
              <a:t>=</a:t>
            </a:r>
            <a:r>
              <a:rPr lang="en-US" altLang="zh-CN" sz="2000" i="1" dirty="0" err="1">
                <a:latin typeface="Times New Roman" panose="02020603050405020304" pitchFamily="18" charset="0"/>
                <a:cs typeface="Times New Roman" panose="02020603050405020304" pitchFamily="18" charset="0"/>
              </a:rPr>
              <a:t>F·ns</a:t>
            </a:r>
            <a:r>
              <a:rPr lang="zh-CN" altLang="en-US" sz="2000" baseline="-25000" dirty="0" smtClean="0">
                <a:latin typeface="Times New Roman" panose="02020603050405020304" pitchFamily="18" charset="0"/>
                <a:cs typeface="Times New Roman" panose="02020603050405020304" pitchFamily="18" charset="0"/>
              </a:rPr>
              <a:t>物</a:t>
            </a:r>
            <a:r>
              <a:rPr lang="en-US" altLang="zh-CN" sz="2000" dirty="0" smtClean="0">
                <a:latin typeface="Times New Roman" panose="02020603050405020304" pitchFamily="18" charset="0"/>
                <a:cs typeface="Times New Roman" panose="02020603050405020304" pitchFamily="18" charset="0"/>
              </a:rPr>
              <a:t>-</a:t>
            </a:r>
            <a:r>
              <a:rPr lang="en-US" altLang="zh-CN" sz="2000" i="1" dirty="0" err="1" smtClean="0">
                <a:latin typeface="Times New Roman" panose="02020603050405020304" pitchFamily="18" charset="0"/>
                <a:cs typeface="Times New Roman" panose="02020603050405020304" pitchFamily="18" charset="0"/>
              </a:rPr>
              <a:t>f·s</a:t>
            </a:r>
            <a:r>
              <a:rPr lang="zh-CN" altLang="en-US" sz="2000" baseline="-25000" dirty="0">
                <a:latin typeface="Times New Roman" panose="02020603050405020304" pitchFamily="18" charset="0"/>
                <a:cs typeface="Times New Roman" panose="02020603050405020304" pitchFamily="18" charset="0"/>
              </a:rPr>
              <a:t>物</a:t>
            </a:r>
            <a:endParaRPr lang="zh-CN" altLang="en-US" sz="2000" dirty="0"/>
          </a:p>
        </p:txBody>
      </p:sp>
      <p:sp>
        <p:nvSpPr>
          <p:cNvPr id="27" name="矩形 26"/>
          <p:cNvSpPr/>
          <p:nvPr/>
        </p:nvSpPr>
        <p:spPr>
          <a:xfrm>
            <a:off x="7547878" y="3092250"/>
            <a:ext cx="1734770" cy="400110"/>
          </a:xfrm>
          <a:prstGeom prst="rect">
            <a:avLst/>
          </a:prstGeom>
        </p:spPr>
        <p:txBody>
          <a:bodyPr wrap="none">
            <a:spAutoFit/>
          </a:bodyPr>
          <a:lstStyle/>
          <a:p>
            <a:r>
              <a:rPr lang="en-US" altLang="zh-CN" sz="2000" i="1" dirty="0" smtClean="0">
                <a:latin typeface="Times New Roman" panose="02020603050405020304" pitchFamily="18" charset="0"/>
                <a:cs typeface="Times New Roman" panose="02020603050405020304" pitchFamily="18" charset="0"/>
              </a:rPr>
              <a:t>W</a:t>
            </a:r>
            <a:r>
              <a:rPr lang="zh-CN" altLang="en-US" sz="2000" baseline="-25000" dirty="0" smtClean="0">
                <a:latin typeface="Times New Roman" panose="02020603050405020304" pitchFamily="18" charset="0"/>
                <a:cs typeface="Times New Roman" panose="02020603050405020304" pitchFamily="18" charset="0"/>
              </a:rPr>
              <a:t>总</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Fs</a:t>
            </a:r>
            <a:r>
              <a:rPr lang="en-US" altLang="zh-CN" sz="2000" dirty="0" smtClean="0">
                <a:latin typeface="Times New Roman" panose="02020603050405020304" pitchFamily="18" charset="0"/>
                <a:cs typeface="Times New Roman" panose="02020603050405020304" pitchFamily="18" charset="0"/>
              </a:rPr>
              <a:t>=</a:t>
            </a:r>
            <a:r>
              <a:rPr lang="en-US" altLang="zh-CN" sz="2000" i="1" dirty="0" err="1" smtClean="0">
                <a:latin typeface="Times New Roman" panose="02020603050405020304" pitchFamily="18" charset="0"/>
                <a:cs typeface="Times New Roman" panose="02020603050405020304" pitchFamily="18" charset="0"/>
              </a:rPr>
              <a:t>F·ns</a:t>
            </a:r>
            <a:r>
              <a:rPr lang="zh-CN" altLang="en-US" sz="2000" baseline="-25000" dirty="0" smtClean="0">
                <a:latin typeface="Times New Roman" panose="02020603050405020304" pitchFamily="18" charset="0"/>
                <a:cs typeface="Times New Roman" panose="02020603050405020304" pitchFamily="18" charset="0"/>
              </a:rPr>
              <a:t>物</a:t>
            </a:r>
            <a:endParaRPr lang="zh-CN" altLang="en-US" sz="2000" dirty="0"/>
          </a:p>
        </p:txBody>
      </p:sp>
      <mc:AlternateContent xmlns:mc="http://schemas.openxmlformats.org/markup-compatibility/2006">
        <mc:Choice xmlns:a14="http://schemas.microsoft.com/office/drawing/2010/main" Requires="a14">
          <p:sp>
            <p:nvSpPr>
              <p:cNvPr id="28" name="矩形 27"/>
              <p:cNvSpPr/>
              <p:nvPr/>
            </p:nvSpPr>
            <p:spPr>
              <a:xfrm>
                <a:off x="7547878" y="3968382"/>
                <a:ext cx="2473754" cy="606705"/>
              </a:xfrm>
              <a:prstGeom prst="rect">
                <a:avLst/>
              </a:prstGeom>
            </p:spPr>
            <p:txBody>
              <a:bodyPr wrap="none">
                <a:spAutoFit/>
              </a:bodyPr>
              <a:lstStyle/>
              <a:p>
                <a:r>
                  <a:rPr lang="el-GR" altLang="zh-CN" sz="2000" i="1" dirty="0" smtClean="0">
                    <a:latin typeface="Times New Roman" panose="02020603050405020304" pitchFamily="18" charset="0"/>
                    <a:cs typeface="Times New Roman" panose="02020603050405020304" pitchFamily="18" charset="0"/>
                  </a:rPr>
                  <a:t>η</a:t>
                </a:r>
                <a:r>
                  <a:rPr lang="en-US" altLang="zh-CN" sz="2000" dirty="0">
                    <a:latin typeface="Times New Roman" panose="02020603050405020304" pitchFamily="18" charset="0"/>
                    <a:cs typeface="Times New Roman" panose="02020603050405020304" pitchFamily="18" charset="0"/>
                  </a:rPr>
                  <a:t>=</a:t>
                </a:r>
                <a14:m>
                  <m:oMath xmlns:m="http://schemas.openxmlformats.org/officeDocument/2006/math">
                    <m:f>
                      <m:fPr>
                        <m:ctrlPr>
                          <a:rPr lang="en-US" altLang="zh-CN" sz="2000" i="1">
                            <a:latin typeface="Cambria Math" panose="02040503050406030204" pitchFamily="18" charset="0"/>
                            <a:cs typeface="Times New Roman" panose="02020603050405020304" pitchFamily="18" charset="0"/>
                          </a:rPr>
                        </m:ctrlPr>
                      </m:fPr>
                      <m:num>
                        <m:r>
                          <a:rPr lang="en-US" altLang="zh-CN" sz="2000" i="1">
                            <a:latin typeface="Cambria Math" panose="02040503050406030204" pitchFamily="18" charset="0"/>
                            <a:cs typeface="Times New Roman" panose="02020603050405020304" pitchFamily="18" charset="0"/>
                          </a:rPr>
                          <m:t>𝑊</m:t>
                        </m:r>
                        <m:r>
                          <a:rPr lang="zh-CN" altLang="en-US" sz="2000" i="1" baseline="-25000">
                            <a:latin typeface="Cambria Math" panose="02040503050406030204" pitchFamily="18" charset="0"/>
                            <a:cs typeface="Times New Roman" panose="02020603050405020304" pitchFamily="18" charset="0"/>
                          </a:rPr>
                          <m:t>有</m:t>
                        </m:r>
                      </m:num>
                      <m:den>
                        <m:r>
                          <a:rPr lang="en-US" altLang="zh-CN" sz="2000" i="1">
                            <a:latin typeface="Cambria Math" panose="02040503050406030204" pitchFamily="18" charset="0"/>
                            <a:cs typeface="Times New Roman" panose="02020603050405020304" pitchFamily="18" charset="0"/>
                          </a:rPr>
                          <m:t>𝑊</m:t>
                        </m:r>
                        <m:r>
                          <a:rPr lang="zh-CN" altLang="en-US" sz="2000" i="1" baseline="-25000">
                            <a:latin typeface="Cambria Math" panose="02040503050406030204" pitchFamily="18" charset="0"/>
                            <a:cs typeface="Times New Roman" panose="02020603050405020304" pitchFamily="18" charset="0"/>
                          </a:rPr>
                          <m:t>总</m:t>
                        </m:r>
                      </m:den>
                    </m:f>
                  </m:oMath>
                </a14:m>
                <a:r>
                  <a:rPr lang="en-US" altLang="zh-CN" sz="2000" dirty="0">
                    <a:latin typeface="Times New Roman" panose="02020603050405020304" pitchFamily="18" charset="0"/>
                    <a:cs typeface="Times New Roman" panose="02020603050405020304" pitchFamily="18" charset="0"/>
                  </a:rPr>
                  <a:t>=</a:t>
                </a:r>
                <a14:m>
                  <m:oMath xmlns:m="http://schemas.openxmlformats.org/officeDocument/2006/math">
                    <m:f>
                      <m:fPr>
                        <m:ctrlPr>
                          <a:rPr lang="en-US" altLang="zh-CN" sz="2000" i="1">
                            <a:latin typeface="Cambria Math" panose="02040503050406030204" pitchFamily="18" charset="0"/>
                            <a:cs typeface="Times New Roman" panose="02020603050405020304" pitchFamily="18" charset="0"/>
                          </a:rPr>
                        </m:ctrlPr>
                      </m:fPr>
                      <m:num>
                        <m:r>
                          <m:rPr>
                            <m:nor/>
                          </m:rPr>
                          <a:rPr lang="en-US" altLang="zh-CN" sz="2000" i="1" dirty="0">
                            <a:latin typeface="Times New Roman" panose="02020603050405020304" pitchFamily="18" charset="0"/>
                            <a:cs typeface="Times New Roman" panose="02020603050405020304" pitchFamily="18" charset="0"/>
                          </a:rPr>
                          <m:t>fs</m:t>
                        </m:r>
                        <m:r>
                          <m:rPr>
                            <m:nor/>
                          </m:rPr>
                          <a:rPr lang="zh-CN" altLang="en-US" sz="2000" baseline="-25000" dirty="0">
                            <a:latin typeface="Times New Roman" panose="02020603050405020304" pitchFamily="18" charset="0"/>
                            <a:cs typeface="Times New Roman" panose="02020603050405020304" pitchFamily="18" charset="0"/>
                          </a:rPr>
                          <m:t>物</m:t>
                        </m:r>
                      </m:num>
                      <m:den>
                        <m:r>
                          <m:rPr>
                            <m:nor/>
                          </m:rPr>
                          <a:rPr lang="en-US" altLang="zh-CN" sz="2000" i="1" dirty="0">
                            <a:latin typeface="Times New Roman" panose="02020603050405020304" pitchFamily="18" charset="0"/>
                            <a:cs typeface="Times New Roman" panose="02020603050405020304" pitchFamily="18" charset="0"/>
                          </a:rPr>
                          <m:t>Fs</m:t>
                        </m:r>
                      </m:den>
                    </m:f>
                  </m:oMath>
                </a14:m>
                <a:r>
                  <a:rPr lang="en-US" altLang="zh-CN" sz="2000"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altLang="zh-CN" sz="2000" i="1">
                            <a:latin typeface="Cambria Math" panose="02040503050406030204" pitchFamily="18" charset="0"/>
                            <a:cs typeface="Times New Roman" panose="02020603050405020304" pitchFamily="18" charset="0"/>
                          </a:rPr>
                        </m:ctrlPr>
                      </m:fPr>
                      <m:num>
                        <m:r>
                          <m:rPr>
                            <m:nor/>
                          </m:rPr>
                          <a:rPr lang="en-US" altLang="zh-CN" sz="2000" i="1" dirty="0">
                            <a:latin typeface="Times New Roman" panose="02020603050405020304" pitchFamily="18" charset="0"/>
                            <a:cs typeface="Times New Roman" panose="02020603050405020304" pitchFamily="18" charset="0"/>
                          </a:rPr>
                          <m:t>f</m:t>
                        </m:r>
                        <m:r>
                          <m:rPr>
                            <m:nor/>
                          </m:rPr>
                          <a:rPr lang="en-US" altLang="zh-CN" sz="2000" i="1" dirty="0">
                            <a:latin typeface="Times New Roman" panose="02020603050405020304" pitchFamily="18" charset="0"/>
                            <a:cs typeface="Times New Roman" panose="02020603050405020304" pitchFamily="18" charset="0"/>
                          </a:rPr>
                          <m:t>·</m:t>
                        </m:r>
                        <m:r>
                          <m:rPr>
                            <m:nor/>
                          </m:rPr>
                          <a:rPr lang="en-US" altLang="zh-CN" sz="2000" i="1" dirty="0">
                            <a:latin typeface="Times New Roman" panose="02020603050405020304" pitchFamily="18" charset="0"/>
                            <a:cs typeface="Times New Roman" panose="02020603050405020304" pitchFamily="18" charset="0"/>
                          </a:rPr>
                          <m:t>s</m:t>
                        </m:r>
                        <m:r>
                          <m:rPr>
                            <m:nor/>
                          </m:rPr>
                          <a:rPr lang="zh-CN" altLang="en-US" sz="2000" baseline="-25000" dirty="0">
                            <a:latin typeface="Times New Roman" panose="02020603050405020304" pitchFamily="18" charset="0"/>
                            <a:cs typeface="Times New Roman" panose="02020603050405020304" pitchFamily="18" charset="0"/>
                          </a:rPr>
                          <m:t>物</m:t>
                        </m:r>
                      </m:num>
                      <m:den>
                        <m:r>
                          <m:rPr>
                            <m:nor/>
                          </m:rPr>
                          <a:rPr lang="en-US" altLang="zh-CN" sz="2000" i="1" dirty="0">
                            <a:latin typeface="Times New Roman" panose="02020603050405020304" pitchFamily="18" charset="0"/>
                            <a:cs typeface="Times New Roman" panose="02020603050405020304" pitchFamily="18" charset="0"/>
                          </a:rPr>
                          <m:t>F</m:t>
                        </m:r>
                        <m:r>
                          <m:rPr>
                            <m:nor/>
                          </m:rPr>
                          <a:rPr lang="en-US" altLang="zh-CN" sz="2000" i="1" dirty="0">
                            <a:latin typeface="Times New Roman" panose="02020603050405020304" pitchFamily="18" charset="0"/>
                            <a:cs typeface="Times New Roman" panose="02020603050405020304" pitchFamily="18" charset="0"/>
                          </a:rPr>
                          <m:t>·</m:t>
                        </m:r>
                        <m:r>
                          <m:rPr>
                            <m:nor/>
                          </m:rPr>
                          <a:rPr lang="en-US" altLang="zh-CN" sz="2000" i="1" dirty="0">
                            <a:latin typeface="Times New Roman" panose="02020603050405020304" pitchFamily="18" charset="0"/>
                            <a:cs typeface="Times New Roman" panose="02020603050405020304" pitchFamily="18" charset="0"/>
                          </a:rPr>
                          <m:t>ns</m:t>
                        </m:r>
                        <m:r>
                          <m:rPr>
                            <m:nor/>
                          </m:rPr>
                          <a:rPr lang="zh-CN" altLang="en-US" sz="2000" baseline="-25000" dirty="0">
                            <a:latin typeface="Times New Roman" panose="02020603050405020304" pitchFamily="18" charset="0"/>
                            <a:cs typeface="Times New Roman" panose="02020603050405020304" pitchFamily="18" charset="0"/>
                          </a:rPr>
                          <m:t>物</m:t>
                        </m:r>
                      </m:den>
                    </m:f>
                  </m:oMath>
                </a14:m>
                <a:r>
                  <a:rPr lang="en-US" altLang="zh-CN" sz="2000"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altLang="zh-CN" sz="2000" i="1">
                            <a:latin typeface="Cambria Math" panose="02040503050406030204" pitchFamily="18" charset="0"/>
                            <a:cs typeface="Times New Roman" panose="02020603050405020304" pitchFamily="18" charset="0"/>
                          </a:rPr>
                        </m:ctrlPr>
                      </m:fPr>
                      <m:num>
                        <m:r>
                          <m:rPr>
                            <m:nor/>
                          </m:rPr>
                          <a:rPr lang="en-US" altLang="zh-CN" sz="2000" i="1" dirty="0">
                            <a:latin typeface="Times New Roman" panose="02020603050405020304" pitchFamily="18" charset="0"/>
                            <a:cs typeface="Times New Roman" panose="02020603050405020304" pitchFamily="18" charset="0"/>
                          </a:rPr>
                          <m:t>f</m:t>
                        </m:r>
                      </m:num>
                      <m:den>
                        <m:r>
                          <m:rPr>
                            <m:nor/>
                          </m:rPr>
                          <a:rPr lang="en-US" altLang="zh-CN" sz="2000" b="0" i="1" dirty="0" smtClean="0">
                            <a:latin typeface="Times New Roman" panose="02020603050405020304" pitchFamily="18" charset="0"/>
                            <a:cs typeface="Times New Roman" panose="02020603050405020304" pitchFamily="18" charset="0"/>
                          </a:rPr>
                          <m:t>n</m:t>
                        </m:r>
                        <m:r>
                          <m:rPr>
                            <m:nor/>
                          </m:rPr>
                          <a:rPr lang="en-US" altLang="zh-CN" sz="2000" i="1" dirty="0">
                            <a:latin typeface="Times New Roman" panose="02020603050405020304" pitchFamily="18" charset="0"/>
                            <a:cs typeface="Times New Roman" panose="02020603050405020304" pitchFamily="18" charset="0"/>
                          </a:rPr>
                          <m:t>F</m:t>
                        </m:r>
                      </m:den>
                    </m:f>
                  </m:oMath>
                </a14:m>
                <a:endParaRPr lang="en-US" altLang="zh-CN" sz="2000" i="1" dirty="0" smtClean="0">
                  <a:latin typeface="Times New Roman" panose="02020603050405020304" pitchFamily="18" charset="0"/>
                  <a:cs typeface="Times New Roman" panose="02020603050405020304" pitchFamily="18" charset="0"/>
                </a:endParaRPr>
              </a:p>
            </p:txBody>
          </p:sp>
        </mc:Choice>
        <mc:Fallback>
          <p:sp>
            <p:nvSpPr>
              <p:cNvPr id="28" name="矩形 27"/>
              <p:cNvSpPr>
                <a:spLocks noRot="1" noChangeAspect="1" noMove="1" noResize="1" noEditPoints="1" noAdjustHandles="1" noChangeArrowheads="1" noChangeShapeType="1" noTextEdit="1"/>
              </p:cNvSpPr>
              <p:nvPr/>
            </p:nvSpPr>
            <p:spPr>
              <a:xfrm>
                <a:off x="7547878" y="3968382"/>
                <a:ext cx="2473754" cy="606705"/>
              </a:xfrm>
              <a:prstGeom prst="rect">
                <a:avLst/>
              </a:prstGeom>
              <a:blipFill rotWithShape="0">
                <a:blip r:embed="rId3"/>
                <a:stretch>
                  <a:fillRect l="-2463" b="-3000"/>
                </a:stretch>
              </a:blipFill>
            </p:spPr>
            <p:txBody>
              <a:bodyPr/>
              <a:lstStyle/>
              <a:p>
                <a:r>
                  <a:rPr lang="zh-CN" altLang="en-US">
                    <a:noFill/>
                  </a:rPr>
                  <a:t> </a:t>
                </a:r>
                <a:endParaRPr lang="zh-CN" altLang="en-US">
                  <a:noFill/>
                </a:endParaRPr>
              </a:p>
            </p:txBody>
          </p:sp>
        </mc:Fallback>
      </mc:AlternateContent>
      <p:sp>
        <p:nvSpPr>
          <p:cNvPr id="29" name="矩形 28"/>
          <p:cNvSpPr/>
          <p:nvPr/>
        </p:nvSpPr>
        <p:spPr>
          <a:xfrm>
            <a:off x="7547878" y="2213536"/>
            <a:ext cx="4288353" cy="400110"/>
          </a:xfrm>
          <a:prstGeom prst="rect">
            <a:avLst/>
          </a:prstGeom>
        </p:spPr>
        <p:txBody>
          <a:bodyPr wrap="none">
            <a:spAutoFit/>
          </a:bodyPr>
          <a:lstStyle/>
          <a:p>
            <a:r>
              <a:rPr lang="zh-CN" altLang="en-US" sz="2000" dirty="0" smtClean="0">
                <a:latin typeface="Times New Roman" panose="02020603050405020304" pitchFamily="18" charset="0"/>
                <a:cs typeface="Times New Roman" panose="02020603050405020304" pitchFamily="18" charset="0"/>
              </a:rPr>
              <a:t>不计绳重、滑轮重及绳与滑轮的摩擦</a:t>
            </a:r>
            <a:endParaRPr lang="en-US" altLang="zh-CN" sz="2000" dirty="0" smtClean="0">
              <a:latin typeface="Times New Roman" panose="02020603050405020304" pitchFamily="18" charset="0"/>
              <a:cs typeface="Times New Roman" panose="02020603050405020304" pitchFamily="18" charset="0"/>
            </a:endParaRPr>
          </a:p>
        </p:txBody>
      </p:sp>
      <p:sp>
        <p:nvSpPr>
          <p:cNvPr id="30" name="矩形 29"/>
          <p:cNvSpPr/>
          <p:nvPr/>
        </p:nvSpPr>
        <p:spPr>
          <a:xfrm>
            <a:off x="3359867" y="4340502"/>
            <a:ext cx="3314423" cy="400110"/>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与动滑轮相连的绳子段数</a:t>
            </a:r>
            <a:r>
              <a:rPr lang="en-US" altLang="zh-CN" sz="2000" i="1" dirty="0" smtClean="0">
                <a:latin typeface="Times New Roman" panose="02020603050405020304" pitchFamily="18" charset="0"/>
                <a:cs typeface="Times New Roman" panose="02020603050405020304" pitchFamily="18" charset="0"/>
              </a:rPr>
              <a:t>n</a:t>
            </a:r>
            <a:endParaRPr lang="zh-CN" altLang="en-US" sz="2000" dirty="0"/>
          </a:p>
        </p:txBody>
      </p:sp>
      <p:pic>
        <p:nvPicPr>
          <p:cNvPr id="4" name="图片 3"/>
          <p:cNvPicPr>
            <a:picLocks noChangeAspect="1"/>
          </p:cNvPicPr>
          <p:nvPr/>
        </p:nvPicPr>
        <p:blipFill>
          <a:blip r:embed="rId4"/>
          <a:stretch>
            <a:fillRect/>
          </a:stretch>
        </p:blipFill>
        <p:spPr>
          <a:xfrm>
            <a:off x="612341" y="3718351"/>
            <a:ext cx="2633324" cy="1120563"/>
          </a:xfrm>
          <a:prstGeom prst="rect">
            <a:avLst/>
          </a:prstGeom>
        </p:spPr>
      </p:pic>
      <p:sp>
        <p:nvSpPr>
          <p:cNvPr id="31" name="矩形 30"/>
          <p:cNvSpPr/>
          <p:nvPr/>
        </p:nvSpPr>
        <p:spPr>
          <a:xfrm>
            <a:off x="4332275" y="5206938"/>
            <a:ext cx="827471" cy="400110"/>
          </a:xfrm>
          <a:prstGeom prst="rect">
            <a:avLst/>
          </a:prstGeom>
        </p:spPr>
        <p:txBody>
          <a:bodyPr wrap="none">
            <a:spAutoFit/>
          </a:bodyPr>
          <a:lstStyle/>
          <a:p>
            <a:r>
              <a:rPr lang="en-US" altLang="zh-CN" sz="2000" i="1" dirty="0" smtClean="0">
                <a:latin typeface="Times New Roman" panose="02020603050405020304" pitchFamily="18" charset="0"/>
                <a:cs typeface="Times New Roman" panose="02020603050405020304" pitchFamily="18" charset="0"/>
              </a:rPr>
              <a:t>s</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ns</a:t>
            </a:r>
            <a:r>
              <a:rPr lang="zh-CN" altLang="en-US" sz="2000" baseline="-25000" dirty="0" smtClean="0">
                <a:latin typeface="Times New Roman" panose="02020603050405020304" pitchFamily="18" charset="0"/>
                <a:cs typeface="Times New Roman" panose="02020603050405020304" pitchFamily="18" charset="0"/>
              </a:rPr>
              <a:t>物</a:t>
            </a:r>
            <a:endParaRPr lang="zh-CN" altLang="en-US" sz="2000" dirty="0"/>
          </a:p>
        </p:txBody>
      </p:sp>
      <p:sp>
        <p:nvSpPr>
          <p:cNvPr id="32" name="矩形 31"/>
          <p:cNvSpPr/>
          <p:nvPr/>
        </p:nvSpPr>
        <p:spPr>
          <a:xfrm>
            <a:off x="4332275" y="5736462"/>
            <a:ext cx="1027845" cy="400110"/>
          </a:xfrm>
          <a:prstGeom prst="rect">
            <a:avLst/>
          </a:prstGeom>
        </p:spPr>
        <p:txBody>
          <a:bodyPr wrap="none">
            <a:spAutoFit/>
          </a:bodyPr>
          <a:lstStyle/>
          <a:p>
            <a:r>
              <a:rPr lang="en-US" altLang="zh-CN" sz="2000" i="1" dirty="0">
                <a:latin typeface="Times New Roman" panose="02020603050405020304" pitchFamily="18" charset="0"/>
                <a:cs typeface="Times New Roman" panose="02020603050405020304" pitchFamily="18" charset="0"/>
              </a:rPr>
              <a:t>v</a:t>
            </a:r>
            <a:r>
              <a:rPr lang="zh-CN" altLang="en-US" sz="2000" baseline="-25000" dirty="0" smtClean="0">
                <a:latin typeface="Times New Roman" panose="02020603050405020304" pitchFamily="18" charset="0"/>
                <a:cs typeface="Times New Roman" panose="02020603050405020304" pitchFamily="18" charset="0"/>
              </a:rPr>
              <a:t>绳</a:t>
            </a:r>
            <a:r>
              <a:rPr lang="en-US" altLang="zh-CN" sz="2000" dirty="0" smtClean="0">
                <a:latin typeface="Times New Roman" panose="02020603050405020304" pitchFamily="18" charset="0"/>
                <a:cs typeface="Times New Roman" panose="02020603050405020304" pitchFamily="18" charset="0"/>
              </a:rPr>
              <a:t>=</a:t>
            </a:r>
            <a:r>
              <a:rPr lang="en-US" altLang="zh-CN" sz="2000" i="1" dirty="0" err="1" smtClean="0">
                <a:latin typeface="Times New Roman" panose="02020603050405020304" pitchFamily="18" charset="0"/>
                <a:cs typeface="Times New Roman" panose="02020603050405020304" pitchFamily="18" charset="0"/>
              </a:rPr>
              <a:t>nv</a:t>
            </a:r>
            <a:r>
              <a:rPr lang="zh-CN" altLang="en-US" sz="2000" baseline="-25000" dirty="0" smtClean="0">
                <a:latin typeface="Times New Roman" panose="02020603050405020304" pitchFamily="18" charset="0"/>
                <a:cs typeface="Times New Roman" panose="02020603050405020304" pitchFamily="18" charset="0"/>
              </a:rPr>
              <a:t>物</a:t>
            </a:r>
            <a:endParaRPr lang="zh-CN" altLang="en-US" sz="2000"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27" grpId="0"/>
      <p:bldP spid="28" grpId="0"/>
      <p:bldP spid="29"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43323" y="984669"/>
            <a:ext cx="9713602" cy="1015663"/>
          </a:xfrm>
          <a:prstGeom prst="rect">
            <a:avLst/>
          </a:prstGeom>
        </p:spPr>
        <p:txBody>
          <a:bodyPr wrap="square">
            <a:spAutoFit/>
          </a:bodyPr>
          <a:lstStyle/>
          <a:p>
            <a:pPr>
              <a:lnSpc>
                <a:spcPct val="150000"/>
              </a:lnSpc>
            </a:pPr>
            <a:r>
              <a:rPr lang="zh-CN" altLang="en-US" sz="2000" dirty="0" smtClean="0">
                <a:latin typeface="Times New Roman" panose="02020603050405020304" pitchFamily="18" charset="0"/>
                <a:cs typeface="Times New Roman" panose="02020603050405020304" pitchFamily="18" charset="0"/>
              </a:rPr>
              <a:t>例</a:t>
            </a:r>
            <a:r>
              <a:rPr lang="en-US" altLang="zh-CN" sz="2000" dirty="0" smtClean="0">
                <a:latin typeface="Times New Roman" panose="02020603050405020304" pitchFamily="18" charset="0"/>
                <a:cs typeface="Times New Roman" panose="02020603050405020304" pitchFamily="18" charset="0"/>
              </a:rPr>
              <a:t>1  </a:t>
            </a:r>
            <a:r>
              <a:rPr lang="zh-CN" altLang="en-US" sz="2000" dirty="0" smtClean="0">
                <a:latin typeface="Times New Roman" panose="02020603050405020304" pitchFamily="18" charset="0"/>
                <a:cs typeface="Times New Roman" panose="02020603050405020304" pitchFamily="18" charset="0"/>
              </a:rPr>
              <a:t>如图所示，用滑轮组</a:t>
            </a:r>
            <a:r>
              <a:rPr lang="zh-CN" altLang="en-US" sz="2000" dirty="0">
                <a:latin typeface="Times New Roman" panose="02020603050405020304" pitchFamily="18" charset="0"/>
                <a:cs typeface="Times New Roman" panose="02020603050405020304" pitchFamily="18" charset="0"/>
              </a:rPr>
              <a:t>使重为</a:t>
            </a:r>
            <a:r>
              <a:rPr lang="en-US" altLang="zh-CN" sz="2000" dirty="0" smtClean="0">
                <a:latin typeface="Times New Roman" panose="02020603050405020304" pitchFamily="18" charset="0"/>
                <a:cs typeface="Times New Roman" panose="02020603050405020304" pitchFamily="18" charset="0"/>
              </a:rPr>
              <a:t>60 N</a:t>
            </a:r>
            <a:r>
              <a:rPr lang="zh-CN" altLang="en-US" sz="2000" dirty="0">
                <a:latin typeface="Times New Roman" panose="02020603050405020304" pitchFamily="18" charset="0"/>
                <a:cs typeface="Times New Roman" panose="02020603050405020304" pitchFamily="18" charset="0"/>
              </a:rPr>
              <a:t>的物体</a:t>
            </a:r>
            <a:r>
              <a:rPr lang="en-US" altLang="zh-CN" sz="2000" i="1"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在</a:t>
            </a:r>
            <a:r>
              <a:rPr lang="zh-CN" altLang="en-US" sz="2000" dirty="0" smtClean="0">
                <a:latin typeface="Times New Roman" panose="02020603050405020304" pitchFamily="18" charset="0"/>
                <a:cs typeface="Times New Roman" panose="02020603050405020304" pitchFamily="18" charset="0"/>
              </a:rPr>
              <a:t>水平桌面</a:t>
            </a:r>
            <a:r>
              <a:rPr lang="zh-CN" altLang="en-US" sz="2000" dirty="0">
                <a:latin typeface="Times New Roman" panose="02020603050405020304" pitchFamily="18" charset="0"/>
                <a:cs typeface="Times New Roman" panose="02020603050405020304" pitchFamily="18" charset="0"/>
              </a:rPr>
              <a:t>上匀速向左</a:t>
            </a:r>
            <a:r>
              <a:rPr lang="zh-CN" altLang="en-US" sz="2000" dirty="0" smtClean="0">
                <a:latin typeface="Times New Roman" panose="02020603050405020304" pitchFamily="18" charset="0"/>
                <a:cs typeface="Times New Roman" panose="02020603050405020304" pitchFamily="18" charset="0"/>
              </a:rPr>
              <a:t>滑动，若</a:t>
            </a:r>
            <a:r>
              <a:rPr lang="zh-CN" altLang="en-US" sz="2000" dirty="0">
                <a:latin typeface="Times New Roman" panose="02020603050405020304" pitchFamily="18" charset="0"/>
                <a:cs typeface="Times New Roman" panose="02020603050405020304" pitchFamily="18" charset="0"/>
              </a:rPr>
              <a:t>物体</a:t>
            </a:r>
            <a:r>
              <a:rPr lang="en-US" altLang="zh-CN" sz="2000"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与桌面间</a:t>
            </a:r>
            <a:r>
              <a:rPr lang="zh-CN" altLang="en-US" sz="2000" dirty="0" smtClean="0">
                <a:latin typeface="Times New Roman" panose="02020603050405020304" pitchFamily="18" charset="0"/>
                <a:cs typeface="Times New Roman" panose="02020603050405020304" pitchFamily="18" charset="0"/>
              </a:rPr>
              <a:t>的摩擦力</a:t>
            </a:r>
            <a:r>
              <a:rPr lang="zh-CN" altLang="en-US" sz="2000" dirty="0">
                <a:latin typeface="Times New Roman" panose="02020603050405020304" pitchFamily="18" charset="0"/>
                <a:cs typeface="Times New Roman" panose="02020603050405020304" pitchFamily="18" charset="0"/>
              </a:rPr>
              <a:t>是</a:t>
            </a:r>
            <a:r>
              <a:rPr lang="en-US" altLang="zh-CN" sz="2000" dirty="0" smtClean="0">
                <a:latin typeface="Times New Roman" panose="02020603050405020304" pitchFamily="18" charset="0"/>
                <a:cs typeface="Times New Roman" panose="02020603050405020304" pitchFamily="18" charset="0"/>
              </a:rPr>
              <a:t>15 N</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不考虑滑轮与绳子之间、</a:t>
            </a:r>
            <a:r>
              <a:rPr lang="zh-CN" altLang="en-US" sz="2000" dirty="0" smtClean="0">
                <a:latin typeface="Times New Roman" panose="02020603050405020304" pitchFamily="18" charset="0"/>
                <a:cs typeface="Times New Roman" panose="02020603050405020304" pitchFamily="18" charset="0"/>
              </a:rPr>
              <a:t>滑轮与</a:t>
            </a:r>
            <a:r>
              <a:rPr lang="zh-CN" altLang="en-US" sz="2000" dirty="0">
                <a:latin typeface="Times New Roman" panose="02020603050405020304" pitchFamily="18" charset="0"/>
                <a:cs typeface="Times New Roman" panose="02020603050405020304" pitchFamily="18" charset="0"/>
              </a:rPr>
              <a:t>轴之间的摩擦</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，则</a:t>
            </a:r>
            <a:r>
              <a:rPr lang="en-US" altLang="zh-CN" sz="2000" i="1"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为</a:t>
            </a:r>
            <a:r>
              <a:rPr lang="en-US" altLang="zh-CN" sz="2000" dirty="0" smtClean="0">
                <a:latin typeface="Times New Roman" panose="02020603050405020304" pitchFamily="18" charset="0"/>
                <a:cs typeface="Times New Roman" panose="02020603050405020304" pitchFamily="18" charset="0"/>
              </a:rPr>
              <a:t>_____N</a:t>
            </a:r>
            <a:r>
              <a:rPr lang="zh-CN" altLang="en-US"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1659467" y="2161176"/>
            <a:ext cx="4456309" cy="1779721"/>
          </a:xfrm>
          <a:prstGeom prst="rect">
            <a:avLst/>
          </a:prstGeom>
        </p:spPr>
      </p:pic>
      <p:sp>
        <p:nvSpPr>
          <p:cNvPr id="7" name="文本框 6"/>
          <p:cNvSpPr txBox="1"/>
          <p:nvPr/>
        </p:nvSpPr>
        <p:spPr>
          <a:xfrm>
            <a:off x="667800" y="444026"/>
            <a:ext cx="1415772" cy="461665"/>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zh-CN" altLang="en-US" sz="2400" b="1" kern="0" noProof="0" dirty="0">
                <a:blipFill dpi="0" rotWithShape="1">
                  <a:blip r:embed="rId2"/>
                  <a:srcRect/>
                  <a:stretch>
                    <a:fillRect/>
                  </a:stretch>
                </a:blipFill>
                <a:ea typeface="微软雅黑" panose="020B0503020204020204" charset="-122"/>
              </a:rPr>
              <a:t>典例分析</a:t>
            </a:r>
            <a:endParaRPr kumimoji="1" lang="zh-CN" altLang="en-US" sz="2400" b="1" i="0" u="none" strike="noStrike" kern="0" cap="none" spc="0" normalizeH="0" baseline="0" noProof="0" dirty="0" smtClean="0">
              <a:ln>
                <a:noFill/>
              </a:ln>
              <a:blipFill dpi="0" rotWithShape="1">
                <a:blip r:embed="rId2"/>
                <a:srcRect/>
                <a:stretch>
                  <a:fillRect/>
                </a:stretch>
              </a:blipFill>
              <a:uLnTx/>
              <a:uFillTx/>
              <a:ea typeface="微软雅黑" panose="020B050302020402020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5168" y="986135"/>
            <a:ext cx="9711757" cy="1015663"/>
          </a:xfrm>
          <a:prstGeom prst="rect">
            <a:avLst/>
          </a:prstGeom>
        </p:spPr>
        <p:txBody>
          <a:bodyPr wrap="square">
            <a:spAutoFit/>
          </a:bodyPr>
          <a:lstStyle/>
          <a:p>
            <a:pPr>
              <a:lnSpc>
                <a:spcPct val="150000"/>
              </a:lnSpc>
            </a:pPr>
            <a:r>
              <a:rPr lang="zh-CN" altLang="en-US" sz="2000" dirty="0" smtClean="0">
                <a:latin typeface="Times New Roman" panose="02020603050405020304" pitchFamily="18" charset="0"/>
                <a:cs typeface="Times New Roman" panose="02020603050405020304" pitchFamily="18" charset="0"/>
              </a:rPr>
              <a:t>例</a:t>
            </a:r>
            <a:r>
              <a:rPr lang="en-US" altLang="zh-CN" sz="2000" dirty="0" smtClean="0">
                <a:latin typeface="Times New Roman" panose="02020603050405020304" pitchFamily="18" charset="0"/>
                <a:cs typeface="Times New Roman" panose="02020603050405020304" pitchFamily="18" charset="0"/>
              </a:rPr>
              <a:t>2  </a:t>
            </a:r>
            <a:r>
              <a:rPr lang="zh-CN" altLang="en-US" sz="2000" dirty="0" smtClean="0">
                <a:latin typeface="Times New Roman" panose="02020603050405020304" pitchFamily="18" charset="0"/>
                <a:cs typeface="Times New Roman" panose="02020603050405020304" pitchFamily="18" charset="0"/>
              </a:rPr>
              <a:t>如图所示，</a:t>
            </a:r>
            <a:r>
              <a:rPr lang="en-US" altLang="zh-CN" sz="2000" i="1" dirty="0" smtClean="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为两个弹簧</a:t>
            </a:r>
            <a:r>
              <a:rPr lang="zh-CN" altLang="en-US" sz="2000" dirty="0" smtClean="0">
                <a:latin typeface="Times New Roman" panose="02020603050405020304" pitchFamily="18" charset="0"/>
                <a:cs typeface="Times New Roman" panose="02020603050405020304" pitchFamily="18" charset="0"/>
              </a:rPr>
              <a:t>测力计，如果</a:t>
            </a:r>
            <a:r>
              <a:rPr lang="zh-CN" altLang="en-US" sz="2000" dirty="0">
                <a:latin typeface="Times New Roman" panose="02020603050405020304" pitchFamily="18" charset="0"/>
                <a:cs typeface="Times New Roman" panose="02020603050405020304" pitchFamily="18" charset="0"/>
              </a:rPr>
              <a:t>拉力</a:t>
            </a:r>
            <a:r>
              <a:rPr lang="en-US" altLang="zh-CN" sz="2000" i="1" dirty="0">
                <a:latin typeface="Times New Roman" panose="02020603050405020304" pitchFamily="18" charset="0"/>
                <a:cs typeface="Times New Roman" panose="02020603050405020304" pitchFamily="18" charset="0"/>
              </a:rPr>
              <a:t>F</a:t>
            </a:r>
            <a:r>
              <a:rPr lang="zh-CN" altLang="en-US" sz="2000" dirty="0" smtClean="0">
                <a:latin typeface="Times New Roman" panose="02020603050405020304" pitchFamily="18" charset="0"/>
                <a:cs typeface="Times New Roman" panose="02020603050405020304" pitchFamily="18" charset="0"/>
              </a:rPr>
              <a:t>为</a:t>
            </a:r>
            <a:r>
              <a:rPr lang="en-US" altLang="zh-CN" sz="2000" dirty="0" smtClean="0">
                <a:latin typeface="Times New Roman" panose="02020603050405020304" pitchFamily="18" charset="0"/>
                <a:cs typeface="Times New Roman" panose="02020603050405020304" pitchFamily="18" charset="0"/>
              </a:rPr>
              <a:t>3 N</a:t>
            </a:r>
            <a:r>
              <a:rPr lang="zh-CN" altLang="en-US" sz="2000" dirty="0" smtClean="0">
                <a:latin typeface="Times New Roman" panose="02020603050405020304" pitchFamily="18" charset="0"/>
                <a:cs typeface="Times New Roman" panose="02020603050405020304" pitchFamily="18" charset="0"/>
              </a:rPr>
              <a:t>，那么</a:t>
            </a:r>
            <a:r>
              <a:rPr lang="en-US" altLang="zh-CN" sz="2000" i="1"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的示数</a:t>
            </a:r>
            <a:r>
              <a:rPr lang="zh-CN" altLang="en-US" sz="2000" dirty="0" smtClean="0">
                <a:latin typeface="Times New Roman" panose="02020603050405020304" pitchFamily="18" charset="0"/>
                <a:cs typeface="Times New Roman" panose="02020603050405020304" pitchFamily="18" charset="0"/>
              </a:rPr>
              <a:t>为</a:t>
            </a:r>
            <a:r>
              <a:rPr lang="zh-CN" altLang="en-US" sz="2000" u="sng" dirty="0" smtClean="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N</a:t>
            </a:r>
            <a:r>
              <a:rPr lang="zh-CN" altLang="en-US"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的示数</a:t>
            </a:r>
            <a:r>
              <a:rPr lang="zh-CN" altLang="en-US" sz="2000" dirty="0" smtClean="0">
                <a:latin typeface="Times New Roman" panose="02020603050405020304" pitchFamily="18" charset="0"/>
                <a:cs typeface="Times New Roman" panose="02020603050405020304" pitchFamily="18" charset="0"/>
              </a:rPr>
              <a:t>为</a:t>
            </a:r>
            <a:r>
              <a:rPr lang="zh-CN" altLang="en-US" sz="2000" u="sng" dirty="0" smtClean="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N</a:t>
            </a:r>
            <a:r>
              <a:rPr lang="zh-CN" altLang="en-US"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667800" y="444026"/>
            <a:ext cx="1415772" cy="461665"/>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zh-CN" altLang="en-US" sz="2400" b="1" kern="0" noProof="0" dirty="0">
                <a:blipFill dpi="0" rotWithShape="1">
                  <a:blip r:embed="rId1"/>
                  <a:srcRect/>
                  <a:stretch>
                    <a:fillRect/>
                  </a:stretch>
                </a:blipFill>
                <a:ea typeface="微软雅黑" panose="020B0503020204020204" charset="-122"/>
              </a:rPr>
              <a:t>典例分析</a:t>
            </a:r>
            <a:endParaRPr kumimoji="1" lang="zh-CN" altLang="en-US" sz="2400" b="1" i="0" u="none" strike="noStrike" kern="0" cap="none" spc="0" normalizeH="0" baseline="0" noProof="0" dirty="0" smtClean="0">
              <a:ln>
                <a:noFill/>
              </a:ln>
              <a:blipFill dpi="0" rotWithShape="1">
                <a:blip r:embed="rId1"/>
                <a:srcRect/>
                <a:stretch>
                  <a:fillRect/>
                </a:stretch>
              </a:blipFill>
              <a:uLnTx/>
              <a:uFillTx/>
              <a:ea typeface="微软雅黑" panose="020B0503020204020204" charset="-122"/>
            </a:endParaRPr>
          </a:p>
        </p:txBody>
      </p:sp>
      <p:pic>
        <p:nvPicPr>
          <p:cNvPr id="4" name="图片 3"/>
          <p:cNvPicPr>
            <a:picLocks noChangeAspect="1"/>
          </p:cNvPicPr>
          <p:nvPr/>
        </p:nvPicPr>
        <p:blipFill>
          <a:blip r:embed="rId2"/>
          <a:stretch>
            <a:fillRect/>
          </a:stretch>
        </p:blipFill>
        <p:spPr>
          <a:xfrm>
            <a:off x="1433350" y="2447953"/>
            <a:ext cx="4346422" cy="100554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矩形 2"/>
              <p:cNvSpPr/>
              <p:nvPr/>
            </p:nvSpPr>
            <p:spPr>
              <a:xfrm>
                <a:off x="1244430" y="987548"/>
                <a:ext cx="9712496" cy="3058851"/>
              </a:xfrm>
              <a:prstGeom prst="rect">
                <a:avLst/>
              </a:prstGeom>
            </p:spPr>
            <p:txBody>
              <a:bodyPr wrap="square">
                <a:spAutoFit/>
              </a:bodyPr>
              <a:lstStyle/>
              <a:p>
                <a:pPr>
                  <a:lnSpc>
                    <a:spcPct val="150000"/>
                  </a:lnSpc>
                </a:pPr>
                <a:r>
                  <a:rPr lang="en-US" altLang="zh-CN" sz="2000" dirty="0" smtClean="0">
                    <a:latin typeface="Times New Roman" panose="02020603050405020304" pitchFamily="18" charset="0"/>
                    <a:cs typeface="Times New Roman" panose="02020603050405020304" pitchFamily="18" charset="0"/>
                  </a:rPr>
                  <a:t>1.(</a:t>
                </a:r>
                <a:r>
                  <a:rPr lang="zh-CN" altLang="en-US" sz="2000" dirty="0">
                    <a:latin typeface="楷体" panose="02010609060101010101" pitchFamily="49" charset="-122"/>
                    <a:ea typeface="楷体" panose="02010609060101010101" pitchFamily="49" charset="-122"/>
                    <a:cs typeface="Times New Roman" panose="02020603050405020304" pitchFamily="18" charset="0"/>
                  </a:rPr>
                  <a:t>多选</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如</a:t>
                </a:r>
                <a:r>
                  <a:rPr lang="zh-CN" altLang="en-US" sz="2000" dirty="0" smtClean="0">
                    <a:latin typeface="Times New Roman" panose="02020603050405020304" pitchFamily="18" charset="0"/>
                    <a:cs typeface="Times New Roman" panose="02020603050405020304" pitchFamily="18" charset="0"/>
                  </a:rPr>
                  <a:t>图所示，在</a:t>
                </a:r>
                <a:r>
                  <a:rPr lang="zh-CN" altLang="en-US" sz="2000" dirty="0">
                    <a:latin typeface="Times New Roman" panose="02020603050405020304" pitchFamily="18" charset="0"/>
                    <a:cs typeface="Times New Roman" panose="02020603050405020304" pitchFamily="18" charset="0"/>
                  </a:rPr>
                  <a:t>水平拉力</a:t>
                </a:r>
                <a:r>
                  <a:rPr lang="en-US" altLang="zh-CN" sz="2000" i="1"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的</a:t>
                </a:r>
                <a:r>
                  <a:rPr lang="zh-CN" altLang="en-US" sz="2000" dirty="0" smtClean="0">
                    <a:latin typeface="Times New Roman" panose="02020603050405020304" pitchFamily="18" charset="0"/>
                    <a:cs typeface="Times New Roman" panose="02020603050405020304" pitchFamily="18" charset="0"/>
                  </a:rPr>
                  <a:t>作用下，使</a:t>
                </a:r>
                <a:r>
                  <a:rPr lang="zh-CN" altLang="en-US" sz="2000" dirty="0">
                    <a:latin typeface="Times New Roman" panose="02020603050405020304" pitchFamily="18" charset="0"/>
                    <a:cs typeface="Times New Roman" panose="02020603050405020304" pitchFamily="18" charset="0"/>
                  </a:rPr>
                  <a:t>物体</a:t>
                </a:r>
                <a:r>
                  <a:rPr lang="en-US" altLang="zh-CN" sz="2000" i="1"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沿</a:t>
                </a:r>
                <a:r>
                  <a:rPr lang="zh-CN" altLang="en-US" sz="2000" dirty="0" smtClean="0">
                    <a:latin typeface="Times New Roman" panose="02020603050405020304" pitchFamily="18" charset="0"/>
                    <a:cs typeface="Times New Roman" panose="02020603050405020304" pitchFamily="18" charset="0"/>
                  </a:rPr>
                  <a:t>水平面以</a:t>
                </a:r>
                <a:r>
                  <a:rPr lang="zh-CN" altLang="en-US" sz="2000" dirty="0">
                    <a:latin typeface="Times New Roman" panose="02020603050405020304" pitchFamily="18" charset="0"/>
                    <a:cs typeface="Times New Roman" panose="02020603050405020304" pitchFamily="18" charset="0"/>
                  </a:rPr>
                  <a:t>速度</a:t>
                </a:r>
                <a:r>
                  <a:rPr lang="en-US" altLang="zh-CN" sz="2000" i="1" dirty="0">
                    <a:latin typeface="Times New Roman" panose="02020603050405020304" pitchFamily="18" charset="0"/>
                    <a:cs typeface="Times New Roman" panose="02020603050405020304" pitchFamily="18" charset="0"/>
                  </a:rPr>
                  <a:t>v</a:t>
                </a:r>
                <a:r>
                  <a:rPr lang="zh-CN" altLang="en-US" sz="2000" dirty="0">
                    <a:latin typeface="Times New Roman" panose="02020603050405020304" pitchFamily="18" charset="0"/>
                    <a:cs typeface="Times New Roman" panose="02020603050405020304" pitchFamily="18" charset="0"/>
                  </a:rPr>
                  <a:t>向右</a:t>
                </a:r>
                <a:r>
                  <a:rPr lang="zh-CN" altLang="en-US" sz="2000" dirty="0" smtClean="0">
                    <a:latin typeface="Times New Roman" panose="02020603050405020304" pitchFamily="18" charset="0"/>
                    <a:cs typeface="Times New Roman" panose="02020603050405020304" pitchFamily="18" charset="0"/>
                  </a:rPr>
                  <a:t>匀速运动了</a:t>
                </a:r>
                <a:r>
                  <a:rPr lang="zh-CN" altLang="en-US" sz="2000" dirty="0">
                    <a:latin typeface="Times New Roman" panose="02020603050405020304" pitchFamily="18" charset="0"/>
                    <a:cs typeface="Times New Roman" panose="02020603050405020304" pitchFamily="18" charset="0"/>
                  </a:rPr>
                  <a:t>距离</a:t>
                </a:r>
                <a:r>
                  <a:rPr lang="en-US" altLang="zh-CN" sz="2000" i="1" dirty="0" smtClean="0">
                    <a:latin typeface="Times New Roman" panose="02020603050405020304" pitchFamily="18" charset="0"/>
                    <a:cs typeface="Times New Roman" panose="02020603050405020304" pitchFamily="18" charset="0"/>
                  </a:rPr>
                  <a:t>s</a:t>
                </a:r>
                <a:r>
                  <a:rPr lang="zh-CN" altLang="en-US" sz="2000" dirty="0" smtClean="0">
                    <a:latin typeface="Times New Roman" panose="02020603050405020304" pitchFamily="18" charset="0"/>
                    <a:cs typeface="Times New Roman" panose="02020603050405020304" pitchFamily="18" charset="0"/>
                  </a:rPr>
                  <a:t>，若</a:t>
                </a:r>
                <a:r>
                  <a:rPr lang="zh-CN" altLang="en-US" sz="2000" dirty="0">
                    <a:latin typeface="Times New Roman" panose="02020603050405020304" pitchFamily="18" charset="0"/>
                    <a:cs typeface="Times New Roman" panose="02020603050405020304" pitchFamily="18" charset="0"/>
                  </a:rPr>
                  <a:t>物重为</a:t>
                </a:r>
                <a:r>
                  <a:rPr lang="en-US" altLang="zh-CN" sz="2000" i="1" dirty="0" smtClean="0">
                    <a:latin typeface="Times New Roman" panose="02020603050405020304" pitchFamily="18" charset="0"/>
                    <a:cs typeface="Times New Roman" panose="02020603050405020304" pitchFamily="18" charset="0"/>
                  </a:rPr>
                  <a:t>G</a:t>
                </a:r>
                <a:r>
                  <a:rPr lang="zh-CN" altLang="en-US" sz="2000" dirty="0" smtClean="0">
                    <a:latin typeface="Times New Roman" panose="02020603050405020304" pitchFamily="18" charset="0"/>
                    <a:cs typeface="Times New Roman" panose="02020603050405020304" pitchFamily="18" charset="0"/>
                  </a:rPr>
                  <a:t>，水平面</a:t>
                </a:r>
                <a:r>
                  <a:rPr lang="zh-CN" altLang="en-US" sz="2000" dirty="0">
                    <a:latin typeface="Times New Roman" panose="02020603050405020304" pitchFamily="18" charset="0"/>
                    <a:cs typeface="Times New Roman" panose="02020603050405020304" pitchFamily="18" charset="0"/>
                  </a:rPr>
                  <a:t>对物体的摩擦力为</a:t>
                </a:r>
                <a:r>
                  <a:rPr lang="en-US" altLang="zh-CN" sz="2000" i="1" dirty="0" smtClean="0">
                    <a:latin typeface="Times New Roman" panose="02020603050405020304" pitchFamily="18" charset="0"/>
                    <a:cs typeface="Times New Roman" panose="02020603050405020304" pitchFamily="18" charset="0"/>
                  </a:rPr>
                  <a:t>f</a:t>
                </a:r>
                <a:r>
                  <a:rPr lang="zh-CN" altLang="en-US" sz="2000" dirty="0" smtClean="0">
                    <a:latin typeface="Times New Roman" panose="02020603050405020304" pitchFamily="18" charset="0"/>
                    <a:cs typeface="Times New Roman" panose="02020603050405020304" pitchFamily="18" charset="0"/>
                  </a:rPr>
                  <a:t>。下列</a:t>
                </a:r>
                <a:r>
                  <a:rPr lang="zh-CN" altLang="en-US" sz="2000" dirty="0">
                    <a:latin typeface="Times New Roman" panose="02020603050405020304" pitchFamily="18" charset="0"/>
                    <a:cs typeface="Times New Roman" panose="02020603050405020304" pitchFamily="18" charset="0"/>
                  </a:rPr>
                  <a:t>说法正确的</a:t>
                </a:r>
                <a:r>
                  <a:rPr lang="zh-CN" altLang="en-US" sz="2000" dirty="0" smtClean="0">
                    <a:latin typeface="Times New Roman" panose="02020603050405020304" pitchFamily="18" charset="0"/>
                    <a:cs typeface="Times New Roman" panose="02020603050405020304" pitchFamily="18" charset="0"/>
                  </a:rPr>
                  <a:t>是</a:t>
                </a:r>
                <a:r>
                  <a:rPr lang="en-US" altLang="zh-CN" sz="2000" dirty="0" smtClean="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有用功的功率</a:t>
                </a:r>
                <a:r>
                  <a:rPr lang="zh-CN" altLang="en-US" sz="2000" dirty="0" smtClean="0">
                    <a:latin typeface="Times New Roman" panose="02020603050405020304" pitchFamily="18" charset="0"/>
                    <a:cs typeface="Times New Roman" panose="02020603050405020304" pitchFamily="18" charset="0"/>
                  </a:rPr>
                  <a:t>为</a:t>
                </a:r>
                <a:r>
                  <a:rPr lang="en-US" altLang="zh-CN" sz="2000" i="1" dirty="0" err="1" smtClean="0">
                    <a:latin typeface="Times New Roman" panose="02020603050405020304" pitchFamily="18" charset="0"/>
                    <a:cs typeface="Times New Roman" panose="02020603050405020304" pitchFamily="18" charset="0"/>
                  </a:rPr>
                  <a:t>fv</a:t>
                </a:r>
                <a:endParaRPr lang="en-US" altLang="zh-CN" sz="2000" i="1" dirty="0">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拉力做功的功率为</a:t>
                </a:r>
                <a:r>
                  <a:rPr lang="en-US" altLang="zh-CN" sz="2000" dirty="0" smtClean="0">
                    <a:latin typeface="Times New Roman" panose="02020603050405020304" pitchFamily="18" charset="0"/>
                    <a:cs typeface="Times New Roman" panose="02020603050405020304" pitchFamily="18" charset="0"/>
                  </a:rPr>
                  <a:t>3</a:t>
                </a:r>
                <a:r>
                  <a:rPr lang="en-US" altLang="zh-CN" sz="2000" i="1" dirty="0" smtClean="0">
                    <a:latin typeface="Times New Roman" panose="02020603050405020304" pitchFamily="18" charset="0"/>
                    <a:cs typeface="Times New Roman" panose="02020603050405020304" pitchFamily="18" charset="0"/>
                  </a:rPr>
                  <a:t>Fv</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C.</a:t>
                </a:r>
                <a:r>
                  <a:rPr lang="zh-CN" altLang="en-US" sz="2000" dirty="0">
                    <a:latin typeface="Times New Roman" panose="02020603050405020304" pitchFamily="18" charset="0"/>
                    <a:cs typeface="Times New Roman" panose="02020603050405020304" pitchFamily="18" charset="0"/>
                  </a:rPr>
                  <a:t>装置的机械效率</a:t>
                </a:r>
                <a:r>
                  <a:rPr lang="zh-CN" altLang="en-US" sz="2000" dirty="0" smtClean="0">
                    <a:latin typeface="Times New Roman" panose="02020603050405020304" pitchFamily="18" charset="0"/>
                    <a:cs typeface="Times New Roman" panose="02020603050405020304" pitchFamily="18" charset="0"/>
                  </a:rPr>
                  <a:t>为</a:t>
                </a:r>
                <a14:m>
                  <m:oMath xmlns:m="http://schemas.openxmlformats.org/officeDocument/2006/math">
                    <m:f>
                      <m:fPr>
                        <m:ctrlPr>
                          <a:rPr lang="en-US" altLang="zh-CN" sz="2000" i="1" smtClean="0">
                            <a:latin typeface="Cambria Math" panose="02040503050406030204" pitchFamily="18" charset="0"/>
                            <a:cs typeface="Times New Roman" panose="02020603050405020304" pitchFamily="18" charset="0"/>
                          </a:rPr>
                        </m:ctrlPr>
                      </m:fPr>
                      <m:num>
                        <m:r>
                          <a:rPr lang="en-US" altLang="zh-CN" sz="2000" b="0" i="1" smtClean="0">
                            <a:latin typeface="Cambria Math" panose="02040503050406030204" pitchFamily="18" charset="0"/>
                            <a:cs typeface="Times New Roman" panose="02020603050405020304" pitchFamily="18" charset="0"/>
                          </a:rPr>
                          <m:t>𝐺</m:t>
                        </m:r>
                      </m:num>
                      <m:den>
                        <m:r>
                          <a:rPr lang="en-US" altLang="zh-CN" sz="2000" b="0" i="1" smtClean="0">
                            <a:latin typeface="Cambria Math" panose="02040503050406030204" pitchFamily="18" charset="0"/>
                            <a:cs typeface="Times New Roman" panose="02020603050405020304" pitchFamily="18" charset="0"/>
                          </a:rPr>
                          <m:t>3</m:t>
                        </m:r>
                        <m:r>
                          <a:rPr lang="en-US" altLang="zh-CN" sz="2000" b="0" i="1" smtClean="0">
                            <a:latin typeface="Cambria Math" panose="02040503050406030204" pitchFamily="18" charset="0"/>
                            <a:cs typeface="Times New Roman" panose="02020603050405020304" pitchFamily="18" charset="0"/>
                          </a:rPr>
                          <m:t>𝐹</m:t>
                        </m:r>
                      </m:den>
                    </m:f>
                  </m:oMath>
                </a14:m>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D.</a:t>
                </a:r>
                <a:r>
                  <a:rPr lang="zh-CN" altLang="en-US" sz="2000" dirty="0">
                    <a:latin typeface="Times New Roman" panose="02020603050405020304" pitchFamily="18" charset="0"/>
                    <a:cs typeface="Times New Roman" panose="02020603050405020304" pitchFamily="18" charset="0"/>
                  </a:rPr>
                  <a:t>额外功为</a:t>
                </a:r>
                <a:r>
                  <a:rPr lang="en-US" altLang="zh-CN"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3</a:t>
                </a:r>
                <a:r>
                  <a:rPr lang="en-US" altLang="zh-CN" sz="2000" i="1" dirty="0" smtClean="0">
                    <a:latin typeface="Times New Roman" panose="02020603050405020304" pitchFamily="18" charset="0"/>
                    <a:cs typeface="Times New Roman" panose="02020603050405020304" pitchFamily="18" charset="0"/>
                  </a:rPr>
                  <a:t>F</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f</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s</a:t>
                </a:r>
                <a:endParaRPr lang="en-US" altLang="zh-CN" sz="2000" i="1" dirty="0">
                  <a:latin typeface="Times New Roman" panose="02020603050405020304" pitchFamily="18" charset="0"/>
                  <a:cs typeface="Times New Roman" panose="02020603050405020304" pitchFamily="18" charset="0"/>
                </a:endParaRPr>
              </a:p>
            </p:txBody>
          </p:sp>
        </mc:Choice>
        <mc:Fallback>
          <p:sp>
            <p:nvSpPr>
              <p:cNvPr id="3" name="矩形 2"/>
              <p:cNvSpPr>
                <a:spLocks noRot="1" noChangeAspect="1" noMove="1" noResize="1" noEditPoints="1" noAdjustHandles="1" noChangeArrowheads="1" noChangeShapeType="1" noTextEdit="1"/>
              </p:cNvSpPr>
              <p:nvPr/>
            </p:nvSpPr>
            <p:spPr>
              <a:xfrm>
                <a:off x="1244430" y="987548"/>
                <a:ext cx="9712496" cy="3058851"/>
              </a:xfrm>
              <a:prstGeom prst="rect">
                <a:avLst/>
              </a:prstGeom>
              <a:blipFill rotWithShape="0">
                <a:blip r:embed="rId1"/>
                <a:stretch>
                  <a:fillRect l="-628" b="-797"/>
                </a:stretch>
              </a:blipFill>
            </p:spPr>
            <p:txBody>
              <a:bodyPr/>
              <a:lstStyle/>
              <a:p>
                <a:r>
                  <a:rPr lang="zh-CN" altLang="en-US">
                    <a:noFill/>
                  </a:rPr>
                  <a:t> </a:t>
                </a:r>
                <a:endParaRPr lang="zh-CN" altLang="en-US">
                  <a:noFill/>
                </a:endParaRPr>
              </a:p>
            </p:txBody>
          </p:sp>
        </mc:Fallback>
      </mc:AlternateContent>
      <p:pic>
        <p:nvPicPr>
          <p:cNvPr id="4" name="图片 3"/>
          <p:cNvPicPr>
            <a:picLocks noChangeAspect="1"/>
          </p:cNvPicPr>
          <p:nvPr/>
        </p:nvPicPr>
        <p:blipFill>
          <a:blip r:embed="rId2"/>
          <a:stretch>
            <a:fillRect/>
          </a:stretch>
        </p:blipFill>
        <p:spPr>
          <a:xfrm>
            <a:off x="5675870" y="2025614"/>
            <a:ext cx="4385664" cy="1654494"/>
          </a:xfrm>
          <a:prstGeom prst="rect">
            <a:avLst/>
          </a:prstGeom>
        </p:spPr>
      </p:pic>
      <p:sp>
        <p:nvSpPr>
          <p:cNvPr id="6" name="文本框 5"/>
          <p:cNvSpPr txBox="1"/>
          <p:nvPr/>
        </p:nvSpPr>
        <p:spPr>
          <a:xfrm>
            <a:off x="667800" y="444026"/>
            <a:ext cx="1415772" cy="461665"/>
          </a:xfrm>
          <a:prstGeom prst="rect">
            <a:avLst/>
          </a:prstGeom>
          <a:noFill/>
        </p:spPr>
        <p:txBody>
          <a:bodyPr wrap="none" rtlCol="0">
            <a:spAutoFit/>
          </a:bodyPr>
          <a:lstStyle/>
          <a:p>
            <a:pPr lvl="0" defTabSz="609600">
              <a:defRPr/>
            </a:pPr>
            <a:r>
              <a:rPr kumimoji="1" lang="zh-CN" altLang="en-US" sz="2400" b="1" kern="0" dirty="0">
                <a:blipFill dpi="0" rotWithShape="1">
                  <a:blip r:embed="rId3"/>
                  <a:srcRect/>
                  <a:stretch>
                    <a:fillRect/>
                  </a:stretch>
                </a:blipFill>
                <a:ea typeface="微软雅黑" panose="020B0503020204020204" charset="-122"/>
              </a:rPr>
              <a:t>随堂练习</a:t>
            </a:r>
            <a:endParaRPr kumimoji="1" lang="zh-CN" altLang="en-US" sz="2400" b="1" kern="0" dirty="0">
              <a:blipFill dpi="0" rotWithShape="1">
                <a:blip r:embed="rId3"/>
                <a:srcRect/>
                <a:stretch>
                  <a:fillRect/>
                </a:stretch>
              </a:blipFill>
              <a:ea typeface="微软雅黑" panose="020B0503020204020204"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43313" y="987556"/>
            <a:ext cx="9894244" cy="1477328"/>
          </a:xfrm>
          <a:prstGeom prst="rect">
            <a:avLst/>
          </a:prstGeom>
        </p:spPr>
        <p:txBody>
          <a:bodyPr wrap="square">
            <a:spAutoFit/>
          </a:bodyPr>
          <a:lstStyle/>
          <a:p>
            <a:pPr>
              <a:lnSpc>
                <a:spcPct val="150000"/>
              </a:lnSpc>
            </a:pPr>
            <a:r>
              <a:rPr lang="en-US" altLang="zh-CN" sz="2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如图所示，用</a:t>
            </a:r>
            <a:r>
              <a:rPr lang="en-US" altLang="zh-CN" sz="2000" i="1" dirty="0" smtClean="0">
                <a:latin typeface="Times New Roman" panose="02020603050405020304" pitchFamily="18" charset="0"/>
                <a:cs typeface="Times New Roman" panose="02020603050405020304" pitchFamily="18" charset="0"/>
              </a:rPr>
              <a:t>F</a:t>
            </a:r>
            <a:r>
              <a:rPr lang="en-US" altLang="zh-CN" sz="2000" dirty="0" smtClean="0">
                <a:latin typeface="Times New Roman" panose="02020603050405020304" pitchFamily="18" charset="0"/>
                <a:cs typeface="Times New Roman" panose="02020603050405020304" pitchFamily="18" charset="0"/>
              </a:rPr>
              <a:t>=10 N</a:t>
            </a:r>
            <a:r>
              <a:rPr lang="zh-CN" altLang="en-US" sz="2000" dirty="0" smtClean="0">
                <a:latin typeface="Times New Roman" panose="02020603050405020304" pitchFamily="18" charset="0"/>
                <a:cs typeface="Times New Roman" panose="02020603050405020304" pitchFamily="18" charset="0"/>
              </a:rPr>
              <a:t>水平拉力，使</a:t>
            </a:r>
            <a:r>
              <a:rPr lang="zh-CN" altLang="en-US" sz="2000" dirty="0">
                <a:latin typeface="Times New Roman" panose="02020603050405020304" pitchFamily="18" charset="0"/>
                <a:cs typeface="Times New Roman" panose="02020603050405020304" pitchFamily="18" charset="0"/>
              </a:rPr>
              <a:t>重为</a:t>
            </a:r>
            <a:r>
              <a:rPr lang="en-US" altLang="zh-CN" sz="2000" dirty="0" smtClean="0">
                <a:latin typeface="Times New Roman" panose="02020603050405020304" pitchFamily="18" charset="0"/>
                <a:cs typeface="Times New Roman" panose="02020603050405020304" pitchFamily="18" charset="0"/>
              </a:rPr>
              <a:t>100 N</a:t>
            </a:r>
            <a:r>
              <a:rPr lang="zh-CN" altLang="en-US" sz="2000" dirty="0">
                <a:latin typeface="Times New Roman" panose="02020603050405020304" pitchFamily="18" charset="0"/>
                <a:cs typeface="Times New Roman" panose="02020603050405020304" pitchFamily="18" charset="0"/>
              </a:rPr>
              <a:t>的物体</a:t>
            </a:r>
            <a:r>
              <a:rPr lang="en-US" altLang="zh-CN" sz="2000" i="1" dirty="0" smtClean="0">
                <a:latin typeface="Times New Roman" panose="02020603050405020304" pitchFamily="18" charset="0"/>
                <a:cs typeface="Times New Roman" panose="02020603050405020304" pitchFamily="18" charset="0"/>
              </a:rPr>
              <a:t>A</a:t>
            </a:r>
            <a:r>
              <a:rPr lang="zh-CN" altLang="en-US" sz="2000" dirty="0" smtClean="0">
                <a:latin typeface="Times New Roman" panose="02020603050405020304" pitchFamily="18" charset="0"/>
                <a:cs typeface="Times New Roman" panose="02020603050405020304" pitchFamily="18" charset="0"/>
              </a:rPr>
              <a:t>，沿</a:t>
            </a:r>
            <a:r>
              <a:rPr lang="zh-CN" altLang="en-US" sz="2000" dirty="0">
                <a:latin typeface="Times New Roman" panose="02020603050405020304" pitchFamily="18" charset="0"/>
                <a:cs typeface="Times New Roman" panose="02020603050405020304" pitchFamily="18" charset="0"/>
              </a:rPr>
              <a:t>水平方向</a:t>
            </a:r>
            <a:r>
              <a:rPr lang="zh-CN" altLang="en-US" sz="2000" dirty="0" smtClean="0">
                <a:latin typeface="Times New Roman" panose="02020603050405020304" pitchFamily="18" charset="0"/>
                <a:cs typeface="Times New Roman" panose="02020603050405020304" pitchFamily="18" charset="0"/>
              </a:rPr>
              <a:t>在</a:t>
            </a:r>
            <a:r>
              <a:rPr lang="en-US" altLang="zh-CN" sz="2000" dirty="0" smtClean="0">
                <a:latin typeface="Times New Roman" panose="02020603050405020304" pitchFamily="18" charset="0"/>
                <a:cs typeface="Times New Roman" panose="02020603050405020304" pitchFamily="18" charset="0"/>
              </a:rPr>
              <a:t>1 s</a:t>
            </a:r>
            <a:r>
              <a:rPr lang="zh-CN" altLang="en-US" sz="2000" dirty="0">
                <a:latin typeface="Times New Roman" panose="02020603050405020304" pitchFamily="18" charset="0"/>
                <a:cs typeface="Times New Roman" panose="02020603050405020304" pitchFamily="18" charset="0"/>
              </a:rPr>
              <a:t>内匀速直线运动了</a:t>
            </a:r>
            <a:r>
              <a:rPr lang="en-US" altLang="zh-CN" sz="2000" dirty="0" smtClean="0">
                <a:latin typeface="Times New Roman" panose="02020603050405020304" pitchFamily="18" charset="0"/>
                <a:cs typeface="Times New Roman" panose="02020603050405020304" pitchFamily="18" charset="0"/>
              </a:rPr>
              <a:t>0.5 m</a:t>
            </a:r>
            <a:r>
              <a:rPr lang="zh-CN" altLang="en-US" sz="2000" dirty="0" smtClean="0">
                <a:latin typeface="Times New Roman" panose="02020603050405020304" pitchFamily="18" charset="0"/>
                <a:cs typeface="Times New Roman" panose="02020603050405020304" pitchFamily="18" charset="0"/>
              </a:rPr>
              <a:t>，若</a:t>
            </a:r>
            <a:r>
              <a:rPr lang="zh-CN" altLang="en-US" sz="2000" dirty="0">
                <a:latin typeface="Times New Roman" panose="02020603050405020304" pitchFamily="18" charset="0"/>
                <a:cs typeface="Times New Roman" panose="02020603050405020304" pitchFamily="18" charset="0"/>
              </a:rPr>
              <a:t>滑轮和绳子的</a:t>
            </a:r>
            <a:r>
              <a:rPr lang="zh-CN" altLang="en-US" sz="2000" dirty="0" smtClean="0">
                <a:latin typeface="Times New Roman" panose="02020603050405020304" pitchFamily="18" charset="0"/>
                <a:cs typeface="Times New Roman" panose="02020603050405020304" pitchFamily="18" charset="0"/>
              </a:rPr>
              <a:t>质量</a:t>
            </a:r>
            <a:r>
              <a:rPr lang="zh-CN" altLang="en-US" sz="2000" dirty="0">
                <a:latin typeface="Times New Roman" panose="02020603050405020304" pitchFamily="18" charset="0"/>
                <a:cs typeface="Times New Roman" panose="02020603050405020304" pitchFamily="18" charset="0"/>
              </a:rPr>
              <a:t>及其摩擦均</a:t>
            </a:r>
            <a:r>
              <a:rPr lang="zh-CN" altLang="en-US" sz="2000" dirty="0" smtClean="0">
                <a:latin typeface="Times New Roman" panose="02020603050405020304" pitchFamily="18" charset="0"/>
                <a:cs typeface="Times New Roman" panose="02020603050405020304" pitchFamily="18" charset="0"/>
              </a:rPr>
              <a:t>不计，则</a:t>
            </a:r>
            <a:r>
              <a:rPr lang="zh-CN" altLang="en-US" sz="2000" dirty="0">
                <a:latin typeface="Times New Roman" panose="02020603050405020304" pitchFamily="18" charset="0"/>
                <a:cs typeface="Times New Roman" panose="02020603050405020304" pitchFamily="18" charset="0"/>
              </a:rPr>
              <a:t>物体受到地面的摩擦力</a:t>
            </a:r>
            <a:r>
              <a:rPr lang="zh-CN" altLang="en-US" sz="2000" dirty="0" smtClean="0">
                <a:latin typeface="Times New Roman" panose="02020603050405020304" pitchFamily="18" charset="0"/>
                <a:cs typeface="Times New Roman" panose="02020603050405020304" pitchFamily="18" charset="0"/>
              </a:rPr>
              <a:t>为</a:t>
            </a:r>
            <a:r>
              <a:rPr lang="zh-CN" altLang="en-US" sz="2000" u="sng" dirty="0" smtClean="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N</a:t>
            </a:r>
            <a:r>
              <a:rPr lang="zh-CN" altLang="en-US" sz="2000" dirty="0" smtClean="0">
                <a:latin typeface="Times New Roman" panose="02020603050405020304" pitchFamily="18" charset="0"/>
                <a:cs typeface="Times New Roman" panose="02020603050405020304" pitchFamily="18" charset="0"/>
              </a:rPr>
              <a:t>，拉力</a:t>
            </a:r>
            <a:r>
              <a:rPr lang="en-US" altLang="zh-CN" sz="2000" i="1"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的功率</a:t>
            </a:r>
            <a:r>
              <a:rPr lang="zh-CN" altLang="en-US" sz="2000" dirty="0" smtClean="0">
                <a:latin typeface="Times New Roman" panose="02020603050405020304" pitchFamily="18" charset="0"/>
                <a:cs typeface="Times New Roman" panose="02020603050405020304" pitchFamily="18" charset="0"/>
              </a:rPr>
              <a:t>为</a:t>
            </a:r>
            <a:r>
              <a:rPr lang="zh-CN" altLang="en-US" sz="2000" u="sng" dirty="0" smtClean="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W</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1482299" y="2682394"/>
            <a:ext cx="3553578" cy="1596396"/>
          </a:xfrm>
          <a:prstGeom prst="rect">
            <a:avLst/>
          </a:prstGeom>
        </p:spPr>
      </p:pic>
      <p:sp>
        <p:nvSpPr>
          <p:cNvPr id="10" name="文本框 9"/>
          <p:cNvSpPr txBox="1"/>
          <p:nvPr/>
        </p:nvSpPr>
        <p:spPr>
          <a:xfrm>
            <a:off x="667800" y="444026"/>
            <a:ext cx="1415772" cy="461665"/>
          </a:xfrm>
          <a:prstGeom prst="rect">
            <a:avLst/>
          </a:prstGeom>
          <a:noFill/>
        </p:spPr>
        <p:txBody>
          <a:bodyPr wrap="none" rtlCol="0">
            <a:spAutoFit/>
          </a:bodyPr>
          <a:lstStyle/>
          <a:p>
            <a:pPr lvl="0" defTabSz="609600">
              <a:defRPr/>
            </a:pPr>
            <a:r>
              <a:rPr kumimoji="1" lang="zh-CN" altLang="en-US" sz="2400" b="1" kern="0" dirty="0">
                <a:blipFill dpi="0" rotWithShape="1">
                  <a:blip r:embed="rId2"/>
                  <a:srcRect/>
                  <a:stretch>
                    <a:fillRect/>
                  </a:stretch>
                </a:blipFill>
                <a:ea typeface="微软雅黑" panose="020B0503020204020204" charset="-122"/>
              </a:rPr>
              <a:t>随堂练习</a:t>
            </a:r>
            <a:endParaRPr kumimoji="1" lang="zh-CN" altLang="en-US" sz="2400" b="1" kern="0" dirty="0">
              <a:blipFill dpi="0" rotWithShape="1">
                <a:blip r:embed="rId2"/>
                <a:srcRect/>
                <a:stretch>
                  <a:fillRect/>
                </a:stretch>
              </a:blipFill>
              <a:ea typeface="微软雅黑" panose="020B050302020402020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9170278" y="2774853"/>
            <a:ext cx="1219052" cy="1325711"/>
            <a:chOff x="8245099" y="2456972"/>
            <a:chExt cx="2322226" cy="1325711"/>
          </a:xfrm>
        </p:grpSpPr>
        <p:sp>
          <p:nvSpPr>
            <p:cNvPr id="2" name="文本框 1"/>
            <p:cNvSpPr txBox="1"/>
            <p:nvPr/>
          </p:nvSpPr>
          <p:spPr>
            <a:xfrm>
              <a:off x="9052590" y="2565829"/>
              <a:ext cx="707245" cy="1107996"/>
            </a:xfrm>
            <a:prstGeom prst="rect">
              <a:avLst/>
            </a:prstGeom>
            <a:noFill/>
          </p:spPr>
          <p:txBody>
            <a:bodyPr wrap="none" rtlCol="0">
              <a:spAutoFit/>
            </a:bodyPr>
            <a:lstStyle/>
            <a:p>
              <a:pPr algn="ctr"/>
              <a:r>
                <a:rPr kumimoji="1" lang="en-US" altLang="zh-CN" sz="6600" b="1" dirty="0" smtClean="0">
                  <a:blipFill>
                    <a:blip r:embed="rId1"/>
                    <a:stretch>
                      <a:fillRect/>
                    </a:stretch>
                  </a:blipFill>
                  <a:effectLst>
                    <a:innerShdw blurRad="63500" dist="38100" dir="16200000">
                      <a:prstClr val="black">
                        <a:alpha val="50000"/>
                      </a:prstClr>
                    </a:innerShdw>
                  </a:effectLst>
                  <a:latin typeface="微软雅黑" panose="020B0503020204020204" charset="-122"/>
                  <a:ea typeface="微软雅黑" panose="020B0503020204020204" charset="-122"/>
                  <a:cs typeface="微软雅黑" panose="020B0503020204020204" charset="-122"/>
                </a:rPr>
                <a:t>1</a:t>
              </a:r>
              <a:endParaRPr kumimoji="1" lang="zh-CN" altLang="en-US" sz="6600" b="1" dirty="0">
                <a:blipFill>
                  <a:blip r:embed="rId1"/>
                  <a:stretch>
                    <a:fillRect/>
                  </a:stretch>
                </a:blipFill>
                <a:effectLst>
                  <a:innerShdw blurRad="63500" dist="38100" dir="16200000">
                    <a:prstClr val="black">
                      <a:alpha val="50000"/>
                    </a:prstClr>
                  </a:innerShdw>
                </a:effectLst>
                <a:latin typeface="微软雅黑" panose="020B0503020204020204" charset="-122"/>
                <a:ea typeface="微软雅黑" panose="020B0503020204020204" charset="-122"/>
                <a:cs typeface="微软雅黑" panose="020B0503020204020204" charset="-122"/>
              </a:endParaRPr>
            </a:p>
          </p:txBody>
        </p:sp>
        <p:sp>
          <p:nvSpPr>
            <p:cNvPr id="3" name="框架 2"/>
            <p:cNvSpPr/>
            <p:nvPr/>
          </p:nvSpPr>
          <p:spPr>
            <a:xfrm>
              <a:off x="8245099" y="2456972"/>
              <a:ext cx="2322226" cy="1325711"/>
            </a:xfrm>
            <a:prstGeom prst="frame">
              <a:avLst>
                <a:gd name="adj1" fmla="val 5486"/>
              </a:avLst>
            </a:prstGeom>
            <a:blipFill dpi="0" rotWithShape="1">
              <a:blip r:embed="rId1"/>
              <a:srcRect/>
              <a:tile tx="0" ty="0" sx="100000" sy="100000" flip="none" algn="tl"/>
            </a:blipFill>
            <a:ln>
              <a:noFill/>
            </a:ln>
            <a:effectLst>
              <a:innerShdw blurRad="63500" dist="381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tx1"/>
                </a:solidFill>
              </a:endParaRPr>
            </a:p>
          </p:txBody>
        </p:sp>
      </p:grpSp>
      <p:sp>
        <p:nvSpPr>
          <p:cNvPr id="12" name="文本框 11"/>
          <p:cNvSpPr txBox="1"/>
          <p:nvPr/>
        </p:nvSpPr>
        <p:spPr>
          <a:xfrm>
            <a:off x="1874304" y="2929876"/>
            <a:ext cx="3262432" cy="1015663"/>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zh-CN" altLang="en-US" sz="6000" b="1" kern="0" dirty="0">
                <a:solidFill>
                  <a:schemeClr val="accent3">
                    <a:lumMod val="20000"/>
                    <a:lumOff val="80000"/>
                  </a:schemeClr>
                </a:solidFill>
                <a:effectLst>
                  <a:outerShdw blurRad="63500" sx="102000" sy="102000" algn="ctr" rotWithShape="0">
                    <a:prstClr val="black">
                      <a:alpha val="40000"/>
                    </a:prstClr>
                  </a:outerShdw>
                </a:effectLst>
                <a:ea typeface="微软雅黑" panose="020B0503020204020204" charset="-122"/>
              </a:rPr>
              <a:t>知识回顾</a:t>
            </a:r>
            <a:endParaRPr kumimoji="1" lang="zh-CN" altLang="en-US" sz="6000" b="1" i="0" u="none" strike="noStrike" kern="0" cap="none" spc="0" normalizeH="0" baseline="0" noProof="0" dirty="0" smtClean="0">
              <a:ln>
                <a:noFill/>
              </a:ln>
              <a:solidFill>
                <a:schemeClr val="accent3">
                  <a:lumMod val="20000"/>
                  <a:lumOff val="80000"/>
                </a:schemeClr>
              </a:solidFill>
              <a:effectLst>
                <a:outerShdw blurRad="63500" sx="102000" sy="102000" algn="ctr" rotWithShape="0">
                  <a:prstClr val="black">
                    <a:alpha val="40000"/>
                  </a:prstClr>
                </a:outerShdw>
              </a:effectLst>
              <a:uLnTx/>
              <a:uFillTx/>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7714" y="987411"/>
            <a:ext cx="9823940" cy="3785652"/>
          </a:xfrm>
          <a:prstGeom prst="rect">
            <a:avLst/>
          </a:prstGeom>
        </p:spPr>
        <p:txBody>
          <a:bodyPr wrap="square">
            <a:spAutoFit/>
          </a:bodyPr>
          <a:lstStyle/>
          <a:p>
            <a:pPr>
              <a:lnSpc>
                <a:spcPct val="150000"/>
              </a:lnSpc>
            </a:pPr>
            <a:r>
              <a:rPr lang="en-US" altLang="zh-CN" sz="2000" dirty="0" smtClean="0">
                <a:latin typeface="Times New Roman" panose="02020603050405020304" pitchFamily="18" charset="0"/>
                <a:cs typeface="Times New Roman" panose="02020603050405020304" pitchFamily="18" charset="0"/>
              </a:rPr>
              <a:t>3.</a:t>
            </a:r>
            <a:r>
              <a:rPr lang="zh-CN" altLang="en-US" sz="2000" dirty="0" smtClean="0">
                <a:latin typeface="Times New Roman" panose="02020603050405020304" pitchFamily="18" charset="0"/>
                <a:cs typeface="Times New Roman" panose="02020603050405020304" pitchFamily="18" charset="0"/>
              </a:rPr>
              <a:t>某</a:t>
            </a:r>
            <a:r>
              <a:rPr lang="zh-CN" altLang="en-US" sz="2000" dirty="0">
                <a:latin typeface="Times New Roman" panose="02020603050405020304" pitchFamily="18" charset="0"/>
                <a:cs typeface="Times New Roman" panose="02020603050405020304" pitchFamily="18" charset="0"/>
              </a:rPr>
              <a:t>兴趣小组用如</a:t>
            </a:r>
            <a:r>
              <a:rPr lang="zh-CN" altLang="en-US" sz="2000" dirty="0" smtClean="0">
                <a:latin typeface="Times New Roman" panose="02020603050405020304" pitchFamily="18" charset="0"/>
                <a:cs typeface="Times New Roman" panose="02020603050405020304" pitchFamily="18" charset="0"/>
              </a:rPr>
              <a:t>图甲</a:t>
            </a:r>
            <a:r>
              <a:rPr lang="zh-CN" altLang="en-US" sz="2000" dirty="0">
                <a:latin typeface="Times New Roman" panose="02020603050405020304" pitchFamily="18" charset="0"/>
                <a:cs typeface="Times New Roman" panose="02020603050405020304" pitchFamily="18" charset="0"/>
              </a:rPr>
              <a:t>所示的滑轮组</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物体与动滑轮用绳子</a:t>
            </a:r>
            <a:r>
              <a:rPr lang="en-US" altLang="zh-CN" sz="2000" i="1"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连接</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匀速拉动放在同一水平面上的不同</a:t>
            </a:r>
            <a:r>
              <a:rPr lang="zh-CN" altLang="en-US" sz="2000" dirty="0" smtClean="0">
                <a:latin typeface="Times New Roman" panose="02020603050405020304" pitchFamily="18" charset="0"/>
                <a:cs typeface="Times New Roman" panose="02020603050405020304" pitchFamily="18" charset="0"/>
              </a:rPr>
              <a:t>物体，物体</a:t>
            </a:r>
            <a:r>
              <a:rPr lang="zh-CN" altLang="en-US" sz="2000" dirty="0">
                <a:latin typeface="Times New Roman" panose="02020603050405020304" pitchFamily="18" charset="0"/>
                <a:cs typeface="Times New Roman" panose="02020603050405020304" pitchFamily="18" charset="0"/>
              </a:rPr>
              <a:t>受到的摩擦力从</a:t>
            </a:r>
            <a:r>
              <a:rPr lang="en-US" altLang="zh-CN" sz="2000" dirty="0" smtClean="0">
                <a:latin typeface="Times New Roman" panose="02020603050405020304" pitchFamily="18" charset="0"/>
                <a:cs typeface="Times New Roman" panose="02020603050405020304" pitchFamily="18" charset="0"/>
              </a:rPr>
              <a:t>200 N</a:t>
            </a:r>
            <a:r>
              <a:rPr lang="zh-CN" altLang="en-US" sz="2000" dirty="0">
                <a:latin typeface="Times New Roman" panose="02020603050405020304" pitchFamily="18" charset="0"/>
                <a:cs typeface="Times New Roman" panose="02020603050405020304" pitchFamily="18" charset="0"/>
              </a:rPr>
              <a:t>开始逐渐</a:t>
            </a:r>
            <a:r>
              <a:rPr lang="zh-CN" altLang="en-US" sz="2000" dirty="0" smtClean="0">
                <a:latin typeface="Times New Roman" panose="02020603050405020304" pitchFamily="18" charset="0"/>
                <a:cs typeface="Times New Roman" panose="02020603050405020304" pitchFamily="18" charset="0"/>
              </a:rPr>
              <a:t>增加，直到</a:t>
            </a:r>
            <a:r>
              <a:rPr lang="zh-CN" altLang="en-US" sz="2000" dirty="0">
                <a:latin typeface="Times New Roman" panose="02020603050405020304" pitchFamily="18" charset="0"/>
                <a:cs typeface="Times New Roman" panose="02020603050405020304" pitchFamily="18" charset="0"/>
              </a:rPr>
              <a:t>组装滑轮组的绳子</a:t>
            </a:r>
            <a:r>
              <a:rPr lang="en-US" altLang="zh-CN" sz="2000" i="1"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被</a:t>
            </a:r>
            <a:r>
              <a:rPr lang="zh-CN" altLang="en-US" sz="2000" dirty="0" smtClean="0">
                <a:latin typeface="Times New Roman" panose="02020603050405020304" pitchFamily="18" charset="0"/>
                <a:cs typeface="Times New Roman" panose="02020603050405020304" pitchFamily="18" charset="0"/>
              </a:rPr>
              <a:t>拉断，每次</a:t>
            </a:r>
            <a:r>
              <a:rPr lang="zh-CN" altLang="en-US" sz="2000" dirty="0">
                <a:latin typeface="Times New Roman" panose="02020603050405020304" pitchFamily="18" charset="0"/>
                <a:cs typeface="Times New Roman" panose="02020603050405020304" pitchFamily="18" charset="0"/>
              </a:rPr>
              <a:t>物体拉动的距离均为</a:t>
            </a:r>
            <a:r>
              <a:rPr lang="en-US" altLang="zh-CN" sz="2000" dirty="0" smtClean="0">
                <a:latin typeface="Times New Roman" panose="02020603050405020304" pitchFamily="18" charset="0"/>
                <a:cs typeface="Times New Roman" panose="02020603050405020304" pitchFamily="18" charset="0"/>
              </a:rPr>
              <a:t>2 m</a:t>
            </a:r>
            <a:r>
              <a:rPr lang="zh-CN" altLang="en-US" sz="2000" dirty="0">
                <a:latin typeface="Times New Roman" panose="02020603050405020304" pitchFamily="18" charset="0"/>
                <a:cs typeface="Times New Roman" panose="02020603050405020304" pitchFamily="18" charset="0"/>
              </a:rPr>
              <a:t>。通过实验绘出了该滑轮组机械效率随物体受到摩擦力大小变化的关系</a:t>
            </a:r>
            <a:r>
              <a:rPr lang="zh-CN" altLang="en-US" sz="2000" dirty="0" smtClean="0">
                <a:latin typeface="Times New Roman" panose="02020603050405020304" pitchFamily="18" charset="0"/>
                <a:cs typeface="Times New Roman" panose="02020603050405020304" pitchFamily="18" charset="0"/>
              </a:rPr>
              <a:t>图</a:t>
            </a:r>
            <a:r>
              <a:rPr lang="zh-CN" altLang="en-US" sz="2000" dirty="0">
                <a:latin typeface="Times New Roman" panose="02020603050405020304" pitchFamily="18" charset="0"/>
                <a:cs typeface="Times New Roman" panose="02020603050405020304" pitchFamily="18" charset="0"/>
              </a:rPr>
              <a:t>象</a:t>
            </a:r>
            <a:r>
              <a:rPr lang="zh-CN" altLang="en-US" sz="2000" dirty="0" smtClean="0">
                <a:latin typeface="Times New Roman" panose="02020603050405020304" pitchFamily="18" charset="0"/>
                <a:cs typeface="Times New Roman" panose="02020603050405020304" pitchFamily="18" charset="0"/>
              </a:rPr>
              <a:t>如</a:t>
            </a:r>
            <a:r>
              <a:rPr lang="zh-CN" altLang="en-US" sz="2000" dirty="0">
                <a:latin typeface="Times New Roman" panose="02020603050405020304" pitchFamily="18" charset="0"/>
                <a:cs typeface="Times New Roman" panose="02020603050405020304" pitchFamily="18" charset="0"/>
              </a:rPr>
              <a:t>图乙。</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不计绳重和绳与滑轮间的摩擦</a:t>
            </a:r>
            <a:r>
              <a:rPr lang="en-US" altLang="zh-CN" sz="2000" dirty="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求：</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动滑轮</a:t>
            </a:r>
            <a:r>
              <a:rPr lang="zh-CN" altLang="en-US" sz="2000" dirty="0" smtClean="0">
                <a:latin typeface="Times New Roman" panose="02020603050405020304" pitchFamily="18" charset="0"/>
                <a:cs typeface="Times New Roman" panose="02020603050405020304" pitchFamily="18" charset="0"/>
              </a:rPr>
              <a:t>重力；</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当滑轮组的机械效率为</a:t>
            </a:r>
            <a:r>
              <a:rPr lang="en-US" altLang="zh-CN" sz="2000" dirty="0">
                <a:latin typeface="Times New Roman" panose="02020603050405020304" pitchFamily="18" charset="0"/>
                <a:cs typeface="Times New Roman" panose="02020603050405020304" pitchFamily="18" charset="0"/>
              </a:rPr>
              <a:t>80</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，物体</a:t>
            </a:r>
            <a:r>
              <a:rPr lang="zh-CN" altLang="en-US" sz="2000" dirty="0">
                <a:latin typeface="Times New Roman" panose="02020603050405020304" pitchFamily="18" charset="0"/>
                <a:cs typeface="Times New Roman" panose="02020603050405020304" pitchFamily="18" charset="0"/>
              </a:rPr>
              <a:t>以</a:t>
            </a:r>
            <a:r>
              <a:rPr lang="en-US" altLang="zh-CN" sz="2000" dirty="0" smtClean="0">
                <a:latin typeface="Times New Roman" panose="02020603050405020304" pitchFamily="18" charset="0"/>
                <a:cs typeface="Times New Roman" panose="02020603050405020304" pitchFamily="18" charset="0"/>
              </a:rPr>
              <a:t>0.2 m/s</a:t>
            </a:r>
            <a:r>
              <a:rPr lang="zh-CN" altLang="en-US" sz="2000" dirty="0">
                <a:latin typeface="Times New Roman" panose="02020603050405020304" pitchFamily="18" charset="0"/>
                <a:cs typeface="Times New Roman" panose="02020603050405020304" pitchFamily="18" charset="0"/>
              </a:rPr>
              <a:t>的速度匀速运动</a:t>
            </a:r>
            <a:r>
              <a:rPr lang="zh-CN" altLang="en-US" sz="2000" dirty="0" smtClean="0">
                <a:latin typeface="Times New Roman" panose="02020603050405020304" pitchFamily="18" charset="0"/>
                <a:cs typeface="Times New Roman" panose="02020603050405020304" pitchFamily="18" charset="0"/>
              </a:rPr>
              <a:t>时，该</a:t>
            </a:r>
            <a:r>
              <a:rPr lang="zh-CN" altLang="en-US" sz="2000" dirty="0">
                <a:latin typeface="Times New Roman" panose="02020603050405020304" pitchFamily="18" charset="0"/>
                <a:cs typeface="Times New Roman" panose="02020603050405020304" pitchFamily="18" charset="0"/>
              </a:rPr>
              <a:t>滑轮组的有用</a:t>
            </a:r>
            <a:r>
              <a:rPr lang="zh-CN" altLang="en-US" sz="2000" dirty="0" smtClean="0">
                <a:latin typeface="Times New Roman" panose="02020603050405020304" pitchFamily="18" charset="0"/>
                <a:cs typeface="Times New Roman" panose="02020603050405020304" pitchFamily="18" charset="0"/>
              </a:rPr>
              <a:t>功率；</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一个重</a:t>
            </a:r>
            <a:r>
              <a:rPr lang="en-US" altLang="zh-CN" sz="2000" dirty="0" smtClean="0">
                <a:latin typeface="Times New Roman" panose="02020603050405020304" pitchFamily="18" charset="0"/>
                <a:cs typeface="Times New Roman" panose="02020603050405020304" pitchFamily="18" charset="0"/>
              </a:rPr>
              <a:t>500 N</a:t>
            </a:r>
            <a:r>
              <a:rPr lang="zh-CN" altLang="en-US" sz="2000" dirty="0">
                <a:latin typeface="Times New Roman" panose="02020603050405020304" pitchFamily="18" charset="0"/>
                <a:cs typeface="Times New Roman" panose="02020603050405020304" pitchFamily="18" charset="0"/>
              </a:rPr>
              <a:t>的同学利用该</a:t>
            </a:r>
            <a:r>
              <a:rPr lang="zh-CN" altLang="en-US" sz="2000" dirty="0" smtClean="0">
                <a:latin typeface="Times New Roman" panose="02020603050405020304" pitchFamily="18" charset="0"/>
                <a:cs typeface="Times New Roman" panose="02020603050405020304" pitchFamily="18" charset="0"/>
              </a:rPr>
              <a:t>滑轮组，想</a:t>
            </a:r>
            <a:r>
              <a:rPr lang="zh-CN" altLang="en-US" sz="2000" dirty="0">
                <a:latin typeface="Times New Roman" panose="02020603050405020304" pitchFamily="18" charset="0"/>
                <a:cs typeface="Times New Roman" panose="02020603050405020304" pitchFamily="18" charset="0"/>
              </a:rPr>
              <a:t>独自用竖直向下的力拉断绳子</a:t>
            </a:r>
            <a:r>
              <a:rPr lang="en-US" altLang="zh-CN" sz="2000" i="1" dirty="0" smtClean="0">
                <a:latin typeface="Times New Roman" panose="02020603050405020304" pitchFamily="18" charset="0"/>
                <a:cs typeface="Times New Roman" panose="02020603050405020304" pitchFamily="18" charset="0"/>
              </a:rPr>
              <a:t>b</a:t>
            </a:r>
            <a:r>
              <a:rPr lang="zh-CN" altLang="en-US" sz="2000" dirty="0" smtClean="0">
                <a:latin typeface="Times New Roman" panose="02020603050405020304" pitchFamily="18" charset="0"/>
                <a:cs typeface="Times New Roman" panose="02020603050405020304" pitchFamily="18" charset="0"/>
              </a:rPr>
              <a:t>，请</a:t>
            </a:r>
            <a:r>
              <a:rPr lang="zh-CN" altLang="en-US" sz="2000" dirty="0">
                <a:latin typeface="Times New Roman" panose="02020603050405020304" pitchFamily="18" charset="0"/>
                <a:cs typeface="Times New Roman" panose="02020603050405020304" pitchFamily="18" charset="0"/>
              </a:rPr>
              <a:t>你通过计算分析他能否实现</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1"/>
          <a:stretch>
            <a:fillRect/>
          </a:stretch>
        </p:blipFill>
        <p:spPr>
          <a:xfrm>
            <a:off x="3576971" y="4395406"/>
            <a:ext cx="4035541" cy="2293718"/>
          </a:xfrm>
          <a:prstGeom prst="rect">
            <a:avLst/>
          </a:prstGeom>
        </p:spPr>
      </p:pic>
      <p:sp>
        <p:nvSpPr>
          <p:cNvPr id="9" name="文本框 8"/>
          <p:cNvSpPr txBox="1"/>
          <p:nvPr/>
        </p:nvSpPr>
        <p:spPr>
          <a:xfrm>
            <a:off x="667800" y="444026"/>
            <a:ext cx="1415772" cy="461665"/>
          </a:xfrm>
          <a:prstGeom prst="rect">
            <a:avLst/>
          </a:prstGeom>
          <a:noFill/>
        </p:spPr>
        <p:txBody>
          <a:bodyPr wrap="none" rtlCol="0">
            <a:spAutoFit/>
          </a:bodyPr>
          <a:lstStyle/>
          <a:p>
            <a:pPr lvl="0" defTabSz="609600">
              <a:defRPr/>
            </a:pPr>
            <a:r>
              <a:rPr kumimoji="1" lang="zh-CN" altLang="en-US" sz="2400" b="1" kern="0" dirty="0">
                <a:blipFill dpi="0" rotWithShape="1">
                  <a:blip r:embed="rId2"/>
                  <a:srcRect/>
                  <a:stretch>
                    <a:fillRect/>
                  </a:stretch>
                </a:blipFill>
                <a:ea typeface="微软雅黑" panose="020B0503020204020204" charset="-122"/>
              </a:rPr>
              <a:t>随堂练习</a:t>
            </a:r>
            <a:endParaRPr kumimoji="1" lang="zh-CN" altLang="en-US" sz="2400" b="1" kern="0" dirty="0">
              <a:blipFill dpi="0" rotWithShape="1">
                <a:blip r:embed="rId2"/>
                <a:srcRect/>
                <a:stretch>
                  <a:fillRect/>
                </a:stretch>
              </a:blipFill>
              <a:ea typeface="微软雅黑" panose="020B050302020402020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67800" y="444026"/>
            <a:ext cx="1415772" cy="461665"/>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zh-CN" altLang="en-US" sz="2400" b="1" kern="0" noProof="0" dirty="0">
                <a:blipFill dpi="0" rotWithShape="1">
                  <a:blip r:embed="rId1"/>
                  <a:srcRect/>
                  <a:stretch>
                    <a:fillRect/>
                  </a:stretch>
                </a:blipFill>
                <a:ea typeface="微软雅黑" panose="020B0503020204020204" charset="-122"/>
              </a:rPr>
              <a:t>典例分析</a:t>
            </a:r>
            <a:endParaRPr kumimoji="1" lang="zh-CN" altLang="en-US" sz="2400" b="1" i="0" u="none" strike="noStrike" kern="0" cap="none" spc="0" normalizeH="0" baseline="0" noProof="0" dirty="0" smtClean="0">
              <a:ln>
                <a:noFill/>
              </a:ln>
              <a:blipFill dpi="0" rotWithShape="1">
                <a:blip r:embed="rId1"/>
                <a:srcRect/>
                <a:stretch>
                  <a:fillRect/>
                </a:stretch>
              </a:blipFill>
              <a:uLnTx/>
              <a:uFillTx/>
              <a:ea typeface="微软雅黑" panose="020B0503020204020204" charset="-122"/>
            </a:endParaRPr>
          </a:p>
        </p:txBody>
      </p:sp>
      <p:sp>
        <p:nvSpPr>
          <p:cNvPr id="13" name="文本框 12"/>
          <p:cNvSpPr txBox="1"/>
          <p:nvPr/>
        </p:nvSpPr>
        <p:spPr>
          <a:xfrm>
            <a:off x="1243464" y="990973"/>
            <a:ext cx="9709475" cy="3323987"/>
          </a:xfrm>
          <a:prstGeom prst="rect">
            <a:avLst/>
          </a:prstGeom>
          <a:noFill/>
        </p:spPr>
        <p:txBody>
          <a:bodyPr wrap="square" rtlCol="0">
            <a:spAutoFit/>
          </a:bodyPr>
          <a:lstStyle/>
          <a:p>
            <a:pPr>
              <a:lnSpc>
                <a:spcPct val="150000"/>
              </a:lnSpc>
            </a:pPr>
            <a:r>
              <a:rPr lang="zh-CN" altLang="en-US" sz="2000" dirty="0" smtClean="0">
                <a:latin typeface="Times New Roman" panose="02020603050405020304" pitchFamily="18" charset="0"/>
                <a:cs typeface="Times New Roman" panose="02020603050405020304" pitchFamily="18" charset="0"/>
              </a:rPr>
              <a:t>滑轮组组装</a:t>
            </a:r>
            <a:endParaRPr lang="en-US" altLang="zh-CN" sz="2000" dirty="0" smtClean="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确定</a:t>
            </a:r>
            <a:r>
              <a:rPr lang="zh-CN" altLang="en-US" sz="2000" dirty="0">
                <a:latin typeface="Times New Roman" panose="02020603050405020304" pitchFamily="18" charset="0"/>
                <a:cs typeface="Times New Roman" panose="02020603050405020304" pitchFamily="18" charset="0"/>
              </a:rPr>
              <a:t>绕绳的有效段</a:t>
            </a:r>
            <a:r>
              <a:rPr lang="zh-CN" altLang="en-US" sz="2000" dirty="0" smtClean="0">
                <a:latin typeface="Times New Roman" panose="02020603050405020304" pitchFamily="18" charset="0"/>
                <a:cs typeface="Times New Roman" panose="02020603050405020304" pitchFamily="18" charset="0"/>
              </a:rPr>
              <a:t>数。</a:t>
            </a:r>
            <a:endParaRPr lang="en-US" altLang="zh-CN" sz="2000" dirty="0" smtClean="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确定</a:t>
            </a:r>
            <a:r>
              <a:rPr lang="zh-CN" altLang="en-US" sz="2000" dirty="0">
                <a:latin typeface="Times New Roman" panose="02020603050405020304" pitchFamily="18" charset="0"/>
                <a:cs typeface="Times New Roman" panose="02020603050405020304" pitchFamily="18" charset="0"/>
              </a:rPr>
              <a:t>动力</a:t>
            </a:r>
            <a:r>
              <a:rPr lang="zh-CN" altLang="en-US" sz="2000" dirty="0" smtClean="0">
                <a:latin typeface="Times New Roman" panose="02020603050405020304" pitchFamily="18" charset="0"/>
                <a:cs typeface="Times New Roman" panose="02020603050405020304" pitchFamily="18" charset="0"/>
              </a:rPr>
              <a:t>方向，常</a:t>
            </a:r>
            <a:r>
              <a:rPr lang="zh-CN" altLang="en-US" sz="2000" dirty="0">
                <a:latin typeface="Times New Roman" panose="02020603050405020304" pitchFamily="18" charset="0"/>
                <a:cs typeface="Times New Roman" panose="02020603050405020304" pitchFamily="18" charset="0"/>
              </a:rPr>
              <a:t>分为两种情况讨论</a:t>
            </a: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①</a:t>
            </a:r>
            <a:r>
              <a:rPr lang="zh-CN" altLang="en-US" sz="2000" dirty="0" smtClean="0">
                <a:latin typeface="Times New Roman" panose="02020603050405020304" pitchFamily="18" charset="0"/>
                <a:cs typeface="Times New Roman" panose="02020603050405020304" pitchFamily="18" charset="0"/>
              </a:rPr>
              <a:t>题</a:t>
            </a:r>
            <a:r>
              <a:rPr lang="zh-CN" altLang="en-US" sz="2000" dirty="0">
                <a:latin typeface="Times New Roman" panose="02020603050405020304" pitchFamily="18" charset="0"/>
                <a:cs typeface="Times New Roman" panose="02020603050405020304" pitchFamily="18" charset="0"/>
              </a:rPr>
              <a:t>设中有方向的规定。采用反绕法</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lnSpc>
                <a:spcPct val="150000"/>
              </a:lnSpc>
            </a:pPr>
            <a:r>
              <a:rPr lang="zh-CN" altLang="en-US" sz="2000" dirty="0" smtClean="0">
                <a:latin typeface="Times New Roman" panose="02020603050405020304" pitchFamily="18" charset="0"/>
                <a:cs typeface="Times New Roman" panose="02020603050405020304" pitchFamily="18" charset="0"/>
              </a:rPr>
              <a:t>②</a:t>
            </a:r>
            <a:r>
              <a:rPr lang="zh-CN" altLang="en-US" sz="2000" dirty="0">
                <a:latin typeface="Times New Roman" panose="02020603050405020304" pitchFamily="18" charset="0"/>
                <a:cs typeface="Times New Roman" panose="02020603050405020304" pitchFamily="18" charset="0"/>
              </a:rPr>
              <a:t>题设中没有方向的规定</a:t>
            </a:r>
            <a:r>
              <a:rPr lang="zh-CN" altLang="en-US" sz="2000" dirty="0" smtClean="0">
                <a:latin typeface="Times New Roman" panose="02020603050405020304" pitchFamily="18" charset="0"/>
                <a:cs typeface="Times New Roman" panose="02020603050405020304" pitchFamily="18" charset="0"/>
              </a:rPr>
              <a:t>。采用</a:t>
            </a:r>
            <a:r>
              <a:rPr lang="zh-CN" altLang="en-US" sz="2000" dirty="0">
                <a:latin typeface="Times New Roman" panose="02020603050405020304" pitchFamily="18" charset="0"/>
                <a:cs typeface="Times New Roman" panose="02020603050405020304" pitchFamily="18" charset="0"/>
              </a:rPr>
              <a:t>“奇动偶定”的原则绕</a:t>
            </a:r>
            <a:r>
              <a:rPr lang="zh-CN" altLang="en-US" sz="2000" dirty="0" smtClean="0">
                <a:latin typeface="Times New Roman" panose="02020603050405020304" pitchFamily="18" charset="0"/>
                <a:cs typeface="Times New Roman" panose="02020603050405020304" pitchFamily="18" charset="0"/>
              </a:rPr>
              <a:t>绳。</a:t>
            </a:r>
            <a:endParaRPr lang="zh-CN" altLang="en-US"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3.</a:t>
            </a:r>
            <a:r>
              <a:rPr lang="zh-CN" altLang="en-US" sz="2000" dirty="0" smtClean="0">
                <a:latin typeface="Times New Roman" panose="02020603050405020304" pitchFamily="18" charset="0"/>
                <a:cs typeface="Times New Roman" panose="02020603050405020304" pitchFamily="18" charset="0"/>
              </a:rPr>
              <a:t>确定滑轮个数。</a:t>
            </a:r>
            <a:endParaRPr lang="en-US" altLang="zh-CN" sz="2000" dirty="0" smtClean="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4.</a:t>
            </a:r>
            <a:r>
              <a:rPr lang="zh-CN" altLang="en-US" sz="2000" dirty="0" smtClean="0">
                <a:latin typeface="Times New Roman" panose="02020603050405020304" pitchFamily="18" charset="0"/>
                <a:cs typeface="Times New Roman" panose="02020603050405020304" pitchFamily="18" charset="0"/>
              </a:rPr>
              <a:t>画装配图。</a:t>
            </a:r>
            <a:endParaRPr lang="en-US" altLang="zh-CN" sz="2000" dirty="0" smtClean="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3507738" y="3429000"/>
            <a:ext cx="6137635" cy="313655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43313" y="987320"/>
            <a:ext cx="9713612" cy="553998"/>
          </a:xfrm>
          <a:prstGeom prst="rect">
            <a:avLst/>
          </a:prstGeom>
        </p:spPr>
        <p:txBody>
          <a:bodyPr wrap="square">
            <a:spAutoFit/>
          </a:bodyPr>
          <a:lstStyle/>
          <a:p>
            <a:pPr>
              <a:lnSpc>
                <a:spcPct val="150000"/>
              </a:lnSpc>
            </a:pPr>
            <a:r>
              <a:rPr lang="en-US" altLang="zh-CN" sz="2000" dirty="0" smtClean="0">
                <a:latin typeface="Times New Roman" panose="02020603050405020304" pitchFamily="18" charset="0"/>
                <a:cs typeface="Times New Roman" panose="02020603050405020304" pitchFamily="18" charset="0"/>
              </a:rPr>
              <a:t>1.</a:t>
            </a:r>
            <a:r>
              <a:rPr lang="zh-CN" altLang="en-US" sz="2000" dirty="0" smtClean="0">
                <a:latin typeface="Times New Roman" panose="02020603050405020304" pitchFamily="18" charset="0"/>
                <a:cs typeface="Times New Roman" panose="02020603050405020304" pitchFamily="18" charset="0"/>
              </a:rPr>
              <a:t>站</a:t>
            </a:r>
            <a:r>
              <a:rPr lang="zh-CN" altLang="en-US" sz="2000" dirty="0">
                <a:latin typeface="Times New Roman" panose="02020603050405020304" pitchFamily="18" charset="0"/>
                <a:cs typeface="Times New Roman" panose="02020603050405020304" pitchFamily="18" charset="0"/>
              </a:rPr>
              <a:t>在地面上的人想用尽可能小的力提升</a:t>
            </a:r>
            <a:r>
              <a:rPr lang="zh-CN" altLang="en-US" sz="2000" dirty="0" smtClean="0">
                <a:latin typeface="Times New Roman" panose="02020603050405020304" pitchFamily="18" charset="0"/>
                <a:cs typeface="Times New Roman" panose="02020603050405020304" pitchFamily="18" charset="0"/>
              </a:rPr>
              <a:t>水桶，请</a:t>
            </a:r>
            <a:r>
              <a:rPr lang="zh-CN" altLang="en-US" sz="2000" dirty="0">
                <a:latin typeface="Times New Roman" panose="02020603050405020304" pitchFamily="18" charset="0"/>
                <a:cs typeface="Times New Roman" panose="02020603050405020304" pitchFamily="18" charset="0"/>
              </a:rPr>
              <a:t>在</a:t>
            </a:r>
            <a:r>
              <a:rPr lang="zh-CN" altLang="en-US" sz="2000" dirty="0" smtClean="0">
                <a:latin typeface="Times New Roman" panose="02020603050405020304" pitchFamily="18" charset="0"/>
                <a:cs typeface="Times New Roman" panose="02020603050405020304" pitchFamily="18" charset="0"/>
              </a:rPr>
              <a:t>图中</a:t>
            </a:r>
            <a:r>
              <a:rPr lang="zh-CN" altLang="en-US" sz="2000" dirty="0">
                <a:latin typeface="Times New Roman" panose="02020603050405020304" pitchFamily="18" charset="0"/>
                <a:cs typeface="Times New Roman" panose="02020603050405020304" pitchFamily="18" charset="0"/>
              </a:rPr>
              <a:t>画出滑轮组绳子的绕法。</a:t>
            </a:r>
            <a:endParaRPr lang="zh-CN" altLang="en-US" sz="20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667800" y="444026"/>
            <a:ext cx="1415772" cy="461665"/>
          </a:xfrm>
          <a:prstGeom prst="rect">
            <a:avLst/>
          </a:prstGeom>
          <a:noFill/>
        </p:spPr>
        <p:txBody>
          <a:bodyPr wrap="none" rtlCol="0">
            <a:spAutoFit/>
          </a:bodyPr>
          <a:lstStyle/>
          <a:p>
            <a:pPr lvl="0" defTabSz="609600">
              <a:defRPr/>
            </a:pPr>
            <a:r>
              <a:rPr kumimoji="1" lang="zh-CN" altLang="en-US" sz="2400" b="1" kern="0" dirty="0">
                <a:blipFill dpi="0" rotWithShape="1">
                  <a:blip r:embed="rId1"/>
                  <a:srcRect/>
                  <a:stretch>
                    <a:fillRect/>
                  </a:stretch>
                </a:blipFill>
                <a:ea typeface="微软雅黑" panose="020B0503020204020204" charset="-122"/>
              </a:rPr>
              <a:t>随堂练习</a:t>
            </a:r>
            <a:endParaRPr kumimoji="1" lang="zh-CN" altLang="en-US" sz="2400" b="1" kern="0" dirty="0">
              <a:blipFill dpi="0" rotWithShape="1">
                <a:blip r:embed="rId1"/>
                <a:srcRect/>
                <a:stretch>
                  <a:fillRect/>
                </a:stretch>
              </a:blipFill>
              <a:ea typeface="微软雅黑" panose="020B0503020204020204" charset="-122"/>
            </a:endParaRPr>
          </a:p>
        </p:txBody>
      </p:sp>
      <p:pic>
        <p:nvPicPr>
          <p:cNvPr id="5" name="图片 4"/>
          <p:cNvPicPr>
            <a:picLocks noChangeAspect="1"/>
          </p:cNvPicPr>
          <p:nvPr/>
        </p:nvPicPr>
        <p:blipFill>
          <a:blip r:embed="rId2"/>
          <a:stretch>
            <a:fillRect/>
          </a:stretch>
        </p:blipFill>
        <p:spPr>
          <a:xfrm>
            <a:off x="1375686" y="2134884"/>
            <a:ext cx="2387745" cy="232805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44369" y="988674"/>
            <a:ext cx="9653834" cy="2400657"/>
          </a:xfrm>
          <a:prstGeom prst="rect">
            <a:avLst/>
          </a:prstGeom>
        </p:spPr>
        <p:txBody>
          <a:bodyPr wrap="square">
            <a:spAutoFit/>
          </a:bodyPr>
          <a:lstStyle/>
          <a:p>
            <a:pPr>
              <a:lnSpc>
                <a:spcPct val="150000"/>
              </a:lnSpc>
            </a:pPr>
            <a:r>
              <a:rPr lang="en-US" altLang="zh-CN" sz="2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小</a:t>
            </a:r>
            <a:r>
              <a:rPr lang="zh-CN" altLang="en-US" sz="2000" dirty="0">
                <a:latin typeface="Times New Roman" panose="02020603050405020304" pitchFamily="18" charset="0"/>
                <a:cs typeface="Times New Roman" panose="02020603050405020304" pitchFamily="18" charset="0"/>
              </a:rPr>
              <a:t>明做“测滑轮组机械效率”的实验</a:t>
            </a:r>
            <a:r>
              <a:rPr lang="zh-CN" altLang="en-US" sz="2000" dirty="0" smtClean="0">
                <a:latin typeface="Times New Roman" panose="02020603050405020304" pitchFamily="18" charset="0"/>
                <a:cs typeface="Times New Roman" panose="02020603050405020304" pitchFamily="18" charset="0"/>
              </a:rPr>
              <a:t>时，组装</a:t>
            </a:r>
            <a:r>
              <a:rPr lang="zh-CN" altLang="en-US" sz="2000" dirty="0">
                <a:latin typeface="Times New Roman" panose="02020603050405020304" pitchFamily="18" charset="0"/>
                <a:cs typeface="Times New Roman" panose="02020603050405020304" pitchFamily="18" charset="0"/>
              </a:rPr>
              <a:t>如</a:t>
            </a:r>
            <a:r>
              <a:rPr lang="zh-CN" altLang="en-US" sz="2000" dirty="0" smtClean="0">
                <a:latin typeface="Times New Roman" panose="02020603050405020304" pitchFamily="18" charset="0"/>
                <a:cs typeface="Times New Roman" panose="02020603050405020304" pitchFamily="18" charset="0"/>
              </a:rPr>
              <a:t>图所</a:t>
            </a:r>
            <a:r>
              <a:rPr lang="zh-CN" altLang="en-US" sz="2000" dirty="0">
                <a:latin typeface="Times New Roman" panose="02020603050405020304" pitchFamily="18" charset="0"/>
                <a:cs typeface="Times New Roman" panose="02020603050405020304" pitchFamily="18" charset="0"/>
              </a:rPr>
              <a:t>示的</a:t>
            </a:r>
            <a:r>
              <a:rPr lang="zh-CN" altLang="en-US" sz="2000" dirty="0" smtClean="0">
                <a:latin typeface="Times New Roman" panose="02020603050405020304" pitchFamily="18" charset="0"/>
                <a:cs typeface="Times New Roman" panose="02020603050405020304" pitchFamily="18" charset="0"/>
              </a:rPr>
              <a:t>滑轮组，请</a:t>
            </a:r>
            <a:r>
              <a:rPr lang="zh-CN" altLang="en-US" sz="2000" dirty="0">
                <a:latin typeface="Times New Roman" panose="02020603050405020304" pitchFamily="18" charset="0"/>
                <a:cs typeface="Times New Roman" panose="02020603050405020304" pitchFamily="18" charset="0"/>
              </a:rPr>
              <a:t>在图中画出使用该滑轮组时最省力的绕法。用此滑轮组将重为</a:t>
            </a:r>
            <a:r>
              <a:rPr lang="en-US" altLang="zh-CN" sz="2000" dirty="0" smtClean="0">
                <a:latin typeface="Times New Roman" panose="02020603050405020304" pitchFamily="18" charset="0"/>
                <a:cs typeface="Times New Roman" panose="02020603050405020304" pitchFamily="18" charset="0"/>
              </a:rPr>
              <a:t>3.6 </a:t>
            </a:r>
            <a:r>
              <a:rPr lang="en-US" altLang="zh-CN" sz="2000" dirty="0">
                <a:latin typeface="Times New Roman" panose="02020603050405020304" pitchFamily="18" charset="0"/>
                <a:cs typeface="Times New Roman" panose="02020603050405020304" pitchFamily="18" charset="0"/>
              </a:rPr>
              <a:t>N</a:t>
            </a:r>
            <a:r>
              <a:rPr lang="zh-CN" altLang="en-US" sz="2000" dirty="0">
                <a:latin typeface="Times New Roman" panose="02020603050405020304" pitchFamily="18" charset="0"/>
                <a:cs typeface="Times New Roman" panose="02020603050405020304" pitchFamily="18" charset="0"/>
              </a:rPr>
              <a:t>的物体匀速提起</a:t>
            </a:r>
            <a:r>
              <a:rPr lang="zh-CN" altLang="en-US" sz="2000" dirty="0" smtClean="0">
                <a:latin typeface="Times New Roman" panose="02020603050405020304" pitchFamily="18" charset="0"/>
                <a:cs typeface="Times New Roman" panose="02020603050405020304" pitchFamily="18" charset="0"/>
              </a:rPr>
              <a:t>时，拉力</a:t>
            </a:r>
            <a:r>
              <a:rPr lang="zh-CN" altLang="en-US" sz="2000" dirty="0">
                <a:latin typeface="Times New Roman" panose="02020603050405020304" pitchFamily="18" charset="0"/>
                <a:cs typeface="Times New Roman" panose="02020603050405020304" pitchFamily="18" charset="0"/>
              </a:rPr>
              <a:t>在</a:t>
            </a:r>
            <a:r>
              <a:rPr lang="en-US" altLang="zh-CN" sz="2000" dirty="0">
                <a:latin typeface="Times New Roman" panose="02020603050405020304" pitchFamily="18" charset="0"/>
                <a:cs typeface="Times New Roman" panose="02020603050405020304" pitchFamily="18" charset="0"/>
              </a:rPr>
              <a:t>1 s</a:t>
            </a:r>
            <a:r>
              <a:rPr lang="zh-CN" altLang="en-US" sz="2000" dirty="0">
                <a:latin typeface="Times New Roman" panose="02020603050405020304" pitchFamily="18" charset="0"/>
                <a:cs typeface="Times New Roman" panose="02020603050405020304" pitchFamily="18" charset="0"/>
              </a:rPr>
              <a:t>内做的功为</a:t>
            </a:r>
            <a:r>
              <a:rPr lang="en-US" altLang="zh-CN" sz="2000" dirty="0" smtClean="0">
                <a:latin typeface="Times New Roman" panose="02020603050405020304" pitchFamily="18" charset="0"/>
                <a:cs typeface="Times New Roman" panose="02020603050405020304" pitchFamily="18" charset="0"/>
              </a:rPr>
              <a:t>0.36 J</a:t>
            </a:r>
            <a:r>
              <a:rPr lang="zh-CN" altLang="en-US" sz="2000" dirty="0" smtClean="0">
                <a:latin typeface="Times New Roman" panose="02020603050405020304" pitchFamily="18" charset="0"/>
                <a:cs typeface="Times New Roman" panose="02020603050405020304" pitchFamily="18" charset="0"/>
              </a:rPr>
              <a:t>，滑轮组</a:t>
            </a:r>
            <a:r>
              <a:rPr lang="zh-CN" altLang="en-US" sz="2000" dirty="0">
                <a:latin typeface="Times New Roman" panose="02020603050405020304" pitchFamily="18" charset="0"/>
                <a:cs typeface="Times New Roman" panose="02020603050405020304" pitchFamily="18" charset="0"/>
              </a:rPr>
              <a:t>的机械效率为</a:t>
            </a:r>
            <a:r>
              <a:rPr lang="en-US" altLang="zh-CN" sz="2000" dirty="0">
                <a:latin typeface="Times New Roman" panose="02020603050405020304" pitchFamily="18" charset="0"/>
                <a:cs typeface="Times New Roman" panose="02020603050405020304" pitchFamily="18" charset="0"/>
              </a:rPr>
              <a:t>75%</a:t>
            </a:r>
            <a:r>
              <a:rPr lang="zh-CN" altLang="en-US" sz="2000" dirty="0">
                <a:latin typeface="Times New Roman" panose="02020603050405020304" pitchFamily="18" charset="0"/>
                <a:cs typeface="Times New Roman" panose="02020603050405020304" pitchFamily="18" charset="0"/>
              </a:rPr>
              <a:t>。求</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忽略摩擦及绳重</a:t>
            </a:r>
            <a:r>
              <a:rPr lang="en-US" altLang="zh-CN"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绳子自由端移动的速度和动滑轮的总重</a:t>
            </a:r>
            <a:r>
              <a:rPr lang="zh-CN" altLang="en-US" sz="2000" dirty="0" smtClean="0">
                <a:latin typeface="Times New Roman" panose="02020603050405020304" pitchFamily="18" charset="0"/>
                <a:cs typeface="Times New Roman" panose="02020603050405020304" pitchFamily="18" charset="0"/>
              </a:rPr>
              <a:t>。</a:t>
            </a:r>
            <a:endParaRPr lang="en-US" altLang="zh-CN" sz="2000" dirty="0" smtClean="0">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若用此滑轮组提起小于</a:t>
            </a:r>
            <a:r>
              <a:rPr lang="en-US" altLang="zh-CN" sz="2000" dirty="0">
                <a:latin typeface="Times New Roman" panose="02020603050405020304" pitchFamily="18" charset="0"/>
                <a:cs typeface="Times New Roman" panose="02020603050405020304" pitchFamily="18" charset="0"/>
              </a:rPr>
              <a:t>3.6 N</a:t>
            </a:r>
            <a:r>
              <a:rPr lang="zh-CN" altLang="en-US" sz="2000" dirty="0">
                <a:latin typeface="Times New Roman" panose="02020603050405020304" pitchFamily="18" charset="0"/>
                <a:cs typeface="Times New Roman" panose="02020603050405020304" pitchFamily="18" charset="0"/>
              </a:rPr>
              <a:t>的重物</a:t>
            </a:r>
            <a:r>
              <a:rPr lang="zh-CN" altLang="en-US" sz="2000" dirty="0" smtClean="0">
                <a:latin typeface="Times New Roman" panose="02020603050405020304" pitchFamily="18" charset="0"/>
                <a:cs typeface="Times New Roman" panose="02020603050405020304" pitchFamily="18" charset="0"/>
              </a:rPr>
              <a:t>时，其</a:t>
            </a:r>
            <a:r>
              <a:rPr lang="zh-CN" altLang="en-US" sz="2000" dirty="0">
                <a:latin typeface="Times New Roman" panose="02020603050405020304" pitchFamily="18" charset="0"/>
                <a:cs typeface="Times New Roman" panose="02020603050405020304" pitchFamily="18" charset="0"/>
              </a:rPr>
              <a:t>机械效率将如何改变</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说明理由。</a:t>
            </a:r>
            <a:endParaRPr lang="zh-CN" altLang="en-US" sz="20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667800" y="444026"/>
            <a:ext cx="1415772" cy="461665"/>
          </a:xfrm>
          <a:prstGeom prst="rect">
            <a:avLst/>
          </a:prstGeom>
          <a:noFill/>
        </p:spPr>
        <p:txBody>
          <a:bodyPr wrap="none" rtlCol="0">
            <a:spAutoFit/>
          </a:bodyPr>
          <a:lstStyle/>
          <a:p>
            <a:pPr lvl="0" defTabSz="609600">
              <a:defRPr/>
            </a:pPr>
            <a:r>
              <a:rPr kumimoji="1" lang="zh-CN" altLang="en-US" sz="2400" b="1" kern="0" dirty="0">
                <a:blipFill dpi="0" rotWithShape="1">
                  <a:blip r:embed="rId1"/>
                  <a:srcRect/>
                  <a:stretch>
                    <a:fillRect/>
                  </a:stretch>
                </a:blipFill>
                <a:ea typeface="微软雅黑" panose="020B0503020204020204" charset="-122"/>
              </a:rPr>
              <a:t>随堂练习</a:t>
            </a:r>
            <a:endParaRPr kumimoji="1" lang="zh-CN" altLang="en-US" sz="2400" b="1" kern="0" dirty="0">
              <a:blipFill dpi="0" rotWithShape="1">
                <a:blip r:embed="rId1"/>
                <a:srcRect/>
                <a:stretch>
                  <a:fillRect/>
                </a:stretch>
              </a:blipFill>
              <a:ea typeface="微软雅黑" panose="020B0503020204020204" charset="-122"/>
            </a:endParaRPr>
          </a:p>
        </p:txBody>
      </p:sp>
      <p:pic>
        <p:nvPicPr>
          <p:cNvPr id="5" name="图片 4"/>
          <p:cNvPicPr>
            <a:picLocks noChangeAspect="1"/>
          </p:cNvPicPr>
          <p:nvPr/>
        </p:nvPicPr>
        <p:blipFill>
          <a:blip r:embed="rId2"/>
          <a:stretch>
            <a:fillRect/>
          </a:stretch>
        </p:blipFill>
        <p:spPr>
          <a:xfrm>
            <a:off x="1235075" y="3652128"/>
            <a:ext cx="1303314" cy="256123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44599" y="990600"/>
            <a:ext cx="9712325" cy="2862322"/>
          </a:xfrm>
          <a:prstGeom prst="rect">
            <a:avLst/>
          </a:prstGeom>
        </p:spPr>
        <p:txBody>
          <a:bodyPr wrap="square">
            <a:spAutoFit/>
          </a:bodyPr>
          <a:lstStyle/>
          <a:p>
            <a:pPr>
              <a:lnSpc>
                <a:spcPct val="150000"/>
              </a:lnSpc>
            </a:pPr>
            <a:r>
              <a:rPr lang="zh-CN" altLang="en-US" sz="2000" dirty="0" smtClean="0">
                <a:latin typeface="Times New Roman" panose="02020603050405020304" pitchFamily="18" charset="0"/>
                <a:cs typeface="Times New Roman" panose="02020603050405020304" pitchFamily="18" charset="0"/>
              </a:rPr>
              <a:t>例</a:t>
            </a:r>
            <a:r>
              <a:rPr lang="en-US" altLang="zh-CN" sz="2000" dirty="0" smtClean="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把</a:t>
            </a:r>
            <a:r>
              <a:rPr lang="zh-CN" altLang="en-US" sz="2000" dirty="0">
                <a:latin typeface="Times New Roman" panose="02020603050405020304" pitchFamily="18" charset="0"/>
                <a:cs typeface="Times New Roman" panose="02020603050405020304" pitchFamily="18" charset="0"/>
              </a:rPr>
              <a:t>质量相等的</a:t>
            </a:r>
            <a:r>
              <a:rPr lang="en-US" altLang="zh-CN" sz="2000" i="1"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两物体挂</a:t>
            </a:r>
            <a:r>
              <a:rPr lang="zh-CN" altLang="en-US" sz="2000" dirty="0" smtClean="0">
                <a:latin typeface="Times New Roman" panose="02020603050405020304" pitchFamily="18" charset="0"/>
                <a:cs typeface="Times New Roman" panose="02020603050405020304" pitchFamily="18" charset="0"/>
              </a:rPr>
              <a:t>在如图所</a:t>
            </a:r>
            <a:r>
              <a:rPr lang="zh-CN" altLang="en-US" sz="2000" dirty="0">
                <a:latin typeface="Times New Roman" panose="02020603050405020304" pitchFamily="18" charset="0"/>
                <a:cs typeface="Times New Roman" panose="02020603050405020304" pitchFamily="18" charset="0"/>
              </a:rPr>
              <a:t>示的滑轮组</a:t>
            </a:r>
            <a:r>
              <a:rPr lang="zh-CN" altLang="en-US" sz="2000" dirty="0" smtClean="0">
                <a:latin typeface="Times New Roman" panose="02020603050405020304" pitchFamily="18" charset="0"/>
                <a:cs typeface="Times New Roman" panose="02020603050405020304" pitchFamily="18" charset="0"/>
              </a:rPr>
              <a:t>下面，不计</a:t>
            </a:r>
            <a:r>
              <a:rPr lang="zh-CN" altLang="en-US" sz="2000" dirty="0">
                <a:latin typeface="Times New Roman" panose="02020603050405020304" pitchFamily="18" charset="0"/>
                <a:cs typeface="Times New Roman" panose="02020603050405020304" pitchFamily="18" charset="0"/>
              </a:rPr>
              <a:t>绳子、滑轮的重力和</a:t>
            </a:r>
            <a:r>
              <a:rPr lang="zh-CN" altLang="en-US" sz="2000" dirty="0" smtClean="0">
                <a:latin typeface="Times New Roman" panose="02020603050405020304" pitchFamily="18" charset="0"/>
                <a:cs typeface="Times New Roman" panose="02020603050405020304" pitchFamily="18" charset="0"/>
              </a:rPr>
              <a:t>摩擦，放手后</a:t>
            </a:r>
            <a:r>
              <a:rPr lang="en-US" altLang="zh-CN" sz="2000" dirty="0" smtClean="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A.</a:t>
            </a:r>
            <a:r>
              <a:rPr lang="en-US" altLang="zh-CN" sz="2000" i="1" dirty="0">
                <a:latin typeface="Times New Roman" panose="02020603050405020304" pitchFamily="18" charset="0"/>
                <a:cs typeface="Times New Roman" panose="02020603050405020304" pitchFamily="18" charset="0"/>
              </a:rPr>
              <a:t>A</a:t>
            </a:r>
            <a:r>
              <a:rPr lang="zh-CN" altLang="en-US" sz="2000" dirty="0" smtClean="0">
                <a:latin typeface="Times New Roman" panose="02020603050405020304" pitchFamily="18" charset="0"/>
                <a:cs typeface="Times New Roman" panose="02020603050405020304" pitchFamily="18" charset="0"/>
              </a:rPr>
              <a:t>上升</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B.</a:t>
            </a:r>
            <a:r>
              <a:rPr lang="en-US" altLang="zh-CN" sz="2000" i="1" dirty="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下降</a:t>
            </a:r>
            <a:endParaRPr lang="zh-CN" altLang="en-US"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C.</a:t>
            </a:r>
            <a:r>
              <a:rPr lang="en-US" altLang="zh-CN" sz="2000" i="1" dirty="0" smtClean="0">
                <a:latin typeface="Times New Roman" panose="02020603050405020304" pitchFamily="18" charset="0"/>
                <a:cs typeface="Times New Roman" panose="02020603050405020304" pitchFamily="18" charset="0"/>
              </a:rPr>
              <a:t>A</a:t>
            </a:r>
            <a:r>
              <a:rPr lang="zh-CN" altLang="en-US"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B</a:t>
            </a:r>
            <a:r>
              <a:rPr lang="zh-CN" altLang="en-US" sz="2000" dirty="0">
                <a:latin typeface="Times New Roman" panose="02020603050405020304" pitchFamily="18" charset="0"/>
                <a:cs typeface="Times New Roman" panose="02020603050405020304" pitchFamily="18" charset="0"/>
              </a:rPr>
              <a:t>均静止</a:t>
            </a:r>
            <a:endParaRPr lang="zh-CN" altLang="en-US" sz="2000" dirty="0">
              <a:latin typeface="Times New Roman" panose="02020603050405020304" pitchFamily="18" charset="0"/>
              <a:cs typeface="Times New Roman" panose="02020603050405020304" pitchFamily="18" charset="0"/>
            </a:endParaRPr>
          </a:p>
          <a:p>
            <a:pPr>
              <a:lnSpc>
                <a:spcPct val="150000"/>
              </a:lnSpc>
            </a:pPr>
            <a:r>
              <a:rPr lang="en-US" altLang="zh-CN" sz="2000" dirty="0">
                <a:latin typeface="Times New Roman" panose="02020603050405020304" pitchFamily="18" charset="0"/>
                <a:cs typeface="Times New Roman" panose="02020603050405020304" pitchFamily="18" charset="0"/>
              </a:rPr>
              <a:t>D.</a:t>
            </a:r>
            <a:r>
              <a:rPr lang="zh-CN" altLang="en-US" sz="2000" dirty="0">
                <a:latin typeface="Times New Roman" panose="02020603050405020304" pitchFamily="18" charset="0"/>
                <a:cs typeface="Times New Roman" panose="02020603050405020304" pitchFamily="18" charset="0"/>
              </a:rPr>
              <a:t>无法</a:t>
            </a:r>
            <a:r>
              <a:rPr lang="zh-CN" altLang="en-US" sz="2000" dirty="0" smtClean="0">
                <a:latin typeface="Times New Roman" panose="02020603050405020304" pitchFamily="18" charset="0"/>
                <a:cs typeface="Times New Roman" panose="02020603050405020304" pitchFamily="18" charset="0"/>
              </a:rPr>
              <a:t>判断</a:t>
            </a:r>
            <a:endParaRPr lang="zh-CN" altLang="en-US" sz="20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7488194" y="1595863"/>
            <a:ext cx="2290416" cy="2458669"/>
          </a:xfrm>
          <a:prstGeom prst="rect">
            <a:avLst/>
          </a:prstGeom>
        </p:spPr>
      </p:pic>
      <p:sp>
        <p:nvSpPr>
          <p:cNvPr id="6" name="文本框 5"/>
          <p:cNvSpPr txBox="1"/>
          <p:nvPr/>
        </p:nvSpPr>
        <p:spPr>
          <a:xfrm>
            <a:off x="667800" y="444026"/>
            <a:ext cx="1415772" cy="461665"/>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zh-CN" altLang="en-US" sz="2400" b="1" kern="0" noProof="0" dirty="0">
                <a:blipFill dpi="0" rotWithShape="1">
                  <a:blip r:embed="rId2"/>
                  <a:srcRect/>
                  <a:stretch>
                    <a:fillRect/>
                  </a:stretch>
                </a:blipFill>
                <a:ea typeface="微软雅黑" panose="020B0503020204020204" charset="-122"/>
              </a:rPr>
              <a:t>典例分析</a:t>
            </a:r>
            <a:endParaRPr kumimoji="1" lang="zh-CN" altLang="en-US" sz="2400" b="1" i="0" u="none" strike="noStrike" kern="0" cap="none" spc="0" normalizeH="0" baseline="0" noProof="0" dirty="0" smtClean="0">
              <a:ln>
                <a:noFill/>
              </a:ln>
              <a:blipFill dpi="0" rotWithShape="1">
                <a:blip r:embed="rId2"/>
                <a:srcRect/>
                <a:stretch>
                  <a:fillRect/>
                </a:stretch>
              </a:blipFill>
              <a:uLnTx/>
              <a:uFillTx/>
              <a:ea typeface="微软雅黑" panose="020B050302020402020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67800" y="444026"/>
            <a:ext cx="1415772" cy="461665"/>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zh-CN" altLang="en-US" sz="2400" b="1" kern="0" noProof="0" dirty="0">
                <a:blipFill dpi="0" rotWithShape="1">
                  <a:blip r:embed="rId1"/>
                  <a:srcRect/>
                  <a:stretch>
                    <a:fillRect/>
                  </a:stretch>
                </a:blipFill>
                <a:ea typeface="微软雅黑" panose="020B0503020204020204" charset="-122"/>
              </a:rPr>
              <a:t>典例分析</a:t>
            </a:r>
            <a:endParaRPr kumimoji="1" lang="zh-CN" altLang="en-US" sz="2400" b="1" i="0" u="none" strike="noStrike" kern="0" cap="none" spc="0" normalizeH="0" baseline="0" noProof="0" dirty="0" smtClean="0">
              <a:ln>
                <a:noFill/>
              </a:ln>
              <a:blipFill dpi="0" rotWithShape="1">
                <a:blip r:embed="rId1"/>
                <a:srcRect/>
                <a:stretch>
                  <a:fillRect/>
                </a:stretch>
              </a:blipFill>
              <a:uLnTx/>
              <a:uFillTx/>
              <a:ea typeface="微软雅黑" panose="020B0503020204020204" charset="-122"/>
            </a:endParaRPr>
          </a:p>
        </p:txBody>
      </p:sp>
      <p:sp>
        <p:nvSpPr>
          <p:cNvPr id="3" name="矩形 2"/>
          <p:cNvSpPr/>
          <p:nvPr/>
        </p:nvSpPr>
        <p:spPr>
          <a:xfrm>
            <a:off x="1243877" y="991660"/>
            <a:ext cx="9713047" cy="1015663"/>
          </a:xfrm>
          <a:prstGeom prst="rect">
            <a:avLst/>
          </a:prstGeom>
        </p:spPr>
        <p:txBody>
          <a:bodyPr wrap="square">
            <a:spAutoFit/>
          </a:bodyPr>
          <a:lstStyle/>
          <a:p>
            <a:pPr>
              <a:lnSpc>
                <a:spcPct val="150000"/>
              </a:lnSpc>
            </a:pPr>
            <a:r>
              <a:rPr lang="zh-CN" altLang="en-US" sz="2000" dirty="0" smtClean="0"/>
              <a:t>在</a:t>
            </a:r>
            <a:r>
              <a:rPr lang="zh-CN" altLang="en-US" sz="2000" dirty="0"/>
              <a:t>判断特殊滑轮组的省力情况</a:t>
            </a:r>
            <a:r>
              <a:rPr lang="zh-CN" altLang="en-US" sz="2000" dirty="0" smtClean="0"/>
              <a:t>时，不能</a:t>
            </a:r>
            <a:r>
              <a:rPr lang="zh-CN" altLang="en-US" sz="2000" dirty="0"/>
              <a:t>只看绳子的段</a:t>
            </a:r>
            <a:r>
              <a:rPr lang="zh-CN" altLang="en-US" sz="2000" dirty="0" smtClean="0"/>
              <a:t>数，要</a:t>
            </a:r>
            <a:r>
              <a:rPr lang="zh-CN" altLang="en-US" sz="2000" dirty="0"/>
              <a:t>分析受力</a:t>
            </a:r>
            <a:r>
              <a:rPr lang="zh-CN" altLang="en-US" sz="2000" dirty="0" smtClean="0"/>
              <a:t>情况，如图所</a:t>
            </a:r>
            <a:r>
              <a:rPr lang="zh-CN" altLang="en-US" sz="2000" dirty="0"/>
              <a:t>示。</a:t>
            </a:r>
            <a:r>
              <a:rPr lang="en-US" altLang="zh-CN" sz="2000" dirty="0"/>
              <a:t>(</a:t>
            </a:r>
            <a:r>
              <a:rPr lang="zh-CN" altLang="en-US" sz="2000" dirty="0" smtClean="0"/>
              <a:t>注意：绕</a:t>
            </a:r>
            <a:r>
              <a:rPr lang="zh-CN" altLang="en-US" sz="2000" dirty="0"/>
              <a:t>过滑轮的绳子各处的拉力是相等的</a:t>
            </a:r>
            <a:r>
              <a:rPr lang="en-US" altLang="zh-CN" sz="2000" dirty="0"/>
              <a:t>)</a:t>
            </a:r>
            <a:endParaRPr lang="en-US" altLang="zh-CN" sz="2000" dirty="0"/>
          </a:p>
        </p:txBody>
      </p:sp>
      <p:pic>
        <p:nvPicPr>
          <p:cNvPr id="4" name="图片 3"/>
          <p:cNvPicPr>
            <a:picLocks noChangeAspect="1"/>
          </p:cNvPicPr>
          <p:nvPr/>
        </p:nvPicPr>
        <p:blipFill>
          <a:blip r:embed="rId2"/>
          <a:stretch>
            <a:fillRect/>
          </a:stretch>
        </p:blipFill>
        <p:spPr>
          <a:xfrm>
            <a:off x="2820027" y="2329178"/>
            <a:ext cx="6560745" cy="3844998"/>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43312" y="989313"/>
            <a:ext cx="9836579" cy="1476375"/>
          </a:xfrm>
          <a:prstGeom prst="rect">
            <a:avLst/>
          </a:prstGeom>
          <a:noFill/>
        </p:spPr>
        <p:txBody>
          <a:bodyPr wrap="square" rtlCol="0">
            <a:spAutoFit/>
          </a:bodyPr>
          <a:lstStyle/>
          <a:p>
            <a:pPr>
              <a:lnSpc>
                <a:spcPct val="150000"/>
              </a:lnSpc>
            </a:pPr>
            <a:r>
              <a:rPr lang="en-US" altLang="zh-CN" sz="2000" dirty="0" smtClean="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如</a:t>
            </a:r>
            <a:r>
              <a:rPr lang="zh-CN" altLang="en-US" sz="2000" dirty="0" smtClean="0">
                <a:latin typeface="Times New Roman" panose="02020603050405020304" pitchFamily="18" charset="0"/>
                <a:cs typeface="Times New Roman" panose="02020603050405020304" pitchFamily="18" charset="0"/>
              </a:rPr>
              <a:t>图所示，小</a:t>
            </a:r>
            <a:r>
              <a:rPr lang="zh-CN" altLang="en-US" sz="2000" dirty="0">
                <a:latin typeface="Times New Roman" panose="02020603050405020304" pitchFamily="18" charset="0"/>
                <a:cs typeface="Times New Roman" panose="02020603050405020304" pitchFamily="18" charset="0"/>
              </a:rPr>
              <a:t>丽用</a:t>
            </a:r>
            <a:r>
              <a:rPr lang="zh-CN" altLang="en-US" sz="2000" dirty="0" smtClean="0">
                <a:latin typeface="Times New Roman" panose="02020603050405020304" pitchFamily="18" charset="0"/>
                <a:cs typeface="Times New Roman" panose="02020603050405020304" pitchFamily="18" charset="0"/>
              </a:rPr>
              <a:t>三个</a:t>
            </a:r>
            <a:r>
              <a:rPr lang="zh-CN" altLang="en-US" sz="2000" dirty="0">
                <a:latin typeface="Times New Roman" panose="02020603050405020304" pitchFamily="18" charset="0"/>
                <a:cs typeface="Times New Roman" panose="02020603050405020304" pitchFamily="18" charset="0"/>
              </a:rPr>
              <a:t>均重</a:t>
            </a:r>
            <a:r>
              <a:rPr lang="en-US" altLang="zh-CN" sz="2000" dirty="0" smtClean="0">
                <a:latin typeface="Times New Roman" panose="02020603050405020304" pitchFamily="18" charset="0"/>
                <a:cs typeface="Times New Roman" panose="02020603050405020304" pitchFamily="18" charset="0"/>
              </a:rPr>
              <a:t>10 N</a:t>
            </a:r>
            <a:r>
              <a:rPr lang="zh-CN" altLang="en-US" sz="2000" dirty="0">
                <a:latin typeface="Times New Roman" panose="02020603050405020304" pitchFamily="18" charset="0"/>
                <a:cs typeface="Times New Roman" panose="02020603050405020304" pitchFamily="18" charset="0"/>
              </a:rPr>
              <a:t>的滑轮组成的滑轮组以</a:t>
            </a:r>
            <a:r>
              <a:rPr lang="en-US" altLang="zh-CN" sz="2000" dirty="0" smtClean="0">
                <a:latin typeface="Times New Roman" panose="02020603050405020304" pitchFamily="18" charset="0"/>
                <a:cs typeface="Times New Roman" panose="02020603050405020304" pitchFamily="18" charset="0"/>
              </a:rPr>
              <a:t>1 m/s</a:t>
            </a:r>
            <a:r>
              <a:rPr lang="zh-CN" altLang="en-US" sz="2000" dirty="0">
                <a:latin typeface="Times New Roman" panose="02020603050405020304" pitchFamily="18" charset="0"/>
                <a:cs typeface="Times New Roman" panose="02020603050405020304" pitchFamily="18" charset="0"/>
              </a:rPr>
              <a:t>匀速吊起重</a:t>
            </a:r>
            <a:r>
              <a:rPr lang="en-US" altLang="zh-CN" sz="2000" dirty="0" smtClean="0">
                <a:latin typeface="Times New Roman" panose="02020603050405020304" pitchFamily="18" charset="0"/>
                <a:cs typeface="Times New Roman" panose="02020603050405020304" pitchFamily="18" charset="0"/>
              </a:rPr>
              <a:t>470 N</a:t>
            </a:r>
            <a:r>
              <a:rPr lang="zh-CN" altLang="en-US" sz="2000" dirty="0">
                <a:latin typeface="Times New Roman" panose="02020603050405020304" pitchFamily="18" charset="0"/>
                <a:cs typeface="Times New Roman" panose="02020603050405020304" pitchFamily="18" charset="0"/>
              </a:rPr>
              <a:t>的</a:t>
            </a:r>
            <a:r>
              <a:rPr lang="zh-CN" altLang="en-US" sz="2000" dirty="0" smtClean="0">
                <a:latin typeface="Times New Roman" panose="02020603050405020304" pitchFamily="18" charset="0"/>
                <a:cs typeface="Times New Roman" panose="02020603050405020304" pitchFamily="18" charset="0"/>
              </a:rPr>
              <a:t>物体，物体</a:t>
            </a:r>
            <a:r>
              <a:rPr lang="zh-CN" altLang="en-US" sz="2000" dirty="0">
                <a:latin typeface="Times New Roman" panose="02020603050405020304" pitchFamily="18" charset="0"/>
                <a:cs typeface="Times New Roman" panose="02020603050405020304" pitchFamily="18" charset="0"/>
              </a:rPr>
              <a:t>上升</a:t>
            </a:r>
            <a:r>
              <a:rPr lang="en-US" altLang="zh-CN" sz="2000" dirty="0" smtClean="0">
                <a:latin typeface="Times New Roman" panose="02020603050405020304" pitchFamily="18" charset="0"/>
                <a:cs typeface="Times New Roman" panose="02020603050405020304" pitchFamily="18" charset="0"/>
              </a:rPr>
              <a:t>5 m</a:t>
            </a:r>
            <a:r>
              <a:rPr lang="zh-CN" altLang="en-US" sz="2000" dirty="0" smtClean="0">
                <a:latin typeface="Times New Roman" panose="02020603050405020304" pitchFamily="18" charset="0"/>
                <a:cs typeface="Times New Roman" panose="02020603050405020304" pitchFamily="18" charset="0"/>
              </a:rPr>
              <a:t>，不计</a:t>
            </a:r>
            <a:r>
              <a:rPr lang="zh-CN" altLang="en-US" sz="2000" dirty="0">
                <a:latin typeface="Times New Roman" panose="02020603050405020304" pitchFamily="18" charset="0"/>
                <a:cs typeface="Times New Roman" panose="02020603050405020304" pitchFamily="18" charset="0"/>
              </a:rPr>
              <a:t>绳的重力及一切</a:t>
            </a:r>
            <a:r>
              <a:rPr lang="zh-CN" altLang="en-US" sz="2000" dirty="0" smtClean="0">
                <a:latin typeface="Times New Roman" panose="02020603050405020304" pitchFamily="18" charset="0"/>
                <a:cs typeface="Times New Roman" panose="02020603050405020304" pitchFamily="18" charset="0"/>
              </a:rPr>
              <a:t>摩擦，绳</a:t>
            </a:r>
            <a:r>
              <a:rPr lang="zh-CN" altLang="en-US" sz="2000" dirty="0">
                <a:latin typeface="Times New Roman" panose="02020603050405020304" pitchFamily="18" charset="0"/>
                <a:cs typeface="Times New Roman" panose="02020603050405020304" pitchFamily="18" charset="0"/>
              </a:rPr>
              <a:t>的拉力</a:t>
            </a:r>
            <a:r>
              <a:rPr lang="en-US" altLang="zh-CN" sz="2000" i="1" dirty="0" smtClean="0">
                <a:latin typeface="Times New Roman" panose="02020603050405020304" pitchFamily="18" charset="0"/>
                <a:cs typeface="Times New Roman" panose="02020603050405020304" pitchFamily="18" charset="0"/>
              </a:rPr>
              <a:t>F</a:t>
            </a:r>
            <a:r>
              <a:rPr lang="en-US" altLang="zh-CN" sz="2000" dirty="0" smtClean="0">
                <a:latin typeface="Times New Roman" panose="02020603050405020304" pitchFamily="18" charset="0"/>
                <a:cs typeface="Times New Roman" panose="02020603050405020304" pitchFamily="18" charset="0"/>
              </a:rPr>
              <a:t>=</a:t>
            </a:r>
            <a:r>
              <a:rPr lang="en-US" altLang="zh-CN" sz="2000" u="sng" dirty="0" smtClean="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N</a:t>
            </a:r>
            <a:r>
              <a:rPr lang="zh-CN" altLang="en-US" sz="2000" dirty="0" smtClean="0">
                <a:latin typeface="Times New Roman" panose="02020603050405020304" pitchFamily="18" charset="0"/>
                <a:cs typeface="Times New Roman" panose="02020603050405020304" pitchFamily="18" charset="0"/>
              </a:rPr>
              <a:t>，</a:t>
            </a:r>
            <a:r>
              <a:rPr lang="zh-CN" altLang="en-US" sz="2000" dirty="0" smtClean="0"/>
              <a:t>滑轮组</a:t>
            </a:r>
            <a:r>
              <a:rPr lang="zh-CN" altLang="en-US" sz="2000" dirty="0"/>
              <a:t>的机械效率为</a:t>
            </a:r>
            <a:r>
              <a:rPr lang="en-US" altLang="zh-CN" sz="2000" dirty="0"/>
              <a:t>________</a:t>
            </a:r>
            <a:r>
              <a:rPr lang="zh-CN" altLang="en-US" sz="2000" dirty="0"/>
              <a:t> </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667800" y="444026"/>
            <a:ext cx="1415772" cy="461665"/>
          </a:xfrm>
          <a:prstGeom prst="rect">
            <a:avLst/>
          </a:prstGeom>
          <a:noFill/>
        </p:spPr>
        <p:txBody>
          <a:bodyPr wrap="none" rtlCol="0">
            <a:spAutoFit/>
          </a:bodyPr>
          <a:lstStyle/>
          <a:p>
            <a:pPr lvl="0" defTabSz="609600">
              <a:defRPr/>
            </a:pPr>
            <a:r>
              <a:rPr kumimoji="1" lang="zh-CN" altLang="en-US" sz="2400" b="1" kern="0" dirty="0">
                <a:blipFill dpi="0" rotWithShape="1">
                  <a:blip r:embed="rId1"/>
                  <a:srcRect/>
                  <a:stretch>
                    <a:fillRect/>
                  </a:stretch>
                </a:blipFill>
                <a:ea typeface="微软雅黑" panose="020B0503020204020204" charset="-122"/>
              </a:rPr>
              <a:t>随堂练习</a:t>
            </a:r>
            <a:endParaRPr kumimoji="1" lang="zh-CN" altLang="en-US" sz="2400" b="1" kern="0" dirty="0">
              <a:blipFill dpi="0" rotWithShape="1">
                <a:blip r:embed="rId1"/>
                <a:srcRect/>
                <a:stretch>
                  <a:fillRect/>
                </a:stretch>
              </a:blipFill>
              <a:ea typeface="微软雅黑" panose="020B0503020204020204" charset="-122"/>
            </a:endParaRPr>
          </a:p>
        </p:txBody>
      </p:sp>
      <p:pic>
        <p:nvPicPr>
          <p:cNvPr id="3" name="图片 2"/>
          <p:cNvPicPr>
            <a:picLocks noChangeAspect="1"/>
          </p:cNvPicPr>
          <p:nvPr/>
        </p:nvPicPr>
        <p:blipFill>
          <a:blip r:embed="rId2"/>
          <a:stretch>
            <a:fillRect/>
          </a:stretch>
        </p:blipFill>
        <p:spPr>
          <a:xfrm>
            <a:off x="1563025" y="2673159"/>
            <a:ext cx="1844816" cy="272684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35075" y="985341"/>
            <a:ext cx="9721850" cy="1015663"/>
          </a:xfrm>
          <a:prstGeom prst="rect">
            <a:avLst/>
          </a:prstGeom>
        </p:spPr>
        <p:txBody>
          <a:bodyPr wrap="square">
            <a:spAutoFit/>
          </a:bodyPr>
          <a:lstStyle/>
          <a:p>
            <a:pPr>
              <a:lnSpc>
                <a:spcPct val="150000"/>
              </a:lnSpc>
            </a:pPr>
            <a:r>
              <a:rPr lang="en-US" altLang="zh-CN" sz="2000" dirty="0" smtClean="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如</a:t>
            </a:r>
            <a:r>
              <a:rPr lang="zh-CN" altLang="en-US" sz="2000" dirty="0" smtClean="0">
                <a:latin typeface="Times New Roman" panose="02020603050405020304" pitchFamily="18" charset="0"/>
                <a:cs typeface="Times New Roman" panose="02020603050405020304" pitchFamily="18" charset="0"/>
              </a:rPr>
              <a:t>图所示，质量</a:t>
            </a:r>
            <a:r>
              <a:rPr lang="zh-CN" altLang="en-US" sz="2000" dirty="0">
                <a:latin typeface="Times New Roman" panose="02020603050405020304" pitchFamily="18" charset="0"/>
                <a:cs typeface="Times New Roman" panose="02020603050405020304" pitchFamily="18" charset="0"/>
              </a:rPr>
              <a:t>为</a:t>
            </a:r>
            <a:r>
              <a:rPr lang="en-US" altLang="zh-CN" sz="2000" dirty="0" smtClean="0">
                <a:latin typeface="Times New Roman" panose="02020603050405020304" pitchFamily="18" charset="0"/>
                <a:cs typeface="Times New Roman" panose="02020603050405020304" pitchFamily="18" charset="0"/>
              </a:rPr>
              <a:t>60 kg</a:t>
            </a:r>
            <a:r>
              <a:rPr lang="zh-CN" altLang="en-US" sz="2000" dirty="0">
                <a:latin typeface="Times New Roman" panose="02020603050405020304" pitchFamily="18" charset="0"/>
                <a:cs typeface="Times New Roman" panose="02020603050405020304" pitchFamily="18" charset="0"/>
              </a:rPr>
              <a:t>的</a:t>
            </a:r>
            <a:r>
              <a:rPr lang="zh-CN" altLang="en-US" sz="2000" dirty="0" smtClean="0">
                <a:latin typeface="Times New Roman" panose="02020603050405020304" pitchFamily="18" charset="0"/>
                <a:cs typeface="Times New Roman" panose="02020603050405020304" pitchFamily="18" charset="0"/>
              </a:rPr>
              <a:t>人，站</a:t>
            </a:r>
            <a:r>
              <a:rPr lang="zh-CN" altLang="en-US" sz="2000" dirty="0">
                <a:latin typeface="Times New Roman" panose="02020603050405020304" pitchFamily="18" charset="0"/>
                <a:cs typeface="Times New Roman" panose="02020603050405020304" pitchFamily="18" charset="0"/>
              </a:rPr>
              <a:t>在质量</a:t>
            </a:r>
            <a:r>
              <a:rPr lang="zh-CN" altLang="en-US" sz="2000" dirty="0" smtClean="0">
                <a:latin typeface="Times New Roman" panose="02020603050405020304" pitchFamily="18" charset="0"/>
                <a:cs typeface="Times New Roman" panose="02020603050405020304" pitchFamily="18" charset="0"/>
              </a:rPr>
              <a:t>为</a:t>
            </a:r>
            <a:r>
              <a:rPr lang="en-US" altLang="zh-CN" sz="2000" dirty="0" smtClean="0">
                <a:latin typeface="Times New Roman" panose="02020603050405020304" pitchFamily="18" charset="0"/>
                <a:cs typeface="Times New Roman" panose="02020603050405020304" pitchFamily="18" charset="0"/>
              </a:rPr>
              <a:t>30 kg</a:t>
            </a:r>
            <a:r>
              <a:rPr lang="zh-CN" altLang="en-US" sz="2000" dirty="0">
                <a:latin typeface="Times New Roman" panose="02020603050405020304" pitchFamily="18" charset="0"/>
                <a:cs typeface="Times New Roman" panose="02020603050405020304" pitchFamily="18" charset="0"/>
              </a:rPr>
              <a:t>的吊篮</a:t>
            </a:r>
            <a:r>
              <a:rPr lang="zh-CN" altLang="en-US" sz="2000" dirty="0" smtClean="0">
                <a:latin typeface="Times New Roman" panose="02020603050405020304" pitchFamily="18" charset="0"/>
                <a:cs typeface="Times New Roman" panose="02020603050405020304" pitchFamily="18" charset="0"/>
              </a:rPr>
              <a:t>内，他</a:t>
            </a:r>
            <a:r>
              <a:rPr lang="zh-CN" altLang="en-US" sz="2000" dirty="0">
                <a:latin typeface="Times New Roman" panose="02020603050405020304" pitchFamily="18" charset="0"/>
                <a:cs typeface="Times New Roman" panose="02020603050405020304" pitchFamily="18" charset="0"/>
              </a:rPr>
              <a:t>至少</a:t>
            </a:r>
            <a:r>
              <a:rPr lang="zh-CN" altLang="en-US" sz="2000" dirty="0" smtClean="0">
                <a:latin typeface="Times New Roman" panose="02020603050405020304" pitchFamily="18" charset="0"/>
                <a:cs typeface="Times New Roman" panose="02020603050405020304" pitchFamily="18" charset="0"/>
              </a:rPr>
              <a:t>用</a:t>
            </a:r>
            <a:r>
              <a:rPr lang="zh-CN" altLang="en-US" sz="2000" u="sng" dirty="0" smtClean="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N</a:t>
            </a:r>
            <a:r>
              <a:rPr lang="zh-CN" altLang="en-US" sz="2000" dirty="0">
                <a:latin typeface="Times New Roman" panose="02020603050405020304" pitchFamily="18" charset="0"/>
                <a:cs typeface="Times New Roman" panose="02020603050405020304" pitchFamily="18" charset="0"/>
              </a:rPr>
              <a:t>的拉力拉住</a:t>
            </a:r>
            <a:r>
              <a:rPr lang="zh-CN" altLang="en-US" sz="2000" dirty="0" smtClean="0">
                <a:latin typeface="Times New Roman" panose="02020603050405020304" pitchFamily="18" charset="0"/>
                <a:cs typeface="Times New Roman" panose="02020603050405020304" pitchFamily="18" charset="0"/>
              </a:rPr>
              <a:t>绳子，才能</a:t>
            </a:r>
            <a:r>
              <a:rPr lang="zh-CN" altLang="en-US" sz="2000" dirty="0">
                <a:latin typeface="Times New Roman" panose="02020603050405020304" pitchFamily="18" charset="0"/>
                <a:cs typeface="Times New Roman" panose="02020603050405020304" pitchFamily="18" charset="0"/>
              </a:rPr>
              <a:t>使自己和吊篮在空中保持静止。</a:t>
            </a:r>
            <a:r>
              <a:rPr lang="en-US" altLang="zh-CN"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g</a:t>
            </a:r>
            <a:r>
              <a:rPr lang="zh-CN" altLang="en-US" sz="2000" dirty="0">
                <a:latin typeface="Times New Roman" panose="02020603050405020304" pitchFamily="18" charset="0"/>
                <a:cs typeface="Times New Roman" panose="02020603050405020304" pitchFamily="18" charset="0"/>
              </a:rPr>
              <a:t>取</a:t>
            </a:r>
            <a:r>
              <a:rPr lang="en-US" altLang="zh-CN" sz="2000" dirty="0" smtClean="0">
                <a:latin typeface="Times New Roman" panose="02020603050405020304" pitchFamily="18" charset="0"/>
                <a:cs typeface="Times New Roman" panose="02020603050405020304" pitchFamily="18" charset="0"/>
              </a:rPr>
              <a:t>10 N/kg)</a:t>
            </a:r>
            <a:endParaRPr lang="en-US" altLang="zh-CN" sz="20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2307514" y="2542319"/>
            <a:ext cx="1506605" cy="3172639"/>
          </a:xfrm>
          <a:prstGeom prst="rect">
            <a:avLst/>
          </a:prstGeom>
        </p:spPr>
      </p:pic>
      <p:sp>
        <p:nvSpPr>
          <p:cNvPr id="5" name="文本框 4"/>
          <p:cNvSpPr txBox="1"/>
          <p:nvPr/>
        </p:nvSpPr>
        <p:spPr>
          <a:xfrm>
            <a:off x="667800" y="444026"/>
            <a:ext cx="1415772" cy="461665"/>
          </a:xfrm>
          <a:prstGeom prst="rect">
            <a:avLst/>
          </a:prstGeom>
          <a:noFill/>
        </p:spPr>
        <p:txBody>
          <a:bodyPr wrap="none" rtlCol="0">
            <a:spAutoFit/>
          </a:bodyPr>
          <a:lstStyle/>
          <a:p>
            <a:pPr lvl="0" defTabSz="609600">
              <a:defRPr/>
            </a:pPr>
            <a:r>
              <a:rPr kumimoji="1" lang="zh-CN" altLang="en-US" sz="2400" b="1" kern="0" dirty="0">
                <a:blipFill dpi="0" rotWithShape="1">
                  <a:blip r:embed="rId2"/>
                  <a:srcRect/>
                  <a:stretch>
                    <a:fillRect/>
                  </a:stretch>
                </a:blipFill>
                <a:ea typeface="微软雅黑" panose="020B0503020204020204" charset="-122"/>
              </a:rPr>
              <a:t>随堂练习</a:t>
            </a:r>
            <a:endParaRPr kumimoji="1" lang="zh-CN" altLang="en-US" sz="2400" b="1" kern="0" dirty="0">
              <a:blipFill dpi="0" rotWithShape="1">
                <a:blip r:embed="rId2"/>
                <a:srcRect/>
                <a:stretch>
                  <a:fillRect/>
                </a:stretch>
              </a:blipFill>
              <a:ea typeface="微软雅黑" panose="020B050302020402020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9170278" y="2774853"/>
            <a:ext cx="1219052" cy="1325711"/>
            <a:chOff x="8245099" y="2456972"/>
            <a:chExt cx="2322226" cy="1325711"/>
          </a:xfrm>
        </p:grpSpPr>
        <p:sp>
          <p:nvSpPr>
            <p:cNvPr id="2" name="文本框 1"/>
            <p:cNvSpPr txBox="1"/>
            <p:nvPr/>
          </p:nvSpPr>
          <p:spPr>
            <a:xfrm>
              <a:off x="8732582" y="2565829"/>
              <a:ext cx="1347262" cy="1107996"/>
            </a:xfrm>
            <a:prstGeom prst="rect">
              <a:avLst/>
            </a:prstGeom>
            <a:noFill/>
          </p:spPr>
          <p:txBody>
            <a:bodyPr wrap="none" rtlCol="0">
              <a:spAutoFit/>
            </a:bodyPr>
            <a:lstStyle/>
            <a:p>
              <a:pPr algn="ctr"/>
              <a:r>
                <a:rPr kumimoji="1" lang="en-US" altLang="zh-CN" sz="6600" b="1" dirty="0" smtClean="0">
                  <a:blipFill>
                    <a:blip r:embed="rId1"/>
                    <a:stretch>
                      <a:fillRect/>
                    </a:stretch>
                  </a:blipFill>
                  <a:effectLst>
                    <a:innerShdw blurRad="63500" dist="38100" dir="16200000">
                      <a:prstClr val="black">
                        <a:alpha val="50000"/>
                      </a:prstClr>
                    </a:innerShdw>
                  </a:effectLst>
                  <a:latin typeface="微软雅黑" panose="020B0503020204020204" charset="-122"/>
                  <a:ea typeface="微软雅黑" panose="020B0503020204020204" charset="-122"/>
                  <a:cs typeface="微软雅黑" panose="020B0503020204020204" charset="-122"/>
                </a:rPr>
                <a:t>3</a:t>
              </a:r>
              <a:endParaRPr kumimoji="1" lang="zh-CN" altLang="en-US" sz="6600" b="1" dirty="0">
                <a:blipFill>
                  <a:blip r:embed="rId1"/>
                  <a:stretch>
                    <a:fillRect/>
                  </a:stretch>
                </a:blipFill>
                <a:effectLst>
                  <a:innerShdw blurRad="63500" dist="38100" dir="16200000">
                    <a:prstClr val="black">
                      <a:alpha val="50000"/>
                    </a:prstClr>
                  </a:innerShdw>
                </a:effectLst>
                <a:latin typeface="微软雅黑" panose="020B0503020204020204" charset="-122"/>
                <a:ea typeface="微软雅黑" panose="020B0503020204020204" charset="-122"/>
                <a:cs typeface="微软雅黑" panose="020B0503020204020204" charset="-122"/>
              </a:endParaRPr>
            </a:p>
          </p:txBody>
        </p:sp>
        <p:sp>
          <p:nvSpPr>
            <p:cNvPr id="3" name="框架 2"/>
            <p:cNvSpPr/>
            <p:nvPr/>
          </p:nvSpPr>
          <p:spPr>
            <a:xfrm>
              <a:off x="8245099" y="2456972"/>
              <a:ext cx="2322226" cy="1325711"/>
            </a:xfrm>
            <a:prstGeom prst="frame">
              <a:avLst>
                <a:gd name="adj1" fmla="val 5486"/>
              </a:avLst>
            </a:prstGeom>
            <a:blipFill dpi="0" rotWithShape="1">
              <a:blip r:embed="rId1"/>
              <a:srcRect/>
              <a:tile tx="0" ty="0" sx="100000" sy="100000" flip="none" algn="tl"/>
            </a:blipFill>
            <a:ln>
              <a:noFill/>
            </a:ln>
            <a:effectLst>
              <a:innerShdw blurRad="63500" dist="381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tx1"/>
                </a:solidFill>
              </a:endParaRPr>
            </a:p>
          </p:txBody>
        </p:sp>
      </p:grpSp>
      <p:sp>
        <p:nvSpPr>
          <p:cNvPr id="12" name="文本框 11"/>
          <p:cNvSpPr txBox="1"/>
          <p:nvPr/>
        </p:nvSpPr>
        <p:spPr>
          <a:xfrm>
            <a:off x="1874304" y="2929876"/>
            <a:ext cx="3262432" cy="1015663"/>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zh-CN" altLang="en-US" sz="6000" b="1" kern="0" smtClean="0">
                <a:solidFill>
                  <a:schemeClr val="accent3">
                    <a:lumMod val="20000"/>
                    <a:lumOff val="80000"/>
                  </a:schemeClr>
                </a:solidFill>
                <a:effectLst>
                  <a:outerShdw blurRad="63500" sx="102000" sy="102000" algn="ctr" rotWithShape="0">
                    <a:prstClr val="black">
                      <a:alpha val="40000"/>
                    </a:prstClr>
                  </a:outerShdw>
                </a:effectLst>
                <a:ea typeface="微软雅黑" panose="020B0503020204020204" charset="-122"/>
              </a:rPr>
              <a:t>归纳总结</a:t>
            </a:r>
            <a:endParaRPr kumimoji="1" lang="zh-CN" altLang="en-US" sz="6000" b="1" i="0" u="none" strike="noStrike" kern="0" cap="none" spc="0" normalizeH="0" baseline="0" noProof="0" dirty="0" smtClean="0">
              <a:ln>
                <a:noFill/>
              </a:ln>
              <a:solidFill>
                <a:schemeClr val="accent3">
                  <a:lumMod val="20000"/>
                  <a:lumOff val="80000"/>
                </a:schemeClr>
              </a:solidFill>
              <a:effectLst>
                <a:outerShdw blurRad="63500" sx="102000" sy="102000" algn="ctr" rotWithShape="0">
                  <a:prstClr val="black">
                    <a:alpha val="40000"/>
                  </a:prstClr>
                </a:outerShdw>
              </a:effectLst>
              <a:uLnTx/>
              <a:uFillTx/>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67800" y="444026"/>
            <a:ext cx="1415772" cy="461665"/>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zh-CN" altLang="en-US" sz="2400" b="1" kern="0" noProof="0" dirty="0">
                <a:blipFill dpi="0" rotWithShape="1">
                  <a:blip r:embed="rId1"/>
                  <a:srcRect/>
                  <a:stretch>
                    <a:fillRect/>
                  </a:stretch>
                </a:blipFill>
                <a:ea typeface="微软雅黑" panose="020B0503020204020204" charset="-122"/>
              </a:rPr>
              <a:t>归纳总结</a:t>
            </a:r>
            <a:endParaRPr kumimoji="1" lang="zh-CN" altLang="en-US" sz="2400" b="1" i="0" u="none" strike="noStrike" kern="0" cap="none" spc="0" normalizeH="0" baseline="0" noProof="0" dirty="0" smtClean="0">
              <a:ln>
                <a:noFill/>
              </a:ln>
              <a:blipFill dpi="0" rotWithShape="1">
                <a:blip r:embed="rId1"/>
                <a:srcRect/>
                <a:stretch>
                  <a:fillRect/>
                </a:stretch>
              </a:blipFill>
              <a:uLnTx/>
              <a:uFillTx/>
              <a:ea typeface="微软雅黑" panose="020B0503020204020204" charset="-122"/>
            </a:endParaRPr>
          </a:p>
        </p:txBody>
      </p:sp>
      <p:sp>
        <p:nvSpPr>
          <p:cNvPr id="10" name="文本框 9"/>
          <p:cNvSpPr txBox="1"/>
          <p:nvPr/>
        </p:nvSpPr>
        <p:spPr>
          <a:xfrm>
            <a:off x="2921376" y="1586514"/>
            <a:ext cx="1898469" cy="400110"/>
          </a:xfrm>
          <a:prstGeom prst="rect">
            <a:avLst/>
          </a:prstGeom>
          <a:noFill/>
        </p:spPr>
        <p:txBody>
          <a:bodyPr wrap="square" rtlCol="0">
            <a:spAutoFit/>
          </a:bodyPr>
          <a:lstStyle/>
          <a:p>
            <a:r>
              <a:rPr lang="zh-CN" altLang="en-US" sz="2000" dirty="0" smtClean="0"/>
              <a:t>竖直提升物体</a:t>
            </a:r>
            <a:endParaRPr lang="zh-CN" altLang="en-US" sz="2000" dirty="0"/>
          </a:p>
        </p:txBody>
      </p:sp>
      <p:sp>
        <p:nvSpPr>
          <p:cNvPr id="11" name="文本框 10"/>
          <p:cNvSpPr txBox="1"/>
          <p:nvPr/>
        </p:nvSpPr>
        <p:spPr>
          <a:xfrm>
            <a:off x="2921375" y="2557526"/>
            <a:ext cx="2098767" cy="400110"/>
          </a:xfrm>
          <a:prstGeom prst="rect">
            <a:avLst/>
          </a:prstGeom>
          <a:noFill/>
        </p:spPr>
        <p:txBody>
          <a:bodyPr wrap="square" rtlCol="0">
            <a:spAutoFit/>
          </a:bodyPr>
          <a:lstStyle/>
          <a:p>
            <a:r>
              <a:rPr lang="zh-CN" altLang="en-US" sz="2000" dirty="0" smtClean="0"/>
              <a:t>水平拉动物体</a:t>
            </a:r>
            <a:endParaRPr lang="zh-CN" altLang="en-US" sz="2000" dirty="0"/>
          </a:p>
        </p:txBody>
      </p:sp>
      <p:sp>
        <p:nvSpPr>
          <p:cNvPr id="12" name="文本框 11"/>
          <p:cNvSpPr txBox="1"/>
          <p:nvPr/>
        </p:nvSpPr>
        <p:spPr>
          <a:xfrm>
            <a:off x="2921374" y="3703163"/>
            <a:ext cx="2098767" cy="400110"/>
          </a:xfrm>
          <a:prstGeom prst="rect">
            <a:avLst/>
          </a:prstGeom>
          <a:noFill/>
        </p:spPr>
        <p:txBody>
          <a:bodyPr wrap="square" rtlCol="0">
            <a:spAutoFit/>
          </a:bodyPr>
          <a:lstStyle/>
          <a:p>
            <a:r>
              <a:rPr lang="zh-CN" altLang="en-US" sz="2000" dirty="0" smtClean="0"/>
              <a:t>滑轮组组装</a:t>
            </a:r>
            <a:endParaRPr lang="zh-CN" altLang="en-US" sz="2000" dirty="0"/>
          </a:p>
        </p:txBody>
      </p:sp>
      <p:sp>
        <p:nvSpPr>
          <p:cNvPr id="13" name="椭圆 12"/>
          <p:cNvSpPr/>
          <p:nvPr/>
        </p:nvSpPr>
        <p:spPr>
          <a:xfrm>
            <a:off x="2083572" y="1521810"/>
            <a:ext cx="541713" cy="529518"/>
          </a:xfrm>
          <a:prstGeom prst="ellipse">
            <a:avLst/>
          </a:prstGeom>
          <a:blipFill dpi="0" rotWithShape="1">
            <a:blip r:embed="rId1"/>
            <a:srcRect/>
            <a:stretch>
              <a:fillRect/>
            </a:stretch>
          </a:blipFill>
          <a:effectLst>
            <a:outerShdw blurRad="50800" dist="38100" dir="5400000" algn="t" rotWithShape="0">
              <a:prstClr val="black">
                <a:alpha val="3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椭圆 13"/>
          <p:cNvSpPr/>
          <p:nvPr/>
        </p:nvSpPr>
        <p:spPr>
          <a:xfrm>
            <a:off x="2083571" y="2492822"/>
            <a:ext cx="541713" cy="529518"/>
          </a:xfrm>
          <a:prstGeom prst="ellipse">
            <a:avLst/>
          </a:prstGeom>
          <a:blipFill dpi="0" rotWithShape="1">
            <a:blip r:embed="rId1"/>
            <a:srcRect/>
            <a:stretch>
              <a:fillRect/>
            </a:stretch>
          </a:blipFill>
          <a:effectLst>
            <a:outerShdw blurRad="50800" dist="38100" dir="5400000" algn="t" rotWithShape="0">
              <a:prstClr val="black">
                <a:alpha val="3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椭圆 14"/>
          <p:cNvSpPr/>
          <p:nvPr/>
        </p:nvSpPr>
        <p:spPr>
          <a:xfrm>
            <a:off x="2083570" y="3638459"/>
            <a:ext cx="541713" cy="529518"/>
          </a:xfrm>
          <a:prstGeom prst="ellipse">
            <a:avLst/>
          </a:prstGeom>
          <a:blipFill dpi="0" rotWithShape="1">
            <a:blip r:embed="rId1"/>
            <a:srcRect/>
            <a:stretch>
              <a:fillRect/>
            </a:stretch>
          </a:blipFill>
          <a:effectLst>
            <a:outerShdw blurRad="50800" dist="38100" dir="5400000" algn="t" rotWithShape="0">
              <a:prstClr val="black">
                <a:alpha val="3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文本框 15"/>
          <p:cNvSpPr txBox="1"/>
          <p:nvPr/>
        </p:nvSpPr>
        <p:spPr>
          <a:xfrm>
            <a:off x="6607807" y="2051328"/>
            <a:ext cx="3519088" cy="400110"/>
          </a:xfrm>
          <a:prstGeom prst="rect">
            <a:avLst/>
          </a:prstGeom>
          <a:noFill/>
        </p:spPr>
        <p:txBody>
          <a:bodyPr wrap="square" rtlCol="0">
            <a:spAutoFit/>
          </a:bodyPr>
          <a:lstStyle/>
          <a:p>
            <a:r>
              <a:rPr lang="zh-CN" altLang="en-US" sz="2000" dirty="0" smtClean="0"/>
              <a:t>判断拉力、自由端移动距离</a:t>
            </a:r>
            <a:endParaRPr lang="zh-CN" altLang="en-US" sz="2000" dirty="0"/>
          </a:p>
        </p:txBody>
      </p:sp>
      <p:sp>
        <p:nvSpPr>
          <p:cNvPr id="17" name="文本框 16"/>
          <p:cNvSpPr txBox="1"/>
          <p:nvPr/>
        </p:nvSpPr>
        <p:spPr>
          <a:xfrm>
            <a:off x="2921374" y="4727340"/>
            <a:ext cx="2098767" cy="400110"/>
          </a:xfrm>
          <a:prstGeom prst="rect">
            <a:avLst/>
          </a:prstGeom>
          <a:noFill/>
        </p:spPr>
        <p:txBody>
          <a:bodyPr wrap="square" rtlCol="0">
            <a:spAutoFit/>
          </a:bodyPr>
          <a:lstStyle/>
          <a:p>
            <a:r>
              <a:rPr lang="zh-CN" altLang="en-US" sz="2000" dirty="0" smtClean="0"/>
              <a:t>特殊滑轮组</a:t>
            </a:r>
            <a:endParaRPr lang="zh-CN" altLang="en-US" sz="2000" dirty="0"/>
          </a:p>
        </p:txBody>
      </p:sp>
      <p:sp>
        <p:nvSpPr>
          <p:cNvPr id="18" name="椭圆 17"/>
          <p:cNvSpPr/>
          <p:nvPr/>
        </p:nvSpPr>
        <p:spPr>
          <a:xfrm>
            <a:off x="2083570" y="4662636"/>
            <a:ext cx="541713" cy="529518"/>
          </a:xfrm>
          <a:prstGeom prst="ellipse">
            <a:avLst/>
          </a:prstGeom>
          <a:blipFill dpi="0" rotWithShape="1">
            <a:blip r:embed="rId1"/>
            <a:srcRect/>
            <a:stretch>
              <a:fillRect/>
            </a:stretch>
          </a:blipFill>
          <a:effectLst>
            <a:outerShdw blurRad="50800" dist="38100" dir="5400000" algn="t" rotWithShape="0">
              <a:prstClr val="black">
                <a:alpha val="3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矩形 18"/>
          <p:cNvSpPr/>
          <p:nvPr/>
        </p:nvSpPr>
        <p:spPr>
          <a:xfrm>
            <a:off x="7505576" y="4707397"/>
            <a:ext cx="1723549" cy="553998"/>
          </a:xfrm>
          <a:prstGeom prst="rect">
            <a:avLst/>
          </a:prstGeom>
        </p:spPr>
        <p:txBody>
          <a:bodyPr wrap="square">
            <a:spAutoFit/>
          </a:bodyPr>
          <a:lstStyle/>
          <a:p>
            <a:pPr>
              <a:lnSpc>
                <a:spcPct val="150000"/>
              </a:lnSpc>
            </a:pPr>
            <a:r>
              <a:rPr lang="zh-CN" altLang="en-US" sz="2000" dirty="0" smtClean="0"/>
              <a:t>分析</a:t>
            </a:r>
            <a:r>
              <a:rPr lang="zh-CN" altLang="en-US" sz="2000" dirty="0"/>
              <a:t>受力</a:t>
            </a:r>
            <a:r>
              <a:rPr lang="zh-CN" altLang="en-US" sz="2000" dirty="0" smtClean="0"/>
              <a:t>情况</a:t>
            </a:r>
            <a:endParaRPr lang="en-US" altLang="zh-CN" sz="2000" dirty="0"/>
          </a:p>
        </p:txBody>
      </p:sp>
      <p:sp>
        <p:nvSpPr>
          <p:cNvPr id="20" name="文本框 19"/>
          <p:cNvSpPr txBox="1"/>
          <p:nvPr/>
        </p:nvSpPr>
        <p:spPr>
          <a:xfrm>
            <a:off x="6095999" y="3426164"/>
            <a:ext cx="4544834" cy="553998"/>
          </a:xfrm>
          <a:prstGeom prst="rect">
            <a:avLst/>
          </a:prstGeom>
          <a:noFill/>
        </p:spPr>
        <p:txBody>
          <a:bodyPr wrap="square" rtlCol="0">
            <a:spAutoFit/>
          </a:bodyPr>
          <a:lstStyle/>
          <a:p>
            <a:pPr>
              <a:lnSpc>
                <a:spcPct val="150000"/>
              </a:lnSpc>
            </a:pPr>
            <a:r>
              <a:rPr lang="zh-CN" altLang="en-US" sz="2000" dirty="0" smtClean="0">
                <a:latin typeface="Times New Roman" panose="02020603050405020304" pitchFamily="18" charset="0"/>
                <a:cs typeface="Times New Roman" panose="02020603050405020304" pitchFamily="18" charset="0"/>
              </a:rPr>
              <a:t>绕</a:t>
            </a:r>
            <a:r>
              <a:rPr lang="zh-CN" altLang="en-US" sz="2000" dirty="0">
                <a:latin typeface="Times New Roman" panose="02020603050405020304" pitchFamily="18" charset="0"/>
                <a:cs typeface="Times New Roman" panose="02020603050405020304" pitchFamily="18" charset="0"/>
              </a:rPr>
              <a:t>绳的有效段</a:t>
            </a:r>
            <a:r>
              <a:rPr lang="zh-CN" altLang="en-US" sz="2000" dirty="0" smtClean="0">
                <a:latin typeface="Times New Roman" panose="02020603050405020304" pitchFamily="18" charset="0"/>
                <a:cs typeface="Times New Roman" panose="02020603050405020304" pitchFamily="18" charset="0"/>
              </a:rPr>
              <a:t>数、</a:t>
            </a:r>
            <a:r>
              <a:rPr lang="zh-CN" altLang="en-US" sz="2000" dirty="0" smtClean="0"/>
              <a:t>动力方向、滑轮个数</a:t>
            </a:r>
            <a:endParaRPr lang="en-US" altLang="zh-CN" sz="2000" dirty="0" smtClean="0"/>
          </a:p>
        </p:txBody>
      </p:sp>
      <p:sp>
        <p:nvSpPr>
          <p:cNvPr id="21" name="文本框 20"/>
          <p:cNvSpPr txBox="1"/>
          <p:nvPr/>
        </p:nvSpPr>
        <p:spPr>
          <a:xfrm>
            <a:off x="7249096" y="3890978"/>
            <a:ext cx="2236510" cy="553998"/>
          </a:xfrm>
          <a:prstGeom prst="rect">
            <a:avLst/>
          </a:prstGeom>
          <a:noFill/>
        </p:spPr>
        <p:txBody>
          <a:bodyPr wrap="square" rtlCol="0">
            <a:spAutoFit/>
          </a:bodyPr>
          <a:lstStyle/>
          <a:p>
            <a:pPr>
              <a:lnSpc>
                <a:spcPct val="150000"/>
              </a:lnSpc>
            </a:pPr>
            <a:r>
              <a:rPr lang="zh-CN" altLang="en-US" sz="2000" dirty="0" smtClean="0"/>
              <a:t>反绕法、奇</a:t>
            </a:r>
            <a:r>
              <a:rPr lang="zh-CN" altLang="en-US" sz="2000" dirty="0"/>
              <a:t>动偶</a:t>
            </a:r>
            <a:r>
              <a:rPr lang="zh-CN" altLang="en-US" sz="2000" dirty="0" smtClean="0"/>
              <a:t>定</a:t>
            </a:r>
            <a:endParaRPr lang="en-US" altLang="zh-CN"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67800" y="444026"/>
            <a:ext cx="1415772" cy="461665"/>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zh-CN" altLang="en-US" sz="2400" b="1" kern="0" dirty="0">
                <a:blipFill dpi="0" rotWithShape="1">
                  <a:blip r:embed="rId1"/>
                  <a:srcRect/>
                  <a:stretch>
                    <a:fillRect/>
                  </a:stretch>
                </a:blipFill>
                <a:ea typeface="微软雅黑" panose="020B0503020204020204" charset="-122"/>
              </a:rPr>
              <a:t>知识回顾</a:t>
            </a:r>
            <a:endParaRPr kumimoji="1" lang="zh-CN" altLang="en-US" sz="2400" b="1" i="0" u="none" strike="noStrike" kern="0" cap="none" spc="0" normalizeH="0" baseline="0" noProof="0" dirty="0" smtClean="0">
              <a:ln>
                <a:noFill/>
              </a:ln>
              <a:blipFill dpi="0" rotWithShape="1">
                <a:blip r:embed="rId1"/>
                <a:srcRect/>
                <a:stretch>
                  <a:fillRect/>
                </a:stretch>
              </a:blipFill>
              <a:uLnTx/>
              <a:uFillTx/>
              <a:ea typeface="微软雅黑" panose="020B0503020204020204" charset="-122"/>
            </a:endParaRPr>
          </a:p>
        </p:txBody>
      </p:sp>
      <p:sp>
        <p:nvSpPr>
          <p:cNvPr id="6" name="文本框 5"/>
          <p:cNvSpPr txBox="1"/>
          <p:nvPr/>
        </p:nvSpPr>
        <p:spPr>
          <a:xfrm>
            <a:off x="3248297" y="1781543"/>
            <a:ext cx="1898469" cy="400110"/>
          </a:xfrm>
          <a:prstGeom prst="rect">
            <a:avLst/>
          </a:prstGeom>
          <a:noFill/>
        </p:spPr>
        <p:txBody>
          <a:bodyPr wrap="square" rtlCol="0">
            <a:spAutoFit/>
          </a:bodyPr>
          <a:lstStyle/>
          <a:p>
            <a:r>
              <a:rPr lang="zh-CN" altLang="en-US" sz="2000" dirty="0" smtClean="0"/>
              <a:t>滑轮</a:t>
            </a:r>
            <a:endParaRPr lang="zh-CN" altLang="en-US" sz="2000" dirty="0"/>
          </a:p>
        </p:txBody>
      </p:sp>
      <p:sp>
        <p:nvSpPr>
          <p:cNvPr id="7" name="文本框 6"/>
          <p:cNvSpPr txBox="1"/>
          <p:nvPr/>
        </p:nvSpPr>
        <p:spPr>
          <a:xfrm>
            <a:off x="3248297" y="2752555"/>
            <a:ext cx="1898469" cy="400110"/>
          </a:xfrm>
          <a:prstGeom prst="rect">
            <a:avLst/>
          </a:prstGeom>
          <a:noFill/>
        </p:spPr>
        <p:txBody>
          <a:bodyPr wrap="square" rtlCol="0">
            <a:spAutoFit/>
          </a:bodyPr>
          <a:lstStyle/>
          <a:p>
            <a:r>
              <a:rPr lang="zh-CN" altLang="en-US" sz="2000" dirty="0" smtClean="0"/>
              <a:t>定滑轮</a:t>
            </a:r>
            <a:endParaRPr lang="zh-CN" altLang="en-US" sz="2000" dirty="0"/>
          </a:p>
        </p:txBody>
      </p:sp>
      <p:sp>
        <p:nvSpPr>
          <p:cNvPr id="8" name="文本框 7"/>
          <p:cNvSpPr txBox="1"/>
          <p:nvPr/>
        </p:nvSpPr>
        <p:spPr>
          <a:xfrm>
            <a:off x="3248296" y="3723567"/>
            <a:ext cx="2098767" cy="400110"/>
          </a:xfrm>
          <a:prstGeom prst="rect">
            <a:avLst/>
          </a:prstGeom>
          <a:noFill/>
        </p:spPr>
        <p:txBody>
          <a:bodyPr wrap="square" rtlCol="0">
            <a:spAutoFit/>
          </a:bodyPr>
          <a:lstStyle/>
          <a:p>
            <a:r>
              <a:rPr lang="zh-CN" altLang="en-US" sz="2000" dirty="0" smtClean="0"/>
              <a:t>动滑轮</a:t>
            </a:r>
            <a:endParaRPr lang="zh-CN" altLang="en-US" sz="2000" dirty="0"/>
          </a:p>
        </p:txBody>
      </p:sp>
      <p:sp>
        <p:nvSpPr>
          <p:cNvPr id="9" name="文本框 8"/>
          <p:cNvSpPr txBox="1"/>
          <p:nvPr/>
        </p:nvSpPr>
        <p:spPr>
          <a:xfrm>
            <a:off x="3248296" y="4688915"/>
            <a:ext cx="2098767" cy="400110"/>
          </a:xfrm>
          <a:prstGeom prst="rect">
            <a:avLst/>
          </a:prstGeom>
          <a:noFill/>
        </p:spPr>
        <p:txBody>
          <a:bodyPr wrap="square" rtlCol="0">
            <a:spAutoFit/>
          </a:bodyPr>
          <a:lstStyle/>
          <a:p>
            <a:r>
              <a:rPr lang="zh-CN" altLang="en-US" sz="2000" dirty="0" smtClean="0"/>
              <a:t>滑轮组</a:t>
            </a:r>
            <a:endParaRPr lang="zh-CN" altLang="en-US" sz="2000" dirty="0"/>
          </a:p>
        </p:txBody>
      </p:sp>
      <p:sp>
        <p:nvSpPr>
          <p:cNvPr id="10" name="椭圆 9"/>
          <p:cNvSpPr/>
          <p:nvPr/>
        </p:nvSpPr>
        <p:spPr>
          <a:xfrm>
            <a:off x="2410493" y="1716839"/>
            <a:ext cx="541713" cy="529518"/>
          </a:xfrm>
          <a:prstGeom prst="ellipse">
            <a:avLst/>
          </a:prstGeom>
          <a:blipFill dpi="0" rotWithShape="1">
            <a:blip r:embed="rId1"/>
            <a:srcRect/>
            <a:stretch>
              <a:fillRect/>
            </a:stretch>
          </a:blipFill>
          <a:effectLst>
            <a:outerShdw blurRad="50800" dist="38100" dir="5400000" algn="t" rotWithShape="0">
              <a:prstClr val="black">
                <a:alpha val="3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椭圆 10"/>
          <p:cNvSpPr/>
          <p:nvPr/>
        </p:nvSpPr>
        <p:spPr>
          <a:xfrm>
            <a:off x="2410493" y="2687851"/>
            <a:ext cx="541713" cy="529518"/>
          </a:xfrm>
          <a:prstGeom prst="ellipse">
            <a:avLst/>
          </a:prstGeom>
          <a:blipFill dpi="0" rotWithShape="1">
            <a:blip r:embed="rId1"/>
            <a:srcRect/>
            <a:stretch>
              <a:fillRect/>
            </a:stretch>
          </a:blipFill>
          <a:effectLst>
            <a:outerShdw blurRad="50800" dist="38100" dir="5400000" algn="t" rotWithShape="0">
              <a:prstClr val="black">
                <a:alpha val="3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椭圆 11"/>
          <p:cNvSpPr/>
          <p:nvPr/>
        </p:nvSpPr>
        <p:spPr>
          <a:xfrm>
            <a:off x="2410492" y="3658863"/>
            <a:ext cx="541713" cy="529518"/>
          </a:xfrm>
          <a:prstGeom prst="ellipse">
            <a:avLst/>
          </a:prstGeom>
          <a:blipFill dpi="0" rotWithShape="1">
            <a:blip r:embed="rId1"/>
            <a:srcRect/>
            <a:stretch>
              <a:fillRect/>
            </a:stretch>
          </a:blipFill>
          <a:effectLst>
            <a:outerShdw blurRad="50800" dist="38100" dir="5400000" algn="t" rotWithShape="0">
              <a:prstClr val="black">
                <a:alpha val="3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椭圆 12"/>
          <p:cNvSpPr/>
          <p:nvPr/>
        </p:nvSpPr>
        <p:spPr>
          <a:xfrm>
            <a:off x="2410492" y="4624211"/>
            <a:ext cx="541713" cy="529518"/>
          </a:xfrm>
          <a:prstGeom prst="ellipse">
            <a:avLst/>
          </a:prstGeom>
          <a:blipFill dpi="0" rotWithShape="1">
            <a:blip r:embed="rId1"/>
            <a:srcRect/>
            <a:stretch>
              <a:fillRect/>
            </a:stretch>
          </a:blipFill>
          <a:effectLst>
            <a:outerShdw blurRad="50800" dist="38100" dir="5400000" algn="t" rotWithShape="0">
              <a:prstClr val="black">
                <a:alpha val="30000"/>
              </a:prstClr>
            </a:outerShdw>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文本框 15"/>
          <p:cNvSpPr txBox="1"/>
          <p:nvPr/>
        </p:nvSpPr>
        <p:spPr>
          <a:xfrm>
            <a:off x="4820311" y="2752555"/>
            <a:ext cx="5518175" cy="400110"/>
          </a:xfrm>
          <a:prstGeom prst="rect">
            <a:avLst/>
          </a:prstGeom>
          <a:noFill/>
        </p:spPr>
        <p:txBody>
          <a:bodyPr wrap="square" rtlCol="0">
            <a:spAutoFit/>
          </a:bodyPr>
          <a:lstStyle/>
          <a:p>
            <a:r>
              <a:rPr lang="zh-CN" altLang="en-US" sz="2000" dirty="0">
                <a:latin typeface="+mn-ea"/>
              </a:rPr>
              <a:t>使用定滑轮</a:t>
            </a:r>
            <a:r>
              <a:rPr lang="zh-CN" altLang="en-US" sz="2000" dirty="0" smtClean="0">
                <a:latin typeface="+mn-ea"/>
              </a:rPr>
              <a:t>不省力，但可以改变力的方向</a:t>
            </a:r>
            <a:endParaRPr lang="zh-CN" altLang="en-US" sz="2000" dirty="0">
              <a:latin typeface="+mn-ea"/>
            </a:endParaRPr>
          </a:p>
        </p:txBody>
      </p:sp>
      <p:sp>
        <p:nvSpPr>
          <p:cNvPr id="2" name="矩形 1"/>
          <p:cNvSpPr/>
          <p:nvPr/>
        </p:nvSpPr>
        <p:spPr>
          <a:xfrm>
            <a:off x="4820311" y="3723567"/>
            <a:ext cx="6340197" cy="400110"/>
          </a:xfrm>
          <a:prstGeom prst="rect">
            <a:avLst/>
          </a:prstGeom>
        </p:spPr>
        <p:txBody>
          <a:bodyPr wrap="none">
            <a:spAutoFit/>
          </a:bodyPr>
          <a:lstStyle/>
          <a:p>
            <a:r>
              <a:rPr lang="zh-CN" altLang="en-US" sz="2000" dirty="0" smtClean="0">
                <a:latin typeface="+mn-ea"/>
              </a:rPr>
              <a:t>使用动滑轮可以省力，但</a:t>
            </a:r>
            <a:r>
              <a:rPr lang="zh-CN" altLang="en-US" sz="2000" dirty="0">
                <a:latin typeface="+mn-ea"/>
              </a:rPr>
              <a:t>不</a:t>
            </a:r>
            <a:r>
              <a:rPr lang="zh-CN" altLang="en-US" sz="2000" dirty="0" smtClean="0">
                <a:latin typeface="+mn-ea"/>
              </a:rPr>
              <a:t>改变</a:t>
            </a:r>
            <a:r>
              <a:rPr lang="zh-CN" altLang="en-US" sz="2000" dirty="0">
                <a:latin typeface="+mn-ea"/>
              </a:rPr>
              <a:t>力的</a:t>
            </a:r>
            <a:r>
              <a:rPr lang="zh-CN" altLang="en-US" sz="2000" dirty="0" smtClean="0">
                <a:latin typeface="+mn-ea"/>
              </a:rPr>
              <a:t>方向，而且费距离</a:t>
            </a:r>
            <a:endParaRPr lang="zh-CN" altLang="en-US" sz="2000" dirty="0">
              <a:latin typeface="+mn-ea"/>
            </a:endParaRPr>
          </a:p>
        </p:txBody>
      </p:sp>
      <p:sp>
        <p:nvSpPr>
          <p:cNvPr id="18" name="矩形 17"/>
          <p:cNvSpPr/>
          <p:nvPr/>
        </p:nvSpPr>
        <p:spPr>
          <a:xfrm>
            <a:off x="4820311" y="4624211"/>
            <a:ext cx="5120644" cy="707886"/>
          </a:xfrm>
          <a:prstGeom prst="rect">
            <a:avLst/>
          </a:prstGeom>
        </p:spPr>
        <p:txBody>
          <a:bodyPr wrap="square">
            <a:spAutoFit/>
          </a:bodyPr>
          <a:lstStyle/>
          <a:p>
            <a:r>
              <a:rPr lang="zh-CN" altLang="en-US" sz="2000" dirty="0" smtClean="0">
                <a:latin typeface="+mn-ea"/>
              </a:rPr>
              <a:t>使用滑轮组时，动滑轮上有几段绳子承担物重，提起物体的力就是物重的几分之一</a:t>
            </a:r>
            <a:endParaRPr lang="zh-CN" altLang="en-US" sz="20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10609" y="2193871"/>
            <a:ext cx="5168402" cy="1107996"/>
          </a:xfrm>
          <a:prstGeom prst="rect">
            <a:avLst/>
          </a:prstGeom>
          <a:noFill/>
        </p:spPr>
        <p:txBody>
          <a:bodyPr wrap="none" rtlCol="0">
            <a:spAutoFit/>
          </a:bodyPr>
          <a:lstStyle/>
          <a:p>
            <a:pPr algn="ctr"/>
            <a:r>
              <a:rPr kumimoji="1" lang="en-US" altLang="zh-CN" sz="6600" b="1" dirty="0" smtClean="0">
                <a:blipFill>
                  <a:blip r:embed="rId1"/>
                  <a:stretch>
                    <a:fillRect/>
                  </a:stretch>
                </a:blipFill>
                <a:effectLst>
                  <a:innerShdw blurRad="63500" dist="38100" dir="16200000">
                    <a:prstClr val="black">
                      <a:alpha val="50000"/>
                    </a:prstClr>
                  </a:innerShdw>
                </a:effectLst>
                <a:latin typeface="Times New Roman" panose="02020603050405020304" pitchFamily="18" charset="0"/>
                <a:ea typeface="微软雅黑" panose="020B0503020204020204" charset="-122"/>
                <a:cs typeface="Times New Roman" panose="02020603050405020304" pitchFamily="18" charset="0"/>
              </a:rPr>
              <a:t>THANKYOU</a:t>
            </a:r>
            <a:endParaRPr kumimoji="1" lang="zh-CN" altLang="en-US" sz="6600" b="1" dirty="0">
              <a:blipFill>
                <a:blip r:embed="rId1"/>
                <a:stretch>
                  <a:fillRect/>
                </a:stretch>
              </a:blipFill>
              <a:effectLst>
                <a:innerShdw blurRad="63500" dist="38100" dir="16200000">
                  <a:prstClr val="black">
                    <a:alpha val="50000"/>
                  </a:prstClr>
                </a:inn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6" name="文本框 8"/>
          <p:cNvSpPr txBox="1"/>
          <p:nvPr/>
        </p:nvSpPr>
        <p:spPr>
          <a:xfrm>
            <a:off x="4455944" y="4182739"/>
            <a:ext cx="3294202" cy="7439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3200" b="1" dirty="0" smtClean="0">
                <a:solidFill>
                  <a:schemeClr val="tx1">
                    <a:lumMod val="75000"/>
                    <a:lumOff val="25000"/>
                  </a:schemeClr>
                </a:solidFill>
                <a:latin typeface="微软雅黑" panose="020B0503020204020204" charset="-122"/>
                <a:ea typeface="微软雅黑" panose="020B0503020204020204" charset="-122"/>
              </a:rPr>
              <a:t>李        贺</a:t>
            </a:r>
            <a:endParaRPr lang="zh-CN" altLang="en-US"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8" name="框架 7"/>
          <p:cNvSpPr/>
          <p:nvPr/>
        </p:nvSpPr>
        <p:spPr>
          <a:xfrm>
            <a:off x="3115159" y="2085013"/>
            <a:ext cx="6010824" cy="1325711"/>
          </a:xfrm>
          <a:prstGeom prst="frame">
            <a:avLst>
              <a:gd name="adj1" fmla="val 5486"/>
            </a:avLst>
          </a:prstGeom>
          <a:blipFill dpi="0" rotWithShape="1">
            <a:blip r:embed="rId1"/>
            <a:srcRect/>
            <a:tile tx="0" ty="0" sx="100000" sy="100000" flip="none" algn="tl"/>
          </a:blipFill>
          <a:ln>
            <a:noFill/>
          </a:ln>
          <a:effectLst>
            <a:innerShdw blurRad="63500" dist="381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9170278" y="2774853"/>
            <a:ext cx="1219052" cy="1325711"/>
            <a:chOff x="8245099" y="2456972"/>
            <a:chExt cx="2322226" cy="1325711"/>
          </a:xfrm>
        </p:grpSpPr>
        <p:sp>
          <p:nvSpPr>
            <p:cNvPr id="2" name="文本框 1"/>
            <p:cNvSpPr txBox="1"/>
            <p:nvPr/>
          </p:nvSpPr>
          <p:spPr>
            <a:xfrm>
              <a:off x="8732582" y="2565829"/>
              <a:ext cx="1347262" cy="1107996"/>
            </a:xfrm>
            <a:prstGeom prst="rect">
              <a:avLst/>
            </a:prstGeom>
            <a:noFill/>
          </p:spPr>
          <p:txBody>
            <a:bodyPr wrap="none" rtlCol="0">
              <a:spAutoFit/>
            </a:bodyPr>
            <a:lstStyle/>
            <a:p>
              <a:pPr algn="ctr"/>
              <a:r>
                <a:rPr kumimoji="1" lang="en-US" altLang="zh-CN" sz="6600" b="1" dirty="0" smtClean="0">
                  <a:blipFill>
                    <a:blip r:embed="rId1"/>
                    <a:stretch>
                      <a:fillRect/>
                    </a:stretch>
                  </a:blipFill>
                  <a:effectLst>
                    <a:innerShdw blurRad="63500" dist="38100" dir="16200000">
                      <a:prstClr val="black">
                        <a:alpha val="50000"/>
                      </a:prstClr>
                    </a:innerShdw>
                  </a:effectLst>
                  <a:latin typeface="微软雅黑" panose="020B0503020204020204" charset="-122"/>
                  <a:ea typeface="微软雅黑" panose="020B0503020204020204" charset="-122"/>
                  <a:cs typeface="微软雅黑" panose="020B0503020204020204" charset="-122"/>
                </a:rPr>
                <a:t>2</a:t>
              </a:r>
              <a:endParaRPr kumimoji="1" lang="zh-CN" altLang="en-US" sz="6600" b="1" dirty="0">
                <a:blipFill>
                  <a:blip r:embed="rId1"/>
                  <a:stretch>
                    <a:fillRect/>
                  </a:stretch>
                </a:blipFill>
                <a:effectLst>
                  <a:innerShdw blurRad="63500" dist="38100" dir="16200000">
                    <a:prstClr val="black">
                      <a:alpha val="50000"/>
                    </a:prstClr>
                  </a:innerShdw>
                </a:effectLst>
                <a:latin typeface="微软雅黑" panose="020B0503020204020204" charset="-122"/>
                <a:ea typeface="微软雅黑" panose="020B0503020204020204" charset="-122"/>
                <a:cs typeface="微软雅黑" panose="020B0503020204020204" charset="-122"/>
              </a:endParaRPr>
            </a:p>
          </p:txBody>
        </p:sp>
        <p:sp>
          <p:nvSpPr>
            <p:cNvPr id="3" name="框架 2"/>
            <p:cNvSpPr/>
            <p:nvPr/>
          </p:nvSpPr>
          <p:spPr>
            <a:xfrm>
              <a:off x="8245099" y="2456972"/>
              <a:ext cx="2322226" cy="1325711"/>
            </a:xfrm>
            <a:prstGeom prst="frame">
              <a:avLst>
                <a:gd name="adj1" fmla="val 5486"/>
              </a:avLst>
            </a:prstGeom>
            <a:blipFill dpi="0" rotWithShape="1">
              <a:blip r:embed="rId1"/>
              <a:srcRect/>
              <a:tile tx="0" ty="0" sx="100000" sy="100000" flip="none" algn="tl"/>
            </a:blipFill>
            <a:ln>
              <a:noFill/>
            </a:ln>
            <a:effectLst>
              <a:innerShdw blurRad="63500" dist="381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tx1"/>
                </a:solidFill>
              </a:endParaRPr>
            </a:p>
          </p:txBody>
        </p:sp>
      </p:grpSp>
      <p:sp>
        <p:nvSpPr>
          <p:cNvPr id="12" name="文本框 11"/>
          <p:cNvSpPr txBox="1"/>
          <p:nvPr/>
        </p:nvSpPr>
        <p:spPr>
          <a:xfrm>
            <a:off x="1874304" y="2929876"/>
            <a:ext cx="3262432" cy="1015663"/>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zh-CN" altLang="en-US" sz="6000" b="1" kern="0" dirty="0" smtClean="0">
                <a:solidFill>
                  <a:schemeClr val="accent3">
                    <a:lumMod val="20000"/>
                    <a:lumOff val="80000"/>
                  </a:schemeClr>
                </a:solidFill>
                <a:effectLst>
                  <a:outerShdw blurRad="63500" sx="102000" sy="102000" algn="ctr" rotWithShape="0">
                    <a:prstClr val="black">
                      <a:alpha val="40000"/>
                    </a:prstClr>
                  </a:outerShdw>
                </a:effectLst>
                <a:ea typeface="微软雅黑" panose="020B0503020204020204" charset="-122"/>
              </a:rPr>
              <a:t>典例分析</a:t>
            </a:r>
            <a:endParaRPr kumimoji="1" lang="zh-CN" altLang="en-US" sz="6000" b="1" i="0" u="none" strike="noStrike" kern="0" cap="none" spc="0" normalizeH="0" baseline="0" noProof="0" dirty="0" smtClean="0">
              <a:ln>
                <a:noFill/>
              </a:ln>
              <a:solidFill>
                <a:schemeClr val="accent3">
                  <a:lumMod val="20000"/>
                  <a:lumOff val="80000"/>
                </a:schemeClr>
              </a:solidFill>
              <a:effectLst>
                <a:outerShdw blurRad="63500" sx="102000" sy="102000" algn="ctr" rotWithShape="0">
                  <a:prstClr val="black">
                    <a:alpha val="40000"/>
                  </a:prstClr>
                </a:outerShdw>
              </a:effectLst>
              <a:uLnTx/>
              <a:uFillTx/>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67800" y="444026"/>
            <a:ext cx="1415772" cy="461665"/>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zh-CN" altLang="en-US" sz="2400" b="1" kern="0" noProof="0" dirty="0">
                <a:blipFill dpi="0" rotWithShape="1">
                  <a:blip r:embed="rId1"/>
                  <a:srcRect/>
                  <a:stretch>
                    <a:fillRect/>
                  </a:stretch>
                </a:blipFill>
                <a:ea typeface="微软雅黑" panose="020B0503020204020204" charset="-122"/>
              </a:rPr>
              <a:t>典例分析</a:t>
            </a:r>
            <a:endParaRPr kumimoji="1" lang="zh-CN" altLang="en-US" sz="2400" b="1" i="0" u="none" strike="noStrike" kern="0" cap="none" spc="0" normalizeH="0" baseline="0" noProof="0" dirty="0" smtClean="0">
              <a:ln>
                <a:noFill/>
              </a:ln>
              <a:blipFill dpi="0" rotWithShape="1">
                <a:blip r:embed="rId1"/>
                <a:srcRect/>
                <a:stretch>
                  <a:fillRect/>
                </a:stretch>
              </a:blipFill>
              <a:uLnTx/>
              <a:uFillTx/>
              <a:ea typeface="微软雅黑" panose="020B0503020204020204" charset="-122"/>
            </a:endParaRPr>
          </a:p>
        </p:txBody>
      </p:sp>
      <p:sp>
        <p:nvSpPr>
          <p:cNvPr id="3" name="矩形 2"/>
          <p:cNvSpPr/>
          <p:nvPr/>
        </p:nvSpPr>
        <p:spPr>
          <a:xfrm>
            <a:off x="1239753" y="988433"/>
            <a:ext cx="9713043" cy="1015663"/>
          </a:xfrm>
          <a:prstGeom prst="rect">
            <a:avLst/>
          </a:prstGeom>
        </p:spPr>
        <p:txBody>
          <a:bodyPr wrap="square">
            <a:spAutoFit/>
          </a:bodyPr>
          <a:lstStyle/>
          <a:p>
            <a:pPr>
              <a:lnSpc>
                <a:spcPct val="150000"/>
              </a:lnSpc>
            </a:pPr>
            <a:r>
              <a:rPr lang="zh-CN" altLang="en-US" sz="2000" dirty="0" smtClean="0">
                <a:latin typeface="Times New Roman" panose="02020603050405020304" pitchFamily="18" charset="0"/>
                <a:cs typeface="Times New Roman" panose="02020603050405020304" pitchFamily="18" charset="0"/>
              </a:rPr>
              <a:t>滑轮组一般包括两种情形，匀速</a:t>
            </a:r>
            <a:r>
              <a:rPr lang="zh-CN" altLang="en-US" sz="2000" dirty="0">
                <a:latin typeface="Times New Roman" panose="02020603050405020304" pitchFamily="18" charset="0"/>
                <a:cs typeface="Times New Roman" panose="02020603050405020304" pitchFamily="18" charset="0"/>
              </a:rPr>
              <a:t>竖直提升物体和匀速水平拉动物体。</a:t>
            </a:r>
            <a:endParaRPr lang="zh-CN" altLang="en-US" sz="2000" dirty="0">
              <a:latin typeface="Times New Roman" panose="02020603050405020304" pitchFamily="18" charset="0"/>
              <a:cs typeface="Times New Roman" panose="02020603050405020304" pitchFamily="18" charset="0"/>
            </a:endParaRPr>
          </a:p>
          <a:p>
            <a:pPr>
              <a:lnSpc>
                <a:spcPct val="150000"/>
              </a:lnSpc>
            </a:pPr>
            <a:r>
              <a:rPr lang="zh-CN" altLang="en-US" sz="2000" dirty="0" smtClean="0">
                <a:latin typeface="Times New Roman" panose="02020603050405020304" pitchFamily="18" charset="0"/>
                <a:cs typeface="Times New Roman" panose="02020603050405020304" pitchFamily="18" charset="0"/>
              </a:rPr>
              <a:t>一、匀速</a:t>
            </a:r>
            <a:r>
              <a:rPr lang="zh-CN" altLang="en-US" sz="2000" dirty="0">
                <a:latin typeface="Times New Roman" panose="02020603050405020304" pitchFamily="18" charset="0"/>
                <a:cs typeface="Times New Roman" panose="02020603050405020304" pitchFamily="18" charset="0"/>
              </a:rPr>
              <a:t>竖直提升</a:t>
            </a:r>
            <a:r>
              <a:rPr lang="zh-CN" altLang="en-US" sz="2000" dirty="0" smtClean="0">
                <a:latin typeface="Times New Roman" panose="02020603050405020304" pitchFamily="18" charset="0"/>
                <a:cs typeface="Times New Roman" panose="02020603050405020304" pitchFamily="18" charset="0"/>
              </a:rPr>
              <a:t>物体</a:t>
            </a:r>
            <a:endParaRPr lang="zh-CN" altLang="en-US" sz="2000" dirty="0">
              <a:latin typeface="Times New Roman" panose="02020603050405020304" pitchFamily="18" charset="0"/>
              <a:cs typeface="Times New Roman" panose="02020603050405020304" pitchFamily="18" charset="0"/>
            </a:endParaRPr>
          </a:p>
        </p:txBody>
      </p:sp>
      <p:pic>
        <p:nvPicPr>
          <p:cNvPr id="13" name="图片 12"/>
          <p:cNvPicPr>
            <a:picLocks noChangeAspect="1"/>
          </p:cNvPicPr>
          <p:nvPr/>
        </p:nvPicPr>
        <p:blipFill>
          <a:blip r:embed="rId2"/>
          <a:stretch>
            <a:fillRect/>
          </a:stretch>
        </p:blipFill>
        <p:spPr>
          <a:xfrm>
            <a:off x="1264920" y="2414985"/>
            <a:ext cx="1415833" cy="3119328"/>
          </a:xfrm>
          <a:prstGeom prst="rect">
            <a:avLst/>
          </a:prstGeom>
        </p:spPr>
      </p:pic>
      <p:sp>
        <p:nvSpPr>
          <p:cNvPr id="4" name="矩形 3"/>
          <p:cNvSpPr/>
          <p:nvPr/>
        </p:nvSpPr>
        <p:spPr>
          <a:xfrm>
            <a:off x="3242222" y="2509728"/>
            <a:ext cx="854721" cy="400110"/>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拉力</a:t>
            </a:r>
            <a:r>
              <a:rPr lang="en-US" altLang="zh-CN" sz="2000" i="1" dirty="0" smtClean="0">
                <a:latin typeface="Times New Roman" panose="02020603050405020304" pitchFamily="18" charset="0"/>
                <a:cs typeface="Times New Roman" panose="02020603050405020304" pitchFamily="18" charset="0"/>
              </a:rPr>
              <a:t>F</a:t>
            </a:r>
            <a:endParaRPr lang="zh-CN" altLang="en-US" sz="2000" i="1" dirty="0">
              <a:latin typeface="Times New Roman" panose="02020603050405020304" pitchFamily="18" charset="0"/>
              <a:cs typeface="Times New Roman" panose="02020603050405020304" pitchFamily="18" charset="0"/>
            </a:endParaRPr>
          </a:p>
        </p:txBody>
      </p:sp>
      <p:sp>
        <p:nvSpPr>
          <p:cNvPr id="20" name="矩形 19"/>
          <p:cNvSpPr/>
          <p:nvPr/>
        </p:nvSpPr>
        <p:spPr>
          <a:xfrm>
            <a:off x="7402840" y="2521648"/>
            <a:ext cx="1027845" cy="400110"/>
          </a:xfrm>
          <a:prstGeom prst="rect">
            <a:avLst/>
          </a:prstGeom>
        </p:spPr>
        <p:txBody>
          <a:bodyPr wrap="none">
            <a:spAutoFit/>
          </a:bodyPr>
          <a:lstStyle/>
          <a:p>
            <a:r>
              <a:rPr lang="en-US" altLang="zh-CN" sz="2000" i="1" dirty="0" smtClean="0">
                <a:latin typeface="Times New Roman" panose="02020603050405020304" pitchFamily="18" charset="0"/>
                <a:cs typeface="Times New Roman" panose="02020603050405020304" pitchFamily="18" charset="0"/>
              </a:rPr>
              <a:t>W</a:t>
            </a:r>
            <a:r>
              <a:rPr lang="zh-CN" altLang="en-US" sz="2000" baseline="-25000" dirty="0" smtClean="0">
                <a:latin typeface="Times New Roman" panose="02020603050405020304" pitchFamily="18" charset="0"/>
                <a:cs typeface="Times New Roman" panose="02020603050405020304" pitchFamily="18" charset="0"/>
              </a:rPr>
              <a:t>有</a:t>
            </a:r>
            <a:r>
              <a:rPr lang="en-US" altLang="zh-CN" sz="2000" dirty="0" smtClean="0">
                <a:latin typeface="Times New Roman" panose="02020603050405020304" pitchFamily="18" charset="0"/>
                <a:cs typeface="Times New Roman" panose="02020603050405020304" pitchFamily="18" charset="0"/>
              </a:rPr>
              <a:t>=</a:t>
            </a:r>
            <a:r>
              <a:rPr lang="en-US" altLang="zh-CN" sz="2000" i="1" dirty="0" err="1" smtClean="0">
                <a:latin typeface="Times New Roman" panose="02020603050405020304" pitchFamily="18" charset="0"/>
                <a:cs typeface="Times New Roman" panose="02020603050405020304" pitchFamily="18" charset="0"/>
              </a:rPr>
              <a:t>Gh</a:t>
            </a:r>
            <a:endParaRPr lang="zh-CN" altLang="en-US" sz="2000" dirty="0">
              <a:latin typeface="Times New Roman" panose="02020603050405020304" pitchFamily="18" charset="0"/>
              <a:cs typeface="Times New Roman" panose="02020603050405020304" pitchFamily="18" charset="0"/>
            </a:endParaRPr>
          </a:p>
        </p:txBody>
      </p:sp>
      <p:sp>
        <p:nvSpPr>
          <p:cNvPr id="21" name="矩形 20"/>
          <p:cNvSpPr/>
          <p:nvPr/>
        </p:nvSpPr>
        <p:spPr>
          <a:xfrm>
            <a:off x="3242507" y="2944014"/>
            <a:ext cx="2592376" cy="400110"/>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绳子</a:t>
            </a:r>
            <a:r>
              <a:rPr lang="zh-CN" altLang="en-US" sz="2000" dirty="0">
                <a:latin typeface="Times New Roman" panose="02020603050405020304" pitchFamily="18" charset="0"/>
                <a:cs typeface="Times New Roman" panose="02020603050405020304" pitchFamily="18" charset="0"/>
              </a:rPr>
              <a:t>自由端</a:t>
            </a:r>
            <a:r>
              <a:rPr lang="zh-CN" altLang="en-US" sz="2000" dirty="0" smtClean="0">
                <a:latin typeface="Times New Roman" panose="02020603050405020304" pitchFamily="18" charset="0"/>
                <a:cs typeface="Times New Roman" panose="02020603050405020304" pitchFamily="18" charset="0"/>
              </a:rPr>
              <a:t>移动距离</a:t>
            </a:r>
            <a:r>
              <a:rPr lang="en-US" altLang="zh-CN" sz="2000" i="1" dirty="0" smtClean="0">
                <a:latin typeface="Times New Roman" panose="02020603050405020304" pitchFamily="18" charset="0"/>
                <a:cs typeface="Times New Roman" panose="02020603050405020304" pitchFamily="18" charset="0"/>
              </a:rPr>
              <a:t>s</a:t>
            </a:r>
            <a:endParaRPr lang="zh-CN" altLang="en-US" sz="2000" i="1" dirty="0">
              <a:latin typeface="Times New Roman" panose="02020603050405020304" pitchFamily="18" charset="0"/>
              <a:cs typeface="Times New Roman" panose="02020603050405020304" pitchFamily="18" charset="0"/>
            </a:endParaRPr>
          </a:p>
        </p:txBody>
      </p:sp>
      <p:sp>
        <p:nvSpPr>
          <p:cNvPr id="22" name="矩形 21"/>
          <p:cNvSpPr/>
          <p:nvPr/>
        </p:nvSpPr>
        <p:spPr>
          <a:xfrm>
            <a:off x="3242222" y="3376704"/>
            <a:ext cx="1851789" cy="400110"/>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物体上升高度</a:t>
            </a:r>
            <a:r>
              <a:rPr lang="en-US" altLang="zh-CN" sz="2000" i="1" dirty="0" smtClean="0">
                <a:latin typeface="Times New Roman" panose="02020603050405020304" pitchFamily="18" charset="0"/>
                <a:cs typeface="Times New Roman" panose="02020603050405020304" pitchFamily="18" charset="0"/>
              </a:rPr>
              <a:t>h</a:t>
            </a:r>
            <a:endParaRPr lang="zh-CN" altLang="en-US" sz="2000" i="1" dirty="0">
              <a:latin typeface="Times New Roman" panose="02020603050405020304" pitchFamily="18" charset="0"/>
              <a:cs typeface="Times New Roman" panose="02020603050405020304" pitchFamily="18" charset="0"/>
            </a:endParaRPr>
          </a:p>
        </p:txBody>
      </p:sp>
      <p:sp>
        <p:nvSpPr>
          <p:cNvPr id="23" name="矩形 22"/>
          <p:cNvSpPr/>
          <p:nvPr/>
        </p:nvSpPr>
        <p:spPr>
          <a:xfrm>
            <a:off x="3242222" y="4245191"/>
            <a:ext cx="1568058" cy="400110"/>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动滑轮重</a:t>
            </a:r>
            <a:r>
              <a:rPr lang="en-US" altLang="zh-CN" sz="2000" i="1" dirty="0" smtClean="0">
                <a:latin typeface="Times New Roman" panose="02020603050405020304" pitchFamily="18" charset="0"/>
                <a:cs typeface="Times New Roman" panose="02020603050405020304" pitchFamily="18" charset="0"/>
              </a:rPr>
              <a:t>G</a:t>
            </a:r>
            <a:r>
              <a:rPr lang="zh-CN" altLang="en-US" sz="2000" baseline="-25000" dirty="0" smtClean="0">
                <a:latin typeface="Times New Roman" panose="02020603050405020304" pitchFamily="18" charset="0"/>
                <a:cs typeface="Times New Roman" panose="02020603050405020304" pitchFamily="18" charset="0"/>
              </a:rPr>
              <a:t>动</a:t>
            </a:r>
            <a:endParaRPr lang="zh-CN" altLang="en-US" sz="2000" i="1" dirty="0">
              <a:latin typeface="Times New Roman" panose="02020603050405020304" pitchFamily="18" charset="0"/>
              <a:cs typeface="Times New Roman" panose="02020603050405020304" pitchFamily="18" charset="0"/>
            </a:endParaRPr>
          </a:p>
        </p:txBody>
      </p:sp>
      <p:sp>
        <p:nvSpPr>
          <p:cNvPr id="24" name="矩形 23"/>
          <p:cNvSpPr/>
          <p:nvPr/>
        </p:nvSpPr>
        <p:spPr>
          <a:xfrm>
            <a:off x="3242222" y="3809395"/>
            <a:ext cx="883575" cy="400110"/>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物重</a:t>
            </a:r>
            <a:r>
              <a:rPr lang="en-US" altLang="zh-CN" sz="2000" i="1" dirty="0" smtClean="0">
                <a:latin typeface="Times New Roman" panose="02020603050405020304" pitchFamily="18" charset="0"/>
                <a:cs typeface="Times New Roman" panose="02020603050405020304" pitchFamily="18" charset="0"/>
              </a:rPr>
              <a:t>G</a:t>
            </a:r>
            <a:endParaRPr lang="zh-CN" altLang="en-US" sz="2000" i="1" dirty="0">
              <a:latin typeface="Times New Roman" panose="02020603050405020304" pitchFamily="18" charset="0"/>
              <a:cs typeface="Times New Roman" panose="02020603050405020304" pitchFamily="18" charset="0"/>
            </a:endParaRPr>
          </a:p>
        </p:txBody>
      </p:sp>
      <p:sp>
        <p:nvSpPr>
          <p:cNvPr id="25" name="矩形 24"/>
          <p:cNvSpPr/>
          <p:nvPr/>
        </p:nvSpPr>
        <p:spPr>
          <a:xfrm>
            <a:off x="3242222" y="4684488"/>
            <a:ext cx="3314423" cy="707886"/>
          </a:xfrm>
          <a:prstGeom prst="rect">
            <a:avLst/>
          </a:prstGeom>
        </p:spPr>
        <p:txBody>
          <a:bodyPr wrap="square">
            <a:spAutoFit/>
          </a:bodyPr>
          <a:lstStyle/>
          <a:p>
            <a:r>
              <a:rPr lang="zh-CN" altLang="en-US" sz="2000" dirty="0" smtClean="0">
                <a:latin typeface="Times New Roman" panose="02020603050405020304" pitchFamily="18" charset="0"/>
                <a:cs typeface="Times New Roman" panose="02020603050405020304" pitchFamily="18" charset="0"/>
              </a:rPr>
              <a:t>承担物重的绳子的段数</a:t>
            </a:r>
            <a:r>
              <a:rPr lang="en-US" altLang="zh-CN" sz="2000" i="1" dirty="0" smtClean="0">
                <a:latin typeface="Times New Roman" panose="02020603050405020304" pitchFamily="18" charset="0"/>
                <a:cs typeface="Times New Roman" panose="02020603050405020304" pitchFamily="18" charset="0"/>
              </a:rPr>
              <a:t>n</a:t>
            </a:r>
            <a:r>
              <a:rPr lang="zh-CN" altLang="en-US" sz="2000" dirty="0" smtClean="0">
                <a:latin typeface="Times New Roman" panose="02020603050405020304" pitchFamily="18" charset="0"/>
                <a:cs typeface="Times New Roman" panose="02020603050405020304" pitchFamily="18" charset="0"/>
              </a:rPr>
              <a:t>（与动滑轮相连的绳子段数）</a:t>
            </a:r>
            <a:endParaRPr lang="zh-CN" altLang="en-US" sz="2000" dirty="0">
              <a:latin typeface="Times New Roman" panose="02020603050405020304" pitchFamily="18" charset="0"/>
              <a:cs typeface="Times New Roman" panose="02020603050405020304" pitchFamily="18" charset="0"/>
            </a:endParaRPr>
          </a:p>
        </p:txBody>
      </p:sp>
      <p:sp>
        <p:nvSpPr>
          <p:cNvPr id="26" name="矩形 25"/>
          <p:cNvSpPr/>
          <p:nvPr/>
        </p:nvSpPr>
        <p:spPr>
          <a:xfrm>
            <a:off x="8747495" y="2521648"/>
            <a:ext cx="1199367" cy="400110"/>
          </a:xfrm>
          <a:prstGeom prst="rect">
            <a:avLst/>
          </a:prstGeom>
        </p:spPr>
        <p:txBody>
          <a:bodyPr wrap="none">
            <a:spAutoFit/>
          </a:bodyPr>
          <a:lstStyle/>
          <a:p>
            <a:r>
              <a:rPr lang="en-US" altLang="zh-CN" sz="2000" i="1" dirty="0" smtClean="0">
                <a:latin typeface="Times New Roman" panose="02020603050405020304" pitchFamily="18" charset="0"/>
                <a:cs typeface="Times New Roman" panose="02020603050405020304" pitchFamily="18" charset="0"/>
              </a:rPr>
              <a:t>W</a:t>
            </a:r>
            <a:r>
              <a:rPr lang="zh-CN" altLang="en-US" sz="2000" baseline="-25000" dirty="0" smtClean="0">
                <a:latin typeface="Times New Roman" panose="02020603050405020304" pitchFamily="18" charset="0"/>
                <a:cs typeface="Times New Roman" panose="02020603050405020304" pitchFamily="18" charset="0"/>
              </a:rPr>
              <a:t>额</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G</a:t>
            </a:r>
            <a:r>
              <a:rPr lang="zh-CN" altLang="en-US" sz="2000" baseline="-25000" dirty="0" smtClean="0">
                <a:latin typeface="Times New Roman" panose="02020603050405020304" pitchFamily="18" charset="0"/>
                <a:cs typeface="Times New Roman" panose="02020603050405020304" pitchFamily="18" charset="0"/>
              </a:rPr>
              <a:t>动</a:t>
            </a:r>
            <a:r>
              <a:rPr lang="en-US" altLang="zh-CN" sz="2000" i="1" dirty="0" smtClean="0">
                <a:latin typeface="Times New Roman" panose="02020603050405020304" pitchFamily="18" charset="0"/>
                <a:cs typeface="Times New Roman" panose="02020603050405020304" pitchFamily="18" charset="0"/>
              </a:rPr>
              <a:t>h</a:t>
            </a:r>
            <a:endParaRPr lang="zh-CN" altLang="en-US" sz="2000" dirty="0">
              <a:latin typeface="Times New Roman" panose="02020603050405020304" pitchFamily="18" charset="0"/>
              <a:cs typeface="Times New Roman" panose="02020603050405020304" pitchFamily="18" charset="0"/>
            </a:endParaRPr>
          </a:p>
        </p:txBody>
      </p:sp>
      <p:sp>
        <p:nvSpPr>
          <p:cNvPr id="28" name="矩形 27"/>
          <p:cNvSpPr/>
          <p:nvPr/>
        </p:nvSpPr>
        <p:spPr>
          <a:xfrm>
            <a:off x="7402840" y="2988116"/>
            <a:ext cx="2058577" cy="400110"/>
          </a:xfrm>
          <a:prstGeom prst="rect">
            <a:avLst/>
          </a:prstGeom>
        </p:spPr>
        <p:txBody>
          <a:bodyPr wrap="none">
            <a:spAutoFit/>
          </a:bodyPr>
          <a:lstStyle/>
          <a:p>
            <a:r>
              <a:rPr lang="en-US" altLang="zh-CN" sz="2000" i="1" dirty="0" smtClean="0">
                <a:latin typeface="Times New Roman" panose="02020603050405020304" pitchFamily="18" charset="0"/>
                <a:cs typeface="Times New Roman" panose="02020603050405020304" pitchFamily="18" charset="0"/>
              </a:rPr>
              <a:t>W</a:t>
            </a:r>
            <a:r>
              <a:rPr lang="zh-CN" altLang="en-US" sz="2000" baseline="-25000" dirty="0" smtClean="0">
                <a:latin typeface="Times New Roman" panose="02020603050405020304" pitchFamily="18" charset="0"/>
                <a:cs typeface="Times New Roman" panose="02020603050405020304" pitchFamily="18" charset="0"/>
              </a:rPr>
              <a:t>总</a:t>
            </a:r>
            <a:r>
              <a:rPr lang="en-US" altLang="zh-CN"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Fs</a:t>
            </a:r>
            <a:r>
              <a:rPr lang="en-US" altLang="zh-CN" sz="2000" dirty="0" smtClean="0">
                <a:latin typeface="Times New Roman" panose="02020603050405020304" pitchFamily="18" charset="0"/>
                <a:cs typeface="Times New Roman" panose="02020603050405020304" pitchFamily="18" charset="0"/>
              </a:rPr>
              <a:t>=</a:t>
            </a:r>
            <a:r>
              <a:rPr lang="en-US" altLang="zh-CN" sz="2000" i="1" dirty="0" err="1" smtClean="0">
                <a:latin typeface="Times New Roman" panose="02020603050405020304" pitchFamily="18" charset="0"/>
                <a:cs typeface="Times New Roman" panose="02020603050405020304" pitchFamily="18" charset="0"/>
              </a:rPr>
              <a:t>Gh</a:t>
            </a:r>
            <a:r>
              <a:rPr lang="en-US" altLang="zh-CN" sz="2000" dirty="0" err="1" smtClean="0">
                <a:latin typeface="Times New Roman" panose="02020603050405020304" pitchFamily="18" charset="0"/>
                <a:cs typeface="Times New Roman" panose="02020603050405020304" pitchFamily="18" charset="0"/>
              </a:rPr>
              <a:t>+</a:t>
            </a:r>
            <a:r>
              <a:rPr lang="en-US" altLang="zh-CN" sz="2000" i="1" dirty="0" err="1" smtClean="0">
                <a:latin typeface="Times New Roman" panose="02020603050405020304" pitchFamily="18" charset="0"/>
                <a:cs typeface="Times New Roman" panose="02020603050405020304" pitchFamily="18" charset="0"/>
              </a:rPr>
              <a:t>G</a:t>
            </a:r>
            <a:r>
              <a:rPr lang="zh-CN" altLang="en-US" sz="2000" baseline="-25000" dirty="0">
                <a:latin typeface="Times New Roman" panose="02020603050405020304" pitchFamily="18" charset="0"/>
                <a:cs typeface="Times New Roman" panose="02020603050405020304" pitchFamily="18" charset="0"/>
              </a:rPr>
              <a:t>动</a:t>
            </a:r>
            <a:r>
              <a:rPr lang="en-US" altLang="zh-CN" sz="2000" i="1" dirty="0" smtClean="0">
                <a:latin typeface="Times New Roman" panose="02020603050405020304" pitchFamily="18" charset="0"/>
                <a:cs typeface="Times New Roman" panose="02020603050405020304" pitchFamily="18" charset="0"/>
              </a:rPr>
              <a:t>h</a:t>
            </a:r>
            <a:endParaRPr lang="zh-CN"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9" name="矩形 28"/>
              <p:cNvSpPr/>
              <p:nvPr/>
            </p:nvSpPr>
            <p:spPr>
              <a:xfrm>
                <a:off x="7402840" y="3454584"/>
                <a:ext cx="2388795" cy="591059"/>
              </a:xfrm>
              <a:prstGeom prst="rect">
                <a:avLst/>
              </a:prstGeom>
            </p:spPr>
            <p:txBody>
              <a:bodyPr wrap="none">
                <a:spAutoFit/>
              </a:bodyPr>
              <a:lstStyle/>
              <a:p>
                <a:r>
                  <a:rPr lang="el-GR" altLang="zh-CN" sz="2000" i="1" dirty="0" smtClean="0">
                    <a:latin typeface="Times New Roman" panose="02020603050405020304" pitchFamily="18" charset="0"/>
                    <a:cs typeface="Times New Roman" panose="02020603050405020304" pitchFamily="18" charset="0"/>
                  </a:rPr>
                  <a:t>η</a:t>
                </a:r>
                <a:r>
                  <a:rPr lang="en-US" altLang="zh-CN" sz="2000" dirty="0">
                    <a:latin typeface="Times New Roman" panose="02020603050405020304" pitchFamily="18" charset="0"/>
                    <a:cs typeface="Times New Roman" panose="02020603050405020304" pitchFamily="18" charset="0"/>
                  </a:rPr>
                  <a:t>=</a:t>
                </a:r>
                <a14:m>
                  <m:oMath xmlns:m="http://schemas.openxmlformats.org/officeDocument/2006/math">
                    <m:f>
                      <m:fPr>
                        <m:ctrlPr>
                          <a:rPr lang="en-US" altLang="zh-CN" sz="2000" i="1">
                            <a:latin typeface="Cambria Math" panose="02040503050406030204" pitchFamily="18" charset="0"/>
                            <a:cs typeface="Times New Roman" panose="02020603050405020304" pitchFamily="18" charset="0"/>
                          </a:rPr>
                        </m:ctrlPr>
                      </m:fPr>
                      <m:num>
                        <m:r>
                          <a:rPr lang="en-US" altLang="zh-CN" sz="2000" i="1">
                            <a:latin typeface="Cambria Math" panose="02040503050406030204" pitchFamily="18" charset="0"/>
                            <a:cs typeface="Times New Roman" panose="02020603050405020304" pitchFamily="18" charset="0"/>
                          </a:rPr>
                          <m:t>𝑊</m:t>
                        </m:r>
                        <m:r>
                          <a:rPr lang="zh-CN" altLang="en-US" sz="2000" i="1" baseline="-25000">
                            <a:latin typeface="Cambria Math" panose="02040503050406030204" pitchFamily="18" charset="0"/>
                            <a:cs typeface="Times New Roman" panose="02020603050405020304" pitchFamily="18" charset="0"/>
                          </a:rPr>
                          <m:t>有</m:t>
                        </m:r>
                      </m:num>
                      <m:den>
                        <m:r>
                          <a:rPr lang="en-US" altLang="zh-CN" sz="2000" i="1">
                            <a:latin typeface="Cambria Math" panose="02040503050406030204" pitchFamily="18" charset="0"/>
                            <a:cs typeface="Times New Roman" panose="02020603050405020304" pitchFamily="18" charset="0"/>
                          </a:rPr>
                          <m:t>𝑊</m:t>
                        </m:r>
                        <m:r>
                          <a:rPr lang="zh-CN" altLang="en-US" sz="2000" i="1" baseline="-25000">
                            <a:latin typeface="Cambria Math" panose="02040503050406030204" pitchFamily="18" charset="0"/>
                            <a:cs typeface="Times New Roman" panose="02020603050405020304" pitchFamily="18" charset="0"/>
                          </a:rPr>
                          <m:t>总</m:t>
                        </m:r>
                      </m:den>
                    </m:f>
                  </m:oMath>
                </a14:m>
                <a:r>
                  <a:rPr lang="en-US" altLang="zh-CN" sz="2000" dirty="0">
                    <a:latin typeface="Times New Roman" panose="02020603050405020304" pitchFamily="18" charset="0"/>
                    <a:cs typeface="Times New Roman" panose="02020603050405020304" pitchFamily="18" charset="0"/>
                  </a:rPr>
                  <a:t>=</a:t>
                </a:r>
                <a14:m>
                  <m:oMath xmlns:m="http://schemas.openxmlformats.org/officeDocument/2006/math">
                    <m:f>
                      <m:fPr>
                        <m:ctrlPr>
                          <a:rPr lang="en-US" altLang="zh-CN" sz="2000" i="1">
                            <a:latin typeface="Cambria Math" panose="02040503050406030204" pitchFamily="18" charset="0"/>
                            <a:cs typeface="Times New Roman" panose="02020603050405020304" pitchFamily="18" charset="0"/>
                          </a:rPr>
                        </m:ctrlPr>
                      </m:fPr>
                      <m:num>
                        <m:r>
                          <m:rPr>
                            <m:nor/>
                          </m:rPr>
                          <a:rPr lang="en-US" altLang="zh-CN" sz="2000" i="1" dirty="0">
                            <a:latin typeface="Times New Roman" panose="02020603050405020304" pitchFamily="18" charset="0"/>
                            <a:cs typeface="Times New Roman" panose="02020603050405020304" pitchFamily="18" charset="0"/>
                          </a:rPr>
                          <m:t>Gh</m:t>
                        </m:r>
                      </m:num>
                      <m:den>
                        <m:r>
                          <m:rPr>
                            <m:nor/>
                          </m:rPr>
                          <a:rPr lang="en-US" altLang="zh-CN" sz="2000" i="1" dirty="0">
                            <a:latin typeface="Times New Roman" panose="02020603050405020304" pitchFamily="18" charset="0"/>
                            <a:cs typeface="Times New Roman" panose="02020603050405020304" pitchFamily="18" charset="0"/>
                          </a:rPr>
                          <m:t>Fs</m:t>
                        </m:r>
                      </m:den>
                    </m:f>
                  </m:oMath>
                </a14:m>
                <a:r>
                  <a:rPr lang="en-US" altLang="zh-CN" sz="2000"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altLang="zh-CN" sz="2000" i="1">
                            <a:latin typeface="Cambria Math" panose="02040503050406030204" pitchFamily="18" charset="0"/>
                            <a:cs typeface="Times New Roman" panose="02020603050405020304" pitchFamily="18" charset="0"/>
                          </a:rPr>
                        </m:ctrlPr>
                      </m:fPr>
                      <m:num>
                        <m:r>
                          <m:rPr>
                            <m:nor/>
                          </m:rPr>
                          <a:rPr lang="en-US" altLang="zh-CN" sz="2000" i="1" dirty="0">
                            <a:latin typeface="Times New Roman" panose="02020603050405020304" pitchFamily="18" charset="0"/>
                            <a:cs typeface="Times New Roman" panose="02020603050405020304" pitchFamily="18" charset="0"/>
                          </a:rPr>
                          <m:t>Gh</m:t>
                        </m:r>
                      </m:num>
                      <m:den>
                        <m:r>
                          <m:rPr>
                            <m:nor/>
                          </m:rPr>
                          <a:rPr lang="en-US" altLang="zh-CN" sz="2000" i="1" dirty="0">
                            <a:latin typeface="Times New Roman" panose="02020603050405020304" pitchFamily="18" charset="0"/>
                            <a:cs typeface="Times New Roman" panose="02020603050405020304" pitchFamily="18" charset="0"/>
                          </a:rPr>
                          <m:t>F</m:t>
                        </m:r>
                        <m:r>
                          <m:rPr>
                            <m:nor/>
                          </m:rPr>
                          <a:rPr lang="en-US" altLang="zh-CN" sz="2000" dirty="0">
                            <a:latin typeface="Times New Roman" panose="02020603050405020304" pitchFamily="18" charset="0"/>
                            <a:cs typeface="Times New Roman" panose="02020603050405020304" pitchFamily="18" charset="0"/>
                          </a:rPr>
                          <m:t>·</m:t>
                        </m:r>
                        <m:r>
                          <m:rPr>
                            <m:nor/>
                          </m:rPr>
                          <a:rPr lang="en-US" altLang="zh-CN" sz="2000" b="0" i="1" dirty="0" smtClean="0">
                            <a:latin typeface="Times New Roman" panose="02020603050405020304" pitchFamily="18" charset="0"/>
                            <a:cs typeface="Times New Roman" panose="02020603050405020304" pitchFamily="18" charset="0"/>
                          </a:rPr>
                          <m:t>nh</m:t>
                        </m:r>
                      </m:den>
                    </m:f>
                  </m:oMath>
                </a14:m>
                <a:r>
                  <a:rPr lang="en-US" altLang="zh-CN" sz="2000"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altLang="zh-CN" sz="2000" i="1">
                            <a:latin typeface="Cambria Math" panose="02040503050406030204" pitchFamily="18" charset="0"/>
                            <a:cs typeface="Times New Roman" panose="02020603050405020304" pitchFamily="18" charset="0"/>
                          </a:rPr>
                        </m:ctrlPr>
                      </m:fPr>
                      <m:num>
                        <m:r>
                          <m:rPr>
                            <m:nor/>
                          </m:rPr>
                          <a:rPr lang="en-US" altLang="zh-CN" sz="2000" i="1" dirty="0">
                            <a:latin typeface="Times New Roman" panose="02020603050405020304" pitchFamily="18" charset="0"/>
                            <a:cs typeface="Times New Roman" panose="02020603050405020304" pitchFamily="18" charset="0"/>
                          </a:rPr>
                          <m:t>G</m:t>
                        </m:r>
                      </m:num>
                      <m:den>
                        <m:r>
                          <m:rPr>
                            <m:nor/>
                          </m:rPr>
                          <a:rPr lang="en-US" altLang="zh-CN" sz="2000" b="0" i="1" dirty="0" smtClean="0">
                            <a:latin typeface="Times New Roman" panose="02020603050405020304" pitchFamily="18" charset="0"/>
                            <a:cs typeface="Times New Roman" panose="02020603050405020304" pitchFamily="18" charset="0"/>
                          </a:rPr>
                          <m:t>n</m:t>
                        </m:r>
                        <m:r>
                          <m:rPr>
                            <m:nor/>
                          </m:rPr>
                          <a:rPr lang="en-US" altLang="zh-CN" sz="2000" i="1" dirty="0">
                            <a:latin typeface="Times New Roman" panose="02020603050405020304" pitchFamily="18" charset="0"/>
                            <a:cs typeface="Times New Roman" panose="02020603050405020304" pitchFamily="18" charset="0"/>
                          </a:rPr>
                          <m:t>F</m:t>
                        </m:r>
                      </m:den>
                    </m:f>
                  </m:oMath>
                </a14:m>
                <a:endParaRPr lang="en-US" altLang="zh-CN" sz="2000" i="1" dirty="0" smtClean="0">
                  <a:latin typeface="Times New Roman" panose="02020603050405020304" pitchFamily="18" charset="0"/>
                  <a:cs typeface="Times New Roman" panose="02020603050405020304" pitchFamily="18" charset="0"/>
                </a:endParaRPr>
              </a:p>
            </p:txBody>
          </p:sp>
        </mc:Choice>
        <mc:Fallback>
          <p:sp>
            <p:nvSpPr>
              <p:cNvPr id="29" name="矩形 28"/>
              <p:cNvSpPr>
                <a:spLocks noRot="1" noChangeAspect="1" noMove="1" noResize="1" noEditPoints="1" noAdjustHandles="1" noChangeArrowheads="1" noChangeShapeType="1" noTextEdit="1"/>
              </p:cNvSpPr>
              <p:nvPr/>
            </p:nvSpPr>
            <p:spPr>
              <a:xfrm>
                <a:off x="7402840" y="3454584"/>
                <a:ext cx="2388795" cy="591059"/>
              </a:xfrm>
              <a:prstGeom prst="rect">
                <a:avLst/>
              </a:prstGeom>
              <a:blipFill rotWithShape="0">
                <a:blip r:embed="rId3"/>
                <a:stretch>
                  <a:fillRect l="-2551" b="-5155"/>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31" name="矩形 30"/>
              <p:cNvSpPr/>
              <p:nvPr/>
            </p:nvSpPr>
            <p:spPr>
              <a:xfrm>
                <a:off x="7425217" y="4142887"/>
                <a:ext cx="2215671" cy="604717"/>
              </a:xfrm>
              <a:prstGeom prst="rect">
                <a:avLst/>
              </a:prstGeom>
            </p:spPr>
            <p:txBody>
              <a:bodyPr wrap="none">
                <a:spAutoFit/>
              </a:bodyPr>
              <a:lstStyle/>
              <a:p>
                <a:r>
                  <a:rPr lang="el-GR" altLang="zh-CN" sz="2000" i="1" dirty="0" smtClean="0">
                    <a:latin typeface="Times New Roman" panose="02020603050405020304" pitchFamily="18" charset="0"/>
                    <a:cs typeface="Times New Roman" panose="02020603050405020304" pitchFamily="18" charset="0"/>
                  </a:rPr>
                  <a:t>η</a:t>
                </a:r>
                <a:r>
                  <a:rPr lang="en-US" altLang="zh-CN" sz="2000"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altLang="zh-CN" sz="2000" i="1">
                            <a:latin typeface="Cambria Math" panose="02040503050406030204" pitchFamily="18" charset="0"/>
                            <a:cs typeface="Times New Roman" panose="02020603050405020304" pitchFamily="18" charset="0"/>
                          </a:rPr>
                        </m:ctrlPr>
                      </m:fPr>
                      <m:num>
                        <m:r>
                          <m:rPr>
                            <m:nor/>
                          </m:rPr>
                          <a:rPr lang="en-US" altLang="zh-CN" sz="2000" i="1" dirty="0">
                            <a:latin typeface="Times New Roman" panose="02020603050405020304" pitchFamily="18" charset="0"/>
                            <a:cs typeface="Times New Roman" panose="02020603050405020304" pitchFamily="18" charset="0"/>
                          </a:rPr>
                          <m:t>Gh</m:t>
                        </m:r>
                      </m:num>
                      <m:den>
                        <m:r>
                          <m:rPr>
                            <m:nor/>
                          </m:rPr>
                          <a:rPr lang="en-US" altLang="zh-CN" sz="2000" i="1" dirty="0">
                            <a:latin typeface="Times New Roman" panose="02020603050405020304" pitchFamily="18" charset="0"/>
                            <a:cs typeface="Times New Roman" panose="02020603050405020304" pitchFamily="18" charset="0"/>
                          </a:rPr>
                          <m:t>Gh</m:t>
                        </m:r>
                        <m:r>
                          <m:rPr>
                            <m:nor/>
                          </m:rPr>
                          <a:rPr lang="en-US" altLang="zh-CN" sz="2000" dirty="0">
                            <a:latin typeface="Times New Roman" panose="02020603050405020304" pitchFamily="18" charset="0"/>
                            <a:cs typeface="Times New Roman" panose="02020603050405020304" pitchFamily="18" charset="0"/>
                          </a:rPr>
                          <m:t>+</m:t>
                        </m:r>
                        <m:r>
                          <m:rPr>
                            <m:nor/>
                          </m:rPr>
                          <a:rPr lang="en-US" altLang="zh-CN" sz="2000" i="1" dirty="0">
                            <a:latin typeface="Times New Roman" panose="02020603050405020304" pitchFamily="18" charset="0"/>
                            <a:cs typeface="Times New Roman" panose="02020603050405020304" pitchFamily="18" charset="0"/>
                          </a:rPr>
                          <m:t>G</m:t>
                        </m:r>
                        <m:r>
                          <m:rPr>
                            <m:nor/>
                          </m:rPr>
                          <a:rPr lang="zh-CN" altLang="en-US" sz="2000" baseline="-25000" dirty="0">
                            <a:latin typeface="Times New Roman" panose="02020603050405020304" pitchFamily="18" charset="0"/>
                            <a:cs typeface="Times New Roman" panose="02020603050405020304" pitchFamily="18" charset="0"/>
                          </a:rPr>
                          <m:t>动</m:t>
                        </m:r>
                        <m:r>
                          <m:rPr>
                            <m:nor/>
                          </m:rPr>
                          <a:rPr lang="en-US" altLang="zh-CN" sz="2000" i="1" dirty="0">
                            <a:latin typeface="Times New Roman" panose="02020603050405020304" pitchFamily="18" charset="0"/>
                            <a:cs typeface="Times New Roman" panose="02020603050405020304" pitchFamily="18" charset="0"/>
                          </a:rPr>
                          <m:t>h</m:t>
                        </m:r>
                      </m:den>
                    </m:f>
                  </m:oMath>
                </a14:m>
                <a:r>
                  <a:rPr lang="en-US" altLang="zh-CN" sz="2000" dirty="0">
                    <a:latin typeface="Times New Roman" panose="02020603050405020304" pitchFamily="18" charset="0"/>
                    <a:cs typeface="Times New Roman" panose="02020603050405020304" pitchFamily="18" charset="0"/>
                  </a:rPr>
                  <a:t>=</a:t>
                </a:r>
                <a14:m>
                  <m:oMath xmlns:m="http://schemas.openxmlformats.org/officeDocument/2006/math">
                    <m:f>
                      <m:fPr>
                        <m:ctrlPr>
                          <a:rPr lang="en-US" altLang="zh-CN" sz="2000" i="1">
                            <a:latin typeface="Cambria Math" panose="02040503050406030204" pitchFamily="18" charset="0"/>
                            <a:cs typeface="Times New Roman" panose="02020603050405020304" pitchFamily="18" charset="0"/>
                          </a:rPr>
                        </m:ctrlPr>
                      </m:fPr>
                      <m:num>
                        <m:r>
                          <m:rPr>
                            <m:nor/>
                          </m:rPr>
                          <a:rPr lang="en-US" altLang="zh-CN" sz="2000" i="1" dirty="0">
                            <a:latin typeface="Times New Roman" panose="02020603050405020304" pitchFamily="18" charset="0"/>
                            <a:cs typeface="Times New Roman" panose="02020603050405020304" pitchFamily="18" charset="0"/>
                          </a:rPr>
                          <m:t>G</m:t>
                        </m:r>
                      </m:num>
                      <m:den>
                        <m:r>
                          <m:rPr>
                            <m:nor/>
                          </m:rPr>
                          <a:rPr lang="en-US" altLang="zh-CN" sz="2000" i="1" dirty="0">
                            <a:latin typeface="Times New Roman" panose="02020603050405020304" pitchFamily="18" charset="0"/>
                            <a:cs typeface="Times New Roman" panose="02020603050405020304" pitchFamily="18" charset="0"/>
                          </a:rPr>
                          <m:t>G</m:t>
                        </m:r>
                        <m:r>
                          <m:rPr>
                            <m:nor/>
                          </m:rPr>
                          <a:rPr lang="en-US" altLang="zh-CN" sz="2000" dirty="0">
                            <a:latin typeface="Times New Roman" panose="02020603050405020304" pitchFamily="18" charset="0"/>
                            <a:cs typeface="Times New Roman" panose="02020603050405020304" pitchFamily="18" charset="0"/>
                          </a:rPr>
                          <m:t>+</m:t>
                        </m:r>
                        <m:r>
                          <m:rPr>
                            <m:nor/>
                          </m:rPr>
                          <a:rPr lang="en-US" altLang="zh-CN" sz="2000" i="1" dirty="0">
                            <a:latin typeface="Times New Roman" panose="02020603050405020304" pitchFamily="18" charset="0"/>
                            <a:cs typeface="Times New Roman" panose="02020603050405020304" pitchFamily="18" charset="0"/>
                          </a:rPr>
                          <m:t>G</m:t>
                        </m:r>
                        <m:r>
                          <m:rPr>
                            <m:nor/>
                          </m:rPr>
                          <a:rPr lang="zh-CN" altLang="en-US" sz="2000" baseline="-25000" dirty="0">
                            <a:latin typeface="Times New Roman" panose="02020603050405020304" pitchFamily="18" charset="0"/>
                            <a:cs typeface="Times New Roman" panose="02020603050405020304" pitchFamily="18" charset="0"/>
                          </a:rPr>
                          <m:t>动</m:t>
                        </m:r>
                      </m:den>
                    </m:f>
                  </m:oMath>
                </a14:m>
                <a:endParaRPr lang="en-US" altLang="zh-CN" sz="2000" i="1" dirty="0" smtClean="0">
                  <a:latin typeface="Times New Roman" panose="02020603050405020304" pitchFamily="18" charset="0"/>
                  <a:cs typeface="Times New Roman" panose="02020603050405020304" pitchFamily="18" charset="0"/>
                </a:endParaRPr>
              </a:p>
            </p:txBody>
          </p:sp>
        </mc:Choice>
        <mc:Fallback>
          <p:sp>
            <p:nvSpPr>
              <p:cNvPr id="31" name="矩形 30"/>
              <p:cNvSpPr>
                <a:spLocks noRot="1" noChangeAspect="1" noMove="1" noResize="1" noEditPoints="1" noAdjustHandles="1" noChangeArrowheads="1" noChangeShapeType="1" noTextEdit="1"/>
              </p:cNvSpPr>
              <p:nvPr/>
            </p:nvSpPr>
            <p:spPr>
              <a:xfrm>
                <a:off x="7425217" y="4142887"/>
                <a:ext cx="2215671" cy="604717"/>
              </a:xfrm>
              <a:prstGeom prst="rect">
                <a:avLst/>
              </a:prstGeom>
              <a:blipFill rotWithShape="0">
                <a:blip r:embed="rId4"/>
                <a:stretch>
                  <a:fillRect l="-2747" b="-3030"/>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32" name="矩形 31"/>
              <p:cNvSpPr/>
              <p:nvPr/>
            </p:nvSpPr>
            <p:spPr>
              <a:xfrm>
                <a:off x="7423892" y="4811946"/>
                <a:ext cx="1173719" cy="584519"/>
              </a:xfrm>
              <a:prstGeom prst="rect">
                <a:avLst/>
              </a:prstGeom>
            </p:spPr>
            <p:txBody>
              <a:bodyPr wrap="none">
                <a:spAutoFit/>
              </a:bodyPr>
              <a:lstStyle/>
              <a:p>
                <a:r>
                  <a:rPr lang="en-US" altLang="zh-CN" sz="2000" i="1" dirty="0" smtClean="0">
                    <a:latin typeface="Times New Roman" panose="02020603050405020304" pitchFamily="18" charset="0"/>
                    <a:cs typeface="Times New Roman" panose="02020603050405020304" pitchFamily="18" charset="0"/>
                  </a:rPr>
                  <a:t>F</a:t>
                </a:r>
                <a:r>
                  <a:rPr lang="en-US" altLang="zh-CN" sz="2000"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altLang="zh-CN" sz="2000" i="1">
                            <a:latin typeface="Cambria Math" panose="02040503050406030204" pitchFamily="18" charset="0"/>
                            <a:cs typeface="Times New Roman" panose="02020603050405020304" pitchFamily="18" charset="0"/>
                          </a:rPr>
                        </m:ctrlPr>
                      </m:fPr>
                      <m:num>
                        <m:r>
                          <m:rPr>
                            <m:nor/>
                          </m:rPr>
                          <a:rPr lang="en-US" altLang="zh-CN" sz="2000" i="1" dirty="0">
                            <a:latin typeface="Times New Roman" panose="02020603050405020304" pitchFamily="18" charset="0"/>
                            <a:cs typeface="Times New Roman" panose="02020603050405020304" pitchFamily="18" charset="0"/>
                          </a:rPr>
                          <m:t>G</m:t>
                        </m:r>
                        <m:r>
                          <m:rPr>
                            <m:nor/>
                          </m:rPr>
                          <a:rPr lang="en-US" altLang="zh-CN" sz="2000" dirty="0">
                            <a:latin typeface="Times New Roman" panose="02020603050405020304" pitchFamily="18" charset="0"/>
                            <a:cs typeface="Times New Roman" panose="02020603050405020304" pitchFamily="18" charset="0"/>
                          </a:rPr>
                          <m:t>+</m:t>
                        </m:r>
                        <m:r>
                          <m:rPr>
                            <m:nor/>
                          </m:rPr>
                          <a:rPr lang="en-US" altLang="zh-CN" sz="2000" i="1" dirty="0">
                            <a:latin typeface="Times New Roman" panose="02020603050405020304" pitchFamily="18" charset="0"/>
                            <a:cs typeface="Times New Roman" panose="02020603050405020304" pitchFamily="18" charset="0"/>
                          </a:rPr>
                          <m:t>G</m:t>
                        </m:r>
                        <m:r>
                          <m:rPr>
                            <m:nor/>
                          </m:rPr>
                          <a:rPr lang="zh-CN" altLang="en-US" sz="2000" baseline="-25000" dirty="0">
                            <a:latin typeface="Times New Roman" panose="02020603050405020304" pitchFamily="18" charset="0"/>
                            <a:cs typeface="Times New Roman" panose="02020603050405020304" pitchFamily="18" charset="0"/>
                          </a:rPr>
                          <m:t>动</m:t>
                        </m:r>
                      </m:num>
                      <m:den>
                        <m:r>
                          <m:rPr>
                            <m:nor/>
                          </m:rPr>
                          <a:rPr lang="en-US" altLang="zh-CN" sz="2000" i="1" dirty="0">
                            <a:latin typeface="Times New Roman" panose="02020603050405020304" pitchFamily="18" charset="0"/>
                            <a:cs typeface="Times New Roman" panose="02020603050405020304" pitchFamily="18" charset="0"/>
                          </a:rPr>
                          <m:t>n</m:t>
                        </m:r>
                      </m:den>
                    </m:f>
                  </m:oMath>
                </a14:m>
                <a:endParaRPr lang="zh-CN" altLang="en-US" sz="2000" dirty="0">
                  <a:latin typeface="Times New Roman" panose="02020603050405020304" pitchFamily="18" charset="0"/>
                  <a:cs typeface="Times New Roman" panose="02020603050405020304" pitchFamily="18" charset="0"/>
                </a:endParaRPr>
              </a:p>
            </p:txBody>
          </p:sp>
        </mc:Choice>
        <mc:Fallback>
          <p:sp>
            <p:nvSpPr>
              <p:cNvPr id="32" name="矩形 31"/>
              <p:cNvSpPr>
                <a:spLocks noRot="1" noChangeAspect="1" noMove="1" noResize="1" noEditPoints="1" noAdjustHandles="1" noChangeArrowheads="1" noChangeShapeType="1" noTextEdit="1"/>
              </p:cNvSpPr>
              <p:nvPr/>
            </p:nvSpPr>
            <p:spPr>
              <a:xfrm>
                <a:off x="7423892" y="4811946"/>
                <a:ext cx="1173719" cy="584519"/>
              </a:xfrm>
              <a:prstGeom prst="rect">
                <a:avLst/>
              </a:prstGeom>
              <a:blipFill rotWithShape="0">
                <a:blip r:embed="rId5"/>
                <a:stretch>
                  <a:fillRect l="-5729" b="-6250"/>
                </a:stretch>
              </a:blipFill>
            </p:spPr>
            <p:txBody>
              <a:bodyPr/>
              <a:lstStyle/>
              <a:p>
                <a:r>
                  <a:rPr lang="zh-CN" altLang="en-US">
                    <a:noFill/>
                  </a:rPr>
                  <a:t> </a:t>
                </a:r>
                <a:endParaRPr lang="zh-CN" altLang="en-US">
                  <a:noFill/>
                </a:endParaRPr>
              </a:p>
            </p:txBody>
          </p:sp>
        </mc:Fallback>
      </mc:AlternateContent>
      <p:sp>
        <p:nvSpPr>
          <p:cNvPr id="33" name="矩形 32"/>
          <p:cNvSpPr/>
          <p:nvPr/>
        </p:nvSpPr>
        <p:spPr>
          <a:xfrm>
            <a:off x="7423892" y="5460807"/>
            <a:ext cx="3262432" cy="400110"/>
          </a:xfrm>
          <a:prstGeom prst="rect">
            <a:avLst/>
          </a:prstGeom>
        </p:spPr>
        <p:txBody>
          <a:bodyPr wrap="none">
            <a:spAutoFit/>
          </a:bodyPr>
          <a:lstStyle/>
          <a:p>
            <a:r>
              <a:rPr lang="zh-CN" altLang="en-US" sz="2000" dirty="0" smtClean="0">
                <a:latin typeface="Times New Roman" panose="02020603050405020304" pitchFamily="18" charset="0"/>
                <a:cs typeface="Times New Roman" panose="02020603050405020304" pitchFamily="18" charset="0"/>
              </a:rPr>
              <a:t>不计绳重、滑轮重及摩擦：</a:t>
            </a:r>
            <a:endParaRPr lang="en-US" altLang="zh-CN" sz="2000"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5" name="矩形 34"/>
              <p:cNvSpPr/>
              <p:nvPr/>
            </p:nvSpPr>
            <p:spPr>
              <a:xfrm>
                <a:off x="7423892" y="5921168"/>
                <a:ext cx="671979" cy="584519"/>
              </a:xfrm>
              <a:prstGeom prst="rect">
                <a:avLst/>
              </a:prstGeom>
            </p:spPr>
            <p:txBody>
              <a:bodyPr wrap="none">
                <a:spAutoFit/>
              </a:bodyPr>
              <a:lstStyle/>
              <a:p>
                <a:r>
                  <a:rPr lang="en-US" altLang="zh-CN" sz="2000" i="1" dirty="0" smtClean="0">
                    <a:latin typeface="Times New Roman" panose="02020603050405020304" pitchFamily="18" charset="0"/>
                    <a:cs typeface="Times New Roman" panose="02020603050405020304" pitchFamily="18" charset="0"/>
                  </a:rPr>
                  <a:t>F</a:t>
                </a:r>
                <a:r>
                  <a:rPr lang="en-US" altLang="zh-CN" sz="2000"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en-US" altLang="zh-CN" sz="2000" i="1">
                            <a:latin typeface="Cambria Math" panose="02040503050406030204" pitchFamily="18" charset="0"/>
                            <a:cs typeface="Times New Roman" panose="02020603050405020304" pitchFamily="18" charset="0"/>
                          </a:rPr>
                        </m:ctrlPr>
                      </m:fPr>
                      <m:num>
                        <m:r>
                          <m:rPr>
                            <m:nor/>
                          </m:rPr>
                          <a:rPr lang="en-US" altLang="zh-CN" sz="2000" i="1" dirty="0">
                            <a:latin typeface="Times New Roman" panose="02020603050405020304" pitchFamily="18" charset="0"/>
                            <a:cs typeface="Times New Roman" panose="02020603050405020304" pitchFamily="18" charset="0"/>
                          </a:rPr>
                          <m:t>G</m:t>
                        </m:r>
                      </m:num>
                      <m:den>
                        <m:r>
                          <m:rPr>
                            <m:nor/>
                          </m:rPr>
                          <a:rPr lang="en-US" altLang="zh-CN" sz="2000" i="1" dirty="0">
                            <a:latin typeface="Times New Roman" panose="02020603050405020304" pitchFamily="18" charset="0"/>
                            <a:cs typeface="Times New Roman" panose="02020603050405020304" pitchFamily="18" charset="0"/>
                          </a:rPr>
                          <m:t>n</m:t>
                        </m:r>
                      </m:den>
                    </m:f>
                  </m:oMath>
                </a14:m>
                <a:endParaRPr lang="zh-CN" altLang="en-US" sz="2000" dirty="0">
                  <a:latin typeface="Times New Roman" panose="02020603050405020304" pitchFamily="18" charset="0"/>
                  <a:cs typeface="Times New Roman" panose="02020603050405020304" pitchFamily="18" charset="0"/>
                </a:endParaRPr>
              </a:p>
            </p:txBody>
          </p:sp>
        </mc:Choice>
        <mc:Fallback>
          <p:sp>
            <p:nvSpPr>
              <p:cNvPr id="35" name="矩形 34"/>
              <p:cNvSpPr>
                <a:spLocks noRot="1" noChangeAspect="1" noMove="1" noResize="1" noEditPoints="1" noAdjustHandles="1" noChangeArrowheads="1" noChangeShapeType="1" noTextEdit="1"/>
              </p:cNvSpPr>
              <p:nvPr/>
            </p:nvSpPr>
            <p:spPr>
              <a:xfrm>
                <a:off x="7423892" y="5921168"/>
                <a:ext cx="671979" cy="584519"/>
              </a:xfrm>
              <a:prstGeom prst="rect">
                <a:avLst/>
              </a:prstGeom>
              <a:blipFill rotWithShape="0">
                <a:blip r:embed="rId6"/>
                <a:stretch>
                  <a:fillRect l="-10000" b="-6250"/>
                </a:stretch>
              </a:blipFill>
            </p:spPr>
            <p:txBody>
              <a:bodyPr/>
              <a:lstStyle/>
              <a:p>
                <a:r>
                  <a:rPr lang="zh-CN" altLang="en-US">
                    <a:noFill/>
                  </a:rPr>
                  <a:t> </a:t>
                </a:r>
                <a:endParaRPr lang="zh-CN" altLang="en-US">
                  <a:noFill/>
                </a:endParaRPr>
              </a:p>
            </p:txBody>
          </p:sp>
        </mc:Fallback>
      </mc:AlternateContent>
      <p:sp>
        <p:nvSpPr>
          <p:cNvPr id="36" name="矩形 35"/>
          <p:cNvSpPr/>
          <p:nvPr/>
        </p:nvSpPr>
        <p:spPr>
          <a:xfrm>
            <a:off x="3871588" y="5624406"/>
            <a:ext cx="684803" cy="400110"/>
          </a:xfrm>
          <a:prstGeom prst="rect">
            <a:avLst/>
          </a:prstGeom>
        </p:spPr>
        <p:txBody>
          <a:bodyPr wrap="none">
            <a:spAutoFit/>
          </a:bodyPr>
          <a:lstStyle/>
          <a:p>
            <a:r>
              <a:rPr lang="en-US" altLang="zh-CN" sz="2000" i="1" dirty="0" smtClean="0">
                <a:latin typeface="Times New Roman" panose="02020603050405020304" pitchFamily="18" charset="0"/>
                <a:cs typeface="Times New Roman" panose="02020603050405020304" pitchFamily="18" charset="0"/>
              </a:rPr>
              <a:t>s</a:t>
            </a:r>
            <a:r>
              <a:rPr lang="en-US" altLang="zh-CN" sz="2000" dirty="0" smtClean="0">
                <a:latin typeface="Times New Roman" panose="02020603050405020304" pitchFamily="18" charset="0"/>
                <a:cs typeface="Times New Roman" panose="02020603050405020304" pitchFamily="18" charset="0"/>
              </a:rPr>
              <a:t>=</a:t>
            </a:r>
            <a:r>
              <a:rPr lang="en-US" altLang="zh-CN" sz="2000" i="1" dirty="0" err="1" smtClean="0">
                <a:latin typeface="Times New Roman" panose="02020603050405020304" pitchFamily="18" charset="0"/>
                <a:cs typeface="Times New Roman" panose="02020603050405020304" pitchFamily="18" charset="0"/>
              </a:rPr>
              <a:t>nh</a:t>
            </a:r>
            <a:endParaRPr lang="zh-CN" altLang="en-US" sz="2000" dirty="0">
              <a:latin typeface="Times New Roman" panose="02020603050405020304" pitchFamily="18" charset="0"/>
              <a:cs typeface="Times New Roman" panose="02020603050405020304" pitchFamily="18" charset="0"/>
            </a:endParaRPr>
          </a:p>
        </p:txBody>
      </p:sp>
      <p:sp>
        <p:nvSpPr>
          <p:cNvPr id="37" name="矩形 36"/>
          <p:cNvSpPr/>
          <p:nvPr/>
        </p:nvSpPr>
        <p:spPr>
          <a:xfrm>
            <a:off x="3871587" y="6105577"/>
            <a:ext cx="1027845" cy="400110"/>
          </a:xfrm>
          <a:prstGeom prst="rect">
            <a:avLst/>
          </a:prstGeom>
        </p:spPr>
        <p:txBody>
          <a:bodyPr wrap="none">
            <a:spAutoFit/>
          </a:bodyPr>
          <a:lstStyle/>
          <a:p>
            <a:r>
              <a:rPr lang="en-US" altLang="zh-CN" sz="2000" i="1" dirty="0">
                <a:latin typeface="Times New Roman" panose="02020603050405020304" pitchFamily="18" charset="0"/>
                <a:cs typeface="Times New Roman" panose="02020603050405020304" pitchFamily="18" charset="0"/>
              </a:rPr>
              <a:t>v</a:t>
            </a:r>
            <a:r>
              <a:rPr lang="zh-CN" altLang="en-US" sz="2000" baseline="-25000" dirty="0" smtClean="0">
                <a:latin typeface="Times New Roman" panose="02020603050405020304" pitchFamily="18" charset="0"/>
                <a:cs typeface="Times New Roman" panose="02020603050405020304" pitchFamily="18" charset="0"/>
              </a:rPr>
              <a:t>绳</a:t>
            </a:r>
            <a:r>
              <a:rPr lang="en-US" altLang="zh-CN" sz="2000" dirty="0" smtClean="0">
                <a:latin typeface="Times New Roman" panose="02020603050405020304" pitchFamily="18" charset="0"/>
                <a:cs typeface="Times New Roman" panose="02020603050405020304" pitchFamily="18" charset="0"/>
              </a:rPr>
              <a:t>=</a:t>
            </a:r>
            <a:r>
              <a:rPr lang="en-US" altLang="zh-CN" sz="2000" i="1" dirty="0" err="1" smtClean="0">
                <a:latin typeface="Times New Roman" panose="02020603050405020304" pitchFamily="18" charset="0"/>
                <a:cs typeface="Times New Roman" panose="02020603050405020304" pitchFamily="18" charset="0"/>
              </a:rPr>
              <a:t>nv</a:t>
            </a:r>
            <a:r>
              <a:rPr lang="zh-CN" altLang="en-US" sz="2000" baseline="-25000" dirty="0" smtClean="0">
                <a:latin typeface="Times New Roman" panose="02020603050405020304" pitchFamily="18" charset="0"/>
                <a:cs typeface="Times New Roman" panose="02020603050405020304" pitchFamily="18" charset="0"/>
              </a:rPr>
              <a:t>物</a:t>
            </a:r>
            <a:endParaRPr lang="zh-CN" altLang="en-US" sz="2000" baseline="-25000" dirty="0">
              <a:latin typeface="Times New Roman" panose="02020603050405020304" pitchFamily="18" charset="0"/>
              <a:cs typeface="Times New Roman" panose="02020603050405020304" pitchFamily="18" charset="0"/>
            </a:endParaRPr>
          </a:p>
        </p:txBody>
      </p:sp>
      <p:sp>
        <p:nvSpPr>
          <p:cNvPr id="27" name="矩形 26"/>
          <p:cNvSpPr/>
          <p:nvPr/>
        </p:nvSpPr>
        <p:spPr>
          <a:xfrm>
            <a:off x="7383326" y="2121538"/>
            <a:ext cx="2236510" cy="400110"/>
          </a:xfrm>
          <a:prstGeom prst="rect">
            <a:avLst/>
          </a:prstGeom>
        </p:spPr>
        <p:txBody>
          <a:bodyPr wrap="none">
            <a:spAutoFit/>
          </a:bodyPr>
          <a:lstStyle/>
          <a:p>
            <a:r>
              <a:rPr lang="zh-CN" altLang="en-US" sz="2000" dirty="0" smtClean="0">
                <a:latin typeface="Times New Roman" panose="02020603050405020304" pitchFamily="18" charset="0"/>
                <a:cs typeface="Times New Roman" panose="02020603050405020304" pitchFamily="18" charset="0"/>
              </a:rPr>
              <a:t>不计绳重及摩擦：</a:t>
            </a:r>
            <a:endParaRPr lang="en-US" altLang="zh-CN" sz="20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28" grpId="0"/>
      <p:bldP spid="29" grpId="0"/>
      <p:bldP spid="31" grpId="0"/>
      <p:bldP spid="32" grpId="0"/>
      <p:bldP spid="33" grpId="0"/>
      <p:bldP spid="35" grpId="0"/>
      <p:bldP spid="36" grpId="0"/>
      <p:bldP spid="37"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67800" y="444026"/>
            <a:ext cx="1415772" cy="461665"/>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zh-CN" altLang="en-US" sz="2400" b="1" kern="0" noProof="0" dirty="0">
                <a:blipFill dpi="0" rotWithShape="1">
                  <a:blip r:embed="rId1"/>
                  <a:srcRect/>
                  <a:stretch>
                    <a:fillRect/>
                  </a:stretch>
                </a:blipFill>
                <a:ea typeface="微软雅黑" panose="020B0503020204020204" charset="-122"/>
              </a:rPr>
              <a:t>典例分析</a:t>
            </a:r>
            <a:endParaRPr kumimoji="1" lang="zh-CN" altLang="en-US" sz="2400" b="1" i="0" u="none" strike="noStrike" kern="0" cap="none" spc="0" normalizeH="0" baseline="0" noProof="0" dirty="0" smtClean="0">
              <a:ln>
                <a:noFill/>
              </a:ln>
              <a:blipFill dpi="0" rotWithShape="1">
                <a:blip r:embed="rId1"/>
                <a:srcRect/>
                <a:stretch>
                  <a:fillRect/>
                </a:stretch>
              </a:blipFill>
              <a:uLnTx/>
              <a:uFillTx/>
              <a:ea typeface="微软雅黑" panose="020B0503020204020204" charset="-122"/>
            </a:endParaRPr>
          </a:p>
        </p:txBody>
      </p:sp>
      <p:sp>
        <p:nvSpPr>
          <p:cNvPr id="3" name="矩形 2"/>
          <p:cNvSpPr/>
          <p:nvPr/>
        </p:nvSpPr>
        <p:spPr>
          <a:xfrm>
            <a:off x="1243877" y="991660"/>
            <a:ext cx="9713047" cy="1938992"/>
          </a:xfrm>
          <a:prstGeom prst="rect">
            <a:avLst/>
          </a:prstGeom>
        </p:spPr>
        <p:txBody>
          <a:bodyPr wrap="square">
            <a:spAutoFit/>
          </a:bodyPr>
          <a:lstStyle/>
          <a:p>
            <a:pPr>
              <a:lnSpc>
                <a:spcPct val="150000"/>
              </a:lnSpc>
            </a:pPr>
            <a:r>
              <a:rPr lang="zh-CN" altLang="en-US" sz="2000" dirty="0" smtClean="0">
                <a:latin typeface="Times New Roman" panose="02020603050405020304" pitchFamily="18" charset="0"/>
                <a:cs typeface="Times New Roman" panose="02020603050405020304" pitchFamily="18" charset="0"/>
              </a:rPr>
              <a:t>滑轮组</a:t>
            </a:r>
            <a:r>
              <a:rPr lang="zh-CN" altLang="en-US" sz="2000" dirty="0">
                <a:latin typeface="Times New Roman" panose="02020603050405020304" pitchFamily="18" charset="0"/>
                <a:cs typeface="Times New Roman" panose="02020603050405020304" pitchFamily="18" charset="0"/>
              </a:rPr>
              <a:t>省力情况的判断有如下两种方法。</a:t>
            </a:r>
            <a:endParaRPr lang="zh-CN" altLang="en-US"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通用</a:t>
            </a:r>
            <a:r>
              <a:rPr lang="zh-CN" altLang="en-US" sz="2000" dirty="0" smtClean="0">
                <a:latin typeface="Times New Roman" panose="02020603050405020304" pitchFamily="18" charset="0"/>
                <a:cs typeface="Times New Roman" panose="02020603050405020304" pitchFamily="18" charset="0"/>
              </a:rPr>
              <a:t>方法</a:t>
            </a:r>
            <a:r>
              <a:rPr lang="zh-CN" altLang="en-US" sz="2000" dirty="0" smtClean="0">
                <a:latin typeface="+mn-ea"/>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整体</a:t>
            </a:r>
            <a:r>
              <a:rPr lang="zh-CN" altLang="en-US" sz="2000" dirty="0">
                <a:latin typeface="Times New Roman" panose="02020603050405020304" pitchFamily="18" charset="0"/>
                <a:cs typeface="Times New Roman" panose="02020603050405020304" pitchFamily="18" charset="0"/>
              </a:rPr>
              <a:t>受力分析</a:t>
            </a:r>
            <a:r>
              <a:rPr lang="zh-CN" altLang="en-US" sz="2000" dirty="0" smtClean="0">
                <a:latin typeface="Times New Roman" panose="02020603050405020304" pitchFamily="18" charset="0"/>
                <a:cs typeface="Times New Roman" panose="02020603050405020304" pitchFamily="18" charset="0"/>
              </a:rPr>
              <a:t>法</a:t>
            </a:r>
            <a:endParaRPr lang="zh-CN" altLang="en-US" sz="2000" dirty="0" smtClean="0">
              <a:latin typeface="Times New Roman" panose="02020603050405020304" pitchFamily="18" charset="0"/>
              <a:cs typeface="Times New Roman" panose="02020603050405020304" pitchFamily="18" charset="0"/>
            </a:endParaRPr>
          </a:p>
          <a:p>
            <a:pPr>
              <a:lnSpc>
                <a:spcPct val="150000"/>
              </a:lnSpc>
            </a:pPr>
            <a:r>
              <a:rPr lang="zh-CN" altLang="en-US" sz="2000" dirty="0" smtClean="0">
                <a:latin typeface="Times New Roman" panose="02020603050405020304" pitchFamily="18" charset="0"/>
                <a:cs typeface="Times New Roman" panose="02020603050405020304" pitchFamily="18" charset="0"/>
              </a:rPr>
              <a:t>将动滑轮及其吊着的重物视为一个整体，对该“整体”进行受力分析，最后根据“该整体受到的力平衡”列关系式。</a:t>
            </a:r>
            <a:endParaRPr lang="zh-CN" altLang="en-US" sz="2000" dirty="0" smtClean="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3820117" y="3261727"/>
            <a:ext cx="4551766" cy="316432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67800" y="444026"/>
            <a:ext cx="1415772" cy="461665"/>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zh-CN" altLang="en-US" sz="2400" b="1" kern="0" noProof="0" dirty="0">
                <a:blipFill dpi="0" rotWithShape="1">
                  <a:blip r:embed="rId1"/>
                  <a:srcRect/>
                  <a:stretch>
                    <a:fillRect/>
                  </a:stretch>
                </a:blipFill>
                <a:ea typeface="微软雅黑" panose="020B0503020204020204" charset="-122"/>
              </a:rPr>
              <a:t>典例分析</a:t>
            </a:r>
            <a:endParaRPr kumimoji="1" lang="zh-CN" altLang="en-US" sz="2400" b="1" i="0" u="none" strike="noStrike" kern="0" cap="none" spc="0" normalizeH="0" baseline="0" noProof="0" dirty="0" smtClean="0">
              <a:ln>
                <a:noFill/>
              </a:ln>
              <a:blipFill dpi="0" rotWithShape="1">
                <a:blip r:embed="rId1"/>
                <a:srcRect/>
                <a:stretch>
                  <a:fillRect/>
                </a:stretch>
              </a:blipFill>
              <a:uLnTx/>
              <a:uFillTx/>
              <a:ea typeface="微软雅黑" panose="020B0503020204020204" charset="-122"/>
            </a:endParaRPr>
          </a:p>
        </p:txBody>
      </p:sp>
      <p:sp>
        <p:nvSpPr>
          <p:cNvPr id="3" name="矩形 2"/>
          <p:cNvSpPr/>
          <p:nvPr/>
        </p:nvSpPr>
        <p:spPr>
          <a:xfrm>
            <a:off x="1243877" y="991660"/>
            <a:ext cx="9713047" cy="1477328"/>
          </a:xfrm>
          <a:prstGeom prst="rect">
            <a:avLst/>
          </a:prstGeom>
        </p:spPr>
        <p:txBody>
          <a:bodyPr wrap="square">
            <a:spAutoFit/>
          </a:bodyPr>
          <a:lstStyle/>
          <a:p>
            <a:pPr>
              <a:lnSpc>
                <a:spcPct val="150000"/>
              </a:lnSpc>
            </a:pPr>
            <a:r>
              <a:rPr lang="en-US" altLang="zh-CN"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特殊</a:t>
            </a:r>
            <a:r>
              <a:rPr lang="zh-CN" altLang="en-US" sz="2000" dirty="0" smtClean="0">
                <a:latin typeface="Times New Roman" panose="02020603050405020304" pitchFamily="18" charset="0"/>
                <a:cs typeface="Times New Roman" panose="02020603050405020304" pitchFamily="18" charset="0"/>
              </a:rPr>
              <a:t>方法</a:t>
            </a:r>
            <a:r>
              <a:rPr lang="zh-CN" altLang="en-US" sz="2000" dirty="0" smtClean="0">
                <a:latin typeface="+mn-ea"/>
                <a:cs typeface="Times New Roman" panose="02020603050405020304" pitchFamily="18" charset="0"/>
              </a:rPr>
              <a:t>：</a:t>
            </a:r>
            <a:r>
              <a:rPr lang="en-US" altLang="zh-CN" sz="2000" dirty="0" smtClean="0">
                <a:latin typeface="+mn-ea"/>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截绳法</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a:p>
            <a:pPr>
              <a:lnSpc>
                <a:spcPct val="150000"/>
              </a:lnSpc>
            </a:pPr>
            <a:r>
              <a:rPr lang="zh-CN" altLang="en-US" sz="2000" dirty="0" smtClean="0">
                <a:latin typeface="Times New Roman" panose="02020603050405020304" pitchFamily="18" charset="0"/>
                <a:cs typeface="Times New Roman" panose="02020603050405020304" pitchFamily="18" charset="0"/>
              </a:rPr>
              <a:t>在</a:t>
            </a:r>
            <a:r>
              <a:rPr lang="zh-CN" altLang="en-US" sz="2000" dirty="0">
                <a:latin typeface="Times New Roman" panose="02020603050405020304" pitchFamily="18" charset="0"/>
                <a:cs typeface="Times New Roman" panose="02020603050405020304" pitchFamily="18" charset="0"/>
              </a:rPr>
              <a:t>定滑轮和动滑轮之间作一条水平辅助线。假设它把滑轮组的绕绳</a:t>
            </a:r>
            <a:r>
              <a:rPr lang="zh-CN" altLang="en-US" sz="2000" dirty="0" smtClean="0">
                <a:latin typeface="Times New Roman" panose="02020603050405020304" pitchFamily="18" charset="0"/>
                <a:cs typeface="Times New Roman" panose="02020603050405020304" pitchFamily="18" charset="0"/>
              </a:rPr>
              <a:t>“截断”，则</a:t>
            </a:r>
            <a:r>
              <a:rPr lang="zh-CN" altLang="en-US" sz="2000" dirty="0">
                <a:latin typeface="Times New Roman" panose="02020603050405020304" pitchFamily="18" charset="0"/>
                <a:cs typeface="Times New Roman" panose="02020603050405020304" pitchFamily="18" charset="0"/>
              </a:rPr>
              <a:t>接动滑轮和重物的绳头的个数等于“承担物重的绳子的段数”</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2696143" y="2468987"/>
            <a:ext cx="2147706" cy="2921730"/>
          </a:xfrm>
          <a:prstGeom prst="rect">
            <a:avLst/>
          </a:prstGeom>
        </p:spPr>
      </p:pic>
      <p:pic>
        <p:nvPicPr>
          <p:cNvPr id="7" name="图片 6"/>
          <p:cNvPicPr>
            <a:picLocks noChangeAspect="1"/>
          </p:cNvPicPr>
          <p:nvPr/>
        </p:nvPicPr>
        <p:blipFill>
          <a:blip r:embed="rId3"/>
          <a:stretch>
            <a:fillRect/>
          </a:stretch>
        </p:blipFill>
        <p:spPr>
          <a:xfrm>
            <a:off x="5298836" y="2468987"/>
            <a:ext cx="3873128" cy="288724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43463" y="990386"/>
            <a:ext cx="9713461" cy="2862322"/>
          </a:xfrm>
          <a:prstGeom prst="rect">
            <a:avLst/>
          </a:prstGeom>
        </p:spPr>
        <p:txBody>
          <a:bodyPr wrap="square">
            <a:spAutoFit/>
          </a:bodyPr>
          <a:lstStyle/>
          <a:p>
            <a:pPr>
              <a:lnSpc>
                <a:spcPct val="150000"/>
              </a:lnSpc>
            </a:pPr>
            <a:r>
              <a:rPr lang="zh-CN" altLang="en-US" sz="2000" dirty="0" smtClean="0">
                <a:latin typeface="Times New Roman" panose="02020603050405020304" pitchFamily="18" charset="0"/>
                <a:cs typeface="Times New Roman" panose="02020603050405020304" pitchFamily="18" charset="0"/>
              </a:rPr>
              <a:t>例</a:t>
            </a:r>
            <a:r>
              <a:rPr lang="en-US" altLang="zh-CN" sz="2000" dirty="0" smtClean="0">
                <a:latin typeface="Times New Roman" panose="02020603050405020304" pitchFamily="18" charset="0"/>
                <a:cs typeface="Times New Roman" panose="02020603050405020304" pitchFamily="18" charset="0"/>
              </a:rPr>
              <a:t>1  </a:t>
            </a:r>
            <a:r>
              <a:rPr lang="zh-CN" altLang="en-US" sz="2000" dirty="0" smtClean="0">
                <a:latin typeface="Times New Roman" panose="02020603050405020304" pitchFamily="18" charset="0"/>
                <a:cs typeface="Times New Roman" panose="02020603050405020304" pitchFamily="18" charset="0"/>
              </a:rPr>
              <a:t>如图所</a:t>
            </a:r>
            <a:r>
              <a:rPr lang="zh-CN" altLang="en-US" sz="2000" dirty="0">
                <a:latin typeface="Times New Roman" panose="02020603050405020304" pitchFamily="18" charset="0"/>
                <a:cs typeface="Times New Roman" panose="02020603050405020304" pitchFamily="18" charset="0"/>
              </a:rPr>
              <a:t>示的</a:t>
            </a:r>
            <a:r>
              <a:rPr lang="zh-CN" altLang="en-US" sz="2000" dirty="0" smtClean="0">
                <a:latin typeface="Times New Roman" panose="02020603050405020304" pitchFamily="18" charset="0"/>
                <a:cs typeface="Times New Roman" panose="02020603050405020304" pitchFamily="18" charset="0"/>
              </a:rPr>
              <a:t>滑轮组，将</a:t>
            </a:r>
            <a:r>
              <a:rPr lang="zh-CN" altLang="en-US" sz="2000" dirty="0">
                <a:latin typeface="Times New Roman" panose="02020603050405020304" pitchFamily="18" charset="0"/>
                <a:cs typeface="Times New Roman" panose="02020603050405020304" pitchFamily="18" charset="0"/>
              </a:rPr>
              <a:t>重</a:t>
            </a:r>
            <a:r>
              <a:rPr lang="en-US" altLang="zh-CN" sz="2000" dirty="0" smtClean="0">
                <a:latin typeface="Times New Roman" panose="02020603050405020304" pitchFamily="18" charset="0"/>
                <a:cs typeface="Times New Roman" panose="02020603050405020304" pitchFamily="18" charset="0"/>
              </a:rPr>
              <a:t>120 N</a:t>
            </a:r>
            <a:r>
              <a:rPr lang="zh-CN" altLang="en-US" sz="2000" dirty="0">
                <a:latin typeface="Times New Roman" panose="02020603050405020304" pitchFamily="18" charset="0"/>
                <a:cs typeface="Times New Roman" panose="02020603050405020304" pitchFamily="18" charset="0"/>
              </a:rPr>
              <a:t>的物体匀速提高</a:t>
            </a:r>
            <a:r>
              <a:rPr lang="en-US" altLang="zh-CN" sz="2000" dirty="0" smtClean="0">
                <a:latin typeface="Times New Roman" panose="02020603050405020304" pitchFamily="18" charset="0"/>
                <a:cs typeface="Times New Roman" panose="02020603050405020304" pitchFamily="18" charset="0"/>
              </a:rPr>
              <a:t>0.1 m</a:t>
            </a:r>
            <a:r>
              <a:rPr lang="en-US" altLang="zh-CN" sz="2000" dirty="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动滑轮的</a:t>
            </a:r>
            <a:r>
              <a:rPr lang="zh-CN" altLang="en-US" sz="2000" dirty="0">
                <a:latin typeface="Times New Roman" panose="02020603050405020304" pitchFamily="18" charset="0"/>
                <a:cs typeface="Times New Roman" panose="02020603050405020304" pitchFamily="18" charset="0"/>
              </a:rPr>
              <a:t>重力及绳子的摩擦不计</a:t>
            </a:r>
            <a:r>
              <a:rPr lang="en-US" altLang="zh-CN" sz="2000" dirty="0" smtClean="0">
                <a:latin typeface="Times New Roman" panose="02020603050405020304" pitchFamily="18" charset="0"/>
                <a:cs typeface="Times New Roman" panose="02020603050405020304" pitchFamily="18" charset="0"/>
              </a:rPr>
              <a:t>)</a:t>
            </a:r>
            <a:r>
              <a:rPr lang="zh-CN" altLang="en-US" sz="2000" dirty="0" smtClean="0">
                <a:latin typeface="Times New Roman" panose="02020603050405020304" pitchFamily="18" charset="0"/>
                <a:cs typeface="Times New Roman" panose="02020603050405020304" pitchFamily="18" charset="0"/>
              </a:rPr>
              <a:t>，所</a:t>
            </a:r>
            <a:r>
              <a:rPr lang="zh-CN" altLang="en-US" sz="2000" dirty="0">
                <a:latin typeface="Times New Roman" panose="02020603050405020304" pitchFamily="18" charset="0"/>
                <a:cs typeface="Times New Roman" panose="02020603050405020304" pitchFamily="18" charset="0"/>
              </a:rPr>
              <a:t>需的拉力</a:t>
            </a:r>
            <a:r>
              <a:rPr lang="zh-CN" altLang="en-US" sz="2000" dirty="0" smtClean="0">
                <a:latin typeface="Times New Roman" panose="02020603050405020304" pitchFamily="18" charset="0"/>
                <a:cs typeface="Times New Roman" panose="02020603050405020304" pitchFamily="18" charset="0"/>
              </a:rPr>
              <a:t>和自由</a:t>
            </a:r>
            <a:r>
              <a:rPr lang="zh-CN" altLang="en-US" sz="2000" dirty="0">
                <a:latin typeface="Times New Roman" panose="02020603050405020304" pitchFamily="18" charset="0"/>
                <a:cs typeface="Times New Roman" panose="02020603050405020304" pitchFamily="18" charset="0"/>
              </a:rPr>
              <a:t>端移动的距离正确的</a:t>
            </a:r>
            <a:r>
              <a:rPr lang="zh-CN" altLang="en-US" sz="2000" dirty="0" smtClean="0">
                <a:latin typeface="Times New Roman" panose="02020603050405020304" pitchFamily="18" charset="0"/>
                <a:cs typeface="Times New Roman" panose="02020603050405020304" pitchFamily="18" charset="0"/>
              </a:rPr>
              <a:t>是</a:t>
            </a:r>
            <a:r>
              <a:rPr lang="en-US" altLang="zh-CN" sz="2000" dirty="0" smtClean="0">
                <a:latin typeface="Times New Roman" panose="02020603050405020304" pitchFamily="18" charset="0"/>
                <a:cs typeface="Times New Roman" panose="02020603050405020304" pitchFamily="18" charset="0"/>
              </a:rPr>
              <a:t>(        )</a:t>
            </a:r>
            <a:endParaRPr lang="en-US" altLang="zh-CN" sz="2000" dirty="0" smtClean="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A.40 N</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0.3 m</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B.40 N</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0.2 m</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C.60 N</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0.3 m</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D.60 N</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0.2 m</a:t>
            </a:r>
            <a:endParaRPr lang="en-US" altLang="zh-CN" sz="2000"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8237838" y="1571726"/>
            <a:ext cx="1118399" cy="2133362"/>
          </a:xfrm>
          <a:prstGeom prst="rect">
            <a:avLst/>
          </a:prstGeom>
        </p:spPr>
      </p:pic>
      <p:sp>
        <p:nvSpPr>
          <p:cNvPr id="9" name="文本框 8"/>
          <p:cNvSpPr txBox="1"/>
          <p:nvPr/>
        </p:nvSpPr>
        <p:spPr>
          <a:xfrm>
            <a:off x="667800" y="444026"/>
            <a:ext cx="1415772" cy="461665"/>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zh-CN" altLang="en-US" sz="2400" b="1" kern="0" noProof="0" dirty="0">
                <a:blipFill dpi="0" rotWithShape="1">
                  <a:blip r:embed="rId2"/>
                  <a:srcRect/>
                  <a:stretch>
                    <a:fillRect/>
                  </a:stretch>
                </a:blipFill>
                <a:ea typeface="微软雅黑" panose="020B0503020204020204" charset="-122"/>
              </a:rPr>
              <a:t>典例分析</a:t>
            </a:r>
            <a:endParaRPr kumimoji="1" lang="zh-CN" altLang="en-US" sz="2400" b="1" i="0" u="none" strike="noStrike" kern="0" cap="none" spc="0" normalizeH="0" baseline="0" noProof="0" dirty="0" smtClean="0">
              <a:ln>
                <a:noFill/>
              </a:ln>
              <a:blipFill dpi="0" rotWithShape="1">
                <a:blip r:embed="rId2"/>
                <a:srcRect/>
                <a:stretch>
                  <a:fillRect/>
                </a:stretch>
              </a:blipFill>
              <a:uLnTx/>
              <a:uFillTx/>
              <a:ea typeface="微软雅黑" panose="020B050302020402020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43463" y="990386"/>
            <a:ext cx="9713461" cy="3323987"/>
          </a:xfrm>
          <a:prstGeom prst="rect">
            <a:avLst/>
          </a:prstGeom>
        </p:spPr>
        <p:txBody>
          <a:bodyPr wrap="square">
            <a:spAutoFit/>
          </a:bodyPr>
          <a:lstStyle/>
          <a:p>
            <a:pPr>
              <a:lnSpc>
                <a:spcPct val="150000"/>
              </a:lnSpc>
            </a:pPr>
            <a:r>
              <a:rPr lang="zh-CN" altLang="en-US" sz="2000" dirty="0" smtClean="0">
                <a:latin typeface="Times New Roman" panose="02020603050405020304" pitchFamily="18" charset="0"/>
                <a:cs typeface="Times New Roman" panose="02020603050405020304" pitchFamily="18" charset="0"/>
              </a:rPr>
              <a:t>例</a:t>
            </a:r>
            <a:r>
              <a:rPr lang="en-US" altLang="zh-CN" sz="2000" dirty="0" smtClean="0">
                <a:latin typeface="Times New Roman" panose="02020603050405020304" pitchFamily="18" charset="0"/>
                <a:cs typeface="Times New Roman" panose="02020603050405020304" pitchFamily="18" charset="0"/>
              </a:rPr>
              <a:t>2  </a:t>
            </a:r>
            <a:r>
              <a:rPr lang="zh-CN" altLang="en-US" sz="2000" dirty="0" smtClean="0">
                <a:latin typeface="Times New Roman" panose="02020603050405020304" pitchFamily="18" charset="0"/>
                <a:cs typeface="Times New Roman" panose="02020603050405020304" pitchFamily="18" charset="0"/>
              </a:rPr>
              <a:t>如图所示，甲</a:t>
            </a:r>
            <a:r>
              <a:rPr lang="zh-CN" altLang="en-US" sz="2000" dirty="0">
                <a:latin typeface="Times New Roman" panose="02020603050405020304" pitchFamily="18" charset="0"/>
                <a:cs typeface="Times New Roman" panose="02020603050405020304" pitchFamily="18" charset="0"/>
              </a:rPr>
              <a:t>、乙两个滑轮组通过细绳</a:t>
            </a:r>
            <a:r>
              <a:rPr lang="zh-CN" altLang="en-US" sz="2000" dirty="0" smtClean="0">
                <a:latin typeface="Times New Roman" panose="02020603050405020304" pitchFamily="18" charset="0"/>
                <a:cs typeface="Times New Roman" panose="02020603050405020304" pitchFamily="18" charset="0"/>
              </a:rPr>
              <a:t>悬挂</a:t>
            </a:r>
            <a:r>
              <a:rPr lang="zh-CN" altLang="en-US" sz="2000" dirty="0">
                <a:latin typeface="Times New Roman" panose="02020603050405020304" pitchFamily="18" charset="0"/>
                <a:cs typeface="Times New Roman" panose="02020603050405020304" pitchFamily="18" charset="0"/>
              </a:rPr>
              <a:t>在天花板</a:t>
            </a:r>
            <a:r>
              <a:rPr lang="zh-CN" altLang="en-US" sz="2000" dirty="0" smtClean="0">
                <a:latin typeface="Times New Roman" panose="02020603050405020304" pitchFamily="18" charset="0"/>
                <a:cs typeface="Times New Roman" panose="02020603050405020304" pitchFamily="18" charset="0"/>
              </a:rPr>
              <a:t>上，用</a:t>
            </a:r>
            <a:r>
              <a:rPr lang="zh-CN" altLang="en-US" sz="2000" dirty="0">
                <a:latin typeface="Times New Roman" panose="02020603050405020304" pitchFamily="18" charset="0"/>
                <a:cs typeface="Times New Roman" panose="02020603050405020304" pitchFamily="18" charset="0"/>
              </a:rPr>
              <a:t>滑轮组匀速提升重为</a:t>
            </a:r>
            <a:r>
              <a:rPr lang="en-US" altLang="zh-CN" sz="2000" dirty="0" smtClean="0">
                <a:latin typeface="Times New Roman" panose="02020603050405020304" pitchFamily="18" charset="0"/>
                <a:cs typeface="Times New Roman" panose="02020603050405020304" pitchFamily="18" charset="0"/>
              </a:rPr>
              <a:t>600 N</a:t>
            </a:r>
            <a:r>
              <a:rPr lang="zh-CN" altLang="en-US" sz="2000" dirty="0">
                <a:latin typeface="Times New Roman" panose="02020603050405020304" pitchFamily="18" charset="0"/>
                <a:cs typeface="Times New Roman" panose="02020603050405020304" pitchFamily="18" charset="0"/>
              </a:rPr>
              <a:t>的物体</a:t>
            </a:r>
            <a:r>
              <a:rPr lang="zh-CN" altLang="en-US" sz="2000" dirty="0" smtClean="0">
                <a:latin typeface="Times New Roman" panose="02020603050405020304" pitchFamily="18" charset="0"/>
                <a:cs typeface="Times New Roman" panose="02020603050405020304" pitchFamily="18" charset="0"/>
              </a:rPr>
              <a:t>时，悬挂</a:t>
            </a:r>
            <a:r>
              <a:rPr lang="zh-CN" altLang="en-US" sz="2000" dirty="0">
                <a:latin typeface="Times New Roman" panose="02020603050405020304" pitchFamily="18" charset="0"/>
                <a:cs typeface="Times New Roman" panose="02020603050405020304" pitchFamily="18" charset="0"/>
              </a:rPr>
              <a:t>甲、乙两滑轮组的细绳所受的拉力分别为</a:t>
            </a:r>
            <a:r>
              <a:rPr lang="en-US" altLang="zh-CN" sz="2000" i="1" dirty="0" smtClean="0">
                <a:latin typeface="Times New Roman" panose="02020603050405020304" pitchFamily="18" charset="0"/>
                <a:cs typeface="Times New Roman" panose="02020603050405020304" pitchFamily="18" charset="0"/>
              </a:rPr>
              <a:t>F</a:t>
            </a:r>
            <a:r>
              <a:rPr lang="zh-CN" altLang="en-US" sz="2000" baseline="-25000" dirty="0" smtClean="0">
                <a:latin typeface="Times New Roman" panose="02020603050405020304" pitchFamily="18" charset="0"/>
                <a:cs typeface="Times New Roman" panose="02020603050405020304" pitchFamily="18" charset="0"/>
              </a:rPr>
              <a:t>甲</a:t>
            </a:r>
            <a:r>
              <a:rPr lang="zh-CN" altLang="en-US"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F</a:t>
            </a:r>
            <a:r>
              <a:rPr lang="zh-CN" altLang="en-US" sz="2000" baseline="-25000" dirty="0" smtClean="0">
                <a:latin typeface="Times New Roman" panose="02020603050405020304" pitchFamily="18" charset="0"/>
                <a:cs typeface="Times New Roman" panose="02020603050405020304" pitchFamily="18" charset="0"/>
              </a:rPr>
              <a:t>乙</a:t>
            </a:r>
            <a:r>
              <a:rPr lang="zh-CN" altLang="en-US" sz="2000" dirty="0" smtClean="0">
                <a:latin typeface="Times New Roman" panose="02020603050405020304" pitchFamily="18" charset="0"/>
                <a:cs typeface="Times New Roman" panose="02020603050405020304" pitchFamily="18" charset="0"/>
              </a:rPr>
              <a:t>，已知</a:t>
            </a:r>
            <a:r>
              <a:rPr lang="zh-CN" altLang="en-US" sz="2000" dirty="0">
                <a:latin typeface="Times New Roman" panose="02020603050405020304" pitchFamily="18" charset="0"/>
                <a:cs typeface="Times New Roman" panose="02020603050405020304" pitchFamily="18" charset="0"/>
              </a:rPr>
              <a:t>每个滑轮重</a:t>
            </a:r>
            <a:r>
              <a:rPr lang="en-US" altLang="zh-CN" sz="2000" dirty="0" smtClean="0">
                <a:latin typeface="Times New Roman" panose="02020603050405020304" pitchFamily="18" charset="0"/>
                <a:cs typeface="Times New Roman" panose="02020603050405020304" pitchFamily="18" charset="0"/>
              </a:rPr>
              <a:t>30 N</a:t>
            </a:r>
            <a:r>
              <a:rPr lang="zh-CN" altLang="en-US" sz="2000" dirty="0" smtClean="0">
                <a:latin typeface="Times New Roman" panose="02020603050405020304" pitchFamily="18" charset="0"/>
                <a:cs typeface="Times New Roman" panose="02020603050405020304" pitchFamily="18" charset="0"/>
              </a:rPr>
              <a:t>，不计</a:t>
            </a:r>
            <a:r>
              <a:rPr lang="zh-CN" altLang="en-US" sz="2000" dirty="0">
                <a:latin typeface="Times New Roman" panose="02020603050405020304" pitchFamily="18" charset="0"/>
                <a:cs typeface="Times New Roman" panose="02020603050405020304" pitchFamily="18" charset="0"/>
              </a:rPr>
              <a:t>绳重及滑轮轴间的</a:t>
            </a:r>
            <a:r>
              <a:rPr lang="zh-CN" altLang="en-US" sz="2000" dirty="0" smtClean="0">
                <a:latin typeface="Times New Roman" panose="02020603050405020304" pitchFamily="18" charset="0"/>
                <a:cs typeface="Times New Roman" panose="02020603050405020304" pitchFamily="18" charset="0"/>
              </a:rPr>
              <a:t>摩擦，则拉力</a:t>
            </a:r>
            <a:r>
              <a:rPr lang="en-US" altLang="zh-CN" sz="2000" i="1" dirty="0">
                <a:latin typeface="Times New Roman" panose="02020603050405020304" pitchFamily="18" charset="0"/>
                <a:cs typeface="Times New Roman" panose="02020603050405020304" pitchFamily="18" charset="0"/>
              </a:rPr>
              <a:t>F</a:t>
            </a:r>
            <a:r>
              <a:rPr lang="zh-CN" altLang="en-US" sz="2000" baseline="-25000" dirty="0">
                <a:latin typeface="Times New Roman" panose="02020603050405020304" pitchFamily="18" charset="0"/>
                <a:cs typeface="Times New Roman" panose="02020603050405020304" pitchFamily="18" charset="0"/>
              </a:rPr>
              <a:t>甲</a:t>
            </a:r>
            <a:r>
              <a:rPr lang="zh-CN" altLang="en-US" sz="2000" dirty="0">
                <a:latin typeface="Times New Roman" panose="02020603050405020304" pitchFamily="18" charset="0"/>
                <a:cs typeface="Times New Roman" panose="02020603050405020304" pitchFamily="18" charset="0"/>
              </a:rPr>
              <a:t>、</a:t>
            </a:r>
            <a:r>
              <a:rPr lang="en-US" altLang="zh-CN" sz="2000" i="1" dirty="0">
                <a:latin typeface="Times New Roman" panose="02020603050405020304" pitchFamily="18" charset="0"/>
                <a:cs typeface="Times New Roman" panose="02020603050405020304" pitchFamily="18" charset="0"/>
              </a:rPr>
              <a:t>F</a:t>
            </a:r>
            <a:r>
              <a:rPr lang="zh-CN" altLang="en-US" sz="2000" baseline="-25000" dirty="0">
                <a:latin typeface="Times New Roman" panose="02020603050405020304" pitchFamily="18" charset="0"/>
                <a:cs typeface="Times New Roman" panose="02020603050405020304" pitchFamily="18" charset="0"/>
              </a:rPr>
              <a:t>乙</a:t>
            </a:r>
            <a:r>
              <a:rPr lang="zh-CN" altLang="en-US" sz="2000" dirty="0" smtClean="0">
                <a:latin typeface="Times New Roman" panose="02020603050405020304" pitchFamily="18" charset="0"/>
                <a:cs typeface="Times New Roman" panose="02020603050405020304" pitchFamily="18" charset="0"/>
              </a:rPr>
              <a:t>的</a:t>
            </a:r>
            <a:r>
              <a:rPr lang="zh-CN" altLang="en-US" sz="2000" dirty="0">
                <a:latin typeface="Times New Roman" panose="02020603050405020304" pitchFamily="18" charset="0"/>
                <a:cs typeface="Times New Roman" panose="02020603050405020304" pitchFamily="18" charset="0"/>
              </a:rPr>
              <a:t>大小分别</a:t>
            </a:r>
            <a:r>
              <a:rPr lang="zh-CN" altLang="en-US" sz="2000" dirty="0" smtClean="0">
                <a:latin typeface="Times New Roman" panose="02020603050405020304" pitchFamily="18" charset="0"/>
                <a:cs typeface="Times New Roman" panose="02020603050405020304" pitchFamily="18" charset="0"/>
              </a:rPr>
              <a:t>为</a:t>
            </a:r>
            <a:r>
              <a:rPr lang="en-US" altLang="zh-CN" sz="2000" dirty="0" smtClean="0">
                <a:latin typeface="Times New Roman" panose="02020603050405020304" pitchFamily="18" charset="0"/>
                <a:cs typeface="Times New Roman" panose="02020603050405020304" pitchFamily="18" charset="0"/>
              </a:rPr>
              <a:t>(        )</a:t>
            </a:r>
            <a:endParaRPr lang="en-US" altLang="zh-CN" sz="2000" dirty="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A</a:t>
            </a:r>
            <a:r>
              <a:rPr lang="en-US" altLang="zh-CN" sz="2000" i="1" dirty="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F</a:t>
            </a:r>
            <a:r>
              <a:rPr lang="zh-CN" altLang="en-US" sz="2000" baseline="-25000" dirty="0">
                <a:latin typeface="Times New Roman" panose="02020603050405020304" pitchFamily="18" charset="0"/>
                <a:cs typeface="Times New Roman" panose="02020603050405020304" pitchFamily="18" charset="0"/>
              </a:rPr>
              <a:t>甲</a:t>
            </a:r>
            <a:r>
              <a:rPr lang="en-US" altLang="zh-CN" sz="2000" dirty="0" smtClean="0">
                <a:latin typeface="Times New Roman" panose="02020603050405020304" pitchFamily="18" charset="0"/>
                <a:cs typeface="Times New Roman" panose="02020603050405020304" pitchFamily="18" charset="0"/>
              </a:rPr>
              <a:t>=630 N</a:t>
            </a:r>
            <a:r>
              <a:rPr lang="zh-CN" altLang="en-US"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 F</a:t>
            </a:r>
            <a:r>
              <a:rPr lang="zh-CN" altLang="en-US" sz="2000" baseline="-25000" dirty="0">
                <a:latin typeface="Times New Roman" panose="02020603050405020304" pitchFamily="18" charset="0"/>
                <a:cs typeface="Times New Roman" panose="02020603050405020304" pitchFamily="18" charset="0"/>
              </a:rPr>
              <a:t>乙</a:t>
            </a:r>
            <a:r>
              <a:rPr lang="en-US" altLang="zh-CN" sz="2000" dirty="0" smtClean="0">
                <a:latin typeface="Times New Roman" panose="02020603050405020304" pitchFamily="18" charset="0"/>
                <a:cs typeface="Times New Roman" panose="02020603050405020304" pitchFamily="18" charset="0"/>
              </a:rPr>
              <a:t>=630 N</a:t>
            </a:r>
            <a:endParaRPr lang="en-US" altLang="zh-CN" sz="2000" dirty="0" smtClean="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B.</a:t>
            </a:r>
            <a:r>
              <a:rPr lang="en-US" altLang="zh-CN" sz="2000" i="1" dirty="0" smtClean="0">
                <a:latin typeface="Times New Roman" panose="02020603050405020304" pitchFamily="18" charset="0"/>
                <a:cs typeface="Times New Roman" panose="02020603050405020304" pitchFamily="18" charset="0"/>
              </a:rPr>
              <a:t>F</a:t>
            </a:r>
            <a:r>
              <a:rPr lang="zh-CN" altLang="en-US" sz="2000" baseline="-25000" dirty="0">
                <a:latin typeface="Times New Roman" panose="02020603050405020304" pitchFamily="18" charset="0"/>
                <a:cs typeface="Times New Roman" panose="02020603050405020304" pitchFamily="18" charset="0"/>
              </a:rPr>
              <a:t>甲</a:t>
            </a:r>
            <a:r>
              <a:rPr lang="en-US" altLang="zh-CN"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660 N</a:t>
            </a:r>
            <a:r>
              <a:rPr lang="zh-CN" altLang="en-US"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 F</a:t>
            </a:r>
            <a:r>
              <a:rPr lang="zh-CN" altLang="en-US" sz="2000" baseline="-25000" dirty="0">
                <a:latin typeface="Times New Roman" panose="02020603050405020304" pitchFamily="18" charset="0"/>
                <a:cs typeface="Times New Roman" panose="02020603050405020304" pitchFamily="18" charset="0"/>
              </a:rPr>
              <a:t>乙</a:t>
            </a:r>
            <a:r>
              <a:rPr lang="en-US" altLang="zh-CN"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660 N</a:t>
            </a:r>
            <a:endParaRPr lang="en-US" altLang="zh-CN" sz="2000" dirty="0" smtClean="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C.</a:t>
            </a:r>
            <a:r>
              <a:rPr lang="en-US" altLang="zh-CN" sz="2000" i="1" dirty="0" smtClean="0">
                <a:latin typeface="Times New Roman" panose="02020603050405020304" pitchFamily="18" charset="0"/>
                <a:cs typeface="Times New Roman" panose="02020603050405020304" pitchFamily="18" charset="0"/>
              </a:rPr>
              <a:t>F</a:t>
            </a:r>
            <a:r>
              <a:rPr lang="zh-CN" altLang="en-US" sz="2000" baseline="-25000" dirty="0">
                <a:latin typeface="Times New Roman" panose="02020603050405020304" pitchFamily="18" charset="0"/>
                <a:cs typeface="Times New Roman" panose="02020603050405020304" pitchFamily="18" charset="0"/>
              </a:rPr>
              <a:t>甲</a:t>
            </a:r>
            <a:r>
              <a:rPr lang="en-US" altLang="zh-CN" sz="2000" dirty="0" smtClean="0">
                <a:latin typeface="Times New Roman" panose="02020603050405020304" pitchFamily="18" charset="0"/>
                <a:cs typeface="Times New Roman" panose="02020603050405020304" pitchFamily="18" charset="0"/>
              </a:rPr>
              <a:t>=945 N</a:t>
            </a:r>
            <a:r>
              <a:rPr lang="zh-CN" altLang="en-US"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 F</a:t>
            </a:r>
            <a:r>
              <a:rPr lang="zh-CN" altLang="en-US" sz="2000" baseline="-25000" dirty="0">
                <a:latin typeface="Times New Roman" panose="02020603050405020304" pitchFamily="18" charset="0"/>
                <a:cs typeface="Times New Roman" panose="02020603050405020304" pitchFamily="18" charset="0"/>
              </a:rPr>
              <a:t>乙</a:t>
            </a:r>
            <a:r>
              <a:rPr lang="en-US" altLang="zh-CN" sz="2000" dirty="0" smtClean="0">
                <a:latin typeface="Times New Roman" panose="02020603050405020304" pitchFamily="18" charset="0"/>
                <a:cs typeface="Times New Roman" panose="02020603050405020304" pitchFamily="18" charset="0"/>
              </a:rPr>
              <a:t>=420 N</a:t>
            </a:r>
            <a:endParaRPr lang="en-US" altLang="zh-CN" sz="2000" dirty="0" smtClean="0">
              <a:latin typeface="Times New Roman" panose="02020603050405020304" pitchFamily="18" charset="0"/>
              <a:cs typeface="Times New Roman" panose="02020603050405020304" pitchFamily="18" charset="0"/>
            </a:endParaRPr>
          </a:p>
          <a:p>
            <a:pPr>
              <a:lnSpc>
                <a:spcPct val="150000"/>
              </a:lnSpc>
            </a:pPr>
            <a:r>
              <a:rPr lang="en-US" altLang="zh-CN" sz="2000" dirty="0" smtClean="0">
                <a:latin typeface="Times New Roman" panose="02020603050405020304" pitchFamily="18" charset="0"/>
                <a:cs typeface="Times New Roman" panose="02020603050405020304" pitchFamily="18" charset="0"/>
              </a:rPr>
              <a:t>D.</a:t>
            </a:r>
            <a:r>
              <a:rPr lang="en-US" altLang="zh-CN" sz="2000" i="1" dirty="0" smtClean="0">
                <a:latin typeface="Times New Roman" panose="02020603050405020304" pitchFamily="18" charset="0"/>
                <a:cs typeface="Times New Roman" panose="02020603050405020304" pitchFamily="18" charset="0"/>
              </a:rPr>
              <a:t>F</a:t>
            </a:r>
            <a:r>
              <a:rPr lang="zh-CN" altLang="en-US" sz="2000" baseline="-25000" dirty="0">
                <a:latin typeface="Times New Roman" panose="02020603050405020304" pitchFamily="18" charset="0"/>
                <a:cs typeface="Times New Roman" panose="02020603050405020304" pitchFamily="18" charset="0"/>
              </a:rPr>
              <a:t>甲</a:t>
            </a:r>
            <a:r>
              <a:rPr lang="en-US" altLang="zh-CN" sz="2000" dirty="0" smtClean="0">
                <a:latin typeface="Times New Roman" panose="02020603050405020304" pitchFamily="18" charset="0"/>
                <a:cs typeface="Times New Roman" panose="02020603050405020304" pitchFamily="18" charset="0"/>
              </a:rPr>
              <a:t>=975 N</a:t>
            </a:r>
            <a:r>
              <a:rPr lang="zh-CN" altLang="en-US" sz="2000" dirty="0" smtClean="0">
                <a:latin typeface="Times New Roman" panose="02020603050405020304" pitchFamily="18" charset="0"/>
                <a:cs typeface="Times New Roman" panose="02020603050405020304" pitchFamily="18" charset="0"/>
              </a:rPr>
              <a:t>，</a:t>
            </a:r>
            <a:r>
              <a:rPr lang="en-US" altLang="zh-CN" sz="2000" i="1" dirty="0" smtClean="0">
                <a:latin typeface="Times New Roman" panose="02020603050405020304" pitchFamily="18" charset="0"/>
                <a:cs typeface="Times New Roman" panose="02020603050405020304" pitchFamily="18" charset="0"/>
              </a:rPr>
              <a:t> F</a:t>
            </a:r>
            <a:r>
              <a:rPr lang="zh-CN" altLang="en-US" sz="2000" baseline="-25000" dirty="0">
                <a:latin typeface="Times New Roman" panose="02020603050405020304" pitchFamily="18" charset="0"/>
                <a:cs typeface="Times New Roman" panose="02020603050405020304" pitchFamily="18" charset="0"/>
              </a:rPr>
              <a:t>乙</a:t>
            </a:r>
            <a:r>
              <a:rPr lang="en-US" altLang="zh-CN" sz="2000" dirty="0" smtClean="0">
                <a:latin typeface="Times New Roman" panose="02020603050405020304" pitchFamily="18" charset="0"/>
                <a:cs typeface="Times New Roman" panose="02020603050405020304" pitchFamily="18" charset="0"/>
              </a:rPr>
              <a:t>=450 N</a:t>
            </a:r>
            <a:endParaRPr lang="en-US" altLang="zh-CN" sz="2000" dirty="0">
              <a:latin typeface="Times New Roman" panose="02020603050405020304" pitchFamily="18" charset="0"/>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7883596" y="2581365"/>
            <a:ext cx="2577118" cy="3002935"/>
          </a:xfrm>
          <a:prstGeom prst="rect">
            <a:avLst/>
          </a:prstGeom>
        </p:spPr>
      </p:pic>
      <p:sp>
        <p:nvSpPr>
          <p:cNvPr id="6" name="文本框 5"/>
          <p:cNvSpPr txBox="1"/>
          <p:nvPr/>
        </p:nvSpPr>
        <p:spPr>
          <a:xfrm>
            <a:off x="667800" y="444026"/>
            <a:ext cx="1415772" cy="461665"/>
          </a:xfrm>
          <a:prstGeom prst="rect">
            <a:avLst/>
          </a:prstGeom>
          <a:noFill/>
        </p:spPr>
        <p:txBody>
          <a:bodyPr wrap="none" rtlCol="0">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zh-CN" altLang="en-US" sz="2400" b="1" kern="0" noProof="0" dirty="0">
                <a:blipFill dpi="0" rotWithShape="1">
                  <a:blip r:embed="rId2"/>
                  <a:srcRect/>
                  <a:stretch>
                    <a:fillRect/>
                  </a:stretch>
                </a:blipFill>
                <a:ea typeface="微软雅黑" panose="020B0503020204020204" charset="-122"/>
              </a:rPr>
              <a:t>典例分析</a:t>
            </a:r>
            <a:endParaRPr kumimoji="1" lang="zh-CN" altLang="en-US" sz="2400" b="1" i="0" u="none" strike="noStrike" kern="0" cap="none" spc="0" normalizeH="0" baseline="0" noProof="0" dirty="0" smtClean="0">
              <a:ln>
                <a:noFill/>
              </a:ln>
              <a:blipFill dpi="0" rotWithShape="1">
                <a:blip r:embed="rId2"/>
                <a:srcRect/>
                <a:stretch>
                  <a:fillRect/>
                </a:stretch>
              </a:blipFill>
              <a:uLnTx/>
              <a:uFillTx/>
              <a:ea typeface="微软雅黑" panose="020B050302020402020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3323</Words>
  <Application>WPS 演示</Application>
  <PresentationFormat>宽屏</PresentationFormat>
  <Paragraphs>249</Paragraphs>
  <Slides>30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Arial</vt:lpstr>
      <vt:lpstr>宋体</vt:lpstr>
      <vt:lpstr>Wingdings</vt:lpstr>
      <vt:lpstr>微软雅黑</vt:lpstr>
      <vt:lpstr>Times New Roman</vt:lpstr>
      <vt:lpstr>Calibri</vt:lpstr>
      <vt:lpstr>Arial Unicode MS</vt:lpstr>
      <vt:lpstr>Calibri Light</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IYXSD023</dc:creator>
  <cp:lastModifiedBy>大风大浪就是闯</cp:lastModifiedBy>
  <cp:revision>656</cp:revision>
  <dcterms:created xsi:type="dcterms:W3CDTF">2018-06-04T01:58:00Z</dcterms:created>
  <dcterms:modified xsi:type="dcterms:W3CDTF">2019-05-09T12:11:11Z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