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6" r:id="rId2"/>
    <p:sldId id="256" r:id="rId3"/>
    <p:sldId id="257" r:id="rId4"/>
    <p:sldId id="269" r:id="rId5"/>
    <p:sldId id="270" r:id="rId6"/>
    <p:sldId id="258" r:id="rId7"/>
    <p:sldId id="259" r:id="rId8"/>
    <p:sldId id="261" r:id="rId9"/>
    <p:sldId id="260" r:id="rId10"/>
    <p:sldId id="262" r:id="rId11"/>
    <p:sldId id="264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2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8D98-D7B9-4FF3-A967-C7E9CBCDD3A6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74ADC-40FF-469D-B97A-319B66FAF2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04E4-14CD-4275-A0C4-9E266A4F59F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208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4663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066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633-7622-4057-8663-7BB358B65A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C9ACE4B2-105E-492D-883F-071863126B6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75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719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47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79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486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987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17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54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874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8419-BD42-4E60-AC89-7F8A12FD9A6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ACBB-8B01-4744-B584-3638D76BA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850783" y="2389707"/>
            <a:ext cx="10232855" cy="13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72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黑体" pitchFamily="49" charset="-122"/>
                <a:ea typeface="黑体" pitchFamily="49" charset="-122"/>
              </a:rPr>
              <a:t>第十章  浮力</a:t>
            </a:r>
            <a:endParaRPr lang="zh-CN" altLang="en-US" sz="7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46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2"/>
          <a:stretch>
            <a:fillRect/>
          </a:stretch>
        </p:blipFill>
        <p:spPr bwMode="auto">
          <a:xfrm>
            <a:off x="7572776" y="51517"/>
            <a:ext cx="4713666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69" y="206063"/>
            <a:ext cx="1104363" cy="62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237"/>
          <a:stretch/>
        </p:blipFill>
        <p:spPr>
          <a:xfrm>
            <a:off x="2516446" y="206063"/>
            <a:ext cx="4463903" cy="63990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6401" y="488085"/>
            <a:ext cx="2733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漂浮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91504" y="2390470"/>
            <a:ext cx="8647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xmlns="" val="40582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5877"/>
            <a:ext cx="4586719" cy="4816055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112" y="1820215"/>
            <a:ext cx="6381347" cy="37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770180" y="439771"/>
            <a:ext cx="529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充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入密度较小的气体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3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1．物块浸没在液体中，受到液体对它向上、向下的压力分别为15N、5N，其受到浮力的大小为（　　）。</a:t>
            </a:r>
          </a:p>
          <a:p>
            <a:r>
              <a:rPr sz="2400" dirty="0"/>
              <a:t>A．5N          B．10N</a:t>
            </a:r>
            <a:r>
              <a:rPr sz="2400" dirty="0">
                <a:sym typeface="+mn-ea"/>
              </a:rPr>
              <a:t>          </a:t>
            </a:r>
            <a:r>
              <a:rPr sz="2400" dirty="0"/>
              <a:t>C．15N</a:t>
            </a:r>
            <a:r>
              <a:rPr sz="2400" dirty="0">
                <a:sym typeface="+mn-ea"/>
              </a:rPr>
              <a:t>          </a:t>
            </a:r>
            <a:r>
              <a:rPr sz="2400" dirty="0"/>
              <a:t>D．20N</a:t>
            </a:r>
          </a:p>
          <a:p>
            <a:endParaRPr sz="2400" dirty="0"/>
          </a:p>
          <a:p>
            <a:r>
              <a:rPr sz="2400" dirty="0"/>
              <a:t>2．下列物体没有受到浮力作用的是（　　）。</a:t>
            </a:r>
          </a:p>
          <a:p>
            <a:r>
              <a:rPr sz="2400" dirty="0"/>
              <a:t>A．在水中嬉戏的小鸭</a:t>
            </a:r>
            <a:r>
              <a:rPr sz="2400" dirty="0">
                <a:sym typeface="+mn-ea"/>
              </a:rPr>
              <a:t>          </a:t>
            </a:r>
            <a:r>
              <a:rPr sz="2400" dirty="0"/>
              <a:t>B．在蓝天飞翔的老鹰</a:t>
            </a:r>
          </a:p>
          <a:p>
            <a:r>
              <a:rPr sz="2400" dirty="0"/>
              <a:t>C．深海潜游的鲸鱼</a:t>
            </a:r>
            <a:r>
              <a:rPr sz="2400" dirty="0">
                <a:sym typeface="+mn-ea"/>
              </a:rPr>
              <a:t>              </a:t>
            </a:r>
            <a:r>
              <a:rPr sz="2400" dirty="0"/>
              <a:t>D．深入河底的桥墩</a:t>
            </a:r>
          </a:p>
          <a:p>
            <a:endParaRPr sz="2400" dirty="0"/>
          </a:p>
          <a:p>
            <a:r>
              <a:rPr sz="2400" dirty="0"/>
              <a:t>3．飞艇静止在空中，飞艇所受浮力的施力物体是（　　）。</a:t>
            </a:r>
          </a:p>
          <a:p>
            <a:r>
              <a:rPr sz="2400" dirty="0"/>
              <a:t>A．空气</a:t>
            </a:r>
            <a:r>
              <a:rPr sz="2400" dirty="0">
                <a:sym typeface="+mn-ea"/>
              </a:rPr>
              <a:t>          </a:t>
            </a:r>
            <a:r>
              <a:rPr sz="2400" dirty="0"/>
              <a:t>B．飞艇</a:t>
            </a:r>
            <a:r>
              <a:rPr sz="2400" dirty="0">
                <a:sym typeface="+mn-ea"/>
              </a:rPr>
              <a:t>          </a:t>
            </a:r>
            <a:r>
              <a:rPr sz="2400" dirty="0"/>
              <a:t>C．水</a:t>
            </a:r>
            <a:r>
              <a:rPr sz="2400" dirty="0">
                <a:sym typeface="+mn-ea"/>
              </a:rPr>
              <a:t>          </a:t>
            </a:r>
            <a:r>
              <a:rPr sz="2400" dirty="0"/>
              <a:t>D．大地</a:t>
            </a:r>
          </a:p>
        </p:txBody>
      </p:sp>
      <p:sp>
        <p:nvSpPr>
          <p:cNvPr id="2" name="矩形 1"/>
          <p:cNvSpPr/>
          <p:nvPr/>
        </p:nvSpPr>
        <p:spPr>
          <a:xfrm>
            <a:off x="7730205" y="198884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36161" y="3068961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4．以下说法错误的是（　　）。</a:t>
            </a:r>
          </a:p>
          <a:p>
            <a:r>
              <a:rPr sz="2400" dirty="0"/>
              <a:t>A．在海滨游泳的人受到海水对他的浮力</a:t>
            </a:r>
          </a:p>
          <a:p>
            <a:r>
              <a:rPr sz="2400" dirty="0"/>
              <a:t>B．在空中漂浮的氢气球受到空气对它的浮力</a:t>
            </a:r>
          </a:p>
          <a:p>
            <a:r>
              <a:rPr sz="2400" dirty="0"/>
              <a:t>C．将一石块扔到水中，在其下沉过程中不受浮力作用</a:t>
            </a:r>
          </a:p>
          <a:p>
            <a:r>
              <a:rPr sz="2400" dirty="0"/>
              <a:t>D．在水中升起的木块受到浮力作用</a:t>
            </a:r>
          </a:p>
        </p:txBody>
      </p:sp>
      <p:sp>
        <p:nvSpPr>
          <p:cNvPr id="18" name="矩形 17"/>
          <p:cNvSpPr/>
          <p:nvPr/>
        </p:nvSpPr>
        <p:spPr>
          <a:xfrm>
            <a:off x="5183104" y="1628786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5．在探究“物体浮力的大小跟它排开液体的重力的关系”实验时，具体设计的实验操作步骤如图10-1所示。为方便操作和减小测量误差，最合理操作步骤应该是 （　　）。</a:t>
            </a:r>
          </a:p>
          <a:p>
            <a:r>
              <a:rPr sz="2400" dirty="0"/>
              <a:t>A．甲、乙、丙、丁</a:t>
            </a:r>
          </a:p>
          <a:p>
            <a:r>
              <a:rPr sz="2400" dirty="0"/>
              <a:t>B．乙、甲、丙、丁</a:t>
            </a:r>
          </a:p>
          <a:p>
            <a:r>
              <a:rPr sz="2400" dirty="0"/>
              <a:t>C．乙、甲、丁、丙</a:t>
            </a:r>
          </a:p>
          <a:p>
            <a:r>
              <a:rPr sz="2400" dirty="0"/>
              <a:t>D．丁、甲、乙、丙</a:t>
            </a:r>
          </a:p>
        </p:txBody>
      </p:sp>
      <p:sp>
        <p:nvSpPr>
          <p:cNvPr id="18" name="矩形 17"/>
          <p:cNvSpPr/>
          <p:nvPr/>
        </p:nvSpPr>
        <p:spPr>
          <a:xfrm>
            <a:off x="9046604" y="2345324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6940" y="3048000"/>
            <a:ext cx="4145280" cy="277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6．某兴趣小组在探究“浮力大小</a:t>
            </a:r>
          </a:p>
          <a:p>
            <a:r>
              <a:rPr sz="2400" dirty="0"/>
              <a:t>的影响因素”的实验中，做了如</a:t>
            </a:r>
          </a:p>
          <a:p>
            <a:r>
              <a:rPr sz="2400" dirty="0"/>
              <a:t>图10-2所示的实验，将同一物体</a:t>
            </a:r>
          </a:p>
          <a:p>
            <a:r>
              <a:rPr sz="2400" dirty="0"/>
              <a:t> A 逐渐浸入到密度为ρ的液体中，</a:t>
            </a:r>
          </a:p>
          <a:p>
            <a:r>
              <a:rPr sz="2400" dirty="0"/>
              <a:t>并通过观察弹簧测力计的示数的</a:t>
            </a:r>
          </a:p>
          <a:p>
            <a:r>
              <a:rPr sz="2400" dirty="0"/>
              <a:t>变化规律，得出以下一些结论，</a:t>
            </a:r>
          </a:p>
          <a:p>
            <a:r>
              <a:rPr sz="2400" dirty="0"/>
              <a:t>正确的是（　　）。</a:t>
            </a:r>
          </a:p>
          <a:p>
            <a:r>
              <a:rPr sz="2400" dirty="0"/>
              <a:t>A．乙、丙对比可以得出浮力大小与液体密度有关</a:t>
            </a:r>
          </a:p>
          <a:p>
            <a:r>
              <a:rPr sz="2400" dirty="0"/>
              <a:t>B．丙、丁对比可以得出浮力大小与浸入深度无关</a:t>
            </a:r>
          </a:p>
          <a:p>
            <a:r>
              <a:rPr sz="2400" dirty="0"/>
              <a:t>C．丙、丁对比可以得出浮力大小与浸入体积无关</a:t>
            </a:r>
          </a:p>
          <a:p>
            <a:r>
              <a:rPr sz="2400" dirty="0"/>
              <a:t>D．该实验可得出物体浸入液体的体积越大，浮力越小</a:t>
            </a:r>
          </a:p>
        </p:txBody>
      </p:sp>
      <p:sp>
        <p:nvSpPr>
          <p:cNvPr id="18" name="矩形 17"/>
          <p:cNvSpPr/>
          <p:nvPr/>
        </p:nvSpPr>
        <p:spPr>
          <a:xfrm>
            <a:off x="2831637" y="386104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514" y="1852295"/>
            <a:ext cx="4367953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7．将两物体分别挂在弹簧测力计下，让它们同时浸没在水中时，两弹簧测力计示数的减小值相同，则这两物体必定有相同的</a:t>
            </a:r>
            <a:r>
              <a:rPr sz="2400" dirty="0" smtClean="0"/>
              <a:t>（</a:t>
            </a:r>
            <a:r>
              <a:rPr lang="en-US" sz="2400" dirty="0" smtClean="0"/>
              <a:t>  </a:t>
            </a:r>
            <a:r>
              <a:rPr sz="2400" dirty="0"/>
              <a:t>　）。</a:t>
            </a:r>
          </a:p>
          <a:p>
            <a:r>
              <a:rPr sz="2400" dirty="0"/>
              <a:t>A．密度           B．体积             C．质量            D．重量</a:t>
            </a:r>
          </a:p>
          <a:p>
            <a:endParaRPr sz="2400" dirty="0"/>
          </a:p>
          <a:p>
            <a:r>
              <a:rPr sz="2400" dirty="0"/>
              <a:t>8．如图10-3所示，四个体积相同而材料不同的球甲、乙、丙、丁分别静止在水中的不同深度处。以下说法正确的是（　　）。</a:t>
            </a:r>
          </a:p>
          <a:p>
            <a:r>
              <a:rPr sz="2400" dirty="0"/>
              <a:t>A．甲球所受的浮力最小</a:t>
            </a:r>
          </a:p>
          <a:p>
            <a:r>
              <a:rPr sz="2400" dirty="0"/>
              <a:t>B．乙球所受的浮力最小</a:t>
            </a:r>
          </a:p>
          <a:p>
            <a:r>
              <a:rPr sz="2400" dirty="0"/>
              <a:t>C．丙球所受的浮力最小</a:t>
            </a:r>
          </a:p>
          <a:p>
            <a:r>
              <a:rPr sz="2400" dirty="0"/>
              <a:t>D．丁球所受的浮力最小</a:t>
            </a:r>
          </a:p>
        </p:txBody>
      </p:sp>
      <p:sp>
        <p:nvSpPr>
          <p:cNvPr id="18" name="矩形 17"/>
          <p:cNvSpPr/>
          <p:nvPr/>
        </p:nvSpPr>
        <p:spPr>
          <a:xfrm>
            <a:off x="2735627" y="234888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56097" y="417071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8013" y="4559300"/>
            <a:ext cx="2778760" cy="146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9．如图10-4所示，在水中，鱼、漂浮的木头、静止在水底的石头的位置如图所示，下列说法正确的是（　　）。</a:t>
            </a:r>
          </a:p>
          <a:p>
            <a:r>
              <a:rPr sz="2400" dirty="0"/>
              <a:t>A. 水对石头的压强比对木头的小</a:t>
            </a:r>
          </a:p>
          <a:p>
            <a:r>
              <a:rPr sz="2400" dirty="0"/>
              <a:t>B. 木头受到的浮力大于它自身的重力</a:t>
            </a:r>
          </a:p>
          <a:p>
            <a:r>
              <a:rPr sz="2400" dirty="0"/>
              <a:t>C. 鱼受到的浮力等于它排开水的重力</a:t>
            </a:r>
          </a:p>
          <a:p>
            <a:r>
              <a:rPr sz="2400" dirty="0"/>
              <a:t>D. 石头受到的浮力等于它自身的重力</a:t>
            </a:r>
          </a:p>
        </p:txBody>
      </p:sp>
      <p:sp>
        <p:nvSpPr>
          <p:cNvPr id="18" name="矩形 17"/>
          <p:cNvSpPr/>
          <p:nvPr/>
        </p:nvSpPr>
        <p:spPr>
          <a:xfrm>
            <a:off x="8986402" y="2016180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1734" y="2621280"/>
            <a:ext cx="2556933" cy="227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10．如图10-5所示，将边长10cm的正方体木块放入装有水的烧杯中，木块静止时，上表面距离水面4cm，g取10N/kg，则（　　）。</a:t>
            </a:r>
          </a:p>
          <a:p>
            <a:r>
              <a:rPr sz="2400" dirty="0"/>
              <a:t>A．木块受到的浮力为4N</a:t>
            </a:r>
          </a:p>
          <a:p>
            <a:r>
              <a:rPr sz="2400" dirty="0"/>
              <a:t>B．木块底部受到水向上的压强为103Pa</a:t>
            </a:r>
          </a:p>
          <a:p>
            <a:r>
              <a:rPr sz="2400" dirty="0"/>
              <a:t>C．木块的密度是0.4g/cm3</a:t>
            </a:r>
          </a:p>
          <a:p>
            <a:r>
              <a:rPr sz="2400" dirty="0"/>
              <a:t>D．使木块完全浸没需要4N向下的力</a:t>
            </a:r>
          </a:p>
        </p:txBody>
      </p:sp>
      <p:sp>
        <p:nvSpPr>
          <p:cNvPr id="18" name="矩形 17"/>
          <p:cNvSpPr/>
          <p:nvPr/>
        </p:nvSpPr>
        <p:spPr>
          <a:xfrm>
            <a:off x="2063553" y="2348881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2134" y="2712720"/>
            <a:ext cx="2102273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11．生活中应用浮力的例子很多，关于浮力的应用，下列说法正确的是（　　）。</a:t>
            </a:r>
          </a:p>
          <a:p>
            <a:r>
              <a:rPr sz="2400" dirty="0"/>
              <a:t>A．一艘轮船从长江驶入大海，受到的浮力变大</a:t>
            </a:r>
          </a:p>
          <a:p>
            <a:r>
              <a:rPr sz="2400" dirty="0"/>
              <a:t>B．一艘轮船从长江驶入大海，排开的液体的体积变大</a:t>
            </a:r>
          </a:p>
          <a:p>
            <a:r>
              <a:rPr sz="2400" dirty="0"/>
              <a:t>C．悬浮的潜水艇排出水舱中的一部分水后将上浮</a:t>
            </a:r>
          </a:p>
          <a:p>
            <a:r>
              <a:rPr sz="2400" dirty="0"/>
              <a:t>D．热气球里充入的是密度比空气大的气体</a:t>
            </a:r>
          </a:p>
        </p:txBody>
      </p:sp>
      <p:sp>
        <p:nvSpPr>
          <p:cNvPr id="18" name="矩形 17"/>
          <p:cNvSpPr/>
          <p:nvPr/>
        </p:nvSpPr>
        <p:spPr>
          <a:xfrm>
            <a:off x="3695733" y="1988841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幻灯片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28889" r="78333" b="28889"/>
          <a:stretch>
            <a:fillRect/>
          </a:stretch>
        </p:blipFill>
        <p:spPr bwMode="auto">
          <a:xfrm>
            <a:off x="189186" y="171687"/>
            <a:ext cx="2574508" cy="34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645" y="171686"/>
            <a:ext cx="3954395" cy="55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13"/>
          <a:stretch/>
        </p:blipFill>
        <p:spPr>
          <a:xfrm>
            <a:off x="3412900" y="2969652"/>
            <a:ext cx="3451539" cy="36962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0315" y="5176418"/>
            <a:ext cx="153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铁块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16549" y="667912"/>
            <a:ext cx="40463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5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54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5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- F</a:t>
            </a:r>
            <a:r>
              <a:rPr lang="en-US" altLang="zh-CN" sz="5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4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12．如图10-6所示，将一铁块用弹簧测力计悬挂起来，并逐渐浸入水中，下列能正确表示铁块所受浮力与浸入深度关系的是（　　）。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900253" y="2366017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1954" y="2493010"/>
            <a:ext cx="2464647" cy="1432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761" y="4222116"/>
            <a:ext cx="9424247" cy="179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562221" y="63357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3CCCC"/>
                </a:solidFill>
              </a:rPr>
              <a:t>正文</a:t>
            </a:r>
            <a:endParaRPr lang="zh-CN" altLang="en-US" dirty="0">
              <a:solidFill>
                <a:srgbClr val="33CCCC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391477" y="6417332"/>
            <a:ext cx="0" cy="216024"/>
          </a:xfrm>
          <a:prstGeom prst="line">
            <a:avLst/>
          </a:prstGeom>
          <a:ln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4055" y="63357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测试题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221" y="1628801"/>
            <a:ext cx="10718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13．未煮过的汤圆沉在水底，煮熟后漂浮在水面上，则此时汤圆（　　）。</a:t>
            </a:r>
          </a:p>
          <a:p>
            <a:r>
              <a:rPr sz="2400" dirty="0"/>
              <a:t>A．受到的浮力等于重力，排开水的体积比未煮过的小</a:t>
            </a:r>
          </a:p>
          <a:p>
            <a:r>
              <a:rPr sz="2400" dirty="0"/>
              <a:t>B．受到的浮力大于重力，排开水的体积比未煮过的小</a:t>
            </a:r>
          </a:p>
          <a:p>
            <a:r>
              <a:rPr sz="2400" dirty="0"/>
              <a:t>C．受到的浮力大于重力，排开水的体积比未煮过的大</a:t>
            </a:r>
          </a:p>
          <a:p>
            <a:r>
              <a:rPr sz="2400" dirty="0"/>
              <a:t>D．受到的浮力等于重力，排开水的体积比未煮过的大</a:t>
            </a:r>
          </a:p>
        </p:txBody>
      </p:sp>
      <p:sp>
        <p:nvSpPr>
          <p:cNvPr id="18" name="矩形 17"/>
          <p:cNvSpPr/>
          <p:nvPr/>
        </p:nvSpPr>
        <p:spPr>
          <a:xfrm>
            <a:off x="9660260" y="1612299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14．甲、乙两个完全相同的杯子盛有不同浓度的盐水，将同一个鸡蛋先后放入其中，当鸡蛋静止时，两个杯子中液面恰好相平，鸡蛋所处的位置如图10-7所示，则（　　）。</a:t>
            </a:r>
          </a:p>
          <a:p>
            <a:r>
              <a:rPr sz="2400" dirty="0"/>
              <a:t>A．甲杯中的盐水密度较大</a:t>
            </a:r>
          </a:p>
          <a:p>
            <a:r>
              <a:rPr sz="2400" dirty="0"/>
              <a:t>B．乙杯底部所受的液体压强较大</a:t>
            </a:r>
          </a:p>
          <a:p>
            <a:r>
              <a:rPr sz="2400" dirty="0"/>
              <a:t>C．甲杯底部所受的液体压力较大</a:t>
            </a:r>
          </a:p>
          <a:p>
            <a:r>
              <a:rPr sz="2400" dirty="0"/>
              <a:t>D．鸡蛋在乙杯中受到的浮力较大</a:t>
            </a:r>
          </a:p>
        </p:txBody>
      </p:sp>
      <p:sp>
        <p:nvSpPr>
          <p:cNvPr id="18" name="矩形 17"/>
          <p:cNvSpPr/>
          <p:nvPr/>
        </p:nvSpPr>
        <p:spPr>
          <a:xfrm>
            <a:off x="9748939" y="236220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8114" y="2895600"/>
            <a:ext cx="2220807" cy="15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15．小明用矿泉水瓶和小玻璃瓶制作了一个“浮沉子”（见图10-8），他将装有适量水的小玻璃瓶瓶口朝下，使其漂浮在矿泉水瓶内的水面上，矿泉水瓶内留有少量空气，拧紧瓶盖使其密封，用力挤压矿泉水瓶侧面时“浮沉子”下沉，松手后“浮沉子”即上浮。下列说法错误的是（　　）。</a:t>
            </a:r>
          </a:p>
          <a:p>
            <a:r>
              <a:rPr sz="2400" dirty="0"/>
              <a:t>A．“浮沉子”下沉时，所受重力大于它受到的浮力</a:t>
            </a:r>
          </a:p>
          <a:p>
            <a:r>
              <a:rPr sz="2400" dirty="0"/>
              <a:t>B．无论怎样挤压矿泉水瓶侧面，“浮沉子”不可能悬浮在水中</a:t>
            </a:r>
          </a:p>
          <a:p>
            <a:r>
              <a:rPr sz="2400" dirty="0"/>
              <a:t>C．“浮沉子”上浮时，小瓶内的压缩空气会</a:t>
            </a:r>
          </a:p>
          <a:p>
            <a:r>
              <a:rPr sz="2400" dirty="0"/>
              <a:t>将内部的水压出</a:t>
            </a:r>
          </a:p>
          <a:p>
            <a:r>
              <a:rPr sz="2400" dirty="0"/>
              <a:t>D．潜水艇与“浮沉子”浮沉的原理相同</a:t>
            </a:r>
          </a:p>
        </p:txBody>
      </p:sp>
      <p:sp>
        <p:nvSpPr>
          <p:cNvPr id="18" name="矩形 17"/>
          <p:cNvSpPr/>
          <p:nvPr/>
        </p:nvSpPr>
        <p:spPr>
          <a:xfrm>
            <a:off x="9264352" y="306896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4300" y="4425315"/>
            <a:ext cx="1117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16．将体积相同材料不同的甲、乙、丙三个实心小球，分别轻轻放入三个装满水的相同烧杯中，甲球下沉至杯底、乙球漂浮和丙球悬浮，如图10-9所示，下列说法正确的是（　　）。</a:t>
            </a:r>
          </a:p>
          <a:p>
            <a:r>
              <a:rPr sz="2400" dirty="0"/>
              <a:t>A．三个小球的质量大小关系是m</a:t>
            </a:r>
            <a:r>
              <a:rPr sz="2400" baseline="-25000" dirty="0"/>
              <a:t>甲</a:t>
            </a:r>
            <a:r>
              <a:rPr sz="2400" dirty="0"/>
              <a:t>＞m</a:t>
            </a:r>
            <a:r>
              <a:rPr sz="2400" baseline="-25000" dirty="0"/>
              <a:t>乙</a:t>
            </a:r>
            <a:r>
              <a:rPr sz="2400" dirty="0"/>
              <a:t>＞m</a:t>
            </a:r>
            <a:r>
              <a:rPr sz="2400" baseline="-25000" dirty="0">
                <a:sym typeface="+mn-ea"/>
              </a:rPr>
              <a:t>丙</a:t>
            </a:r>
            <a:endParaRPr sz="2400" dirty="0"/>
          </a:p>
          <a:p>
            <a:r>
              <a:rPr sz="2400" dirty="0"/>
              <a:t>B．三个小球受到的浮力大小关系是F</a:t>
            </a:r>
            <a:r>
              <a:rPr sz="2400" baseline="-25000" dirty="0">
                <a:sym typeface="+mn-ea"/>
              </a:rPr>
              <a:t>甲</a:t>
            </a:r>
            <a:r>
              <a:rPr sz="2400" dirty="0"/>
              <a:t>＝F</a:t>
            </a:r>
            <a:r>
              <a:rPr sz="2400" baseline="-25000" dirty="0">
                <a:sym typeface="+mn-ea"/>
              </a:rPr>
              <a:t>丙</a:t>
            </a:r>
            <a:r>
              <a:rPr sz="2400" dirty="0"/>
              <a:t>＜F</a:t>
            </a:r>
            <a:r>
              <a:rPr sz="2400" baseline="-25000" dirty="0">
                <a:sym typeface="+mn-ea"/>
              </a:rPr>
              <a:t>乙</a:t>
            </a:r>
            <a:endParaRPr sz="2400" dirty="0"/>
          </a:p>
          <a:p>
            <a:r>
              <a:rPr sz="2400" dirty="0"/>
              <a:t>C．三个烧杯中的水对烧杯底部的</a:t>
            </a:r>
          </a:p>
          <a:p>
            <a:r>
              <a:rPr sz="2400" dirty="0"/>
              <a:t>      压强大小关系是p</a:t>
            </a:r>
            <a:r>
              <a:rPr sz="2400" baseline="-25000" dirty="0">
                <a:sym typeface="+mn-ea"/>
              </a:rPr>
              <a:t>甲</a:t>
            </a:r>
            <a:r>
              <a:rPr sz="2400" dirty="0"/>
              <a:t>＞p</a:t>
            </a:r>
            <a:r>
              <a:rPr sz="2400" baseline="-25000" dirty="0">
                <a:sym typeface="+mn-ea"/>
              </a:rPr>
              <a:t>乙</a:t>
            </a:r>
            <a:r>
              <a:rPr sz="2400" dirty="0"/>
              <a:t>＞p</a:t>
            </a:r>
            <a:r>
              <a:rPr sz="2400" baseline="-25000" dirty="0">
                <a:sym typeface="+mn-ea"/>
              </a:rPr>
              <a:t>丙</a:t>
            </a:r>
            <a:endParaRPr sz="2400" dirty="0"/>
          </a:p>
          <a:p>
            <a:r>
              <a:rPr sz="2400" dirty="0"/>
              <a:t>D．三个烧杯底部对桌面的压强大</a:t>
            </a:r>
          </a:p>
          <a:p>
            <a:r>
              <a:rPr sz="2400" dirty="0"/>
              <a:t>      小关系是p′</a:t>
            </a:r>
            <a:r>
              <a:rPr sz="2400" baseline="-25000" dirty="0">
                <a:sym typeface="+mn-ea"/>
              </a:rPr>
              <a:t>甲</a:t>
            </a:r>
            <a:r>
              <a:rPr sz="2400" dirty="0"/>
              <a:t>＞p′</a:t>
            </a:r>
            <a:r>
              <a:rPr sz="2400" baseline="-25000" dirty="0">
                <a:sym typeface="+mn-ea"/>
              </a:rPr>
              <a:t>乙</a:t>
            </a:r>
            <a:r>
              <a:rPr sz="2400" dirty="0"/>
              <a:t>＝p′</a:t>
            </a:r>
            <a:r>
              <a:rPr sz="2400" baseline="-25000" dirty="0"/>
              <a:t>丙</a:t>
            </a:r>
          </a:p>
        </p:txBody>
      </p:sp>
      <p:sp>
        <p:nvSpPr>
          <p:cNvPr id="18" name="矩形 17"/>
          <p:cNvSpPr/>
          <p:nvPr/>
        </p:nvSpPr>
        <p:spPr>
          <a:xfrm>
            <a:off x="1245866" y="2719077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7693" y="4060190"/>
            <a:ext cx="3528907" cy="144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17．2017年4月26日9时，我国首艘国产航母（见图10-10）在大连造船厂正式下水，当航母静止在水面上时，其受到的浮力</a:t>
            </a:r>
            <a:r>
              <a:rPr lang="en-US" sz="2400" dirty="0"/>
              <a:t>________</a:t>
            </a:r>
            <a:r>
              <a:rPr sz="2400" dirty="0"/>
              <a:t>（填“大于”“等于”或“小于”）重力，在水面下10m深处的船体受到海水的压强为</a:t>
            </a:r>
            <a:r>
              <a:rPr lang="en-US" sz="2400" dirty="0"/>
              <a:t>_________</a:t>
            </a:r>
            <a:r>
              <a:rPr sz="2400" dirty="0"/>
              <a:t>Pa。（ρ海水＝1.0×10</a:t>
            </a:r>
            <a:r>
              <a:rPr sz="2400" baseline="30000" dirty="0"/>
              <a:t>3</a:t>
            </a:r>
            <a:r>
              <a:rPr sz="2400" dirty="0"/>
              <a:t>kg/m</a:t>
            </a:r>
            <a:r>
              <a:rPr sz="2400" baseline="30000" dirty="0"/>
              <a:t>3</a:t>
            </a:r>
            <a:r>
              <a:rPr sz="2400" dirty="0"/>
              <a:t>，g＝10N/kg）。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447595" y="23488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</a:rPr>
              <a:t>等于</a:t>
            </a:r>
          </a:p>
        </p:txBody>
      </p:sp>
      <p:sp>
        <p:nvSpPr>
          <p:cNvPr id="32" name="矩形 31"/>
          <p:cNvSpPr/>
          <p:nvPr/>
        </p:nvSpPr>
        <p:spPr>
          <a:xfrm>
            <a:off x="7440150" y="2708921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</a:rPr>
              <a:t>1.0×10</a:t>
            </a:r>
            <a:r>
              <a:rPr lang="zh-CN" altLang="en-US" sz="2400" baseline="30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007" y="3980181"/>
            <a:ext cx="5979160" cy="180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200" dirty="0"/>
              <a:t>18．如图10-11所示，同一支密度计分别漂浮在甲、乙两种液体中，密度计在两种液体中所受的浮力</a:t>
            </a:r>
            <a:r>
              <a:rPr lang="en-US" sz="2200" dirty="0"/>
              <a:t>________</a:t>
            </a:r>
            <a:r>
              <a:rPr sz="2200" dirty="0"/>
              <a:t>（选填“甲大”“乙大”或“一样大”），由此判断</a:t>
            </a:r>
            <a:r>
              <a:rPr lang="en-US" sz="2200" dirty="0">
                <a:sym typeface="+mn-ea"/>
              </a:rPr>
              <a:t>______</a:t>
            </a:r>
            <a:r>
              <a:rPr sz="2200" dirty="0"/>
              <a:t>（选填“甲”或“乙”）种液体的密度大。</a:t>
            </a:r>
          </a:p>
          <a:p>
            <a:r>
              <a:rPr sz="2200" dirty="0"/>
              <a:t>19．如图10-12所示，水平桌面上两个相同的烧杯分别盛有体积相同的a、b两种液体，将两块相同的橡皮泥捏成小船和小球分别轻放入a液体和b液体中，静止时两液面等高，若橡皮泥重2N，此时小船受到的浮力是</a:t>
            </a:r>
            <a:r>
              <a:rPr lang="en-US" sz="2200" dirty="0"/>
              <a:t>_____</a:t>
            </a:r>
            <a:r>
              <a:rPr sz="2200" dirty="0"/>
              <a:t>N；两液体密度的大小关系是ρa</a:t>
            </a:r>
            <a:r>
              <a:rPr lang="en-US" sz="2200" dirty="0"/>
              <a:t>______</a:t>
            </a:r>
            <a:r>
              <a:rPr sz="2200" dirty="0"/>
              <a:t>（选填“＞”“＜”或“＝”）ρb。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809972" y="1936518"/>
            <a:ext cx="1031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200" dirty="0">
                <a:solidFill>
                  <a:srgbClr val="FF0000"/>
                </a:solidFill>
              </a:rPr>
              <a:t>一样大</a:t>
            </a:r>
          </a:p>
        </p:txBody>
      </p:sp>
      <p:sp>
        <p:nvSpPr>
          <p:cNvPr id="20" name="矩形 19"/>
          <p:cNvSpPr/>
          <p:nvPr/>
        </p:nvSpPr>
        <p:spPr>
          <a:xfrm>
            <a:off x="5470300" y="2282201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200" dirty="0">
                <a:solidFill>
                  <a:srgbClr val="FF0000"/>
                </a:solidFill>
              </a:rPr>
              <a:t>乙</a:t>
            </a:r>
          </a:p>
        </p:txBody>
      </p:sp>
      <p:sp>
        <p:nvSpPr>
          <p:cNvPr id="21" name="矩形 20"/>
          <p:cNvSpPr/>
          <p:nvPr/>
        </p:nvSpPr>
        <p:spPr>
          <a:xfrm>
            <a:off x="4626491" y="3994523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矩形 27"/>
          <p:cNvSpPr/>
          <p:nvPr/>
        </p:nvSpPr>
        <p:spPr>
          <a:xfrm>
            <a:off x="1161328" y="4337070"/>
            <a:ext cx="530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200" dirty="0">
                <a:solidFill>
                  <a:srgbClr val="FF0000"/>
                </a:solidFill>
              </a:rPr>
              <a:t> ＞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9641" y="4775835"/>
            <a:ext cx="6303433" cy="131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20．图10-13中，两个完全相同的圆筒形容器，内装质量相等，密度分别为ρ</a:t>
            </a:r>
            <a:r>
              <a:rPr sz="2400" baseline="-25000" dirty="0"/>
              <a:t>1</a:t>
            </a:r>
            <a:r>
              <a:rPr sz="2400" dirty="0"/>
              <a:t>、ρ</a:t>
            </a:r>
            <a:r>
              <a:rPr sz="2400" baseline="-25000" dirty="0"/>
              <a:t>2</a:t>
            </a:r>
            <a:r>
              <a:rPr sz="2400" dirty="0"/>
              <a:t>的液体，将同一密度计分别放入两液体中，都浮在液面上，则密度计在两液体中受到的浮力F</a:t>
            </a:r>
            <a:r>
              <a:rPr sz="2400" baseline="-25000" dirty="0">
                <a:sym typeface="+mn-ea"/>
              </a:rPr>
              <a:t>1</a:t>
            </a:r>
            <a:r>
              <a:rPr lang="en-US" sz="2400" dirty="0">
                <a:sym typeface="+mn-ea"/>
              </a:rPr>
              <a:t>_____</a:t>
            </a:r>
            <a:r>
              <a:rPr sz="2400" dirty="0"/>
              <a:t>F</a:t>
            </a:r>
            <a:r>
              <a:rPr sz="2400" baseline="-25000" dirty="0">
                <a:sym typeface="+mn-ea"/>
              </a:rPr>
              <a:t>2</a:t>
            </a:r>
            <a:r>
              <a:rPr sz="2400" dirty="0"/>
              <a:t>；两液体的密度ρ</a:t>
            </a:r>
            <a:r>
              <a:rPr sz="2400" baseline="-25000" dirty="0">
                <a:sym typeface="+mn-ea"/>
              </a:rPr>
              <a:t>1</a:t>
            </a:r>
            <a:r>
              <a:rPr lang="en-US" sz="2400" dirty="0"/>
              <a:t>_____</a:t>
            </a:r>
            <a:r>
              <a:rPr sz="2400" dirty="0"/>
              <a:t>ρ</a:t>
            </a:r>
            <a:r>
              <a:rPr sz="2400" baseline="-25000" dirty="0">
                <a:sym typeface="+mn-ea"/>
              </a:rPr>
              <a:t>2</a:t>
            </a:r>
            <a:r>
              <a:rPr sz="2400" dirty="0"/>
              <a:t>；两液体对容器底的压强p</a:t>
            </a:r>
            <a:r>
              <a:rPr sz="2400" baseline="-25000" dirty="0">
                <a:sym typeface="+mn-ea"/>
              </a:rPr>
              <a:t>1</a:t>
            </a:r>
            <a:r>
              <a:rPr lang="en-US" altLang="zh-CN" sz="2400" dirty="0"/>
              <a:t>_____</a:t>
            </a:r>
            <a:r>
              <a:rPr sz="2400" dirty="0"/>
              <a:t>p</a:t>
            </a:r>
            <a:r>
              <a:rPr sz="2400" baseline="-25000" dirty="0">
                <a:sym typeface="+mn-ea"/>
              </a:rPr>
              <a:t>2</a:t>
            </a:r>
            <a:r>
              <a:rPr sz="2400" dirty="0"/>
              <a:t>。（选填“＞”“＝”或“＜”）</a:t>
            </a:r>
          </a:p>
        </p:txBody>
      </p:sp>
      <p:sp>
        <p:nvSpPr>
          <p:cNvPr id="20" name="矩形 19"/>
          <p:cNvSpPr/>
          <p:nvPr/>
        </p:nvSpPr>
        <p:spPr>
          <a:xfrm>
            <a:off x="1243124" y="2682885"/>
            <a:ext cx="48774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1" name="矩形 20"/>
          <p:cNvSpPr/>
          <p:nvPr/>
        </p:nvSpPr>
        <p:spPr>
          <a:xfrm>
            <a:off x="1711378" y="305459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=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1" y="3941445"/>
            <a:ext cx="2291927" cy="18186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76178" y="2682885"/>
            <a:ext cx="48774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21．如图10-14所示，用一细绳拴住体积为0.6dm</a:t>
            </a:r>
            <a:r>
              <a:rPr sz="2400" baseline="30000" dirty="0"/>
              <a:t>3</a:t>
            </a:r>
            <a:r>
              <a:rPr sz="2400" dirty="0"/>
              <a:t>，重为4N的木块，使它浸没在水中，此时绳的拉力为</a:t>
            </a:r>
            <a:r>
              <a:rPr lang="en-US" sz="2400" dirty="0"/>
              <a:t>______</a:t>
            </a:r>
            <a:r>
              <a:rPr sz="2400" dirty="0"/>
              <a:t>N；若剪断细绳，当木块静止时水面将</a:t>
            </a:r>
            <a:r>
              <a:rPr lang="en-US" sz="2400" dirty="0"/>
              <a:t>_______</a:t>
            </a:r>
            <a:r>
              <a:rPr sz="2400" dirty="0"/>
              <a:t>（选填“上升”“下降”或“不变”）。（ρ</a:t>
            </a:r>
            <a:r>
              <a:rPr sz="2400" baseline="-25000" dirty="0"/>
              <a:t>水</a:t>
            </a:r>
            <a:r>
              <a:rPr sz="2400" dirty="0"/>
              <a:t>＝1.0×10</a:t>
            </a:r>
            <a:r>
              <a:rPr sz="2400" baseline="30000" dirty="0"/>
              <a:t>3</a:t>
            </a:r>
            <a:r>
              <a:rPr sz="2400" dirty="0"/>
              <a:t>kg/m</a:t>
            </a:r>
            <a:r>
              <a:rPr sz="2400" baseline="30000" dirty="0">
                <a:sym typeface="+mn-ea"/>
              </a:rPr>
              <a:t>3</a:t>
            </a:r>
            <a:r>
              <a:rPr sz="2400" dirty="0"/>
              <a:t>，g＝10N/kg）</a:t>
            </a:r>
          </a:p>
        </p:txBody>
      </p:sp>
      <p:sp>
        <p:nvSpPr>
          <p:cNvPr id="19" name="矩形 18"/>
          <p:cNvSpPr/>
          <p:nvPr/>
        </p:nvSpPr>
        <p:spPr>
          <a:xfrm>
            <a:off x="9198042" y="195271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矩形 19"/>
          <p:cNvSpPr/>
          <p:nvPr/>
        </p:nvSpPr>
        <p:spPr>
          <a:xfrm>
            <a:off x="6936203" y="234262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FF0000"/>
                </a:solidFill>
              </a:rPr>
              <a:t>下降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680" y="3602356"/>
            <a:ext cx="1955800" cy="184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22．如图10-15是探究“影响浮力大小的因素”的实验过程及数据。</a:t>
            </a:r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r>
              <a:rPr sz="2400" dirty="0"/>
              <a:t>（1）图10-15甲中，物体重</a:t>
            </a:r>
            <a:r>
              <a:rPr lang="en-US" sz="2400" dirty="0"/>
              <a:t>_______</a:t>
            </a:r>
            <a:r>
              <a:rPr sz="2400" dirty="0"/>
              <a:t>N。</a:t>
            </a:r>
          </a:p>
          <a:p>
            <a:r>
              <a:rPr sz="2400" dirty="0"/>
              <a:t>（2）图10-15乙中，把物体浸没在水中时，弹簧测力计的示数为3.2N，物体受浮力的大小为</a:t>
            </a:r>
            <a:r>
              <a:rPr lang="en-US" sz="2400" dirty="0"/>
              <a:t>_______</a:t>
            </a:r>
            <a:r>
              <a:rPr sz="2400" dirty="0"/>
              <a:t>N。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020997" y="4841469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4.2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134" y="2581910"/>
            <a:ext cx="8924713" cy="21158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03791" y="561997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806668" y="5633162"/>
            <a:ext cx="3048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33CCCC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455172" y="2132724"/>
            <a:ext cx="3060700" cy="3379788"/>
            <a:chOff x="612" y="1534"/>
            <a:chExt cx="1928" cy="2129"/>
          </a:xfrm>
        </p:grpSpPr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612" y="1763"/>
              <a:ext cx="1928" cy="1900"/>
            </a:xfrm>
            <a:prstGeom prst="rect">
              <a:avLst/>
            </a:prstGeom>
            <a:solidFill>
              <a:srgbClr val="A7FFFF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612" y="1534"/>
              <a:ext cx="1928" cy="2129"/>
              <a:chOff x="612" y="1423"/>
              <a:chExt cx="1928" cy="2129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>
                <a:off x="612" y="1451"/>
                <a:ext cx="0" cy="2101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620" y="3552"/>
                <a:ext cx="1920" cy="0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540" y="1423"/>
                <a:ext cx="0" cy="2129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60022" y="3583699"/>
            <a:ext cx="1223963" cy="1152525"/>
          </a:xfrm>
          <a:prstGeom prst="rect">
            <a:avLst/>
          </a:prstGeom>
          <a:solidFill>
            <a:schemeClr val="accent1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321822" y="4594937"/>
            <a:ext cx="3048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33CCCC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634560" y="4026612"/>
            <a:ext cx="623887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3417322" y="4040899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2625160" y="2586749"/>
            <a:ext cx="990600" cy="936625"/>
            <a:chOff x="1349" y="1820"/>
            <a:chExt cx="624" cy="59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491" y="2160"/>
              <a:ext cx="0" cy="2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349" y="1820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向下</a:t>
              </a:r>
            </a:p>
          </p:txBody>
        </p:sp>
      </p:grpSp>
      <p:grpSp>
        <p:nvGrpSpPr>
          <p:cNvPr id="22" name="Group 52"/>
          <p:cNvGrpSpPr>
            <a:grpSpLocks/>
          </p:cNvGrpSpPr>
          <p:nvPr/>
        </p:nvGrpSpPr>
        <p:grpSpPr bwMode="auto">
          <a:xfrm>
            <a:off x="2845822" y="4625099"/>
            <a:ext cx="1033463" cy="1008063"/>
            <a:chOff x="1488" y="3104"/>
            <a:chExt cx="651" cy="635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1488" y="3104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1515" y="3336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向上</a:t>
              </a:r>
            </a:p>
          </p:txBody>
        </p:sp>
      </p:grp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3390335" y="2540712"/>
            <a:ext cx="1079500" cy="2206625"/>
            <a:chOff x="1831" y="1791"/>
            <a:chExt cx="680" cy="1390"/>
          </a:xfrm>
        </p:grpSpPr>
        <p:grpSp>
          <p:nvGrpSpPr>
            <p:cNvPr id="26" name="Group 54"/>
            <p:cNvGrpSpPr>
              <a:grpSpLocks/>
            </p:cNvGrpSpPr>
            <p:nvPr/>
          </p:nvGrpSpPr>
          <p:grpSpPr bwMode="auto">
            <a:xfrm>
              <a:off x="1831" y="1791"/>
              <a:ext cx="680" cy="1390"/>
              <a:chOff x="1831" y="1791"/>
              <a:chExt cx="680" cy="1390"/>
            </a:xfrm>
          </p:grpSpPr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1831" y="2443"/>
                <a:ext cx="680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Line 45"/>
              <p:cNvSpPr>
                <a:spLocks noChangeShapeType="1"/>
              </p:cNvSpPr>
              <p:nvPr/>
            </p:nvSpPr>
            <p:spPr bwMode="auto">
              <a:xfrm>
                <a:off x="2398" y="2443"/>
                <a:ext cx="0" cy="7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1831" y="3181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143" y="1791"/>
                <a:ext cx="164" cy="596"/>
                <a:chOff x="2143" y="1848"/>
                <a:chExt cx="164" cy="539"/>
              </a:xfrm>
            </p:grpSpPr>
            <p:sp>
              <p:nvSpPr>
                <p:cNvPr id="32" name="Line 44"/>
                <p:cNvSpPr>
                  <a:spLocks noChangeShapeType="1"/>
                </p:cNvSpPr>
                <p:nvPr/>
              </p:nvSpPr>
              <p:spPr bwMode="auto">
                <a:xfrm>
                  <a:off x="2228" y="1848"/>
                  <a:ext cx="0" cy="5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lg"/>
                  <a:tailEnd type="triangle" w="med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143" y="1990"/>
                  <a:ext cx="164" cy="243"/>
                </a:xfrm>
                <a:prstGeom prst="rect">
                  <a:avLst/>
                </a:prstGeom>
                <a:solidFill>
                  <a:srgbClr val="C5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0" rIns="18000" bIns="0">
                  <a:spAutoFit/>
                </a:bodyPr>
                <a:lstStyle>
                  <a:lvl1pPr marL="342900" indent="-3429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</a:p>
              </p:txBody>
            </p:sp>
          </p:grpSp>
        </p:grp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285" y="2614"/>
              <a:ext cx="170" cy="283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110" y="273128"/>
            <a:ext cx="3352800" cy="402336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412544" y="1088834"/>
            <a:ext cx="273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上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81685" y="4159961"/>
            <a:ext cx="2327560" cy="735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 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排 </a:t>
            </a:r>
            <a:endParaRPr lang="en-US" altLang="zh-CN" sz="3600" b="1" baseline="-250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81684" y="4898089"/>
            <a:ext cx="2923877" cy="735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 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液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zh-CN" altLang="en-US" sz="3600" b="1" baseline="-25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排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9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（3）分析甲、乙、丙三图所示实验数据可得：物体受浮力的大小与</a:t>
            </a:r>
            <a:r>
              <a:rPr lang="en-US" sz="2400" dirty="0"/>
              <a:t>________________________</a:t>
            </a:r>
            <a:r>
              <a:rPr sz="2400" dirty="0"/>
              <a:t>有关。</a:t>
            </a:r>
          </a:p>
          <a:p>
            <a:r>
              <a:rPr sz="2400" dirty="0"/>
              <a:t>（4）若要探究物体所受浮力大小与物体的密度是否有关，应选择图中</a:t>
            </a:r>
            <a:r>
              <a:rPr lang="en-US" sz="2400" dirty="0"/>
              <a:t>________</a:t>
            </a:r>
            <a:r>
              <a:rPr sz="2400" dirty="0"/>
              <a:t>（填字母）两个物体，并将它们浸没在同种液体中，测出其所受浮力的大小来进行比较。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311691" y="198884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液体的密度</a:t>
            </a:r>
          </a:p>
        </p:txBody>
      </p:sp>
      <p:sp>
        <p:nvSpPr>
          <p:cNvPr id="4" name="矩形 3"/>
          <p:cNvSpPr/>
          <p:nvPr/>
        </p:nvSpPr>
        <p:spPr>
          <a:xfrm>
            <a:off x="2937438" y="270278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C、D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/>
              <a:t>23．小明在探究“浸在水中的物体所受的拉力与浸入水中体积关系”的实验中，将圆柱体悬挂在弹簧测力计的挂钩上，手提弹簧测力计使圆柱体缓慢竖直浸入装满水的溢水杯（水足够深）中，溢出的水倒入量筒中，他记录了圆柱体全部入水之前量筒中水的体积V和相应的弹簧测力计示数F，实验数据如表10-1所示，根据表10-1中数据归纳 F与V的关系：F＝</a:t>
            </a:r>
            <a:r>
              <a:rPr lang="en-US" sz="2400" dirty="0">
                <a:sym typeface="+mn-ea"/>
              </a:rPr>
              <a:t>________________</a:t>
            </a:r>
            <a:r>
              <a:rPr lang="en-US" sz="2400" dirty="0"/>
              <a:t>______</a:t>
            </a:r>
            <a:r>
              <a:rPr sz="2400" dirty="0"/>
              <a:t>（浸没之前）。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594" y="4533265"/>
            <a:ext cx="10645140" cy="1060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51584" y="3789041"/>
            <a:ext cx="302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F=10N﹣0.01N/cm</a:t>
            </a:r>
            <a:r>
              <a:rPr lang="en-US" altLang="zh-CN" sz="2400" kern="100" baseline="30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•V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6580" y="3063876"/>
            <a:ext cx="3019213" cy="1466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2221" y="1628801"/>
            <a:ext cx="107183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200" dirty="0"/>
              <a:t>24．边长为0.1m的正方体木块，漂浮在水面上时，有的体积露出水面，如图10-16甲所示。将木块从水中取出，放入另一种液体中，并在木块表面上放一重2N的石块。静止时，木块上表面恰好与液面相平，如图10-16乙所示。取g＝10N/kg，已知水的密度ρ</a:t>
            </a:r>
            <a:r>
              <a:rPr sz="2200" baseline="-25000" dirty="0"/>
              <a:t>水</a:t>
            </a:r>
            <a:r>
              <a:rPr sz="2200" dirty="0"/>
              <a:t>＝1.0×10</a:t>
            </a:r>
            <a:r>
              <a:rPr sz="2200" baseline="30000" dirty="0"/>
              <a:t>3</a:t>
            </a:r>
            <a:r>
              <a:rPr sz="2200" dirty="0"/>
              <a:t>kg/m</a:t>
            </a:r>
            <a:r>
              <a:rPr sz="2200" baseline="30000" dirty="0"/>
              <a:t>3</a:t>
            </a:r>
            <a:r>
              <a:rPr sz="2200" dirty="0"/>
              <a:t>。求：</a:t>
            </a:r>
          </a:p>
          <a:p>
            <a:r>
              <a:rPr sz="2200" dirty="0"/>
              <a:t>（1）图10-16甲中木块受的浮力大小；</a:t>
            </a:r>
          </a:p>
          <a:p>
            <a:r>
              <a:rPr sz="2200" dirty="0"/>
              <a:t>（2）图10-16乙中液体的密度；</a:t>
            </a:r>
          </a:p>
          <a:p>
            <a:r>
              <a:rPr sz="2200" dirty="0"/>
              <a:t>（3）图10-16乙中木块下表面受到液体的压强。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054855" y="4673477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（1）图甲中木块受的浮力为6N；</a:t>
            </a:r>
          </a:p>
          <a:p>
            <a:pPr algn="l"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（2）图乙中液体的密度为0.8×10</a:t>
            </a:r>
            <a:r>
              <a:rPr lang="zh-CN" altLang="zh-CN" sz="2400" kern="100" baseline="300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kg/m</a:t>
            </a:r>
            <a:r>
              <a:rPr lang="zh-CN" altLang="zh-CN" sz="2400" kern="100" baseline="300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；</a:t>
            </a:r>
          </a:p>
          <a:p>
            <a:pPr algn="l"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（3）图乙中木块下表面受到液体的压强为800Pa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200" dirty="0"/>
              <a:t>25．如图10-17所示，水平地面上有一底面积为1.5×10</a:t>
            </a:r>
            <a:r>
              <a:rPr sz="2200" baseline="30000" dirty="0"/>
              <a:t>-2</a:t>
            </a:r>
            <a:r>
              <a:rPr sz="2200" dirty="0"/>
              <a:t> m</a:t>
            </a:r>
            <a:r>
              <a:rPr sz="2200" baseline="30000" dirty="0"/>
              <a:t>2</a:t>
            </a:r>
            <a:r>
              <a:rPr sz="2200" dirty="0"/>
              <a:t>的圆柱形容器，容器中水深40cm，一个边长为10cm的正方体物块通过一根细线与容器底部相连，细线受到的拉力为4N。（g取10N/kg）求：</a:t>
            </a:r>
          </a:p>
          <a:p>
            <a:r>
              <a:rPr sz="2200" dirty="0"/>
              <a:t>（1）此时容器底受到水的压强和压力；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1654" y="2901315"/>
            <a:ext cx="2612813" cy="1595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403" y="4437113"/>
            <a:ext cx="10071947" cy="127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0"/>
            <a:ext cx="1071835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200" dirty="0"/>
              <a:t>（2）此时物块受到的浮力和物块的质量；</a:t>
            </a:r>
          </a:p>
          <a:p>
            <a:r>
              <a:rPr sz="2200" dirty="0"/>
              <a:t>（3）细线剪断后，物块静止时浸入水中的体积。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9456" y="2636913"/>
            <a:ext cx="8419253" cy="17418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627" y="4418330"/>
            <a:ext cx="10501207" cy="141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2221" y="1628801"/>
            <a:ext cx="107183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200" dirty="0"/>
              <a:t>26．小柯是个善于观察的学生，她注意到一个有趣的现象：在无风的、寒冷的冬天，用吸管沿水平方向吹出的肥皂泡是先上升，一段时间后才开始下降（见图10-18）。而这种现象在火热的夏天不明显。请结合所学知识，解释冬天吹肥皂泡时出现这种现象的原因。（不计空气阻力）</a:t>
            </a:r>
          </a:p>
        </p:txBody>
      </p:sp>
      <p:sp>
        <p:nvSpPr>
          <p:cNvPr id="18" name="矩形 17"/>
          <p:cNvSpPr/>
          <p:nvPr/>
        </p:nvSpPr>
        <p:spPr>
          <a:xfrm>
            <a:off x="815340" y="3324225"/>
            <a:ext cx="7577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  </a:t>
            </a:r>
            <a:r>
              <a:rPr lang="zh-CN" altLang="zh-CN" sz="20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在无风的、寒冷的冬天，肥皂泡被吹出后，由于肥皂泡内气体密度小，所受浮力大于肥皂泡的重力而上升；随后肥皂泡内气体的温度降低，体积变小，受到的浮力减小，浮力小于肥皂泡的重力而下降。</a:t>
            </a:r>
          </a:p>
          <a:p>
            <a:pPr algn="just">
              <a:spcAft>
                <a:spcPts val="0"/>
              </a:spcAft>
            </a:pPr>
            <a:r>
              <a:rPr lang="en-US" altLang="zh-CN" sz="2000" kern="10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  </a:t>
            </a:r>
            <a:r>
              <a:rPr lang="zh-CN" altLang="zh-CN" sz="2000" kern="10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在</a:t>
            </a:r>
            <a:r>
              <a:rPr lang="zh-CN" altLang="zh-CN" sz="2000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火热的夏天，肥皂泡被吹出后，由于空气的气温高，密度也小，与肥皂泡内气体密度相比，大得不多，故肥皂泡受到浮力大于肥皂泡的重力不明显．故肥皂泡是先上升再下降的现象不明显。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9800" y="3091815"/>
            <a:ext cx="2536613" cy="145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56" y="0"/>
            <a:ext cx="11513713" cy="67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4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5" y="565597"/>
            <a:ext cx="11217499" cy="59897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21240" y="1145078"/>
            <a:ext cx="7843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2.6N         2.5N        2.4N          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2.4N</a:t>
            </a:r>
            <a:r>
              <a:rPr lang="en-US" altLang="zh-CN" sz="3200" dirty="0" smtClean="0">
                <a:solidFill>
                  <a:srgbClr val="FF0000"/>
                </a:solidFill>
              </a:rPr>
              <a:t>         2.3N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3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552" y="2228193"/>
            <a:ext cx="9968248" cy="4347130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75339" y="307141"/>
            <a:ext cx="8281039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上浮：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 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悬浮：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物  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 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下沉：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物  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3600" b="1" baseline="-250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600" b="1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67136" y="325971"/>
            <a:ext cx="864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＞</a:t>
            </a:r>
            <a:endParaRPr lang="zh-CN" altLang="en-US" sz="48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41772" y="353194"/>
            <a:ext cx="864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＜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21174" y="986324"/>
            <a:ext cx="556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4800" b="1" dirty="0">
              <a:solidFill>
                <a:srgbClr val="0070C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99383" y="1018104"/>
            <a:ext cx="556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4800" b="1" dirty="0">
              <a:solidFill>
                <a:srgbClr val="0070C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99383" y="1775121"/>
            <a:ext cx="864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＞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86229" y="1699128"/>
            <a:ext cx="864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xmlns="" val="35544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683" y="0"/>
            <a:ext cx="460830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60" y="0"/>
            <a:ext cx="4608308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35372" y="2105561"/>
            <a:ext cx="998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FF0000"/>
                </a:solidFill>
              </a:rPr>
              <a:t>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77048" y="1721934"/>
            <a:ext cx="2333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加盐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84" y="48183"/>
            <a:ext cx="11526592" cy="53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22135" y="5291313"/>
            <a:ext cx="8724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漂浮：</a:t>
            </a:r>
            <a:r>
              <a:rPr lang="en-US" altLang="zh-CN" sz="8000" b="1" dirty="0" smtClean="0">
                <a:solidFill>
                  <a:srgbClr val="FF0000"/>
                </a:solidFill>
              </a:rPr>
              <a:t>F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浮</a:t>
            </a:r>
            <a:r>
              <a:rPr lang="en-US" altLang="zh-CN" sz="8000" b="1" dirty="0" smtClean="0">
                <a:solidFill>
                  <a:srgbClr val="FF0000"/>
                </a:solidFill>
              </a:rPr>
              <a:t>=G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船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货</a:t>
            </a:r>
            <a:r>
              <a:rPr lang="en-US" altLang="zh-CN" sz="8800" b="1" dirty="0" smtClean="0">
                <a:solidFill>
                  <a:srgbClr val="FF0000"/>
                </a:solidFill>
              </a:rPr>
              <a:t>=G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排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980" y="200740"/>
            <a:ext cx="8963696" cy="64318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2765" y="200740"/>
            <a:ext cx="6414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</a:rPr>
              <a:t>改变自身重力</a:t>
            </a:r>
            <a:endParaRPr lang="zh-CN" alt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1009</Words>
  <Application>Microsoft Office PowerPoint</Application>
  <PresentationFormat>自定义</PresentationFormat>
  <Paragraphs>217</Paragraphs>
  <Slides>35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</dc:creator>
  <cp:lastModifiedBy>Administrator</cp:lastModifiedBy>
  <cp:revision>38</cp:revision>
  <dcterms:created xsi:type="dcterms:W3CDTF">2016-04-05T00:27:55Z</dcterms:created>
  <dcterms:modified xsi:type="dcterms:W3CDTF">2018-06-05T12:16:20Z</dcterms:modified>
</cp:coreProperties>
</file>