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56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C5615-1C24-4CA5-81C2-F38408689F3E}" type="datetimeFigureOut">
              <a:rPr lang="zh-CN" altLang="en-US" smtClean="0"/>
              <a:t>2018/5/18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8ABAD-7A3A-4DDC-8936-592F0639B9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0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89089"/>
          <p:cNvSpPr>
            <a:spLocks noRo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3794" name="文本占位符 89090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</a:p>
        </p:txBody>
      </p:sp>
    </p:spTree>
    <p:extLst>
      <p:ext uri="{BB962C8B-B14F-4D97-AF65-F5344CB8AC3E}">
        <p14:creationId xmlns:p14="http://schemas.microsoft.com/office/powerpoint/2010/main" val="382057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90-F06A-40D5-93BA-B3819BCF62C6}" type="datetimeFigureOut">
              <a:rPr lang="zh-CN" altLang="en-US" smtClean="0"/>
              <a:t>2018/5/18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E084-AFCE-4966-89B5-7737E63F5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80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90-F06A-40D5-93BA-B3819BCF62C6}" type="datetimeFigureOut">
              <a:rPr lang="zh-CN" altLang="en-US" smtClean="0"/>
              <a:t>2018/5/18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E084-AFCE-4966-89B5-7737E63F5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49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90-F06A-40D5-93BA-B3819BCF62C6}" type="datetimeFigureOut">
              <a:rPr lang="zh-CN" altLang="en-US" smtClean="0"/>
              <a:t>2018/5/18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E084-AFCE-4966-89B5-7737E63F5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51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90-F06A-40D5-93BA-B3819BCF62C6}" type="datetimeFigureOut">
              <a:rPr lang="zh-CN" altLang="en-US" smtClean="0"/>
              <a:t>2018/5/18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E084-AFCE-4966-89B5-7737E63F5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96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90-F06A-40D5-93BA-B3819BCF62C6}" type="datetimeFigureOut">
              <a:rPr lang="zh-CN" altLang="en-US" smtClean="0"/>
              <a:t>2018/5/18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E084-AFCE-4966-89B5-7737E63F5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52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90-F06A-40D5-93BA-B3819BCF62C6}" type="datetimeFigureOut">
              <a:rPr lang="zh-CN" altLang="en-US" smtClean="0"/>
              <a:t>2018/5/18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E084-AFCE-4966-89B5-7737E63F5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72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90-F06A-40D5-93BA-B3819BCF62C6}" type="datetimeFigureOut">
              <a:rPr lang="zh-CN" altLang="en-US" smtClean="0"/>
              <a:t>2018/5/18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E084-AFCE-4966-89B5-7737E63F5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77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90-F06A-40D5-93BA-B3819BCF62C6}" type="datetimeFigureOut">
              <a:rPr lang="zh-CN" altLang="en-US" smtClean="0"/>
              <a:t>2018/5/18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E084-AFCE-4966-89B5-7737E63F5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82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90-F06A-40D5-93BA-B3819BCF62C6}" type="datetimeFigureOut">
              <a:rPr lang="zh-CN" altLang="en-US" smtClean="0"/>
              <a:t>2018/5/18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E084-AFCE-4966-89B5-7737E63F5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1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90-F06A-40D5-93BA-B3819BCF62C6}" type="datetimeFigureOut">
              <a:rPr lang="zh-CN" altLang="en-US" smtClean="0"/>
              <a:t>2018/5/18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E084-AFCE-4966-89B5-7737E63F5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61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90-F06A-40D5-93BA-B3819BCF62C6}" type="datetimeFigureOut">
              <a:rPr lang="zh-CN" altLang="en-US" smtClean="0"/>
              <a:t>2018/5/18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E084-AFCE-4966-89B5-7737E63F5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04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02A90-F06A-40D5-93BA-B3819BCF62C6}" type="datetimeFigureOut">
              <a:rPr lang="zh-CN" altLang="en-US" smtClean="0"/>
              <a:t>2018/5/18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1E084-AFCE-4966-89B5-7737E63F5F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24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&#23450;&#28369;&#36718;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&#21160;&#28369;&#36718;.sw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WordArt 5"/>
          <p:cNvSpPr>
            <a:spLocks noChangeArrowheads="1" noChangeShapeType="1" noTextEdit="1"/>
          </p:cNvSpPr>
          <p:nvPr/>
        </p:nvSpPr>
        <p:spPr bwMode="auto">
          <a:xfrm>
            <a:off x="2855914" y="1484314"/>
            <a:ext cx="6408737" cy="12969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第十章  机械与人</a:t>
            </a:r>
          </a:p>
        </p:txBody>
      </p:sp>
      <p:sp>
        <p:nvSpPr>
          <p:cNvPr id="107525" name="WordArt 7"/>
          <p:cNvSpPr>
            <a:spLocks noChangeArrowheads="1" noChangeShapeType="1" noTextEdit="1"/>
          </p:cNvSpPr>
          <p:nvPr/>
        </p:nvSpPr>
        <p:spPr bwMode="auto">
          <a:xfrm>
            <a:off x="3575051" y="2852739"/>
            <a:ext cx="475297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</a:rPr>
              <a:t>第二节  滑轮及其应用</a:t>
            </a:r>
          </a:p>
        </p:txBody>
      </p:sp>
    </p:spTree>
    <p:extLst>
      <p:ext uri="{BB962C8B-B14F-4D97-AF65-F5344CB8AC3E}">
        <p14:creationId xmlns:p14="http://schemas.microsoft.com/office/powerpoint/2010/main" val="26870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24585"/>
          <p:cNvSpPr txBox="1">
            <a:spLocks noChangeArrowheads="1"/>
          </p:cNvSpPr>
          <p:nvPr/>
        </p:nvSpPr>
        <p:spPr bwMode="auto">
          <a:xfrm>
            <a:off x="1752600" y="242889"/>
            <a:ext cx="541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大家都想到了吗？</a:t>
            </a:r>
          </a:p>
        </p:txBody>
      </p:sp>
      <p:pic>
        <p:nvPicPr>
          <p:cNvPr id="16386" name="图片 24589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2989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24590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1371600"/>
            <a:ext cx="3365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文本框 24591"/>
          <p:cNvSpPr txBox="1">
            <a:spLocks noChangeArrowheads="1"/>
          </p:cNvSpPr>
          <p:nvPr/>
        </p:nvSpPr>
        <p:spPr bwMode="auto">
          <a:xfrm>
            <a:off x="2057400" y="59436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甲</a:t>
            </a:r>
          </a:p>
        </p:txBody>
      </p:sp>
      <p:sp>
        <p:nvSpPr>
          <p:cNvPr id="16389" name="文本框 24592"/>
          <p:cNvSpPr txBox="1">
            <a:spLocks noChangeArrowheads="1"/>
          </p:cNvSpPr>
          <p:nvPr/>
        </p:nvSpPr>
        <p:spPr bwMode="auto">
          <a:xfrm>
            <a:off x="8534400" y="58674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乙</a:t>
            </a:r>
          </a:p>
        </p:txBody>
      </p:sp>
    </p:spTree>
    <p:extLst>
      <p:ext uri="{BB962C8B-B14F-4D97-AF65-F5344CB8AC3E}">
        <p14:creationId xmlns:p14="http://schemas.microsoft.com/office/powerpoint/2010/main" val="624181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29699"/>
          <p:cNvPicPr>
            <a:picLocks noChangeAspect="1" noChangeArrowheads="1"/>
          </p:cNvPicPr>
          <p:nvPr/>
        </p:nvPicPr>
        <p:blipFill>
          <a:blip r:embed="rId4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990600"/>
            <a:ext cx="51435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图片 297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4" y="1371600"/>
            <a:ext cx="18875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29705"/>
          <p:cNvSpPr txBox="1">
            <a:spLocks noChangeArrowheads="1"/>
          </p:cNvSpPr>
          <p:nvPr/>
        </p:nvSpPr>
        <p:spPr bwMode="auto">
          <a:xfrm>
            <a:off x="1828800" y="28956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甲</a:t>
            </a:r>
          </a:p>
        </p:txBody>
      </p:sp>
      <p:sp>
        <p:nvSpPr>
          <p:cNvPr id="17412" name="文本框 29706"/>
          <p:cNvSpPr txBox="1">
            <a:spLocks noChangeArrowheads="1"/>
          </p:cNvSpPr>
          <p:nvPr/>
        </p:nvSpPr>
        <p:spPr bwMode="auto">
          <a:xfrm>
            <a:off x="5029200" y="30480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乙</a:t>
            </a:r>
          </a:p>
        </p:txBody>
      </p:sp>
      <p:sp>
        <p:nvSpPr>
          <p:cNvPr id="29708" name="文本框 29707"/>
          <p:cNvSpPr txBox="1">
            <a:spLocks noChangeArrowheads="1"/>
          </p:cNvSpPr>
          <p:nvPr/>
        </p:nvSpPr>
        <p:spPr bwMode="auto">
          <a:xfrm>
            <a:off x="8382000" y="32004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66"/>
                </a:solidFill>
                <a:latin typeface="Arial" panose="020B0604020202020204" pitchFamily="34" charset="0"/>
              </a:rPr>
              <a:t>丙</a:t>
            </a:r>
          </a:p>
        </p:txBody>
      </p:sp>
      <p:sp>
        <p:nvSpPr>
          <p:cNvPr id="29709" name="文本框 29708"/>
          <p:cNvSpPr txBox="1">
            <a:spLocks noChangeArrowheads="1"/>
          </p:cNvSpPr>
          <p:nvPr/>
        </p:nvSpPr>
        <p:spPr bwMode="auto">
          <a:xfrm>
            <a:off x="1828800" y="4191000"/>
            <a:ext cx="845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</a:rPr>
              <a:t>③</a:t>
            </a:r>
            <a:r>
              <a:rPr lang="zh-CN" altLang="en-US" b="1">
                <a:latin typeface="Arial" panose="020B0604020202020204" pitchFamily="34" charset="0"/>
              </a:rPr>
              <a:t>工地上来了工人丙，他没有使用滑轮，而是直接用绳子将货物提上来。 </a:t>
            </a:r>
          </a:p>
        </p:txBody>
      </p:sp>
      <p:sp>
        <p:nvSpPr>
          <p:cNvPr id="29710" name="文本框 29709"/>
          <p:cNvSpPr txBox="1">
            <a:spLocks noChangeArrowheads="1"/>
          </p:cNvSpPr>
          <p:nvPr/>
        </p:nvSpPr>
        <p:spPr bwMode="auto">
          <a:xfrm>
            <a:off x="1752600" y="5607050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根据刚才的实验，你认为提升重物时使用滑轮与不使用滑轮有什么不同吗？</a:t>
            </a:r>
          </a:p>
        </p:txBody>
      </p:sp>
      <p:sp>
        <p:nvSpPr>
          <p:cNvPr id="17416" name="文本框 29710"/>
          <p:cNvSpPr txBox="1">
            <a:spLocks noChangeArrowheads="1"/>
          </p:cNvSpPr>
          <p:nvPr/>
        </p:nvSpPr>
        <p:spPr bwMode="auto">
          <a:xfrm>
            <a:off x="1524000" y="34290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物理</a:t>
            </a:r>
          </a:p>
        </p:txBody>
      </p:sp>
      <p:sp>
        <p:nvSpPr>
          <p:cNvPr id="17417" name="右箭头 29711"/>
          <p:cNvSpPr>
            <a:spLocks noChangeArrowheads="1"/>
          </p:cNvSpPr>
          <p:nvPr/>
        </p:nvSpPr>
        <p:spPr bwMode="auto">
          <a:xfrm>
            <a:off x="2514600" y="3587750"/>
            <a:ext cx="1524000" cy="228600"/>
          </a:xfrm>
          <a:prstGeom prst="rightArrow">
            <a:avLst>
              <a:gd name="adj1" fmla="val 50000"/>
              <a:gd name="adj2" fmla="val 166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8" name="文本框 29712"/>
          <p:cNvSpPr txBox="1">
            <a:spLocks noChangeArrowheads="1"/>
          </p:cNvSpPr>
          <p:nvPr/>
        </p:nvSpPr>
        <p:spPr bwMode="auto">
          <a:xfrm>
            <a:off x="4114800" y="3429001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生活</a:t>
            </a:r>
          </a:p>
        </p:txBody>
      </p:sp>
      <p:sp>
        <p:nvSpPr>
          <p:cNvPr id="29714" name="文本框 29713"/>
          <p:cNvSpPr txBox="1">
            <a:spLocks noChangeArrowheads="1"/>
          </p:cNvSpPr>
          <p:nvPr/>
        </p:nvSpPr>
        <p:spPr bwMode="auto">
          <a:xfrm>
            <a:off x="1828800" y="50292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66"/>
                </a:solidFill>
                <a:latin typeface="Arial" panose="020B0604020202020204" pitchFamily="34" charset="0"/>
              </a:rPr>
              <a:t>提出问题：</a:t>
            </a:r>
          </a:p>
        </p:txBody>
      </p:sp>
    </p:spTree>
    <p:extLst>
      <p:ext uri="{BB962C8B-B14F-4D97-AF65-F5344CB8AC3E}">
        <p14:creationId xmlns:p14="http://schemas.microsoft.com/office/powerpoint/2010/main" val="5969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9709" grpId="0"/>
      <p:bldP spid="29710" grpId="0"/>
      <p:bldP spid="297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279650" y="5013325"/>
            <a:ext cx="378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使用时</a:t>
            </a:r>
            <a:r>
              <a:rPr lang="zh-CN" altLang="en-US" sz="3200" b="1">
                <a:latin typeface="Arial" panose="020B0604020202020204" pitchFamily="34" charset="0"/>
                <a:ea typeface="楷体_GB2312" pitchFamily="49" charset="-122"/>
              </a:rPr>
              <a:t>，滑轮的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轴</a:t>
            </a:r>
            <a:r>
              <a:rPr lang="zh-CN" altLang="en-US" sz="3200" b="1">
                <a:latin typeface="Arial" panose="020B0604020202020204" pitchFamily="34" charset="0"/>
                <a:ea typeface="楷体_GB2312" pitchFamily="49" charset="-122"/>
              </a:rPr>
              <a:t>固定不动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927350" y="6021388"/>
            <a:ext cx="22717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0033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定滑轮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7175500" y="6021388"/>
            <a:ext cx="22717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0033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动滑轮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527801" y="5084763"/>
            <a:ext cx="35290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使用时</a:t>
            </a:r>
            <a:r>
              <a:rPr lang="zh-CN" altLang="en-US" sz="3200" b="1">
                <a:latin typeface="Arial" panose="020B0604020202020204" pitchFamily="34" charset="0"/>
                <a:ea typeface="楷体_GB2312" pitchFamily="49" charset="-122"/>
              </a:rPr>
              <a:t>，滑轮的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轴</a:t>
            </a:r>
            <a:r>
              <a:rPr lang="zh-CN" altLang="en-US" sz="3200" b="1">
                <a:latin typeface="Arial" panose="020B0604020202020204" pitchFamily="34" charset="0"/>
                <a:ea typeface="楷体_GB2312" pitchFamily="49" charset="-122"/>
              </a:rPr>
              <a:t>随物体一起运动</a:t>
            </a:r>
          </a:p>
        </p:txBody>
      </p:sp>
      <p:sp>
        <p:nvSpPr>
          <p:cNvPr id="18437" name="文本框 760840"/>
          <p:cNvSpPr txBox="1">
            <a:spLocks noChangeArrowheads="1"/>
          </p:cNvSpPr>
          <p:nvPr/>
        </p:nvSpPr>
        <p:spPr bwMode="auto">
          <a:xfrm>
            <a:off x="2057400" y="349251"/>
            <a:ext cx="6934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chemeClr val="hlink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滑轮的分类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3305160" imgH="3355920"/>
        </mc:Choice>
        <mc:Fallback>
          <p:control name="ShockwaveFlash1" r:id="rId2" imgW="3305160" imgH="3355920">
            <p:pic>
              <p:nvPicPr>
                <p:cNvPr id="18438" name="ShockwaveFlash1"/>
                <p:cNvPicPr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495551" y="1341439"/>
                  <a:ext cx="3305175" cy="3355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ShockwaveFlash2" r:id="rId3" imgW="3465360" imgH="3382920"/>
        </mc:Choice>
        <mc:Fallback>
          <p:control name="ShockwaveFlash2" r:id="rId3" imgW="3465360" imgH="3382920">
            <p:pic>
              <p:nvPicPr>
                <p:cNvPr id="18439" name="ShockwaveFlash2"/>
                <p:cNvPicPr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600826" y="1341438"/>
                  <a:ext cx="3465513" cy="3382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532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  <p:bldP spid="36872" grpId="0"/>
      <p:bldP spid="368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136776" y="902971"/>
            <a:ext cx="77755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下列各图中利用了动滑轮的（   ）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zh-CN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 flipH="1">
            <a:off x="8942388" y="966680"/>
            <a:ext cx="538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800">
                <a:latin typeface="Arial" panose="020B0604020202020204" pitchFamily="34" charset="0"/>
              </a:rPr>
              <a:t> </a:t>
            </a:r>
            <a:endParaRPr lang="zh-CN" altLang="zh-CN">
              <a:latin typeface="Arial" panose="020B0604020202020204" pitchFamily="34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lum bright="-38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968500"/>
            <a:ext cx="7459662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084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919288" y="1268414"/>
            <a:ext cx="85328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66"/>
                </a:solidFill>
                <a:latin typeface="宋体" panose="02010600030101010101" pitchFamily="2" charset="-122"/>
              </a:rPr>
              <a:t>提出问题：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研究使用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定，动滑轮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将物体竖直向上提升过程中，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用力大小、方向</a:t>
            </a:r>
            <a:r>
              <a:rPr lang="zh-CN" altLang="en-US" sz="3200" b="1">
                <a:latin typeface="宋体" panose="02010600030101010101" pitchFamily="2" charset="-122"/>
                <a:ea typeface="黑体" panose="02010609060101010101" pitchFamily="49" charset="-122"/>
              </a:rPr>
              <a:t>，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移动距离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与</a:t>
            </a: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物重、物体上</a:t>
            </a:r>
            <a:r>
              <a:rPr lang="zh-CN" altLang="en-US" sz="3200" b="1">
                <a:solidFill>
                  <a:srgbClr val="00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升距离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之间的关系。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19288" y="2997200"/>
            <a:ext cx="741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66"/>
                </a:solidFill>
                <a:latin typeface="宋体" panose="02010600030101010101" pitchFamily="2" charset="-122"/>
              </a:rPr>
              <a:t>猜想与假设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919288" y="3644900"/>
            <a:ext cx="5040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66"/>
                </a:solidFill>
                <a:latin typeface="宋体" panose="02010600030101010101" pitchFamily="2" charset="-122"/>
              </a:rPr>
              <a:t>制定计划设计实验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424114" y="4581526"/>
            <a:ext cx="8027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弹簧测力计测量物重和力的大小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尺子测量力移动的距离和物体移动的距离</a:t>
            </a:r>
          </a:p>
        </p:txBody>
      </p:sp>
      <p:sp>
        <p:nvSpPr>
          <p:cNvPr id="2" name="文本框 708616"/>
          <p:cNvSpPr txBox="1">
            <a:spLocks noChangeArrowheads="1"/>
          </p:cNvSpPr>
          <p:nvPr/>
        </p:nvSpPr>
        <p:spPr bwMode="auto">
          <a:xfrm>
            <a:off x="2057400" y="349251"/>
            <a:ext cx="6934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chemeClr val="hlink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滑轮的作用</a:t>
            </a:r>
            <a:r>
              <a:rPr lang="en-US" altLang="zh-CN" sz="4800" b="1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4800" b="1">
                <a:solidFill>
                  <a:schemeClr val="hlink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科学探究</a:t>
            </a:r>
          </a:p>
        </p:txBody>
      </p:sp>
    </p:spTree>
    <p:extLst>
      <p:ext uri="{BB962C8B-B14F-4D97-AF65-F5344CB8AC3E}">
        <p14:creationId xmlns:p14="http://schemas.microsoft.com/office/powerpoint/2010/main" val="31353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竖卷形 715777"/>
          <p:cNvSpPr>
            <a:spLocks noChangeArrowheads="1"/>
          </p:cNvSpPr>
          <p:nvPr/>
        </p:nvSpPr>
        <p:spPr bwMode="auto">
          <a:xfrm>
            <a:off x="1631951" y="549276"/>
            <a:ext cx="9180513" cy="5400675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5780" name="文本框 715779"/>
          <p:cNvSpPr txBox="1">
            <a:spLocks noChangeArrowheads="1"/>
          </p:cNvSpPr>
          <p:nvPr/>
        </p:nvSpPr>
        <p:spPr bwMode="auto">
          <a:xfrm>
            <a:off x="2316164" y="1341438"/>
            <a:ext cx="7812087" cy="3827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注意事项：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、使用弹簧测力计之前要注意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调零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，向什么方向用力，就沿什么方向调零。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、使用弹簧测力计时需要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匀速缓慢拉动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，尽量使弹簧测力计示数保持稳定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、要在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同一竖直平面内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拉动，不然细线容易卡住。</a:t>
            </a:r>
          </a:p>
        </p:txBody>
      </p:sp>
    </p:spTree>
    <p:extLst>
      <p:ext uri="{BB962C8B-B14F-4D97-AF65-F5344CB8AC3E}">
        <p14:creationId xmlns:p14="http://schemas.microsoft.com/office/powerpoint/2010/main" val="426494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19863" y="3284539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6410325" y="3025776"/>
            <a:ext cx="858838" cy="1050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6261101" y="29257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5468939" y="3384551"/>
            <a:ext cx="14287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5468938" y="2852738"/>
            <a:ext cx="1079500" cy="1079500"/>
          </a:xfrm>
          <a:prstGeom prst="ellipse">
            <a:avLst/>
          </a:prstGeom>
          <a:gradFill rotWithShape="1">
            <a:gsLst>
              <a:gs pos="0">
                <a:srgbClr val="112332"/>
              </a:gs>
              <a:gs pos="50000">
                <a:srgbClr val="254C6D"/>
              </a:gs>
              <a:gs pos="100000">
                <a:srgbClr val="11233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1909763" y="981075"/>
            <a:ext cx="8362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latin typeface="Times New Roman" panose="02020603050405020304" pitchFamily="18" charset="0"/>
              </a:rPr>
              <a:t>        </a:t>
            </a:r>
            <a:r>
              <a:rPr lang="zh-CN" altLang="en-US" sz="2800">
                <a:latin typeface="Times New Roman" panose="02020603050405020304" pitchFamily="18" charset="0"/>
              </a:rPr>
              <a:t>先用弹簧测力计直接测出两个钩码的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重力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zh-CN" altLang="en-US" sz="2800">
                <a:latin typeface="Times New Roman" panose="02020603050405020304" pitchFamily="18" charset="0"/>
              </a:rPr>
              <a:t>，再按图示拉弹簧测力计，比较每次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拉力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800">
                <a:latin typeface="Times New Roman" panose="02020603050405020304" pitchFamily="18" charset="0"/>
              </a:rPr>
              <a:t>和钩码重力的大小。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 flipV="1">
            <a:off x="5446714" y="2492375"/>
            <a:ext cx="1081087" cy="215900"/>
          </a:xfrm>
          <a:prstGeom prst="rect">
            <a:avLst/>
          </a:prstGeom>
          <a:gradFill rotWithShape="1">
            <a:gsLst>
              <a:gs pos="0">
                <a:srgbClr val="3F4012"/>
              </a:gs>
              <a:gs pos="50000">
                <a:srgbClr val="888A26"/>
              </a:gs>
              <a:gs pos="100000">
                <a:srgbClr val="3F401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2536" name="Oval 12"/>
          <p:cNvSpPr>
            <a:spLocks noChangeArrowheads="1"/>
          </p:cNvSpPr>
          <p:nvPr/>
        </p:nvSpPr>
        <p:spPr bwMode="auto">
          <a:xfrm>
            <a:off x="5519739" y="2925764"/>
            <a:ext cx="935037" cy="936625"/>
          </a:xfrm>
          <a:prstGeom prst="ellipse">
            <a:avLst/>
          </a:prstGeom>
          <a:gradFill rotWithShape="1">
            <a:gsLst>
              <a:gs pos="0">
                <a:srgbClr val="2F395C"/>
              </a:gs>
              <a:gs pos="50000">
                <a:srgbClr val="657CC7"/>
              </a:gs>
              <a:gs pos="100000">
                <a:srgbClr val="2F395C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5930900" y="2636838"/>
            <a:ext cx="171450" cy="1441450"/>
          </a:xfrm>
          <a:prstGeom prst="rect">
            <a:avLst/>
          </a:prstGeom>
          <a:gradFill rotWithShape="1">
            <a:gsLst>
              <a:gs pos="0">
                <a:srgbClr val="3F4012"/>
              </a:gs>
              <a:gs pos="50000">
                <a:srgbClr val="888A26"/>
              </a:gs>
              <a:gs pos="100000">
                <a:srgbClr val="3F401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2538" name="Oval 14"/>
          <p:cNvSpPr>
            <a:spLocks noChangeArrowheads="1"/>
          </p:cNvSpPr>
          <p:nvPr/>
        </p:nvSpPr>
        <p:spPr bwMode="auto">
          <a:xfrm>
            <a:off x="5945188" y="33004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5208589" y="4667250"/>
            <a:ext cx="503237" cy="431800"/>
          </a:xfrm>
          <a:prstGeom prst="rect">
            <a:avLst/>
          </a:prstGeom>
          <a:gradFill rotWithShape="1">
            <a:gsLst>
              <a:gs pos="0">
                <a:srgbClr val="888A26"/>
              </a:gs>
              <a:gs pos="50000">
                <a:srgbClr val="3F4012"/>
              </a:gs>
              <a:gs pos="100000">
                <a:srgbClr val="888A2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7680325" y="2727326"/>
            <a:ext cx="503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ctr"/>
            <a:r>
              <a:rPr lang="zh-CN" altLang="zh-CN" sz="2800">
                <a:latin typeface="Times New Roman" panose="02020603050405020304" pitchFamily="18" charset="0"/>
              </a:rPr>
              <a:t>F</a:t>
            </a:r>
            <a:r>
              <a:rPr lang="zh-CN" altLang="zh-CN" sz="2800" baseline="-25000">
                <a:latin typeface="Times New Roman" panose="02020603050405020304" pitchFamily="18" charset="0"/>
              </a:rPr>
              <a:t>1</a:t>
            </a:r>
            <a:endParaRPr lang="zh-CN" altLang="zh-CN" sz="2800">
              <a:latin typeface="Times New Roman" panose="02020603050405020304" pitchFamily="18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919289" y="6092826"/>
            <a:ext cx="8135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小结：使用定滑轮不省力，但能够改变用力的方向。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456364" y="4406901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latin typeface="Times New Roman" panose="02020603050405020304" pitchFamily="18" charset="0"/>
              </a:rPr>
              <a:t>F</a:t>
            </a:r>
            <a:r>
              <a:rPr lang="zh-CN" altLang="zh-CN" sz="2800" baseline="-25000">
                <a:latin typeface="Times New Roman" panose="02020603050405020304" pitchFamily="18" charset="0"/>
              </a:rPr>
              <a:t>3</a:t>
            </a:r>
            <a:endParaRPr lang="zh-CN" altLang="zh-CN" sz="2800">
              <a:latin typeface="Times New Roman" panose="02020603050405020304" pitchFamily="18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248525" y="3830638"/>
            <a:ext cx="503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latin typeface="Times New Roman" panose="02020603050405020304" pitchFamily="18" charset="0"/>
              </a:rPr>
              <a:t>F</a:t>
            </a:r>
            <a:r>
              <a:rPr lang="zh-CN" altLang="zh-CN" sz="2800" baseline="-25000">
                <a:latin typeface="Times New Roman" panose="02020603050405020304" pitchFamily="18" charset="0"/>
              </a:rPr>
              <a:t>2</a:t>
            </a:r>
            <a:endParaRPr lang="zh-CN" altLang="zh-CN" sz="2800">
              <a:latin typeface="Times New Roman" panose="02020603050405020304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19288" y="333375"/>
            <a:ext cx="741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66"/>
                </a:solidFill>
                <a:latin typeface="宋体" panose="02010600030101010101" pitchFamily="2" charset="-122"/>
              </a:rPr>
              <a:t>进行实验与收集数据</a:t>
            </a:r>
            <a:r>
              <a:rPr lang="en-US" altLang="zh-CN" sz="3600" b="1">
                <a:solidFill>
                  <a:srgbClr val="000066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3600" b="1">
                <a:solidFill>
                  <a:srgbClr val="000066"/>
                </a:solidFill>
                <a:latin typeface="宋体" panose="02010600030101010101" pitchFamily="2" charset="-122"/>
              </a:rPr>
              <a:t>定滑轮</a:t>
            </a:r>
          </a:p>
        </p:txBody>
      </p:sp>
      <p:sp>
        <p:nvSpPr>
          <p:cNvPr id="65596" name="文本框 65595"/>
          <p:cNvSpPr txBox="1">
            <a:spLocks noChangeArrowheads="1"/>
          </p:cNvSpPr>
          <p:nvPr/>
        </p:nvSpPr>
        <p:spPr bwMode="auto">
          <a:xfrm>
            <a:off x="2640013" y="3068638"/>
            <a:ext cx="1828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</a:rPr>
              <a:t>F=G</a:t>
            </a:r>
            <a:r>
              <a:rPr lang="zh-CN" altLang="en-US" sz="4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物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711450" y="4581526"/>
            <a:ext cx="17924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4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S</a:t>
            </a:r>
            <a:r>
              <a:rPr lang="zh-CN" altLang="en-US" sz="4400" b="1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绳</a:t>
            </a:r>
            <a:r>
              <a:rPr lang="zh-CN" altLang="zh-CN" sz="4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=h</a:t>
            </a:r>
            <a:r>
              <a:rPr lang="zh-CN" altLang="en-US" sz="4400" b="1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物</a:t>
            </a:r>
          </a:p>
        </p:txBody>
      </p:sp>
    </p:spTree>
    <p:extLst>
      <p:ext uri="{BB962C8B-B14F-4D97-AF65-F5344CB8AC3E}">
        <p14:creationId xmlns:p14="http://schemas.microsoft.com/office/powerpoint/2010/main" val="26088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 animBg="1"/>
      <p:bldP spid="19472" grpId="0"/>
      <p:bldP spid="19473" grpId="0"/>
      <p:bldP spid="19474" grpId="0"/>
      <p:bldP spid="19475" grpId="0"/>
      <p:bldP spid="20486" grpId="0"/>
      <p:bldP spid="65596" grpId="0"/>
      <p:bldP spid="65596" grpId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V="1">
            <a:off x="6427788" y="2430463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 flipV="1">
            <a:off x="5578475" y="2189164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5" name="未知"/>
          <p:cNvSpPr>
            <a:spLocks noChangeArrowheads="1"/>
          </p:cNvSpPr>
          <p:nvPr/>
        </p:nvSpPr>
        <p:spPr bwMode="auto">
          <a:xfrm>
            <a:off x="5940425" y="4173538"/>
            <a:ext cx="204788" cy="512762"/>
          </a:xfrm>
          <a:custGeom>
            <a:avLst/>
            <a:gdLst>
              <a:gd name="T0" fmla="*/ 86 w 233"/>
              <a:gd name="T1" fmla="*/ 0 h 391"/>
              <a:gd name="T2" fmla="*/ 77 w 233"/>
              <a:gd name="T3" fmla="*/ 156 h 391"/>
              <a:gd name="T4" fmla="*/ 50 w 233"/>
              <a:gd name="T5" fmla="*/ 165 h 391"/>
              <a:gd name="T6" fmla="*/ 22 w 233"/>
              <a:gd name="T7" fmla="*/ 220 h 391"/>
              <a:gd name="T8" fmla="*/ 32 w 233"/>
              <a:gd name="T9" fmla="*/ 330 h 391"/>
              <a:gd name="T10" fmla="*/ 233 w 233"/>
              <a:gd name="T11" fmla="*/ 238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391">
                <a:moveTo>
                  <a:pt x="86" y="0"/>
                </a:moveTo>
                <a:cubicBezTo>
                  <a:pt x="83" y="52"/>
                  <a:pt x="88" y="105"/>
                  <a:pt x="77" y="156"/>
                </a:cubicBezTo>
                <a:cubicBezTo>
                  <a:pt x="75" y="165"/>
                  <a:pt x="57" y="159"/>
                  <a:pt x="50" y="165"/>
                </a:cubicBezTo>
                <a:cubicBezTo>
                  <a:pt x="35" y="177"/>
                  <a:pt x="28" y="203"/>
                  <a:pt x="22" y="220"/>
                </a:cubicBezTo>
                <a:cubicBezTo>
                  <a:pt x="25" y="257"/>
                  <a:pt x="0" y="312"/>
                  <a:pt x="32" y="330"/>
                </a:cubicBezTo>
                <a:cubicBezTo>
                  <a:pt x="144" y="391"/>
                  <a:pt x="233" y="328"/>
                  <a:pt x="233" y="23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4670425" y="17002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800">
              <a:latin typeface="Times New Roman" panose="02020603050405020304" pitchFamily="18" charset="0"/>
            </a:endParaRP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1757363" y="1052513"/>
            <a:ext cx="8947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000">
                <a:latin typeface="Times New Roman" panose="02020603050405020304" pitchFamily="18" charset="0"/>
              </a:rPr>
              <a:t>   </a:t>
            </a:r>
            <a:r>
              <a:rPr lang="zh-CN" altLang="en-US" sz="2000">
                <a:latin typeface="Times New Roman" panose="02020603050405020304" pitchFamily="18" charset="0"/>
              </a:rPr>
              <a:t>       </a:t>
            </a:r>
            <a:r>
              <a:rPr lang="zh-CN" altLang="zh-CN" sz="2000">
                <a:latin typeface="Times New Roman" panose="02020603050405020304" pitchFamily="18" charset="0"/>
              </a:rPr>
              <a:t> </a:t>
            </a:r>
            <a:r>
              <a:rPr lang="zh-CN" altLang="en-US" sz="2800">
                <a:latin typeface="宋体" panose="02010600030101010101" pitchFamily="2" charset="-122"/>
              </a:rPr>
              <a:t>按下图所示方法，通过动滑轮来拉钩码读出弹簧测力计的示数</a:t>
            </a:r>
            <a:r>
              <a:rPr lang="zh-CN" altLang="zh-CN" sz="2800">
                <a:latin typeface="宋体" panose="02010600030101010101" pitchFamily="2" charset="-122"/>
              </a:rPr>
              <a:t>F</a:t>
            </a:r>
            <a:r>
              <a:rPr lang="zh-CN" altLang="en-US" sz="2800">
                <a:latin typeface="宋体" panose="02010600030101010101" pitchFamily="2" charset="-122"/>
              </a:rPr>
              <a:t>再与钩码重</a:t>
            </a:r>
            <a:r>
              <a:rPr lang="zh-CN" altLang="zh-CN" sz="2800">
                <a:latin typeface="宋体" panose="02010600030101010101" pitchFamily="2" charset="-122"/>
              </a:rPr>
              <a:t>G</a:t>
            </a:r>
            <a:r>
              <a:rPr lang="zh-CN" altLang="en-US" sz="2800">
                <a:latin typeface="宋体" panose="02010600030101010101" pitchFamily="2" charset="-122"/>
              </a:rPr>
              <a:t>相比较可以得出什么结论？</a:t>
            </a:r>
          </a:p>
        </p:txBody>
      </p:sp>
      <p:sp>
        <p:nvSpPr>
          <p:cNvPr id="23558" name="Oval 9"/>
          <p:cNvSpPr>
            <a:spLocks noChangeArrowheads="1"/>
          </p:cNvSpPr>
          <p:nvPr/>
        </p:nvSpPr>
        <p:spPr bwMode="auto">
          <a:xfrm>
            <a:off x="5548313" y="3324226"/>
            <a:ext cx="906462" cy="906463"/>
          </a:xfrm>
          <a:prstGeom prst="ellipse">
            <a:avLst/>
          </a:prstGeom>
          <a:gradFill rotWithShape="1">
            <a:gsLst>
              <a:gs pos="0">
                <a:srgbClr val="112332"/>
              </a:gs>
              <a:gs pos="50000">
                <a:srgbClr val="254C6D"/>
              </a:gs>
              <a:gs pos="100000">
                <a:srgbClr val="11233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3559" name="Oval 10"/>
          <p:cNvSpPr>
            <a:spLocks noChangeArrowheads="1"/>
          </p:cNvSpPr>
          <p:nvPr/>
        </p:nvSpPr>
        <p:spPr bwMode="auto">
          <a:xfrm>
            <a:off x="5605463" y="3381376"/>
            <a:ext cx="792162" cy="792163"/>
          </a:xfrm>
          <a:prstGeom prst="ellipse">
            <a:avLst/>
          </a:prstGeom>
          <a:gradFill rotWithShape="1">
            <a:gsLst>
              <a:gs pos="0">
                <a:srgbClr val="2F395C"/>
              </a:gs>
              <a:gs pos="50000">
                <a:srgbClr val="657CC7"/>
              </a:gs>
              <a:gs pos="100000">
                <a:srgbClr val="2F395C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5951538" y="3222625"/>
            <a:ext cx="144462" cy="1079500"/>
          </a:xfrm>
          <a:prstGeom prst="rect">
            <a:avLst/>
          </a:prstGeom>
          <a:gradFill rotWithShape="1">
            <a:gsLst>
              <a:gs pos="0">
                <a:srgbClr val="3F4012"/>
              </a:gs>
              <a:gs pos="50000">
                <a:srgbClr val="888A26"/>
              </a:gs>
              <a:gs pos="100000">
                <a:srgbClr val="3F401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3561" name="Line 12"/>
          <p:cNvSpPr>
            <a:spLocks noChangeShapeType="1"/>
          </p:cNvSpPr>
          <p:nvPr/>
        </p:nvSpPr>
        <p:spPr bwMode="auto">
          <a:xfrm>
            <a:off x="6042025" y="46497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2" name="Rectangle 13"/>
          <p:cNvSpPr>
            <a:spLocks noChangeArrowheads="1"/>
          </p:cNvSpPr>
          <p:nvPr/>
        </p:nvSpPr>
        <p:spPr bwMode="auto">
          <a:xfrm>
            <a:off x="5768975" y="4806950"/>
            <a:ext cx="503238" cy="431800"/>
          </a:xfrm>
          <a:prstGeom prst="rect">
            <a:avLst/>
          </a:prstGeom>
          <a:gradFill rotWithShape="1">
            <a:gsLst>
              <a:gs pos="0">
                <a:srgbClr val="888A26"/>
              </a:gs>
              <a:gs pos="50000">
                <a:srgbClr val="3F4012"/>
              </a:gs>
              <a:gs pos="100000">
                <a:srgbClr val="888A2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3563" name="Rectangle 14"/>
          <p:cNvSpPr>
            <a:spLocks noChangeArrowheads="1"/>
          </p:cNvSpPr>
          <p:nvPr/>
        </p:nvSpPr>
        <p:spPr bwMode="auto">
          <a:xfrm>
            <a:off x="4799013" y="2071688"/>
            <a:ext cx="2952750" cy="144462"/>
          </a:xfrm>
          <a:prstGeom prst="rect">
            <a:avLst/>
          </a:prstGeom>
          <a:gradFill rotWithShape="1">
            <a:gsLst>
              <a:gs pos="0">
                <a:srgbClr val="181847"/>
              </a:gs>
              <a:gs pos="50000">
                <a:srgbClr val="333399"/>
              </a:gs>
              <a:gs pos="100000">
                <a:srgbClr val="1818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800">
              <a:latin typeface="Times New Roman" panose="02020603050405020304" pitchFamily="18" charset="0"/>
            </a:endParaRPr>
          </a:p>
          <a:p>
            <a:pPr algn="ctr"/>
            <a:endParaRPr lang="zh-CN" altLang="zh-CN" sz="2800">
              <a:latin typeface="Times New Roman" panose="02020603050405020304" pitchFamily="18" charset="0"/>
            </a:endParaRPr>
          </a:p>
        </p:txBody>
      </p:sp>
      <p:sp>
        <p:nvSpPr>
          <p:cNvPr id="23564" name="Oval 15"/>
          <p:cNvSpPr>
            <a:spLocks noChangeArrowheads="1"/>
          </p:cNvSpPr>
          <p:nvPr/>
        </p:nvSpPr>
        <p:spPr bwMode="auto">
          <a:xfrm>
            <a:off x="5965825" y="3727450"/>
            <a:ext cx="1143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703388" y="5589588"/>
            <a:ext cx="8856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小结：使用动滑轮能省一半的力，但不能改变力的方向。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456364" y="2143126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latin typeface="Times New Roman" panose="02020603050405020304" pitchFamily="18" charset="0"/>
              </a:rPr>
              <a:t>F</a:t>
            </a:r>
            <a:r>
              <a:rPr lang="zh-CN" altLang="zh-CN" sz="2800" baseline="-25000">
                <a:latin typeface="Times New Roman" panose="02020603050405020304" pitchFamily="18" charset="0"/>
              </a:rPr>
              <a:t>1</a:t>
            </a:r>
            <a:endParaRPr lang="zh-CN" altLang="zh-CN" sz="2800">
              <a:latin typeface="Times New Roman" panose="02020603050405020304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19288" y="333375"/>
            <a:ext cx="741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66"/>
                </a:solidFill>
                <a:latin typeface="宋体" panose="02010600030101010101" pitchFamily="2" charset="-122"/>
              </a:rPr>
              <a:t>进行实验与收集数据</a:t>
            </a:r>
            <a:r>
              <a:rPr lang="en-US" altLang="zh-CN" sz="3600" b="1">
                <a:solidFill>
                  <a:srgbClr val="000066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3600" b="1">
                <a:solidFill>
                  <a:srgbClr val="000066"/>
                </a:solidFill>
                <a:latin typeface="宋体" panose="02010600030101010101" pitchFamily="2" charset="-122"/>
              </a:rPr>
              <a:t>动滑轮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784475" y="2852738"/>
            <a:ext cx="2393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4000" b="1">
                <a:solidFill>
                  <a:srgbClr val="0000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F=     G</a:t>
            </a:r>
            <a:r>
              <a:rPr lang="zh-CN" altLang="en-US" sz="4000" b="1" baseline="-25000">
                <a:solidFill>
                  <a:srgbClr val="0000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物</a:t>
            </a:r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23569" name="Object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2636838"/>
            <a:ext cx="4857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7762" name="文本框 797761"/>
          <p:cNvSpPr txBox="1">
            <a:spLocks noChangeArrowheads="1"/>
          </p:cNvSpPr>
          <p:nvPr/>
        </p:nvSpPr>
        <p:spPr bwMode="auto">
          <a:xfrm>
            <a:off x="2782888" y="3860801"/>
            <a:ext cx="2819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0070C0"/>
                </a:solidFill>
                <a:latin typeface="Arial" panose="020B0604020202020204" pitchFamily="34" charset="0"/>
              </a:rPr>
              <a:t>S=2h</a:t>
            </a:r>
          </a:p>
        </p:txBody>
      </p:sp>
    </p:spTree>
    <p:extLst>
      <p:ext uri="{BB962C8B-B14F-4D97-AF65-F5344CB8AC3E}">
        <p14:creationId xmlns:p14="http://schemas.microsoft.com/office/powerpoint/2010/main" val="14465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97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/>
      <p:bldP spid="20486" grpId="0"/>
      <p:bldP spid="7977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/>
          <p:cNvSpPr txBox="1">
            <a:spLocks noChangeArrowheads="1"/>
          </p:cNvSpPr>
          <p:nvPr/>
        </p:nvSpPr>
        <p:spPr bwMode="auto">
          <a:xfrm>
            <a:off x="2279650" y="1341438"/>
            <a:ext cx="7632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、使用定滑轮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不省力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不省距离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，但</a:t>
            </a:r>
            <a:r>
              <a:rPr lang="zh-CN" altLang="en-US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改变力的方向。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4000" b="1" baseline="-25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</a:t>
            </a:r>
            <a:r>
              <a:rPr lang="zh-CN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=G</a:t>
            </a:r>
            <a:r>
              <a:rPr lang="zh-CN" altLang="en-US" sz="4000" b="1" baseline="-25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</a:t>
            </a:r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4000" b="1" baseline="-25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绳</a:t>
            </a:r>
            <a:r>
              <a:rPr lang="zh-CN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=h</a:t>
            </a:r>
            <a:r>
              <a:rPr lang="zh-CN" altLang="en-US" sz="4000" b="1" baseline="-25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</a:t>
            </a: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206626" y="3860800"/>
            <a:ext cx="7705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、使用动滑轮可以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省一半的力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费一倍的距离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，但</a:t>
            </a:r>
            <a:r>
              <a:rPr lang="zh-CN" altLang="en-US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改变力的方向。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      </a:t>
            </a:r>
            <a:r>
              <a:rPr lang="zh-CN" altLang="zh-CN" sz="4000" b="1">
                <a:solidFill>
                  <a:srgbClr val="0000FF"/>
                </a:solidFill>
                <a:latin typeface="Arial" panose="020B0604020202020204" pitchFamily="34" charset="0"/>
              </a:rPr>
              <a:t>F=     G</a:t>
            </a:r>
            <a:r>
              <a:rPr lang="zh-CN" altLang="en-US" sz="4000" b="1" baseline="-25000">
                <a:solidFill>
                  <a:srgbClr val="0000FF"/>
                </a:solidFill>
                <a:latin typeface="Arial" panose="020B0604020202020204" pitchFamily="34" charset="0"/>
              </a:rPr>
              <a:t>物</a:t>
            </a:r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4000" b="1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  <a:r>
              <a:rPr lang="zh-CN" altLang="zh-CN" sz="4000" b="1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zh-CN" altLang="en-US" sz="4000" b="1" baseline="-25000">
                <a:solidFill>
                  <a:srgbClr val="0000FF"/>
                </a:solidFill>
                <a:latin typeface="Arial" panose="020B0604020202020204" pitchFamily="34" charset="0"/>
              </a:rPr>
              <a:t>绳</a:t>
            </a:r>
            <a:r>
              <a:rPr lang="zh-CN" altLang="zh-CN" sz="4000" b="1">
                <a:solidFill>
                  <a:srgbClr val="0000FF"/>
                </a:solidFill>
                <a:latin typeface="Arial" panose="020B0604020202020204" pitchFamily="34" charset="0"/>
              </a:rPr>
              <a:t>=2h</a:t>
            </a:r>
            <a:r>
              <a:rPr lang="zh-CN" altLang="en-US" sz="4000" b="1" baseline="-25000">
                <a:solidFill>
                  <a:srgbClr val="0000FF"/>
                </a:solidFill>
                <a:latin typeface="Arial" panose="020B0604020202020204" pitchFamily="34" charset="0"/>
              </a:rPr>
              <a:t>物</a:t>
            </a:r>
          </a:p>
        </p:txBody>
      </p:sp>
      <p:pic>
        <p:nvPicPr>
          <p:cNvPr id="24579" name="Object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5013325"/>
            <a:ext cx="4857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919288" y="333375"/>
            <a:ext cx="741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66"/>
                </a:solidFill>
                <a:latin typeface="宋体" panose="02010600030101010101" pitchFamily="2" charset="-122"/>
              </a:rPr>
              <a:t>实验结论</a:t>
            </a:r>
          </a:p>
        </p:txBody>
      </p:sp>
    </p:spTree>
    <p:extLst>
      <p:ext uri="{BB962C8B-B14F-4D97-AF65-F5344CB8AC3E}">
        <p14:creationId xmlns:p14="http://schemas.microsoft.com/office/powerpoint/2010/main" val="424753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742401" descr="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1"/>
          <a:stretch>
            <a:fillRect/>
          </a:stretch>
        </p:blipFill>
        <p:spPr bwMode="auto">
          <a:xfrm>
            <a:off x="5303839" y="765176"/>
            <a:ext cx="43576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矩形 742402"/>
          <p:cNvSpPr>
            <a:spLocks noChangeArrowheads="1" noChangeShapeType="1" noTextEdit="1"/>
          </p:cNvSpPr>
          <p:nvPr/>
        </p:nvSpPr>
        <p:spPr bwMode="auto">
          <a:xfrm rot="5400000">
            <a:off x="695326" y="2565401"/>
            <a:ext cx="5400675" cy="10795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宋体" panose="02010600030101010101" pitchFamily="2" charset="-122"/>
              </a:rPr>
              <a:t>图中甲和乙哪个用的力气小？</a:t>
            </a:r>
          </a:p>
        </p:txBody>
      </p:sp>
    </p:spTree>
    <p:extLst>
      <p:ext uri="{BB962C8B-B14F-4D97-AF65-F5344CB8AC3E}">
        <p14:creationId xmlns:p14="http://schemas.microsoft.com/office/powerpoint/2010/main" val="38731199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4488"/>
            <a:ext cx="7583488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540250"/>
            <a:ext cx="19526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5257800" y="654050"/>
            <a:ext cx="0" cy="106680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503613" y="6165851"/>
            <a:ext cx="5541962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 noProof="1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itchFamily="34" charset="0"/>
                <a:cs typeface="+mn-ea"/>
              </a:rPr>
              <a:t>升旗手往下拉绳子，国旗冉冉升起</a:t>
            </a:r>
            <a:endParaRPr lang="zh-CN" altLang="en-US" sz="2800" b="1" noProof="1">
              <a:solidFill>
                <a:srgbClr val="CC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0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56 -0.5694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0" y="-28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5.55112E-17 0.2222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9" name="文本框 741378"/>
          <p:cNvSpPr txBox="1">
            <a:spLocks noChangeArrowheads="1"/>
          </p:cNvSpPr>
          <p:nvPr/>
        </p:nvSpPr>
        <p:spPr bwMode="auto">
          <a:xfrm>
            <a:off x="2063750" y="228600"/>
            <a:ext cx="2484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滑轮的应用：</a:t>
            </a:r>
          </a:p>
        </p:txBody>
      </p:sp>
      <p:sp>
        <p:nvSpPr>
          <p:cNvPr id="20486" name="Text Box 6"/>
          <p:cNvSpPr txBox="1"/>
          <p:nvPr/>
        </p:nvSpPr>
        <p:spPr>
          <a:xfrm>
            <a:off x="2206943" y="981075"/>
            <a:ext cx="7416800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noProof="1">
                <a:solidFill>
                  <a:srgbClr val="000066"/>
                </a:solidFill>
                <a:latin typeface="宋体" pitchFamily="2" charset="-122"/>
                <a:cs typeface="+mn-ea"/>
              </a:rPr>
              <a:t> </a:t>
            </a:r>
            <a:r>
              <a:rPr lang="zh-CN" altLang="en-US" sz="3200" b="1" noProof="1">
                <a:solidFill>
                  <a:srgbClr val="000066"/>
                </a:solidFill>
                <a:latin typeface="宋体" pitchFamily="2" charset="-122"/>
                <a:cs typeface="+mn-ea"/>
              </a:rPr>
              <a:t>从力的角度分析为什么</a:t>
            </a:r>
            <a:r>
              <a:rPr lang="zh-CN" altLang="en-US" sz="3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宋体" pitchFamily="2" charset="-122"/>
                <a:cs typeface="+mn-ea"/>
              </a:rPr>
              <a:t>定</a:t>
            </a:r>
            <a:r>
              <a:rPr lang="zh-CN" altLang="en-US" sz="3200" b="1" noProof="1">
                <a:solidFill>
                  <a:srgbClr val="000066"/>
                </a:solidFill>
                <a:latin typeface="宋体" pitchFamily="2" charset="-122"/>
                <a:cs typeface="+mn-ea"/>
              </a:rPr>
              <a:t>滑轮</a:t>
            </a:r>
            <a:r>
              <a:rPr lang="zh-CN" altLang="en-US" sz="3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宋体" pitchFamily="2" charset="-122"/>
                <a:cs typeface="+mn-ea"/>
              </a:rPr>
              <a:t>不省力</a:t>
            </a:r>
            <a:r>
              <a:rPr lang="zh-CN" altLang="en-US" sz="3200" b="1" noProof="1">
                <a:solidFill>
                  <a:srgbClr val="000066"/>
                </a:solidFill>
                <a:latin typeface="宋体" pitchFamily="2" charset="-122"/>
                <a:cs typeface="+mn-ea"/>
              </a:rPr>
              <a:t>而</a:t>
            </a:r>
            <a:r>
              <a:rPr lang="zh-CN" altLang="en-US" sz="3200" b="1" noProof="1">
                <a:solidFill>
                  <a:srgbClr val="C00000"/>
                </a:solidFill>
                <a:latin typeface="宋体" pitchFamily="2" charset="-122"/>
                <a:cs typeface="+mn-ea"/>
              </a:rPr>
              <a:t>动滑轮省力</a:t>
            </a:r>
            <a:r>
              <a:rPr lang="zh-CN" altLang="en-US" sz="3200" b="1" noProof="1">
                <a:solidFill>
                  <a:srgbClr val="000066"/>
                </a:solidFill>
                <a:latin typeface="宋体" pitchFamily="2" charset="-122"/>
                <a:cs typeface="+mn-ea"/>
              </a:rPr>
              <a:t>呢？</a:t>
            </a:r>
            <a:endParaRPr lang="zh-CN" altLang="en-US" sz="3200" b="1" noProof="1">
              <a:solidFill>
                <a:srgbClr val="000066"/>
              </a:solidFill>
              <a:latin typeface="宋体" pitchFamily="2" charset="-122"/>
            </a:endParaRPr>
          </a:p>
        </p:txBody>
      </p:sp>
      <p:pic>
        <p:nvPicPr>
          <p:cNvPr id="10365" name="图片 10364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6" y="2276475"/>
            <a:ext cx="7858125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9" name="文本框 65548"/>
          <p:cNvSpPr txBox="1"/>
          <p:nvPr/>
        </p:nvSpPr>
        <p:spPr>
          <a:xfrm>
            <a:off x="3071495" y="5517515"/>
            <a:ext cx="12192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+mn-ea"/>
              </a:rPr>
              <a:t>G</a:t>
            </a:r>
            <a:r>
              <a:rPr lang="zh-CN" altLang="en-US" sz="3600" b="1" baseline="-25000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+mn-ea"/>
              </a:rPr>
              <a:t>物</a:t>
            </a:r>
            <a:endParaRPr lang="zh-CN" altLang="en-US" sz="3600" b="1" baseline="-25000" noProof="1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40370" y="5445125"/>
            <a:ext cx="12192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+mn-ea"/>
              </a:rPr>
              <a:t>G</a:t>
            </a:r>
            <a:r>
              <a:rPr lang="zh-CN" altLang="en-US" sz="3600" b="1" baseline="-25000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+mn-ea"/>
              </a:rPr>
              <a:t>物</a:t>
            </a:r>
            <a:endParaRPr lang="zh-CN" altLang="en-US" sz="3600" b="1" baseline="-25000" noProof="1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6630" name="文本框 65596"/>
          <p:cNvSpPr txBox="1">
            <a:spLocks noChangeArrowheads="1"/>
          </p:cNvSpPr>
          <p:nvPr/>
        </p:nvSpPr>
        <p:spPr bwMode="auto">
          <a:xfrm>
            <a:off x="4440238" y="4365626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6631" name="文本框 2"/>
          <p:cNvSpPr txBox="1">
            <a:spLocks noChangeArrowheads="1"/>
          </p:cNvSpPr>
          <p:nvPr/>
        </p:nvSpPr>
        <p:spPr bwMode="auto">
          <a:xfrm>
            <a:off x="9048751" y="3429001"/>
            <a:ext cx="86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Arial" panose="020B0604020202020204" pitchFamily="34" charset="0"/>
              </a:rPr>
              <a:t>F</a:t>
            </a:r>
            <a:r>
              <a:rPr lang="en-US" altLang="zh-CN" sz="4000" b="1" baseline="-25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6632" name="文本框 3"/>
          <p:cNvSpPr txBox="1">
            <a:spLocks noChangeArrowheads="1"/>
          </p:cNvSpPr>
          <p:nvPr/>
        </p:nvSpPr>
        <p:spPr bwMode="auto">
          <a:xfrm>
            <a:off x="7032626" y="3502025"/>
            <a:ext cx="860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Arial" panose="020B0604020202020204" pitchFamily="34" charset="0"/>
              </a:rPr>
              <a:t>F</a:t>
            </a:r>
            <a:r>
              <a:rPr lang="en-US" altLang="zh-CN" sz="4000" b="1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6633" name="文本框 4"/>
          <p:cNvSpPr txBox="1">
            <a:spLocks noChangeArrowheads="1"/>
          </p:cNvSpPr>
          <p:nvPr/>
        </p:nvSpPr>
        <p:spPr bwMode="auto">
          <a:xfrm>
            <a:off x="2566988" y="4365626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Arial" panose="020B060402020202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075382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文本占位符 827393"/>
          <p:cNvSpPr>
            <a:spLocks noGrp="1"/>
          </p:cNvSpPr>
          <p:nvPr>
            <p:ph type="body" idx="1"/>
          </p:nvPr>
        </p:nvSpPr>
        <p:spPr>
          <a:xfrm>
            <a:off x="2208213" y="404813"/>
            <a:ext cx="7772400" cy="1223962"/>
          </a:xfrm>
          <a:ln>
            <a:miter/>
          </a:ln>
        </p:spPr>
        <p:txBody>
          <a:bodyPr/>
          <a:lstStyle/>
          <a:p>
            <a:r>
              <a:rPr lang="zh-CN" altLang="en-US" b="1" noProof="1"/>
              <a:t>使用定滑轮好处：</a:t>
            </a:r>
            <a:r>
              <a:rPr lang="zh-CN" altLang="en-US" b="1" noProof="1">
                <a:solidFill>
                  <a:srgbClr val="C00000"/>
                </a:solidFill>
              </a:rPr>
              <a:t>能改变力的方向</a:t>
            </a:r>
          </a:p>
          <a:p>
            <a:r>
              <a:rPr lang="zh-CN" altLang="en-US" b="1" noProof="1"/>
              <a:t>使用动滑轮</a:t>
            </a:r>
            <a:r>
              <a:rPr lang="zh-CN" altLang="en-US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好处</a:t>
            </a:r>
            <a:r>
              <a:rPr lang="zh-CN" altLang="en-US" b="1" noProof="1">
                <a:solidFill>
                  <a:srgbClr val="FF0066"/>
                </a:solidFill>
              </a:rPr>
              <a:t>：</a:t>
            </a:r>
            <a:r>
              <a:rPr lang="zh-CN" altLang="en-US" b="1" noProof="1">
                <a:solidFill>
                  <a:srgbClr val="C00000"/>
                </a:solidFill>
              </a:rPr>
              <a:t>省力</a:t>
            </a:r>
          </a:p>
        </p:txBody>
      </p:sp>
      <p:sp>
        <p:nvSpPr>
          <p:cNvPr id="27650" name="文本框 827394"/>
          <p:cNvSpPr txBox="1">
            <a:spLocks noChangeArrowheads="1"/>
          </p:cNvSpPr>
          <p:nvPr/>
        </p:nvSpPr>
        <p:spPr bwMode="auto">
          <a:xfrm>
            <a:off x="2135188" y="4149725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使用滑轮，有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省力费距离</a:t>
            </a: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不省力不费距离</a:t>
            </a: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等情况，你说这个滑轮像什么机械？</a:t>
            </a:r>
          </a:p>
        </p:txBody>
      </p:sp>
      <p:sp>
        <p:nvSpPr>
          <p:cNvPr id="27651" name="文本框 827395"/>
          <p:cNvSpPr txBox="1">
            <a:spLocks noChangeArrowheads="1"/>
          </p:cNvSpPr>
          <p:nvPr/>
        </p:nvSpPr>
        <p:spPr bwMode="auto">
          <a:xfrm>
            <a:off x="1990725" y="2925764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思考：</a:t>
            </a:r>
          </a:p>
        </p:txBody>
      </p:sp>
    </p:spTree>
    <p:extLst>
      <p:ext uri="{BB962C8B-B14F-4D97-AF65-F5344CB8AC3E}">
        <p14:creationId xmlns:p14="http://schemas.microsoft.com/office/powerpoint/2010/main" val="2004236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val 2"/>
          <p:cNvSpPr>
            <a:spLocks noChangeArrowheads="1"/>
          </p:cNvSpPr>
          <p:nvPr/>
        </p:nvSpPr>
        <p:spPr bwMode="auto">
          <a:xfrm>
            <a:off x="2424113" y="1052513"/>
            <a:ext cx="1439862" cy="15113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5232401" y="1557339"/>
            <a:ext cx="1655763" cy="649287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896225" y="1700214"/>
            <a:ext cx="1728788" cy="28733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3071813" y="17002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5880100" y="1773238"/>
            <a:ext cx="2873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8616951" y="1700214"/>
            <a:ext cx="360363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55913" y="2924175"/>
            <a:ext cx="8208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latin typeface="Arial" panose="020B0604020202020204" pitchFamily="34" charset="0"/>
                <a:ea typeface="黑体" panose="02010609060101010101" pitchFamily="49" charset="-122"/>
              </a:rPr>
              <a:t>可见，</a:t>
            </a:r>
            <a:r>
              <a: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滑轮</a:t>
            </a:r>
            <a:r>
              <a:rPr lang="zh-CN" altLang="en-US" sz="5400" b="1">
                <a:latin typeface="Arial" panose="020B0604020202020204" pitchFamily="34" charset="0"/>
                <a:ea typeface="黑体" panose="02010609060101010101" pitchFamily="49" charset="-122"/>
              </a:rPr>
              <a:t>也是</a:t>
            </a:r>
            <a:r>
              <a: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杠杆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062164" y="4086225"/>
            <a:ext cx="8137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根据杠杆的种类的特征，和动、定滑轮的特点，动、定滑轮分别属于哪一类型的杠杆，为什么？分别找出动、定滑轮的五要素。</a:t>
            </a:r>
          </a:p>
        </p:txBody>
      </p:sp>
      <p:sp>
        <p:nvSpPr>
          <p:cNvPr id="28681" name="文本框 790537"/>
          <p:cNvSpPr txBox="1">
            <a:spLocks noChangeArrowheads="1"/>
          </p:cNvSpPr>
          <p:nvPr/>
        </p:nvSpPr>
        <p:spPr bwMode="auto">
          <a:xfrm>
            <a:off x="2057400" y="349251"/>
            <a:ext cx="6934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chemeClr val="hlink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滑轮的实质</a:t>
            </a:r>
          </a:p>
        </p:txBody>
      </p:sp>
    </p:spTree>
    <p:extLst>
      <p:ext uri="{BB962C8B-B14F-4D97-AF65-F5344CB8AC3E}">
        <p14:creationId xmlns:p14="http://schemas.microsoft.com/office/powerpoint/2010/main" val="21656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10" grpId="0" animBg="1"/>
      <p:bldP spid="21511" grpId="0" animBg="1"/>
      <p:bldP spid="21512" grpId="0"/>
      <p:bldP spid="215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31"/>
          <p:cNvGrpSpPr>
            <a:grpSpLocks/>
          </p:cNvGrpSpPr>
          <p:nvPr/>
        </p:nvGrpSpPr>
        <p:grpSpPr bwMode="auto">
          <a:xfrm>
            <a:off x="1524000" y="1143000"/>
            <a:ext cx="3962400" cy="5303838"/>
            <a:chOff x="144" y="720"/>
            <a:chExt cx="2784" cy="3341"/>
          </a:xfrm>
        </p:grpSpPr>
        <p:grpSp>
          <p:nvGrpSpPr>
            <p:cNvPr id="29698" name="Group 5"/>
            <p:cNvGrpSpPr>
              <a:grpSpLocks/>
            </p:cNvGrpSpPr>
            <p:nvPr/>
          </p:nvGrpSpPr>
          <p:grpSpPr bwMode="auto">
            <a:xfrm>
              <a:off x="740" y="1948"/>
              <a:ext cx="1420" cy="2113"/>
              <a:chOff x="778" y="3062"/>
              <a:chExt cx="710" cy="1056"/>
            </a:xfrm>
          </p:grpSpPr>
          <p:sp>
            <p:nvSpPr>
              <p:cNvPr id="29699" name="Line 6"/>
              <p:cNvSpPr>
                <a:spLocks noChangeShapeType="1"/>
              </p:cNvSpPr>
              <p:nvPr/>
            </p:nvSpPr>
            <p:spPr bwMode="auto">
              <a:xfrm>
                <a:off x="912" y="3072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00" name="Rectangle 7"/>
              <p:cNvSpPr>
                <a:spLocks noChangeArrowheads="1"/>
              </p:cNvSpPr>
              <p:nvPr/>
            </p:nvSpPr>
            <p:spPr bwMode="auto">
              <a:xfrm>
                <a:off x="778" y="3782"/>
                <a:ext cx="240" cy="336"/>
              </a:xfrm>
              <a:prstGeom prst="rect">
                <a:avLst/>
              </a:prstGeom>
              <a:solidFill>
                <a:srgbClr val="FEDB82"/>
              </a:solidFill>
              <a:ln w="57150">
                <a:solidFill>
                  <a:srgbClr val="FA141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1" name="Line 8"/>
              <p:cNvSpPr>
                <a:spLocks noChangeShapeType="1"/>
              </p:cNvSpPr>
              <p:nvPr/>
            </p:nvSpPr>
            <p:spPr bwMode="auto">
              <a:xfrm>
                <a:off x="1488" y="3062"/>
                <a:ext cx="0" cy="912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02" name="Group 9"/>
            <p:cNvGrpSpPr>
              <a:grpSpLocks/>
            </p:cNvGrpSpPr>
            <p:nvPr/>
          </p:nvGrpSpPr>
          <p:grpSpPr bwMode="auto">
            <a:xfrm>
              <a:off x="144" y="720"/>
              <a:ext cx="2784" cy="2655"/>
              <a:chOff x="48" y="1631"/>
              <a:chExt cx="1392" cy="1327"/>
            </a:xfrm>
          </p:grpSpPr>
          <p:grpSp>
            <p:nvGrpSpPr>
              <p:cNvPr id="29703" name="Group 10"/>
              <p:cNvGrpSpPr>
                <a:grpSpLocks/>
              </p:cNvGrpSpPr>
              <p:nvPr/>
            </p:nvGrpSpPr>
            <p:grpSpPr bwMode="auto">
              <a:xfrm rot="-10793697">
                <a:off x="48" y="1631"/>
                <a:ext cx="1392" cy="96"/>
                <a:chOff x="2760" y="2640"/>
                <a:chExt cx="1338" cy="130"/>
              </a:xfrm>
            </p:grpSpPr>
            <p:sp>
              <p:nvSpPr>
                <p:cNvPr id="2970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05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06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0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0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09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0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2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5" name="Line 22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9716" name="Group 23"/>
              <p:cNvGrpSpPr>
                <a:grpSpLocks/>
              </p:cNvGrpSpPr>
              <p:nvPr/>
            </p:nvGrpSpPr>
            <p:grpSpPr bwMode="auto">
              <a:xfrm>
                <a:off x="480" y="1680"/>
                <a:ext cx="576" cy="1278"/>
                <a:chOff x="480" y="1728"/>
                <a:chExt cx="576" cy="1278"/>
              </a:xfrm>
            </p:grpSpPr>
            <p:grpSp>
              <p:nvGrpSpPr>
                <p:cNvPr id="29717" name="Group 24"/>
                <p:cNvGrpSpPr>
                  <a:grpSpLocks/>
                </p:cNvGrpSpPr>
                <p:nvPr/>
              </p:nvGrpSpPr>
              <p:grpSpPr bwMode="auto">
                <a:xfrm>
                  <a:off x="480" y="1872"/>
                  <a:ext cx="576" cy="960"/>
                  <a:chOff x="480" y="1872"/>
                  <a:chExt cx="576" cy="960"/>
                </a:xfrm>
              </p:grpSpPr>
              <p:sp>
                <p:nvSpPr>
                  <p:cNvPr id="29718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064"/>
                    <a:ext cx="576" cy="576"/>
                  </a:xfrm>
                  <a:prstGeom prst="ellipse">
                    <a:avLst/>
                  </a:prstGeom>
                  <a:noFill/>
                  <a:ln w="57150">
                    <a:solidFill>
                      <a:srgbClr val="0407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719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1872"/>
                    <a:ext cx="144" cy="960"/>
                  </a:xfrm>
                  <a:prstGeom prst="rect">
                    <a:avLst/>
                  </a:prstGeom>
                  <a:noFill/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720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304"/>
                    <a:ext cx="96" cy="96"/>
                  </a:xfrm>
                  <a:prstGeom prst="ellipse">
                    <a:avLst/>
                  </a:prstGeom>
                  <a:solidFill>
                    <a:srgbClr val="040708"/>
                  </a:solidFill>
                  <a:ln w="5715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9721" name="Freeform 28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22" name="Freeform 29"/>
                <p:cNvSpPr>
                  <a:spLocks noChangeArrowheads="1"/>
                </p:cNvSpPr>
                <p:nvPr/>
              </p:nvSpPr>
              <p:spPr bwMode="auto">
                <a:xfrm flipH="1" flipV="1">
                  <a:off x="672" y="1728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9723" name="Text Box 30"/>
            <p:cNvSpPr txBox="1">
              <a:spLocks noChangeArrowheads="1"/>
            </p:cNvSpPr>
            <p:nvPr/>
          </p:nvSpPr>
          <p:spPr bwMode="auto">
            <a:xfrm>
              <a:off x="2136" y="3409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A1414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29724" name="Rectangle 47"/>
          <p:cNvSpPr>
            <a:spLocks noChangeArrowheads="1"/>
          </p:cNvSpPr>
          <p:nvPr/>
        </p:nvSpPr>
        <p:spPr bwMode="auto">
          <a:xfrm>
            <a:off x="7086600" y="2978150"/>
            <a:ext cx="1828800" cy="152400"/>
          </a:xfrm>
          <a:prstGeom prst="rect">
            <a:avLst/>
          </a:prstGeom>
          <a:solidFill>
            <a:srgbClr val="339966"/>
          </a:solidFill>
          <a:ln w="57150">
            <a:solidFill>
              <a:srgbClr val="FA141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173" name="AutoShape 53"/>
          <p:cNvSpPr>
            <a:spLocks noChangeArrowheads="1"/>
          </p:cNvSpPr>
          <p:nvPr/>
        </p:nvSpPr>
        <p:spPr bwMode="auto">
          <a:xfrm>
            <a:off x="5029200" y="3581400"/>
            <a:ext cx="990600" cy="609600"/>
          </a:xfrm>
          <a:prstGeom prst="notchedRightArrow">
            <a:avLst>
              <a:gd name="adj1" fmla="val 50000"/>
              <a:gd name="adj2" fmla="val 40625"/>
            </a:avLst>
          </a:prstGeom>
          <a:solidFill>
            <a:srgbClr val="FA1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5715000" y="1219200"/>
            <a:ext cx="4419600" cy="4922838"/>
            <a:chOff x="2640" y="768"/>
            <a:chExt cx="2784" cy="3101"/>
          </a:xfrm>
        </p:grpSpPr>
        <p:grpSp>
          <p:nvGrpSpPr>
            <p:cNvPr id="29727" name="Group 33"/>
            <p:cNvGrpSpPr>
              <a:grpSpLocks/>
            </p:cNvGrpSpPr>
            <p:nvPr/>
          </p:nvGrpSpPr>
          <p:grpSpPr bwMode="auto">
            <a:xfrm rot="-10793697">
              <a:off x="2640" y="768"/>
              <a:ext cx="2784" cy="192"/>
              <a:chOff x="2760" y="2640"/>
              <a:chExt cx="1338" cy="130"/>
            </a:xfrm>
          </p:grpSpPr>
          <p:sp>
            <p:nvSpPr>
              <p:cNvPr id="29728" name="Line 34"/>
              <p:cNvSpPr>
                <a:spLocks noChangeShapeType="1"/>
              </p:cNvSpPr>
              <p:nvPr/>
            </p:nvSpPr>
            <p:spPr bwMode="auto">
              <a:xfrm flipH="1">
                <a:off x="2760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29" name="Line 35"/>
              <p:cNvSpPr>
                <a:spLocks noChangeShapeType="1"/>
              </p:cNvSpPr>
              <p:nvPr/>
            </p:nvSpPr>
            <p:spPr bwMode="auto">
              <a:xfrm flipH="1">
                <a:off x="2880" y="2648"/>
                <a:ext cx="121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0" name="Line 36"/>
              <p:cNvSpPr>
                <a:spLocks noChangeShapeType="1"/>
              </p:cNvSpPr>
              <p:nvPr/>
            </p:nvSpPr>
            <p:spPr bwMode="auto">
              <a:xfrm flipH="1">
                <a:off x="3001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1" name="Line 37"/>
              <p:cNvSpPr>
                <a:spLocks noChangeShapeType="1"/>
              </p:cNvSpPr>
              <p:nvPr/>
            </p:nvSpPr>
            <p:spPr bwMode="auto">
              <a:xfrm flipH="1">
                <a:off x="3121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2" name="Line 38"/>
              <p:cNvSpPr>
                <a:spLocks noChangeShapeType="1"/>
              </p:cNvSpPr>
              <p:nvPr/>
            </p:nvSpPr>
            <p:spPr bwMode="auto">
              <a:xfrm flipH="1">
                <a:off x="3241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3" name="Line 39"/>
              <p:cNvSpPr>
                <a:spLocks noChangeShapeType="1"/>
              </p:cNvSpPr>
              <p:nvPr/>
            </p:nvSpPr>
            <p:spPr bwMode="auto">
              <a:xfrm flipH="1">
                <a:off x="3361" y="2648"/>
                <a:ext cx="121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4" name="Line 40"/>
              <p:cNvSpPr>
                <a:spLocks noChangeShapeType="1"/>
              </p:cNvSpPr>
              <p:nvPr/>
            </p:nvSpPr>
            <p:spPr bwMode="auto">
              <a:xfrm flipH="1">
                <a:off x="3482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5" name="Line 41"/>
              <p:cNvSpPr>
                <a:spLocks noChangeShapeType="1"/>
              </p:cNvSpPr>
              <p:nvPr/>
            </p:nvSpPr>
            <p:spPr bwMode="auto">
              <a:xfrm flipH="1">
                <a:off x="3602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6" name="Line 42"/>
              <p:cNvSpPr>
                <a:spLocks noChangeShapeType="1"/>
              </p:cNvSpPr>
              <p:nvPr/>
            </p:nvSpPr>
            <p:spPr bwMode="auto">
              <a:xfrm flipH="1">
                <a:off x="3722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7" name="Line 43"/>
              <p:cNvSpPr>
                <a:spLocks noChangeShapeType="1"/>
              </p:cNvSpPr>
              <p:nvPr/>
            </p:nvSpPr>
            <p:spPr bwMode="auto">
              <a:xfrm flipH="1">
                <a:off x="3842" y="2648"/>
                <a:ext cx="121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8" name="Line 44"/>
              <p:cNvSpPr>
                <a:spLocks noChangeShapeType="1"/>
              </p:cNvSpPr>
              <p:nvPr/>
            </p:nvSpPr>
            <p:spPr bwMode="auto">
              <a:xfrm flipH="1">
                <a:off x="3963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9" name="Line 45"/>
              <p:cNvSpPr>
                <a:spLocks noChangeShapeType="1"/>
              </p:cNvSpPr>
              <p:nvPr/>
            </p:nv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740" name="Oval 46"/>
            <p:cNvSpPr>
              <a:spLocks noChangeArrowheads="1"/>
            </p:cNvSpPr>
            <p:nvPr/>
          </p:nvSpPr>
          <p:spPr bwMode="auto">
            <a:xfrm>
              <a:off x="3504" y="1338"/>
              <a:ext cx="1152" cy="1153"/>
            </a:xfrm>
            <a:prstGeom prst="ellips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29741" name="Group 48"/>
            <p:cNvGrpSpPr>
              <a:grpSpLocks/>
            </p:cNvGrpSpPr>
            <p:nvPr/>
          </p:nvGrpSpPr>
          <p:grpSpPr bwMode="auto">
            <a:xfrm>
              <a:off x="3256" y="1752"/>
              <a:ext cx="1420" cy="2113"/>
              <a:chOff x="778" y="3062"/>
              <a:chExt cx="710" cy="1056"/>
            </a:xfrm>
          </p:grpSpPr>
          <p:sp>
            <p:nvSpPr>
              <p:cNvPr id="29742" name="Line 49"/>
              <p:cNvSpPr>
                <a:spLocks noChangeShapeType="1"/>
              </p:cNvSpPr>
              <p:nvPr/>
            </p:nvSpPr>
            <p:spPr bwMode="auto">
              <a:xfrm>
                <a:off x="912" y="3072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3" name="Rectangle 50"/>
              <p:cNvSpPr>
                <a:spLocks noChangeArrowheads="1"/>
              </p:cNvSpPr>
              <p:nvPr/>
            </p:nvSpPr>
            <p:spPr bwMode="auto">
              <a:xfrm>
                <a:off x="778" y="3782"/>
                <a:ext cx="240" cy="336"/>
              </a:xfrm>
              <a:prstGeom prst="rect">
                <a:avLst/>
              </a:prstGeom>
              <a:solidFill>
                <a:srgbClr val="FEDB82"/>
              </a:solidFill>
              <a:ln w="9525">
                <a:solidFill>
                  <a:srgbClr val="FA141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44" name="Line 51"/>
              <p:cNvSpPr>
                <a:spLocks noChangeShapeType="1"/>
              </p:cNvSpPr>
              <p:nvPr/>
            </p:nvSpPr>
            <p:spPr bwMode="auto">
              <a:xfrm>
                <a:off x="1488" y="3062"/>
                <a:ext cx="0" cy="912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745" name="Line 52"/>
            <p:cNvSpPr>
              <a:spLocks noChangeShapeType="1"/>
            </p:cNvSpPr>
            <p:nvPr/>
          </p:nvSpPr>
          <p:spPr bwMode="auto">
            <a:xfrm flipV="1">
              <a:off x="4076" y="960"/>
              <a:ext cx="0" cy="1056"/>
            </a:xfrm>
            <a:prstGeom prst="line">
              <a:avLst/>
            </a:prstGeom>
            <a:noFill/>
            <a:ln w="57150">
              <a:solidFill>
                <a:srgbClr val="FA14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6" name="Text Box 54"/>
            <p:cNvSpPr txBox="1">
              <a:spLocks noChangeArrowheads="1"/>
            </p:cNvSpPr>
            <p:nvPr/>
          </p:nvSpPr>
          <p:spPr bwMode="auto">
            <a:xfrm>
              <a:off x="4752" y="350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A1414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11" name="Group 93"/>
          <p:cNvGrpSpPr>
            <a:grpSpLocks/>
          </p:cNvGrpSpPr>
          <p:nvPr/>
        </p:nvGrpSpPr>
        <p:grpSpPr bwMode="auto">
          <a:xfrm>
            <a:off x="1776413" y="117475"/>
            <a:ext cx="8534400" cy="6858000"/>
            <a:chOff x="145" y="4"/>
            <a:chExt cx="5376" cy="4320"/>
          </a:xfrm>
        </p:grpSpPr>
        <p:grpSp>
          <p:nvGrpSpPr>
            <p:cNvPr id="29748" name="Group 80"/>
            <p:cNvGrpSpPr>
              <a:grpSpLocks/>
            </p:cNvGrpSpPr>
            <p:nvPr/>
          </p:nvGrpSpPr>
          <p:grpSpPr bwMode="auto">
            <a:xfrm>
              <a:off x="145" y="4"/>
              <a:ext cx="5376" cy="4320"/>
              <a:chOff x="145" y="4"/>
              <a:chExt cx="5376" cy="4320"/>
            </a:xfrm>
          </p:grpSpPr>
          <p:sp>
            <p:nvSpPr>
              <p:cNvPr id="29749" name="Rectangle 56"/>
              <p:cNvSpPr>
                <a:spLocks noChangeArrowheads="1"/>
              </p:cNvSpPr>
              <p:nvPr/>
            </p:nvSpPr>
            <p:spPr bwMode="auto">
              <a:xfrm>
                <a:off x="145" y="4"/>
                <a:ext cx="5376" cy="4320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50" name="Rectangle 57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1728" cy="144"/>
              </a:xfrm>
              <a:prstGeom prst="rect">
                <a:avLst/>
              </a:prstGeom>
              <a:solidFill>
                <a:srgbClr val="339966"/>
              </a:solidFill>
              <a:ln w="57150">
                <a:solidFill>
                  <a:srgbClr val="FA141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9751" name="Group 59"/>
              <p:cNvGrpSpPr>
                <a:grpSpLocks/>
              </p:cNvGrpSpPr>
              <p:nvPr/>
            </p:nvGrpSpPr>
            <p:grpSpPr bwMode="auto">
              <a:xfrm rot="-10793697">
                <a:off x="432" y="192"/>
                <a:ext cx="4176" cy="288"/>
                <a:chOff x="2760" y="2640"/>
                <a:chExt cx="1338" cy="130"/>
              </a:xfrm>
            </p:grpSpPr>
            <p:sp>
              <p:nvSpPr>
                <p:cNvPr id="29752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3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4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6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7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8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60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61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62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63" name="Line 71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9764" name="Oval 72"/>
              <p:cNvSpPr>
                <a:spLocks noChangeArrowheads="1"/>
              </p:cNvSpPr>
              <p:nvPr/>
            </p:nvSpPr>
            <p:spPr bwMode="auto">
              <a:xfrm>
                <a:off x="1728" y="1047"/>
                <a:ext cx="1728" cy="1730"/>
              </a:xfrm>
              <a:prstGeom prst="ellipse">
                <a:avLst/>
              </a:prstGeom>
              <a:noFill/>
              <a:ln w="57150">
                <a:solidFill>
                  <a:srgbClr val="04070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9765" name="Group 73"/>
              <p:cNvGrpSpPr>
                <a:grpSpLocks/>
              </p:cNvGrpSpPr>
              <p:nvPr/>
            </p:nvGrpSpPr>
            <p:grpSpPr bwMode="auto">
              <a:xfrm>
                <a:off x="1344" y="1824"/>
                <a:ext cx="2112" cy="1584"/>
                <a:chOff x="778" y="3062"/>
                <a:chExt cx="710" cy="1056"/>
              </a:xfrm>
            </p:grpSpPr>
            <p:sp>
              <p:nvSpPr>
                <p:cNvPr id="29766" name="Line 74"/>
                <p:cNvSpPr>
                  <a:spLocks noChangeShapeType="1"/>
                </p:cNvSpPr>
                <p:nvPr/>
              </p:nvSpPr>
              <p:spPr bwMode="auto">
                <a:xfrm>
                  <a:off x="912" y="3072"/>
                  <a:ext cx="0" cy="720"/>
                </a:xfrm>
                <a:prstGeom prst="line">
                  <a:avLst/>
                </a:prstGeom>
                <a:noFill/>
                <a:ln w="57150">
                  <a:solidFill>
                    <a:srgbClr val="FA14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67" name="Rectangle 75"/>
                <p:cNvSpPr>
                  <a:spLocks noChangeArrowheads="1"/>
                </p:cNvSpPr>
                <p:nvPr/>
              </p:nvSpPr>
              <p:spPr bwMode="auto">
                <a:xfrm>
                  <a:off x="778" y="3782"/>
                  <a:ext cx="240" cy="336"/>
                </a:xfrm>
                <a:prstGeom prst="rect">
                  <a:avLst/>
                </a:prstGeom>
                <a:solidFill>
                  <a:srgbClr val="FEDB82"/>
                </a:solidFill>
                <a:ln w="9525">
                  <a:solidFill>
                    <a:srgbClr val="FA1414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68" name="Line 76"/>
                <p:cNvSpPr>
                  <a:spLocks noChangeShapeType="1"/>
                </p:cNvSpPr>
                <p:nvPr/>
              </p:nvSpPr>
              <p:spPr bwMode="auto">
                <a:xfrm>
                  <a:off x="1488" y="3062"/>
                  <a:ext cx="0" cy="912"/>
                </a:xfrm>
                <a:prstGeom prst="line">
                  <a:avLst/>
                </a:prstGeom>
                <a:noFill/>
                <a:ln w="57150">
                  <a:solidFill>
                    <a:srgbClr val="FA14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9769" name="Line 77"/>
              <p:cNvSpPr>
                <a:spLocks noChangeShapeType="1"/>
              </p:cNvSpPr>
              <p:nvPr/>
            </p:nvSpPr>
            <p:spPr bwMode="auto">
              <a:xfrm flipH="1" flipV="1">
                <a:off x="2586" y="480"/>
                <a:ext cx="6" cy="14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1" name="Text Box 78"/>
              <p:cNvSpPr txBox="1"/>
              <p:nvPr/>
            </p:nvSpPr>
            <p:spPr>
              <a:xfrm>
                <a:off x="2912" y="2907"/>
                <a:ext cx="504" cy="44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4000" b="1" noProof="1">
                    <a:ln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itchFamily="18" charset="0"/>
                    <a:cs typeface="+mn-ea"/>
                  </a:rPr>
                  <a:t>F</a:t>
                </a:r>
                <a:endParaRPr lang="en-US" altLang="zh-CN" sz="4000" b="1" noProof="1">
                  <a:ln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29771" name="AutoShape 81"/>
            <p:cNvSpPr>
              <a:spLocks/>
            </p:cNvSpPr>
            <p:nvPr/>
          </p:nvSpPr>
          <p:spPr bwMode="auto">
            <a:xfrm rot="5466554">
              <a:off x="2064" y="1344"/>
              <a:ext cx="192" cy="768"/>
            </a:xfrm>
            <a:prstGeom prst="leftBrace">
              <a:avLst>
                <a:gd name="adj1" fmla="val 33315"/>
                <a:gd name="adj2" fmla="val 50000"/>
              </a:avLst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9772" name="Text Box 82"/>
            <p:cNvSpPr txBox="1">
              <a:spLocks noChangeArrowheads="1"/>
            </p:cNvSpPr>
            <p:nvPr/>
          </p:nvSpPr>
          <p:spPr bwMode="auto">
            <a:xfrm>
              <a:off x="1474" y="2931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9773" name="Text Box 83"/>
            <p:cNvSpPr txBox="1">
              <a:spLocks noChangeArrowheads="1"/>
            </p:cNvSpPr>
            <p:nvPr/>
          </p:nvSpPr>
          <p:spPr bwMode="auto">
            <a:xfrm>
              <a:off x="2448" y="1900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9774" name="AutoShape 84"/>
            <p:cNvSpPr>
              <a:spLocks/>
            </p:cNvSpPr>
            <p:nvPr/>
          </p:nvSpPr>
          <p:spPr bwMode="auto">
            <a:xfrm rot="5466554">
              <a:off x="2880" y="1344"/>
              <a:ext cx="192" cy="768"/>
            </a:xfrm>
            <a:prstGeom prst="leftBrace">
              <a:avLst>
                <a:gd name="adj1" fmla="val 33315"/>
                <a:gd name="adj2" fmla="val 5000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9775" name="Text Box 85"/>
            <p:cNvSpPr txBox="1">
              <a:spLocks noChangeArrowheads="1"/>
            </p:cNvSpPr>
            <p:nvPr/>
          </p:nvSpPr>
          <p:spPr bwMode="auto">
            <a:xfrm>
              <a:off x="1968" y="1344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L2</a:t>
              </a:r>
            </a:p>
          </p:txBody>
        </p:sp>
        <p:sp>
          <p:nvSpPr>
            <p:cNvPr id="29776" name="Line 86"/>
            <p:cNvSpPr>
              <a:spLocks noChangeShapeType="1"/>
            </p:cNvSpPr>
            <p:nvPr/>
          </p:nvSpPr>
          <p:spPr bwMode="auto">
            <a:xfrm>
              <a:off x="3456" y="2726"/>
              <a:ext cx="0" cy="48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7" name="Text Box 87"/>
            <p:cNvSpPr txBox="1">
              <a:spLocks noChangeArrowheads="1"/>
            </p:cNvSpPr>
            <p:nvPr/>
          </p:nvSpPr>
          <p:spPr bwMode="auto">
            <a:xfrm>
              <a:off x="2784" y="1344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5050"/>
                  </a:solidFill>
                  <a:latin typeface="Times New Roman" panose="02020603050405020304" pitchFamily="18" charset="0"/>
                </a:rPr>
                <a:t>L1</a:t>
              </a:r>
            </a:p>
          </p:txBody>
        </p:sp>
      </p:grpSp>
      <p:sp>
        <p:nvSpPr>
          <p:cNvPr id="5208" name="Text Box 88"/>
          <p:cNvSpPr txBox="1">
            <a:spLocks noChangeArrowheads="1"/>
          </p:cNvSpPr>
          <p:nvPr/>
        </p:nvSpPr>
        <p:spPr bwMode="auto">
          <a:xfrm>
            <a:off x="8001000" y="155416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3200" b="1" baseline="-25000">
                <a:solidFill>
                  <a:srgbClr val="FA1414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9779" name="Text Box 89"/>
          <p:cNvSpPr txBox="1">
            <a:spLocks noChangeArrowheads="1"/>
          </p:cNvSpPr>
          <p:nvPr/>
        </p:nvSpPr>
        <p:spPr bwMode="auto">
          <a:xfrm>
            <a:off x="8686800" y="1554164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3200" b="1" baseline="-25000">
                <a:solidFill>
                  <a:srgbClr val="FA1414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9780" name="Text Box 90"/>
          <p:cNvSpPr txBox="1">
            <a:spLocks noChangeArrowheads="1"/>
          </p:cNvSpPr>
          <p:nvPr/>
        </p:nvSpPr>
        <p:spPr bwMode="auto">
          <a:xfrm>
            <a:off x="8458200" y="1554164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=</a:t>
            </a:r>
            <a:endParaRPr lang="en-US" altLang="zh-CN" sz="3200" b="1" baseline="-25000">
              <a:solidFill>
                <a:srgbClr val="FA1414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11" name="Text Box 91"/>
          <p:cNvSpPr txBox="1"/>
          <p:nvPr/>
        </p:nvSpPr>
        <p:spPr>
          <a:xfrm>
            <a:off x="3072131" y="5949315"/>
            <a:ext cx="5282565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+mn-ea"/>
              </a:rPr>
              <a:t>相当于一个等臂杠杆</a:t>
            </a:r>
            <a:endParaRPr lang="zh-CN" altLang="en-US" sz="4000" b="1" baseline="-25000" noProof="1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212" name="Text Box 92"/>
          <p:cNvSpPr txBox="1">
            <a:spLocks noChangeArrowheads="1"/>
          </p:cNvSpPr>
          <p:nvPr/>
        </p:nvSpPr>
        <p:spPr bwMode="auto">
          <a:xfrm>
            <a:off x="7824788" y="42926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A1414"/>
                </a:solidFill>
                <a:latin typeface="Times New Roman" panose="02020603050405020304" pitchFamily="18" charset="0"/>
              </a:rPr>
              <a:t>F  =  G</a:t>
            </a:r>
            <a:endParaRPr lang="en-US" altLang="zh-CN" sz="3600" b="1" baseline="-25000">
              <a:solidFill>
                <a:srgbClr val="FA1414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83" name="Rectangle 94"/>
          <p:cNvSpPr>
            <a:spLocks noChangeArrowheads="1"/>
          </p:cNvSpPr>
          <p:nvPr/>
        </p:nvSpPr>
        <p:spPr bwMode="auto">
          <a:xfrm>
            <a:off x="1881188" y="811213"/>
            <a:ext cx="3892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chemeClr val="accent2"/>
                </a:solidFill>
                <a:latin typeface="Times New Roman" panose="02020603050405020304" pitchFamily="18" charset="0"/>
              </a:rPr>
              <a:t>一、定滑轮</a:t>
            </a:r>
            <a:r>
              <a:rPr lang="en-US" altLang="zh-CN" b="1"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5786502"/>
      </p:ext>
    </p:extLst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3" grpId="0" bldLvl="0" animBg="1"/>
      <p:bldP spid="5208" grpId="0"/>
      <p:bldP spid="5211" grpId="0"/>
      <p:bldP spid="52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ChangeArrowheads="1"/>
          </p:cNvSpPr>
          <p:nvPr/>
        </p:nvSpPr>
        <p:spPr bwMode="auto">
          <a:xfrm>
            <a:off x="1752600" y="0"/>
            <a:ext cx="8534400" cy="6858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4267200" y="2895600"/>
            <a:ext cx="1371600" cy="228600"/>
          </a:xfrm>
          <a:prstGeom prst="rect">
            <a:avLst/>
          </a:prstGeom>
          <a:solidFill>
            <a:srgbClr val="339966"/>
          </a:solidFill>
          <a:ln w="57150">
            <a:solidFill>
              <a:srgbClr val="FA141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30723" name="Group 8"/>
          <p:cNvGrpSpPr>
            <a:grpSpLocks/>
          </p:cNvGrpSpPr>
          <p:nvPr/>
        </p:nvGrpSpPr>
        <p:grpSpPr bwMode="auto">
          <a:xfrm rot="10806303">
            <a:off x="2209800" y="304800"/>
            <a:ext cx="6629400" cy="457200"/>
            <a:chOff x="2760" y="2640"/>
            <a:chExt cx="1338" cy="130"/>
          </a:xfrm>
        </p:grpSpPr>
        <p:sp>
          <p:nvSpPr>
            <p:cNvPr id="30724" name="Line 9"/>
            <p:cNvSpPr>
              <a:spLocks noChangeShapeType="1"/>
            </p:cNvSpPr>
            <p:nvPr/>
          </p:nvSpPr>
          <p:spPr bwMode="auto">
            <a:xfrm flipH="1">
              <a:off x="2760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5" name="Line 10"/>
            <p:cNvSpPr>
              <a:spLocks noChangeShapeType="1"/>
            </p:cNvSpPr>
            <p:nvPr/>
          </p:nvSpPr>
          <p:spPr bwMode="auto">
            <a:xfrm flipH="1">
              <a:off x="2880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6" name="Line 11"/>
            <p:cNvSpPr>
              <a:spLocks noChangeShapeType="1"/>
            </p:cNvSpPr>
            <p:nvPr/>
          </p:nvSpPr>
          <p:spPr bwMode="auto">
            <a:xfrm flipH="1">
              <a:off x="300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7" name="Line 12"/>
            <p:cNvSpPr>
              <a:spLocks noChangeShapeType="1"/>
            </p:cNvSpPr>
            <p:nvPr/>
          </p:nvSpPr>
          <p:spPr bwMode="auto">
            <a:xfrm flipH="1">
              <a:off x="312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8" name="Line 13"/>
            <p:cNvSpPr>
              <a:spLocks noChangeShapeType="1"/>
            </p:cNvSpPr>
            <p:nvPr/>
          </p:nvSpPr>
          <p:spPr bwMode="auto">
            <a:xfrm flipH="1">
              <a:off x="324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9" name="Line 14"/>
            <p:cNvSpPr>
              <a:spLocks noChangeShapeType="1"/>
            </p:cNvSpPr>
            <p:nvPr/>
          </p:nvSpPr>
          <p:spPr bwMode="auto">
            <a:xfrm flipH="1">
              <a:off x="3361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0" name="Line 15"/>
            <p:cNvSpPr>
              <a:spLocks noChangeShapeType="1"/>
            </p:cNvSpPr>
            <p:nvPr/>
          </p:nvSpPr>
          <p:spPr bwMode="auto">
            <a:xfrm flipH="1">
              <a:off x="348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1" name="Line 16"/>
            <p:cNvSpPr>
              <a:spLocks noChangeShapeType="1"/>
            </p:cNvSpPr>
            <p:nvPr/>
          </p:nvSpPr>
          <p:spPr bwMode="auto">
            <a:xfrm flipH="1">
              <a:off x="360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2" name="Line 17"/>
            <p:cNvSpPr>
              <a:spLocks noChangeShapeType="1"/>
            </p:cNvSpPr>
            <p:nvPr/>
          </p:nvSpPr>
          <p:spPr bwMode="auto">
            <a:xfrm flipH="1">
              <a:off x="372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3" name="Line 18"/>
            <p:cNvSpPr>
              <a:spLocks noChangeShapeType="1"/>
            </p:cNvSpPr>
            <p:nvPr/>
          </p:nvSpPr>
          <p:spPr bwMode="auto">
            <a:xfrm flipH="1">
              <a:off x="3842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4" name="Line 19"/>
            <p:cNvSpPr>
              <a:spLocks noChangeShapeType="1"/>
            </p:cNvSpPr>
            <p:nvPr/>
          </p:nvSpPr>
          <p:spPr bwMode="auto">
            <a:xfrm flipH="1">
              <a:off x="3963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5" name="Line 20"/>
            <p:cNvSpPr>
              <a:spLocks noChangeShapeType="1"/>
            </p:cNvSpPr>
            <p:nvPr/>
          </p:nvSpPr>
          <p:spPr bwMode="auto">
            <a:xfrm>
              <a:off x="2783" y="2640"/>
              <a:ext cx="131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36" name="Oval 21"/>
          <p:cNvSpPr>
            <a:spLocks noChangeArrowheads="1"/>
          </p:cNvSpPr>
          <p:nvPr/>
        </p:nvSpPr>
        <p:spPr bwMode="auto">
          <a:xfrm>
            <a:off x="4267200" y="1662114"/>
            <a:ext cx="2743200" cy="2746375"/>
          </a:xfrm>
          <a:prstGeom prst="ellipse">
            <a:avLst/>
          </a:prstGeom>
          <a:noFill/>
          <a:ln w="57150">
            <a:solidFill>
              <a:srgbClr val="0407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0737" name="Line 23"/>
          <p:cNvSpPr>
            <a:spLocks noChangeShapeType="1"/>
          </p:cNvSpPr>
          <p:nvPr/>
        </p:nvSpPr>
        <p:spPr bwMode="auto">
          <a:xfrm>
            <a:off x="4291013" y="2919413"/>
            <a:ext cx="0" cy="1714500"/>
          </a:xfrm>
          <a:prstGeom prst="line">
            <a:avLst/>
          </a:prstGeom>
          <a:noFill/>
          <a:ln w="7620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8" name="Rectangle 24"/>
          <p:cNvSpPr>
            <a:spLocks noChangeArrowheads="1"/>
          </p:cNvSpPr>
          <p:nvPr/>
        </p:nvSpPr>
        <p:spPr bwMode="auto">
          <a:xfrm>
            <a:off x="3657601" y="4610100"/>
            <a:ext cx="1133475" cy="800100"/>
          </a:xfrm>
          <a:prstGeom prst="rect">
            <a:avLst/>
          </a:prstGeom>
          <a:solidFill>
            <a:srgbClr val="FEDB82"/>
          </a:solidFill>
          <a:ln w="9525">
            <a:solidFill>
              <a:srgbClr val="FA141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7010400" y="3810000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30740" name="AutoShape 28"/>
          <p:cNvSpPr>
            <a:spLocks/>
          </p:cNvSpPr>
          <p:nvPr/>
        </p:nvSpPr>
        <p:spPr bwMode="auto">
          <a:xfrm rot="5466554">
            <a:off x="4800600" y="2133600"/>
            <a:ext cx="304800" cy="1219200"/>
          </a:xfrm>
          <a:prstGeom prst="leftBrace">
            <a:avLst>
              <a:gd name="adj1" fmla="val 33315"/>
              <a:gd name="adj2" fmla="val 50000"/>
            </a:avLst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0741" name="Text Box 29"/>
          <p:cNvSpPr txBox="1">
            <a:spLocks noChangeArrowheads="1"/>
          </p:cNvSpPr>
          <p:nvPr/>
        </p:nvSpPr>
        <p:spPr bwMode="auto">
          <a:xfrm>
            <a:off x="3200400" y="54864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30742" name="Text Box 30"/>
          <p:cNvSpPr txBox="1">
            <a:spLocks noChangeArrowheads="1"/>
          </p:cNvSpPr>
          <p:nvPr/>
        </p:nvSpPr>
        <p:spPr bwMode="auto">
          <a:xfrm>
            <a:off x="5410200" y="301625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0743" name="AutoShape 31"/>
          <p:cNvSpPr>
            <a:spLocks/>
          </p:cNvSpPr>
          <p:nvPr/>
        </p:nvSpPr>
        <p:spPr bwMode="auto">
          <a:xfrm rot="3294837">
            <a:off x="5867400" y="1828800"/>
            <a:ext cx="304800" cy="1219200"/>
          </a:xfrm>
          <a:prstGeom prst="leftBrace">
            <a:avLst>
              <a:gd name="adj1" fmla="val 33315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0744" name="Text Box 32"/>
          <p:cNvSpPr txBox="1">
            <a:spLocks noChangeArrowheads="1"/>
          </p:cNvSpPr>
          <p:nvPr/>
        </p:nvSpPr>
        <p:spPr bwMode="auto">
          <a:xfrm>
            <a:off x="4648200" y="21336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accent2"/>
                </a:solidFill>
                <a:latin typeface="Times New Roman" panose="02020603050405020304" pitchFamily="18" charset="0"/>
              </a:rPr>
              <a:t>L2</a:t>
            </a:r>
          </a:p>
        </p:txBody>
      </p:sp>
      <p:sp>
        <p:nvSpPr>
          <p:cNvPr id="30745" name="Text Box 34"/>
          <p:cNvSpPr txBox="1">
            <a:spLocks noChangeArrowheads="1"/>
          </p:cNvSpPr>
          <p:nvPr/>
        </p:nvSpPr>
        <p:spPr bwMode="auto">
          <a:xfrm>
            <a:off x="5715000" y="18288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5050"/>
                </a:solidFill>
                <a:latin typeface="Times New Roman" panose="02020603050405020304" pitchFamily="18" charset="0"/>
              </a:rPr>
              <a:t>L1</a:t>
            </a:r>
          </a:p>
        </p:txBody>
      </p:sp>
      <p:sp>
        <p:nvSpPr>
          <p:cNvPr id="30746" name="Line 35"/>
          <p:cNvSpPr>
            <a:spLocks noChangeShapeType="1"/>
          </p:cNvSpPr>
          <p:nvPr/>
        </p:nvSpPr>
        <p:spPr bwMode="auto">
          <a:xfrm>
            <a:off x="6553200" y="1981200"/>
            <a:ext cx="1371600" cy="19050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7" name="Rectangle 36"/>
          <p:cNvSpPr>
            <a:spLocks noChangeArrowheads="1"/>
          </p:cNvSpPr>
          <p:nvPr/>
        </p:nvSpPr>
        <p:spPr bwMode="auto">
          <a:xfrm rot="19397432">
            <a:off x="5486400" y="2590800"/>
            <a:ext cx="1371600" cy="152400"/>
          </a:xfrm>
          <a:prstGeom prst="rect">
            <a:avLst/>
          </a:prstGeom>
          <a:solidFill>
            <a:srgbClr val="339966"/>
          </a:solidFill>
          <a:ln w="57150">
            <a:solidFill>
              <a:srgbClr val="FA141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0748" name="Line 26"/>
          <p:cNvSpPr>
            <a:spLocks noChangeShapeType="1"/>
          </p:cNvSpPr>
          <p:nvPr/>
        </p:nvSpPr>
        <p:spPr bwMode="auto">
          <a:xfrm flipH="1" flipV="1">
            <a:off x="5629276" y="762000"/>
            <a:ext cx="9525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8153400" y="12192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L1=L2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1990725" y="1268413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A1414"/>
                </a:solidFill>
                <a:latin typeface="Times New Roman" panose="02020603050405020304" pitchFamily="18" charset="0"/>
              </a:rPr>
              <a:t>相当于一个等臂杠杆</a:t>
            </a:r>
            <a:endParaRPr lang="zh-CN" altLang="en-US" sz="3200" b="1" baseline="-25000">
              <a:solidFill>
                <a:srgbClr val="FA1414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8229600" y="33528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F  =  G</a:t>
            </a:r>
            <a:endParaRPr lang="en-US" altLang="zh-CN" sz="3200" b="1" baseline="-25000">
              <a:solidFill>
                <a:srgbClr val="FA1414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5562600" y="4505326"/>
            <a:ext cx="4648200" cy="23526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</a:rPr>
              <a:t>改变拉力方向后，还是等臂杠杆，所以只使用定滑轮，无论拉力方向怎么样，</a:t>
            </a:r>
            <a:r>
              <a:rPr lang="en-US" altLang="zh-CN" sz="3600" b="1">
                <a:latin typeface="Times New Roman" panose="02020603050405020304" pitchFamily="18" charset="0"/>
              </a:rPr>
              <a:t>F</a:t>
            </a:r>
            <a:r>
              <a:rPr lang="zh-CN" altLang="en-US" sz="3600" b="1">
                <a:latin typeface="Times New Roman" panose="02020603050405020304" pitchFamily="18" charset="0"/>
              </a:rPr>
              <a:t>＝</a:t>
            </a:r>
            <a:r>
              <a:rPr lang="en-US" altLang="zh-CN" sz="3600" b="1">
                <a:latin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27298832"/>
      </p:ext>
    </p:extLst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build="p"/>
      <p:bldP spid="6182" grpId="0"/>
      <p:bldP spid="6183" grpId="0"/>
      <p:bldP spid="6184" grpId="0"/>
      <p:bldP spid="618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val 2"/>
          <p:cNvSpPr>
            <a:spLocks noChangeArrowheads="1"/>
          </p:cNvSpPr>
          <p:nvPr/>
        </p:nvSpPr>
        <p:spPr bwMode="auto">
          <a:xfrm>
            <a:off x="4656139" y="2420938"/>
            <a:ext cx="2376487" cy="252095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746" name="Rectangle 3" descr="褐色大理石"/>
          <p:cNvSpPr>
            <a:spLocks noChangeArrowheads="1"/>
          </p:cNvSpPr>
          <p:nvPr/>
        </p:nvSpPr>
        <p:spPr bwMode="auto">
          <a:xfrm>
            <a:off x="3143250" y="333376"/>
            <a:ext cx="1512888" cy="65246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4440239" y="3500438"/>
            <a:ext cx="504825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1748" name="Arc 5"/>
          <p:cNvSpPr>
            <a:spLocks noChangeArrowheads="1"/>
          </p:cNvSpPr>
          <p:nvPr/>
        </p:nvSpPr>
        <p:spPr bwMode="auto">
          <a:xfrm rot="754043">
            <a:off x="6672264" y="2276475"/>
            <a:ext cx="1106487" cy="2159000"/>
          </a:xfrm>
          <a:custGeom>
            <a:avLst/>
            <a:gdLst>
              <a:gd name="T0" fmla="*/ -1 w 20769"/>
              <a:gd name="T1" fmla="*/ 0 h 21600"/>
              <a:gd name="T2" fmla="*/ 20768 w 20769"/>
              <a:gd name="T3" fmla="*/ 15665 h 21600"/>
              <a:gd name="T4" fmla="*/ -1 w 20769"/>
              <a:gd name="T5" fmla="*/ 0 h 21600"/>
              <a:gd name="T6" fmla="*/ 20768 w 20769"/>
              <a:gd name="T7" fmla="*/ 15665 h 21600"/>
              <a:gd name="T8" fmla="*/ 0 w 20769"/>
              <a:gd name="T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69" h="21600" fill="none">
                <a:moveTo>
                  <a:pt x="-1" y="0"/>
                </a:moveTo>
                <a:cubicBezTo>
                  <a:pt x="9643" y="0"/>
                  <a:pt x="18118" y="6392"/>
                  <a:pt x="20768" y="15665"/>
                </a:cubicBezTo>
              </a:path>
              <a:path w="20769" h="21600" stroke="0">
                <a:moveTo>
                  <a:pt x="-1" y="0"/>
                </a:moveTo>
                <a:cubicBezTo>
                  <a:pt x="9643" y="0"/>
                  <a:pt x="18118" y="6392"/>
                  <a:pt x="20768" y="15665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H="1" flipV="1">
            <a:off x="6743700" y="2133601"/>
            <a:ext cx="287338" cy="73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591176" y="549275"/>
            <a:ext cx="4392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Arial" panose="020B0604020202020204" pitchFamily="34" charset="0"/>
                <a:ea typeface="黑体" panose="02010609060101010101" pitchFamily="49" charset="-122"/>
              </a:rPr>
              <a:t>寻找支点</a:t>
            </a:r>
          </a:p>
        </p:txBody>
      </p:sp>
    </p:spTree>
    <p:extLst>
      <p:ext uri="{BB962C8B-B14F-4D97-AF65-F5344CB8AC3E}">
        <p14:creationId xmlns:p14="http://schemas.microsoft.com/office/powerpoint/2010/main" val="31610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椭圆 88065"/>
          <p:cNvSpPr>
            <a:spLocks noChangeArrowheads="1"/>
          </p:cNvSpPr>
          <p:nvPr/>
        </p:nvSpPr>
        <p:spPr bwMode="auto">
          <a:xfrm>
            <a:off x="4494213" y="3044825"/>
            <a:ext cx="1981200" cy="1898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8068" name="组合 88067"/>
          <p:cNvGrpSpPr>
            <a:grpSpLocks/>
          </p:cNvGrpSpPr>
          <p:nvPr/>
        </p:nvGrpSpPr>
        <p:grpSpPr bwMode="auto">
          <a:xfrm rot="10800000">
            <a:off x="5867400" y="2163764"/>
            <a:ext cx="1219200" cy="219075"/>
            <a:chOff x="3121" y="1752"/>
            <a:chExt cx="722" cy="130"/>
          </a:xfrm>
        </p:grpSpPr>
        <p:sp>
          <p:nvSpPr>
            <p:cNvPr id="32771" name="直接连接符 88068"/>
            <p:cNvSpPr>
              <a:spLocks noChangeShapeType="1"/>
            </p:cNvSpPr>
            <p:nvPr/>
          </p:nvSpPr>
          <p:spPr bwMode="auto">
            <a:xfrm flipH="1">
              <a:off x="3121" y="1760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2" name="直接连接符 88069"/>
            <p:cNvSpPr>
              <a:spLocks noChangeShapeType="1"/>
            </p:cNvSpPr>
            <p:nvPr/>
          </p:nvSpPr>
          <p:spPr bwMode="auto">
            <a:xfrm flipH="1">
              <a:off x="3241" y="1760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3" name="直接连接符 88070"/>
            <p:cNvSpPr>
              <a:spLocks noChangeShapeType="1"/>
            </p:cNvSpPr>
            <p:nvPr/>
          </p:nvSpPr>
          <p:spPr bwMode="auto">
            <a:xfrm flipH="1">
              <a:off x="3362" y="1760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4" name="直接连接符 88071"/>
            <p:cNvSpPr>
              <a:spLocks noChangeShapeType="1"/>
            </p:cNvSpPr>
            <p:nvPr/>
          </p:nvSpPr>
          <p:spPr bwMode="auto">
            <a:xfrm flipH="1">
              <a:off x="3482" y="1760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5" name="直接连接符 88072"/>
            <p:cNvSpPr>
              <a:spLocks noChangeShapeType="1"/>
            </p:cNvSpPr>
            <p:nvPr/>
          </p:nvSpPr>
          <p:spPr bwMode="auto">
            <a:xfrm flipH="1">
              <a:off x="3602" y="1760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6" name="直接连接符 88073"/>
            <p:cNvSpPr>
              <a:spLocks noChangeShapeType="1"/>
            </p:cNvSpPr>
            <p:nvPr/>
          </p:nvSpPr>
          <p:spPr bwMode="auto">
            <a:xfrm flipH="1">
              <a:off x="3722" y="1760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直接连接符 88074"/>
            <p:cNvSpPr>
              <a:spLocks noChangeShapeType="1"/>
            </p:cNvSpPr>
            <p:nvPr/>
          </p:nvSpPr>
          <p:spPr bwMode="auto">
            <a:xfrm>
              <a:off x="3144" y="1752"/>
              <a:ext cx="698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8076" name="直接连接符 88075"/>
          <p:cNvSpPr>
            <a:spLocks noChangeShapeType="1"/>
          </p:cNvSpPr>
          <p:nvPr/>
        </p:nvSpPr>
        <p:spPr bwMode="auto">
          <a:xfrm>
            <a:off x="6475414" y="2352675"/>
            <a:ext cx="1587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077" name="椭圆 88076"/>
          <p:cNvSpPr>
            <a:spLocks noChangeArrowheads="1"/>
          </p:cNvSpPr>
          <p:nvPr/>
        </p:nvSpPr>
        <p:spPr bwMode="auto">
          <a:xfrm>
            <a:off x="6430964" y="3997326"/>
            <a:ext cx="79375" cy="79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b="1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88078" name="组合 88077"/>
          <p:cNvGrpSpPr>
            <a:grpSpLocks/>
          </p:cNvGrpSpPr>
          <p:nvPr/>
        </p:nvGrpSpPr>
        <p:grpSpPr bwMode="auto">
          <a:xfrm>
            <a:off x="4494213" y="3114675"/>
            <a:ext cx="1955800" cy="2401888"/>
            <a:chOff x="3840" y="1536"/>
            <a:chExt cx="1232" cy="1513"/>
          </a:xfrm>
        </p:grpSpPr>
        <p:sp>
          <p:nvSpPr>
            <p:cNvPr id="32781" name="xjhzja2"/>
            <p:cNvSpPr>
              <a:spLocks noChangeArrowheads="1"/>
            </p:cNvSpPr>
            <p:nvPr/>
          </p:nvSpPr>
          <p:spPr bwMode="auto">
            <a:xfrm rot="5400000">
              <a:off x="4447" y="1503"/>
              <a:ext cx="25" cy="1222"/>
            </a:xfrm>
            <a:prstGeom prst="roundRect">
              <a:avLst>
                <a:gd name="adj" fmla="val 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782" name="组合 88079"/>
            <p:cNvGrpSpPr>
              <a:grpSpLocks/>
            </p:cNvGrpSpPr>
            <p:nvPr/>
          </p:nvGrpSpPr>
          <p:grpSpPr bwMode="auto">
            <a:xfrm>
              <a:off x="4300" y="2112"/>
              <a:ext cx="384" cy="937"/>
              <a:chOff x="4320" y="2112"/>
              <a:chExt cx="384" cy="937"/>
            </a:xfrm>
          </p:grpSpPr>
          <p:grpSp>
            <p:nvGrpSpPr>
              <p:cNvPr id="32783" name="xjhlx13"/>
              <p:cNvGrpSpPr>
                <a:grpSpLocks/>
              </p:cNvGrpSpPr>
              <p:nvPr/>
            </p:nvGrpSpPr>
            <p:grpSpPr bwMode="auto">
              <a:xfrm>
                <a:off x="4320" y="2592"/>
                <a:ext cx="384" cy="457"/>
                <a:chOff x="6627" y="2220"/>
                <a:chExt cx="1155" cy="1502"/>
              </a:xfrm>
            </p:grpSpPr>
            <p:sp>
              <p:nvSpPr>
                <p:cNvPr id="32784" name="任意多边形 88081"/>
                <p:cNvSpPr>
                  <a:spLocks noChangeArrowheads="1"/>
                </p:cNvSpPr>
                <p:nvPr/>
              </p:nvSpPr>
              <p:spPr bwMode="auto">
                <a:xfrm>
                  <a:off x="7067" y="3288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85" name="任意多边形 88082"/>
                <p:cNvSpPr>
                  <a:spLocks noChangeArrowheads="1"/>
                </p:cNvSpPr>
                <p:nvPr/>
              </p:nvSpPr>
              <p:spPr bwMode="auto">
                <a:xfrm flipH="1" flipV="1">
                  <a:off x="7002" y="2220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86" name="矩形 88083"/>
                <p:cNvSpPr>
                  <a:spLocks noChangeArrowheads="1"/>
                </p:cNvSpPr>
                <p:nvPr/>
              </p:nvSpPr>
              <p:spPr bwMode="auto">
                <a:xfrm>
                  <a:off x="6627" y="2614"/>
                  <a:ext cx="1155" cy="76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2787" name="直接连接符 88084"/>
              <p:cNvSpPr>
                <a:spLocks noChangeShapeType="1"/>
              </p:cNvSpPr>
              <p:nvPr/>
            </p:nvSpPr>
            <p:spPr bwMode="auto">
              <a:xfrm flipV="1">
                <a:off x="4512" y="2112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88" name="直接连接符 88085"/>
            <p:cNvSpPr>
              <a:spLocks noChangeShapeType="1"/>
            </p:cNvSpPr>
            <p:nvPr/>
          </p:nvSpPr>
          <p:spPr bwMode="auto">
            <a:xfrm flipV="1">
              <a:off x="3840" y="1536"/>
              <a:ext cx="0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8087" name="椭圆 88086"/>
          <p:cNvSpPr>
            <a:spLocks noChangeArrowheads="1"/>
          </p:cNvSpPr>
          <p:nvPr/>
        </p:nvSpPr>
        <p:spPr bwMode="auto">
          <a:xfrm>
            <a:off x="6426201" y="3983039"/>
            <a:ext cx="79375" cy="79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b="1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88088" name="组合 88087"/>
          <p:cNvGrpSpPr>
            <a:grpSpLocks/>
          </p:cNvGrpSpPr>
          <p:nvPr/>
        </p:nvGrpSpPr>
        <p:grpSpPr bwMode="auto">
          <a:xfrm>
            <a:off x="4538664" y="2809876"/>
            <a:ext cx="1939925" cy="2568575"/>
            <a:chOff x="2592" y="1797"/>
            <a:chExt cx="1222" cy="1618"/>
          </a:xfrm>
        </p:grpSpPr>
        <p:sp>
          <p:nvSpPr>
            <p:cNvPr id="32791" name="xjhzja2"/>
            <p:cNvSpPr>
              <a:spLocks noChangeArrowheads="1"/>
            </p:cNvSpPr>
            <p:nvPr/>
          </p:nvSpPr>
          <p:spPr bwMode="auto">
            <a:xfrm rot="6002764">
              <a:off x="3189" y="1849"/>
              <a:ext cx="25" cy="1222"/>
            </a:xfrm>
            <a:prstGeom prst="roundRect">
              <a:avLst>
                <a:gd name="adj" fmla="val 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792" name="组合 88089"/>
            <p:cNvGrpSpPr>
              <a:grpSpLocks/>
            </p:cNvGrpSpPr>
            <p:nvPr/>
          </p:nvGrpSpPr>
          <p:grpSpPr bwMode="auto">
            <a:xfrm>
              <a:off x="3054" y="2478"/>
              <a:ext cx="384" cy="937"/>
              <a:chOff x="4320" y="2112"/>
              <a:chExt cx="384" cy="937"/>
            </a:xfrm>
          </p:grpSpPr>
          <p:grpSp>
            <p:nvGrpSpPr>
              <p:cNvPr id="32793" name="xjhlx13"/>
              <p:cNvGrpSpPr>
                <a:grpSpLocks/>
              </p:cNvGrpSpPr>
              <p:nvPr/>
            </p:nvGrpSpPr>
            <p:grpSpPr bwMode="auto">
              <a:xfrm>
                <a:off x="4320" y="2592"/>
                <a:ext cx="384" cy="457"/>
                <a:chOff x="6627" y="2220"/>
                <a:chExt cx="1155" cy="1502"/>
              </a:xfrm>
            </p:grpSpPr>
            <p:sp>
              <p:nvSpPr>
                <p:cNvPr id="32794" name="任意多边形 88091"/>
                <p:cNvSpPr>
                  <a:spLocks noChangeArrowheads="1"/>
                </p:cNvSpPr>
                <p:nvPr/>
              </p:nvSpPr>
              <p:spPr bwMode="auto">
                <a:xfrm>
                  <a:off x="7067" y="3288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95" name="任意多边形 88092"/>
                <p:cNvSpPr>
                  <a:spLocks noChangeArrowheads="1"/>
                </p:cNvSpPr>
                <p:nvPr/>
              </p:nvSpPr>
              <p:spPr bwMode="auto">
                <a:xfrm flipH="1" flipV="1">
                  <a:off x="7002" y="2220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96" name="矩形 88093"/>
                <p:cNvSpPr>
                  <a:spLocks noChangeArrowheads="1"/>
                </p:cNvSpPr>
                <p:nvPr/>
              </p:nvSpPr>
              <p:spPr bwMode="auto">
                <a:xfrm>
                  <a:off x="6627" y="2614"/>
                  <a:ext cx="1155" cy="76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2797" name="直接连接符 88094"/>
              <p:cNvSpPr>
                <a:spLocks noChangeShapeType="1"/>
              </p:cNvSpPr>
              <p:nvPr/>
            </p:nvSpPr>
            <p:spPr bwMode="auto">
              <a:xfrm flipV="1">
                <a:off x="4512" y="2112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98" name="直接连接符 88095"/>
            <p:cNvSpPr>
              <a:spLocks noChangeShapeType="1"/>
            </p:cNvSpPr>
            <p:nvPr/>
          </p:nvSpPr>
          <p:spPr bwMode="auto">
            <a:xfrm flipV="1">
              <a:off x="2599" y="1797"/>
              <a:ext cx="0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99" name="文本框 88102"/>
          <p:cNvSpPr txBox="1">
            <a:spLocks noChangeArrowheads="1"/>
          </p:cNvSpPr>
          <p:nvPr/>
        </p:nvSpPr>
        <p:spPr bwMode="auto">
          <a:xfrm>
            <a:off x="5257800" y="5440364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G</a:t>
            </a:r>
            <a:r>
              <a:rPr lang="zh-CN" altLang="en-US" sz="3200" b="1" baseline="-25000">
                <a:latin typeface="Arial" panose="020B0604020202020204" pitchFamily="34" charset="0"/>
              </a:rPr>
              <a:t>物</a:t>
            </a:r>
          </a:p>
        </p:txBody>
      </p:sp>
      <p:sp>
        <p:nvSpPr>
          <p:cNvPr id="32800" name="文本框 88103"/>
          <p:cNvSpPr txBox="1">
            <a:spLocks noChangeArrowheads="1"/>
          </p:cNvSpPr>
          <p:nvPr/>
        </p:nvSpPr>
        <p:spPr bwMode="auto">
          <a:xfrm>
            <a:off x="4114800" y="2436813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32801" name="矩形 88104"/>
          <p:cNvSpPr>
            <a:spLocks noChangeArrowheads="1" noChangeShapeType="1" noTextEdit="1"/>
          </p:cNvSpPr>
          <p:nvPr/>
        </p:nvSpPr>
        <p:spPr bwMode="auto">
          <a:xfrm>
            <a:off x="2667000" y="792163"/>
            <a:ext cx="723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动滑轮的支点在哪呢？</a:t>
            </a:r>
          </a:p>
        </p:txBody>
      </p:sp>
    </p:spTree>
    <p:extLst>
      <p:ext uri="{BB962C8B-B14F-4D97-AF65-F5344CB8AC3E}">
        <p14:creationId xmlns:p14="http://schemas.microsoft.com/office/powerpoint/2010/main" val="28164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 bldLvl="0" animBg="1"/>
      <p:bldP spid="8808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36867" descr="动滑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文本框 36869"/>
          <p:cNvSpPr txBox="1"/>
          <p:nvPr/>
        </p:nvSpPr>
        <p:spPr>
          <a:xfrm>
            <a:off x="4572000" y="3810000"/>
            <a:ext cx="609600" cy="6413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O</a:t>
            </a:r>
            <a:endParaRPr lang="en-US" altLang="zh-CN" sz="36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71" name="文本框 36870"/>
          <p:cNvSpPr txBox="1">
            <a:spLocks noChangeArrowheads="1"/>
          </p:cNvSpPr>
          <p:nvPr/>
        </p:nvSpPr>
        <p:spPr bwMode="auto">
          <a:xfrm>
            <a:off x="4800600" y="3048001"/>
            <a:ext cx="45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0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36872" name="直接连接符 36871"/>
          <p:cNvSpPr>
            <a:spLocks noChangeShapeType="1"/>
          </p:cNvSpPr>
          <p:nvPr/>
        </p:nvSpPr>
        <p:spPr bwMode="auto">
          <a:xfrm>
            <a:off x="7162800" y="2286000"/>
            <a:ext cx="0" cy="17526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3" name="直接连接符 36872"/>
          <p:cNvSpPr>
            <a:spLocks noChangeShapeType="1"/>
          </p:cNvSpPr>
          <p:nvPr/>
        </p:nvSpPr>
        <p:spPr bwMode="auto">
          <a:xfrm>
            <a:off x="6172200" y="4114800"/>
            <a:ext cx="0" cy="20574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4" name="左大括号 36873"/>
          <p:cNvSpPr>
            <a:spLocks/>
          </p:cNvSpPr>
          <p:nvPr/>
        </p:nvSpPr>
        <p:spPr bwMode="auto">
          <a:xfrm rot="16126207">
            <a:off x="5448300" y="3771900"/>
            <a:ext cx="304800" cy="990600"/>
          </a:xfrm>
          <a:prstGeom prst="leftBrace">
            <a:avLst>
              <a:gd name="adj1" fmla="val 27068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5" name="左大括号 36874"/>
          <p:cNvSpPr>
            <a:spLocks/>
          </p:cNvSpPr>
          <p:nvPr/>
        </p:nvSpPr>
        <p:spPr bwMode="auto">
          <a:xfrm rot="5400000">
            <a:off x="5943600" y="2819400"/>
            <a:ext cx="381000" cy="2057400"/>
          </a:xfrm>
          <a:prstGeom prst="leftBrace">
            <a:avLst>
              <a:gd name="adj1" fmla="val 45000"/>
              <a:gd name="adj2" fmla="val 3063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6" name="文本框 36875"/>
          <p:cNvSpPr txBox="1"/>
          <p:nvPr/>
        </p:nvSpPr>
        <p:spPr>
          <a:xfrm>
            <a:off x="6248400" y="2514600"/>
            <a:ext cx="685800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i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l</a:t>
            </a:r>
            <a:r>
              <a:rPr lang="en-US" altLang="zh-CN" sz="3200" b="1" i="1" baseline="-2500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1</a:t>
            </a:r>
            <a:endParaRPr lang="en-US" altLang="zh-CN" sz="3200" b="1" i="1" baseline="-2500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77" name="文本框 36876"/>
          <p:cNvSpPr txBox="1"/>
          <p:nvPr/>
        </p:nvSpPr>
        <p:spPr>
          <a:xfrm>
            <a:off x="5105400" y="4343400"/>
            <a:ext cx="762000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i="1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l</a:t>
            </a:r>
            <a:r>
              <a:rPr lang="en-US" altLang="zh-CN" sz="3200" b="1" i="1" baseline="-25000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2</a:t>
            </a:r>
            <a:endParaRPr lang="en-US" altLang="zh-CN" sz="3200" b="1" i="1" baseline="-25000" noProof="1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78" name="文本框 36877"/>
          <p:cNvSpPr txBox="1"/>
          <p:nvPr/>
        </p:nvSpPr>
        <p:spPr>
          <a:xfrm>
            <a:off x="7751763" y="1844675"/>
            <a:ext cx="2590800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5400" b="1" i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l</a:t>
            </a:r>
            <a:r>
              <a:rPr lang="en-US" altLang="zh-CN" sz="5400" b="1" i="1" baseline="-2500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1 </a:t>
            </a:r>
            <a:r>
              <a:rPr lang="en-US" altLang="zh-CN" sz="5400" b="1" i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=</a:t>
            </a:r>
            <a:r>
              <a:rPr lang="en-US" altLang="zh-CN" sz="5400" b="1" i="1" noProof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2l</a:t>
            </a:r>
            <a:r>
              <a:rPr lang="en-US" altLang="zh-CN" sz="5400" b="1" i="1" baseline="-25000" noProof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2</a:t>
            </a:r>
            <a:endParaRPr lang="en-US" altLang="zh-CN" sz="5400" b="1" i="1" baseline="-25000" noProof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000000"/>
              </a:buClr>
            </a:pPr>
            <a:endParaRPr lang="en-US" altLang="zh-CN" sz="5400" b="1" i="1" baseline="-25000" noProof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79" name="文本框 36878"/>
          <p:cNvSpPr txBox="1"/>
          <p:nvPr/>
        </p:nvSpPr>
        <p:spPr>
          <a:xfrm>
            <a:off x="7608888" y="3789364"/>
            <a:ext cx="3059112" cy="21698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5400" b="1" i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F</a:t>
            </a:r>
            <a:r>
              <a:rPr lang="en-US" altLang="zh-CN" sz="5400" b="1" i="1" baseline="-2500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1 </a:t>
            </a:r>
            <a:r>
              <a:rPr lang="en-US" altLang="zh-CN" sz="5400" b="1" i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=</a:t>
            </a:r>
            <a:r>
              <a:rPr lang="en-US" altLang="zh-CN" sz="5400" b="1" i="1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 </a:t>
            </a:r>
            <a:r>
              <a:rPr lang="en-US" altLang="zh-CN" sz="5400" b="1" i="1" noProof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F</a:t>
            </a:r>
            <a:r>
              <a:rPr lang="en-US" altLang="zh-CN" sz="5400" b="1" i="1" baseline="-25000" noProof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2</a:t>
            </a:r>
            <a:r>
              <a:rPr lang="en-US" altLang="zh-CN" sz="5400" b="1" i="1" noProof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18" charset="0"/>
                <a:cs typeface="+mn-ea"/>
              </a:rPr>
              <a:t> /2</a:t>
            </a:r>
            <a:endParaRPr lang="en-US" altLang="zh-CN" sz="5400" b="1" i="1" noProof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000000"/>
              </a:buClr>
            </a:pPr>
            <a:endParaRPr lang="en-US" altLang="zh-CN" sz="5400" b="1" i="1" noProof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81" name="文本框 36880"/>
          <p:cNvSpPr txBox="1">
            <a:spLocks noChangeArrowheads="1"/>
          </p:cNvSpPr>
          <p:nvPr/>
        </p:nvSpPr>
        <p:spPr bwMode="auto">
          <a:xfrm>
            <a:off x="1990725" y="260350"/>
            <a:ext cx="2586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2C61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二、动滑轮</a:t>
            </a:r>
            <a:endParaRPr lang="zh-CN" altLang="en-US" sz="300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Tahom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3705" y="4149090"/>
            <a:ext cx="2559050" cy="228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 noProof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+mn-ea"/>
                <a:sym typeface="+mn-ea"/>
              </a:rPr>
              <a:t>实质是动力臂是阻力臂</a:t>
            </a:r>
            <a:r>
              <a:rPr lang="en-US" altLang="zh-CN" sz="3600" b="1" noProof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+mn-ea"/>
                <a:sym typeface="+mn-ea"/>
              </a:rPr>
              <a:t>2</a:t>
            </a:r>
            <a:r>
              <a:rPr lang="zh-CN" altLang="en-US" sz="3600" b="1" noProof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+mn-ea"/>
                <a:sym typeface="+mn-ea"/>
              </a:rPr>
              <a:t>倍的</a:t>
            </a:r>
            <a:r>
              <a:rPr lang="zh-CN" altLang="en-US" sz="3600" b="1" noProof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charset="0"/>
                <a:ea typeface="楷体" charset="0"/>
                <a:cs typeface="+mn-ea"/>
                <a:sym typeface="+mn-ea"/>
              </a:rPr>
              <a:t>省力杠杆</a:t>
            </a:r>
            <a:endParaRPr lang="zh-CN" altLang="en-US" sz="3600" b="1" noProof="1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charset="0"/>
              <a:ea typeface="楷体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543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  <p:bldP spid="36876" grpId="0"/>
      <p:bldP spid="36877" grpId="0"/>
      <p:bldP spid="36878" grpId="0"/>
      <p:bldP spid="36879" grpId="0"/>
      <p:bldP spid="368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20066201827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r="33052"/>
          <a:stretch>
            <a:fillRect/>
          </a:stretch>
        </p:blipFill>
        <p:spPr bwMode="auto">
          <a:xfrm>
            <a:off x="2033589" y="1312863"/>
            <a:ext cx="4784725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AutoShape 3"/>
          <p:cNvSpPr>
            <a:spLocks noChangeArrowheads="1"/>
          </p:cNvSpPr>
          <p:nvPr/>
        </p:nvSpPr>
        <p:spPr bwMode="auto">
          <a:xfrm>
            <a:off x="2752725" y="3617914"/>
            <a:ext cx="1441450" cy="935037"/>
          </a:xfrm>
          <a:prstGeom prst="wedgeRoundRectCallout">
            <a:avLst>
              <a:gd name="adj1" fmla="val -64097"/>
              <a:gd name="adj2" fmla="val 717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b="1">
                <a:solidFill>
                  <a:srgbClr val="FF0066"/>
                </a:solidFill>
                <a:latin typeface="Arial" panose="020B0604020202020204" pitchFamily="34" charset="0"/>
              </a:rPr>
              <a:t>请您帮忙抓住，我到楼上接袋子。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2752725" y="3617914"/>
            <a:ext cx="1296988" cy="935037"/>
          </a:xfrm>
          <a:prstGeom prst="wedgeRoundRectCallout">
            <a:avLst>
              <a:gd name="adj1" fmla="val -65667"/>
              <a:gd name="adj2" fmla="val 7173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zh-CN">
              <a:latin typeface="Arial" panose="020B0604020202020204" pitchFamily="34" charset="0"/>
            </a:endParaRPr>
          </a:p>
        </p:txBody>
      </p:sp>
      <p:pic>
        <p:nvPicPr>
          <p:cNvPr id="29701" name="Picture 5" descr="20066201827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5"/>
          <a:stretch>
            <a:fillRect/>
          </a:stretch>
        </p:blipFill>
        <p:spPr bwMode="auto">
          <a:xfrm>
            <a:off x="7361238" y="1385888"/>
            <a:ext cx="2514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6642100" y="1889126"/>
            <a:ext cx="1079500" cy="504825"/>
          </a:xfrm>
          <a:prstGeom prst="wedgeRoundRectCallout">
            <a:avLst>
              <a:gd name="adj1" fmla="val 39852"/>
              <a:gd name="adj2" fmla="val 978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救命！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8874126" y="3760788"/>
            <a:ext cx="1584325" cy="792162"/>
          </a:xfrm>
          <a:prstGeom prst="wedgeRoundRectCallout">
            <a:avLst>
              <a:gd name="adj1" fmla="val -63528"/>
              <a:gd name="adj2" fmla="val -61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啊？你怎么上来了！</a:t>
            </a:r>
          </a:p>
        </p:txBody>
      </p:sp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5202238" y="3689351"/>
            <a:ext cx="1655762" cy="720725"/>
          </a:xfrm>
          <a:prstGeom prst="wedgeRoundRectCallout">
            <a:avLst>
              <a:gd name="adj1" fmla="val -62847"/>
              <a:gd name="adj2" fmla="val 949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>
                <a:latin typeface="Arial" panose="020B0604020202020204" pitchFamily="34" charset="0"/>
              </a:rPr>
              <a:t>好的，唉，唉唉</a:t>
            </a:r>
            <a:r>
              <a:rPr lang="zh-CN" altLang="zh-CN">
                <a:latin typeface="Arial" panose="020B0604020202020204" pitchFamily="34" charset="0"/>
                <a:cs typeface="Arial" panose="020B0604020202020204" pitchFamily="34" charset="0"/>
              </a:rPr>
              <a:t>.......</a:t>
            </a:r>
          </a:p>
        </p:txBody>
      </p:sp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9594851" y="1889126"/>
            <a:ext cx="771525" cy="1166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6000" b="1" kern="1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328988" y="450850"/>
            <a:ext cx="676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66"/>
                </a:solidFill>
                <a:latin typeface="Arial" panose="020B0604020202020204" pitchFamily="34" charset="0"/>
              </a:rPr>
              <a:t>这是怎么回事？为什么会出现这种情况？</a:t>
            </a:r>
          </a:p>
        </p:txBody>
      </p:sp>
      <p:pic>
        <p:nvPicPr>
          <p:cNvPr id="29707" name="Picture 11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44450"/>
            <a:ext cx="12049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2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47 0.09213 C -0.27847 0.13889 -0.25052 0.17477 -0.21649 0.17477 C -0.18142 0.17477 -0.15347 0.13889 -0.15347 0.09213 C -0.15347 0.04537 -0.12552 0.00949 -0.09045 0.00949 C -0.05642 0.00949 -0.02847 0.04537 -0.02847 0.0921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19289" y="260351"/>
            <a:ext cx="8713787" cy="4608513"/>
          </a:xfrm>
        </p:spPr>
        <p:txBody>
          <a:bodyPr/>
          <a:lstStyle/>
          <a:p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如图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所示甲、乙两个装置，已知： 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A 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重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牛，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在地面上滑动时所受的摩擦力为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牛（不考虑绳与滑轮的摩擦）。要使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向右匀速滑动，拉力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甲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en-US" altLang="zh-CN" b="1" u="sng" smtClean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牛，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乙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en-US" altLang="zh-CN" b="1" u="sng" smtClean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牛　　　 </a:t>
            </a:r>
          </a:p>
        </p:txBody>
      </p:sp>
      <p:pic>
        <p:nvPicPr>
          <p:cNvPr id="36866" name="Picture 3" descr="butu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9" y="2349501"/>
            <a:ext cx="32083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430588" y="1557339"/>
            <a:ext cx="792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CC00FF"/>
                </a:solidFill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311900" y="1557339"/>
            <a:ext cx="86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CC00FF"/>
                </a:solidFill>
                <a:latin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77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/>
      <p:bldP spid="28677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5"/>
          <p:cNvSpPr txBox="1">
            <a:spLocks noChangeArrowheads="1"/>
          </p:cNvSpPr>
          <p:nvPr/>
        </p:nvSpPr>
        <p:spPr bwMode="auto">
          <a:xfrm>
            <a:off x="2208213" y="1693864"/>
            <a:ext cx="6335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五星红旗是向什么方向运动的？</a:t>
            </a:r>
          </a:p>
        </p:txBody>
      </p:sp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2208213" y="2344739"/>
            <a:ext cx="741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旗手施加给五星红旗的力向什么方向？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35188" y="3441700"/>
            <a:ext cx="8064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为什么力的方向与运动方向相反红旗还可以顺利升起呢？奥妙在哪？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9048751" y="1625600"/>
            <a:ext cx="1368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向上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9048751" y="2343150"/>
            <a:ext cx="1368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向下</a:t>
            </a: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1992313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4800" b="1">
                <a:solidFill>
                  <a:schemeClr val="tx2"/>
                </a:solidFill>
                <a:ea typeface="黑体" panose="02010609060101010101" pitchFamily="49" charset="-122"/>
              </a:rPr>
              <a:t>看一看，想一想</a:t>
            </a:r>
          </a:p>
        </p:txBody>
      </p:sp>
    </p:spTree>
    <p:extLst>
      <p:ext uri="{BB962C8B-B14F-4D97-AF65-F5344CB8AC3E}">
        <p14:creationId xmlns:p14="http://schemas.microsoft.com/office/powerpoint/2010/main" val="40936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549275"/>
            <a:ext cx="8748713" cy="4464050"/>
          </a:xfrm>
        </p:spPr>
        <p:txBody>
          <a:bodyPr/>
          <a:lstStyle/>
          <a:p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中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滑轮。利用这样的装置把物体举高，用力的方向应向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（选填</a:t>
            </a:r>
            <a:r>
              <a:rPr lang="zh-CN" altLang="en-US" b="1" smtClean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r>
              <a:rPr lang="zh-CN" altLang="en-US" b="1" smtClean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b="1" smtClean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下</a:t>
            </a:r>
            <a:r>
              <a:rPr lang="zh-CN" altLang="en-US" b="1" smtClean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）。如果用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26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牛的拉力，匀速提起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牛的物体，不计绳重和摩擦，滑轮 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重</a:t>
            </a:r>
            <a:r>
              <a:rPr lang="zh-CN" altLang="en-US" b="1" u="sng" smtClean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牛。若要使物体上升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米，应将绳的自由端拉动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米。　</a:t>
            </a:r>
          </a:p>
        </p:txBody>
      </p:sp>
      <p:pic>
        <p:nvPicPr>
          <p:cNvPr id="37890" name="Picture 3" descr="butu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3213100"/>
            <a:ext cx="20542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63975" y="484188"/>
            <a:ext cx="58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CC00FF"/>
                </a:solidFill>
                <a:latin typeface="Arial" panose="020B0604020202020204" pitchFamily="34" charset="0"/>
              </a:rPr>
              <a:t>动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87938" y="908051"/>
            <a:ext cx="58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CC00FF"/>
                </a:solidFill>
                <a:latin typeface="Arial" panose="020B0604020202020204" pitchFamily="34" charset="0"/>
              </a:rPr>
              <a:t>上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383339" y="1851025"/>
            <a:ext cx="585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CC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240588" y="2284414"/>
            <a:ext cx="58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CC00FF"/>
                </a:solidFill>
                <a:latin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18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/>
      <p:bldP spid="27653" grpId="0" bldLvl="0"/>
      <p:bldP spid="27654" grpId="0" bldLvl="0"/>
      <p:bldP spid="27655" grpId="0" bldLvl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ChangeArrowheads="1"/>
          </p:cNvSpPr>
          <p:nvPr/>
        </p:nvSpPr>
        <p:spPr bwMode="auto">
          <a:xfrm>
            <a:off x="2566989" y="620713"/>
            <a:ext cx="2160587" cy="252412"/>
          </a:xfrm>
          <a:prstGeom prst="lightningBol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14" name="AutoShape 3"/>
          <p:cNvSpPr>
            <a:spLocks noChangeArrowheads="1"/>
          </p:cNvSpPr>
          <p:nvPr/>
        </p:nvSpPr>
        <p:spPr bwMode="auto">
          <a:xfrm flipH="1">
            <a:off x="7607300" y="620713"/>
            <a:ext cx="1944688" cy="252412"/>
          </a:xfrm>
          <a:prstGeom prst="lightningBol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4800600" y="404813"/>
            <a:ext cx="252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3600" b="1">
                <a:solidFill>
                  <a:srgbClr val="003366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 </a:t>
            </a:r>
            <a:r>
              <a:rPr lang="zh-CN" altLang="en-US" sz="3600" b="1">
                <a:solidFill>
                  <a:srgbClr val="003366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课 堂 小 结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524000" y="1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 rot="10800000">
            <a:off x="1524000" y="6524626"/>
            <a:ext cx="9144000" cy="333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2208214" y="1685926"/>
            <a:ext cx="1354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2800" b="1">
                <a:solidFill>
                  <a:srgbClr val="33333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 </a:t>
            </a:r>
            <a:r>
              <a:rPr lang="zh-CN" altLang="en-US" sz="2800" b="1">
                <a:solidFill>
                  <a:srgbClr val="33333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定滑轮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3656014" y="1052513"/>
            <a:ext cx="4827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33333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特点：滑轮工作时轴位置不动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3656013" y="1700213"/>
            <a:ext cx="55419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33333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作用：不省力但可以改变力的方向</a:t>
            </a: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656013" y="2347913"/>
            <a:ext cx="2684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33333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原理：等臂杠杆</a:t>
            </a:r>
          </a:p>
        </p:txBody>
      </p:sp>
      <p:sp>
        <p:nvSpPr>
          <p:cNvPr id="38922" name="AutoShape 11"/>
          <p:cNvSpPr>
            <a:spLocks/>
          </p:cNvSpPr>
          <p:nvPr/>
        </p:nvSpPr>
        <p:spPr bwMode="auto">
          <a:xfrm>
            <a:off x="3541713" y="1196976"/>
            <a:ext cx="215900" cy="1584325"/>
          </a:xfrm>
          <a:prstGeom prst="leftBrace">
            <a:avLst>
              <a:gd name="adj1" fmla="val 6111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2208214" y="3630613"/>
            <a:ext cx="1354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2800" b="1">
                <a:solidFill>
                  <a:srgbClr val="33333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 </a:t>
            </a:r>
            <a:r>
              <a:rPr lang="zh-CN" altLang="en-US" sz="2800" b="1">
                <a:solidFill>
                  <a:srgbClr val="33333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动滑轮</a:t>
            </a: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3656014" y="2997201"/>
            <a:ext cx="6256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33333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特点：滑轮工作时轴的位置随物体运动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3656013" y="3644901"/>
            <a:ext cx="5541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33333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作用：省力但不可以改变力的方向</a:t>
            </a:r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3656013" y="4292601"/>
            <a:ext cx="5541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33333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原理：动力臂是阻力臂二倍的杠杆</a:t>
            </a:r>
          </a:p>
        </p:txBody>
      </p:sp>
      <p:sp>
        <p:nvSpPr>
          <p:cNvPr id="38927" name="AutoShape 16"/>
          <p:cNvSpPr>
            <a:spLocks/>
          </p:cNvSpPr>
          <p:nvPr/>
        </p:nvSpPr>
        <p:spPr bwMode="auto">
          <a:xfrm>
            <a:off x="3541713" y="3141664"/>
            <a:ext cx="215900" cy="1584325"/>
          </a:xfrm>
          <a:prstGeom prst="leftBrace">
            <a:avLst>
              <a:gd name="adj1" fmla="val 6111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2220914" y="5156201"/>
            <a:ext cx="1354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2800" b="1">
                <a:solidFill>
                  <a:srgbClr val="33333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 </a:t>
            </a:r>
            <a:r>
              <a:rPr lang="zh-CN" altLang="en-US" sz="2800" b="1">
                <a:solidFill>
                  <a:srgbClr val="33333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滑轮组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3646489" y="4940301"/>
            <a:ext cx="6256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33333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特点：既可以省力又可以改变力的方向</a:t>
            </a: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3646489" y="5537201"/>
            <a:ext cx="5684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33333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绕法：                                             </a:t>
            </a:r>
            <a:endParaRPr lang="zh-CN" altLang="en-US" sz="2800" b="1" u="sng">
              <a:solidFill>
                <a:srgbClr val="333333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38931" name="AutoShape 20"/>
          <p:cNvSpPr>
            <a:spLocks/>
          </p:cNvSpPr>
          <p:nvPr/>
        </p:nvSpPr>
        <p:spPr bwMode="auto">
          <a:xfrm>
            <a:off x="3603626" y="5041900"/>
            <a:ext cx="144463" cy="935038"/>
          </a:xfrm>
          <a:prstGeom prst="leftBrace">
            <a:avLst>
              <a:gd name="adj1" fmla="val 539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66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1828800" y="381000"/>
            <a:ext cx="8382000" cy="10858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　　 </a:t>
            </a:r>
            <a:r>
              <a:rPr lang="zh-CN" altLang="en-US" sz="3200" b="1">
                <a:latin typeface="宋体" panose="02010600030101010101" pitchFamily="2" charset="-122"/>
              </a:rPr>
              <a:t>定滑轮虽然能改变力的方向，使我们工作方便，但不能省力；</a:t>
            </a:r>
            <a:r>
              <a:rPr lang="zh-CN" altLang="en-US" sz="2800" b="1">
                <a:latin typeface="宋体" panose="02010600030101010101" pitchFamily="2" charset="-122"/>
              </a:rPr>
              <a:t>　</a:t>
            </a:r>
            <a:r>
              <a:rPr lang="zh-CN" altLang="en-US" sz="2800">
                <a:latin typeface="宋体" panose="02010600030101010101" pitchFamily="2" charset="-122"/>
              </a:rPr>
              <a:t>　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847850" y="1628775"/>
            <a:ext cx="8370888" cy="10858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　　 </a:t>
            </a:r>
            <a:r>
              <a:rPr lang="zh-CN" altLang="en-US" sz="3200" b="1">
                <a:latin typeface="宋体" panose="02010600030101010101" pitchFamily="2" charset="-122"/>
              </a:rPr>
              <a:t>而动滑轮虽然能省一半力，但不能改变力的方向，使用时经常感觉不便．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057400" y="3489325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思考：用两个滑轮提升重物时，如何使用才能最省力？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919288" y="4508501"/>
            <a:ext cx="8280400" cy="17494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宋体" panose="02010600030101010101" pitchFamily="2" charset="-122"/>
              </a:rPr>
              <a:t>　</a:t>
            </a:r>
            <a:r>
              <a:rPr lang="zh-CN" altLang="en-US" sz="3200">
                <a:latin typeface="宋体" panose="02010600030101010101" pitchFamily="2" charset="-122"/>
              </a:rPr>
              <a:t>　 </a:t>
            </a:r>
            <a:r>
              <a:rPr lang="zh-CN" altLang="en-US" sz="3600" b="1">
                <a:latin typeface="宋体" panose="02010600030101010101" pitchFamily="2" charset="-122"/>
              </a:rPr>
              <a:t>于是人们就把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定滑轮和动滑轮组合起来使用</a:t>
            </a:r>
            <a:r>
              <a:rPr lang="zh-CN" altLang="en-US" sz="3600" b="1">
                <a:latin typeface="宋体" panose="02010600030101010101" pitchFamily="2" charset="-122"/>
              </a:rPr>
              <a:t>，把它们各自的优点结合起来，这样就组成了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滑轮组．</a:t>
            </a:r>
          </a:p>
        </p:txBody>
      </p:sp>
      <p:sp>
        <p:nvSpPr>
          <p:cNvPr id="765959" name="文本框 765958"/>
          <p:cNvSpPr txBox="1">
            <a:spLocks noChangeArrowheads="1"/>
          </p:cNvSpPr>
          <p:nvPr/>
        </p:nvSpPr>
        <p:spPr bwMode="auto">
          <a:xfrm>
            <a:off x="1919288" y="2925763"/>
            <a:ext cx="8208962" cy="1261884"/>
          </a:xfrm>
          <a:prstGeom prst="rect">
            <a:avLst/>
          </a:prstGeom>
          <a:solidFill>
            <a:srgbClr val="FFFF99"/>
          </a:solidFill>
          <a:ln w="101600">
            <a:solidFill>
              <a:srgbClr val="808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</a:rPr>
              <a:t>        那我们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能不能</a:t>
            </a:r>
            <a:r>
              <a:rPr lang="zh-CN" altLang="en-US" sz="3600" b="1">
                <a:latin typeface="Times New Roman" panose="02020603050405020304" pitchFamily="18" charset="0"/>
              </a:rPr>
              <a:t>把</a:t>
            </a:r>
            <a:r>
              <a:rPr lang="zh-CN" altLang="en-US" sz="3600" b="1">
                <a:solidFill>
                  <a:srgbClr val="040708"/>
                </a:solidFill>
                <a:latin typeface="Times New Roman" panose="02020603050405020304" pitchFamily="18" charset="0"/>
              </a:rPr>
              <a:t>两者结合起来，使其既可以改变力的方向，又能省力</a:t>
            </a:r>
            <a:r>
              <a:rPr lang="zh-CN" altLang="en-US" sz="4000" b="1">
                <a:solidFill>
                  <a:srgbClr val="FF5050"/>
                </a:solidFill>
                <a:latin typeface="Times New Roman" panose="02020603050405020304" pitchFamily="18" charset="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802501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3" grpId="0" animBg="1"/>
      <p:bldP spid="7659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文本框 769025"/>
          <p:cNvSpPr txBox="1">
            <a:spLocks noChangeArrowheads="1"/>
          </p:cNvSpPr>
          <p:nvPr/>
        </p:nvSpPr>
        <p:spPr bwMode="auto">
          <a:xfrm>
            <a:off x="1828800" y="381000"/>
            <a:ext cx="8382000" cy="1563688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      把一个定滑轮与一个动滑轮组合成滑轮组，讨论一下，你能设计出几种组合方式？把你的方案画在下面方框中，并动手做一做。</a:t>
            </a:r>
          </a:p>
        </p:txBody>
      </p:sp>
      <p:sp>
        <p:nvSpPr>
          <p:cNvPr id="40962" name="矩形 769026"/>
          <p:cNvSpPr>
            <a:spLocks noChangeArrowheads="1"/>
          </p:cNvSpPr>
          <p:nvPr/>
        </p:nvSpPr>
        <p:spPr bwMode="auto">
          <a:xfrm>
            <a:off x="1828800" y="2057400"/>
            <a:ext cx="8534400" cy="48006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9028" name="文本框 769027"/>
          <p:cNvSpPr txBox="1">
            <a:spLocks noChangeArrowheads="1"/>
          </p:cNvSpPr>
          <p:nvPr/>
        </p:nvSpPr>
        <p:spPr bwMode="auto">
          <a:xfrm>
            <a:off x="1828800" y="59436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769029" name="直接连接符 769028"/>
          <p:cNvSpPr>
            <a:spLocks noChangeShapeType="1"/>
          </p:cNvSpPr>
          <p:nvPr/>
        </p:nvSpPr>
        <p:spPr bwMode="auto">
          <a:xfrm>
            <a:off x="2286000" y="2971800"/>
            <a:ext cx="0" cy="32766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9030" name="直接连接符 769029"/>
          <p:cNvSpPr>
            <a:spLocks noChangeShapeType="1"/>
          </p:cNvSpPr>
          <p:nvPr/>
        </p:nvSpPr>
        <p:spPr bwMode="auto">
          <a:xfrm flipV="1">
            <a:off x="4114800" y="2209800"/>
            <a:ext cx="0" cy="25146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9031" name="直接连接符 769030"/>
          <p:cNvSpPr>
            <a:spLocks noChangeShapeType="1"/>
          </p:cNvSpPr>
          <p:nvPr/>
        </p:nvSpPr>
        <p:spPr bwMode="auto">
          <a:xfrm>
            <a:off x="3200400" y="2895600"/>
            <a:ext cx="0" cy="19050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7" name="矩形 769031"/>
          <p:cNvSpPr>
            <a:spLocks noChangeArrowheads="1"/>
          </p:cNvSpPr>
          <p:nvPr/>
        </p:nvSpPr>
        <p:spPr bwMode="auto">
          <a:xfrm>
            <a:off x="3352800" y="5807075"/>
            <a:ext cx="685800" cy="609600"/>
          </a:xfrm>
          <a:prstGeom prst="rect">
            <a:avLst/>
          </a:prstGeom>
          <a:gradFill rotWithShape="0">
            <a:gsLst>
              <a:gs pos="0">
                <a:srgbClr val="76653C"/>
              </a:gs>
              <a:gs pos="50000">
                <a:srgbClr val="FEDB82"/>
              </a:gs>
              <a:gs pos="100000">
                <a:srgbClr val="76653C"/>
              </a:gs>
            </a:gsLst>
            <a:lin ang="5400000" scaled="1"/>
          </a:gradFill>
          <a:ln w="9525">
            <a:solidFill>
              <a:srgbClr val="FA1414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8" name="文本框 769032"/>
          <p:cNvSpPr txBox="1">
            <a:spLocks noChangeArrowheads="1"/>
          </p:cNvSpPr>
          <p:nvPr/>
        </p:nvSpPr>
        <p:spPr bwMode="auto">
          <a:xfrm>
            <a:off x="3429000" y="58229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G</a:t>
            </a:r>
            <a:endParaRPr lang="en-US" altLang="zh-CN" sz="3200" b="1" baseline="-25000">
              <a:solidFill>
                <a:srgbClr val="FA1414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0969" name="组合 769033"/>
          <p:cNvGrpSpPr>
            <a:grpSpLocks/>
          </p:cNvGrpSpPr>
          <p:nvPr/>
        </p:nvGrpSpPr>
        <p:grpSpPr bwMode="auto">
          <a:xfrm rot="10806303">
            <a:off x="2286000" y="2133600"/>
            <a:ext cx="2209800" cy="152400"/>
            <a:chOff x="2760" y="2640"/>
            <a:chExt cx="1338" cy="130"/>
          </a:xfrm>
        </p:grpSpPr>
        <p:sp>
          <p:nvSpPr>
            <p:cNvPr id="40970" name="直接连接符 769034"/>
            <p:cNvSpPr>
              <a:spLocks noChangeShapeType="1"/>
            </p:cNvSpPr>
            <p:nvPr/>
          </p:nvSpPr>
          <p:spPr bwMode="auto">
            <a:xfrm flipH="1">
              <a:off x="2760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1" name="直接连接符 769035"/>
            <p:cNvSpPr>
              <a:spLocks noChangeShapeType="1"/>
            </p:cNvSpPr>
            <p:nvPr/>
          </p:nvSpPr>
          <p:spPr bwMode="auto">
            <a:xfrm flipH="1">
              <a:off x="2880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2" name="直接连接符 769036"/>
            <p:cNvSpPr>
              <a:spLocks noChangeShapeType="1"/>
            </p:cNvSpPr>
            <p:nvPr/>
          </p:nvSpPr>
          <p:spPr bwMode="auto">
            <a:xfrm flipH="1">
              <a:off x="300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3" name="直接连接符 769037"/>
            <p:cNvSpPr>
              <a:spLocks noChangeShapeType="1"/>
            </p:cNvSpPr>
            <p:nvPr/>
          </p:nvSpPr>
          <p:spPr bwMode="auto">
            <a:xfrm flipH="1">
              <a:off x="312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4" name="直接连接符 769038"/>
            <p:cNvSpPr>
              <a:spLocks noChangeShapeType="1"/>
            </p:cNvSpPr>
            <p:nvPr/>
          </p:nvSpPr>
          <p:spPr bwMode="auto">
            <a:xfrm flipH="1">
              <a:off x="324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5" name="直接连接符 769039"/>
            <p:cNvSpPr>
              <a:spLocks noChangeShapeType="1"/>
            </p:cNvSpPr>
            <p:nvPr/>
          </p:nvSpPr>
          <p:spPr bwMode="auto">
            <a:xfrm flipH="1">
              <a:off x="3361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6" name="直接连接符 769040"/>
            <p:cNvSpPr>
              <a:spLocks noChangeShapeType="1"/>
            </p:cNvSpPr>
            <p:nvPr/>
          </p:nvSpPr>
          <p:spPr bwMode="auto">
            <a:xfrm flipH="1">
              <a:off x="348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7" name="直接连接符 769041"/>
            <p:cNvSpPr>
              <a:spLocks noChangeShapeType="1"/>
            </p:cNvSpPr>
            <p:nvPr/>
          </p:nvSpPr>
          <p:spPr bwMode="auto">
            <a:xfrm flipH="1">
              <a:off x="360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8" name="直接连接符 769042"/>
            <p:cNvSpPr>
              <a:spLocks noChangeShapeType="1"/>
            </p:cNvSpPr>
            <p:nvPr/>
          </p:nvSpPr>
          <p:spPr bwMode="auto">
            <a:xfrm flipH="1">
              <a:off x="372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9" name="直接连接符 769043"/>
            <p:cNvSpPr>
              <a:spLocks noChangeShapeType="1"/>
            </p:cNvSpPr>
            <p:nvPr/>
          </p:nvSpPr>
          <p:spPr bwMode="auto">
            <a:xfrm flipH="1">
              <a:off x="3842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0" name="直接连接符 769044"/>
            <p:cNvSpPr>
              <a:spLocks noChangeShapeType="1"/>
            </p:cNvSpPr>
            <p:nvPr/>
          </p:nvSpPr>
          <p:spPr bwMode="auto">
            <a:xfrm flipH="1">
              <a:off x="3963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1" name="直接连接符 769045"/>
            <p:cNvSpPr>
              <a:spLocks noChangeShapeType="1"/>
            </p:cNvSpPr>
            <p:nvPr/>
          </p:nvSpPr>
          <p:spPr bwMode="auto">
            <a:xfrm>
              <a:off x="2783" y="2640"/>
              <a:ext cx="131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982" name="组合 769046"/>
          <p:cNvGrpSpPr>
            <a:grpSpLocks/>
          </p:cNvGrpSpPr>
          <p:nvPr/>
        </p:nvGrpSpPr>
        <p:grpSpPr bwMode="auto">
          <a:xfrm>
            <a:off x="2286000" y="2286001"/>
            <a:ext cx="914400" cy="1495425"/>
            <a:chOff x="720" y="960"/>
            <a:chExt cx="576" cy="942"/>
          </a:xfrm>
        </p:grpSpPr>
        <p:sp>
          <p:nvSpPr>
            <p:cNvPr id="40983" name="椭圆 769047"/>
            <p:cNvSpPr>
              <a:spLocks noChangeArrowheads="1"/>
            </p:cNvSpPr>
            <p:nvPr/>
          </p:nvSpPr>
          <p:spPr bwMode="auto">
            <a:xfrm>
              <a:off x="720" y="1149"/>
              <a:ext cx="576" cy="576"/>
            </a:xfrm>
            <a:prstGeom prst="ellips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4" name="直接连接符 769048"/>
            <p:cNvSpPr>
              <a:spLocks noChangeShapeType="1"/>
            </p:cNvSpPr>
            <p:nvPr/>
          </p:nvSpPr>
          <p:spPr bwMode="auto">
            <a:xfrm flipH="1" flipV="1">
              <a:off x="1006" y="960"/>
              <a:ext cx="2" cy="864"/>
            </a:xfrm>
            <a:prstGeom prst="lin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5" name="任意多边形 769049"/>
            <p:cNvSpPr>
              <a:spLocks noChangeArrowheads="1"/>
            </p:cNvSpPr>
            <p:nvPr/>
          </p:nvSpPr>
          <p:spPr bwMode="auto">
            <a:xfrm>
              <a:off x="960" y="1728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6" name="椭圆 769050"/>
            <p:cNvSpPr>
              <a:spLocks noChangeArrowheads="1"/>
            </p:cNvSpPr>
            <p:nvPr/>
          </p:nvSpPr>
          <p:spPr bwMode="auto">
            <a:xfrm>
              <a:off x="960" y="1392"/>
              <a:ext cx="96" cy="96"/>
            </a:xfrm>
            <a:prstGeom prst="ellipse">
              <a:avLst/>
            </a:prstGeom>
            <a:solidFill>
              <a:srgbClr val="04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987" name="组合 769051"/>
          <p:cNvGrpSpPr>
            <a:grpSpLocks/>
          </p:cNvGrpSpPr>
          <p:nvPr/>
        </p:nvGrpSpPr>
        <p:grpSpPr bwMode="auto">
          <a:xfrm>
            <a:off x="3197225" y="3924301"/>
            <a:ext cx="914400" cy="1571625"/>
            <a:chOff x="1008" y="1872"/>
            <a:chExt cx="576" cy="990"/>
          </a:xfrm>
        </p:grpSpPr>
        <p:sp>
          <p:nvSpPr>
            <p:cNvPr id="40988" name="椭圆 769052"/>
            <p:cNvSpPr>
              <a:spLocks noChangeArrowheads="1"/>
            </p:cNvSpPr>
            <p:nvPr/>
          </p:nvSpPr>
          <p:spPr bwMode="auto">
            <a:xfrm>
              <a:off x="1008" y="2112"/>
              <a:ext cx="576" cy="576"/>
            </a:xfrm>
            <a:prstGeom prst="ellips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9" name="直接连接符 769053"/>
            <p:cNvSpPr>
              <a:spLocks noChangeShapeType="1"/>
            </p:cNvSpPr>
            <p:nvPr/>
          </p:nvSpPr>
          <p:spPr bwMode="auto">
            <a:xfrm>
              <a:off x="1286" y="2046"/>
              <a:ext cx="0" cy="720"/>
            </a:xfrm>
            <a:prstGeom prst="lin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0" name="任意多边形 769054"/>
            <p:cNvSpPr>
              <a:spLocks noChangeArrowheads="1"/>
            </p:cNvSpPr>
            <p:nvPr/>
          </p:nvSpPr>
          <p:spPr bwMode="auto">
            <a:xfrm>
              <a:off x="1248" y="2688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1" name="任意多边形 769055"/>
            <p:cNvSpPr>
              <a:spLocks noChangeArrowheads="1"/>
            </p:cNvSpPr>
            <p:nvPr/>
          </p:nvSpPr>
          <p:spPr bwMode="auto">
            <a:xfrm flipH="1" flipV="1">
              <a:off x="1200" y="1872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2" name="椭圆 769056"/>
            <p:cNvSpPr>
              <a:spLocks noChangeArrowheads="1"/>
            </p:cNvSpPr>
            <p:nvPr/>
          </p:nvSpPr>
          <p:spPr bwMode="auto">
            <a:xfrm>
              <a:off x="1248" y="2352"/>
              <a:ext cx="96" cy="96"/>
            </a:xfrm>
            <a:prstGeom prst="ellipse">
              <a:avLst/>
            </a:prstGeom>
            <a:solidFill>
              <a:srgbClr val="04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93" name="直接连接符 769057"/>
          <p:cNvSpPr>
            <a:spLocks noChangeShapeType="1"/>
          </p:cNvSpPr>
          <p:nvPr/>
        </p:nvSpPr>
        <p:spPr bwMode="auto">
          <a:xfrm>
            <a:off x="3686175" y="5410200"/>
            <a:ext cx="0" cy="457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4" name="直接连接符 769058"/>
          <p:cNvSpPr>
            <a:spLocks noChangeShapeType="1"/>
          </p:cNvSpPr>
          <p:nvPr/>
        </p:nvSpPr>
        <p:spPr bwMode="auto">
          <a:xfrm>
            <a:off x="4648200" y="2057400"/>
            <a:ext cx="0" cy="4800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9060" name="直接连接符 769059"/>
          <p:cNvSpPr>
            <a:spLocks noChangeShapeType="1"/>
          </p:cNvSpPr>
          <p:nvPr/>
        </p:nvSpPr>
        <p:spPr bwMode="auto">
          <a:xfrm flipH="1">
            <a:off x="5661026" y="3446464"/>
            <a:ext cx="481013" cy="1508125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9061" name="文本框 769060"/>
          <p:cNvSpPr txBox="1">
            <a:spLocks noChangeArrowheads="1"/>
          </p:cNvSpPr>
          <p:nvPr/>
        </p:nvSpPr>
        <p:spPr bwMode="auto">
          <a:xfrm>
            <a:off x="4838701" y="5502275"/>
            <a:ext cx="479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F</a:t>
            </a:r>
            <a:endParaRPr lang="en-US" altLang="zh-CN" sz="3200" b="1" baseline="-25000">
              <a:solidFill>
                <a:srgbClr val="FA1414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9062" name="直接连接符 769061"/>
          <p:cNvSpPr>
            <a:spLocks noChangeShapeType="1"/>
          </p:cNvSpPr>
          <p:nvPr/>
        </p:nvSpPr>
        <p:spPr bwMode="auto">
          <a:xfrm rot="580735">
            <a:off x="5451475" y="2651125"/>
            <a:ext cx="1588" cy="2947988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9063" name="直接连接符 769062"/>
          <p:cNvSpPr>
            <a:spLocks noChangeShapeType="1"/>
          </p:cNvSpPr>
          <p:nvPr/>
        </p:nvSpPr>
        <p:spPr bwMode="auto">
          <a:xfrm flipV="1">
            <a:off x="6467475" y="2882900"/>
            <a:ext cx="0" cy="2262188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0999" name="组合 769063"/>
          <p:cNvGrpSpPr>
            <a:grpSpLocks/>
          </p:cNvGrpSpPr>
          <p:nvPr/>
        </p:nvGrpSpPr>
        <p:grpSpPr bwMode="auto">
          <a:xfrm rot="10806303">
            <a:off x="5249864" y="2074864"/>
            <a:ext cx="1989137" cy="136525"/>
            <a:chOff x="2760" y="2640"/>
            <a:chExt cx="1338" cy="130"/>
          </a:xfrm>
        </p:grpSpPr>
        <p:sp>
          <p:nvSpPr>
            <p:cNvPr id="41000" name="直接连接符 769064"/>
            <p:cNvSpPr>
              <a:spLocks noChangeShapeType="1"/>
            </p:cNvSpPr>
            <p:nvPr/>
          </p:nvSpPr>
          <p:spPr bwMode="auto">
            <a:xfrm flipH="1">
              <a:off x="2760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1" name="直接连接符 769065"/>
            <p:cNvSpPr>
              <a:spLocks noChangeShapeType="1"/>
            </p:cNvSpPr>
            <p:nvPr/>
          </p:nvSpPr>
          <p:spPr bwMode="auto">
            <a:xfrm flipH="1">
              <a:off x="2880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2" name="直接连接符 769066"/>
            <p:cNvSpPr>
              <a:spLocks noChangeShapeType="1"/>
            </p:cNvSpPr>
            <p:nvPr/>
          </p:nvSpPr>
          <p:spPr bwMode="auto">
            <a:xfrm flipH="1">
              <a:off x="300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3" name="直接连接符 769067"/>
            <p:cNvSpPr>
              <a:spLocks noChangeShapeType="1"/>
            </p:cNvSpPr>
            <p:nvPr/>
          </p:nvSpPr>
          <p:spPr bwMode="auto">
            <a:xfrm flipH="1">
              <a:off x="312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4" name="直接连接符 769068"/>
            <p:cNvSpPr>
              <a:spLocks noChangeShapeType="1"/>
            </p:cNvSpPr>
            <p:nvPr/>
          </p:nvSpPr>
          <p:spPr bwMode="auto">
            <a:xfrm flipH="1">
              <a:off x="324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5" name="直接连接符 769069"/>
            <p:cNvSpPr>
              <a:spLocks noChangeShapeType="1"/>
            </p:cNvSpPr>
            <p:nvPr/>
          </p:nvSpPr>
          <p:spPr bwMode="auto">
            <a:xfrm flipH="1">
              <a:off x="3361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6" name="直接连接符 769070"/>
            <p:cNvSpPr>
              <a:spLocks noChangeShapeType="1"/>
            </p:cNvSpPr>
            <p:nvPr/>
          </p:nvSpPr>
          <p:spPr bwMode="auto">
            <a:xfrm flipH="1">
              <a:off x="348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7" name="直接连接符 769071"/>
            <p:cNvSpPr>
              <a:spLocks noChangeShapeType="1"/>
            </p:cNvSpPr>
            <p:nvPr/>
          </p:nvSpPr>
          <p:spPr bwMode="auto">
            <a:xfrm flipH="1">
              <a:off x="360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8" name="直接连接符 769072"/>
            <p:cNvSpPr>
              <a:spLocks noChangeShapeType="1"/>
            </p:cNvSpPr>
            <p:nvPr/>
          </p:nvSpPr>
          <p:spPr bwMode="auto">
            <a:xfrm flipH="1">
              <a:off x="372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9" name="直接连接符 769073"/>
            <p:cNvSpPr>
              <a:spLocks noChangeShapeType="1"/>
            </p:cNvSpPr>
            <p:nvPr/>
          </p:nvSpPr>
          <p:spPr bwMode="auto">
            <a:xfrm flipH="1">
              <a:off x="3842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0" name="直接连接符 769074"/>
            <p:cNvSpPr>
              <a:spLocks noChangeShapeType="1"/>
            </p:cNvSpPr>
            <p:nvPr/>
          </p:nvSpPr>
          <p:spPr bwMode="auto">
            <a:xfrm flipH="1">
              <a:off x="3963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1" name="直接连接符 769075"/>
            <p:cNvSpPr>
              <a:spLocks noChangeShapeType="1"/>
            </p:cNvSpPr>
            <p:nvPr/>
          </p:nvSpPr>
          <p:spPr bwMode="auto">
            <a:xfrm>
              <a:off x="2783" y="2640"/>
              <a:ext cx="131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12" name="组合 769076"/>
          <p:cNvGrpSpPr>
            <a:grpSpLocks/>
          </p:cNvGrpSpPr>
          <p:nvPr/>
        </p:nvGrpSpPr>
        <p:grpSpPr bwMode="auto">
          <a:xfrm>
            <a:off x="5661026" y="2211388"/>
            <a:ext cx="823913" cy="1346200"/>
            <a:chOff x="720" y="960"/>
            <a:chExt cx="576" cy="942"/>
          </a:xfrm>
        </p:grpSpPr>
        <p:sp>
          <p:nvSpPr>
            <p:cNvPr id="41013" name="椭圆 769077"/>
            <p:cNvSpPr>
              <a:spLocks noChangeArrowheads="1"/>
            </p:cNvSpPr>
            <p:nvPr/>
          </p:nvSpPr>
          <p:spPr bwMode="auto">
            <a:xfrm>
              <a:off x="720" y="1149"/>
              <a:ext cx="576" cy="576"/>
            </a:xfrm>
            <a:prstGeom prst="ellips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4" name="直接连接符 769078"/>
            <p:cNvSpPr>
              <a:spLocks noChangeShapeType="1"/>
            </p:cNvSpPr>
            <p:nvPr/>
          </p:nvSpPr>
          <p:spPr bwMode="auto">
            <a:xfrm flipH="1" flipV="1">
              <a:off x="1006" y="960"/>
              <a:ext cx="2" cy="864"/>
            </a:xfrm>
            <a:prstGeom prst="lin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5" name="任意多边形 769079"/>
            <p:cNvSpPr>
              <a:spLocks noChangeArrowheads="1"/>
            </p:cNvSpPr>
            <p:nvPr/>
          </p:nvSpPr>
          <p:spPr bwMode="auto">
            <a:xfrm>
              <a:off x="960" y="1728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6" name="椭圆 769080"/>
            <p:cNvSpPr>
              <a:spLocks noChangeArrowheads="1"/>
            </p:cNvSpPr>
            <p:nvPr/>
          </p:nvSpPr>
          <p:spPr bwMode="auto">
            <a:xfrm>
              <a:off x="960" y="1392"/>
              <a:ext cx="96" cy="96"/>
            </a:xfrm>
            <a:prstGeom prst="ellipse">
              <a:avLst/>
            </a:prstGeom>
            <a:solidFill>
              <a:srgbClr val="04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17" name="组合 769081"/>
          <p:cNvGrpSpPr>
            <a:grpSpLocks/>
          </p:cNvGrpSpPr>
          <p:nvPr/>
        </p:nvGrpSpPr>
        <p:grpSpPr bwMode="auto">
          <a:xfrm>
            <a:off x="5645151" y="4294188"/>
            <a:ext cx="822325" cy="1414462"/>
            <a:chOff x="1008" y="1872"/>
            <a:chExt cx="576" cy="990"/>
          </a:xfrm>
        </p:grpSpPr>
        <p:sp>
          <p:nvSpPr>
            <p:cNvPr id="41018" name="椭圆 769082"/>
            <p:cNvSpPr>
              <a:spLocks noChangeArrowheads="1"/>
            </p:cNvSpPr>
            <p:nvPr/>
          </p:nvSpPr>
          <p:spPr bwMode="auto">
            <a:xfrm>
              <a:off x="1008" y="2112"/>
              <a:ext cx="576" cy="576"/>
            </a:xfrm>
            <a:prstGeom prst="ellips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9" name="直接连接符 769083"/>
            <p:cNvSpPr>
              <a:spLocks noChangeShapeType="1"/>
            </p:cNvSpPr>
            <p:nvPr/>
          </p:nvSpPr>
          <p:spPr bwMode="auto">
            <a:xfrm>
              <a:off x="1286" y="2046"/>
              <a:ext cx="0" cy="720"/>
            </a:xfrm>
            <a:prstGeom prst="lin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0" name="任意多边形 769084"/>
            <p:cNvSpPr>
              <a:spLocks noChangeArrowheads="1"/>
            </p:cNvSpPr>
            <p:nvPr/>
          </p:nvSpPr>
          <p:spPr bwMode="auto">
            <a:xfrm>
              <a:off x="1248" y="2688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1" name="任意多边形 769085"/>
            <p:cNvSpPr>
              <a:spLocks noChangeArrowheads="1"/>
            </p:cNvSpPr>
            <p:nvPr/>
          </p:nvSpPr>
          <p:spPr bwMode="auto">
            <a:xfrm flipH="1" flipV="1">
              <a:off x="1200" y="1872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2" name="椭圆 769086"/>
            <p:cNvSpPr>
              <a:spLocks noChangeArrowheads="1"/>
            </p:cNvSpPr>
            <p:nvPr/>
          </p:nvSpPr>
          <p:spPr bwMode="auto">
            <a:xfrm>
              <a:off x="1248" y="2352"/>
              <a:ext cx="96" cy="96"/>
            </a:xfrm>
            <a:prstGeom prst="ellipse">
              <a:avLst/>
            </a:prstGeom>
            <a:solidFill>
              <a:srgbClr val="04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23" name="组合 769087"/>
          <p:cNvGrpSpPr>
            <a:grpSpLocks/>
          </p:cNvGrpSpPr>
          <p:nvPr/>
        </p:nvGrpSpPr>
        <p:grpSpPr bwMode="auto">
          <a:xfrm>
            <a:off x="5799139" y="5640388"/>
            <a:ext cx="617537" cy="989012"/>
            <a:chOff x="3120" y="3312"/>
            <a:chExt cx="432" cy="693"/>
          </a:xfrm>
        </p:grpSpPr>
        <p:grpSp>
          <p:nvGrpSpPr>
            <p:cNvPr id="41024" name="组合 769088"/>
            <p:cNvGrpSpPr>
              <a:grpSpLocks/>
            </p:cNvGrpSpPr>
            <p:nvPr/>
          </p:nvGrpSpPr>
          <p:grpSpPr bwMode="auto">
            <a:xfrm>
              <a:off x="3120" y="3599"/>
              <a:ext cx="432" cy="406"/>
              <a:chOff x="3120" y="3599"/>
              <a:chExt cx="432" cy="406"/>
            </a:xfrm>
          </p:grpSpPr>
          <p:sp>
            <p:nvSpPr>
              <p:cNvPr id="41025" name="矩形 769089"/>
              <p:cNvSpPr>
                <a:spLocks noChangeArrowheads="1"/>
              </p:cNvSpPr>
              <p:nvPr/>
            </p:nvSpPr>
            <p:spPr bwMode="auto">
              <a:xfrm>
                <a:off x="3120" y="3600"/>
                <a:ext cx="432" cy="384"/>
              </a:xfrm>
              <a:prstGeom prst="rect">
                <a:avLst/>
              </a:prstGeom>
              <a:gradFill rotWithShape="0">
                <a:gsLst>
                  <a:gs pos="0">
                    <a:srgbClr val="76653C"/>
                  </a:gs>
                  <a:gs pos="50000">
                    <a:srgbClr val="FEDB82"/>
                  </a:gs>
                  <a:gs pos="100000">
                    <a:srgbClr val="76653C"/>
                  </a:gs>
                </a:gsLst>
                <a:lin ang="5400000" scaled="1"/>
              </a:gradFill>
              <a:ln w="9525">
                <a:solidFill>
                  <a:srgbClr val="FA141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26" name="文本框 769090"/>
              <p:cNvSpPr txBox="1">
                <a:spLocks noChangeArrowheads="1"/>
              </p:cNvSpPr>
              <p:nvPr/>
            </p:nvSpPr>
            <p:spPr bwMode="auto">
              <a:xfrm>
                <a:off x="3168" y="3599"/>
                <a:ext cx="336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FA1414"/>
                    </a:solidFill>
                    <a:latin typeface="Times New Roman" panose="02020603050405020304" pitchFamily="18" charset="0"/>
                  </a:rPr>
                  <a:t>G</a:t>
                </a:r>
                <a:endParaRPr lang="en-US" altLang="zh-CN" sz="3200" b="1" baseline="-25000">
                  <a:solidFill>
                    <a:srgbClr val="FA1414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1027" name="直接连接符 769091"/>
            <p:cNvSpPr>
              <a:spLocks noChangeShapeType="1"/>
            </p:cNvSpPr>
            <p:nvPr/>
          </p:nvSpPr>
          <p:spPr bwMode="auto">
            <a:xfrm>
              <a:off x="3328" y="3312"/>
              <a:ext cx="0" cy="288"/>
            </a:xfrm>
            <a:prstGeom prst="line">
              <a:avLst/>
            </a:prstGeom>
            <a:noFill/>
            <a:ln w="57150">
              <a:solidFill>
                <a:srgbClr val="FA14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28" name="直接连接符 769092"/>
          <p:cNvSpPr>
            <a:spLocks noChangeShapeType="1"/>
          </p:cNvSpPr>
          <p:nvPr/>
        </p:nvSpPr>
        <p:spPr bwMode="auto">
          <a:xfrm>
            <a:off x="7772400" y="2057400"/>
            <a:ext cx="0" cy="4800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9094" name="直接连接符 769093"/>
          <p:cNvSpPr>
            <a:spLocks noChangeShapeType="1"/>
          </p:cNvSpPr>
          <p:nvPr/>
        </p:nvSpPr>
        <p:spPr bwMode="auto">
          <a:xfrm>
            <a:off x="8439150" y="2873376"/>
            <a:ext cx="128588" cy="2136775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9095" name="直接连接符 769094"/>
          <p:cNvSpPr>
            <a:spLocks noChangeShapeType="1"/>
          </p:cNvSpPr>
          <p:nvPr/>
        </p:nvSpPr>
        <p:spPr bwMode="auto">
          <a:xfrm flipV="1">
            <a:off x="8956675" y="2808289"/>
            <a:ext cx="260350" cy="1425575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31" name="组合 769095"/>
          <p:cNvGrpSpPr>
            <a:grpSpLocks/>
          </p:cNvGrpSpPr>
          <p:nvPr/>
        </p:nvGrpSpPr>
        <p:grpSpPr bwMode="auto">
          <a:xfrm rot="10806303">
            <a:off x="7920038" y="2095501"/>
            <a:ext cx="1879600" cy="130175"/>
            <a:chOff x="2760" y="2640"/>
            <a:chExt cx="1338" cy="130"/>
          </a:xfrm>
        </p:grpSpPr>
        <p:sp>
          <p:nvSpPr>
            <p:cNvPr id="41032" name="直接连接符 769096"/>
            <p:cNvSpPr>
              <a:spLocks noChangeShapeType="1"/>
            </p:cNvSpPr>
            <p:nvPr/>
          </p:nvSpPr>
          <p:spPr bwMode="auto">
            <a:xfrm flipH="1">
              <a:off x="2760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3" name="直接连接符 769097"/>
            <p:cNvSpPr>
              <a:spLocks noChangeShapeType="1"/>
            </p:cNvSpPr>
            <p:nvPr/>
          </p:nvSpPr>
          <p:spPr bwMode="auto">
            <a:xfrm flipH="1">
              <a:off x="2880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4" name="直接连接符 769098"/>
            <p:cNvSpPr>
              <a:spLocks noChangeShapeType="1"/>
            </p:cNvSpPr>
            <p:nvPr/>
          </p:nvSpPr>
          <p:spPr bwMode="auto">
            <a:xfrm flipH="1">
              <a:off x="300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5" name="直接连接符 769099"/>
            <p:cNvSpPr>
              <a:spLocks noChangeShapeType="1"/>
            </p:cNvSpPr>
            <p:nvPr/>
          </p:nvSpPr>
          <p:spPr bwMode="auto">
            <a:xfrm flipH="1">
              <a:off x="312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6" name="直接连接符 769100"/>
            <p:cNvSpPr>
              <a:spLocks noChangeShapeType="1"/>
            </p:cNvSpPr>
            <p:nvPr/>
          </p:nvSpPr>
          <p:spPr bwMode="auto">
            <a:xfrm flipH="1">
              <a:off x="324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7" name="直接连接符 769101"/>
            <p:cNvSpPr>
              <a:spLocks noChangeShapeType="1"/>
            </p:cNvSpPr>
            <p:nvPr/>
          </p:nvSpPr>
          <p:spPr bwMode="auto">
            <a:xfrm flipH="1">
              <a:off x="3361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8" name="直接连接符 769102"/>
            <p:cNvSpPr>
              <a:spLocks noChangeShapeType="1"/>
            </p:cNvSpPr>
            <p:nvPr/>
          </p:nvSpPr>
          <p:spPr bwMode="auto">
            <a:xfrm flipH="1">
              <a:off x="348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9" name="直接连接符 769103"/>
            <p:cNvSpPr>
              <a:spLocks noChangeShapeType="1"/>
            </p:cNvSpPr>
            <p:nvPr/>
          </p:nvSpPr>
          <p:spPr bwMode="auto">
            <a:xfrm flipH="1">
              <a:off x="360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0" name="直接连接符 769104"/>
            <p:cNvSpPr>
              <a:spLocks noChangeShapeType="1"/>
            </p:cNvSpPr>
            <p:nvPr/>
          </p:nvSpPr>
          <p:spPr bwMode="auto">
            <a:xfrm flipH="1">
              <a:off x="372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1" name="直接连接符 769105"/>
            <p:cNvSpPr>
              <a:spLocks noChangeShapeType="1"/>
            </p:cNvSpPr>
            <p:nvPr/>
          </p:nvSpPr>
          <p:spPr bwMode="auto">
            <a:xfrm flipH="1">
              <a:off x="3842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2" name="直接连接符 769106"/>
            <p:cNvSpPr>
              <a:spLocks noChangeShapeType="1"/>
            </p:cNvSpPr>
            <p:nvPr/>
          </p:nvSpPr>
          <p:spPr bwMode="auto">
            <a:xfrm flipH="1">
              <a:off x="3963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3" name="直接连接符 769107"/>
            <p:cNvSpPr>
              <a:spLocks noChangeShapeType="1"/>
            </p:cNvSpPr>
            <p:nvPr/>
          </p:nvSpPr>
          <p:spPr bwMode="auto">
            <a:xfrm>
              <a:off x="2783" y="2640"/>
              <a:ext cx="131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44" name="组合 769108"/>
          <p:cNvGrpSpPr>
            <a:grpSpLocks/>
          </p:cNvGrpSpPr>
          <p:nvPr/>
        </p:nvGrpSpPr>
        <p:grpSpPr bwMode="auto">
          <a:xfrm>
            <a:off x="8424864" y="2225675"/>
            <a:ext cx="777875" cy="1271588"/>
            <a:chOff x="720" y="960"/>
            <a:chExt cx="576" cy="942"/>
          </a:xfrm>
        </p:grpSpPr>
        <p:sp>
          <p:nvSpPr>
            <p:cNvPr id="41045" name="椭圆 769109"/>
            <p:cNvSpPr>
              <a:spLocks noChangeArrowheads="1"/>
            </p:cNvSpPr>
            <p:nvPr/>
          </p:nvSpPr>
          <p:spPr bwMode="auto">
            <a:xfrm>
              <a:off x="720" y="1149"/>
              <a:ext cx="576" cy="576"/>
            </a:xfrm>
            <a:prstGeom prst="ellips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6" name="直接连接符 769110"/>
            <p:cNvSpPr>
              <a:spLocks noChangeShapeType="1"/>
            </p:cNvSpPr>
            <p:nvPr/>
          </p:nvSpPr>
          <p:spPr bwMode="auto">
            <a:xfrm flipH="1" flipV="1">
              <a:off x="1006" y="960"/>
              <a:ext cx="2" cy="864"/>
            </a:xfrm>
            <a:prstGeom prst="lin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7" name="任意多边形 769111"/>
            <p:cNvSpPr>
              <a:spLocks noChangeArrowheads="1"/>
            </p:cNvSpPr>
            <p:nvPr/>
          </p:nvSpPr>
          <p:spPr bwMode="auto">
            <a:xfrm>
              <a:off x="960" y="1728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8" name="椭圆 769112"/>
            <p:cNvSpPr>
              <a:spLocks noChangeArrowheads="1"/>
            </p:cNvSpPr>
            <p:nvPr/>
          </p:nvSpPr>
          <p:spPr bwMode="auto">
            <a:xfrm>
              <a:off x="960" y="1392"/>
              <a:ext cx="96" cy="96"/>
            </a:xfrm>
            <a:prstGeom prst="ellipse">
              <a:avLst/>
            </a:prstGeom>
            <a:solidFill>
              <a:srgbClr val="04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49" name="组合 769113"/>
          <p:cNvGrpSpPr>
            <a:grpSpLocks/>
          </p:cNvGrpSpPr>
          <p:nvPr/>
        </p:nvGrpSpPr>
        <p:grpSpPr bwMode="auto">
          <a:xfrm>
            <a:off x="8567739" y="4154489"/>
            <a:ext cx="777875" cy="1336675"/>
            <a:chOff x="1008" y="1872"/>
            <a:chExt cx="576" cy="990"/>
          </a:xfrm>
        </p:grpSpPr>
        <p:sp>
          <p:nvSpPr>
            <p:cNvPr id="41050" name="椭圆 769114"/>
            <p:cNvSpPr>
              <a:spLocks noChangeArrowheads="1"/>
            </p:cNvSpPr>
            <p:nvPr/>
          </p:nvSpPr>
          <p:spPr bwMode="auto">
            <a:xfrm>
              <a:off x="1008" y="2112"/>
              <a:ext cx="576" cy="576"/>
            </a:xfrm>
            <a:prstGeom prst="ellips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1" name="直接连接符 769115"/>
            <p:cNvSpPr>
              <a:spLocks noChangeShapeType="1"/>
            </p:cNvSpPr>
            <p:nvPr/>
          </p:nvSpPr>
          <p:spPr bwMode="auto">
            <a:xfrm>
              <a:off x="1286" y="2046"/>
              <a:ext cx="0" cy="720"/>
            </a:xfrm>
            <a:prstGeom prst="lin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2" name="任意多边形 769116"/>
            <p:cNvSpPr>
              <a:spLocks noChangeArrowheads="1"/>
            </p:cNvSpPr>
            <p:nvPr/>
          </p:nvSpPr>
          <p:spPr bwMode="auto">
            <a:xfrm>
              <a:off x="1248" y="2688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3" name="任意多边形 769117"/>
            <p:cNvSpPr>
              <a:spLocks noChangeArrowheads="1"/>
            </p:cNvSpPr>
            <p:nvPr/>
          </p:nvSpPr>
          <p:spPr bwMode="auto">
            <a:xfrm flipH="1" flipV="1">
              <a:off x="1200" y="1872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4" name="椭圆 769118"/>
            <p:cNvSpPr>
              <a:spLocks noChangeArrowheads="1"/>
            </p:cNvSpPr>
            <p:nvPr/>
          </p:nvSpPr>
          <p:spPr bwMode="auto">
            <a:xfrm>
              <a:off x="1248" y="2352"/>
              <a:ext cx="96" cy="96"/>
            </a:xfrm>
            <a:prstGeom prst="ellipse">
              <a:avLst/>
            </a:prstGeom>
            <a:solidFill>
              <a:srgbClr val="04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55" name="组合 769119"/>
          <p:cNvGrpSpPr>
            <a:grpSpLocks/>
          </p:cNvGrpSpPr>
          <p:nvPr/>
        </p:nvGrpSpPr>
        <p:grpSpPr bwMode="auto">
          <a:xfrm>
            <a:off x="8697913" y="5464176"/>
            <a:ext cx="582612" cy="968375"/>
            <a:chOff x="3120" y="3312"/>
            <a:chExt cx="432" cy="718"/>
          </a:xfrm>
        </p:grpSpPr>
        <p:grpSp>
          <p:nvGrpSpPr>
            <p:cNvPr id="41056" name="组合 769120"/>
            <p:cNvGrpSpPr>
              <a:grpSpLocks/>
            </p:cNvGrpSpPr>
            <p:nvPr/>
          </p:nvGrpSpPr>
          <p:grpSpPr bwMode="auto">
            <a:xfrm>
              <a:off x="3120" y="3600"/>
              <a:ext cx="432" cy="430"/>
              <a:chOff x="3120" y="3600"/>
              <a:chExt cx="432" cy="430"/>
            </a:xfrm>
          </p:grpSpPr>
          <p:sp>
            <p:nvSpPr>
              <p:cNvPr id="41057" name="矩形 769121"/>
              <p:cNvSpPr>
                <a:spLocks noChangeArrowheads="1"/>
              </p:cNvSpPr>
              <p:nvPr/>
            </p:nvSpPr>
            <p:spPr bwMode="auto">
              <a:xfrm>
                <a:off x="3120" y="3600"/>
                <a:ext cx="432" cy="384"/>
              </a:xfrm>
              <a:prstGeom prst="rect">
                <a:avLst/>
              </a:prstGeom>
              <a:gradFill rotWithShape="0">
                <a:gsLst>
                  <a:gs pos="0">
                    <a:srgbClr val="76653C"/>
                  </a:gs>
                  <a:gs pos="50000">
                    <a:srgbClr val="FEDB82"/>
                  </a:gs>
                  <a:gs pos="100000">
                    <a:srgbClr val="76653C"/>
                  </a:gs>
                </a:gsLst>
                <a:lin ang="5400000" scaled="1"/>
              </a:gradFill>
              <a:ln w="9525">
                <a:solidFill>
                  <a:srgbClr val="FA141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58" name="文本框 769122"/>
              <p:cNvSpPr txBox="1">
                <a:spLocks noChangeArrowheads="1"/>
              </p:cNvSpPr>
              <p:nvPr/>
            </p:nvSpPr>
            <p:spPr bwMode="auto">
              <a:xfrm>
                <a:off x="3168" y="3600"/>
                <a:ext cx="336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FA1414"/>
                    </a:solidFill>
                    <a:latin typeface="Times New Roman" panose="02020603050405020304" pitchFamily="18" charset="0"/>
                  </a:rPr>
                  <a:t>G</a:t>
                </a:r>
                <a:endParaRPr lang="en-US" altLang="zh-CN" sz="3200" b="1" baseline="-25000">
                  <a:solidFill>
                    <a:srgbClr val="FA1414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1059" name="直接连接符 769123"/>
            <p:cNvSpPr>
              <a:spLocks noChangeShapeType="1"/>
            </p:cNvSpPr>
            <p:nvPr/>
          </p:nvSpPr>
          <p:spPr bwMode="auto">
            <a:xfrm>
              <a:off x="3328" y="3312"/>
              <a:ext cx="0" cy="288"/>
            </a:xfrm>
            <a:prstGeom prst="line">
              <a:avLst/>
            </a:prstGeom>
            <a:noFill/>
            <a:ln w="57150">
              <a:solidFill>
                <a:srgbClr val="FA14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69125" name="直接连接符 769124"/>
          <p:cNvSpPr>
            <a:spLocks noChangeShapeType="1"/>
          </p:cNvSpPr>
          <p:nvPr/>
        </p:nvSpPr>
        <p:spPr bwMode="auto">
          <a:xfrm flipV="1">
            <a:off x="9345613" y="1577975"/>
            <a:ext cx="195262" cy="32385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9126" name="文本框 769125"/>
          <p:cNvSpPr txBox="1">
            <a:spLocks noChangeArrowheads="1"/>
          </p:cNvSpPr>
          <p:nvPr/>
        </p:nvSpPr>
        <p:spPr bwMode="auto">
          <a:xfrm>
            <a:off x="9604376" y="1447800"/>
            <a:ext cx="454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474710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6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9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9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6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9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69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69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9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6" grpId="0" build="p"/>
      <p:bldP spid="769028" grpId="0" build="p"/>
      <p:bldP spid="769061" grpId="0" build="p"/>
      <p:bldP spid="7691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676400" y="685800"/>
            <a:ext cx="533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40708"/>
                </a:solidFill>
                <a:latin typeface="Times New Roman" panose="02020603050405020304" pitchFamily="18" charset="0"/>
              </a:rPr>
              <a:t>组成滑轮组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371600"/>
            <a:ext cx="2667000" cy="4389438"/>
            <a:chOff x="432" y="864"/>
            <a:chExt cx="1680" cy="2765"/>
          </a:xfrm>
        </p:grpSpPr>
        <p:sp>
          <p:nvSpPr>
            <p:cNvPr id="41987" name="Text Box 5"/>
            <p:cNvSpPr txBox="1">
              <a:spLocks noChangeArrowheads="1"/>
            </p:cNvSpPr>
            <p:nvPr/>
          </p:nvSpPr>
          <p:spPr bwMode="auto">
            <a:xfrm>
              <a:off x="432" y="326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A1414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grpSp>
          <p:nvGrpSpPr>
            <p:cNvPr id="41988" name="Group 6"/>
            <p:cNvGrpSpPr>
              <a:grpSpLocks/>
            </p:cNvGrpSpPr>
            <p:nvPr/>
          </p:nvGrpSpPr>
          <p:grpSpPr bwMode="auto">
            <a:xfrm>
              <a:off x="720" y="864"/>
              <a:ext cx="1392" cy="2698"/>
              <a:chOff x="720" y="864"/>
              <a:chExt cx="1392" cy="2698"/>
            </a:xfrm>
          </p:grpSpPr>
          <p:sp>
            <p:nvSpPr>
              <p:cNvPr id="41989" name="Line 7"/>
              <p:cNvSpPr>
                <a:spLocks noChangeShapeType="1"/>
              </p:cNvSpPr>
              <p:nvPr/>
            </p:nvSpPr>
            <p:spPr bwMode="auto">
              <a:xfrm>
                <a:off x="720" y="1392"/>
                <a:ext cx="0" cy="2064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90" name="Line 8"/>
              <p:cNvSpPr>
                <a:spLocks noChangeShapeType="1"/>
              </p:cNvSpPr>
              <p:nvPr/>
            </p:nvSpPr>
            <p:spPr bwMode="auto">
              <a:xfrm flipV="1">
                <a:off x="1872" y="912"/>
                <a:ext cx="0" cy="1584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91" name="Line 9"/>
              <p:cNvSpPr>
                <a:spLocks noChangeShapeType="1"/>
              </p:cNvSpPr>
              <p:nvPr/>
            </p:nvSpPr>
            <p:spPr bwMode="auto">
              <a:xfrm>
                <a:off x="1296" y="1344"/>
                <a:ext cx="0" cy="1200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92" name="Rectangle 10"/>
              <p:cNvSpPr>
                <a:spLocks noChangeArrowheads="1"/>
              </p:cNvSpPr>
              <p:nvPr/>
            </p:nvSpPr>
            <p:spPr bwMode="auto">
              <a:xfrm>
                <a:off x="1392" y="3178"/>
                <a:ext cx="432" cy="384"/>
              </a:xfrm>
              <a:prstGeom prst="rect">
                <a:avLst/>
              </a:prstGeom>
              <a:gradFill rotWithShape="0">
                <a:gsLst>
                  <a:gs pos="0">
                    <a:srgbClr val="76653C"/>
                  </a:gs>
                  <a:gs pos="50000">
                    <a:srgbClr val="FEDB82"/>
                  </a:gs>
                  <a:gs pos="100000">
                    <a:srgbClr val="76653C"/>
                  </a:gs>
                </a:gsLst>
                <a:lin ang="5400000" scaled="1"/>
              </a:gradFill>
              <a:ln w="9525">
                <a:solidFill>
                  <a:srgbClr val="FA141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993" name="Text Box 11"/>
              <p:cNvSpPr txBox="1">
                <a:spLocks noChangeArrowheads="1"/>
              </p:cNvSpPr>
              <p:nvPr/>
            </p:nvSpPr>
            <p:spPr bwMode="auto">
              <a:xfrm>
                <a:off x="1440" y="3188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FA1414"/>
                    </a:solidFill>
                    <a:latin typeface="Times New Roman" panose="02020603050405020304" pitchFamily="18" charset="0"/>
                  </a:rPr>
                  <a:t>G</a:t>
                </a:r>
                <a:endParaRPr lang="en-US" altLang="zh-CN" sz="3200" b="1" baseline="-25000">
                  <a:solidFill>
                    <a:srgbClr val="FA1414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994" name="Group 12"/>
              <p:cNvGrpSpPr>
                <a:grpSpLocks/>
              </p:cNvGrpSpPr>
              <p:nvPr/>
            </p:nvGrpSpPr>
            <p:grpSpPr bwMode="auto">
              <a:xfrm rot="-10793697">
                <a:off x="720" y="864"/>
                <a:ext cx="1392" cy="96"/>
                <a:chOff x="2760" y="2640"/>
                <a:chExt cx="1338" cy="130"/>
              </a:xfrm>
            </p:grpSpPr>
            <p:sp>
              <p:nvSpPr>
                <p:cNvPr id="4199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99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99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0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0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0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0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0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0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06" name="Line 24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2007" name="Group 25"/>
              <p:cNvGrpSpPr>
                <a:grpSpLocks/>
              </p:cNvGrpSpPr>
              <p:nvPr/>
            </p:nvGrpSpPr>
            <p:grpSpPr bwMode="auto">
              <a:xfrm>
                <a:off x="720" y="960"/>
                <a:ext cx="576" cy="942"/>
                <a:chOff x="720" y="960"/>
                <a:chExt cx="576" cy="942"/>
              </a:xfrm>
            </p:grpSpPr>
            <p:sp>
              <p:nvSpPr>
                <p:cNvPr id="42008" name="Oval 26"/>
                <p:cNvSpPr>
                  <a:spLocks noChangeArrowheads="1"/>
                </p:cNvSpPr>
                <p:nvPr/>
              </p:nvSpPr>
              <p:spPr bwMode="auto">
                <a:xfrm>
                  <a:off x="720" y="1149"/>
                  <a:ext cx="576" cy="576"/>
                </a:xfrm>
                <a:prstGeom prst="ellipse">
                  <a:avLst/>
                </a:prstGeom>
                <a:noFill/>
                <a:ln w="57150">
                  <a:solidFill>
                    <a:srgbClr val="0407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009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006" y="960"/>
                  <a:ext cx="2" cy="864"/>
                </a:xfrm>
                <a:prstGeom prst="line">
                  <a:avLst/>
                </a:prstGeom>
                <a:noFill/>
                <a:ln w="57150">
                  <a:solidFill>
                    <a:srgbClr val="0407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0" name="Freeform 28"/>
                <p:cNvSpPr>
                  <a:spLocks noChangeArrowheads="1"/>
                </p:cNvSpPr>
                <p:nvPr/>
              </p:nvSpPr>
              <p:spPr bwMode="auto">
                <a:xfrm>
                  <a:off x="960" y="1728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1" name="Oval 29"/>
                <p:cNvSpPr>
                  <a:spLocks noChangeArrowheads="1"/>
                </p:cNvSpPr>
                <p:nvPr/>
              </p:nvSpPr>
              <p:spPr bwMode="auto">
                <a:xfrm>
                  <a:off x="960" y="1392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012" name="Group 30"/>
              <p:cNvGrpSpPr>
                <a:grpSpLocks/>
              </p:cNvGrpSpPr>
              <p:nvPr/>
            </p:nvGrpSpPr>
            <p:grpSpPr bwMode="auto">
              <a:xfrm>
                <a:off x="1294" y="1992"/>
                <a:ext cx="576" cy="990"/>
                <a:chOff x="1008" y="1872"/>
                <a:chExt cx="576" cy="990"/>
              </a:xfrm>
            </p:grpSpPr>
            <p:sp>
              <p:nvSpPr>
                <p:cNvPr id="42013" name="Oval 31"/>
                <p:cNvSpPr>
                  <a:spLocks noChangeArrowheads="1"/>
                </p:cNvSpPr>
                <p:nvPr/>
              </p:nvSpPr>
              <p:spPr bwMode="auto">
                <a:xfrm>
                  <a:off x="1008" y="2112"/>
                  <a:ext cx="576" cy="576"/>
                </a:xfrm>
                <a:prstGeom prst="ellipse">
                  <a:avLst/>
                </a:prstGeom>
                <a:noFill/>
                <a:ln w="57150">
                  <a:solidFill>
                    <a:srgbClr val="0407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014" name="Line 32"/>
                <p:cNvSpPr>
                  <a:spLocks noChangeShapeType="1"/>
                </p:cNvSpPr>
                <p:nvPr/>
              </p:nvSpPr>
              <p:spPr bwMode="auto">
                <a:xfrm>
                  <a:off x="1286" y="2046"/>
                  <a:ext cx="0" cy="720"/>
                </a:xfrm>
                <a:prstGeom prst="line">
                  <a:avLst/>
                </a:prstGeom>
                <a:noFill/>
                <a:ln w="57150">
                  <a:solidFill>
                    <a:srgbClr val="0407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5" name="Freeform 33"/>
                <p:cNvSpPr>
                  <a:spLocks noChangeArrowheads="1"/>
                </p:cNvSpPr>
                <p:nvPr/>
              </p:nvSpPr>
              <p:spPr bwMode="auto">
                <a:xfrm>
                  <a:off x="1248" y="2688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6" name="Freeform 34"/>
                <p:cNvSpPr>
                  <a:spLocks noChangeArrowheads="1"/>
                </p:cNvSpPr>
                <p:nvPr/>
              </p:nvSpPr>
              <p:spPr bwMode="auto">
                <a:xfrm flipH="1" flipV="1">
                  <a:off x="1200" y="1872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7" name="Oval 35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018" name="Line 36"/>
              <p:cNvSpPr>
                <a:spLocks noChangeShapeType="1"/>
              </p:cNvSpPr>
              <p:nvPr/>
            </p:nvSpPr>
            <p:spPr bwMode="auto">
              <a:xfrm>
                <a:off x="1602" y="2928"/>
                <a:ext cx="0" cy="288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648200" y="1295400"/>
            <a:ext cx="2667000" cy="5029200"/>
            <a:chOff x="2448" y="816"/>
            <a:chExt cx="1680" cy="3168"/>
          </a:xfrm>
        </p:grpSpPr>
        <p:sp>
          <p:nvSpPr>
            <p:cNvPr id="42020" name="Line 38"/>
            <p:cNvSpPr>
              <a:spLocks noChangeShapeType="1"/>
            </p:cNvSpPr>
            <p:nvPr/>
          </p:nvSpPr>
          <p:spPr bwMode="auto">
            <a:xfrm flipH="1">
              <a:off x="3024" y="1776"/>
              <a:ext cx="336" cy="1056"/>
            </a:xfrm>
            <a:prstGeom prst="line">
              <a:avLst/>
            </a:prstGeom>
            <a:noFill/>
            <a:ln w="57150">
              <a:solidFill>
                <a:srgbClr val="FA14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1" name="Text Box 39"/>
            <p:cNvSpPr txBox="1">
              <a:spLocks noChangeArrowheads="1"/>
            </p:cNvSpPr>
            <p:nvPr/>
          </p:nvSpPr>
          <p:spPr bwMode="auto">
            <a:xfrm>
              <a:off x="2448" y="3216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A1414"/>
                  </a:solidFill>
                  <a:latin typeface="Times New Roman" panose="02020603050405020304" pitchFamily="18" charset="0"/>
                </a:rPr>
                <a:t>F</a:t>
              </a:r>
              <a:endParaRPr lang="en-US" altLang="zh-CN" sz="3200" b="1" baseline="-25000">
                <a:solidFill>
                  <a:srgbClr val="FA141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22" name="Line 40"/>
            <p:cNvSpPr>
              <a:spLocks noChangeShapeType="1"/>
            </p:cNvSpPr>
            <p:nvPr/>
          </p:nvSpPr>
          <p:spPr bwMode="auto">
            <a:xfrm rot="580735">
              <a:off x="2877" y="1220"/>
              <a:ext cx="1" cy="2064"/>
            </a:xfrm>
            <a:prstGeom prst="line">
              <a:avLst/>
            </a:prstGeom>
            <a:noFill/>
            <a:ln w="57150">
              <a:solidFill>
                <a:srgbClr val="FA141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3" name="Line 41"/>
            <p:cNvSpPr>
              <a:spLocks noChangeShapeType="1"/>
            </p:cNvSpPr>
            <p:nvPr/>
          </p:nvSpPr>
          <p:spPr bwMode="auto">
            <a:xfrm flipV="1">
              <a:off x="3588" y="1382"/>
              <a:ext cx="0" cy="1584"/>
            </a:xfrm>
            <a:prstGeom prst="line">
              <a:avLst/>
            </a:prstGeom>
            <a:noFill/>
            <a:ln w="57150">
              <a:solidFill>
                <a:srgbClr val="FA14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2024" name="Group 42"/>
            <p:cNvGrpSpPr>
              <a:grpSpLocks/>
            </p:cNvGrpSpPr>
            <p:nvPr/>
          </p:nvGrpSpPr>
          <p:grpSpPr bwMode="auto">
            <a:xfrm rot="-10793697">
              <a:off x="2736" y="816"/>
              <a:ext cx="1392" cy="96"/>
              <a:chOff x="2760" y="2640"/>
              <a:chExt cx="1338" cy="130"/>
            </a:xfrm>
          </p:grpSpPr>
          <p:sp>
            <p:nvSpPr>
              <p:cNvPr id="42025" name="Line 43"/>
              <p:cNvSpPr>
                <a:spLocks noChangeShapeType="1"/>
              </p:cNvSpPr>
              <p:nvPr/>
            </p:nvSpPr>
            <p:spPr bwMode="auto">
              <a:xfrm flipH="1">
                <a:off x="2760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26" name="Line 44"/>
              <p:cNvSpPr>
                <a:spLocks noChangeShapeType="1"/>
              </p:cNvSpPr>
              <p:nvPr/>
            </p:nvSpPr>
            <p:spPr bwMode="auto">
              <a:xfrm flipH="1">
                <a:off x="2880" y="2648"/>
                <a:ext cx="121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27" name="Line 45"/>
              <p:cNvSpPr>
                <a:spLocks noChangeShapeType="1"/>
              </p:cNvSpPr>
              <p:nvPr/>
            </p:nvSpPr>
            <p:spPr bwMode="auto">
              <a:xfrm flipH="1">
                <a:off x="3001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28" name="Line 46"/>
              <p:cNvSpPr>
                <a:spLocks noChangeShapeType="1"/>
              </p:cNvSpPr>
              <p:nvPr/>
            </p:nvSpPr>
            <p:spPr bwMode="auto">
              <a:xfrm flipH="1">
                <a:off x="3121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29" name="Line 47"/>
              <p:cNvSpPr>
                <a:spLocks noChangeShapeType="1"/>
              </p:cNvSpPr>
              <p:nvPr/>
            </p:nvSpPr>
            <p:spPr bwMode="auto">
              <a:xfrm flipH="1">
                <a:off x="3241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30" name="Line 48"/>
              <p:cNvSpPr>
                <a:spLocks noChangeShapeType="1"/>
              </p:cNvSpPr>
              <p:nvPr/>
            </p:nvSpPr>
            <p:spPr bwMode="auto">
              <a:xfrm flipH="1">
                <a:off x="3361" y="2648"/>
                <a:ext cx="121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31" name="Line 49"/>
              <p:cNvSpPr>
                <a:spLocks noChangeShapeType="1"/>
              </p:cNvSpPr>
              <p:nvPr/>
            </p:nvSpPr>
            <p:spPr bwMode="auto">
              <a:xfrm flipH="1">
                <a:off x="3482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32" name="Line 50"/>
              <p:cNvSpPr>
                <a:spLocks noChangeShapeType="1"/>
              </p:cNvSpPr>
              <p:nvPr/>
            </p:nvSpPr>
            <p:spPr bwMode="auto">
              <a:xfrm flipH="1">
                <a:off x="3602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33" name="Line 51"/>
              <p:cNvSpPr>
                <a:spLocks noChangeShapeType="1"/>
              </p:cNvSpPr>
              <p:nvPr/>
            </p:nvSpPr>
            <p:spPr bwMode="auto">
              <a:xfrm flipH="1">
                <a:off x="3722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34" name="Line 52"/>
              <p:cNvSpPr>
                <a:spLocks noChangeShapeType="1"/>
              </p:cNvSpPr>
              <p:nvPr/>
            </p:nvSpPr>
            <p:spPr bwMode="auto">
              <a:xfrm flipH="1">
                <a:off x="3842" y="2648"/>
                <a:ext cx="121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35" name="Line 53"/>
              <p:cNvSpPr>
                <a:spLocks noChangeShapeType="1"/>
              </p:cNvSpPr>
              <p:nvPr/>
            </p:nvSpPr>
            <p:spPr bwMode="auto">
              <a:xfrm flipH="1">
                <a:off x="3963" y="2648"/>
                <a:ext cx="120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36" name="Line 54"/>
              <p:cNvSpPr>
                <a:spLocks noChangeShapeType="1"/>
              </p:cNvSpPr>
              <p:nvPr/>
            </p:nv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2037" name="Group 55"/>
            <p:cNvGrpSpPr>
              <a:grpSpLocks/>
            </p:cNvGrpSpPr>
            <p:nvPr/>
          </p:nvGrpSpPr>
          <p:grpSpPr bwMode="auto">
            <a:xfrm>
              <a:off x="3024" y="912"/>
              <a:ext cx="576" cy="942"/>
              <a:chOff x="720" y="960"/>
              <a:chExt cx="576" cy="942"/>
            </a:xfrm>
          </p:grpSpPr>
          <p:sp>
            <p:nvSpPr>
              <p:cNvPr id="42038" name="Oval 56"/>
              <p:cNvSpPr>
                <a:spLocks noChangeArrowheads="1"/>
              </p:cNvSpPr>
              <p:nvPr/>
            </p:nvSpPr>
            <p:spPr bwMode="auto">
              <a:xfrm>
                <a:off x="720" y="1149"/>
                <a:ext cx="576" cy="576"/>
              </a:xfrm>
              <a:prstGeom prst="ellipse">
                <a:avLst/>
              </a:prstGeom>
              <a:noFill/>
              <a:ln w="57150">
                <a:solidFill>
                  <a:srgbClr val="04070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39" name="Line 57"/>
              <p:cNvSpPr>
                <a:spLocks noChangeShapeType="1"/>
              </p:cNvSpPr>
              <p:nvPr/>
            </p:nvSpPr>
            <p:spPr bwMode="auto">
              <a:xfrm flipH="1" flipV="1">
                <a:off x="1006" y="960"/>
                <a:ext cx="2" cy="864"/>
              </a:xfrm>
              <a:prstGeom prst="line">
                <a:avLst/>
              </a:prstGeom>
              <a:noFill/>
              <a:ln w="57150">
                <a:solidFill>
                  <a:srgbClr val="04070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40" name="Freeform 58"/>
              <p:cNvSpPr>
                <a:spLocks noChangeArrowheads="1"/>
              </p:cNvSpPr>
              <p:nvPr/>
            </p:nvSpPr>
            <p:spPr bwMode="auto">
              <a:xfrm>
                <a:off x="960" y="1728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41" name="Oval 59"/>
              <p:cNvSpPr>
                <a:spLocks noChangeArrowheads="1"/>
              </p:cNvSpPr>
              <p:nvPr/>
            </p:nvSpPr>
            <p:spPr bwMode="auto">
              <a:xfrm>
                <a:off x="960" y="1392"/>
                <a:ext cx="96" cy="96"/>
              </a:xfrm>
              <a:prstGeom prst="ellipse">
                <a:avLst/>
              </a:prstGeom>
              <a:solidFill>
                <a:srgbClr val="040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2042" name="Group 60"/>
            <p:cNvGrpSpPr>
              <a:grpSpLocks/>
            </p:cNvGrpSpPr>
            <p:nvPr/>
          </p:nvGrpSpPr>
          <p:grpSpPr bwMode="auto">
            <a:xfrm>
              <a:off x="3012" y="2370"/>
              <a:ext cx="576" cy="990"/>
              <a:chOff x="1008" y="1872"/>
              <a:chExt cx="576" cy="990"/>
            </a:xfrm>
          </p:grpSpPr>
          <p:sp>
            <p:nvSpPr>
              <p:cNvPr id="42043" name="Oval 61"/>
              <p:cNvSpPr>
                <a:spLocks noChangeArrowheads="1"/>
              </p:cNvSpPr>
              <p:nvPr/>
            </p:nvSpPr>
            <p:spPr bwMode="auto">
              <a:xfrm>
                <a:off x="1008" y="2112"/>
                <a:ext cx="576" cy="576"/>
              </a:xfrm>
              <a:prstGeom prst="ellipse">
                <a:avLst/>
              </a:prstGeom>
              <a:noFill/>
              <a:ln w="57150">
                <a:solidFill>
                  <a:srgbClr val="04070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44" name="Line 62"/>
              <p:cNvSpPr>
                <a:spLocks noChangeShapeType="1"/>
              </p:cNvSpPr>
              <p:nvPr/>
            </p:nvSpPr>
            <p:spPr bwMode="auto">
              <a:xfrm>
                <a:off x="1286" y="2046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04070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45" name="Freeform 63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46" name="Freeform 64"/>
              <p:cNvSpPr>
                <a:spLocks noChangeArrowheads="1"/>
              </p:cNvSpPr>
              <p:nvPr/>
            </p:nvSpPr>
            <p:spPr bwMode="auto">
              <a:xfrm flipH="1" flipV="1">
                <a:off x="1200" y="1872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47" name="Oval 65"/>
              <p:cNvSpPr>
                <a:spLocks noChangeArrowheads="1"/>
              </p:cNvSpPr>
              <p:nvPr/>
            </p:nvSpPr>
            <p:spPr bwMode="auto">
              <a:xfrm>
                <a:off x="1248" y="2352"/>
                <a:ext cx="96" cy="96"/>
              </a:xfrm>
              <a:prstGeom prst="ellipse">
                <a:avLst/>
              </a:prstGeom>
              <a:solidFill>
                <a:srgbClr val="040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2048" name="Group 66"/>
            <p:cNvGrpSpPr>
              <a:grpSpLocks/>
            </p:cNvGrpSpPr>
            <p:nvPr/>
          </p:nvGrpSpPr>
          <p:grpSpPr bwMode="auto">
            <a:xfrm>
              <a:off x="3120" y="3312"/>
              <a:ext cx="432" cy="672"/>
              <a:chOff x="3120" y="3312"/>
              <a:chExt cx="432" cy="672"/>
            </a:xfrm>
          </p:grpSpPr>
          <p:grpSp>
            <p:nvGrpSpPr>
              <p:cNvPr id="42049" name="Group 67"/>
              <p:cNvGrpSpPr>
                <a:grpSpLocks/>
              </p:cNvGrpSpPr>
              <p:nvPr/>
            </p:nvGrpSpPr>
            <p:grpSpPr bwMode="auto">
              <a:xfrm>
                <a:off x="3120" y="3600"/>
                <a:ext cx="432" cy="384"/>
                <a:chOff x="3120" y="3600"/>
                <a:chExt cx="432" cy="384"/>
              </a:xfrm>
            </p:grpSpPr>
            <p:sp>
              <p:nvSpPr>
                <p:cNvPr id="42050" name="Rectangle 68"/>
                <p:cNvSpPr>
                  <a:spLocks noChangeArrowheads="1"/>
                </p:cNvSpPr>
                <p:nvPr/>
              </p:nvSpPr>
              <p:spPr bwMode="auto">
                <a:xfrm>
                  <a:off x="3120" y="3600"/>
                  <a:ext cx="432" cy="3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6653C"/>
                    </a:gs>
                    <a:gs pos="50000">
                      <a:srgbClr val="FEDB82"/>
                    </a:gs>
                    <a:gs pos="100000">
                      <a:srgbClr val="76653C"/>
                    </a:gs>
                  </a:gsLst>
                  <a:lin ang="5400000" scaled="1"/>
                </a:gradFill>
                <a:ln w="9525">
                  <a:solidFill>
                    <a:srgbClr val="FA1414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05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168" y="3600"/>
                  <a:ext cx="33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3200" b="1">
                      <a:solidFill>
                        <a:srgbClr val="FA1414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3200" b="1" baseline="-25000">
                    <a:solidFill>
                      <a:srgbClr val="FA1414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052" name="Line 70"/>
              <p:cNvSpPr>
                <a:spLocks noChangeShapeType="1"/>
              </p:cNvSpPr>
              <p:nvPr/>
            </p:nvSpPr>
            <p:spPr bwMode="auto">
              <a:xfrm>
                <a:off x="3328" y="3312"/>
                <a:ext cx="0" cy="288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7772400" y="533400"/>
            <a:ext cx="2514600" cy="5791200"/>
            <a:chOff x="3984" y="336"/>
            <a:chExt cx="1584" cy="3648"/>
          </a:xfrm>
        </p:grpSpPr>
        <p:grpSp>
          <p:nvGrpSpPr>
            <p:cNvPr id="42054" name="Group 72"/>
            <p:cNvGrpSpPr>
              <a:grpSpLocks/>
            </p:cNvGrpSpPr>
            <p:nvPr/>
          </p:nvGrpSpPr>
          <p:grpSpPr bwMode="auto">
            <a:xfrm>
              <a:off x="3984" y="432"/>
              <a:ext cx="1392" cy="3552"/>
              <a:chOff x="4224" y="432"/>
              <a:chExt cx="1392" cy="3552"/>
            </a:xfrm>
          </p:grpSpPr>
          <p:sp>
            <p:nvSpPr>
              <p:cNvPr id="42055" name="Line 73"/>
              <p:cNvSpPr>
                <a:spLocks noChangeShapeType="1"/>
              </p:cNvSpPr>
              <p:nvPr/>
            </p:nvSpPr>
            <p:spPr bwMode="auto">
              <a:xfrm>
                <a:off x="4608" y="1392"/>
                <a:ext cx="96" cy="1584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56" name="Line 74"/>
              <p:cNvSpPr>
                <a:spLocks noChangeShapeType="1"/>
              </p:cNvSpPr>
              <p:nvPr/>
            </p:nvSpPr>
            <p:spPr bwMode="auto">
              <a:xfrm flipV="1">
                <a:off x="4992" y="1344"/>
                <a:ext cx="192" cy="1056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2057" name="Group 75"/>
              <p:cNvGrpSpPr>
                <a:grpSpLocks/>
              </p:cNvGrpSpPr>
              <p:nvPr/>
            </p:nvGrpSpPr>
            <p:grpSpPr bwMode="auto">
              <a:xfrm rot="-10793697">
                <a:off x="4224" y="816"/>
                <a:ext cx="1392" cy="96"/>
                <a:chOff x="2760" y="2640"/>
                <a:chExt cx="1338" cy="130"/>
              </a:xfrm>
            </p:grpSpPr>
            <p:sp>
              <p:nvSpPr>
                <p:cNvPr id="42058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5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6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61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62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63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64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65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66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67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68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69" name="Line 87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2070" name="Group 88"/>
              <p:cNvGrpSpPr>
                <a:grpSpLocks/>
              </p:cNvGrpSpPr>
              <p:nvPr/>
            </p:nvGrpSpPr>
            <p:grpSpPr bwMode="auto">
              <a:xfrm>
                <a:off x="4598" y="912"/>
                <a:ext cx="576" cy="942"/>
                <a:chOff x="720" y="960"/>
                <a:chExt cx="576" cy="942"/>
              </a:xfrm>
            </p:grpSpPr>
            <p:sp>
              <p:nvSpPr>
                <p:cNvPr id="42071" name="Oval 89"/>
                <p:cNvSpPr>
                  <a:spLocks noChangeArrowheads="1"/>
                </p:cNvSpPr>
                <p:nvPr/>
              </p:nvSpPr>
              <p:spPr bwMode="auto">
                <a:xfrm>
                  <a:off x="720" y="1149"/>
                  <a:ext cx="576" cy="576"/>
                </a:xfrm>
                <a:prstGeom prst="ellipse">
                  <a:avLst/>
                </a:prstGeom>
                <a:noFill/>
                <a:ln w="57150">
                  <a:solidFill>
                    <a:srgbClr val="0407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072" name="Line 90"/>
                <p:cNvSpPr>
                  <a:spLocks noChangeShapeType="1"/>
                </p:cNvSpPr>
                <p:nvPr/>
              </p:nvSpPr>
              <p:spPr bwMode="auto">
                <a:xfrm flipH="1" flipV="1">
                  <a:off x="1006" y="960"/>
                  <a:ext cx="2" cy="864"/>
                </a:xfrm>
                <a:prstGeom prst="line">
                  <a:avLst/>
                </a:prstGeom>
                <a:noFill/>
                <a:ln w="57150">
                  <a:solidFill>
                    <a:srgbClr val="0407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73" name="Freeform 91"/>
                <p:cNvSpPr>
                  <a:spLocks noChangeArrowheads="1"/>
                </p:cNvSpPr>
                <p:nvPr/>
              </p:nvSpPr>
              <p:spPr bwMode="auto">
                <a:xfrm>
                  <a:off x="960" y="1728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74" name="Oval 92"/>
                <p:cNvSpPr>
                  <a:spLocks noChangeArrowheads="1"/>
                </p:cNvSpPr>
                <p:nvPr/>
              </p:nvSpPr>
              <p:spPr bwMode="auto">
                <a:xfrm>
                  <a:off x="960" y="1392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075" name="Group 93"/>
              <p:cNvGrpSpPr>
                <a:grpSpLocks/>
              </p:cNvGrpSpPr>
              <p:nvPr/>
            </p:nvGrpSpPr>
            <p:grpSpPr bwMode="auto">
              <a:xfrm>
                <a:off x="4704" y="2342"/>
                <a:ext cx="576" cy="990"/>
                <a:chOff x="1008" y="1872"/>
                <a:chExt cx="576" cy="990"/>
              </a:xfrm>
            </p:grpSpPr>
            <p:sp>
              <p:nvSpPr>
                <p:cNvPr id="42076" name="Oval 94"/>
                <p:cNvSpPr>
                  <a:spLocks noChangeArrowheads="1"/>
                </p:cNvSpPr>
                <p:nvPr/>
              </p:nvSpPr>
              <p:spPr bwMode="auto">
                <a:xfrm>
                  <a:off x="1008" y="2112"/>
                  <a:ext cx="576" cy="576"/>
                </a:xfrm>
                <a:prstGeom prst="ellipse">
                  <a:avLst/>
                </a:prstGeom>
                <a:noFill/>
                <a:ln w="57150">
                  <a:solidFill>
                    <a:srgbClr val="0407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077" name="Line 95"/>
                <p:cNvSpPr>
                  <a:spLocks noChangeShapeType="1"/>
                </p:cNvSpPr>
                <p:nvPr/>
              </p:nvSpPr>
              <p:spPr bwMode="auto">
                <a:xfrm>
                  <a:off x="1286" y="2046"/>
                  <a:ext cx="0" cy="720"/>
                </a:xfrm>
                <a:prstGeom prst="line">
                  <a:avLst/>
                </a:prstGeom>
                <a:noFill/>
                <a:ln w="57150">
                  <a:solidFill>
                    <a:srgbClr val="0407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78" name="Freeform 96"/>
                <p:cNvSpPr>
                  <a:spLocks noChangeArrowheads="1"/>
                </p:cNvSpPr>
                <p:nvPr/>
              </p:nvSpPr>
              <p:spPr bwMode="auto">
                <a:xfrm>
                  <a:off x="1248" y="2688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79" name="Freeform 97"/>
                <p:cNvSpPr>
                  <a:spLocks noChangeArrowheads="1"/>
                </p:cNvSpPr>
                <p:nvPr/>
              </p:nvSpPr>
              <p:spPr bwMode="auto">
                <a:xfrm flipH="1" flipV="1">
                  <a:off x="1200" y="1872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80" name="Oval 98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081" name="Group 99"/>
              <p:cNvGrpSpPr>
                <a:grpSpLocks/>
              </p:cNvGrpSpPr>
              <p:nvPr/>
            </p:nvGrpSpPr>
            <p:grpSpPr bwMode="auto">
              <a:xfrm>
                <a:off x="4800" y="3312"/>
                <a:ext cx="432" cy="672"/>
                <a:chOff x="3120" y="3312"/>
                <a:chExt cx="432" cy="672"/>
              </a:xfrm>
            </p:grpSpPr>
            <p:grpSp>
              <p:nvGrpSpPr>
                <p:cNvPr id="42082" name="Group 100"/>
                <p:cNvGrpSpPr>
                  <a:grpSpLocks/>
                </p:cNvGrpSpPr>
                <p:nvPr/>
              </p:nvGrpSpPr>
              <p:grpSpPr bwMode="auto">
                <a:xfrm>
                  <a:off x="3120" y="3600"/>
                  <a:ext cx="432" cy="384"/>
                  <a:chOff x="3120" y="3600"/>
                  <a:chExt cx="432" cy="384"/>
                </a:xfrm>
              </p:grpSpPr>
              <p:sp>
                <p:nvSpPr>
                  <p:cNvPr id="42083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600"/>
                    <a:ext cx="432" cy="38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653C"/>
                      </a:gs>
                      <a:gs pos="50000">
                        <a:srgbClr val="FEDB82"/>
                      </a:gs>
                      <a:gs pos="100000">
                        <a:srgbClr val="76653C"/>
                      </a:gs>
                    </a:gsLst>
                    <a:lin ang="5400000" scaled="1"/>
                  </a:gradFill>
                  <a:ln w="9525">
                    <a:solidFill>
                      <a:srgbClr val="FA1414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084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68" y="3600"/>
                    <a:ext cx="336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3200" b="1">
                        <a:solidFill>
                          <a:srgbClr val="FA1414"/>
                        </a:solidFill>
                        <a:latin typeface="Times New Roman" panose="02020603050405020304" pitchFamily="18" charset="0"/>
                      </a:rPr>
                      <a:t>G</a:t>
                    </a:r>
                    <a:endParaRPr lang="en-US" altLang="zh-CN" sz="3200" b="1" baseline="-25000">
                      <a:solidFill>
                        <a:srgbClr val="FA1414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2085" name="Line 103"/>
                <p:cNvSpPr>
                  <a:spLocks noChangeShapeType="1"/>
                </p:cNvSpPr>
                <p:nvPr/>
              </p:nvSpPr>
              <p:spPr bwMode="auto">
                <a:xfrm>
                  <a:off x="3328" y="331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rgbClr val="FA14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2086" name="Line 104"/>
              <p:cNvSpPr>
                <a:spLocks noChangeShapeType="1"/>
              </p:cNvSpPr>
              <p:nvPr/>
            </p:nvSpPr>
            <p:spPr bwMode="auto">
              <a:xfrm flipV="1">
                <a:off x="5280" y="432"/>
                <a:ext cx="144" cy="2400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87" name="Text Box 105"/>
            <p:cNvSpPr txBox="1">
              <a:spLocks noChangeArrowheads="1"/>
            </p:cNvSpPr>
            <p:nvPr/>
          </p:nvSpPr>
          <p:spPr bwMode="auto">
            <a:xfrm>
              <a:off x="5232" y="336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A1414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12394" name="Text Box 106"/>
          <p:cNvSpPr txBox="1">
            <a:spLocks noChangeArrowheads="1"/>
          </p:cNvSpPr>
          <p:nvPr/>
        </p:nvSpPr>
        <p:spPr bwMode="auto">
          <a:xfrm>
            <a:off x="1752600" y="6126164"/>
            <a:ext cx="891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40708"/>
                </a:solidFill>
                <a:latin typeface="Times New Roman" panose="02020603050405020304" pitchFamily="18" charset="0"/>
              </a:rPr>
              <a:t>还可以用多几个滑轮来组成滑轮组吗？试试看。</a:t>
            </a:r>
          </a:p>
        </p:txBody>
      </p:sp>
      <p:sp>
        <p:nvSpPr>
          <p:cNvPr id="12395" name="Oval 107"/>
          <p:cNvSpPr>
            <a:spLocks noChangeArrowheads="1"/>
          </p:cNvSpPr>
          <p:nvPr/>
        </p:nvSpPr>
        <p:spPr bwMode="auto">
          <a:xfrm>
            <a:off x="2895600" y="3048000"/>
            <a:ext cx="1676400" cy="1676400"/>
          </a:xfrm>
          <a:prstGeom prst="ellipse">
            <a:avLst/>
          </a:prstGeom>
          <a:noFill/>
          <a:ln w="76200">
            <a:solidFill>
              <a:srgbClr val="FA141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396" name="Oval 108"/>
          <p:cNvSpPr>
            <a:spLocks noChangeArrowheads="1"/>
          </p:cNvSpPr>
          <p:nvPr/>
        </p:nvSpPr>
        <p:spPr bwMode="auto">
          <a:xfrm>
            <a:off x="2895600" y="3048000"/>
            <a:ext cx="1676400" cy="1676400"/>
          </a:xfrm>
          <a:prstGeom prst="ellipse">
            <a:avLst/>
          </a:prstGeom>
          <a:noFill/>
          <a:ln w="76200">
            <a:solidFill>
              <a:srgbClr val="FA141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397" name="Oval 109"/>
          <p:cNvSpPr>
            <a:spLocks noChangeArrowheads="1"/>
          </p:cNvSpPr>
          <p:nvPr/>
        </p:nvSpPr>
        <p:spPr bwMode="auto">
          <a:xfrm>
            <a:off x="2895600" y="3048000"/>
            <a:ext cx="1676400" cy="1676400"/>
          </a:xfrm>
          <a:prstGeom prst="ellipse">
            <a:avLst/>
          </a:prstGeom>
          <a:noFill/>
          <a:ln w="76200">
            <a:solidFill>
              <a:srgbClr val="FA141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398" name="Oval 110"/>
          <p:cNvSpPr>
            <a:spLocks noChangeArrowheads="1"/>
          </p:cNvSpPr>
          <p:nvPr/>
        </p:nvSpPr>
        <p:spPr bwMode="auto">
          <a:xfrm>
            <a:off x="2879725" y="3048000"/>
            <a:ext cx="1676400" cy="1676400"/>
          </a:xfrm>
          <a:prstGeom prst="ellipse">
            <a:avLst/>
          </a:prstGeom>
          <a:noFill/>
          <a:ln w="76200">
            <a:solidFill>
              <a:srgbClr val="FA141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399" name="Oval 111"/>
          <p:cNvSpPr>
            <a:spLocks noChangeArrowheads="1"/>
          </p:cNvSpPr>
          <p:nvPr/>
        </p:nvSpPr>
        <p:spPr bwMode="auto">
          <a:xfrm>
            <a:off x="2895600" y="3038475"/>
            <a:ext cx="1676400" cy="1676400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400" name="Oval 112"/>
          <p:cNvSpPr>
            <a:spLocks noChangeArrowheads="1"/>
          </p:cNvSpPr>
          <p:nvPr/>
        </p:nvSpPr>
        <p:spPr bwMode="auto">
          <a:xfrm>
            <a:off x="5257800" y="3609975"/>
            <a:ext cx="1676400" cy="1676400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401" name="Oval 113"/>
          <p:cNvSpPr>
            <a:spLocks noChangeArrowheads="1"/>
          </p:cNvSpPr>
          <p:nvPr/>
        </p:nvSpPr>
        <p:spPr bwMode="auto">
          <a:xfrm>
            <a:off x="8153400" y="3457575"/>
            <a:ext cx="1676400" cy="1676400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20" name="Group 114"/>
          <p:cNvGrpSpPr>
            <a:grpSpLocks/>
          </p:cNvGrpSpPr>
          <p:nvPr/>
        </p:nvGrpSpPr>
        <p:grpSpPr bwMode="auto">
          <a:xfrm>
            <a:off x="1752600" y="5029200"/>
            <a:ext cx="3048000" cy="1447800"/>
            <a:chOff x="192" y="864"/>
            <a:chExt cx="1920" cy="912"/>
          </a:xfrm>
        </p:grpSpPr>
        <p:sp>
          <p:nvSpPr>
            <p:cNvPr id="42097" name="Rectangle 115"/>
            <p:cNvSpPr>
              <a:spLocks noChangeArrowheads="1"/>
            </p:cNvSpPr>
            <p:nvPr/>
          </p:nvSpPr>
          <p:spPr bwMode="auto">
            <a:xfrm>
              <a:off x="192" y="864"/>
              <a:ext cx="1920" cy="912"/>
            </a:xfrm>
            <a:prstGeom prst="rect">
              <a:avLst/>
            </a:pr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2098" name="Text Box 116"/>
            <p:cNvSpPr txBox="1">
              <a:spLocks noChangeArrowheads="1"/>
            </p:cNvSpPr>
            <p:nvPr/>
          </p:nvSpPr>
          <p:spPr bwMode="auto">
            <a:xfrm>
              <a:off x="348" y="992"/>
              <a:ext cx="158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3002C4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en-US" sz="3200" b="1">
                  <a:solidFill>
                    <a:srgbClr val="3002C4"/>
                  </a:solidFill>
                  <a:latin typeface="Times New Roman" panose="02020603050405020304" pitchFamily="18" charset="0"/>
                </a:rPr>
                <a:t>段绳子承担</a:t>
              </a:r>
              <a:r>
                <a:rPr lang="en-US" altLang="zh-CN" sz="3200" b="1">
                  <a:solidFill>
                    <a:srgbClr val="FA1414"/>
                  </a:solidFill>
                  <a:latin typeface="Times New Roman" panose="02020603050405020304" pitchFamily="18" charset="0"/>
                </a:rPr>
                <a:t>F=(1/2)G</a:t>
              </a:r>
            </a:p>
          </p:txBody>
        </p:sp>
      </p:grpSp>
      <p:grpSp>
        <p:nvGrpSpPr>
          <p:cNvPr id="21" name="Group 117"/>
          <p:cNvGrpSpPr>
            <a:grpSpLocks/>
          </p:cNvGrpSpPr>
          <p:nvPr/>
        </p:nvGrpSpPr>
        <p:grpSpPr bwMode="auto">
          <a:xfrm>
            <a:off x="4800600" y="5105400"/>
            <a:ext cx="3048000" cy="1447800"/>
            <a:chOff x="192" y="864"/>
            <a:chExt cx="1920" cy="912"/>
          </a:xfrm>
        </p:grpSpPr>
        <p:sp>
          <p:nvSpPr>
            <p:cNvPr id="42100" name="Rectangle 118"/>
            <p:cNvSpPr>
              <a:spLocks noChangeArrowheads="1"/>
            </p:cNvSpPr>
            <p:nvPr/>
          </p:nvSpPr>
          <p:spPr bwMode="auto">
            <a:xfrm>
              <a:off x="192" y="864"/>
              <a:ext cx="1920" cy="912"/>
            </a:xfrm>
            <a:prstGeom prst="rect">
              <a:avLst/>
            </a:pr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2101" name="Text Box 119"/>
            <p:cNvSpPr txBox="1">
              <a:spLocks noChangeArrowheads="1"/>
            </p:cNvSpPr>
            <p:nvPr/>
          </p:nvSpPr>
          <p:spPr bwMode="auto">
            <a:xfrm>
              <a:off x="348" y="992"/>
              <a:ext cx="158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3002C4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en-US" sz="3200" b="1">
                  <a:solidFill>
                    <a:srgbClr val="3002C4"/>
                  </a:solidFill>
                  <a:latin typeface="Times New Roman" panose="02020603050405020304" pitchFamily="18" charset="0"/>
                </a:rPr>
                <a:t>段绳子承担</a:t>
              </a:r>
              <a:r>
                <a:rPr lang="en-US" altLang="zh-CN" sz="3200" b="1">
                  <a:solidFill>
                    <a:srgbClr val="FA1414"/>
                  </a:solidFill>
                  <a:latin typeface="Times New Roman" panose="02020603050405020304" pitchFamily="18" charset="0"/>
                </a:rPr>
                <a:t>F=(1/2)G</a:t>
              </a:r>
            </a:p>
          </p:txBody>
        </p:sp>
      </p:grpSp>
      <p:grpSp>
        <p:nvGrpSpPr>
          <p:cNvPr id="22" name="Group 120"/>
          <p:cNvGrpSpPr>
            <a:grpSpLocks/>
          </p:cNvGrpSpPr>
          <p:nvPr/>
        </p:nvGrpSpPr>
        <p:grpSpPr bwMode="auto">
          <a:xfrm>
            <a:off x="7620000" y="5105400"/>
            <a:ext cx="3048000" cy="1447800"/>
            <a:chOff x="192" y="864"/>
            <a:chExt cx="1920" cy="912"/>
          </a:xfrm>
        </p:grpSpPr>
        <p:sp>
          <p:nvSpPr>
            <p:cNvPr id="42103" name="Rectangle 121"/>
            <p:cNvSpPr>
              <a:spLocks noChangeArrowheads="1"/>
            </p:cNvSpPr>
            <p:nvPr/>
          </p:nvSpPr>
          <p:spPr bwMode="auto">
            <a:xfrm>
              <a:off x="192" y="864"/>
              <a:ext cx="1920" cy="912"/>
            </a:xfrm>
            <a:prstGeom prst="rect">
              <a:avLst/>
            </a:pr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2104" name="Text Box 122"/>
            <p:cNvSpPr txBox="1">
              <a:spLocks noChangeArrowheads="1"/>
            </p:cNvSpPr>
            <p:nvPr/>
          </p:nvSpPr>
          <p:spPr bwMode="auto">
            <a:xfrm>
              <a:off x="348" y="992"/>
              <a:ext cx="158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3002C4"/>
                  </a:solidFill>
                  <a:latin typeface="Times New Roman" panose="02020603050405020304" pitchFamily="18" charset="0"/>
                </a:rPr>
                <a:t>3</a:t>
              </a:r>
              <a:r>
                <a:rPr lang="zh-CN" altLang="en-US" sz="3200" b="1">
                  <a:solidFill>
                    <a:srgbClr val="3002C4"/>
                  </a:solidFill>
                  <a:latin typeface="Times New Roman" panose="02020603050405020304" pitchFamily="18" charset="0"/>
                </a:rPr>
                <a:t>段绳子承担</a:t>
              </a:r>
              <a:r>
                <a:rPr lang="en-US" altLang="zh-CN" sz="3200" b="1">
                  <a:solidFill>
                    <a:srgbClr val="FA1414"/>
                  </a:solidFill>
                  <a:latin typeface="Times New Roman" panose="02020603050405020304" pitchFamily="18" charset="0"/>
                </a:rPr>
                <a:t>F=(1/3)G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8484269"/>
      </p:ext>
    </p:extLst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"/>
                                        <p:tgtEl>
                                          <p:spTgt spid="12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394" grpId="0" build="p"/>
      <p:bldP spid="12395" grpId="0" bldLvl="0" animBg="1"/>
      <p:bldP spid="12396" grpId="0" bldLvl="0" animBg="1"/>
      <p:bldP spid="12397" grpId="0" bldLvl="0" animBg="1"/>
      <p:bldP spid="12398" grpId="0" bldLvl="0" animBg="1"/>
      <p:bldP spid="12399" grpId="0" bldLvl="0" animBg="1"/>
      <p:bldP spid="12400" grpId="0" bldLvl="0" animBg="1"/>
      <p:bldP spid="12401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5"/>
          <p:cNvSpPr txBox="1">
            <a:spLocks noChangeArrowheads="1"/>
          </p:cNvSpPr>
          <p:nvPr/>
        </p:nvSpPr>
        <p:spPr bwMode="auto">
          <a:xfrm>
            <a:off x="1905000" y="2286000"/>
            <a:ext cx="26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43010" name="Line 7"/>
          <p:cNvSpPr>
            <a:spLocks noChangeShapeType="1"/>
          </p:cNvSpPr>
          <p:nvPr/>
        </p:nvSpPr>
        <p:spPr bwMode="auto">
          <a:xfrm>
            <a:off x="2133600" y="800100"/>
            <a:ext cx="0" cy="16383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1" name="Line 8"/>
          <p:cNvSpPr>
            <a:spLocks noChangeShapeType="1"/>
          </p:cNvSpPr>
          <p:nvPr/>
        </p:nvSpPr>
        <p:spPr bwMode="auto">
          <a:xfrm flipV="1">
            <a:off x="3048000" y="419100"/>
            <a:ext cx="0" cy="12573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2" name="Line 9"/>
          <p:cNvSpPr>
            <a:spLocks noChangeShapeType="1"/>
          </p:cNvSpPr>
          <p:nvPr/>
        </p:nvSpPr>
        <p:spPr bwMode="auto">
          <a:xfrm>
            <a:off x="2590800" y="762000"/>
            <a:ext cx="0" cy="9525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2667000" y="2217738"/>
            <a:ext cx="342900" cy="304800"/>
          </a:xfrm>
          <a:prstGeom prst="rect">
            <a:avLst/>
          </a:prstGeom>
          <a:gradFill rotWithShape="0">
            <a:gsLst>
              <a:gs pos="0">
                <a:srgbClr val="76653C"/>
              </a:gs>
              <a:gs pos="50000">
                <a:srgbClr val="FEDB82"/>
              </a:gs>
              <a:gs pos="100000">
                <a:srgbClr val="76653C"/>
              </a:gs>
            </a:gsLst>
            <a:lin ang="5400000" scaled="1"/>
          </a:gradFill>
          <a:ln w="9525">
            <a:solidFill>
              <a:srgbClr val="FA141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3014" name="Text Box 11"/>
          <p:cNvSpPr txBox="1">
            <a:spLocks noChangeArrowheads="1"/>
          </p:cNvSpPr>
          <p:nvPr/>
        </p:nvSpPr>
        <p:spPr bwMode="auto">
          <a:xfrm>
            <a:off x="2705100" y="2620964"/>
            <a:ext cx="419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G</a:t>
            </a:r>
            <a:endParaRPr lang="en-US" altLang="zh-CN" sz="3200" b="1" baseline="-25000">
              <a:solidFill>
                <a:srgbClr val="FA1414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3015" name="Group 12"/>
          <p:cNvGrpSpPr>
            <a:grpSpLocks/>
          </p:cNvGrpSpPr>
          <p:nvPr/>
        </p:nvGrpSpPr>
        <p:grpSpPr bwMode="auto">
          <a:xfrm rot="10806303">
            <a:off x="2133600" y="381000"/>
            <a:ext cx="1104900" cy="76200"/>
            <a:chOff x="2760" y="2640"/>
            <a:chExt cx="1338" cy="130"/>
          </a:xfrm>
        </p:grpSpPr>
        <p:sp>
          <p:nvSpPr>
            <p:cNvPr id="43016" name="Line 13"/>
            <p:cNvSpPr>
              <a:spLocks noChangeShapeType="1"/>
            </p:cNvSpPr>
            <p:nvPr/>
          </p:nvSpPr>
          <p:spPr bwMode="auto">
            <a:xfrm flipH="1">
              <a:off x="2760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7" name="Line 14"/>
            <p:cNvSpPr>
              <a:spLocks noChangeShapeType="1"/>
            </p:cNvSpPr>
            <p:nvPr/>
          </p:nvSpPr>
          <p:spPr bwMode="auto">
            <a:xfrm flipH="1">
              <a:off x="2880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8" name="Line 15"/>
            <p:cNvSpPr>
              <a:spLocks noChangeShapeType="1"/>
            </p:cNvSpPr>
            <p:nvPr/>
          </p:nvSpPr>
          <p:spPr bwMode="auto">
            <a:xfrm flipH="1">
              <a:off x="300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9" name="Line 16"/>
            <p:cNvSpPr>
              <a:spLocks noChangeShapeType="1"/>
            </p:cNvSpPr>
            <p:nvPr/>
          </p:nvSpPr>
          <p:spPr bwMode="auto">
            <a:xfrm flipH="1">
              <a:off x="312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0" name="Line 17"/>
            <p:cNvSpPr>
              <a:spLocks noChangeShapeType="1"/>
            </p:cNvSpPr>
            <p:nvPr/>
          </p:nvSpPr>
          <p:spPr bwMode="auto">
            <a:xfrm flipH="1">
              <a:off x="324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1" name="Line 18"/>
            <p:cNvSpPr>
              <a:spLocks noChangeShapeType="1"/>
            </p:cNvSpPr>
            <p:nvPr/>
          </p:nvSpPr>
          <p:spPr bwMode="auto">
            <a:xfrm flipH="1">
              <a:off x="3361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2" name="Line 19"/>
            <p:cNvSpPr>
              <a:spLocks noChangeShapeType="1"/>
            </p:cNvSpPr>
            <p:nvPr/>
          </p:nvSpPr>
          <p:spPr bwMode="auto">
            <a:xfrm flipH="1">
              <a:off x="348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3" name="Line 20"/>
            <p:cNvSpPr>
              <a:spLocks noChangeShapeType="1"/>
            </p:cNvSpPr>
            <p:nvPr/>
          </p:nvSpPr>
          <p:spPr bwMode="auto">
            <a:xfrm flipH="1">
              <a:off x="360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4" name="Line 21"/>
            <p:cNvSpPr>
              <a:spLocks noChangeShapeType="1"/>
            </p:cNvSpPr>
            <p:nvPr/>
          </p:nvSpPr>
          <p:spPr bwMode="auto">
            <a:xfrm flipH="1">
              <a:off x="372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5" name="Line 22"/>
            <p:cNvSpPr>
              <a:spLocks noChangeShapeType="1"/>
            </p:cNvSpPr>
            <p:nvPr/>
          </p:nvSpPr>
          <p:spPr bwMode="auto">
            <a:xfrm flipH="1">
              <a:off x="3842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6" name="Line 23"/>
            <p:cNvSpPr>
              <a:spLocks noChangeShapeType="1"/>
            </p:cNvSpPr>
            <p:nvPr/>
          </p:nvSpPr>
          <p:spPr bwMode="auto">
            <a:xfrm flipH="1">
              <a:off x="3963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7" name="Line 24"/>
            <p:cNvSpPr>
              <a:spLocks noChangeShapeType="1"/>
            </p:cNvSpPr>
            <p:nvPr/>
          </p:nvSpPr>
          <p:spPr bwMode="auto">
            <a:xfrm>
              <a:off x="2783" y="2640"/>
              <a:ext cx="131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028" name="Group 25"/>
          <p:cNvGrpSpPr>
            <a:grpSpLocks/>
          </p:cNvGrpSpPr>
          <p:nvPr/>
        </p:nvGrpSpPr>
        <p:grpSpPr bwMode="auto">
          <a:xfrm>
            <a:off x="2133600" y="457201"/>
            <a:ext cx="457200" cy="747713"/>
            <a:chOff x="720" y="960"/>
            <a:chExt cx="576" cy="942"/>
          </a:xfrm>
        </p:grpSpPr>
        <p:sp>
          <p:nvSpPr>
            <p:cNvPr id="43029" name="Oval 26"/>
            <p:cNvSpPr>
              <a:spLocks noChangeArrowheads="1"/>
            </p:cNvSpPr>
            <p:nvPr/>
          </p:nvSpPr>
          <p:spPr bwMode="auto">
            <a:xfrm>
              <a:off x="720" y="1149"/>
              <a:ext cx="576" cy="576"/>
            </a:xfrm>
            <a:prstGeom prst="ellips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030" name="Line 27"/>
            <p:cNvSpPr>
              <a:spLocks noChangeShapeType="1"/>
            </p:cNvSpPr>
            <p:nvPr/>
          </p:nvSpPr>
          <p:spPr bwMode="auto">
            <a:xfrm flipH="1" flipV="1">
              <a:off x="1006" y="960"/>
              <a:ext cx="2" cy="864"/>
            </a:xfrm>
            <a:prstGeom prst="lin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1" name="Freeform 28"/>
            <p:cNvSpPr>
              <a:spLocks noChangeArrowheads="1"/>
            </p:cNvSpPr>
            <p:nvPr/>
          </p:nvSpPr>
          <p:spPr bwMode="auto">
            <a:xfrm>
              <a:off x="960" y="1728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2" name="Oval 29"/>
            <p:cNvSpPr>
              <a:spLocks noChangeArrowheads="1"/>
            </p:cNvSpPr>
            <p:nvPr/>
          </p:nvSpPr>
          <p:spPr bwMode="auto">
            <a:xfrm>
              <a:off x="960" y="1392"/>
              <a:ext cx="96" cy="96"/>
            </a:xfrm>
            <a:prstGeom prst="ellipse">
              <a:avLst/>
            </a:prstGeom>
            <a:solidFill>
              <a:srgbClr val="04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033" name="Group 30"/>
          <p:cNvGrpSpPr>
            <a:grpSpLocks/>
          </p:cNvGrpSpPr>
          <p:nvPr/>
        </p:nvGrpSpPr>
        <p:grpSpPr bwMode="auto">
          <a:xfrm>
            <a:off x="2589213" y="1276351"/>
            <a:ext cx="457200" cy="785813"/>
            <a:chOff x="1008" y="1872"/>
            <a:chExt cx="576" cy="990"/>
          </a:xfrm>
        </p:grpSpPr>
        <p:sp>
          <p:nvSpPr>
            <p:cNvPr id="43034" name="Oval 31"/>
            <p:cNvSpPr>
              <a:spLocks noChangeArrowheads="1"/>
            </p:cNvSpPr>
            <p:nvPr/>
          </p:nvSpPr>
          <p:spPr bwMode="auto">
            <a:xfrm>
              <a:off x="1008" y="2112"/>
              <a:ext cx="576" cy="576"/>
            </a:xfrm>
            <a:prstGeom prst="ellips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035" name="Line 32"/>
            <p:cNvSpPr>
              <a:spLocks noChangeShapeType="1"/>
            </p:cNvSpPr>
            <p:nvPr/>
          </p:nvSpPr>
          <p:spPr bwMode="auto">
            <a:xfrm>
              <a:off x="1286" y="2046"/>
              <a:ext cx="0" cy="720"/>
            </a:xfrm>
            <a:prstGeom prst="lin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6" name="Freeform 33"/>
            <p:cNvSpPr>
              <a:spLocks noChangeArrowheads="1"/>
            </p:cNvSpPr>
            <p:nvPr/>
          </p:nvSpPr>
          <p:spPr bwMode="auto">
            <a:xfrm>
              <a:off x="1248" y="2688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7" name="Freeform 34"/>
            <p:cNvSpPr>
              <a:spLocks noChangeArrowheads="1"/>
            </p:cNvSpPr>
            <p:nvPr/>
          </p:nvSpPr>
          <p:spPr bwMode="auto">
            <a:xfrm flipH="1" flipV="1">
              <a:off x="1200" y="1872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8" name="Oval 35"/>
            <p:cNvSpPr>
              <a:spLocks noChangeArrowheads="1"/>
            </p:cNvSpPr>
            <p:nvPr/>
          </p:nvSpPr>
          <p:spPr bwMode="auto">
            <a:xfrm>
              <a:off x="1248" y="2352"/>
              <a:ext cx="96" cy="96"/>
            </a:xfrm>
            <a:prstGeom prst="ellipse">
              <a:avLst/>
            </a:prstGeom>
            <a:solidFill>
              <a:srgbClr val="04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43039" name="Line 36"/>
          <p:cNvSpPr>
            <a:spLocks noChangeShapeType="1"/>
          </p:cNvSpPr>
          <p:nvPr/>
        </p:nvSpPr>
        <p:spPr bwMode="auto">
          <a:xfrm>
            <a:off x="2833688" y="2019300"/>
            <a:ext cx="0" cy="2286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40" name="Line 38"/>
          <p:cNvSpPr>
            <a:spLocks noChangeShapeType="1"/>
          </p:cNvSpPr>
          <p:nvPr/>
        </p:nvSpPr>
        <p:spPr bwMode="auto">
          <a:xfrm flipH="1">
            <a:off x="4572000" y="1066800"/>
            <a:ext cx="266700" cy="838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41" name="Text Box 39"/>
          <p:cNvSpPr txBox="1">
            <a:spLocks noChangeArrowheads="1"/>
          </p:cNvSpPr>
          <p:nvPr/>
        </p:nvSpPr>
        <p:spPr bwMode="auto">
          <a:xfrm>
            <a:off x="4114800" y="2209800"/>
            <a:ext cx="26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F</a:t>
            </a:r>
            <a:endParaRPr lang="en-US" altLang="zh-CN" sz="3200" b="1" baseline="-25000">
              <a:solidFill>
                <a:srgbClr val="FA1414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42" name="Line 40"/>
          <p:cNvSpPr>
            <a:spLocks noChangeShapeType="1"/>
          </p:cNvSpPr>
          <p:nvPr/>
        </p:nvSpPr>
        <p:spPr bwMode="auto">
          <a:xfrm rot="580735">
            <a:off x="4456113" y="625475"/>
            <a:ext cx="0" cy="16383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43" name="Line 41"/>
          <p:cNvSpPr>
            <a:spLocks noChangeShapeType="1"/>
          </p:cNvSpPr>
          <p:nvPr/>
        </p:nvSpPr>
        <p:spPr bwMode="auto">
          <a:xfrm flipV="1">
            <a:off x="5019675" y="754063"/>
            <a:ext cx="0" cy="12573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3044" name="Group 42"/>
          <p:cNvGrpSpPr>
            <a:grpSpLocks/>
          </p:cNvGrpSpPr>
          <p:nvPr/>
        </p:nvGrpSpPr>
        <p:grpSpPr bwMode="auto">
          <a:xfrm rot="10806303">
            <a:off x="4343400" y="304800"/>
            <a:ext cx="1104900" cy="76200"/>
            <a:chOff x="2760" y="2640"/>
            <a:chExt cx="1338" cy="130"/>
          </a:xfrm>
        </p:grpSpPr>
        <p:sp>
          <p:nvSpPr>
            <p:cNvPr id="43045" name="Line 43"/>
            <p:cNvSpPr>
              <a:spLocks noChangeShapeType="1"/>
            </p:cNvSpPr>
            <p:nvPr/>
          </p:nvSpPr>
          <p:spPr bwMode="auto">
            <a:xfrm flipH="1">
              <a:off x="2760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6" name="Line 44"/>
            <p:cNvSpPr>
              <a:spLocks noChangeShapeType="1"/>
            </p:cNvSpPr>
            <p:nvPr/>
          </p:nvSpPr>
          <p:spPr bwMode="auto">
            <a:xfrm flipH="1">
              <a:off x="2880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7" name="Line 45"/>
            <p:cNvSpPr>
              <a:spLocks noChangeShapeType="1"/>
            </p:cNvSpPr>
            <p:nvPr/>
          </p:nvSpPr>
          <p:spPr bwMode="auto">
            <a:xfrm flipH="1">
              <a:off x="300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8" name="Line 46"/>
            <p:cNvSpPr>
              <a:spLocks noChangeShapeType="1"/>
            </p:cNvSpPr>
            <p:nvPr/>
          </p:nvSpPr>
          <p:spPr bwMode="auto">
            <a:xfrm flipH="1">
              <a:off x="312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9" name="Line 47"/>
            <p:cNvSpPr>
              <a:spLocks noChangeShapeType="1"/>
            </p:cNvSpPr>
            <p:nvPr/>
          </p:nvSpPr>
          <p:spPr bwMode="auto">
            <a:xfrm flipH="1">
              <a:off x="324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0" name="Line 48"/>
            <p:cNvSpPr>
              <a:spLocks noChangeShapeType="1"/>
            </p:cNvSpPr>
            <p:nvPr/>
          </p:nvSpPr>
          <p:spPr bwMode="auto">
            <a:xfrm flipH="1">
              <a:off x="3361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1" name="Line 49"/>
            <p:cNvSpPr>
              <a:spLocks noChangeShapeType="1"/>
            </p:cNvSpPr>
            <p:nvPr/>
          </p:nvSpPr>
          <p:spPr bwMode="auto">
            <a:xfrm flipH="1">
              <a:off x="348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2" name="Line 50"/>
            <p:cNvSpPr>
              <a:spLocks noChangeShapeType="1"/>
            </p:cNvSpPr>
            <p:nvPr/>
          </p:nvSpPr>
          <p:spPr bwMode="auto">
            <a:xfrm flipH="1">
              <a:off x="360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3" name="Line 51"/>
            <p:cNvSpPr>
              <a:spLocks noChangeShapeType="1"/>
            </p:cNvSpPr>
            <p:nvPr/>
          </p:nvSpPr>
          <p:spPr bwMode="auto">
            <a:xfrm flipH="1">
              <a:off x="372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4" name="Line 52"/>
            <p:cNvSpPr>
              <a:spLocks noChangeShapeType="1"/>
            </p:cNvSpPr>
            <p:nvPr/>
          </p:nvSpPr>
          <p:spPr bwMode="auto">
            <a:xfrm flipH="1">
              <a:off x="3842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5" name="Line 53"/>
            <p:cNvSpPr>
              <a:spLocks noChangeShapeType="1"/>
            </p:cNvSpPr>
            <p:nvPr/>
          </p:nvSpPr>
          <p:spPr bwMode="auto">
            <a:xfrm flipH="1">
              <a:off x="3963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6" name="Line 54"/>
            <p:cNvSpPr>
              <a:spLocks noChangeShapeType="1"/>
            </p:cNvSpPr>
            <p:nvPr/>
          </p:nvSpPr>
          <p:spPr bwMode="auto">
            <a:xfrm>
              <a:off x="2783" y="2640"/>
              <a:ext cx="131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057" name="Group 55"/>
          <p:cNvGrpSpPr>
            <a:grpSpLocks/>
          </p:cNvGrpSpPr>
          <p:nvPr/>
        </p:nvGrpSpPr>
        <p:grpSpPr bwMode="auto">
          <a:xfrm>
            <a:off x="4572000" y="381001"/>
            <a:ext cx="457200" cy="747713"/>
            <a:chOff x="720" y="960"/>
            <a:chExt cx="576" cy="942"/>
          </a:xfrm>
        </p:grpSpPr>
        <p:sp>
          <p:nvSpPr>
            <p:cNvPr id="43058" name="Oval 56"/>
            <p:cNvSpPr>
              <a:spLocks noChangeArrowheads="1"/>
            </p:cNvSpPr>
            <p:nvPr/>
          </p:nvSpPr>
          <p:spPr bwMode="auto">
            <a:xfrm>
              <a:off x="720" y="1149"/>
              <a:ext cx="576" cy="576"/>
            </a:xfrm>
            <a:prstGeom prst="ellips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059" name="Line 57"/>
            <p:cNvSpPr>
              <a:spLocks noChangeShapeType="1"/>
            </p:cNvSpPr>
            <p:nvPr/>
          </p:nvSpPr>
          <p:spPr bwMode="auto">
            <a:xfrm flipH="1" flipV="1">
              <a:off x="1006" y="960"/>
              <a:ext cx="2" cy="864"/>
            </a:xfrm>
            <a:prstGeom prst="lin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60" name="Freeform 58"/>
            <p:cNvSpPr>
              <a:spLocks noChangeArrowheads="1"/>
            </p:cNvSpPr>
            <p:nvPr/>
          </p:nvSpPr>
          <p:spPr bwMode="auto">
            <a:xfrm>
              <a:off x="960" y="1728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61" name="Oval 59"/>
            <p:cNvSpPr>
              <a:spLocks noChangeArrowheads="1"/>
            </p:cNvSpPr>
            <p:nvPr/>
          </p:nvSpPr>
          <p:spPr bwMode="auto">
            <a:xfrm>
              <a:off x="960" y="1392"/>
              <a:ext cx="96" cy="96"/>
            </a:xfrm>
            <a:prstGeom prst="ellipse">
              <a:avLst/>
            </a:prstGeom>
            <a:solidFill>
              <a:srgbClr val="04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062" name="Group 60"/>
          <p:cNvGrpSpPr>
            <a:grpSpLocks/>
          </p:cNvGrpSpPr>
          <p:nvPr/>
        </p:nvGrpSpPr>
        <p:grpSpPr bwMode="auto">
          <a:xfrm>
            <a:off x="4562475" y="1538288"/>
            <a:ext cx="457200" cy="785812"/>
            <a:chOff x="1008" y="1872"/>
            <a:chExt cx="576" cy="990"/>
          </a:xfrm>
        </p:grpSpPr>
        <p:sp>
          <p:nvSpPr>
            <p:cNvPr id="43063" name="Oval 61"/>
            <p:cNvSpPr>
              <a:spLocks noChangeArrowheads="1"/>
            </p:cNvSpPr>
            <p:nvPr/>
          </p:nvSpPr>
          <p:spPr bwMode="auto">
            <a:xfrm>
              <a:off x="1008" y="2112"/>
              <a:ext cx="576" cy="576"/>
            </a:xfrm>
            <a:prstGeom prst="ellips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064" name="Line 62"/>
            <p:cNvSpPr>
              <a:spLocks noChangeShapeType="1"/>
            </p:cNvSpPr>
            <p:nvPr/>
          </p:nvSpPr>
          <p:spPr bwMode="auto">
            <a:xfrm>
              <a:off x="1286" y="2046"/>
              <a:ext cx="0" cy="720"/>
            </a:xfrm>
            <a:prstGeom prst="lin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65" name="Freeform 63"/>
            <p:cNvSpPr>
              <a:spLocks noChangeArrowheads="1"/>
            </p:cNvSpPr>
            <p:nvPr/>
          </p:nvSpPr>
          <p:spPr bwMode="auto">
            <a:xfrm>
              <a:off x="1248" y="2688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66" name="Freeform 64"/>
            <p:cNvSpPr>
              <a:spLocks noChangeArrowheads="1"/>
            </p:cNvSpPr>
            <p:nvPr/>
          </p:nvSpPr>
          <p:spPr bwMode="auto">
            <a:xfrm flipH="1" flipV="1">
              <a:off x="1200" y="1872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67" name="Oval 65"/>
            <p:cNvSpPr>
              <a:spLocks noChangeArrowheads="1"/>
            </p:cNvSpPr>
            <p:nvPr/>
          </p:nvSpPr>
          <p:spPr bwMode="auto">
            <a:xfrm>
              <a:off x="1248" y="2352"/>
              <a:ext cx="96" cy="96"/>
            </a:xfrm>
            <a:prstGeom prst="ellipse">
              <a:avLst/>
            </a:prstGeom>
            <a:solidFill>
              <a:srgbClr val="04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43068" name="Rectangle 68"/>
          <p:cNvSpPr>
            <a:spLocks noChangeArrowheads="1"/>
          </p:cNvSpPr>
          <p:nvPr/>
        </p:nvSpPr>
        <p:spPr bwMode="auto">
          <a:xfrm>
            <a:off x="4648200" y="2514600"/>
            <a:ext cx="342900" cy="304800"/>
          </a:xfrm>
          <a:prstGeom prst="rect">
            <a:avLst/>
          </a:prstGeom>
          <a:gradFill rotWithShape="0">
            <a:gsLst>
              <a:gs pos="0">
                <a:srgbClr val="76653C"/>
              </a:gs>
              <a:gs pos="50000">
                <a:srgbClr val="FEDB82"/>
              </a:gs>
              <a:gs pos="100000">
                <a:srgbClr val="76653C"/>
              </a:gs>
            </a:gsLst>
            <a:lin ang="5400000" scaled="1"/>
          </a:gradFill>
          <a:ln w="9525">
            <a:solidFill>
              <a:srgbClr val="FA141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3069" name="Text Box 69"/>
          <p:cNvSpPr txBox="1">
            <a:spLocks noChangeArrowheads="1"/>
          </p:cNvSpPr>
          <p:nvPr/>
        </p:nvSpPr>
        <p:spPr bwMode="auto">
          <a:xfrm>
            <a:off x="4572000" y="2849564"/>
            <a:ext cx="266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G</a:t>
            </a:r>
            <a:endParaRPr lang="en-US" altLang="zh-CN" sz="3200" b="1" baseline="-25000">
              <a:solidFill>
                <a:srgbClr val="FA1414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70" name="Line 70"/>
          <p:cNvSpPr>
            <a:spLocks noChangeShapeType="1"/>
          </p:cNvSpPr>
          <p:nvPr/>
        </p:nvSpPr>
        <p:spPr bwMode="auto">
          <a:xfrm>
            <a:off x="4813300" y="2286000"/>
            <a:ext cx="0" cy="2286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71" name="Line 73"/>
          <p:cNvSpPr>
            <a:spLocks noChangeShapeType="1"/>
          </p:cNvSpPr>
          <p:nvPr/>
        </p:nvSpPr>
        <p:spPr bwMode="auto">
          <a:xfrm>
            <a:off x="6553200" y="838200"/>
            <a:ext cx="76200" cy="12573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72" name="Line 74"/>
          <p:cNvSpPr>
            <a:spLocks noChangeShapeType="1"/>
          </p:cNvSpPr>
          <p:nvPr/>
        </p:nvSpPr>
        <p:spPr bwMode="auto">
          <a:xfrm flipV="1">
            <a:off x="6858000" y="800100"/>
            <a:ext cx="152400" cy="838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3073" name="Group 75"/>
          <p:cNvGrpSpPr>
            <a:grpSpLocks/>
          </p:cNvGrpSpPr>
          <p:nvPr/>
        </p:nvGrpSpPr>
        <p:grpSpPr bwMode="auto">
          <a:xfrm rot="10806303">
            <a:off x="6248400" y="381000"/>
            <a:ext cx="1104900" cy="76200"/>
            <a:chOff x="2760" y="2640"/>
            <a:chExt cx="1338" cy="130"/>
          </a:xfrm>
        </p:grpSpPr>
        <p:sp>
          <p:nvSpPr>
            <p:cNvPr id="43074" name="Line 76"/>
            <p:cNvSpPr>
              <a:spLocks noChangeShapeType="1"/>
            </p:cNvSpPr>
            <p:nvPr/>
          </p:nvSpPr>
          <p:spPr bwMode="auto">
            <a:xfrm flipH="1">
              <a:off x="2760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75" name="Line 77"/>
            <p:cNvSpPr>
              <a:spLocks noChangeShapeType="1"/>
            </p:cNvSpPr>
            <p:nvPr/>
          </p:nvSpPr>
          <p:spPr bwMode="auto">
            <a:xfrm flipH="1">
              <a:off x="2880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76" name="Line 78"/>
            <p:cNvSpPr>
              <a:spLocks noChangeShapeType="1"/>
            </p:cNvSpPr>
            <p:nvPr/>
          </p:nvSpPr>
          <p:spPr bwMode="auto">
            <a:xfrm flipH="1">
              <a:off x="300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77" name="Line 79"/>
            <p:cNvSpPr>
              <a:spLocks noChangeShapeType="1"/>
            </p:cNvSpPr>
            <p:nvPr/>
          </p:nvSpPr>
          <p:spPr bwMode="auto">
            <a:xfrm flipH="1">
              <a:off x="312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78" name="Line 80"/>
            <p:cNvSpPr>
              <a:spLocks noChangeShapeType="1"/>
            </p:cNvSpPr>
            <p:nvPr/>
          </p:nvSpPr>
          <p:spPr bwMode="auto">
            <a:xfrm flipH="1">
              <a:off x="324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79" name="Line 81"/>
            <p:cNvSpPr>
              <a:spLocks noChangeShapeType="1"/>
            </p:cNvSpPr>
            <p:nvPr/>
          </p:nvSpPr>
          <p:spPr bwMode="auto">
            <a:xfrm flipH="1">
              <a:off x="3361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80" name="Line 82"/>
            <p:cNvSpPr>
              <a:spLocks noChangeShapeType="1"/>
            </p:cNvSpPr>
            <p:nvPr/>
          </p:nvSpPr>
          <p:spPr bwMode="auto">
            <a:xfrm flipH="1">
              <a:off x="348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81" name="Line 83"/>
            <p:cNvSpPr>
              <a:spLocks noChangeShapeType="1"/>
            </p:cNvSpPr>
            <p:nvPr/>
          </p:nvSpPr>
          <p:spPr bwMode="auto">
            <a:xfrm flipH="1">
              <a:off x="360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82" name="Line 84"/>
            <p:cNvSpPr>
              <a:spLocks noChangeShapeType="1"/>
            </p:cNvSpPr>
            <p:nvPr/>
          </p:nvSpPr>
          <p:spPr bwMode="auto">
            <a:xfrm flipH="1">
              <a:off x="372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83" name="Line 85"/>
            <p:cNvSpPr>
              <a:spLocks noChangeShapeType="1"/>
            </p:cNvSpPr>
            <p:nvPr/>
          </p:nvSpPr>
          <p:spPr bwMode="auto">
            <a:xfrm flipH="1">
              <a:off x="3842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84" name="Line 86"/>
            <p:cNvSpPr>
              <a:spLocks noChangeShapeType="1"/>
            </p:cNvSpPr>
            <p:nvPr/>
          </p:nvSpPr>
          <p:spPr bwMode="auto">
            <a:xfrm flipH="1">
              <a:off x="3963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85" name="Line 87"/>
            <p:cNvSpPr>
              <a:spLocks noChangeShapeType="1"/>
            </p:cNvSpPr>
            <p:nvPr/>
          </p:nvSpPr>
          <p:spPr bwMode="auto">
            <a:xfrm>
              <a:off x="2783" y="2640"/>
              <a:ext cx="131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086" name="Group 88"/>
          <p:cNvGrpSpPr>
            <a:grpSpLocks/>
          </p:cNvGrpSpPr>
          <p:nvPr/>
        </p:nvGrpSpPr>
        <p:grpSpPr bwMode="auto">
          <a:xfrm>
            <a:off x="6545263" y="457201"/>
            <a:ext cx="457200" cy="747713"/>
            <a:chOff x="720" y="960"/>
            <a:chExt cx="576" cy="942"/>
          </a:xfrm>
        </p:grpSpPr>
        <p:sp>
          <p:nvSpPr>
            <p:cNvPr id="43087" name="Oval 89"/>
            <p:cNvSpPr>
              <a:spLocks noChangeArrowheads="1"/>
            </p:cNvSpPr>
            <p:nvPr/>
          </p:nvSpPr>
          <p:spPr bwMode="auto">
            <a:xfrm>
              <a:off x="720" y="1149"/>
              <a:ext cx="576" cy="576"/>
            </a:xfrm>
            <a:prstGeom prst="ellips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088" name="Line 90"/>
            <p:cNvSpPr>
              <a:spLocks noChangeShapeType="1"/>
            </p:cNvSpPr>
            <p:nvPr/>
          </p:nvSpPr>
          <p:spPr bwMode="auto">
            <a:xfrm flipH="1" flipV="1">
              <a:off x="1006" y="960"/>
              <a:ext cx="2" cy="864"/>
            </a:xfrm>
            <a:prstGeom prst="lin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89" name="Freeform 91"/>
            <p:cNvSpPr>
              <a:spLocks noChangeArrowheads="1"/>
            </p:cNvSpPr>
            <p:nvPr/>
          </p:nvSpPr>
          <p:spPr bwMode="auto">
            <a:xfrm>
              <a:off x="960" y="1728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90" name="Oval 92"/>
            <p:cNvSpPr>
              <a:spLocks noChangeArrowheads="1"/>
            </p:cNvSpPr>
            <p:nvPr/>
          </p:nvSpPr>
          <p:spPr bwMode="auto">
            <a:xfrm>
              <a:off x="960" y="1392"/>
              <a:ext cx="96" cy="96"/>
            </a:xfrm>
            <a:prstGeom prst="ellipse">
              <a:avLst/>
            </a:prstGeom>
            <a:solidFill>
              <a:srgbClr val="04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091" name="Group 93"/>
          <p:cNvGrpSpPr>
            <a:grpSpLocks/>
          </p:cNvGrpSpPr>
          <p:nvPr/>
        </p:nvGrpSpPr>
        <p:grpSpPr bwMode="auto">
          <a:xfrm>
            <a:off x="6629400" y="1592263"/>
            <a:ext cx="457200" cy="785812"/>
            <a:chOff x="1008" y="1872"/>
            <a:chExt cx="576" cy="990"/>
          </a:xfrm>
        </p:grpSpPr>
        <p:sp>
          <p:nvSpPr>
            <p:cNvPr id="43092" name="Oval 94"/>
            <p:cNvSpPr>
              <a:spLocks noChangeArrowheads="1"/>
            </p:cNvSpPr>
            <p:nvPr/>
          </p:nvSpPr>
          <p:spPr bwMode="auto">
            <a:xfrm>
              <a:off x="1008" y="2112"/>
              <a:ext cx="576" cy="576"/>
            </a:xfrm>
            <a:prstGeom prst="ellips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093" name="Line 95"/>
            <p:cNvSpPr>
              <a:spLocks noChangeShapeType="1"/>
            </p:cNvSpPr>
            <p:nvPr/>
          </p:nvSpPr>
          <p:spPr bwMode="auto">
            <a:xfrm>
              <a:off x="1286" y="2046"/>
              <a:ext cx="0" cy="720"/>
            </a:xfrm>
            <a:prstGeom prst="line">
              <a:avLst/>
            </a:prstGeom>
            <a:noFill/>
            <a:ln w="57150">
              <a:solidFill>
                <a:srgbClr val="040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94" name="Freeform 96"/>
            <p:cNvSpPr>
              <a:spLocks noChangeArrowheads="1"/>
            </p:cNvSpPr>
            <p:nvPr/>
          </p:nvSpPr>
          <p:spPr bwMode="auto">
            <a:xfrm>
              <a:off x="1248" y="2688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95" name="Freeform 97"/>
            <p:cNvSpPr>
              <a:spLocks noChangeArrowheads="1"/>
            </p:cNvSpPr>
            <p:nvPr/>
          </p:nvSpPr>
          <p:spPr bwMode="auto">
            <a:xfrm flipH="1" flipV="1">
              <a:off x="1200" y="1872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96" name="Oval 98"/>
            <p:cNvSpPr>
              <a:spLocks noChangeArrowheads="1"/>
            </p:cNvSpPr>
            <p:nvPr/>
          </p:nvSpPr>
          <p:spPr bwMode="auto">
            <a:xfrm>
              <a:off x="1248" y="2352"/>
              <a:ext cx="96" cy="96"/>
            </a:xfrm>
            <a:prstGeom prst="ellipse">
              <a:avLst/>
            </a:prstGeom>
            <a:solidFill>
              <a:srgbClr val="04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43097" name="Rectangle 101"/>
          <p:cNvSpPr>
            <a:spLocks noChangeArrowheads="1"/>
          </p:cNvSpPr>
          <p:nvPr/>
        </p:nvSpPr>
        <p:spPr bwMode="auto">
          <a:xfrm>
            <a:off x="6705600" y="2620963"/>
            <a:ext cx="342900" cy="304800"/>
          </a:xfrm>
          <a:prstGeom prst="rect">
            <a:avLst/>
          </a:prstGeom>
          <a:gradFill rotWithShape="0">
            <a:gsLst>
              <a:gs pos="0">
                <a:srgbClr val="76653C"/>
              </a:gs>
              <a:gs pos="50000">
                <a:srgbClr val="FEDB82"/>
              </a:gs>
              <a:gs pos="100000">
                <a:srgbClr val="76653C"/>
              </a:gs>
            </a:gsLst>
            <a:lin ang="5400000" scaled="1"/>
          </a:gradFill>
          <a:ln w="9525">
            <a:solidFill>
              <a:srgbClr val="FA141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3098" name="Text Box 102"/>
          <p:cNvSpPr txBox="1">
            <a:spLocks noChangeArrowheads="1"/>
          </p:cNvSpPr>
          <p:nvPr/>
        </p:nvSpPr>
        <p:spPr bwMode="auto">
          <a:xfrm>
            <a:off x="6629400" y="28956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G</a:t>
            </a:r>
            <a:endParaRPr lang="en-US" altLang="zh-CN" sz="3200" b="1" baseline="-25000">
              <a:solidFill>
                <a:srgbClr val="FA1414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99" name="Line 103"/>
          <p:cNvSpPr>
            <a:spLocks noChangeShapeType="1"/>
          </p:cNvSpPr>
          <p:nvPr/>
        </p:nvSpPr>
        <p:spPr bwMode="auto">
          <a:xfrm>
            <a:off x="6870700" y="2392363"/>
            <a:ext cx="0" cy="2286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100" name="Line 104"/>
          <p:cNvSpPr>
            <a:spLocks noChangeShapeType="1"/>
          </p:cNvSpPr>
          <p:nvPr/>
        </p:nvSpPr>
        <p:spPr bwMode="auto">
          <a:xfrm flipV="1">
            <a:off x="7086600" y="76200"/>
            <a:ext cx="114300" cy="19050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101" name="Text Box 105"/>
          <p:cNvSpPr txBox="1">
            <a:spLocks noChangeArrowheads="1"/>
          </p:cNvSpPr>
          <p:nvPr/>
        </p:nvSpPr>
        <p:spPr bwMode="auto">
          <a:xfrm>
            <a:off x="7239000" y="0"/>
            <a:ext cx="26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3418" name="Text Box 106"/>
          <p:cNvSpPr txBox="1">
            <a:spLocks noChangeArrowheads="1"/>
          </p:cNvSpPr>
          <p:nvPr/>
        </p:nvSpPr>
        <p:spPr bwMode="auto">
          <a:xfrm>
            <a:off x="1524000" y="36576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实验结果：</a:t>
            </a:r>
          </a:p>
        </p:txBody>
      </p:sp>
      <p:sp>
        <p:nvSpPr>
          <p:cNvPr id="13419" name="Text Box 107"/>
          <p:cNvSpPr txBox="1">
            <a:spLocks noChangeArrowheads="1"/>
          </p:cNvSpPr>
          <p:nvPr/>
        </p:nvSpPr>
        <p:spPr bwMode="auto">
          <a:xfrm>
            <a:off x="3657600" y="3657600"/>
            <a:ext cx="6477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</a:rPr>
              <a:t>拉力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的大小</a:t>
            </a:r>
            <a:r>
              <a:rPr lang="zh-CN" altLang="en-US" sz="3600" b="1">
                <a:latin typeface="Times New Roman" panose="02020603050405020304" pitchFamily="18" charset="0"/>
              </a:rPr>
              <a:t>与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吊</a:t>
            </a:r>
            <a:r>
              <a:rPr lang="zh-CN" altLang="en-US" sz="3600" b="1">
                <a:latin typeface="Times New Roman" panose="02020603050405020304" pitchFamily="18" charset="0"/>
              </a:rPr>
              <a:t>起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动滑轮</a:t>
            </a:r>
            <a:r>
              <a:rPr lang="zh-CN" altLang="en-US" sz="3600" b="1">
                <a:latin typeface="Times New Roman" panose="02020603050405020304" pitchFamily="18" charset="0"/>
              </a:rPr>
              <a:t>的绳子段数</a:t>
            </a: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3600" b="1">
                <a:latin typeface="Times New Roman" panose="02020603050405020304" pitchFamily="18" charset="0"/>
              </a:rPr>
              <a:t>有关。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动滑轮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被几段绳子吊起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，所用力就是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物重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的几分之一即</a:t>
            </a:r>
            <a:endParaRPr lang="zh-CN" altLang="en-US" sz="36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3600" b="1">
              <a:latin typeface="Times New Roman" panose="02020603050405020304" pitchFamily="18" charset="0"/>
            </a:endParaRPr>
          </a:p>
        </p:txBody>
      </p:sp>
      <p:grpSp>
        <p:nvGrpSpPr>
          <p:cNvPr id="11" name="Group 117"/>
          <p:cNvGrpSpPr>
            <a:grpSpLocks/>
          </p:cNvGrpSpPr>
          <p:nvPr/>
        </p:nvGrpSpPr>
        <p:grpSpPr bwMode="auto">
          <a:xfrm>
            <a:off x="6400800" y="5378450"/>
            <a:ext cx="1981200" cy="1250950"/>
            <a:chOff x="2784" y="3312"/>
            <a:chExt cx="1248" cy="788"/>
          </a:xfrm>
        </p:grpSpPr>
        <p:sp>
          <p:nvSpPr>
            <p:cNvPr id="43105" name="Text Box 111"/>
            <p:cNvSpPr txBox="1">
              <a:spLocks noChangeArrowheads="1"/>
            </p:cNvSpPr>
            <p:nvPr/>
          </p:nvSpPr>
          <p:spPr bwMode="auto">
            <a:xfrm>
              <a:off x="3456" y="3312"/>
              <a:ext cx="1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106" name="Text Box 112"/>
            <p:cNvSpPr txBox="1">
              <a:spLocks noChangeArrowheads="1"/>
            </p:cNvSpPr>
            <p:nvPr/>
          </p:nvSpPr>
          <p:spPr bwMode="auto">
            <a:xfrm>
              <a:off x="3408" y="3696"/>
              <a:ext cx="2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3107" name="Line 110"/>
            <p:cNvSpPr>
              <a:spLocks noChangeShapeType="1"/>
            </p:cNvSpPr>
            <p:nvPr/>
          </p:nvSpPr>
          <p:spPr bwMode="auto">
            <a:xfrm>
              <a:off x="3360" y="3744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08" name="Text Box 113"/>
            <p:cNvSpPr txBox="1">
              <a:spLocks noChangeArrowheads="1"/>
            </p:cNvSpPr>
            <p:nvPr/>
          </p:nvSpPr>
          <p:spPr bwMode="auto">
            <a:xfrm>
              <a:off x="2784" y="3504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F</a:t>
              </a:r>
              <a:r>
                <a:rPr lang="zh-CN" altLang="en-US" sz="3600" b="1">
                  <a:latin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43109" name="Text Box 114"/>
            <p:cNvSpPr txBox="1">
              <a:spLocks noChangeArrowheads="1"/>
            </p:cNvSpPr>
            <p:nvPr/>
          </p:nvSpPr>
          <p:spPr bwMode="auto">
            <a:xfrm>
              <a:off x="3744" y="355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34142"/>
      </p:ext>
    </p:extLst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8" grpId="0"/>
      <p:bldP spid="134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38913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772400" cy="533400"/>
          </a:xfrm>
        </p:spPr>
        <p:txBody>
          <a:bodyPr anchor="ctr"/>
          <a:lstStyle/>
          <a:p>
            <a:r>
              <a:rPr lang="zh-CN" altLang="en-US" sz="3000"/>
              <a:t>滑轮组：既可省力，也可以改变力的方向</a:t>
            </a:r>
          </a:p>
        </p:txBody>
      </p:sp>
      <p:pic>
        <p:nvPicPr>
          <p:cNvPr id="44034" name="图片 38915" descr="未标题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7848600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87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flipH="1" flipV="1">
            <a:off x="4724400" y="0"/>
            <a:ext cx="381000" cy="49530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5791200" y="1143000"/>
            <a:ext cx="76200" cy="37338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 flipV="1">
            <a:off x="5013325" y="1143000"/>
            <a:ext cx="228600" cy="31242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5699125" y="1828800"/>
            <a:ext cx="0" cy="24384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5165725" y="1828800"/>
            <a:ext cx="152400" cy="19050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607050" y="2362200"/>
            <a:ext cx="0" cy="14478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 flipV="1">
            <a:off x="5257800" y="2362200"/>
            <a:ext cx="152400" cy="10668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505200" y="1295400"/>
            <a:ext cx="914400" cy="38862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 flipV="1">
            <a:off x="2667000" y="1219200"/>
            <a:ext cx="76200" cy="36576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3352800" y="1981200"/>
            <a:ext cx="76200" cy="29718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 flipV="1">
            <a:off x="2787650" y="1981200"/>
            <a:ext cx="76200" cy="24384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3184525" y="2438400"/>
            <a:ext cx="152400" cy="19050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 flipV="1">
            <a:off x="2895600" y="2362200"/>
            <a:ext cx="76200" cy="1524000"/>
          </a:xfrm>
          <a:prstGeom prst="line">
            <a:avLst/>
          </a:prstGeom>
          <a:noFill/>
          <a:ln w="28575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3108325" y="2971800"/>
            <a:ext cx="152400" cy="9906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114800" y="5105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F</a:t>
            </a:r>
            <a:endParaRPr lang="en-US" altLang="zh-CN" sz="3200" b="1" baseline="-25000">
              <a:solidFill>
                <a:srgbClr val="FA1414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057400" y="320676"/>
            <a:ext cx="1981200" cy="6384925"/>
            <a:chOff x="3600" y="48"/>
            <a:chExt cx="1248" cy="4022"/>
          </a:xfrm>
        </p:grpSpPr>
        <p:grpSp>
          <p:nvGrpSpPr>
            <p:cNvPr id="45073" name="Group 18"/>
            <p:cNvGrpSpPr>
              <a:grpSpLocks/>
            </p:cNvGrpSpPr>
            <p:nvPr/>
          </p:nvGrpSpPr>
          <p:grpSpPr bwMode="auto">
            <a:xfrm>
              <a:off x="4050" y="3398"/>
              <a:ext cx="432" cy="672"/>
              <a:chOff x="3120" y="3312"/>
              <a:chExt cx="432" cy="672"/>
            </a:xfrm>
          </p:grpSpPr>
          <p:grpSp>
            <p:nvGrpSpPr>
              <p:cNvPr id="45074" name="Group 19"/>
              <p:cNvGrpSpPr>
                <a:grpSpLocks/>
              </p:cNvGrpSpPr>
              <p:nvPr/>
            </p:nvGrpSpPr>
            <p:grpSpPr bwMode="auto">
              <a:xfrm>
                <a:off x="3120" y="3600"/>
                <a:ext cx="432" cy="384"/>
                <a:chOff x="3120" y="3600"/>
                <a:chExt cx="432" cy="384"/>
              </a:xfrm>
            </p:grpSpPr>
            <p:sp>
              <p:nvSpPr>
                <p:cNvPr id="45075" name="Rectangle 20"/>
                <p:cNvSpPr>
                  <a:spLocks noChangeArrowheads="1"/>
                </p:cNvSpPr>
                <p:nvPr/>
              </p:nvSpPr>
              <p:spPr bwMode="auto">
                <a:xfrm>
                  <a:off x="3120" y="3600"/>
                  <a:ext cx="432" cy="3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6653C"/>
                    </a:gs>
                    <a:gs pos="50000">
                      <a:srgbClr val="FEDB82"/>
                    </a:gs>
                    <a:gs pos="100000">
                      <a:srgbClr val="76653C"/>
                    </a:gs>
                  </a:gsLst>
                  <a:lin ang="5400000" scaled="1"/>
                </a:gradFill>
                <a:ln w="9525">
                  <a:solidFill>
                    <a:srgbClr val="FA1414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07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168" y="3600"/>
                  <a:ext cx="33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3200" b="1">
                      <a:solidFill>
                        <a:srgbClr val="FA1414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3200" b="1" baseline="-25000">
                    <a:solidFill>
                      <a:srgbClr val="FA1414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5077" name="Line 22"/>
              <p:cNvSpPr>
                <a:spLocks noChangeShapeType="1"/>
              </p:cNvSpPr>
              <p:nvPr/>
            </p:nvSpPr>
            <p:spPr bwMode="auto">
              <a:xfrm>
                <a:off x="3328" y="3312"/>
                <a:ext cx="0" cy="288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078" name="Group 23"/>
            <p:cNvGrpSpPr>
              <a:grpSpLocks/>
            </p:cNvGrpSpPr>
            <p:nvPr/>
          </p:nvGrpSpPr>
          <p:grpSpPr bwMode="auto">
            <a:xfrm>
              <a:off x="3600" y="48"/>
              <a:ext cx="1248" cy="1680"/>
              <a:chOff x="3600" y="0"/>
              <a:chExt cx="1392" cy="2086"/>
            </a:xfrm>
          </p:grpSpPr>
          <p:grpSp>
            <p:nvGrpSpPr>
              <p:cNvPr id="45079" name="Group 24"/>
              <p:cNvGrpSpPr>
                <a:grpSpLocks/>
              </p:cNvGrpSpPr>
              <p:nvPr/>
            </p:nvGrpSpPr>
            <p:grpSpPr bwMode="auto">
              <a:xfrm rot="-10793697">
                <a:off x="3600" y="0"/>
                <a:ext cx="1392" cy="96"/>
                <a:chOff x="2760" y="2640"/>
                <a:chExt cx="1338" cy="130"/>
              </a:xfrm>
            </p:grpSpPr>
            <p:sp>
              <p:nvSpPr>
                <p:cNvPr id="45080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8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83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85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86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87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8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89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9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91" name="Line 36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092" name="Group 37"/>
              <p:cNvGrpSpPr>
                <a:grpSpLocks/>
              </p:cNvGrpSpPr>
              <p:nvPr/>
            </p:nvGrpSpPr>
            <p:grpSpPr bwMode="auto">
              <a:xfrm>
                <a:off x="4032" y="96"/>
                <a:ext cx="576" cy="1990"/>
                <a:chOff x="2544" y="738"/>
                <a:chExt cx="576" cy="1990"/>
              </a:xfrm>
            </p:grpSpPr>
            <p:sp>
              <p:nvSpPr>
                <p:cNvPr id="45093" name="Freeform 38"/>
                <p:cNvSpPr>
                  <a:spLocks noChangeArrowheads="1"/>
                </p:cNvSpPr>
                <p:nvPr/>
              </p:nvSpPr>
              <p:spPr bwMode="auto">
                <a:xfrm rot="-10134911">
                  <a:off x="2744" y="738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94" name="Oval 39"/>
                <p:cNvSpPr>
                  <a:spLocks noChangeArrowheads="1"/>
                </p:cNvSpPr>
                <p:nvPr/>
              </p:nvSpPr>
              <p:spPr bwMode="auto">
                <a:xfrm>
                  <a:off x="2544" y="1101"/>
                  <a:ext cx="576" cy="576"/>
                </a:xfrm>
                <a:prstGeom prst="ellipse">
                  <a:avLst/>
                </a:prstGeom>
                <a:noFill/>
                <a:ln w="57150">
                  <a:solidFill>
                    <a:srgbClr val="0407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095" name="Freeform 40"/>
                <p:cNvSpPr>
                  <a:spLocks noChangeArrowheads="1"/>
                </p:cNvSpPr>
                <p:nvPr/>
              </p:nvSpPr>
              <p:spPr bwMode="auto">
                <a:xfrm>
                  <a:off x="2774" y="2554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96" name="Oval 41"/>
                <p:cNvSpPr>
                  <a:spLocks noChangeArrowheads="1"/>
                </p:cNvSpPr>
                <p:nvPr/>
              </p:nvSpPr>
              <p:spPr bwMode="auto">
                <a:xfrm>
                  <a:off x="2640" y="1738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407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097" name="Oval 42"/>
                <p:cNvSpPr>
                  <a:spLocks noChangeArrowheads="1"/>
                </p:cNvSpPr>
                <p:nvPr/>
              </p:nvSpPr>
              <p:spPr bwMode="auto">
                <a:xfrm>
                  <a:off x="2698" y="2208"/>
                  <a:ext cx="240" cy="240"/>
                </a:xfrm>
                <a:prstGeom prst="ellipse">
                  <a:avLst/>
                </a:prstGeom>
                <a:noFill/>
                <a:ln w="57150">
                  <a:solidFill>
                    <a:srgbClr val="0407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098" name="Rectangle 43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96" cy="172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099" name="Oval 44"/>
                <p:cNvSpPr>
                  <a:spLocks noChangeArrowheads="1"/>
                </p:cNvSpPr>
                <p:nvPr/>
              </p:nvSpPr>
              <p:spPr bwMode="auto">
                <a:xfrm>
                  <a:off x="2784" y="1344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100" name="Oval 45"/>
                <p:cNvSpPr>
                  <a:spLocks noChangeArrowheads="1"/>
                </p:cNvSpPr>
                <p:nvPr/>
              </p:nvSpPr>
              <p:spPr bwMode="auto">
                <a:xfrm>
                  <a:off x="2784" y="1872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101" name="Oval 46"/>
                <p:cNvSpPr>
                  <a:spLocks noChangeArrowheads="1"/>
                </p:cNvSpPr>
                <p:nvPr/>
              </p:nvSpPr>
              <p:spPr bwMode="auto">
                <a:xfrm>
                  <a:off x="2784" y="2284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5102" name="Group 47"/>
            <p:cNvGrpSpPr>
              <a:grpSpLocks/>
            </p:cNvGrpSpPr>
            <p:nvPr/>
          </p:nvGrpSpPr>
          <p:grpSpPr bwMode="auto">
            <a:xfrm rot="10789167">
              <a:off x="4032" y="2016"/>
              <a:ext cx="433" cy="1414"/>
              <a:chOff x="2544" y="738"/>
              <a:chExt cx="576" cy="1990"/>
            </a:xfrm>
          </p:grpSpPr>
          <p:sp>
            <p:nvSpPr>
              <p:cNvPr id="45103" name="Freeform 48"/>
              <p:cNvSpPr>
                <a:spLocks noChangeArrowheads="1"/>
              </p:cNvSpPr>
              <p:nvPr/>
            </p:nvSpPr>
            <p:spPr bwMode="auto">
              <a:xfrm rot="-10134911">
                <a:off x="2744" y="738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04" name="Oval 49"/>
              <p:cNvSpPr>
                <a:spLocks noChangeArrowheads="1"/>
              </p:cNvSpPr>
              <p:nvPr/>
            </p:nvSpPr>
            <p:spPr bwMode="auto">
              <a:xfrm>
                <a:off x="2544" y="1101"/>
                <a:ext cx="576" cy="576"/>
              </a:xfrm>
              <a:prstGeom prst="ellipse">
                <a:avLst/>
              </a:prstGeom>
              <a:noFill/>
              <a:ln w="57150">
                <a:solidFill>
                  <a:srgbClr val="04070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05" name="Freeform 50"/>
              <p:cNvSpPr>
                <a:spLocks noChangeArrowheads="1"/>
              </p:cNvSpPr>
              <p:nvPr/>
            </p:nvSpPr>
            <p:spPr bwMode="auto">
              <a:xfrm>
                <a:off x="2774" y="2554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06" name="Oval 51"/>
              <p:cNvSpPr>
                <a:spLocks noChangeArrowheads="1"/>
              </p:cNvSpPr>
              <p:nvPr/>
            </p:nvSpPr>
            <p:spPr bwMode="auto">
              <a:xfrm>
                <a:off x="2640" y="1738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4070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07" name="Oval 52"/>
              <p:cNvSpPr>
                <a:spLocks noChangeArrowheads="1"/>
              </p:cNvSpPr>
              <p:nvPr/>
            </p:nvSpPr>
            <p:spPr bwMode="auto">
              <a:xfrm>
                <a:off x="2698" y="2208"/>
                <a:ext cx="240" cy="240"/>
              </a:xfrm>
              <a:prstGeom prst="ellipse">
                <a:avLst/>
              </a:prstGeom>
              <a:noFill/>
              <a:ln w="57150">
                <a:solidFill>
                  <a:srgbClr val="04070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08" name="Rectangle 5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96" cy="17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09" name="Oval 54"/>
              <p:cNvSpPr>
                <a:spLocks noChangeArrowheads="1"/>
              </p:cNvSpPr>
              <p:nvPr/>
            </p:nvSpPr>
            <p:spPr bwMode="auto">
              <a:xfrm>
                <a:off x="2784" y="1344"/>
                <a:ext cx="96" cy="96"/>
              </a:xfrm>
              <a:prstGeom prst="ellipse">
                <a:avLst/>
              </a:prstGeom>
              <a:solidFill>
                <a:srgbClr val="040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10" name="Oval 55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96"/>
              </a:xfrm>
              <a:prstGeom prst="ellipse">
                <a:avLst/>
              </a:prstGeom>
              <a:solidFill>
                <a:srgbClr val="040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11" name="Oval 56"/>
              <p:cNvSpPr>
                <a:spLocks noChangeArrowheads="1"/>
              </p:cNvSpPr>
              <p:nvPr/>
            </p:nvSpPr>
            <p:spPr bwMode="auto">
              <a:xfrm>
                <a:off x="2784" y="2284"/>
                <a:ext cx="96" cy="96"/>
              </a:xfrm>
              <a:prstGeom prst="ellipse">
                <a:avLst/>
              </a:prstGeom>
              <a:solidFill>
                <a:srgbClr val="040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4419600" y="228601"/>
            <a:ext cx="1981200" cy="6384925"/>
            <a:chOff x="3600" y="48"/>
            <a:chExt cx="1248" cy="4022"/>
          </a:xfrm>
        </p:grpSpPr>
        <p:grpSp>
          <p:nvGrpSpPr>
            <p:cNvPr id="45113" name="Group 58"/>
            <p:cNvGrpSpPr>
              <a:grpSpLocks/>
            </p:cNvGrpSpPr>
            <p:nvPr/>
          </p:nvGrpSpPr>
          <p:grpSpPr bwMode="auto">
            <a:xfrm>
              <a:off x="4050" y="3398"/>
              <a:ext cx="432" cy="672"/>
              <a:chOff x="3120" y="3312"/>
              <a:chExt cx="432" cy="672"/>
            </a:xfrm>
          </p:grpSpPr>
          <p:grpSp>
            <p:nvGrpSpPr>
              <p:cNvPr id="45114" name="Group 59"/>
              <p:cNvGrpSpPr>
                <a:grpSpLocks/>
              </p:cNvGrpSpPr>
              <p:nvPr/>
            </p:nvGrpSpPr>
            <p:grpSpPr bwMode="auto">
              <a:xfrm>
                <a:off x="3120" y="3600"/>
                <a:ext cx="432" cy="384"/>
                <a:chOff x="3120" y="3600"/>
                <a:chExt cx="432" cy="384"/>
              </a:xfrm>
            </p:grpSpPr>
            <p:sp>
              <p:nvSpPr>
                <p:cNvPr id="45115" name="Rectangle 60"/>
                <p:cNvSpPr>
                  <a:spLocks noChangeArrowheads="1"/>
                </p:cNvSpPr>
                <p:nvPr/>
              </p:nvSpPr>
              <p:spPr bwMode="auto">
                <a:xfrm>
                  <a:off x="3120" y="3600"/>
                  <a:ext cx="432" cy="3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6653C"/>
                    </a:gs>
                    <a:gs pos="50000">
                      <a:srgbClr val="FEDB82"/>
                    </a:gs>
                    <a:gs pos="100000">
                      <a:srgbClr val="76653C"/>
                    </a:gs>
                  </a:gsLst>
                  <a:lin ang="5400000" scaled="1"/>
                </a:gradFill>
                <a:ln w="9525">
                  <a:solidFill>
                    <a:srgbClr val="FA1414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11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168" y="3600"/>
                  <a:ext cx="33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3200" b="1">
                      <a:solidFill>
                        <a:srgbClr val="FA1414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3200" b="1" baseline="-25000">
                    <a:solidFill>
                      <a:srgbClr val="FA1414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5117" name="Line 62"/>
              <p:cNvSpPr>
                <a:spLocks noChangeShapeType="1"/>
              </p:cNvSpPr>
              <p:nvPr/>
            </p:nvSpPr>
            <p:spPr bwMode="auto">
              <a:xfrm>
                <a:off x="3328" y="3312"/>
                <a:ext cx="0" cy="288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118" name="Group 63"/>
            <p:cNvGrpSpPr>
              <a:grpSpLocks/>
            </p:cNvGrpSpPr>
            <p:nvPr/>
          </p:nvGrpSpPr>
          <p:grpSpPr bwMode="auto">
            <a:xfrm>
              <a:off x="3600" y="48"/>
              <a:ext cx="1248" cy="1680"/>
              <a:chOff x="3600" y="0"/>
              <a:chExt cx="1392" cy="2086"/>
            </a:xfrm>
          </p:grpSpPr>
          <p:grpSp>
            <p:nvGrpSpPr>
              <p:cNvPr id="45119" name="Group 64"/>
              <p:cNvGrpSpPr>
                <a:grpSpLocks/>
              </p:cNvGrpSpPr>
              <p:nvPr/>
            </p:nvGrpSpPr>
            <p:grpSpPr bwMode="auto">
              <a:xfrm rot="-10793697">
                <a:off x="3600" y="0"/>
                <a:ext cx="1392" cy="96"/>
                <a:chOff x="2760" y="2640"/>
                <a:chExt cx="1338" cy="130"/>
              </a:xfrm>
            </p:grpSpPr>
            <p:sp>
              <p:nvSpPr>
                <p:cNvPr id="45120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21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22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23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24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25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26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27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28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29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30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31" name="Line 76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132" name="Group 77"/>
              <p:cNvGrpSpPr>
                <a:grpSpLocks/>
              </p:cNvGrpSpPr>
              <p:nvPr/>
            </p:nvGrpSpPr>
            <p:grpSpPr bwMode="auto">
              <a:xfrm>
                <a:off x="4032" y="96"/>
                <a:ext cx="576" cy="1990"/>
                <a:chOff x="2544" y="738"/>
                <a:chExt cx="576" cy="1990"/>
              </a:xfrm>
            </p:grpSpPr>
            <p:sp>
              <p:nvSpPr>
                <p:cNvPr id="45133" name="Freeform 78"/>
                <p:cNvSpPr>
                  <a:spLocks noChangeArrowheads="1"/>
                </p:cNvSpPr>
                <p:nvPr/>
              </p:nvSpPr>
              <p:spPr bwMode="auto">
                <a:xfrm rot="-10134911">
                  <a:off x="2744" y="738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34" name="Oval 79"/>
                <p:cNvSpPr>
                  <a:spLocks noChangeArrowheads="1"/>
                </p:cNvSpPr>
                <p:nvPr/>
              </p:nvSpPr>
              <p:spPr bwMode="auto">
                <a:xfrm>
                  <a:off x="2544" y="1101"/>
                  <a:ext cx="576" cy="576"/>
                </a:xfrm>
                <a:prstGeom prst="ellipse">
                  <a:avLst/>
                </a:prstGeom>
                <a:noFill/>
                <a:ln w="57150">
                  <a:solidFill>
                    <a:srgbClr val="0407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135" name="Freeform 80"/>
                <p:cNvSpPr>
                  <a:spLocks noChangeArrowheads="1"/>
                </p:cNvSpPr>
                <p:nvPr/>
              </p:nvSpPr>
              <p:spPr bwMode="auto">
                <a:xfrm>
                  <a:off x="2774" y="2554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36" name="Oval 81"/>
                <p:cNvSpPr>
                  <a:spLocks noChangeArrowheads="1"/>
                </p:cNvSpPr>
                <p:nvPr/>
              </p:nvSpPr>
              <p:spPr bwMode="auto">
                <a:xfrm>
                  <a:off x="2640" y="1738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407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137" name="Oval 82"/>
                <p:cNvSpPr>
                  <a:spLocks noChangeArrowheads="1"/>
                </p:cNvSpPr>
                <p:nvPr/>
              </p:nvSpPr>
              <p:spPr bwMode="auto">
                <a:xfrm>
                  <a:off x="2698" y="2208"/>
                  <a:ext cx="240" cy="240"/>
                </a:xfrm>
                <a:prstGeom prst="ellipse">
                  <a:avLst/>
                </a:prstGeom>
                <a:noFill/>
                <a:ln w="57150">
                  <a:solidFill>
                    <a:srgbClr val="0407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138" name="Rectangle 83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96" cy="172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139" name="Oval 84"/>
                <p:cNvSpPr>
                  <a:spLocks noChangeArrowheads="1"/>
                </p:cNvSpPr>
                <p:nvPr/>
              </p:nvSpPr>
              <p:spPr bwMode="auto">
                <a:xfrm>
                  <a:off x="2784" y="1344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140" name="Oval 85"/>
                <p:cNvSpPr>
                  <a:spLocks noChangeArrowheads="1"/>
                </p:cNvSpPr>
                <p:nvPr/>
              </p:nvSpPr>
              <p:spPr bwMode="auto">
                <a:xfrm>
                  <a:off x="2784" y="1872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141" name="Oval 86"/>
                <p:cNvSpPr>
                  <a:spLocks noChangeArrowheads="1"/>
                </p:cNvSpPr>
                <p:nvPr/>
              </p:nvSpPr>
              <p:spPr bwMode="auto">
                <a:xfrm>
                  <a:off x="2784" y="2284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5142" name="Group 87"/>
            <p:cNvGrpSpPr>
              <a:grpSpLocks/>
            </p:cNvGrpSpPr>
            <p:nvPr/>
          </p:nvGrpSpPr>
          <p:grpSpPr bwMode="auto">
            <a:xfrm rot="10789167">
              <a:off x="4032" y="2016"/>
              <a:ext cx="433" cy="1414"/>
              <a:chOff x="2544" y="738"/>
              <a:chExt cx="576" cy="1990"/>
            </a:xfrm>
          </p:grpSpPr>
          <p:sp>
            <p:nvSpPr>
              <p:cNvPr id="45143" name="Freeform 88"/>
              <p:cNvSpPr>
                <a:spLocks noChangeArrowheads="1"/>
              </p:cNvSpPr>
              <p:nvPr/>
            </p:nvSpPr>
            <p:spPr bwMode="auto">
              <a:xfrm rot="-10134911">
                <a:off x="2744" y="738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44" name="Oval 89"/>
              <p:cNvSpPr>
                <a:spLocks noChangeArrowheads="1"/>
              </p:cNvSpPr>
              <p:nvPr/>
            </p:nvSpPr>
            <p:spPr bwMode="auto">
              <a:xfrm>
                <a:off x="2544" y="1101"/>
                <a:ext cx="576" cy="576"/>
              </a:xfrm>
              <a:prstGeom prst="ellipse">
                <a:avLst/>
              </a:prstGeom>
              <a:noFill/>
              <a:ln w="57150">
                <a:solidFill>
                  <a:srgbClr val="04070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45" name="Freeform 90"/>
              <p:cNvSpPr>
                <a:spLocks noChangeArrowheads="1"/>
              </p:cNvSpPr>
              <p:nvPr/>
            </p:nvSpPr>
            <p:spPr bwMode="auto">
              <a:xfrm>
                <a:off x="2774" y="2554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46" name="Oval 91"/>
              <p:cNvSpPr>
                <a:spLocks noChangeArrowheads="1"/>
              </p:cNvSpPr>
              <p:nvPr/>
            </p:nvSpPr>
            <p:spPr bwMode="auto">
              <a:xfrm>
                <a:off x="2640" y="1738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4070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47" name="Oval 92"/>
              <p:cNvSpPr>
                <a:spLocks noChangeArrowheads="1"/>
              </p:cNvSpPr>
              <p:nvPr/>
            </p:nvSpPr>
            <p:spPr bwMode="auto">
              <a:xfrm>
                <a:off x="2698" y="2208"/>
                <a:ext cx="240" cy="240"/>
              </a:xfrm>
              <a:prstGeom prst="ellipse">
                <a:avLst/>
              </a:prstGeom>
              <a:noFill/>
              <a:ln w="57150">
                <a:solidFill>
                  <a:srgbClr val="04070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48" name="Rectangle 9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96" cy="17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49" name="Oval 94"/>
              <p:cNvSpPr>
                <a:spLocks noChangeArrowheads="1"/>
              </p:cNvSpPr>
              <p:nvPr/>
            </p:nvSpPr>
            <p:spPr bwMode="auto">
              <a:xfrm>
                <a:off x="2784" y="1344"/>
                <a:ext cx="96" cy="96"/>
              </a:xfrm>
              <a:prstGeom prst="ellipse">
                <a:avLst/>
              </a:prstGeom>
              <a:solidFill>
                <a:srgbClr val="040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50" name="Oval 95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96"/>
              </a:xfrm>
              <a:prstGeom prst="ellipse">
                <a:avLst/>
              </a:prstGeom>
              <a:solidFill>
                <a:srgbClr val="040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51" name="Oval 96"/>
              <p:cNvSpPr>
                <a:spLocks noChangeArrowheads="1"/>
              </p:cNvSpPr>
              <p:nvPr/>
            </p:nvSpPr>
            <p:spPr bwMode="auto">
              <a:xfrm>
                <a:off x="2784" y="2284"/>
                <a:ext cx="96" cy="96"/>
              </a:xfrm>
              <a:prstGeom prst="ellipse">
                <a:avLst/>
              </a:prstGeom>
              <a:solidFill>
                <a:srgbClr val="040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97"/>
          <p:cNvGrpSpPr>
            <a:grpSpLocks/>
          </p:cNvGrpSpPr>
          <p:nvPr/>
        </p:nvGrpSpPr>
        <p:grpSpPr bwMode="auto">
          <a:xfrm>
            <a:off x="6781800" y="501650"/>
            <a:ext cx="3429000" cy="4375150"/>
            <a:chOff x="3312" y="316"/>
            <a:chExt cx="2160" cy="2756"/>
          </a:xfrm>
        </p:grpSpPr>
        <p:grpSp>
          <p:nvGrpSpPr>
            <p:cNvPr id="45153" name="Group 98"/>
            <p:cNvGrpSpPr>
              <a:grpSpLocks/>
            </p:cNvGrpSpPr>
            <p:nvPr/>
          </p:nvGrpSpPr>
          <p:grpSpPr bwMode="auto">
            <a:xfrm>
              <a:off x="3312" y="316"/>
              <a:ext cx="2160" cy="1038"/>
              <a:chOff x="3312" y="384"/>
              <a:chExt cx="2160" cy="1038"/>
            </a:xfrm>
          </p:grpSpPr>
          <p:grpSp>
            <p:nvGrpSpPr>
              <p:cNvPr id="45154" name="Group 99"/>
              <p:cNvGrpSpPr>
                <a:grpSpLocks/>
              </p:cNvGrpSpPr>
              <p:nvPr/>
            </p:nvGrpSpPr>
            <p:grpSpPr bwMode="auto">
              <a:xfrm>
                <a:off x="3392" y="432"/>
                <a:ext cx="2032" cy="960"/>
                <a:chOff x="3116" y="1152"/>
                <a:chExt cx="2032" cy="960"/>
              </a:xfrm>
            </p:grpSpPr>
            <p:sp>
              <p:nvSpPr>
                <p:cNvPr id="45155" name="Rectangle 100"/>
                <p:cNvSpPr>
                  <a:spLocks noChangeArrowheads="1"/>
                </p:cNvSpPr>
                <p:nvPr/>
              </p:nvSpPr>
              <p:spPr bwMode="auto">
                <a:xfrm>
                  <a:off x="3120" y="1584"/>
                  <a:ext cx="2016" cy="96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rgbClr val="040708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5156" name="Group 101"/>
                <p:cNvGrpSpPr>
                  <a:grpSpLocks/>
                </p:cNvGrpSpPr>
                <p:nvPr/>
              </p:nvGrpSpPr>
              <p:grpSpPr bwMode="auto">
                <a:xfrm>
                  <a:off x="3182" y="1172"/>
                  <a:ext cx="242" cy="940"/>
                  <a:chOff x="4032" y="2112"/>
                  <a:chExt cx="242" cy="940"/>
                </a:xfrm>
              </p:grpSpPr>
              <p:sp>
                <p:nvSpPr>
                  <p:cNvPr id="45157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58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59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60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61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162" name="Group 107"/>
                <p:cNvGrpSpPr>
                  <a:grpSpLocks/>
                </p:cNvGrpSpPr>
                <p:nvPr/>
              </p:nvGrpSpPr>
              <p:grpSpPr bwMode="auto">
                <a:xfrm>
                  <a:off x="3612" y="1172"/>
                  <a:ext cx="242" cy="940"/>
                  <a:chOff x="4032" y="2112"/>
                  <a:chExt cx="242" cy="940"/>
                </a:xfrm>
              </p:grpSpPr>
              <p:sp>
                <p:nvSpPr>
                  <p:cNvPr id="45163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64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65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66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67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168" name="Group 113"/>
                <p:cNvGrpSpPr>
                  <a:grpSpLocks/>
                </p:cNvGrpSpPr>
                <p:nvPr/>
              </p:nvGrpSpPr>
              <p:grpSpPr bwMode="auto">
                <a:xfrm>
                  <a:off x="3812" y="1172"/>
                  <a:ext cx="242" cy="940"/>
                  <a:chOff x="4032" y="2112"/>
                  <a:chExt cx="242" cy="940"/>
                </a:xfrm>
              </p:grpSpPr>
              <p:sp>
                <p:nvSpPr>
                  <p:cNvPr id="45169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70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71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72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73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174" name="Group 119"/>
                <p:cNvGrpSpPr>
                  <a:grpSpLocks/>
                </p:cNvGrpSpPr>
                <p:nvPr/>
              </p:nvGrpSpPr>
              <p:grpSpPr bwMode="auto">
                <a:xfrm>
                  <a:off x="4022" y="1170"/>
                  <a:ext cx="242" cy="940"/>
                  <a:chOff x="4032" y="2112"/>
                  <a:chExt cx="242" cy="940"/>
                </a:xfrm>
              </p:grpSpPr>
              <p:sp>
                <p:nvSpPr>
                  <p:cNvPr id="45175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76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77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78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79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180" name="Group 125"/>
                <p:cNvGrpSpPr>
                  <a:grpSpLocks/>
                </p:cNvGrpSpPr>
                <p:nvPr/>
              </p:nvGrpSpPr>
              <p:grpSpPr bwMode="auto">
                <a:xfrm>
                  <a:off x="4232" y="1170"/>
                  <a:ext cx="242" cy="940"/>
                  <a:chOff x="4032" y="2112"/>
                  <a:chExt cx="242" cy="940"/>
                </a:xfrm>
              </p:grpSpPr>
              <p:sp>
                <p:nvSpPr>
                  <p:cNvPr id="45181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82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8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84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85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186" name="Group 131"/>
                <p:cNvGrpSpPr>
                  <a:grpSpLocks/>
                </p:cNvGrpSpPr>
                <p:nvPr/>
              </p:nvGrpSpPr>
              <p:grpSpPr bwMode="auto">
                <a:xfrm>
                  <a:off x="4442" y="1162"/>
                  <a:ext cx="242" cy="940"/>
                  <a:chOff x="4032" y="2112"/>
                  <a:chExt cx="242" cy="940"/>
                </a:xfrm>
              </p:grpSpPr>
              <p:sp>
                <p:nvSpPr>
                  <p:cNvPr id="45187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88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89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90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91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192" name="Group 137"/>
                <p:cNvGrpSpPr>
                  <a:grpSpLocks/>
                </p:cNvGrpSpPr>
                <p:nvPr/>
              </p:nvGrpSpPr>
              <p:grpSpPr bwMode="auto">
                <a:xfrm>
                  <a:off x="4862" y="1162"/>
                  <a:ext cx="242" cy="940"/>
                  <a:chOff x="4032" y="2112"/>
                  <a:chExt cx="242" cy="940"/>
                </a:xfrm>
              </p:grpSpPr>
              <p:sp>
                <p:nvSpPr>
                  <p:cNvPr id="45193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94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95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96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197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5198" name="Rectangle 143"/>
                <p:cNvSpPr>
                  <a:spLocks noChangeArrowheads="1"/>
                </p:cNvSpPr>
                <p:nvPr/>
              </p:nvSpPr>
              <p:spPr bwMode="auto">
                <a:xfrm>
                  <a:off x="3120" y="1334"/>
                  <a:ext cx="48" cy="624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19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90" y="1334"/>
                  <a:ext cx="48" cy="624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5200" name="Group 145"/>
                <p:cNvGrpSpPr>
                  <a:grpSpLocks/>
                </p:cNvGrpSpPr>
                <p:nvPr/>
              </p:nvGrpSpPr>
              <p:grpSpPr bwMode="auto">
                <a:xfrm>
                  <a:off x="4656" y="1152"/>
                  <a:ext cx="242" cy="940"/>
                  <a:chOff x="4032" y="2112"/>
                  <a:chExt cx="242" cy="940"/>
                </a:xfrm>
              </p:grpSpPr>
              <p:sp>
                <p:nvSpPr>
                  <p:cNvPr id="45201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02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03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04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05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206" name="Group 151"/>
                <p:cNvGrpSpPr>
                  <a:grpSpLocks/>
                </p:cNvGrpSpPr>
                <p:nvPr/>
              </p:nvGrpSpPr>
              <p:grpSpPr bwMode="auto">
                <a:xfrm>
                  <a:off x="3398" y="1162"/>
                  <a:ext cx="242" cy="940"/>
                  <a:chOff x="4032" y="2112"/>
                  <a:chExt cx="242" cy="940"/>
                </a:xfrm>
              </p:grpSpPr>
              <p:sp>
                <p:nvSpPr>
                  <p:cNvPr id="45207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08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09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10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11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5212" name="Rectangle 157"/>
                <p:cNvSpPr>
                  <a:spLocks noChangeArrowheads="1"/>
                </p:cNvSpPr>
                <p:nvPr/>
              </p:nvSpPr>
              <p:spPr bwMode="auto">
                <a:xfrm>
                  <a:off x="3116" y="1296"/>
                  <a:ext cx="2028" cy="48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213" name="Rectangle 158"/>
                <p:cNvSpPr>
                  <a:spLocks noChangeArrowheads="1"/>
                </p:cNvSpPr>
                <p:nvPr/>
              </p:nvSpPr>
              <p:spPr bwMode="auto">
                <a:xfrm>
                  <a:off x="3120" y="1920"/>
                  <a:ext cx="2028" cy="48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5214" name="Group 159"/>
              <p:cNvGrpSpPr>
                <a:grpSpLocks/>
              </p:cNvGrpSpPr>
              <p:nvPr/>
            </p:nvGrpSpPr>
            <p:grpSpPr bwMode="auto">
              <a:xfrm rot="-10793697">
                <a:off x="3312" y="384"/>
                <a:ext cx="2160" cy="96"/>
                <a:chOff x="2760" y="2640"/>
                <a:chExt cx="1338" cy="130"/>
              </a:xfrm>
            </p:grpSpPr>
            <p:sp>
              <p:nvSpPr>
                <p:cNvPr id="45215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216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217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218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219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220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221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222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223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224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225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226" name="Line 171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5227" name="Freeform 172"/>
              <p:cNvSpPr>
                <a:spLocks noChangeArrowheads="1"/>
              </p:cNvSpPr>
              <p:nvPr/>
            </p:nvSpPr>
            <p:spPr bwMode="auto">
              <a:xfrm flipH="1" flipV="1">
                <a:off x="4270" y="432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28" name="Freeform 173"/>
              <p:cNvSpPr>
                <a:spLocks noChangeArrowheads="1"/>
              </p:cNvSpPr>
              <p:nvPr/>
            </p:nvSpPr>
            <p:spPr bwMode="auto">
              <a:xfrm>
                <a:off x="4320" y="1248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229" name="Group 174"/>
            <p:cNvGrpSpPr>
              <a:grpSpLocks/>
            </p:cNvGrpSpPr>
            <p:nvPr/>
          </p:nvGrpSpPr>
          <p:grpSpPr bwMode="auto">
            <a:xfrm>
              <a:off x="3360" y="2064"/>
              <a:ext cx="2032" cy="1008"/>
              <a:chOff x="3440" y="2132"/>
              <a:chExt cx="2032" cy="1008"/>
            </a:xfrm>
          </p:grpSpPr>
          <p:grpSp>
            <p:nvGrpSpPr>
              <p:cNvPr id="45230" name="Group 175"/>
              <p:cNvGrpSpPr>
                <a:grpSpLocks/>
              </p:cNvGrpSpPr>
              <p:nvPr/>
            </p:nvGrpSpPr>
            <p:grpSpPr bwMode="auto">
              <a:xfrm>
                <a:off x="3440" y="2160"/>
                <a:ext cx="2032" cy="960"/>
                <a:chOff x="3116" y="1152"/>
                <a:chExt cx="2032" cy="960"/>
              </a:xfrm>
            </p:grpSpPr>
            <p:sp>
              <p:nvSpPr>
                <p:cNvPr id="45231" name="Rectangle 176"/>
                <p:cNvSpPr>
                  <a:spLocks noChangeArrowheads="1"/>
                </p:cNvSpPr>
                <p:nvPr/>
              </p:nvSpPr>
              <p:spPr bwMode="auto">
                <a:xfrm>
                  <a:off x="3120" y="1584"/>
                  <a:ext cx="2016" cy="96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rgbClr val="040708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5232" name="Group 177"/>
                <p:cNvGrpSpPr>
                  <a:grpSpLocks/>
                </p:cNvGrpSpPr>
                <p:nvPr/>
              </p:nvGrpSpPr>
              <p:grpSpPr bwMode="auto">
                <a:xfrm>
                  <a:off x="3182" y="1172"/>
                  <a:ext cx="242" cy="940"/>
                  <a:chOff x="4032" y="2112"/>
                  <a:chExt cx="242" cy="940"/>
                </a:xfrm>
              </p:grpSpPr>
              <p:sp>
                <p:nvSpPr>
                  <p:cNvPr id="45233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34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35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36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37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238" name="Group 183"/>
                <p:cNvGrpSpPr>
                  <a:grpSpLocks/>
                </p:cNvGrpSpPr>
                <p:nvPr/>
              </p:nvGrpSpPr>
              <p:grpSpPr bwMode="auto">
                <a:xfrm>
                  <a:off x="3612" y="1172"/>
                  <a:ext cx="242" cy="940"/>
                  <a:chOff x="4032" y="2112"/>
                  <a:chExt cx="242" cy="940"/>
                </a:xfrm>
              </p:grpSpPr>
              <p:sp>
                <p:nvSpPr>
                  <p:cNvPr id="45239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40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41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42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43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244" name="Group 189"/>
                <p:cNvGrpSpPr>
                  <a:grpSpLocks/>
                </p:cNvGrpSpPr>
                <p:nvPr/>
              </p:nvGrpSpPr>
              <p:grpSpPr bwMode="auto">
                <a:xfrm>
                  <a:off x="3812" y="1172"/>
                  <a:ext cx="242" cy="940"/>
                  <a:chOff x="4032" y="2112"/>
                  <a:chExt cx="242" cy="940"/>
                </a:xfrm>
              </p:grpSpPr>
              <p:sp>
                <p:nvSpPr>
                  <p:cNvPr id="45245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46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47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48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49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250" name="Group 195"/>
                <p:cNvGrpSpPr>
                  <a:grpSpLocks/>
                </p:cNvGrpSpPr>
                <p:nvPr/>
              </p:nvGrpSpPr>
              <p:grpSpPr bwMode="auto">
                <a:xfrm>
                  <a:off x="4022" y="1170"/>
                  <a:ext cx="242" cy="940"/>
                  <a:chOff x="4032" y="2112"/>
                  <a:chExt cx="242" cy="940"/>
                </a:xfrm>
              </p:grpSpPr>
              <p:sp>
                <p:nvSpPr>
                  <p:cNvPr id="45251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52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53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54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55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256" name="Group 201"/>
                <p:cNvGrpSpPr>
                  <a:grpSpLocks/>
                </p:cNvGrpSpPr>
                <p:nvPr/>
              </p:nvGrpSpPr>
              <p:grpSpPr bwMode="auto">
                <a:xfrm>
                  <a:off x="4232" y="1170"/>
                  <a:ext cx="242" cy="940"/>
                  <a:chOff x="4032" y="2112"/>
                  <a:chExt cx="242" cy="940"/>
                </a:xfrm>
              </p:grpSpPr>
              <p:sp>
                <p:nvSpPr>
                  <p:cNvPr id="45257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58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59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60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61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262" name="Group 207"/>
                <p:cNvGrpSpPr>
                  <a:grpSpLocks/>
                </p:cNvGrpSpPr>
                <p:nvPr/>
              </p:nvGrpSpPr>
              <p:grpSpPr bwMode="auto">
                <a:xfrm>
                  <a:off x="4442" y="1162"/>
                  <a:ext cx="242" cy="940"/>
                  <a:chOff x="4032" y="2112"/>
                  <a:chExt cx="242" cy="940"/>
                </a:xfrm>
              </p:grpSpPr>
              <p:sp>
                <p:nvSpPr>
                  <p:cNvPr id="45263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64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65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66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67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268" name="Group 213"/>
                <p:cNvGrpSpPr>
                  <a:grpSpLocks/>
                </p:cNvGrpSpPr>
                <p:nvPr/>
              </p:nvGrpSpPr>
              <p:grpSpPr bwMode="auto">
                <a:xfrm>
                  <a:off x="4862" y="1162"/>
                  <a:ext cx="242" cy="940"/>
                  <a:chOff x="4032" y="2112"/>
                  <a:chExt cx="242" cy="940"/>
                </a:xfrm>
              </p:grpSpPr>
              <p:sp>
                <p:nvSpPr>
                  <p:cNvPr id="45269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70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71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72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73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5274" name="Rectangle 219"/>
                <p:cNvSpPr>
                  <a:spLocks noChangeArrowheads="1"/>
                </p:cNvSpPr>
                <p:nvPr/>
              </p:nvSpPr>
              <p:spPr bwMode="auto">
                <a:xfrm>
                  <a:off x="3120" y="1334"/>
                  <a:ext cx="48" cy="624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275" name="Rectangle 220"/>
                <p:cNvSpPr>
                  <a:spLocks noChangeArrowheads="1"/>
                </p:cNvSpPr>
                <p:nvPr/>
              </p:nvSpPr>
              <p:spPr bwMode="auto">
                <a:xfrm>
                  <a:off x="5090" y="1334"/>
                  <a:ext cx="48" cy="624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5276" name="Group 221"/>
                <p:cNvGrpSpPr>
                  <a:grpSpLocks/>
                </p:cNvGrpSpPr>
                <p:nvPr/>
              </p:nvGrpSpPr>
              <p:grpSpPr bwMode="auto">
                <a:xfrm>
                  <a:off x="4656" y="1152"/>
                  <a:ext cx="242" cy="940"/>
                  <a:chOff x="4032" y="2112"/>
                  <a:chExt cx="242" cy="940"/>
                </a:xfrm>
              </p:grpSpPr>
              <p:sp>
                <p:nvSpPr>
                  <p:cNvPr id="45277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78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79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80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81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282" name="Group 227"/>
                <p:cNvGrpSpPr>
                  <a:grpSpLocks/>
                </p:cNvGrpSpPr>
                <p:nvPr/>
              </p:nvGrpSpPr>
              <p:grpSpPr bwMode="auto">
                <a:xfrm>
                  <a:off x="3398" y="1162"/>
                  <a:ext cx="242" cy="940"/>
                  <a:chOff x="4032" y="2112"/>
                  <a:chExt cx="242" cy="940"/>
                </a:xfrm>
              </p:grpSpPr>
              <p:sp>
                <p:nvSpPr>
                  <p:cNvPr id="45283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84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85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86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287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5288" name="Rectangle 233"/>
                <p:cNvSpPr>
                  <a:spLocks noChangeArrowheads="1"/>
                </p:cNvSpPr>
                <p:nvPr/>
              </p:nvSpPr>
              <p:spPr bwMode="auto">
                <a:xfrm>
                  <a:off x="3116" y="1296"/>
                  <a:ext cx="2028" cy="48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289" name="Rectangle 234"/>
                <p:cNvSpPr>
                  <a:spLocks noChangeArrowheads="1"/>
                </p:cNvSpPr>
                <p:nvPr/>
              </p:nvSpPr>
              <p:spPr bwMode="auto">
                <a:xfrm>
                  <a:off x="3120" y="1920"/>
                  <a:ext cx="2028" cy="48"/>
                </a:xfrm>
                <a:prstGeom prst="rect">
                  <a:avLst/>
                </a:prstGeom>
                <a:solidFill>
                  <a:srgbClr val="E06B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5290" name="Freeform 235"/>
              <p:cNvSpPr>
                <a:spLocks noChangeArrowheads="1"/>
              </p:cNvSpPr>
              <p:nvPr/>
            </p:nvSpPr>
            <p:spPr bwMode="auto">
              <a:xfrm>
                <a:off x="4366" y="2966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91" name="Freeform 236"/>
              <p:cNvSpPr>
                <a:spLocks noChangeArrowheads="1"/>
              </p:cNvSpPr>
              <p:nvPr/>
            </p:nvSpPr>
            <p:spPr bwMode="auto">
              <a:xfrm flipH="1" flipV="1">
                <a:off x="4320" y="2132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5292" name="Freeform 237"/>
            <p:cNvSpPr>
              <a:spLocks noChangeArrowheads="1"/>
            </p:cNvSpPr>
            <p:nvPr/>
          </p:nvSpPr>
          <p:spPr bwMode="auto">
            <a:xfrm>
              <a:off x="3475" y="1134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574" name="Text Box 238"/>
          <p:cNvSpPr txBox="1">
            <a:spLocks noChangeArrowheads="1"/>
          </p:cNvSpPr>
          <p:nvPr/>
        </p:nvSpPr>
        <p:spPr bwMode="auto">
          <a:xfrm>
            <a:off x="4267200" y="4572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F</a:t>
            </a:r>
            <a:endParaRPr lang="en-US" altLang="zh-CN" sz="3200" b="1" baseline="-25000">
              <a:solidFill>
                <a:srgbClr val="FA141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75" name="Line 239"/>
          <p:cNvSpPr>
            <a:spLocks noChangeShapeType="1"/>
          </p:cNvSpPr>
          <p:nvPr/>
        </p:nvSpPr>
        <p:spPr bwMode="auto">
          <a:xfrm>
            <a:off x="7086600" y="1981200"/>
            <a:ext cx="0" cy="18288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76" name="Line 240"/>
          <p:cNvSpPr>
            <a:spLocks noChangeShapeType="1"/>
          </p:cNvSpPr>
          <p:nvPr/>
        </p:nvSpPr>
        <p:spPr bwMode="auto">
          <a:xfrm flipV="1">
            <a:off x="7162800" y="1616075"/>
            <a:ext cx="0" cy="27432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77" name="Line 241"/>
          <p:cNvSpPr>
            <a:spLocks noChangeShapeType="1"/>
          </p:cNvSpPr>
          <p:nvPr/>
        </p:nvSpPr>
        <p:spPr bwMode="auto">
          <a:xfrm>
            <a:off x="7146925" y="1066800"/>
            <a:ext cx="3048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78" name="Line 242"/>
          <p:cNvSpPr>
            <a:spLocks noChangeShapeType="1"/>
          </p:cNvSpPr>
          <p:nvPr/>
        </p:nvSpPr>
        <p:spPr bwMode="auto">
          <a:xfrm flipV="1">
            <a:off x="7499350" y="1600200"/>
            <a:ext cx="0" cy="27432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79" name="Line 243"/>
          <p:cNvSpPr>
            <a:spLocks noChangeShapeType="1"/>
          </p:cNvSpPr>
          <p:nvPr/>
        </p:nvSpPr>
        <p:spPr bwMode="auto">
          <a:xfrm>
            <a:off x="7543800" y="1066800"/>
            <a:ext cx="2286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80" name="Line 244"/>
          <p:cNvSpPr>
            <a:spLocks noChangeShapeType="1"/>
          </p:cNvSpPr>
          <p:nvPr/>
        </p:nvSpPr>
        <p:spPr bwMode="auto">
          <a:xfrm flipV="1">
            <a:off x="7848600" y="1600200"/>
            <a:ext cx="0" cy="27432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81" name="Line 245"/>
          <p:cNvSpPr>
            <a:spLocks noChangeShapeType="1"/>
          </p:cNvSpPr>
          <p:nvPr/>
        </p:nvSpPr>
        <p:spPr bwMode="auto">
          <a:xfrm>
            <a:off x="7908925" y="1066800"/>
            <a:ext cx="1524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82" name="Line 246"/>
          <p:cNvSpPr>
            <a:spLocks noChangeShapeType="1"/>
          </p:cNvSpPr>
          <p:nvPr/>
        </p:nvSpPr>
        <p:spPr bwMode="auto">
          <a:xfrm flipV="1">
            <a:off x="8153400" y="1600200"/>
            <a:ext cx="0" cy="28194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83" name="Line 247"/>
          <p:cNvSpPr>
            <a:spLocks noChangeShapeType="1"/>
          </p:cNvSpPr>
          <p:nvPr/>
        </p:nvSpPr>
        <p:spPr bwMode="auto">
          <a:xfrm>
            <a:off x="8245475" y="1082675"/>
            <a:ext cx="1524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84" name="Line 248"/>
          <p:cNvSpPr>
            <a:spLocks noChangeShapeType="1"/>
          </p:cNvSpPr>
          <p:nvPr/>
        </p:nvSpPr>
        <p:spPr bwMode="auto">
          <a:xfrm flipH="1" flipV="1">
            <a:off x="8442325" y="1600200"/>
            <a:ext cx="76200" cy="27432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85" name="Line 249"/>
          <p:cNvSpPr>
            <a:spLocks noChangeShapeType="1"/>
          </p:cNvSpPr>
          <p:nvPr/>
        </p:nvSpPr>
        <p:spPr bwMode="auto">
          <a:xfrm>
            <a:off x="8534400" y="1066800"/>
            <a:ext cx="2286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86" name="Line 250"/>
          <p:cNvSpPr>
            <a:spLocks noChangeShapeType="1"/>
          </p:cNvSpPr>
          <p:nvPr/>
        </p:nvSpPr>
        <p:spPr bwMode="auto">
          <a:xfrm flipV="1">
            <a:off x="8839200" y="1600200"/>
            <a:ext cx="0" cy="27432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87" name="Line 251"/>
          <p:cNvSpPr>
            <a:spLocks noChangeShapeType="1"/>
          </p:cNvSpPr>
          <p:nvPr/>
        </p:nvSpPr>
        <p:spPr bwMode="auto">
          <a:xfrm>
            <a:off x="8899525" y="1066800"/>
            <a:ext cx="1524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88" name="Line 252"/>
          <p:cNvSpPr>
            <a:spLocks noChangeShapeType="1"/>
          </p:cNvSpPr>
          <p:nvPr/>
        </p:nvSpPr>
        <p:spPr bwMode="auto">
          <a:xfrm flipH="1" flipV="1">
            <a:off x="9128125" y="1600200"/>
            <a:ext cx="76200" cy="27432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89" name="Line 253"/>
          <p:cNvSpPr>
            <a:spLocks noChangeShapeType="1"/>
          </p:cNvSpPr>
          <p:nvPr/>
        </p:nvSpPr>
        <p:spPr bwMode="auto">
          <a:xfrm>
            <a:off x="9188450" y="1066800"/>
            <a:ext cx="2286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90" name="Line 254"/>
          <p:cNvSpPr>
            <a:spLocks noChangeShapeType="1"/>
          </p:cNvSpPr>
          <p:nvPr/>
        </p:nvSpPr>
        <p:spPr bwMode="auto">
          <a:xfrm flipV="1">
            <a:off x="9509125" y="1524000"/>
            <a:ext cx="0" cy="27432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91" name="Line 255"/>
          <p:cNvSpPr>
            <a:spLocks noChangeShapeType="1"/>
          </p:cNvSpPr>
          <p:nvPr/>
        </p:nvSpPr>
        <p:spPr bwMode="auto">
          <a:xfrm>
            <a:off x="9585325" y="1066800"/>
            <a:ext cx="152400" cy="27432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92" name="Line 256"/>
          <p:cNvSpPr>
            <a:spLocks noChangeShapeType="1"/>
          </p:cNvSpPr>
          <p:nvPr/>
        </p:nvSpPr>
        <p:spPr bwMode="auto">
          <a:xfrm flipV="1">
            <a:off x="9829800" y="1524000"/>
            <a:ext cx="0" cy="28194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93" name="Line 257"/>
          <p:cNvSpPr>
            <a:spLocks noChangeShapeType="1"/>
          </p:cNvSpPr>
          <p:nvPr/>
        </p:nvSpPr>
        <p:spPr bwMode="auto">
          <a:xfrm>
            <a:off x="9906000" y="1066800"/>
            <a:ext cx="533400" cy="40386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96" name="Group 258"/>
          <p:cNvGrpSpPr>
            <a:grpSpLocks/>
          </p:cNvGrpSpPr>
          <p:nvPr/>
        </p:nvGrpSpPr>
        <p:grpSpPr bwMode="auto">
          <a:xfrm>
            <a:off x="7467600" y="4800601"/>
            <a:ext cx="2293938" cy="2054225"/>
            <a:chOff x="3744" y="3024"/>
            <a:chExt cx="1445" cy="1294"/>
          </a:xfrm>
        </p:grpSpPr>
        <p:pic>
          <p:nvPicPr>
            <p:cNvPr id="45314" name="Picture 259" descr="TN00332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600"/>
              <a:ext cx="1445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15" name="Line 260"/>
            <p:cNvSpPr>
              <a:spLocks noChangeShapeType="1"/>
            </p:cNvSpPr>
            <p:nvPr/>
          </p:nvSpPr>
          <p:spPr bwMode="auto">
            <a:xfrm flipH="1">
              <a:off x="3936" y="3072"/>
              <a:ext cx="384" cy="1056"/>
            </a:xfrm>
            <a:prstGeom prst="line">
              <a:avLst/>
            </a:prstGeom>
            <a:noFill/>
            <a:ln w="76200">
              <a:solidFill>
                <a:srgbClr val="3002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16" name="Line 261"/>
            <p:cNvSpPr>
              <a:spLocks noChangeShapeType="1"/>
            </p:cNvSpPr>
            <p:nvPr/>
          </p:nvSpPr>
          <p:spPr bwMode="auto">
            <a:xfrm>
              <a:off x="4368" y="3024"/>
              <a:ext cx="768" cy="1008"/>
            </a:xfrm>
            <a:prstGeom prst="line">
              <a:avLst/>
            </a:prstGeom>
            <a:noFill/>
            <a:ln w="76200">
              <a:solidFill>
                <a:srgbClr val="3002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598" name="Text Box 262"/>
          <p:cNvSpPr txBox="1">
            <a:spLocks noChangeArrowheads="1"/>
          </p:cNvSpPr>
          <p:nvPr/>
        </p:nvSpPr>
        <p:spPr bwMode="auto">
          <a:xfrm>
            <a:off x="10134600" y="4953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18" charset="0"/>
              </a:rPr>
              <a:t>F</a:t>
            </a:r>
            <a:endParaRPr lang="en-US" altLang="zh-CN" sz="3200" b="1" baseline="-25000">
              <a:solidFill>
                <a:srgbClr val="FA141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99" name="Oval 263"/>
          <p:cNvSpPr>
            <a:spLocks noChangeArrowheads="1"/>
          </p:cNvSpPr>
          <p:nvPr/>
        </p:nvSpPr>
        <p:spPr bwMode="auto">
          <a:xfrm>
            <a:off x="2133600" y="3352800"/>
            <a:ext cx="1828800" cy="2133600"/>
          </a:xfrm>
          <a:prstGeom prst="ellipse">
            <a:avLst/>
          </a:prstGeom>
          <a:noFill/>
          <a:ln w="76200">
            <a:solidFill>
              <a:srgbClr val="FA141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600" name="Oval 264"/>
          <p:cNvSpPr>
            <a:spLocks noChangeArrowheads="1"/>
          </p:cNvSpPr>
          <p:nvPr/>
        </p:nvSpPr>
        <p:spPr bwMode="auto">
          <a:xfrm>
            <a:off x="4495800" y="3200400"/>
            <a:ext cx="1828800" cy="2133600"/>
          </a:xfrm>
          <a:prstGeom prst="ellipse">
            <a:avLst/>
          </a:prstGeom>
          <a:noFill/>
          <a:ln w="76200">
            <a:solidFill>
              <a:srgbClr val="FA141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601" name="Oval 265"/>
          <p:cNvSpPr>
            <a:spLocks noChangeArrowheads="1"/>
          </p:cNvSpPr>
          <p:nvPr/>
        </p:nvSpPr>
        <p:spPr bwMode="auto">
          <a:xfrm>
            <a:off x="6477000" y="2667000"/>
            <a:ext cx="3657600" cy="2133600"/>
          </a:xfrm>
          <a:prstGeom prst="ellipse">
            <a:avLst/>
          </a:prstGeom>
          <a:noFill/>
          <a:ln w="76200">
            <a:solidFill>
              <a:srgbClr val="FA141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19497" name="Group 266"/>
          <p:cNvGrpSpPr>
            <a:grpSpLocks/>
          </p:cNvGrpSpPr>
          <p:nvPr/>
        </p:nvGrpSpPr>
        <p:grpSpPr bwMode="auto">
          <a:xfrm>
            <a:off x="1524000" y="5410200"/>
            <a:ext cx="3048000" cy="1447800"/>
            <a:chOff x="192" y="864"/>
            <a:chExt cx="1920" cy="912"/>
          </a:xfrm>
        </p:grpSpPr>
        <p:sp>
          <p:nvSpPr>
            <p:cNvPr id="45322" name="Rectangle 267"/>
            <p:cNvSpPr>
              <a:spLocks noChangeArrowheads="1"/>
            </p:cNvSpPr>
            <p:nvPr/>
          </p:nvSpPr>
          <p:spPr bwMode="auto">
            <a:xfrm>
              <a:off x="192" y="864"/>
              <a:ext cx="1920" cy="912"/>
            </a:xfrm>
            <a:prstGeom prst="rect">
              <a:avLst/>
            </a:pr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5323" name="Text Box 268"/>
            <p:cNvSpPr txBox="1">
              <a:spLocks noChangeArrowheads="1"/>
            </p:cNvSpPr>
            <p:nvPr/>
          </p:nvSpPr>
          <p:spPr bwMode="auto">
            <a:xfrm>
              <a:off x="348" y="992"/>
              <a:ext cx="158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3002C4"/>
                  </a:solidFill>
                  <a:latin typeface="Times New Roman" panose="02020603050405020304" pitchFamily="18" charset="0"/>
                </a:rPr>
                <a:t>6</a:t>
              </a:r>
              <a:r>
                <a:rPr lang="zh-CN" altLang="en-US" sz="3200" b="1">
                  <a:solidFill>
                    <a:srgbClr val="3002C4"/>
                  </a:solidFill>
                  <a:latin typeface="Times New Roman" panose="02020603050405020304" pitchFamily="18" charset="0"/>
                </a:rPr>
                <a:t>段绳子承担</a:t>
              </a:r>
              <a:r>
                <a:rPr lang="en-US" altLang="zh-CN" sz="3200" b="1">
                  <a:solidFill>
                    <a:srgbClr val="FA1414"/>
                  </a:solidFill>
                  <a:latin typeface="Times New Roman" panose="02020603050405020304" pitchFamily="18" charset="0"/>
                </a:rPr>
                <a:t>F=(1/6)G</a:t>
              </a:r>
            </a:p>
          </p:txBody>
        </p:sp>
      </p:grpSp>
      <p:grpSp>
        <p:nvGrpSpPr>
          <p:cNvPr id="19498" name="Group 269"/>
          <p:cNvGrpSpPr>
            <a:grpSpLocks/>
          </p:cNvGrpSpPr>
          <p:nvPr/>
        </p:nvGrpSpPr>
        <p:grpSpPr bwMode="auto">
          <a:xfrm>
            <a:off x="3810000" y="4800600"/>
            <a:ext cx="3048000" cy="1447800"/>
            <a:chOff x="192" y="864"/>
            <a:chExt cx="1920" cy="912"/>
          </a:xfrm>
        </p:grpSpPr>
        <p:sp>
          <p:nvSpPr>
            <p:cNvPr id="45325" name="Rectangle 270"/>
            <p:cNvSpPr>
              <a:spLocks noChangeArrowheads="1"/>
            </p:cNvSpPr>
            <p:nvPr/>
          </p:nvSpPr>
          <p:spPr bwMode="auto">
            <a:xfrm>
              <a:off x="192" y="864"/>
              <a:ext cx="1920" cy="912"/>
            </a:xfrm>
            <a:prstGeom prst="rect">
              <a:avLst/>
            </a:pr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5326" name="Text Box 271"/>
            <p:cNvSpPr txBox="1">
              <a:spLocks noChangeArrowheads="1"/>
            </p:cNvSpPr>
            <p:nvPr/>
          </p:nvSpPr>
          <p:spPr bwMode="auto">
            <a:xfrm>
              <a:off x="348" y="992"/>
              <a:ext cx="158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3002C4"/>
                  </a:solidFill>
                  <a:latin typeface="Times New Roman" panose="02020603050405020304" pitchFamily="18" charset="0"/>
                </a:rPr>
                <a:t>7</a:t>
              </a:r>
              <a:r>
                <a:rPr lang="zh-CN" altLang="en-US" sz="3200" b="1">
                  <a:solidFill>
                    <a:srgbClr val="3002C4"/>
                  </a:solidFill>
                  <a:latin typeface="Times New Roman" panose="02020603050405020304" pitchFamily="18" charset="0"/>
                </a:rPr>
                <a:t>段绳子承担</a:t>
              </a:r>
              <a:r>
                <a:rPr lang="en-US" altLang="zh-CN" sz="3200" b="1">
                  <a:solidFill>
                    <a:srgbClr val="FA1414"/>
                  </a:solidFill>
                  <a:latin typeface="Times New Roman" panose="02020603050405020304" pitchFamily="18" charset="0"/>
                </a:rPr>
                <a:t>F=(1/7) G</a:t>
              </a:r>
            </a:p>
          </p:txBody>
        </p:sp>
      </p:grpSp>
      <p:grpSp>
        <p:nvGrpSpPr>
          <p:cNvPr id="19499" name="Group 272"/>
          <p:cNvGrpSpPr>
            <a:grpSpLocks/>
          </p:cNvGrpSpPr>
          <p:nvPr/>
        </p:nvGrpSpPr>
        <p:grpSpPr bwMode="auto">
          <a:xfrm>
            <a:off x="7239000" y="5105400"/>
            <a:ext cx="3048000" cy="1447800"/>
            <a:chOff x="192" y="864"/>
            <a:chExt cx="1920" cy="912"/>
          </a:xfrm>
        </p:grpSpPr>
        <p:sp>
          <p:nvSpPr>
            <p:cNvPr id="45328" name="Rectangle 273"/>
            <p:cNvSpPr>
              <a:spLocks noChangeArrowheads="1"/>
            </p:cNvSpPr>
            <p:nvPr/>
          </p:nvSpPr>
          <p:spPr bwMode="auto">
            <a:xfrm>
              <a:off x="192" y="864"/>
              <a:ext cx="1920" cy="912"/>
            </a:xfrm>
            <a:prstGeom prst="rect">
              <a:avLst/>
            </a:pr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5329" name="Text Box 274"/>
            <p:cNvSpPr txBox="1">
              <a:spLocks noChangeArrowheads="1"/>
            </p:cNvSpPr>
            <p:nvPr/>
          </p:nvSpPr>
          <p:spPr bwMode="auto">
            <a:xfrm>
              <a:off x="348" y="992"/>
              <a:ext cx="158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3002C4"/>
                  </a:solidFill>
                  <a:latin typeface="Times New Roman" panose="02020603050405020304" pitchFamily="18" charset="0"/>
                </a:rPr>
                <a:t>18</a:t>
              </a:r>
              <a:r>
                <a:rPr lang="zh-CN" altLang="en-US" sz="3200" b="1">
                  <a:solidFill>
                    <a:srgbClr val="3002C4"/>
                  </a:solidFill>
                  <a:latin typeface="Times New Roman" panose="02020603050405020304" pitchFamily="18" charset="0"/>
                </a:rPr>
                <a:t>段绳子承担</a:t>
              </a:r>
              <a:r>
                <a:rPr lang="en-US" altLang="zh-CN" sz="3200" b="1">
                  <a:solidFill>
                    <a:srgbClr val="FA1414"/>
                  </a:solidFill>
                  <a:latin typeface="Times New Roman" panose="02020603050405020304" pitchFamily="18" charset="0"/>
                </a:rPr>
                <a:t>F=(1/18)G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2236557"/>
      </p:ext>
    </p:extLst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7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8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8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9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9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0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0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1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1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build="p" advAuto="0"/>
      <p:bldP spid="14574" grpId="0" build="p" advAuto="0"/>
      <p:bldP spid="14598" grpId="0" build="p" advAuto="0"/>
      <p:bldP spid="14599" grpId="0" bldLvl="0" animBg="1"/>
      <p:bldP spid="14600" grpId="0" bldLvl="0" animBg="1"/>
      <p:bldP spid="14601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2438400" y="26670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224088" y="26670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2605088" y="2133600"/>
            <a:ext cx="762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2119313" y="2071688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238376" y="1"/>
            <a:ext cx="317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思考题</a:t>
            </a:r>
            <a:r>
              <a:rPr lang="zh-CN" altLang="en-US" sz="3200" b="1">
                <a:latin typeface="Times New Roman" panose="02020603050405020304" pitchFamily="18" charset="0"/>
              </a:rPr>
              <a:t>：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105400" y="6096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在左图所示的滑轮组中，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124200" y="2057400"/>
            <a:ext cx="678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(a)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若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动滑轮重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lang="en-US" altLang="zh-CN" sz="3200" b="1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不计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，拉力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是多少？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200400" y="388620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(</a:t>
            </a:r>
            <a:r>
              <a:rPr lang="en-US" altLang="zh-CN" sz="3200" b="1">
                <a:latin typeface="Times New Roman" panose="02020603050405020304" pitchFamily="18" charset="0"/>
              </a:rPr>
              <a:t>b)</a:t>
            </a:r>
            <a:r>
              <a:rPr lang="zh-CN" altLang="en-US" sz="3200" b="1">
                <a:latin typeface="Times New Roman" panose="02020603050405020304" pitchFamily="18" charset="0"/>
              </a:rPr>
              <a:t>若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动滑轮重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  <a:r>
              <a:rPr lang="en-US" altLang="zh-CN" sz="32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’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不能忽略</a:t>
            </a:r>
            <a:r>
              <a:rPr lang="zh-CN" altLang="en-US" sz="3200" b="1">
                <a:latin typeface="Times New Roman" panose="02020603050405020304" pitchFamily="18" charset="0"/>
              </a:rPr>
              <a:t>，那么图中的拉力</a:t>
            </a:r>
            <a:r>
              <a:rPr lang="en-US" altLang="zh-CN" sz="3200" b="1">
                <a:latin typeface="Times New Roman" panose="02020603050405020304" pitchFamily="18" charset="0"/>
              </a:rPr>
              <a:t>F</a:t>
            </a:r>
            <a:r>
              <a:rPr lang="zh-CN" altLang="en-US" sz="3200" b="1">
                <a:latin typeface="Times New Roman" panose="02020603050405020304" pitchFamily="18" charset="0"/>
              </a:rPr>
              <a:t>应等于多少？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52600" y="1143000"/>
            <a:ext cx="1295400" cy="5334000"/>
            <a:chOff x="144" y="720"/>
            <a:chExt cx="816" cy="3360"/>
          </a:xfrm>
        </p:grpSpPr>
        <p:sp>
          <p:nvSpPr>
            <p:cNvPr id="46090" name="Text Box 19"/>
            <p:cNvSpPr txBox="1">
              <a:spLocks noChangeArrowheads="1"/>
            </p:cNvSpPr>
            <p:nvPr/>
          </p:nvSpPr>
          <p:spPr bwMode="auto">
            <a:xfrm>
              <a:off x="144" y="2736"/>
              <a:ext cx="336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Times New Roman" panose="02020603050405020304" pitchFamily="18" charset="0"/>
                </a:rPr>
                <a:t>G</a:t>
              </a:r>
              <a:r>
                <a:rPr lang="en-US" altLang="zh-CN" sz="3200" baseline="30000">
                  <a:latin typeface="Times New Roman" panose="02020603050405020304" pitchFamily="18" charset="0"/>
                </a:rPr>
                <a:t>/</a:t>
              </a:r>
            </a:p>
          </p:txBody>
        </p:sp>
        <p:grpSp>
          <p:nvGrpSpPr>
            <p:cNvPr id="46091" name="Group 20"/>
            <p:cNvGrpSpPr>
              <a:grpSpLocks/>
            </p:cNvGrpSpPr>
            <p:nvPr/>
          </p:nvGrpSpPr>
          <p:grpSpPr bwMode="auto">
            <a:xfrm>
              <a:off x="192" y="720"/>
              <a:ext cx="768" cy="3360"/>
              <a:chOff x="192" y="720"/>
              <a:chExt cx="768" cy="3360"/>
            </a:xfrm>
          </p:grpSpPr>
          <p:grpSp>
            <p:nvGrpSpPr>
              <p:cNvPr id="46092" name="Group 21"/>
              <p:cNvGrpSpPr>
                <a:grpSpLocks/>
              </p:cNvGrpSpPr>
              <p:nvPr/>
            </p:nvGrpSpPr>
            <p:grpSpPr bwMode="auto">
              <a:xfrm>
                <a:off x="384" y="912"/>
                <a:ext cx="340" cy="1116"/>
                <a:chOff x="384" y="952"/>
                <a:chExt cx="340" cy="1116"/>
              </a:xfrm>
            </p:grpSpPr>
            <p:grpSp>
              <p:nvGrpSpPr>
                <p:cNvPr id="46093" name="Group 22"/>
                <p:cNvGrpSpPr>
                  <a:grpSpLocks/>
                </p:cNvGrpSpPr>
                <p:nvPr/>
              </p:nvGrpSpPr>
              <p:grpSpPr bwMode="auto">
                <a:xfrm>
                  <a:off x="441" y="1518"/>
                  <a:ext cx="227" cy="550"/>
                  <a:chOff x="864" y="1789"/>
                  <a:chExt cx="227" cy="550"/>
                </a:xfrm>
              </p:grpSpPr>
              <p:grpSp>
                <p:nvGrpSpPr>
                  <p:cNvPr id="46094" name="Group 2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921" y="1789"/>
                    <a:ext cx="87" cy="83"/>
                    <a:chOff x="1015" y="3264"/>
                    <a:chExt cx="148" cy="320"/>
                  </a:xfrm>
                </p:grpSpPr>
                <p:sp>
                  <p:nvSpPr>
                    <p:cNvPr id="46095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6096" name="Freeform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6097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864" y="1872"/>
                    <a:ext cx="227" cy="227"/>
                    <a:chOff x="4896" y="2775"/>
                    <a:chExt cx="680" cy="681"/>
                  </a:xfrm>
                </p:grpSpPr>
                <p:grpSp>
                  <p:nvGrpSpPr>
                    <p:cNvPr id="46098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46099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6100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46101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6102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46103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930" y="2112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46104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6105" name="Freeform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46106" name="Group 35"/>
                <p:cNvGrpSpPr>
                  <a:grpSpLocks/>
                </p:cNvGrpSpPr>
                <p:nvPr/>
              </p:nvGrpSpPr>
              <p:grpSpPr bwMode="auto">
                <a:xfrm>
                  <a:off x="384" y="1183"/>
                  <a:ext cx="340" cy="340"/>
                  <a:chOff x="4896" y="2775"/>
                  <a:chExt cx="680" cy="681"/>
                </a:xfrm>
              </p:grpSpPr>
              <p:grpSp>
                <p:nvGrpSpPr>
                  <p:cNvPr id="4610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46108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6109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6110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111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6112" name="Group 41"/>
                <p:cNvGrpSpPr>
                  <a:grpSpLocks/>
                </p:cNvGrpSpPr>
                <p:nvPr/>
              </p:nvGrpSpPr>
              <p:grpSpPr bwMode="auto">
                <a:xfrm>
                  <a:off x="519" y="1528"/>
                  <a:ext cx="72" cy="57"/>
                  <a:chOff x="1015" y="3264"/>
                  <a:chExt cx="148" cy="320"/>
                </a:xfrm>
              </p:grpSpPr>
              <p:sp>
                <p:nvSpPr>
                  <p:cNvPr id="46113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114" name="Freeform 43"/>
                  <p:cNvSpPr>
                    <a:spLocks noChangeArrowheads="1"/>
                  </p:cNvSpPr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115" name="Group 44"/>
                <p:cNvGrpSpPr>
                  <a:grpSpLocks/>
                </p:cNvGrpSpPr>
                <p:nvPr/>
              </p:nvGrpSpPr>
              <p:grpSpPr bwMode="auto">
                <a:xfrm flipH="1" flipV="1">
                  <a:off x="489" y="952"/>
                  <a:ext cx="102" cy="227"/>
                  <a:chOff x="1015" y="3264"/>
                  <a:chExt cx="148" cy="320"/>
                </a:xfrm>
              </p:grpSpPr>
              <p:sp>
                <p:nvSpPr>
                  <p:cNvPr id="46116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117" name="Freeform 46"/>
                  <p:cNvSpPr>
                    <a:spLocks noChangeArrowheads="1"/>
                  </p:cNvSpPr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6118" name="Group 47"/>
              <p:cNvGrpSpPr>
                <a:grpSpLocks/>
              </p:cNvGrpSpPr>
              <p:nvPr/>
            </p:nvGrpSpPr>
            <p:grpSpPr bwMode="auto">
              <a:xfrm>
                <a:off x="384" y="2304"/>
                <a:ext cx="340" cy="1067"/>
                <a:chOff x="384" y="2666"/>
                <a:chExt cx="340" cy="1067"/>
              </a:xfrm>
            </p:grpSpPr>
            <p:grpSp>
              <p:nvGrpSpPr>
                <p:cNvPr id="46119" name="Group 48"/>
                <p:cNvGrpSpPr>
                  <a:grpSpLocks/>
                </p:cNvGrpSpPr>
                <p:nvPr/>
              </p:nvGrpSpPr>
              <p:grpSpPr bwMode="auto">
                <a:xfrm>
                  <a:off x="384" y="3119"/>
                  <a:ext cx="340" cy="614"/>
                  <a:chOff x="3216" y="2484"/>
                  <a:chExt cx="340" cy="614"/>
                </a:xfrm>
              </p:grpSpPr>
              <p:grpSp>
                <p:nvGrpSpPr>
                  <p:cNvPr id="46120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216" y="2535"/>
                    <a:ext cx="340" cy="340"/>
                    <a:chOff x="4896" y="2775"/>
                    <a:chExt cx="680" cy="681"/>
                  </a:xfrm>
                </p:grpSpPr>
                <p:grpSp>
                  <p:nvGrpSpPr>
                    <p:cNvPr id="46121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46122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6123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46124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6125" name="AutoShap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46126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330" y="2871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46127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6128" name="Freeform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6129" name="Group 5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3360" y="2484"/>
                    <a:ext cx="63" cy="47"/>
                    <a:chOff x="1015" y="3264"/>
                    <a:chExt cx="148" cy="320"/>
                  </a:xfrm>
                </p:grpSpPr>
                <p:sp>
                  <p:nvSpPr>
                    <p:cNvPr id="46130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6131" name="Freeform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46132" name="Group 61"/>
                <p:cNvGrpSpPr>
                  <a:grpSpLocks/>
                </p:cNvGrpSpPr>
                <p:nvPr/>
              </p:nvGrpSpPr>
              <p:grpSpPr bwMode="auto">
                <a:xfrm>
                  <a:off x="445" y="2666"/>
                  <a:ext cx="227" cy="510"/>
                  <a:chOff x="1300" y="2112"/>
                  <a:chExt cx="227" cy="510"/>
                </a:xfrm>
              </p:grpSpPr>
              <p:grpSp>
                <p:nvGrpSpPr>
                  <p:cNvPr id="46133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1300" y="2343"/>
                    <a:ext cx="227" cy="227"/>
                    <a:chOff x="4896" y="2775"/>
                    <a:chExt cx="680" cy="681"/>
                  </a:xfrm>
                </p:grpSpPr>
                <p:grpSp>
                  <p:nvGrpSpPr>
                    <p:cNvPr id="46134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46135" name="Oval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6136" name="Oval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46137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6138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46139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392" y="2565"/>
                    <a:ext cx="47" cy="57"/>
                    <a:chOff x="1015" y="3264"/>
                    <a:chExt cx="148" cy="320"/>
                  </a:xfrm>
                </p:grpSpPr>
                <p:sp>
                  <p:nvSpPr>
                    <p:cNvPr id="46140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6141" name="Freeform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6142" name="Group 7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353" y="2112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46143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6144" name="Freeform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46145" name="Group 74"/>
              <p:cNvGrpSpPr>
                <a:grpSpLocks/>
              </p:cNvGrpSpPr>
              <p:nvPr/>
            </p:nvGrpSpPr>
            <p:grpSpPr bwMode="auto">
              <a:xfrm>
                <a:off x="462" y="3360"/>
                <a:ext cx="192" cy="720"/>
                <a:chOff x="768" y="3120"/>
                <a:chExt cx="192" cy="720"/>
              </a:xfrm>
            </p:grpSpPr>
            <p:sp>
              <p:nvSpPr>
                <p:cNvPr id="46146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321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147" name="Rectangle 76"/>
                <p:cNvSpPr>
                  <a:spLocks noChangeArrowheads="1"/>
                </p:cNvSpPr>
                <p:nvPr/>
              </p:nvSpPr>
              <p:spPr bwMode="auto">
                <a:xfrm>
                  <a:off x="768" y="345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148" name="Rectangle 77"/>
                <p:cNvSpPr>
                  <a:spLocks noChangeArrowheads="1"/>
                </p:cNvSpPr>
                <p:nvPr/>
              </p:nvSpPr>
              <p:spPr bwMode="auto">
                <a:xfrm>
                  <a:off x="768" y="369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149" name="Line 78"/>
                <p:cNvSpPr>
                  <a:spLocks noChangeShapeType="1"/>
                </p:cNvSpPr>
                <p:nvPr/>
              </p:nvSpPr>
              <p:spPr bwMode="auto">
                <a:xfrm>
                  <a:off x="855" y="33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0" name="Line 79"/>
                <p:cNvSpPr>
                  <a:spLocks noChangeShapeType="1"/>
                </p:cNvSpPr>
                <p:nvPr/>
              </p:nvSpPr>
              <p:spPr bwMode="auto">
                <a:xfrm>
                  <a:off x="855" y="31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1" name="Line 80"/>
                <p:cNvSpPr>
                  <a:spLocks noChangeShapeType="1"/>
                </p:cNvSpPr>
                <p:nvPr/>
              </p:nvSpPr>
              <p:spPr bwMode="auto">
                <a:xfrm>
                  <a:off x="855" y="36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152" name="Group 81"/>
              <p:cNvGrpSpPr>
                <a:grpSpLocks/>
              </p:cNvGrpSpPr>
              <p:nvPr/>
            </p:nvGrpSpPr>
            <p:grpSpPr bwMode="auto">
              <a:xfrm flipV="1">
                <a:off x="192" y="720"/>
                <a:ext cx="706" cy="49"/>
                <a:chOff x="4680" y="7053"/>
                <a:chExt cx="1764" cy="123"/>
              </a:xfrm>
            </p:grpSpPr>
            <p:grpSp>
              <p:nvGrpSpPr>
                <p:cNvPr id="46153" name="Group 82"/>
                <p:cNvGrpSpPr>
                  <a:grpSpLocks/>
                </p:cNvGrpSpPr>
                <p:nvPr/>
              </p:nvGrpSpPr>
              <p:grpSpPr bwMode="auto"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46154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55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56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57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58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6159" name="Line 88"/>
                <p:cNvSpPr>
                  <a:spLocks noChangeShapeType="1"/>
                </p:cNvSpPr>
                <p:nvPr/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6160" name="Group 89"/>
                <p:cNvGrpSpPr>
                  <a:grpSpLocks/>
                </p:cNvGrpSpPr>
                <p:nvPr/>
              </p:nvGrpSpPr>
              <p:grpSpPr bwMode="auto"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46161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62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63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64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65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6166" name="Line 95"/>
              <p:cNvSpPr>
                <a:spLocks noChangeShapeType="1"/>
              </p:cNvSpPr>
              <p:nvPr/>
            </p:nvSpPr>
            <p:spPr bwMode="auto">
              <a:xfrm>
                <a:off x="537" y="76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67" name="Text Box 96"/>
              <p:cNvSpPr txBox="1">
                <a:spLocks noChangeArrowheads="1"/>
              </p:cNvSpPr>
              <p:nvPr/>
            </p:nvSpPr>
            <p:spPr bwMode="auto">
              <a:xfrm>
                <a:off x="624" y="3648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>
                    <a:latin typeface="Times New Roman" panose="02020603050405020304" pitchFamily="18" charset="0"/>
                  </a:rPr>
                  <a:t>G</a:t>
                </a:r>
              </a:p>
            </p:txBody>
          </p:sp>
        </p:grpSp>
      </p:grpSp>
      <p:grpSp>
        <p:nvGrpSpPr>
          <p:cNvPr id="29" name="Group 97"/>
          <p:cNvGrpSpPr>
            <a:grpSpLocks/>
          </p:cNvGrpSpPr>
          <p:nvPr/>
        </p:nvGrpSpPr>
        <p:grpSpPr bwMode="auto">
          <a:xfrm>
            <a:off x="2667000" y="3505200"/>
            <a:ext cx="381000" cy="1219200"/>
            <a:chOff x="720" y="2208"/>
            <a:chExt cx="240" cy="768"/>
          </a:xfrm>
        </p:grpSpPr>
        <p:sp>
          <p:nvSpPr>
            <p:cNvPr id="46169" name="Line 98"/>
            <p:cNvSpPr>
              <a:spLocks noChangeShapeType="1"/>
            </p:cNvSpPr>
            <p:nvPr/>
          </p:nvSpPr>
          <p:spPr bwMode="auto">
            <a:xfrm flipV="1">
              <a:off x="720" y="2400"/>
              <a:ext cx="48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70" name="Text Box 99"/>
            <p:cNvSpPr txBox="1">
              <a:spLocks noChangeArrowheads="1"/>
            </p:cNvSpPr>
            <p:nvPr/>
          </p:nvSpPr>
          <p:spPr bwMode="auto">
            <a:xfrm>
              <a:off x="720" y="2208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30" name="Group 100"/>
          <p:cNvGrpSpPr>
            <a:grpSpLocks/>
          </p:cNvGrpSpPr>
          <p:nvPr/>
        </p:nvGrpSpPr>
        <p:grpSpPr bwMode="auto">
          <a:xfrm>
            <a:off x="4343400" y="2895600"/>
            <a:ext cx="2209800" cy="884238"/>
            <a:chOff x="4080" y="1536"/>
            <a:chExt cx="1392" cy="557"/>
          </a:xfrm>
        </p:grpSpPr>
        <p:grpSp>
          <p:nvGrpSpPr>
            <p:cNvPr id="46172" name="Group 101"/>
            <p:cNvGrpSpPr>
              <a:grpSpLocks/>
            </p:cNvGrpSpPr>
            <p:nvPr/>
          </p:nvGrpSpPr>
          <p:grpSpPr bwMode="auto">
            <a:xfrm>
              <a:off x="4416" y="1536"/>
              <a:ext cx="336" cy="557"/>
              <a:chOff x="3264" y="1440"/>
              <a:chExt cx="336" cy="557"/>
            </a:xfrm>
          </p:grpSpPr>
          <p:sp>
            <p:nvSpPr>
              <p:cNvPr id="46173" name="Line 102"/>
              <p:cNvSpPr>
                <a:spLocks noChangeShapeType="1"/>
              </p:cNvSpPr>
              <p:nvPr/>
            </p:nvSpPr>
            <p:spPr bwMode="auto">
              <a:xfrm>
                <a:off x="3264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74" name="Text Box 103"/>
              <p:cNvSpPr txBox="1">
                <a:spLocks noChangeArrowheads="1"/>
              </p:cNvSpPr>
              <p:nvPr/>
            </p:nvSpPr>
            <p:spPr bwMode="auto">
              <a:xfrm>
                <a:off x="3312" y="1440"/>
                <a:ext cx="19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6175" name="Text Box 104"/>
              <p:cNvSpPr txBox="1">
                <a:spLocks noChangeArrowheads="1"/>
              </p:cNvSpPr>
              <p:nvPr/>
            </p:nvSpPr>
            <p:spPr bwMode="auto">
              <a:xfrm>
                <a:off x="3312" y="163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sp>
          <p:nvSpPr>
            <p:cNvPr id="46176" name="Text Box 105"/>
            <p:cNvSpPr txBox="1">
              <a:spLocks noChangeArrowheads="1"/>
            </p:cNvSpPr>
            <p:nvPr/>
          </p:nvSpPr>
          <p:spPr bwMode="auto">
            <a:xfrm>
              <a:off x="4080" y="1632"/>
              <a:ext cx="13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Times New Roman" panose="02020603050405020304" pitchFamily="18" charset="0"/>
                </a:rPr>
                <a:t>F</a:t>
              </a:r>
              <a:r>
                <a:rPr lang="zh-CN" altLang="en-US" sz="3200">
                  <a:latin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46177" name="Text Box 106"/>
            <p:cNvSpPr txBox="1">
              <a:spLocks noChangeArrowheads="1"/>
            </p:cNvSpPr>
            <p:nvPr/>
          </p:nvSpPr>
          <p:spPr bwMode="auto">
            <a:xfrm>
              <a:off x="4704" y="163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15456" name="Group 107"/>
          <p:cNvGrpSpPr>
            <a:grpSpLocks/>
          </p:cNvGrpSpPr>
          <p:nvPr/>
        </p:nvGrpSpPr>
        <p:grpSpPr bwMode="auto">
          <a:xfrm>
            <a:off x="3962400" y="5257800"/>
            <a:ext cx="2514600" cy="884238"/>
            <a:chOff x="1536" y="3312"/>
            <a:chExt cx="1392" cy="557"/>
          </a:xfrm>
        </p:grpSpPr>
        <p:grpSp>
          <p:nvGrpSpPr>
            <p:cNvPr id="46179" name="Group 108"/>
            <p:cNvGrpSpPr>
              <a:grpSpLocks/>
            </p:cNvGrpSpPr>
            <p:nvPr/>
          </p:nvGrpSpPr>
          <p:grpSpPr bwMode="auto">
            <a:xfrm>
              <a:off x="1872" y="3312"/>
              <a:ext cx="336" cy="557"/>
              <a:chOff x="3264" y="1440"/>
              <a:chExt cx="336" cy="557"/>
            </a:xfrm>
          </p:grpSpPr>
          <p:sp>
            <p:nvSpPr>
              <p:cNvPr id="46180" name="Line 109"/>
              <p:cNvSpPr>
                <a:spLocks noChangeShapeType="1"/>
              </p:cNvSpPr>
              <p:nvPr/>
            </p:nvSpPr>
            <p:spPr bwMode="auto">
              <a:xfrm>
                <a:off x="3264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81" name="Text Box 110"/>
              <p:cNvSpPr txBox="1">
                <a:spLocks noChangeArrowheads="1"/>
              </p:cNvSpPr>
              <p:nvPr/>
            </p:nvSpPr>
            <p:spPr bwMode="auto">
              <a:xfrm>
                <a:off x="3312" y="1440"/>
                <a:ext cx="19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6182" name="Text Box 111"/>
              <p:cNvSpPr txBox="1">
                <a:spLocks noChangeArrowheads="1"/>
              </p:cNvSpPr>
              <p:nvPr/>
            </p:nvSpPr>
            <p:spPr bwMode="auto">
              <a:xfrm>
                <a:off x="3312" y="163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sp>
          <p:nvSpPr>
            <p:cNvPr id="46183" name="Text Box 112"/>
            <p:cNvSpPr txBox="1">
              <a:spLocks noChangeArrowheads="1"/>
            </p:cNvSpPr>
            <p:nvPr/>
          </p:nvSpPr>
          <p:spPr bwMode="auto">
            <a:xfrm>
              <a:off x="1536" y="3408"/>
              <a:ext cx="13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F</a:t>
              </a:r>
              <a:r>
                <a:rPr lang="zh-CN" altLang="en-US" sz="3200" b="1">
                  <a:latin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46184" name="Text Box 113"/>
            <p:cNvSpPr txBox="1">
              <a:spLocks noChangeArrowheads="1"/>
            </p:cNvSpPr>
            <p:nvPr/>
          </p:nvSpPr>
          <p:spPr bwMode="auto">
            <a:xfrm>
              <a:off x="2160" y="3408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(G+G</a:t>
              </a:r>
              <a:r>
                <a:rPr lang="en-US" altLang="zh-CN" sz="3200" b="1" baseline="30000">
                  <a:latin typeface="Times New Roman" panose="02020603050405020304" pitchFamily="18" charset="0"/>
                </a:rPr>
                <a:t>/</a:t>
              </a:r>
              <a:r>
                <a:rPr lang="en-US" altLang="zh-CN" sz="3200" b="1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5474" name="Text Box 114"/>
          <p:cNvSpPr txBox="1">
            <a:spLocks noChangeArrowheads="1"/>
          </p:cNvSpPr>
          <p:nvPr/>
        </p:nvSpPr>
        <p:spPr bwMode="auto">
          <a:xfrm>
            <a:off x="3276600" y="12954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分析：图中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吊</a:t>
            </a:r>
            <a:r>
              <a:rPr lang="zh-CN" altLang="en-US" sz="3200" b="1">
                <a:latin typeface="Times New Roman" panose="02020603050405020304" pitchFamily="18" charset="0"/>
              </a:rPr>
              <a:t>起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动滑轮</a:t>
            </a:r>
            <a:r>
              <a:rPr lang="zh-CN" altLang="en-US" sz="3200" b="1">
                <a:latin typeface="Times New Roman" panose="02020603050405020304" pitchFamily="18" charset="0"/>
              </a:rPr>
              <a:t>的绳子跟数为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3971357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" fill="hold"/>
                                        <p:tgtEl>
                                          <p:spTgt spid="15474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375" grpId="0"/>
      <p:bldP spid="15376" grpId="0"/>
      <p:bldP spid="15377" grpId="0"/>
      <p:bldP spid="154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772400" cy="1143000"/>
          </a:xfrm>
          <a:ln>
            <a:miter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kumimoji="1" lang="zh-CN" altLang="en-US" sz="4800" b="1" ker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小  结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idx="1"/>
          </p:nvPr>
        </p:nvSpPr>
        <p:spPr>
          <a:xfrm>
            <a:off x="1828800" y="1066800"/>
            <a:ext cx="8534400" cy="5410200"/>
          </a:xfrm>
          <a:ln>
            <a:miter/>
          </a:ln>
        </p:spPr>
        <p:txBody>
          <a:bodyPr/>
          <a:lstStyle/>
          <a:p>
            <a:pPr>
              <a:lnSpc>
                <a:spcPct val="130000"/>
              </a:lnSpc>
              <a:buClrTx/>
              <a:buSzTx/>
              <a:buFontTx/>
              <a:buChar char="•"/>
              <a:defRPr/>
            </a:pPr>
            <a:r>
              <a:rPr kumimoji="1" lang="zh-CN" altLang="en-US" sz="4000" b="1" ker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定滑轮：</a:t>
            </a:r>
            <a:r>
              <a:rPr kumimoji="1" lang="zh-CN" altLang="en-US" sz="4000" b="1" ker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等臂杠杆，不省力，能改变力的方向</a:t>
            </a:r>
          </a:p>
          <a:p>
            <a:pPr>
              <a:lnSpc>
                <a:spcPct val="130000"/>
              </a:lnSpc>
              <a:buClrTx/>
              <a:buSzTx/>
              <a:buFontTx/>
              <a:buChar char="•"/>
              <a:defRPr/>
            </a:pPr>
            <a:r>
              <a:rPr kumimoji="1" lang="zh-CN" altLang="en-US" sz="4000" b="1" kern="0">
                <a:effectLst>
                  <a:outerShdw blurRad="38100" dist="38100" dir="2700000" algn="tl">
                    <a:srgbClr val="C0C0C0"/>
                  </a:outerShdw>
                </a:effectLst>
              </a:rPr>
              <a:t>动滑轮：</a:t>
            </a:r>
            <a:r>
              <a:rPr kumimoji="1" lang="zh-CN" altLang="en-US" sz="4000" b="1" ker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省力杠杆，省一半力，但费距离，不能改变力的方向</a:t>
            </a:r>
          </a:p>
          <a:p>
            <a:pPr>
              <a:lnSpc>
                <a:spcPct val="130000"/>
              </a:lnSpc>
              <a:buClrTx/>
              <a:buSzTx/>
              <a:buFontTx/>
              <a:buChar char="•"/>
              <a:defRPr/>
            </a:pPr>
            <a:r>
              <a:rPr kumimoji="1" lang="zh-CN" altLang="en-US" sz="4000" b="1" kern="0">
                <a:effectLst>
                  <a:outerShdw blurRad="38100" dist="38100" dir="2700000" algn="tl">
                    <a:srgbClr val="C0C0C0"/>
                  </a:outerShdw>
                </a:effectLst>
              </a:rPr>
              <a:t>滑轮组：</a:t>
            </a:r>
          </a:p>
          <a:p>
            <a:pPr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1" lang="en-US" altLang="zh-CN" sz="4000" b="1" ker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7107" name="Group 1028"/>
          <p:cNvGrpSpPr>
            <a:grpSpLocks/>
          </p:cNvGrpSpPr>
          <p:nvPr/>
        </p:nvGrpSpPr>
        <p:grpSpPr bwMode="auto">
          <a:xfrm>
            <a:off x="4267200" y="4572001"/>
            <a:ext cx="1765300" cy="938213"/>
            <a:chOff x="1728" y="2913"/>
            <a:chExt cx="1112" cy="591"/>
          </a:xfrm>
        </p:grpSpPr>
        <p:sp>
          <p:nvSpPr>
            <p:cNvPr id="21509" name="Text Box 1029"/>
            <p:cNvSpPr txBox="1">
              <a:spLocks noChangeArrowheads="1"/>
            </p:cNvSpPr>
            <p:nvPr/>
          </p:nvSpPr>
          <p:spPr bwMode="auto">
            <a:xfrm>
              <a:off x="1728" y="3004"/>
              <a:ext cx="1112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kumimoji="1" lang="en-US" altLang="zh-CN" sz="3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F= — G</a:t>
              </a:r>
            </a:p>
          </p:txBody>
        </p:sp>
        <p:sp>
          <p:nvSpPr>
            <p:cNvPr id="21510" name="Text Box 1030"/>
            <p:cNvSpPr txBox="1">
              <a:spLocks noChangeArrowheads="1"/>
            </p:cNvSpPr>
            <p:nvPr/>
          </p:nvSpPr>
          <p:spPr bwMode="auto">
            <a:xfrm>
              <a:off x="2208" y="3100"/>
              <a:ext cx="262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600" b="1" noProof="1">
                  <a:solidFill>
                    <a:srgbClr val="FF66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n</a:t>
              </a:r>
              <a:endParaRPr lang="en-US" altLang="zh-CN" sz="3600" b="1" noProof="1">
                <a:solidFill>
                  <a:srgbClr val="FF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</a:endParaRPr>
            </a:p>
          </p:txBody>
        </p:sp>
        <p:sp>
          <p:nvSpPr>
            <p:cNvPr id="21511" name="Text Box 1031"/>
            <p:cNvSpPr txBox="1">
              <a:spLocks noChangeArrowheads="1"/>
            </p:cNvSpPr>
            <p:nvPr/>
          </p:nvSpPr>
          <p:spPr bwMode="auto">
            <a:xfrm>
              <a:off x="2208" y="2913"/>
              <a:ext cx="246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200" b="1" noProof="1">
                  <a:solidFill>
                    <a:srgbClr val="FF66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itchFamily="2" charset="-122"/>
                  <a:cs typeface="+mn-ea"/>
                </a:rPr>
                <a:t>1</a:t>
              </a:r>
              <a:endParaRPr lang="en-US" altLang="zh-CN" sz="3200" b="1" noProof="1">
                <a:solidFill>
                  <a:srgbClr val="FF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</a:endParaRPr>
            </a:p>
          </p:txBody>
        </p:sp>
      </p:grpSp>
      <p:sp>
        <p:nvSpPr>
          <p:cNvPr id="21512" name="Text Box 1032"/>
          <p:cNvSpPr txBox="1">
            <a:spLocks noChangeArrowheads="1"/>
          </p:cNvSpPr>
          <p:nvPr/>
        </p:nvSpPr>
        <p:spPr bwMode="auto">
          <a:xfrm>
            <a:off x="6248400" y="4876800"/>
            <a:ext cx="4419600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kumimoji="1" lang="zh-CN" altLang="en-US" sz="3200" b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（</a:t>
            </a:r>
            <a:r>
              <a:rPr kumimoji="1" lang="en-US" altLang="zh-CN" sz="3200" b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</a:t>
            </a:r>
            <a:r>
              <a:rPr kumimoji="1" lang="zh-CN" altLang="en-US" sz="3200" b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为吊着动滑轮的绳子的吃力段数）</a:t>
            </a:r>
          </a:p>
        </p:txBody>
      </p:sp>
    </p:spTree>
    <p:extLst>
      <p:ext uri="{BB962C8B-B14F-4D97-AF65-F5344CB8AC3E}">
        <p14:creationId xmlns:p14="http://schemas.microsoft.com/office/powerpoint/2010/main" val="1145961268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圖3-25特寫定滑輪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12379" r="12976" b="12996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08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524000" y="-528638"/>
            <a:ext cx="4140200" cy="6478588"/>
          </a:xfrm>
          <a:custGeom>
            <a:avLst/>
            <a:gdLst>
              <a:gd name="T0" fmla="*/ 1957917 w 21600"/>
              <a:gd name="T1" fmla="*/ 0 h 21600"/>
              <a:gd name="T2" fmla="*/ 646642 w 21600"/>
              <a:gd name="T3" fmla="*/ 6478588 h 21600"/>
              <a:gd name="T4" fmla="*/ 2058458 w 21600"/>
              <a:gd name="T5" fmla="*/ 2492457 h 21600"/>
              <a:gd name="T6" fmla="*/ 3315123 w 21600"/>
              <a:gd name="T7" fmla="*/ 4284566 h 21600"/>
              <a:gd name="T8" fmla="*/ 4572000 w 21600"/>
              <a:gd name="T9" fmla="*/ 249245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旗杆</a:t>
            </a:r>
          </a:p>
          <a:p>
            <a:pPr algn="ctr"/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的顶部</a:t>
            </a:r>
          </a:p>
          <a:p>
            <a:pPr algn="ctr"/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安装了</a:t>
            </a:r>
          </a:p>
          <a:p>
            <a:pPr algn="ctr"/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一种</a:t>
            </a:r>
          </a:p>
          <a:p>
            <a:pPr algn="ctr"/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简单</a:t>
            </a:r>
          </a:p>
          <a:p>
            <a:pPr algn="ctr"/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的</a:t>
            </a:r>
          </a:p>
          <a:p>
            <a:pPr algn="ctr"/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机械，</a:t>
            </a:r>
          </a:p>
          <a:p>
            <a:pPr algn="ctr"/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滑轮</a:t>
            </a:r>
          </a:p>
        </p:txBody>
      </p:sp>
    </p:spTree>
    <p:extLst>
      <p:ext uri="{BB962C8B-B14F-4D97-AF65-F5344CB8AC3E}">
        <p14:creationId xmlns:p14="http://schemas.microsoft.com/office/powerpoint/2010/main" val="96657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0" y="1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巩固练习：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676400" y="4572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：如下图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(a)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所示，物体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重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100N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，在力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作用下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匀速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上升时，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应等于＿＿＿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。（不计摩擦）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4600" y="1752601"/>
            <a:ext cx="2057400" cy="1812925"/>
            <a:chOff x="624" y="1104"/>
            <a:chExt cx="1296" cy="1142"/>
          </a:xfrm>
        </p:grpSpPr>
        <p:sp>
          <p:nvSpPr>
            <p:cNvPr id="48132" name="Text Box 5"/>
            <p:cNvSpPr txBox="1">
              <a:spLocks noChangeArrowheads="1"/>
            </p:cNvSpPr>
            <p:nvPr/>
          </p:nvSpPr>
          <p:spPr bwMode="auto">
            <a:xfrm>
              <a:off x="931" y="2013"/>
              <a:ext cx="6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Times New Roman" panose="02020603050405020304" pitchFamily="18" charset="0"/>
                </a:rPr>
                <a:t>图</a:t>
              </a:r>
              <a:r>
                <a:rPr lang="en-US" altLang="zh-CN">
                  <a:latin typeface="Times New Roman" panose="02020603050405020304" pitchFamily="18" charset="0"/>
                </a:rPr>
                <a:t>(a)</a:t>
              </a:r>
            </a:p>
          </p:txBody>
        </p:sp>
        <p:grpSp>
          <p:nvGrpSpPr>
            <p:cNvPr id="48133" name="Group 6"/>
            <p:cNvGrpSpPr>
              <a:grpSpLocks/>
            </p:cNvGrpSpPr>
            <p:nvPr/>
          </p:nvGrpSpPr>
          <p:grpSpPr bwMode="auto">
            <a:xfrm>
              <a:off x="624" y="1104"/>
              <a:ext cx="1296" cy="1044"/>
              <a:chOff x="624" y="1104"/>
              <a:chExt cx="1296" cy="1044"/>
            </a:xfrm>
          </p:grpSpPr>
          <p:grpSp>
            <p:nvGrpSpPr>
              <p:cNvPr id="48134" name="Group 7"/>
              <p:cNvGrpSpPr>
                <a:grpSpLocks/>
              </p:cNvGrpSpPr>
              <p:nvPr/>
            </p:nvGrpSpPr>
            <p:grpSpPr bwMode="auto">
              <a:xfrm>
                <a:off x="714" y="1508"/>
                <a:ext cx="117" cy="640"/>
                <a:chOff x="4752" y="939"/>
                <a:chExt cx="192" cy="558"/>
              </a:xfrm>
            </p:grpSpPr>
            <p:sp>
              <p:nvSpPr>
                <p:cNvPr id="48135" name="Rectangle 8"/>
                <p:cNvSpPr>
                  <a:spLocks noChangeArrowheads="1"/>
                </p:cNvSpPr>
                <p:nvPr/>
              </p:nvSpPr>
              <p:spPr bwMode="auto">
                <a:xfrm>
                  <a:off x="4752" y="1305"/>
                  <a:ext cx="192" cy="192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136" name="Line 9"/>
                <p:cNvSpPr>
                  <a:spLocks noChangeShapeType="1"/>
                </p:cNvSpPr>
                <p:nvPr/>
              </p:nvSpPr>
              <p:spPr bwMode="auto">
                <a:xfrm>
                  <a:off x="4848" y="939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137" name="Group 10"/>
              <p:cNvGrpSpPr>
                <a:grpSpLocks/>
              </p:cNvGrpSpPr>
              <p:nvPr/>
            </p:nvGrpSpPr>
            <p:grpSpPr bwMode="auto">
              <a:xfrm>
                <a:off x="692" y="1104"/>
                <a:ext cx="478" cy="698"/>
                <a:chOff x="4875" y="288"/>
                <a:chExt cx="672" cy="995"/>
              </a:xfrm>
            </p:grpSpPr>
            <p:grpSp>
              <p:nvGrpSpPr>
                <p:cNvPr id="48138" name="Group 11"/>
                <p:cNvGrpSpPr>
                  <a:grpSpLocks/>
                </p:cNvGrpSpPr>
                <p:nvPr/>
              </p:nvGrpSpPr>
              <p:grpSpPr bwMode="auto">
                <a:xfrm>
                  <a:off x="4875" y="288"/>
                  <a:ext cx="672" cy="792"/>
                  <a:chOff x="4875" y="288"/>
                  <a:chExt cx="672" cy="792"/>
                </a:xfrm>
              </p:grpSpPr>
              <p:grpSp>
                <p:nvGrpSpPr>
                  <p:cNvPr id="48139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4875" y="288"/>
                    <a:ext cx="672" cy="684"/>
                    <a:chOff x="219" y="3024"/>
                    <a:chExt cx="672" cy="684"/>
                  </a:xfrm>
                </p:grpSpPr>
                <p:grpSp>
                  <p:nvGrpSpPr>
                    <p:cNvPr id="48140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" y="3024"/>
                      <a:ext cx="672" cy="96"/>
                      <a:chOff x="288" y="288"/>
                      <a:chExt cx="672" cy="96"/>
                    </a:xfrm>
                  </p:grpSpPr>
                  <p:sp>
                    <p:nvSpPr>
                      <p:cNvPr id="48141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8" y="384"/>
                        <a:ext cx="62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142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143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5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144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3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145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0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146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40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147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09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148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75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149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8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150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07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151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64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8152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5" y="3120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153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2" y="3372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8154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992" y="672"/>
                    <a:ext cx="408" cy="408"/>
                    <a:chOff x="4848" y="615"/>
                    <a:chExt cx="680" cy="681"/>
                  </a:xfrm>
                </p:grpSpPr>
                <p:grpSp>
                  <p:nvGrpSpPr>
                    <p:cNvPr id="48155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48" y="61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48156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8157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48158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85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8159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7" y="62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48160" name="Group 33"/>
                <p:cNvGrpSpPr>
                  <a:grpSpLocks/>
                </p:cNvGrpSpPr>
                <p:nvPr/>
              </p:nvGrpSpPr>
              <p:grpSpPr bwMode="auto">
                <a:xfrm>
                  <a:off x="5145" y="1056"/>
                  <a:ext cx="102" cy="227"/>
                  <a:chOff x="1015" y="3264"/>
                  <a:chExt cx="148" cy="320"/>
                </a:xfrm>
              </p:grpSpPr>
              <p:sp>
                <p:nvSpPr>
                  <p:cNvPr id="48161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162" name="Freeform 35"/>
                  <p:cNvSpPr>
                    <a:spLocks noChangeArrowheads="1"/>
                  </p:cNvSpPr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8163" name="Line 36"/>
              <p:cNvSpPr>
                <a:spLocks noChangeShapeType="1"/>
              </p:cNvSpPr>
              <p:nvPr/>
            </p:nvSpPr>
            <p:spPr bwMode="auto">
              <a:xfrm>
                <a:off x="995" y="1388"/>
                <a:ext cx="682" cy="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64" name="Text Box 37"/>
              <p:cNvSpPr txBox="1">
                <a:spLocks noChangeArrowheads="1"/>
              </p:cNvSpPr>
              <p:nvPr/>
            </p:nvSpPr>
            <p:spPr bwMode="auto">
              <a:xfrm>
                <a:off x="1647" y="1610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48165" name="Line 38"/>
              <p:cNvSpPr>
                <a:spLocks noChangeShapeType="1"/>
              </p:cNvSpPr>
              <p:nvPr/>
            </p:nvSpPr>
            <p:spPr bwMode="auto">
              <a:xfrm flipV="1">
                <a:off x="624" y="1845"/>
                <a:ext cx="0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1600200" y="5121275"/>
            <a:ext cx="891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2: </a:t>
            </a:r>
            <a:r>
              <a:rPr lang="zh-CN" altLang="en-US" sz="2800" b="1">
                <a:latin typeface="Times New Roman" panose="02020603050405020304" pitchFamily="18" charset="0"/>
              </a:rPr>
              <a:t>如上图</a:t>
            </a:r>
            <a:r>
              <a:rPr lang="en-US" altLang="zh-CN" sz="2800" b="1">
                <a:latin typeface="Times New Roman" panose="02020603050405020304" pitchFamily="18" charset="0"/>
              </a:rPr>
              <a:t>(b)</a:t>
            </a:r>
            <a:r>
              <a:rPr lang="zh-CN" altLang="en-US" sz="2800" b="1">
                <a:latin typeface="Times New Roman" panose="02020603050405020304" pitchFamily="18" charset="0"/>
              </a:rPr>
              <a:t>所示，物体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重为</a:t>
            </a:r>
            <a:r>
              <a:rPr lang="en-US" altLang="zh-CN" sz="2800" b="1">
                <a:latin typeface="Times New Roman" panose="02020603050405020304" pitchFamily="18" charset="0"/>
              </a:rPr>
              <a:t>100N</a:t>
            </a:r>
            <a:r>
              <a:rPr lang="zh-CN" altLang="en-US" sz="2800" b="1">
                <a:latin typeface="Times New Roman" panose="02020603050405020304" pitchFamily="18" charset="0"/>
              </a:rPr>
              <a:t>，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挂重物的钩子</a:t>
            </a:r>
            <a:r>
              <a:rPr lang="zh-CN" altLang="en-US" sz="2800" b="1">
                <a:latin typeface="Times New Roman" panose="02020603050405020304" pitchFamily="18" charset="0"/>
              </a:rPr>
              <a:t>承受的拉力是＿＿＿＿</a:t>
            </a:r>
            <a:r>
              <a:rPr lang="en-US" altLang="zh-CN" sz="2800" b="1">
                <a:latin typeface="Times New Roman" panose="02020603050405020304" pitchFamily="18" charset="0"/>
              </a:rPr>
              <a:t>N</a:t>
            </a:r>
            <a:r>
              <a:rPr lang="zh-CN" altLang="en-US" sz="2800" b="1">
                <a:latin typeface="Times New Roman" panose="02020603050405020304" pitchFamily="18" charset="0"/>
              </a:rPr>
              <a:t>。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人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匀速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拉绳子的力</a:t>
            </a:r>
            <a:r>
              <a:rPr lang="zh-CN" altLang="en-US" sz="2800" b="1">
                <a:latin typeface="Times New Roman" panose="02020603050405020304" pitchFamily="18" charset="0"/>
              </a:rPr>
              <a:t>是＿＿＿＿</a:t>
            </a:r>
            <a:r>
              <a:rPr lang="en-US" altLang="zh-CN" sz="2800" b="1">
                <a:latin typeface="Times New Roman" panose="02020603050405020304" pitchFamily="18" charset="0"/>
              </a:rPr>
              <a:t>N</a:t>
            </a:r>
            <a:r>
              <a:rPr lang="zh-CN" altLang="en-US" sz="2800" b="1">
                <a:latin typeface="Times New Roman" panose="02020603050405020304" pitchFamily="18" charset="0"/>
              </a:rPr>
              <a:t>（动滑轮自重不计）</a:t>
            </a:r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6386514" y="1752600"/>
            <a:ext cx="3062287" cy="2884488"/>
            <a:chOff x="2151" y="1104"/>
            <a:chExt cx="1929" cy="1817"/>
          </a:xfrm>
        </p:grpSpPr>
        <p:sp>
          <p:nvSpPr>
            <p:cNvPr id="48168" name="Line 41"/>
            <p:cNvSpPr>
              <a:spLocks noChangeShapeType="1"/>
            </p:cNvSpPr>
            <p:nvPr/>
          </p:nvSpPr>
          <p:spPr bwMode="auto">
            <a:xfrm>
              <a:off x="2208" y="251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169" name="Group 42"/>
            <p:cNvGrpSpPr>
              <a:grpSpLocks/>
            </p:cNvGrpSpPr>
            <p:nvPr/>
          </p:nvGrpSpPr>
          <p:grpSpPr bwMode="auto">
            <a:xfrm>
              <a:off x="2151" y="1104"/>
              <a:ext cx="1906" cy="1817"/>
              <a:chOff x="2151" y="1104"/>
              <a:chExt cx="1906" cy="1817"/>
            </a:xfrm>
          </p:grpSpPr>
          <p:grpSp>
            <p:nvGrpSpPr>
              <p:cNvPr id="48170" name="Group 43"/>
              <p:cNvGrpSpPr>
                <a:grpSpLocks/>
              </p:cNvGrpSpPr>
              <p:nvPr/>
            </p:nvGrpSpPr>
            <p:grpSpPr bwMode="auto">
              <a:xfrm>
                <a:off x="2592" y="1104"/>
                <a:ext cx="1050" cy="1817"/>
                <a:chOff x="2592" y="1104"/>
                <a:chExt cx="1050" cy="1817"/>
              </a:xfrm>
            </p:grpSpPr>
            <p:grpSp>
              <p:nvGrpSpPr>
                <p:cNvPr id="48171" name="Group 44"/>
                <p:cNvGrpSpPr>
                  <a:grpSpLocks/>
                </p:cNvGrpSpPr>
                <p:nvPr/>
              </p:nvGrpSpPr>
              <p:grpSpPr bwMode="auto">
                <a:xfrm>
                  <a:off x="2592" y="1104"/>
                  <a:ext cx="537" cy="1296"/>
                  <a:chOff x="2496" y="1392"/>
                  <a:chExt cx="537" cy="1296"/>
                </a:xfrm>
              </p:grpSpPr>
              <p:grpSp>
                <p:nvGrpSpPr>
                  <p:cNvPr id="48172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795" y="1531"/>
                    <a:ext cx="235" cy="460"/>
                    <a:chOff x="5232" y="2745"/>
                    <a:chExt cx="340" cy="794"/>
                  </a:xfrm>
                </p:grpSpPr>
                <p:grpSp>
                  <p:nvGrpSpPr>
                    <p:cNvPr id="48173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32" y="2976"/>
                      <a:ext cx="340" cy="340"/>
                      <a:chOff x="4896" y="2775"/>
                      <a:chExt cx="680" cy="681"/>
                    </a:xfrm>
                  </p:grpSpPr>
                  <p:grpSp>
                    <p:nvGrpSpPr>
                      <p:cNvPr id="48174" name="Group 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96" y="2775"/>
                        <a:ext cx="680" cy="680"/>
                        <a:chOff x="192" y="3351"/>
                        <a:chExt cx="680" cy="680"/>
                      </a:xfrm>
                    </p:grpSpPr>
                    <p:sp>
                      <p:nvSpPr>
                        <p:cNvPr id="4817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" y="3351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8176" name="Oval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" y="3408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48177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33" y="301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8178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5" y="2784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48179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46" y="3312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48180" name="Oval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8181" name="Freeform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8182" name="Group 55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337" y="2745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48183" name="Oval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8184" name="Freeform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48185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496" y="1392"/>
                    <a:ext cx="537" cy="1296"/>
                    <a:chOff x="2496" y="1392"/>
                    <a:chExt cx="537" cy="1296"/>
                  </a:xfrm>
                </p:grpSpPr>
                <p:sp>
                  <p:nvSpPr>
                    <p:cNvPr id="48186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4" y="2493"/>
                      <a:ext cx="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48187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2" y="2031"/>
                      <a:ext cx="235" cy="460"/>
                      <a:chOff x="5232" y="2745"/>
                      <a:chExt cx="340" cy="794"/>
                    </a:xfrm>
                  </p:grpSpPr>
                  <p:grpSp>
                    <p:nvGrpSpPr>
                      <p:cNvPr id="48188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32" y="2976"/>
                        <a:ext cx="340" cy="340"/>
                        <a:chOff x="4896" y="2775"/>
                        <a:chExt cx="680" cy="681"/>
                      </a:xfrm>
                    </p:grpSpPr>
                    <p:grpSp>
                      <p:nvGrpSpPr>
                        <p:cNvPr id="48189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96" y="2775"/>
                          <a:ext cx="680" cy="680"/>
                          <a:chOff x="192" y="3351"/>
                          <a:chExt cx="680" cy="680"/>
                        </a:xfrm>
                      </p:grpSpPr>
                      <p:sp>
                        <p:nvSpPr>
                          <p:cNvPr id="48190" name="Oval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2" y="3351"/>
                            <a:ext cx="680" cy="680"/>
                          </a:xfrm>
                          <a:prstGeom prst="ellipse">
                            <a:avLst/>
                          </a:prstGeom>
                          <a:solidFill>
                            <a:schemeClr val="accent1"/>
                          </a:solidFill>
                          <a:ln w="381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191" name="Oval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" y="3408"/>
                            <a:ext cx="576" cy="576"/>
                          </a:xfrm>
                          <a:prstGeom prst="ellipse">
                            <a:avLst/>
                          </a:prstGeom>
                          <a:solidFill>
                            <a:schemeClr val="accent1"/>
                          </a:solidFill>
                          <a:ln w="381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8192" name="Oval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33" y="3018"/>
                          <a:ext cx="192" cy="192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8193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75" y="2784"/>
                          <a:ext cx="96" cy="672"/>
                        </a:xfrm>
                        <a:prstGeom prst="diamond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48194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46" y="3312"/>
                        <a:ext cx="102" cy="227"/>
                        <a:chOff x="1015" y="3264"/>
                        <a:chExt cx="148" cy="320"/>
                      </a:xfrm>
                    </p:grpSpPr>
                    <p:sp>
                      <p:nvSpPr>
                        <p:cNvPr id="48195" name="Oval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6" y="3264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8196" name="Freeform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5" y="3310"/>
                          <a:ext cx="148" cy="274"/>
                        </a:xfrm>
                        <a:custGeom>
                          <a:avLst/>
                          <a:gdLst>
                            <a:gd name="T0" fmla="*/ 64 w 148"/>
                            <a:gd name="T1" fmla="*/ 0 h 274"/>
                            <a:gd name="T2" fmla="*/ 100 w 148"/>
                            <a:gd name="T3" fmla="*/ 119 h 274"/>
                            <a:gd name="T4" fmla="*/ 73 w 148"/>
                            <a:gd name="T5" fmla="*/ 274 h 274"/>
                            <a:gd name="T6" fmla="*/ 0 w 148"/>
                            <a:gd name="T7" fmla="*/ 210 h 2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48" h="274">
                              <a:moveTo>
                                <a:pt x="64" y="0"/>
                              </a:moveTo>
                              <a:cubicBezTo>
                                <a:pt x="55" y="62"/>
                                <a:pt x="31" y="100"/>
                                <a:pt x="100" y="119"/>
                              </a:cubicBezTo>
                              <a:cubicBezTo>
                                <a:pt x="148" y="164"/>
                                <a:pt x="138" y="252"/>
                                <a:pt x="73" y="274"/>
                              </a:cubicBezTo>
                              <a:cubicBezTo>
                                <a:pt x="39" y="263"/>
                                <a:pt x="16" y="243"/>
                                <a:pt x="0" y="210"/>
                              </a:cubicBezTo>
                            </a:path>
                          </a:pathLst>
                        </a:cu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8197" name="Group 70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5337" y="2745"/>
                        <a:ext cx="102" cy="227"/>
                        <a:chOff x="1015" y="3264"/>
                        <a:chExt cx="148" cy="320"/>
                      </a:xfrm>
                    </p:grpSpPr>
                    <p:sp>
                      <p:nvSpPr>
                        <p:cNvPr id="48198" name="Oval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6" y="3264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8199" name="Freeform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5" y="3310"/>
                          <a:ext cx="148" cy="274"/>
                        </a:xfrm>
                        <a:custGeom>
                          <a:avLst/>
                          <a:gdLst>
                            <a:gd name="T0" fmla="*/ 64 w 148"/>
                            <a:gd name="T1" fmla="*/ 0 h 274"/>
                            <a:gd name="T2" fmla="*/ 100 w 148"/>
                            <a:gd name="T3" fmla="*/ 119 h 274"/>
                            <a:gd name="T4" fmla="*/ 73 w 148"/>
                            <a:gd name="T5" fmla="*/ 274 h 274"/>
                            <a:gd name="T6" fmla="*/ 0 w 148"/>
                            <a:gd name="T7" fmla="*/ 210 h 2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48" h="274">
                              <a:moveTo>
                                <a:pt x="64" y="0"/>
                              </a:moveTo>
                              <a:cubicBezTo>
                                <a:pt x="55" y="62"/>
                                <a:pt x="31" y="100"/>
                                <a:pt x="100" y="119"/>
                              </a:cubicBezTo>
                              <a:cubicBezTo>
                                <a:pt x="148" y="164"/>
                                <a:pt x="138" y="252"/>
                                <a:pt x="73" y="274"/>
                              </a:cubicBezTo>
                              <a:cubicBezTo>
                                <a:pt x="39" y="263"/>
                                <a:pt x="16" y="243"/>
                                <a:pt x="0" y="210"/>
                              </a:cubicBezTo>
                            </a:path>
                          </a:pathLst>
                        </a:cu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48200" name="Group 73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496" y="1392"/>
                      <a:ext cx="488" cy="28"/>
                      <a:chOff x="4680" y="7053"/>
                      <a:chExt cx="1764" cy="123"/>
                    </a:xfrm>
                  </p:grpSpPr>
                  <p:grpSp>
                    <p:nvGrpSpPr>
                      <p:cNvPr id="48201" name="Group 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80" y="7056"/>
                        <a:ext cx="864" cy="120"/>
                        <a:chOff x="6480" y="6239"/>
                        <a:chExt cx="864" cy="120"/>
                      </a:xfrm>
                    </p:grpSpPr>
                    <p:sp>
                      <p:nvSpPr>
                        <p:cNvPr id="48202" name="Line 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48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03" name="Lin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6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04" name="Line 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84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05" name="Line 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02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06" name="Line 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164" y="6246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48207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45" y="7053"/>
                        <a:ext cx="1593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48208" name="Group 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580" y="7056"/>
                        <a:ext cx="864" cy="120"/>
                        <a:chOff x="6480" y="6239"/>
                        <a:chExt cx="864" cy="120"/>
                      </a:xfrm>
                    </p:grpSpPr>
                    <p:sp>
                      <p:nvSpPr>
                        <p:cNvPr id="48209" name="Line 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48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10" name="Lin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6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11" name="Line 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84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12" name="Line 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02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13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164" y="6246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48214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2" y="1420"/>
                      <a:ext cx="0" cy="86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215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6" y="2549"/>
                      <a:ext cx="151" cy="139"/>
                    </a:xfrm>
                    <a:prstGeom prst="rect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48216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95" y="1420"/>
                      <a:ext cx="238" cy="851"/>
                      <a:chOff x="2795" y="1420"/>
                      <a:chExt cx="238" cy="851"/>
                    </a:xfrm>
                  </p:grpSpPr>
                  <p:sp>
                    <p:nvSpPr>
                      <p:cNvPr id="48217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94" y="1420"/>
                        <a:ext cx="0" cy="11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218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33" y="1753"/>
                        <a:ext cx="0" cy="47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219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95" y="1771"/>
                        <a:ext cx="0" cy="50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48220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736" y="2688"/>
                  <a:ext cx="67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>
                      <a:latin typeface="Times New Roman" panose="02020603050405020304" pitchFamily="18" charset="0"/>
                    </a:rPr>
                    <a:t>图</a:t>
                  </a:r>
                  <a:r>
                    <a:rPr lang="en-US" altLang="zh-CN">
                      <a:latin typeface="Times New Roman" panose="02020603050405020304" pitchFamily="18" charset="0"/>
                    </a:rPr>
                    <a:t>(b)</a:t>
                  </a:r>
                </a:p>
              </p:txBody>
            </p:sp>
            <p:grpSp>
              <p:nvGrpSpPr>
                <p:cNvPr id="48221" name="Group 94"/>
                <p:cNvGrpSpPr>
                  <a:grpSpLocks/>
                </p:cNvGrpSpPr>
                <p:nvPr/>
              </p:nvGrpSpPr>
              <p:grpSpPr bwMode="auto">
                <a:xfrm>
                  <a:off x="3120" y="1644"/>
                  <a:ext cx="522" cy="883"/>
                  <a:chOff x="3120" y="1644"/>
                  <a:chExt cx="522" cy="883"/>
                </a:xfrm>
              </p:grpSpPr>
              <p:grpSp>
                <p:nvGrpSpPr>
                  <p:cNvPr id="4822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120" y="1644"/>
                    <a:ext cx="522" cy="880"/>
                    <a:chOff x="4114" y="1296"/>
                    <a:chExt cx="522" cy="880"/>
                  </a:xfrm>
                </p:grpSpPr>
                <p:sp>
                  <p:nvSpPr>
                    <p:cNvPr id="48223" name="Oval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1296"/>
                      <a:ext cx="96" cy="2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8224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6" y="1536"/>
                      <a:ext cx="48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225" name="Freeform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8" y="1829"/>
                      <a:ext cx="84" cy="228"/>
                    </a:xfrm>
                    <a:custGeom>
                      <a:avLst/>
                      <a:gdLst>
                        <a:gd name="T0" fmla="*/ 84 w 84"/>
                        <a:gd name="T1" fmla="*/ 0 h 228"/>
                        <a:gd name="T2" fmla="*/ 11 w 84"/>
                        <a:gd name="T3" fmla="*/ 173 h 228"/>
                        <a:gd name="T4" fmla="*/ 1 w 84"/>
                        <a:gd name="T5" fmla="*/ 228 h 2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4" h="228">
                          <a:moveTo>
                            <a:pt x="84" y="0"/>
                          </a:moveTo>
                          <a:cubicBezTo>
                            <a:pt x="63" y="59"/>
                            <a:pt x="45" y="121"/>
                            <a:pt x="11" y="173"/>
                          </a:cubicBezTo>
                          <a:cubicBezTo>
                            <a:pt x="0" y="222"/>
                            <a:pt x="1" y="203"/>
                            <a:pt x="1" y="22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226" name="Freeform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1" y="1847"/>
                      <a:ext cx="165" cy="329"/>
                    </a:xfrm>
                    <a:custGeom>
                      <a:avLst/>
                      <a:gdLst>
                        <a:gd name="T0" fmla="*/ 0 w 165"/>
                        <a:gd name="T1" fmla="*/ 0 h 329"/>
                        <a:gd name="T2" fmla="*/ 55 w 165"/>
                        <a:gd name="T3" fmla="*/ 64 h 329"/>
                        <a:gd name="T4" fmla="*/ 100 w 165"/>
                        <a:gd name="T5" fmla="*/ 146 h 329"/>
                        <a:gd name="T6" fmla="*/ 128 w 165"/>
                        <a:gd name="T7" fmla="*/ 174 h 329"/>
                        <a:gd name="T8" fmla="*/ 164 w 165"/>
                        <a:gd name="T9" fmla="*/ 228 h 329"/>
                        <a:gd name="T10" fmla="*/ 128 w 165"/>
                        <a:gd name="T11" fmla="*/ 329 h 3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5" h="329">
                          <a:moveTo>
                            <a:pt x="0" y="0"/>
                          </a:moveTo>
                          <a:cubicBezTo>
                            <a:pt x="17" y="23"/>
                            <a:pt x="44" y="38"/>
                            <a:pt x="55" y="64"/>
                          </a:cubicBezTo>
                          <a:cubicBezTo>
                            <a:pt x="103" y="172"/>
                            <a:pt x="19" y="77"/>
                            <a:pt x="100" y="146"/>
                          </a:cubicBezTo>
                          <a:cubicBezTo>
                            <a:pt x="110" y="155"/>
                            <a:pt x="120" y="164"/>
                            <a:pt x="128" y="174"/>
                          </a:cubicBezTo>
                          <a:cubicBezTo>
                            <a:pt x="141" y="191"/>
                            <a:pt x="164" y="228"/>
                            <a:pt x="164" y="228"/>
                          </a:cubicBezTo>
                          <a:cubicBezTo>
                            <a:pt x="159" y="265"/>
                            <a:pt x="165" y="311"/>
                            <a:pt x="128" y="329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227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1536"/>
                      <a:ext cx="28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228" name="Freeform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4" y="1573"/>
                      <a:ext cx="331" cy="146"/>
                    </a:xfrm>
                    <a:custGeom>
                      <a:avLst/>
                      <a:gdLst>
                        <a:gd name="T0" fmla="*/ 0 w 331"/>
                        <a:gd name="T1" fmla="*/ 0 h 146"/>
                        <a:gd name="T2" fmla="*/ 92 w 331"/>
                        <a:gd name="T3" fmla="*/ 45 h 146"/>
                        <a:gd name="T4" fmla="*/ 247 w 331"/>
                        <a:gd name="T5" fmla="*/ 146 h 146"/>
                        <a:gd name="T6" fmla="*/ 302 w 331"/>
                        <a:gd name="T7" fmla="*/ 118 h 146"/>
                        <a:gd name="T8" fmla="*/ 329 w 331"/>
                        <a:gd name="T9" fmla="*/ 91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31" h="146">
                          <a:moveTo>
                            <a:pt x="0" y="0"/>
                          </a:moveTo>
                          <a:cubicBezTo>
                            <a:pt x="31" y="20"/>
                            <a:pt x="64" y="22"/>
                            <a:pt x="92" y="45"/>
                          </a:cubicBezTo>
                          <a:cubicBezTo>
                            <a:pt x="139" y="83"/>
                            <a:pt x="189" y="127"/>
                            <a:pt x="247" y="146"/>
                          </a:cubicBezTo>
                          <a:cubicBezTo>
                            <a:pt x="271" y="138"/>
                            <a:pt x="283" y="138"/>
                            <a:pt x="302" y="118"/>
                          </a:cubicBezTo>
                          <a:cubicBezTo>
                            <a:pt x="331" y="89"/>
                            <a:pt x="307" y="91"/>
                            <a:pt x="329" y="9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8229" name="Freeform 102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2369"/>
                    <a:ext cx="56" cy="158"/>
                  </a:xfrm>
                  <a:custGeom>
                    <a:avLst/>
                    <a:gdLst>
                      <a:gd name="T0" fmla="*/ 56 w 56"/>
                      <a:gd name="T1" fmla="*/ 0 h 158"/>
                      <a:gd name="T2" fmla="*/ 0 w 56"/>
                      <a:gd name="T3" fmla="*/ 158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6" h="158">
                        <a:moveTo>
                          <a:pt x="56" y="0"/>
                        </a:moveTo>
                        <a:cubicBezTo>
                          <a:pt x="19" y="56"/>
                          <a:pt x="0" y="91"/>
                          <a:pt x="0" y="15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8230" name="Group 103"/>
              <p:cNvGrpSpPr>
                <a:grpSpLocks/>
              </p:cNvGrpSpPr>
              <p:nvPr/>
            </p:nvGrpSpPr>
            <p:grpSpPr bwMode="auto">
              <a:xfrm>
                <a:off x="2151" y="2517"/>
                <a:ext cx="706" cy="49"/>
                <a:chOff x="4680" y="7053"/>
                <a:chExt cx="1764" cy="123"/>
              </a:xfrm>
            </p:grpSpPr>
            <p:grpSp>
              <p:nvGrpSpPr>
                <p:cNvPr id="48231" name="Group 104"/>
                <p:cNvGrpSpPr>
                  <a:grpSpLocks/>
                </p:cNvGrpSpPr>
                <p:nvPr/>
              </p:nvGrpSpPr>
              <p:grpSpPr bwMode="auto"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48232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33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34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35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36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8237" name="Line 110"/>
                <p:cNvSpPr>
                  <a:spLocks noChangeShapeType="1"/>
                </p:cNvSpPr>
                <p:nvPr/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8238" name="Group 111"/>
                <p:cNvGrpSpPr>
                  <a:grpSpLocks/>
                </p:cNvGrpSpPr>
                <p:nvPr/>
              </p:nvGrpSpPr>
              <p:grpSpPr bwMode="auto"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48239" name="Line 1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40" name="Line 1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41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42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43" name="Line 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8244" name="Group 117"/>
              <p:cNvGrpSpPr>
                <a:grpSpLocks/>
              </p:cNvGrpSpPr>
              <p:nvPr/>
            </p:nvGrpSpPr>
            <p:grpSpPr bwMode="auto">
              <a:xfrm>
                <a:off x="2850" y="2514"/>
                <a:ext cx="706" cy="49"/>
                <a:chOff x="4680" y="7053"/>
                <a:chExt cx="1764" cy="123"/>
              </a:xfrm>
            </p:grpSpPr>
            <p:grpSp>
              <p:nvGrpSpPr>
                <p:cNvPr id="48245" name="Group 118"/>
                <p:cNvGrpSpPr>
                  <a:grpSpLocks/>
                </p:cNvGrpSpPr>
                <p:nvPr/>
              </p:nvGrpSpPr>
              <p:grpSpPr bwMode="auto"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48246" name="Line 1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47" name="Line 1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48" name="Line 1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49" name="Line 1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50" name="Line 1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8251" name="Line 124"/>
                <p:cNvSpPr>
                  <a:spLocks noChangeShapeType="1"/>
                </p:cNvSpPr>
                <p:nvPr/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8252" name="Group 125"/>
                <p:cNvGrpSpPr>
                  <a:grpSpLocks/>
                </p:cNvGrpSpPr>
                <p:nvPr/>
              </p:nvGrpSpPr>
              <p:grpSpPr bwMode="auto"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48253" name="Line 1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54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55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56" name="Line 1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57" name="Line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8258" name="Group 131"/>
              <p:cNvGrpSpPr>
                <a:grpSpLocks/>
              </p:cNvGrpSpPr>
              <p:nvPr/>
            </p:nvGrpSpPr>
            <p:grpSpPr bwMode="auto">
              <a:xfrm>
                <a:off x="3351" y="2517"/>
                <a:ext cx="706" cy="49"/>
                <a:chOff x="4680" y="7053"/>
                <a:chExt cx="1764" cy="123"/>
              </a:xfrm>
            </p:grpSpPr>
            <p:grpSp>
              <p:nvGrpSpPr>
                <p:cNvPr id="48259" name="Group 132"/>
                <p:cNvGrpSpPr>
                  <a:grpSpLocks/>
                </p:cNvGrpSpPr>
                <p:nvPr/>
              </p:nvGrpSpPr>
              <p:grpSpPr bwMode="auto"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48260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61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62" name="Line 1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63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64" name="Line 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8265" name="Line 138"/>
                <p:cNvSpPr>
                  <a:spLocks noChangeShapeType="1"/>
                </p:cNvSpPr>
                <p:nvPr/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8266" name="Group 139"/>
                <p:cNvGrpSpPr>
                  <a:grpSpLocks/>
                </p:cNvGrpSpPr>
                <p:nvPr/>
              </p:nvGrpSpPr>
              <p:grpSpPr bwMode="auto"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48267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68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69" name="Line 1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70" name="Line 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71" name="Line 1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4" name="Text Box 145"/>
          <p:cNvSpPr txBox="1">
            <a:spLocks noChangeArrowheads="1"/>
          </p:cNvSpPr>
          <p:nvPr/>
        </p:nvSpPr>
        <p:spPr bwMode="auto">
          <a:xfrm>
            <a:off x="4572000" y="928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5" name="Text Box 146"/>
          <p:cNvSpPr txBox="1">
            <a:spLocks noChangeArrowheads="1"/>
          </p:cNvSpPr>
          <p:nvPr/>
        </p:nvSpPr>
        <p:spPr bwMode="auto">
          <a:xfrm>
            <a:off x="3505200" y="55006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6" name="Text Box 147"/>
          <p:cNvSpPr txBox="1">
            <a:spLocks noChangeArrowheads="1"/>
          </p:cNvSpPr>
          <p:nvPr/>
        </p:nvSpPr>
        <p:spPr bwMode="auto">
          <a:xfrm>
            <a:off x="8915400" y="54864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22845305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67" grpId="0"/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24000" y="304800"/>
            <a:ext cx="891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3:</a:t>
            </a:r>
            <a:r>
              <a:rPr lang="zh-CN" altLang="en-US" sz="2800" b="1">
                <a:latin typeface="Times New Roman" panose="02020603050405020304" pitchFamily="18" charset="0"/>
              </a:rPr>
              <a:t>如图所示的四个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滑轮组</a:t>
            </a:r>
            <a:r>
              <a:rPr lang="zh-CN" altLang="en-US" sz="2800" b="1">
                <a:latin typeface="Times New Roman" panose="02020603050405020304" pitchFamily="18" charset="0"/>
              </a:rPr>
              <a:t>中，图＿＿＿可省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一半力</a:t>
            </a:r>
            <a:r>
              <a:rPr lang="zh-CN" altLang="en-US" sz="2800" b="1">
                <a:latin typeface="Times New Roman" panose="02020603050405020304" pitchFamily="18" charset="0"/>
              </a:rPr>
              <a:t>，图＿＿＿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最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费力</a:t>
            </a:r>
            <a:r>
              <a:rPr lang="zh-CN" altLang="en-US" sz="2800" b="1">
                <a:latin typeface="Times New Roman" panose="02020603050405020304" pitchFamily="18" charset="0"/>
              </a:rPr>
              <a:t>，图＿＿＿＿和图＿＿＿＿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用力大小一样</a:t>
            </a:r>
            <a:r>
              <a:rPr lang="zh-CN" altLang="en-US" sz="2800" b="1">
                <a:latin typeface="Times New Roman" panose="02020603050405020304" pitchFamily="18" charset="0"/>
              </a:rPr>
              <a:t>。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19313" y="1828800"/>
            <a:ext cx="906462" cy="3951288"/>
            <a:chOff x="375" y="1152"/>
            <a:chExt cx="571" cy="2489"/>
          </a:xfrm>
        </p:grpSpPr>
        <p:grpSp>
          <p:nvGrpSpPr>
            <p:cNvPr id="49155" name="Group 4"/>
            <p:cNvGrpSpPr>
              <a:grpSpLocks/>
            </p:cNvGrpSpPr>
            <p:nvPr/>
          </p:nvGrpSpPr>
          <p:grpSpPr bwMode="auto">
            <a:xfrm>
              <a:off x="375" y="1152"/>
              <a:ext cx="571" cy="1776"/>
              <a:chOff x="375" y="1152"/>
              <a:chExt cx="571" cy="1776"/>
            </a:xfrm>
          </p:grpSpPr>
          <p:grpSp>
            <p:nvGrpSpPr>
              <p:cNvPr id="49156" name="Group 5"/>
              <p:cNvGrpSpPr>
                <a:grpSpLocks/>
              </p:cNvGrpSpPr>
              <p:nvPr/>
            </p:nvGrpSpPr>
            <p:grpSpPr bwMode="auto">
              <a:xfrm>
                <a:off x="384" y="1152"/>
                <a:ext cx="562" cy="788"/>
                <a:chOff x="384" y="1152"/>
                <a:chExt cx="562" cy="788"/>
              </a:xfrm>
            </p:grpSpPr>
            <p:grpSp>
              <p:nvGrpSpPr>
                <p:cNvPr id="49157" name="Group 6"/>
                <p:cNvGrpSpPr>
                  <a:grpSpLocks/>
                </p:cNvGrpSpPr>
                <p:nvPr/>
              </p:nvGrpSpPr>
              <p:grpSpPr bwMode="auto">
                <a:xfrm flipV="1">
                  <a:off x="384" y="1152"/>
                  <a:ext cx="562" cy="37"/>
                  <a:chOff x="4680" y="7053"/>
                  <a:chExt cx="1764" cy="123"/>
                </a:xfrm>
              </p:grpSpPr>
              <p:grpSp>
                <p:nvGrpSpPr>
                  <p:cNvPr id="49158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680" y="7056"/>
                    <a:ext cx="864" cy="120"/>
                    <a:chOff x="6480" y="6239"/>
                    <a:chExt cx="864" cy="120"/>
                  </a:xfrm>
                </p:grpSpPr>
                <p:sp>
                  <p:nvSpPr>
                    <p:cNvPr id="49159" name="Line 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480" y="6239"/>
                      <a:ext cx="180" cy="11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160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660" y="6239"/>
                      <a:ext cx="180" cy="11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161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40" y="6239"/>
                      <a:ext cx="180" cy="11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162" name="Line 1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020" y="6239"/>
                      <a:ext cx="180" cy="11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163" name="Line 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164" y="6246"/>
                      <a:ext cx="180" cy="11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9164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845" y="7053"/>
                    <a:ext cx="159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916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5580" y="7056"/>
                    <a:ext cx="864" cy="120"/>
                    <a:chOff x="6480" y="6239"/>
                    <a:chExt cx="864" cy="120"/>
                  </a:xfrm>
                </p:grpSpPr>
                <p:sp>
                  <p:nvSpPr>
                    <p:cNvPr id="49166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480" y="6239"/>
                      <a:ext cx="180" cy="11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167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660" y="6239"/>
                      <a:ext cx="180" cy="11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168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40" y="6239"/>
                      <a:ext cx="180" cy="11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169" name="Line 1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020" y="6239"/>
                      <a:ext cx="180" cy="11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170" name="Line 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164" y="6246"/>
                      <a:ext cx="180" cy="11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49171" name="Group 20"/>
                <p:cNvGrpSpPr>
                  <a:grpSpLocks/>
                </p:cNvGrpSpPr>
                <p:nvPr/>
              </p:nvGrpSpPr>
              <p:grpSpPr bwMode="auto">
                <a:xfrm>
                  <a:off x="460" y="1189"/>
                  <a:ext cx="271" cy="751"/>
                  <a:chOff x="1248" y="720"/>
                  <a:chExt cx="340" cy="986"/>
                </a:xfrm>
              </p:grpSpPr>
              <p:grpSp>
                <p:nvGrpSpPr>
                  <p:cNvPr id="49172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248" y="912"/>
                    <a:ext cx="340" cy="794"/>
                    <a:chOff x="5232" y="2745"/>
                    <a:chExt cx="340" cy="794"/>
                  </a:xfrm>
                </p:grpSpPr>
                <p:grpSp>
                  <p:nvGrpSpPr>
                    <p:cNvPr id="49173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32" y="2976"/>
                      <a:ext cx="340" cy="340"/>
                      <a:chOff x="4896" y="2775"/>
                      <a:chExt cx="680" cy="681"/>
                    </a:xfrm>
                  </p:grpSpPr>
                  <p:grpSp>
                    <p:nvGrpSpPr>
                      <p:cNvPr id="49174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96" y="2775"/>
                        <a:ext cx="680" cy="680"/>
                        <a:chOff x="192" y="3351"/>
                        <a:chExt cx="680" cy="680"/>
                      </a:xfrm>
                    </p:grpSpPr>
                    <p:sp>
                      <p:nvSpPr>
                        <p:cNvPr id="49175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" y="3351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9176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" y="3408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49177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33" y="301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9178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5" y="2784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571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49179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46" y="3312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49180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9181" name="Freeform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9182" name="Group 31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337" y="2745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49183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9184" name="Freeform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4918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720"/>
                    <a:ext cx="0" cy="19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9186" name="Group 35"/>
              <p:cNvGrpSpPr>
                <a:grpSpLocks/>
              </p:cNvGrpSpPr>
              <p:nvPr/>
            </p:nvGrpSpPr>
            <p:grpSpPr bwMode="auto">
              <a:xfrm>
                <a:off x="460" y="2137"/>
                <a:ext cx="271" cy="791"/>
                <a:chOff x="460" y="1993"/>
                <a:chExt cx="271" cy="791"/>
              </a:xfrm>
            </p:grpSpPr>
            <p:grpSp>
              <p:nvGrpSpPr>
                <p:cNvPr id="49187" name="Group 36"/>
                <p:cNvGrpSpPr>
                  <a:grpSpLocks/>
                </p:cNvGrpSpPr>
                <p:nvPr/>
              </p:nvGrpSpPr>
              <p:grpSpPr bwMode="auto">
                <a:xfrm>
                  <a:off x="460" y="1993"/>
                  <a:ext cx="271" cy="605"/>
                  <a:chOff x="5232" y="2745"/>
                  <a:chExt cx="340" cy="794"/>
                </a:xfrm>
              </p:grpSpPr>
              <p:grpSp>
                <p:nvGrpSpPr>
                  <p:cNvPr id="49188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5232" y="2976"/>
                    <a:ext cx="340" cy="340"/>
                    <a:chOff x="4896" y="2775"/>
                    <a:chExt cx="680" cy="681"/>
                  </a:xfrm>
                </p:grpSpPr>
                <p:grpSp>
                  <p:nvGrpSpPr>
                    <p:cNvPr id="49189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49190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9191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49192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193" name="AutoShap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49194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5346" y="3312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49195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196" name="Freeform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9197" name="Group 4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337" y="2745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49198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199" name="Freeform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49200" name="Rectangle 49"/>
                <p:cNvSpPr>
                  <a:spLocks noChangeArrowheads="1"/>
                </p:cNvSpPr>
                <p:nvPr/>
              </p:nvSpPr>
              <p:spPr bwMode="auto">
                <a:xfrm>
                  <a:off x="520" y="2674"/>
                  <a:ext cx="153" cy="110"/>
                </a:xfrm>
                <a:prstGeom prst="rect">
                  <a:avLst/>
                </a:prstGeom>
                <a:solidFill>
                  <a:srgbClr val="663300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201" name="Line 50"/>
                <p:cNvSpPr>
                  <a:spLocks noChangeShapeType="1"/>
                </p:cNvSpPr>
                <p:nvPr/>
              </p:nvSpPr>
              <p:spPr bwMode="auto">
                <a:xfrm>
                  <a:off x="589" y="2601"/>
                  <a:ext cx="0" cy="7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9202" name="Line 51"/>
              <p:cNvSpPr>
                <a:spLocks noChangeShapeType="1"/>
              </p:cNvSpPr>
              <p:nvPr/>
            </p:nvSpPr>
            <p:spPr bwMode="auto">
              <a:xfrm flipH="1" flipV="1">
                <a:off x="480" y="1680"/>
                <a:ext cx="96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3" name="Line 52"/>
              <p:cNvSpPr>
                <a:spLocks noChangeShapeType="1"/>
              </p:cNvSpPr>
              <p:nvPr/>
            </p:nvSpPr>
            <p:spPr bwMode="auto">
              <a:xfrm>
                <a:off x="729" y="1632"/>
                <a:ext cx="0" cy="8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4" name="Line 53"/>
              <p:cNvSpPr>
                <a:spLocks noChangeShapeType="1"/>
              </p:cNvSpPr>
              <p:nvPr/>
            </p:nvSpPr>
            <p:spPr bwMode="auto">
              <a:xfrm flipH="1" flipV="1">
                <a:off x="375" y="2208"/>
                <a:ext cx="96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9205" name="Text Box 54"/>
            <p:cNvSpPr txBox="1">
              <a:spLocks noChangeArrowheads="1"/>
            </p:cNvSpPr>
            <p:nvPr/>
          </p:nvSpPr>
          <p:spPr bwMode="auto">
            <a:xfrm>
              <a:off x="432" y="3408"/>
              <a:ext cx="384" cy="23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(a)</a:t>
              </a:r>
            </a:p>
          </p:txBody>
        </p:sp>
      </p:grpSp>
      <p:grpSp>
        <p:nvGrpSpPr>
          <p:cNvPr id="23" name="Group 55"/>
          <p:cNvGrpSpPr>
            <a:grpSpLocks/>
          </p:cNvGrpSpPr>
          <p:nvPr/>
        </p:nvGrpSpPr>
        <p:grpSpPr bwMode="auto">
          <a:xfrm>
            <a:off x="3962400" y="1828800"/>
            <a:ext cx="1066800" cy="3951288"/>
            <a:chOff x="1536" y="1152"/>
            <a:chExt cx="672" cy="2489"/>
          </a:xfrm>
        </p:grpSpPr>
        <p:grpSp>
          <p:nvGrpSpPr>
            <p:cNvPr id="49207" name="Group 56"/>
            <p:cNvGrpSpPr>
              <a:grpSpLocks/>
            </p:cNvGrpSpPr>
            <p:nvPr/>
          </p:nvGrpSpPr>
          <p:grpSpPr bwMode="auto">
            <a:xfrm flipH="1">
              <a:off x="1536" y="1152"/>
              <a:ext cx="633" cy="1536"/>
              <a:chOff x="2256" y="432"/>
              <a:chExt cx="777" cy="2142"/>
            </a:xfrm>
          </p:grpSpPr>
          <p:grpSp>
            <p:nvGrpSpPr>
              <p:cNvPr id="49208" name="Group 57"/>
              <p:cNvGrpSpPr>
                <a:grpSpLocks/>
              </p:cNvGrpSpPr>
              <p:nvPr/>
            </p:nvGrpSpPr>
            <p:grpSpPr bwMode="auto">
              <a:xfrm>
                <a:off x="2688" y="672"/>
                <a:ext cx="340" cy="794"/>
                <a:chOff x="5232" y="2745"/>
                <a:chExt cx="340" cy="794"/>
              </a:xfrm>
            </p:grpSpPr>
            <p:grpSp>
              <p:nvGrpSpPr>
                <p:cNvPr id="49209" name="Group 58"/>
                <p:cNvGrpSpPr>
                  <a:grpSpLocks/>
                </p:cNvGrpSpPr>
                <p:nvPr/>
              </p:nvGrpSpPr>
              <p:grpSpPr bwMode="auto">
                <a:xfrm>
                  <a:off x="5232" y="2976"/>
                  <a:ext cx="340" cy="340"/>
                  <a:chOff x="4896" y="2775"/>
                  <a:chExt cx="680" cy="681"/>
                </a:xfrm>
              </p:grpSpPr>
              <p:grpSp>
                <p:nvGrpSpPr>
                  <p:cNvPr id="4921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49211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212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9213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214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9215" name="Group 64"/>
                <p:cNvGrpSpPr>
                  <a:grpSpLocks/>
                </p:cNvGrpSpPr>
                <p:nvPr/>
              </p:nvGrpSpPr>
              <p:grpSpPr bwMode="auto"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49216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217" name="Freeform 66"/>
                  <p:cNvSpPr>
                    <a:spLocks noChangeArrowheads="1"/>
                  </p:cNvSpPr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218" name="Group 67"/>
                <p:cNvGrpSpPr>
                  <a:grpSpLocks/>
                </p:cNvGrpSpPr>
                <p:nvPr/>
              </p:nvGrpSpPr>
              <p:grpSpPr bwMode="auto"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49219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220" name="Freeform 69"/>
                  <p:cNvSpPr>
                    <a:spLocks noChangeArrowheads="1"/>
                  </p:cNvSpPr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9221" name="Group 70"/>
              <p:cNvGrpSpPr>
                <a:grpSpLocks/>
              </p:cNvGrpSpPr>
              <p:nvPr/>
            </p:nvGrpSpPr>
            <p:grpSpPr bwMode="auto">
              <a:xfrm>
                <a:off x="2352" y="1536"/>
                <a:ext cx="340" cy="794"/>
                <a:chOff x="5232" y="2745"/>
                <a:chExt cx="340" cy="794"/>
              </a:xfrm>
            </p:grpSpPr>
            <p:grpSp>
              <p:nvGrpSpPr>
                <p:cNvPr id="49222" name="Group 71"/>
                <p:cNvGrpSpPr>
                  <a:grpSpLocks/>
                </p:cNvGrpSpPr>
                <p:nvPr/>
              </p:nvGrpSpPr>
              <p:grpSpPr bwMode="auto">
                <a:xfrm>
                  <a:off x="5232" y="2976"/>
                  <a:ext cx="340" cy="340"/>
                  <a:chOff x="4896" y="2775"/>
                  <a:chExt cx="680" cy="681"/>
                </a:xfrm>
              </p:grpSpPr>
              <p:grpSp>
                <p:nvGrpSpPr>
                  <p:cNvPr id="49223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49224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225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9226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227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9228" name="Group 77"/>
                <p:cNvGrpSpPr>
                  <a:grpSpLocks/>
                </p:cNvGrpSpPr>
                <p:nvPr/>
              </p:nvGrpSpPr>
              <p:grpSpPr bwMode="auto"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49229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230" name="Freeform 79"/>
                  <p:cNvSpPr>
                    <a:spLocks noChangeArrowheads="1"/>
                  </p:cNvSpPr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231" name="Group 80"/>
                <p:cNvGrpSpPr>
                  <a:grpSpLocks/>
                </p:cNvGrpSpPr>
                <p:nvPr/>
              </p:nvGrpSpPr>
              <p:grpSpPr bwMode="auto"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49232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233" name="Freeform 82"/>
                  <p:cNvSpPr>
                    <a:spLocks noChangeArrowheads="1"/>
                  </p:cNvSpPr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9234" name="Group 83"/>
              <p:cNvGrpSpPr>
                <a:grpSpLocks/>
              </p:cNvGrpSpPr>
              <p:nvPr/>
            </p:nvGrpSpPr>
            <p:grpSpPr bwMode="auto">
              <a:xfrm flipV="1">
                <a:off x="2256" y="432"/>
                <a:ext cx="706" cy="49"/>
                <a:chOff x="4680" y="7053"/>
                <a:chExt cx="1764" cy="123"/>
              </a:xfrm>
            </p:grpSpPr>
            <p:grpSp>
              <p:nvGrpSpPr>
                <p:cNvPr id="49235" name="Group 84"/>
                <p:cNvGrpSpPr>
                  <a:grpSpLocks/>
                </p:cNvGrpSpPr>
                <p:nvPr/>
              </p:nvGrpSpPr>
              <p:grpSpPr bwMode="auto"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49236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37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38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39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40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9241" name="Line 90"/>
                <p:cNvSpPr>
                  <a:spLocks noChangeShapeType="1"/>
                </p:cNvSpPr>
                <p:nvPr/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9242" name="Group 91"/>
                <p:cNvGrpSpPr>
                  <a:grpSpLocks/>
                </p:cNvGrpSpPr>
                <p:nvPr/>
              </p:nvGrpSpPr>
              <p:grpSpPr bwMode="auto"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49243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44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45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46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47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9248" name="Line 97"/>
              <p:cNvSpPr>
                <a:spLocks noChangeShapeType="1"/>
              </p:cNvSpPr>
              <p:nvPr/>
            </p:nvSpPr>
            <p:spPr bwMode="auto">
              <a:xfrm>
                <a:off x="2352" y="480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49" name="Line 98"/>
              <p:cNvSpPr>
                <a:spLocks noChangeShapeType="1"/>
              </p:cNvSpPr>
              <p:nvPr/>
            </p:nvSpPr>
            <p:spPr bwMode="auto">
              <a:xfrm>
                <a:off x="3033" y="1056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50" name="Line 99"/>
              <p:cNvSpPr>
                <a:spLocks noChangeShapeType="1"/>
              </p:cNvSpPr>
              <p:nvPr/>
            </p:nvSpPr>
            <p:spPr bwMode="auto">
              <a:xfrm>
                <a:off x="2832" y="48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51" name="Rectangle 100"/>
              <p:cNvSpPr>
                <a:spLocks noChangeArrowheads="1"/>
              </p:cNvSpPr>
              <p:nvPr/>
            </p:nvSpPr>
            <p:spPr bwMode="auto">
              <a:xfrm>
                <a:off x="2427" y="2430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252" name="Line 101"/>
              <p:cNvSpPr>
                <a:spLocks noChangeShapeType="1"/>
              </p:cNvSpPr>
              <p:nvPr/>
            </p:nvSpPr>
            <p:spPr bwMode="auto">
              <a:xfrm>
                <a:off x="2514" y="233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53" name="Line 102"/>
              <p:cNvSpPr>
                <a:spLocks noChangeShapeType="1"/>
              </p:cNvSpPr>
              <p:nvPr/>
            </p:nvSpPr>
            <p:spPr bwMode="auto">
              <a:xfrm>
                <a:off x="2679" y="1104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9254" name="Text Box 103"/>
            <p:cNvSpPr txBox="1">
              <a:spLocks noChangeArrowheads="1"/>
            </p:cNvSpPr>
            <p:nvPr/>
          </p:nvSpPr>
          <p:spPr bwMode="auto">
            <a:xfrm>
              <a:off x="1776" y="3408"/>
              <a:ext cx="432" cy="23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(b)</a:t>
              </a:r>
            </a:p>
          </p:txBody>
        </p:sp>
      </p:grpSp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5981701" y="1828800"/>
            <a:ext cx="1247775" cy="3951288"/>
            <a:chOff x="2808" y="1152"/>
            <a:chExt cx="786" cy="2489"/>
          </a:xfrm>
        </p:grpSpPr>
        <p:grpSp>
          <p:nvGrpSpPr>
            <p:cNvPr id="49256" name="Group 105"/>
            <p:cNvGrpSpPr>
              <a:grpSpLocks/>
            </p:cNvGrpSpPr>
            <p:nvPr/>
          </p:nvGrpSpPr>
          <p:grpSpPr bwMode="auto">
            <a:xfrm>
              <a:off x="2808" y="1152"/>
              <a:ext cx="786" cy="1632"/>
              <a:chOff x="2808" y="1152"/>
              <a:chExt cx="786" cy="1632"/>
            </a:xfrm>
          </p:grpSpPr>
          <p:sp>
            <p:nvSpPr>
              <p:cNvPr id="49257" name="Line 106"/>
              <p:cNvSpPr>
                <a:spLocks noChangeShapeType="1"/>
              </p:cNvSpPr>
              <p:nvPr/>
            </p:nvSpPr>
            <p:spPr bwMode="auto">
              <a:xfrm flipH="1">
                <a:off x="3546" y="2736"/>
                <a:ext cx="48" cy="4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9258" name="Group 107"/>
              <p:cNvGrpSpPr>
                <a:grpSpLocks/>
              </p:cNvGrpSpPr>
              <p:nvPr/>
            </p:nvGrpSpPr>
            <p:grpSpPr bwMode="auto">
              <a:xfrm>
                <a:off x="2808" y="1152"/>
                <a:ext cx="768" cy="1632"/>
                <a:chOff x="2808" y="1152"/>
                <a:chExt cx="768" cy="1632"/>
              </a:xfrm>
            </p:grpSpPr>
            <p:grpSp>
              <p:nvGrpSpPr>
                <p:cNvPr id="49259" name="Group 108"/>
                <p:cNvGrpSpPr>
                  <a:grpSpLocks/>
                </p:cNvGrpSpPr>
                <p:nvPr/>
              </p:nvGrpSpPr>
              <p:grpSpPr bwMode="auto">
                <a:xfrm>
                  <a:off x="2808" y="1152"/>
                  <a:ext cx="768" cy="1584"/>
                  <a:chOff x="2832" y="1152"/>
                  <a:chExt cx="768" cy="1584"/>
                </a:xfrm>
              </p:grpSpPr>
              <p:grpSp>
                <p:nvGrpSpPr>
                  <p:cNvPr id="49260" name="Group 109"/>
                  <p:cNvGrpSpPr>
                    <a:grpSpLocks/>
                  </p:cNvGrpSpPr>
                  <p:nvPr/>
                </p:nvGrpSpPr>
                <p:grpSpPr bwMode="auto">
                  <a:xfrm flipH="1">
                    <a:off x="2909" y="1327"/>
                    <a:ext cx="259" cy="577"/>
                    <a:chOff x="5232" y="2745"/>
                    <a:chExt cx="340" cy="794"/>
                  </a:xfrm>
                </p:grpSpPr>
                <p:grpSp>
                  <p:nvGrpSpPr>
                    <p:cNvPr id="49261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32" y="2976"/>
                      <a:ext cx="340" cy="340"/>
                      <a:chOff x="4896" y="2775"/>
                      <a:chExt cx="680" cy="681"/>
                    </a:xfrm>
                  </p:grpSpPr>
                  <p:grpSp>
                    <p:nvGrpSpPr>
                      <p:cNvPr id="49262" name="Group 1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96" y="2775"/>
                        <a:ext cx="680" cy="680"/>
                        <a:chOff x="192" y="3351"/>
                        <a:chExt cx="680" cy="680"/>
                      </a:xfrm>
                    </p:grpSpPr>
                    <p:sp>
                      <p:nvSpPr>
                        <p:cNvPr id="49263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" y="3351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9264" name="Oval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" y="3408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49265" name="Oval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33" y="301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9266" name="AutoShap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5" y="2784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571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49267" name="Group 1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46" y="3312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49268" name="Oval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9269" name="Freeform 1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9270" name="Group 119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337" y="2745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49271" name="Oval 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9272" name="Freeform 1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49273" name="Group 122"/>
                  <p:cNvGrpSpPr>
                    <a:grpSpLocks/>
                  </p:cNvGrpSpPr>
                  <p:nvPr/>
                </p:nvGrpSpPr>
                <p:grpSpPr bwMode="auto">
                  <a:xfrm flipH="1">
                    <a:off x="3165" y="1955"/>
                    <a:ext cx="259" cy="577"/>
                    <a:chOff x="5232" y="2745"/>
                    <a:chExt cx="340" cy="794"/>
                  </a:xfrm>
                </p:grpSpPr>
                <p:grpSp>
                  <p:nvGrpSpPr>
                    <p:cNvPr id="49274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32" y="2976"/>
                      <a:ext cx="340" cy="340"/>
                      <a:chOff x="4896" y="2775"/>
                      <a:chExt cx="680" cy="681"/>
                    </a:xfrm>
                  </p:grpSpPr>
                  <p:grpSp>
                    <p:nvGrpSpPr>
                      <p:cNvPr id="49275" name="Group 1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96" y="2775"/>
                        <a:ext cx="680" cy="680"/>
                        <a:chOff x="192" y="3351"/>
                        <a:chExt cx="680" cy="680"/>
                      </a:xfrm>
                    </p:grpSpPr>
                    <p:sp>
                      <p:nvSpPr>
                        <p:cNvPr id="49276" name="Oval 1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" y="3351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9277" name="Oval 1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" y="3408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49278" name="Oval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33" y="301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9279" name="AutoShap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5" y="2784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571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49280" name="Group 1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46" y="3312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49281" name="Oval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9282" name="Freeform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49283" name="Group 132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337" y="2745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49284" name="Oval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9285" name="Freeform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49286" name="Group 13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2959" y="1152"/>
                    <a:ext cx="538" cy="36"/>
                    <a:chOff x="4680" y="7053"/>
                    <a:chExt cx="1764" cy="123"/>
                  </a:xfrm>
                </p:grpSpPr>
                <p:grpSp>
                  <p:nvGrpSpPr>
                    <p:cNvPr id="49287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0" y="7056"/>
                      <a:ext cx="864" cy="120"/>
                      <a:chOff x="6480" y="6239"/>
                      <a:chExt cx="864" cy="120"/>
                    </a:xfrm>
                  </p:grpSpPr>
                  <p:sp>
                    <p:nvSpPr>
                      <p:cNvPr id="49288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48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289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66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290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84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291" name="Line 14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02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292" name="Line 14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164" y="6246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9293" name="Line 1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5" y="7053"/>
                      <a:ext cx="1593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49294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80" y="7056"/>
                      <a:ext cx="864" cy="120"/>
                      <a:chOff x="6480" y="6239"/>
                      <a:chExt cx="864" cy="120"/>
                    </a:xfrm>
                  </p:grpSpPr>
                  <p:sp>
                    <p:nvSpPr>
                      <p:cNvPr id="49295" name="Line 14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48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296" name="Line 14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66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297" name="Line 14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84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298" name="Line 1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02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299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164" y="6246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49300" name="Line 149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3424" y="1656"/>
                    <a:ext cx="0" cy="59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301" name="Rectangle 15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832" y="2158"/>
                    <a:ext cx="146" cy="105"/>
                  </a:xfrm>
                  <a:prstGeom prst="rect">
                    <a:avLst/>
                  </a:prstGeom>
                  <a:solidFill>
                    <a:srgbClr val="663300"/>
                  </a:solidFill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302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05" y="1606"/>
                    <a:ext cx="0" cy="559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303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3161" y="1641"/>
                    <a:ext cx="0" cy="62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304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2527"/>
                    <a:ext cx="0" cy="209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305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3051" y="2723"/>
                    <a:ext cx="549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306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3042" y="1191"/>
                    <a:ext cx="0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9307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3036" y="2736"/>
                  <a:ext cx="48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08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3096" y="2736"/>
                  <a:ext cx="48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09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3144" y="2736"/>
                  <a:ext cx="48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10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3192" y="2736"/>
                  <a:ext cx="48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11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3252" y="2736"/>
                  <a:ext cx="48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12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3312" y="2736"/>
                  <a:ext cx="48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13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3390" y="2736"/>
                  <a:ext cx="48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14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3438" y="2736"/>
                  <a:ext cx="48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15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3486" y="2736"/>
                  <a:ext cx="48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16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2979" y="2736"/>
                  <a:ext cx="48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9317" name="Text Box 166"/>
            <p:cNvSpPr txBox="1">
              <a:spLocks noChangeArrowheads="1"/>
            </p:cNvSpPr>
            <p:nvPr/>
          </p:nvSpPr>
          <p:spPr bwMode="auto">
            <a:xfrm>
              <a:off x="3072" y="3408"/>
              <a:ext cx="432" cy="23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(c)</a:t>
              </a:r>
            </a:p>
          </p:txBody>
        </p:sp>
      </p:grpSp>
      <p:grpSp>
        <p:nvGrpSpPr>
          <p:cNvPr id="23566" name="Group 167"/>
          <p:cNvGrpSpPr>
            <a:grpSpLocks/>
          </p:cNvGrpSpPr>
          <p:nvPr/>
        </p:nvGrpSpPr>
        <p:grpSpPr bwMode="auto">
          <a:xfrm>
            <a:off x="8001001" y="1828800"/>
            <a:ext cx="892175" cy="3951288"/>
            <a:chOff x="4080" y="1152"/>
            <a:chExt cx="562" cy="2489"/>
          </a:xfrm>
        </p:grpSpPr>
        <p:grpSp>
          <p:nvGrpSpPr>
            <p:cNvPr id="49319" name="Group 168"/>
            <p:cNvGrpSpPr>
              <a:grpSpLocks/>
            </p:cNvGrpSpPr>
            <p:nvPr/>
          </p:nvGrpSpPr>
          <p:grpSpPr bwMode="auto">
            <a:xfrm>
              <a:off x="4080" y="1152"/>
              <a:ext cx="562" cy="2112"/>
              <a:chOff x="4560" y="816"/>
              <a:chExt cx="706" cy="2649"/>
            </a:xfrm>
          </p:grpSpPr>
          <p:grpSp>
            <p:nvGrpSpPr>
              <p:cNvPr id="49320" name="Group 169"/>
              <p:cNvGrpSpPr>
                <a:grpSpLocks/>
              </p:cNvGrpSpPr>
              <p:nvPr/>
            </p:nvGrpSpPr>
            <p:grpSpPr bwMode="auto">
              <a:xfrm>
                <a:off x="4704" y="2448"/>
                <a:ext cx="340" cy="794"/>
                <a:chOff x="5232" y="2745"/>
                <a:chExt cx="340" cy="794"/>
              </a:xfrm>
            </p:grpSpPr>
            <p:grpSp>
              <p:nvGrpSpPr>
                <p:cNvPr id="49321" name="Group 170"/>
                <p:cNvGrpSpPr>
                  <a:grpSpLocks/>
                </p:cNvGrpSpPr>
                <p:nvPr/>
              </p:nvGrpSpPr>
              <p:grpSpPr bwMode="auto">
                <a:xfrm>
                  <a:off x="5232" y="2976"/>
                  <a:ext cx="340" cy="340"/>
                  <a:chOff x="4896" y="2775"/>
                  <a:chExt cx="680" cy="681"/>
                </a:xfrm>
              </p:grpSpPr>
              <p:grpSp>
                <p:nvGrpSpPr>
                  <p:cNvPr id="49322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49323" name="Oval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324" name="Oval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9325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326" name="AutoShape 175"/>
                  <p:cNvSpPr>
                    <a:spLocks noChangeArrowheads="1"/>
                  </p:cNvSpPr>
                  <p:nvPr/>
                </p:nvSpPr>
                <p:spPr bwMode="auto"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9327" name="Group 176"/>
                <p:cNvGrpSpPr>
                  <a:grpSpLocks/>
                </p:cNvGrpSpPr>
                <p:nvPr/>
              </p:nvGrpSpPr>
              <p:grpSpPr bwMode="auto"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49328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329" name="Freeform 178"/>
                  <p:cNvSpPr>
                    <a:spLocks noChangeArrowheads="1"/>
                  </p:cNvSpPr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330" name="Group 179"/>
                <p:cNvGrpSpPr>
                  <a:grpSpLocks/>
                </p:cNvGrpSpPr>
                <p:nvPr/>
              </p:nvGrpSpPr>
              <p:grpSpPr bwMode="auto"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49331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332" name="Freeform 181"/>
                  <p:cNvSpPr>
                    <a:spLocks noChangeArrowheads="1"/>
                  </p:cNvSpPr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9333" name="Group 182"/>
              <p:cNvGrpSpPr>
                <a:grpSpLocks/>
              </p:cNvGrpSpPr>
              <p:nvPr/>
            </p:nvGrpSpPr>
            <p:grpSpPr bwMode="auto">
              <a:xfrm>
                <a:off x="4773" y="3234"/>
                <a:ext cx="192" cy="231"/>
                <a:chOff x="3744" y="3081"/>
                <a:chExt cx="192" cy="231"/>
              </a:xfrm>
            </p:grpSpPr>
            <p:sp>
              <p:nvSpPr>
                <p:cNvPr id="49334" name="Rectangle 183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335" name="Line 184"/>
                <p:cNvSpPr>
                  <a:spLocks noChangeShapeType="1"/>
                </p:cNvSpPr>
                <p:nvPr/>
              </p:nvSpPr>
              <p:spPr bwMode="auto">
                <a:xfrm>
                  <a:off x="3831" y="3081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336" name="Group 185"/>
              <p:cNvGrpSpPr>
                <a:grpSpLocks/>
              </p:cNvGrpSpPr>
              <p:nvPr/>
            </p:nvGrpSpPr>
            <p:grpSpPr bwMode="auto">
              <a:xfrm>
                <a:off x="4560" y="816"/>
                <a:ext cx="706" cy="1317"/>
                <a:chOff x="4560" y="816"/>
                <a:chExt cx="706" cy="1317"/>
              </a:xfrm>
            </p:grpSpPr>
            <p:grpSp>
              <p:nvGrpSpPr>
                <p:cNvPr id="49337" name="Group 186"/>
                <p:cNvGrpSpPr>
                  <a:grpSpLocks/>
                </p:cNvGrpSpPr>
                <p:nvPr/>
              </p:nvGrpSpPr>
              <p:grpSpPr bwMode="auto">
                <a:xfrm>
                  <a:off x="4560" y="816"/>
                  <a:ext cx="706" cy="864"/>
                  <a:chOff x="4560" y="816"/>
                  <a:chExt cx="706" cy="864"/>
                </a:xfrm>
              </p:grpSpPr>
              <p:grpSp>
                <p:nvGrpSpPr>
                  <p:cNvPr id="49338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4704" y="1287"/>
                    <a:ext cx="340" cy="340"/>
                    <a:chOff x="4896" y="2775"/>
                    <a:chExt cx="680" cy="681"/>
                  </a:xfrm>
                </p:grpSpPr>
                <p:grpSp>
                  <p:nvGrpSpPr>
                    <p:cNvPr id="49339" name="Group 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49340" name="Oval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9341" name="Oval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49342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343" name="AutoShap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4934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4848" y="1623"/>
                    <a:ext cx="48" cy="57"/>
                    <a:chOff x="1015" y="3264"/>
                    <a:chExt cx="148" cy="320"/>
                  </a:xfrm>
                </p:grpSpPr>
                <p:sp>
                  <p:nvSpPr>
                    <p:cNvPr id="49345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346" name="Freeform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9347" name="Group 19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809" y="1056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49348" name="Oval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349" name="Freeform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9350" name="Group 199"/>
                  <p:cNvGrpSpPr>
                    <a:grpSpLocks/>
                  </p:cNvGrpSpPr>
                  <p:nvPr/>
                </p:nvGrpSpPr>
                <p:grpSpPr bwMode="auto">
                  <a:xfrm flipV="1">
                    <a:off x="4560" y="816"/>
                    <a:ext cx="706" cy="49"/>
                    <a:chOff x="4680" y="7053"/>
                    <a:chExt cx="1764" cy="123"/>
                  </a:xfrm>
                </p:grpSpPr>
                <p:grpSp>
                  <p:nvGrpSpPr>
                    <p:cNvPr id="49351" name="Group 2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0" y="7056"/>
                      <a:ext cx="864" cy="120"/>
                      <a:chOff x="6480" y="6239"/>
                      <a:chExt cx="864" cy="120"/>
                    </a:xfrm>
                  </p:grpSpPr>
                  <p:sp>
                    <p:nvSpPr>
                      <p:cNvPr id="49352" name="Line 20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48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353" name="Line 20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66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354" name="Line 20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84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355" name="Line 20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02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356" name="Line 20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164" y="6246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49357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5" y="7053"/>
                      <a:ext cx="1593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49358" name="Group 2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80" y="7056"/>
                      <a:ext cx="864" cy="120"/>
                      <a:chOff x="6480" y="6239"/>
                      <a:chExt cx="864" cy="120"/>
                    </a:xfrm>
                  </p:grpSpPr>
                  <p:sp>
                    <p:nvSpPr>
                      <p:cNvPr id="49359" name="Line 20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48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360" name="Line 20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66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361" name="Line 21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84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362" name="Line 2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02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9363" name="Line 21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164" y="6246"/>
                        <a:ext cx="180" cy="11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4936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864"/>
                    <a:ext cx="0" cy="19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365" name="Group 214"/>
                <p:cNvGrpSpPr>
                  <a:grpSpLocks/>
                </p:cNvGrpSpPr>
                <p:nvPr/>
              </p:nvGrpSpPr>
              <p:grpSpPr bwMode="auto">
                <a:xfrm>
                  <a:off x="4761" y="1632"/>
                  <a:ext cx="227" cy="501"/>
                  <a:chOff x="1584" y="3108"/>
                  <a:chExt cx="227" cy="501"/>
                </a:xfrm>
              </p:grpSpPr>
              <p:grpSp>
                <p:nvGrpSpPr>
                  <p:cNvPr id="49366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1584" y="3216"/>
                    <a:ext cx="227" cy="227"/>
                    <a:chOff x="4896" y="2775"/>
                    <a:chExt cx="680" cy="681"/>
                  </a:xfrm>
                </p:grpSpPr>
                <p:grpSp>
                  <p:nvGrpSpPr>
                    <p:cNvPr id="49367" name="Group 2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49368" name="Oval 2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9369" name="Oval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49370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371" name="AutoShap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49372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1659" y="3456"/>
                    <a:ext cx="72" cy="153"/>
                    <a:chOff x="1015" y="3264"/>
                    <a:chExt cx="148" cy="320"/>
                  </a:xfrm>
                </p:grpSpPr>
                <p:sp>
                  <p:nvSpPr>
                    <p:cNvPr id="49373" name="Oval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374" name="Freeform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9375" name="Group 22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662" y="3108"/>
                    <a:ext cx="63" cy="83"/>
                    <a:chOff x="1015" y="3264"/>
                    <a:chExt cx="148" cy="320"/>
                  </a:xfrm>
                </p:grpSpPr>
                <p:sp>
                  <p:nvSpPr>
                    <p:cNvPr id="49376" name="Oval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377" name="Freeform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avLst/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49378" name="Line 227"/>
              <p:cNvSpPr>
                <a:spLocks noChangeShapeType="1"/>
              </p:cNvSpPr>
              <p:nvPr/>
            </p:nvSpPr>
            <p:spPr bwMode="auto">
              <a:xfrm flipH="1" flipV="1">
                <a:off x="4752" y="1872"/>
                <a:ext cx="9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79" name="Line 228"/>
              <p:cNvSpPr>
                <a:spLocks noChangeShapeType="1"/>
              </p:cNvSpPr>
              <p:nvPr/>
            </p:nvSpPr>
            <p:spPr bwMode="auto">
              <a:xfrm>
                <a:off x="4992" y="1872"/>
                <a:ext cx="48" cy="96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80" name="Line 229"/>
              <p:cNvSpPr>
                <a:spLocks noChangeShapeType="1"/>
              </p:cNvSpPr>
              <p:nvPr/>
            </p:nvSpPr>
            <p:spPr bwMode="auto">
              <a:xfrm flipV="1">
                <a:off x="4704" y="1392"/>
                <a:ext cx="0" cy="14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81" name="Line 230"/>
              <p:cNvSpPr>
                <a:spLocks noChangeShapeType="1"/>
              </p:cNvSpPr>
              <p:nvPr/>
            </p:nvSpPr>
            <p:spPr bwMode="auto">
              <a:xfrm>
                <a:off x="5040" y="1392"/>
                <a:ext cx="192" cy="76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9382" name="Text Box 231"/>
            <p:cNvSpPr txBox="1">
              <a:spLocks noChangeArrowheads="1"/>
            </p:cNvSpPr>
            <p:nvPr/>
          </p:nvSpPr>
          <p:spPr bwMode="auto">
            <a:xfrm>
              <a:off x="4128" y="3408"/>
              <a:ext cx="432" cy="23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(d)</a:t>
              </a:r>
            </a:p>
          </p:txBody>
        </p:sp>
      </p:grpSp>
      <p:sp>
        <p:nvSpPr>
          <p:cNvPr id="5" name="Text Box 232"/>
          <p:cNvSpPr txBox="1">
            <a:spLocks noChangeArrowheads="1"/>
          </p:cNvSpPr>
          <p:nvPr/>
        </p:nvSpPr>
        <p:spPr bwMode="auto">
          <a:xfrm>
            <a:off x="6705600" y="2286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( b )</a:t>
            </a:r>
          </a:p>
        </p:txBody>
      </p:sp>
      <p:sp>
        <p:nvSpPr>
          <p:cNvPr id="6" name="Text Box 233"/>
          <p:cNvSpPr txBox="1">
            <a:spLocks noChangeArrowheads="1"/>
          </p:cNvSpPr>
          <p:nvPr/>
        </p:nvSpPr>
        <p:spPr bwMode="auto">
          <a:xfrm>
            <a:off x="1752600" y="6858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(  c  )</a:t>
            </a:r>
          </a:p>
        </p:txBody>
      </p:sp>
      <p:grpSp>
        <p:nvGrpSpPr>
          <p:cNvPr id="23800" name="Group 234"/>
          <p:cNvGrpSpPr>
            <a:grpSpLocks/>
          </p:cNvGrpSpPr>
          <p:nvPr/>
        </p:nvGrpSpPr>
        <p:grpSpPr bwMode="auto">
          <a:xfrm>
            <a:off x="4967288" y="685801"/>
            <a:ext cx="2728912" cy="538163"/>
            <a:chOff x="2169" y="432"/>
            <a:chExt cx="1719" cy="339"/>
          </a:xfrm>
        </p:grpSpPr>
        <p:sp>
          <p:nvSpPr>
            <p:cNvPr id="49386" name="Text Box 235"/>
            <p:cNvSpPr txBox="1">
              <a:spLocks noChangeArrowheads="1"/>
            </p:cNvSpPr>
            <p:nvPr/>
          </p:nvSpPr>
          <p:spPr bwMode="auto">
            <a:xfrm>
              <a:off x="2169" y="444"/>
              <a:ext cx="4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49387" name="Text Box 236"/>
            <p:cNvSpPr txBox="1">
              <a:spLocks noChangeArrowheads="1"/>
            </p:cNvSpPr>
            <p:nvPr/>
          </p:nvSpPr>
          <p:spPr bwMode="auto">
            <a:xfrm>
              <a:off x="3456" y="432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(d)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295959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"/>
          <p:cNvSpPr txBox="1">
            <a:spLocks noChangeArrowheads="1"/>
          </p:cNvSpPr>
          <p:nvPr/>
        </p:nvSpPr>
        <p:spPr bwMode="auto">
          <a:xfrm>
            <a:off x="2438400" y="1082676"/>
            <a:ext cx="8229600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b="1">
                <a:solidFill>
                  <a:srgbClr val="0000FF"/>
                </a:solidFill>
                <a:latin typeface="宋体" panose="02010600030101010101" pitchFamily="2" charset="-122"/>
              </a:rPr>
              <a:t>实验表明，使用滑轮组拉重物时，若动滑轮重和</a:t>
            </a:r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绳与滑</a:t>
            </a:r>
          </a:p>
          <a:p>
            <a:pPr>
              <a:lnSpc>
                <a:spcPct val="140000"/>
              </a:lnSpc>
            </a:pPr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轮间的</a:t>
            </a:r>
            <a:r>
              <a:rPr lang="zh-CN" altLang="zh-CN" b="1">
                <a:solidFill>
                  <a:srgbClr val="0000FF"/>
                </a:solidFill>
                <a:latin typeface="宋体" panose="02010600030101010101" pitchFamily="2" charset="-122"/>
              </a:rPr>
              <a:t>摩擦不计，动滑轮被几股绳子拉住，所用的力就</a:t>
            </a:r>
            <a:endParaRPr lang="zh-CN" altLang="en-US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zh-CN" b="1">
                <a:solidFill>
                  <a:srgbClr val="0000FF"/>
                </a:solidFill>
                <a:latin typeface="宋体" panose="02010600030101010101" pitchFamily="2" charset="-122"/>
              </a:rPr>
              <a:t>是物体与接触面摩擦力的几分之一</a:t>
            </a:r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zh-CN" altLang="zh-CN" b="1">
                <a:solidFill>
                  <a:srgbClr val="0000FF"/>
                </a:solidFill>
                <a:latin typeface="宋体" panose="02010600030101010101" pitchFamily="2" charset="-122"/>
              </a:rPr>
              <a:t>即</a:t>
            </a:r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      。</a:t>
            </a:r>
          </a:p>
          <a:p>
            <a:pPr>
              <a:lnSpc>
                <a:spcPct val="140000"/>
              </a:lnSpc>
            </a:pPr>
            <a:endParaRPr lang="zh-CN" altLang="en-US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endParaRPr lang="zh-CN" altLang="en-US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endParaRPr lang="zh-CN" altLang="en-US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endParaRPr lang="zh-CN" altLang="en-US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endParaRPr lang="zh-CN" altLang="en-US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如图所示，拉力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</a:rPr>
              <a:t>F</a:t>
            </a:r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的大小等于＿＿＿＿。</a:t>
            </a: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7767638" y="2152650"/>
          <a:ext cx="825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825459" imgH="673125" progId="Equation.DSMT4">
                  <p:embed/>
                </p:oleObj>
              </mc:Choice>
              <mc:Fallback>
                <p:oleObj r:id="rId4" imgW="825459" imgH="673125" progId="Equation.DSMT4">
                  <p:embed/>
                  <p:pic>
                    <p:nvPicPr>
                      <p:cNvPr id="50178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7638" y="2152650"/>
                        <a:ext cx="825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36900" y="3203575"/>
            <a:ext cx="5029200" cy="1524000"/>
            <a:chOff x="0" y="1680"/>
            <a:chExt cx="3168" cy="960"/>
          </a:xfrm>
        </p:grpSpPr>
        <p:sp>
          <p:nvSpPr>
            <p:cNvPr id="50180" name="Line 5"/>
            <p:cNvSpPr>
              <a:spLocks noChangeShapeType="1"/>
            </p:cNvSpPr>
            <p:nvPr/>
          </p:nvSpPr>
          <p:spPr bwMode="auto">
            <a:xfrm>
              <a:off x="96" y="254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0181" name="Group 6"/>
            <p:cNvGrpSpPr>
              <a:grpSpLocks/>
            </p:cNvGrpSpPr>
            <p:nvPr/>
          </p:nvGrpSpPr>
          <p:grpSpPr bwMode="auto">
            <a:xfrm>
              <a:off x="0" y="1680"/>
              <a:ext cx="3168" cy="960"/>
              <a:chOff x="0" y="1680"/>
              <a:chExt cx="3168" cy="960"/>
            </a:xfrm>
          </p:grpSpPr>
          <p:sp>
            <p:nvSpPr>
              <p:cNvPr id="50182" name="Line 7"/>
              <p:cNvSpPr>
                <a:spLocks noChangeShapeType="1"/>
              </p:cNvSpPr>
              <p:nvPr/>
            </p:nvSpPr>
            <p:spPr bwMode="auto">
              <a:xfrm>
                <a:off x="96" y="1872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0183" name="Group 8"/>
              <p:cNvGrpSpPr>
                <a:grpSpLocks/>
              </p:cNvGrpSpPr>
              <p:nvPr/>
            </p:nvGrpSpPr>
            <p:grpSpPr bwMode="auto">
              <a:xfrm>
                <a:off x="0" y="1680"/>
                <a:ext cx="3168" cy="960"/>
                <a:chOff x="0" y="1680"/>
                <a:chExt cx="3168" cy="960"/>
              </a:xfrm>
            </p:grpSpPr>
            <p:sp>
              <p:nvSpPr>
                <p:cNvPr id="50184" name="Rectangle 9"/>
                <p:cNvSpPr>
                  <a:spLocks noChangeArrowheads="1"/>
                </p:cNvSpPr>
                <p:nvPr/>
              </p:nvSpPr>
              <p:spPr bwMode="auto">
                <a:xfrm>
                  <a:off x="2736" y="2064"/>
                  <a:ext cx="432" cy="48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0185" name="Group 10"/>
                <p:cNvGrpSpPr>
                  <a:grpSpLocks/>
                </p:cNvGrpSpPr>
                <p:nvPr/>
              </p:nvGrpSpPr>
              <p:grpSpPr bwMode="auto">
                <a:xfrm>
                  <a:off x="0" y="1680"/>
                  <a:ext cx="3168" cy="960"/>
                  <a:chOff x="0" y="1680"/>
                  <a:chExt cx="3168" cy="960"/>
                </a:xfrm>
              </p:grpSpPr>
              <p:grpSp>
                <p:nvGrpSpPr>
                  <p:cNvPr id="50186" name="Group 11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811" y="1885"/>
                    <a:ext cx="340" cy="794"/>
                    <a:chOff x="5232" y="2745"/>
                    <a:chExt cx="340" cy="794"/>
                  </a:xfrm>
                </p:grpSpPr>
                <p:grpSp>
                  <p:nvGrpSpPr>
                    <p:cNvPr id="5018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32" y="2976"/>
                      <a:ext cx="340" cy="340"/>
                      <a:chOff x="4896" y="2775"/>
                      <a:chExt cx="680" cy="681"/>
                    </a:xfrm>
                  </p:grpSpPr>
                  <p:grpSp>
                    <p:nvGrpSpPr>
                      <p:cNvPr id="50188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96" y="2775"/>
                        <a:ext cx="680" cy="680"/>
                        <a:chOff x="192" y="3351"/>
                        <a:chExt cx="680" cy="680"/>
                      </a:xfrm>
                    </p:grpSpPr>
                    <p:sp>
                      <p:nvSpPr>
                        <p:cNvPr id="50189" name="Oval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" y="3351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0190" name="Oval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" y="3408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50191" name="Oval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33" y="301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0192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5" y="2784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50193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46" y="3312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50194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0195" name="Freeform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0196" name="Group 21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337" y="2745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50197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0198" name="Freeform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0199" name="Group 2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611" y="1885"/>
                    <a:ext cx="340" cy="794"/>
                    <a:chOff x="5232" y="2745"/>
                    <a:chExt cx="340" cy="794"/>
                  </a:xfrm>
                </p:grpSpPr>
                <p:grpSp>
                  <p:nvGrpSpPr>
                    <p:cNvPr id="50200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32" y="2976"/>
                      <a:ext cx="340" cy="340"/>
                      <a:chOff x="4896" y="2775"/>
                      <a:chExt cx="680" cy="681"/>
                    </a:xfrm>
                  </p:grpSpPr>
                  <p:grpSp>
                    <p:nvGrpSpPr>
                      <p:cNvPr id="50201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96" y="2775"/>
                        <a:ext cx="680" cy="680"/>
                        <a:chOff x="192" y="3351"/>
                        <a:chExt cx="680" cy="680"/>
                      </a:xfrm>
                    </p:grpSpPr>
                    <p:sp>
                      <p:nvSpPr>
                        <p:cNvPr id="50202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" y="3351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0203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" y="3408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50204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33" y="301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0205" name="AutoShap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5" y="2784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50206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46" y="3312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50207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0208" name="Freeform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0209" name="Group 34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337" y="2745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5021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0211" name="Freeform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avLst/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50212" name="Line 37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1368" y="1857"/>
                    <a:ext cx="0" cy="12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13" name="Line 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16" y="2112"/>
                    <a:ext cx="768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14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56" y="1920"/>
                    <a:ext cx="1008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021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0" y="1872"/>
                    <a:ext cx="3168" cy="768"/>
                    <a:chOff x="0" y="1872"/>
                    <a:chExt cx="3168" cy="768"/>
                  </a:xfrm>
                </p:grpSpPr>
                <p:sp>
                  <p:nvSpPr>
                    <p:cNvPr id="50216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872"/>
                      <a:ext cx="96" cy="67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0217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544"/>
                      <a:ext cx="3168" cy="96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5021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99" y="2283"/>
                    <a:ext cx="29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19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361" y="2295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20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8" y="1680"/>
                    <a:ext cx="336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>
                        <a:latin typeface="Times New Roman" panose="02020603050405020304" pitchFamily="18" charset="0"/>
                      </a:rPr>
                      <a:t>F</a:t>
                    </a:r>
                  </a:p>
                </p:txBody>
              </p:sp>
              <p:sp>
                <p:nvSpPr>
                  <p:cNvPr id="50221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872"/>
                    <a:ext cx="288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5400">
                        <a:latin typeface="Times New Roman" panose="02020603050405020304" pitchFamily="18" charset="0"/>
                      </a:rPr>
                      <a:t>.</a:t>
                    </a:r>
                  </a:p>
                </p:txBody>
              </p:sp>
            </p:grpSp>
          </p:grpSp>
        </p:grpSp>
      </p:grp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7785100" y="3736976"/>
            <a:ext cx="914400" cy="447675"/>
            <a:chOff x="2928" y="2016"/>
            <a:chExt cx="576" cy="282"/>
          </a:xfrm>
        </p:grpSpPr>
        <p:sp>
          <p:nvSpPr>
            <p:cNvPr id="50223" name="Line 48"/>
            <p:cNvSpPr>
              <a:spLocks noChangeShapeType="1"/>
            </p:cNvSpPr>
            <p:nvPr/>
          </p:nvSpPr>
          <p:spPr bwMode="auto">
            <a:xfrm>
              <a:off x="2928" y="2298"/>
              <a:ext cx="38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4" name="Text Box 49"/>
            <p:cNvSpPr txBox="1">
              <a:spLocks noChangeArrowheads="1"/>
            </p:cNvSpPr>
            <p:nvPr/>
          </p:nvSpPr>
          <p:spPr bwMode="auto">
            <a:xfrm>
              <a:off x="3168" y="2016"/>
              <a:ext cx="3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FF33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18" name="Group 50"/>
          <p:cNvGrpSpPr>
            <a:grpSpLocks/>
          </p:cNvGrpSpPr>
          <p:nvPr/>
        </p:nvGrpSpPr>
        <p:grpSpPr bwMode="auto">
          <a:xfrm>
            <a:off x="7632700" y="2974975"/>
            <a:ext cx="533400" cy="1176338"/>
            <a:chOff x="2832" y="1536"/>
            <a:chExt cx="336" cy="741"/>
          </a:xfrm>
        </p:grpSpPr>
        <p:sp>
          <p:nvSpPr>
            <p:cNvPr id="50226" name="Line 51"/>
            <p:cNvSpPr>
              <a:spLocks noChangeShapeType="1"/>
            </p:cNvSpPr>
            <p:nvPr/>
          </p:nvSpPr>
          <p:spPr bwMode="auto">
            <a:xfrm flipV="1">
              <a:off x="2928" y="1701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7" name="Text Box 52"/>
            <p:cNvSpPr txBox="1">
              <a:spLocks noChangeArrowheads="1"/>
            </p:cNvSpPr>
            <p:nvPr/>
          </p:nvSpPr>
          <p:spPr bwMode="auto">
            <a:xfrm>
              <a:off x="2832" y="1536"/>
              <a:ext cx="3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9" name="Group 53"/>
          <p:cNvGrpSpPr>
            <a:grpSpLocks/>
          </p:cNvGrpSpPr>
          <p:nvPr/>
        </p:nvGrpSpPr>
        <p:grpSpPr bwMode="auto">
          <a:xfrm>
            <a:off x="7708900" y="4227515"/>
            <a:ext cx="533400" cy="1022350"/>
            <a:chOff x="2880" y="2325"/>
            <a:chExt cx="336" cy="644"/>
          </a:xfrm>
        </p:grpSpPr>
        <p:sp>
          <p:nvSpPr>
            <p:cNvPr id="50229" name="Line 54"/>
            <p:cNvSpPr>
              <a:spLocks noChangeShapeType="1"/>
            </p:cNvSpPr>
            <p:nvPr/>
          </p:nvSpPr>
          <p:spPr bwMode="auto">
            <a:xfrm>
              <a:off x="2928" y="232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0" name="Text Box 55"/>
            <p:cNvSpPr txBox="1">
              <a:spLocks noChangeArrowheads="1"/>
            </p:cNvSpPr>
            <p:nvPr/>
          </p:nvSpPr>
          <p:spPr bwMode="auto">
            <a:xfrm>
              <a:off x="2880" y="2736"/>
              <a:ext cx="3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20" name="Group 56"/>
          <p:cNvGrpSpPr>
            <a:grpSpLocks/>
          </p:cNvGrpSpPr>
          <p:nvPr/>
        </p:nvGrpSpPr>
        <p:grpSpPr bwMode="auto">
          <a:xfrm>
            <a:off x="7023100" y="3813179"/>
            <a:ext cx="762000" cy="369888"/>
            <a:chOff x="2448" y="2064"/>
            <a:chExt cx="480" cy="233"/>
          </a:xfrm>
        </p:grpSpPr>
        <p:sp>
          <p:nvSpPr>
            <p:cNvPr id="50232" name="Line 57"/>
            <p:cNvSpPr>
              <a:spLocks noChangeShapeType="1"/>
            </p:cNvSpPr>
            <p:nvPr/>
          </p:nvSpPr>
          <p:spPr bwMode="auto">
            <a:xfrm flipH="1">
              <a:off x="2592" y="2295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3" name="Text Box 58"/>
            <p:cNvSpPr txBox="1">
              <a:spLocks noChangeArrowheads="1"/>
            </p:cNvSpPr>
            <p:nvPr/>
          </p:nvSpPr>
          <p:spPr bwMode="auto">
            <a:xfrm>
              <a:off x="2448" y="2064"/>
              <a:ext cx="3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FF33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graphicFrame>
        <p:nvGraphicFramePr>
          <p:cNvPr id="42043" name="Object 59"/>
          <p:cNvGraphicFramePr>
            <a:graphicFrameLocks/>
          </p:cNvGraphicFramePr>
          <p:nvPr/>
        </p:nvGraphicFramePr>
        <p:xfrm>
          <a:off x="6586538" y="4976813"/>
          <a:ext cx="800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800070" imgH="673125" progId="Equation.DSMT4">
                  <p:embed/>
                </p:oleObj>
              </mc:Choice>
              <mc:Fallback>
                <p:oleObj r:id="rId6" imgW="800070" imgH="673125" progId="Equation.DSMT4">
                  <p:embed/>
                  <p:pic>
                    <p:nvPicPr>
                      <p:cNvPr id="42043" name="Object 5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4976813"/>
                        <a:ext cx="800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154623"/>
      </p:ext>
    </p:extLst>
  </p:cSld>
  <p:clrMapOvr>
    <a:masterClrMapping/>
  </p:clrMapOvr>
  <p:transition>
    <p:wip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06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FF99"/>
              </a:clrFrom>
              <a:clrTo>
                <a:srgbClr val="CC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20204" r="18965" b="19923"/>
          <a:stretch>
            <a:fillRect/>
          </a:stretch>
        </p:blipFill>
        <p:spPr bwMode="auto">
          <a:xfrm>
            <a:off x="2279651" y="260351"/>
            <a:ext cx="352901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定滑轮的实际应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284538"/>
            <a:ext cx="345598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92314" y="3213100"/>
            <a:ext cx="3887787" cy="2843062"/>
            <a:chOff x="0" y="0"/>
            <a:chExt cx="1769" cy="2763"/>
          </a:xfrm>
        </p:grpSpPr>
        <p:pic>
          <p:nvPicPr>
            <p:cNvPr id="11268" name="Picture 9" descr="升国旗和起重机吊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2" t="15819" r="52834" b="8725"/>
            <a:stretch>
              <a:fillRect/>
            </a:stretch>
          </p:blipFill>
          <p:spPr bwMode="auto">
            <a:xfrm>
              <a:off x="0" y="0"/>
              <a:ext cx="1769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Text Box 10"/>
            <p:cNvSpPr txBox="1">
              <a:spLocks noChangeArrowheads="1"/>
            </p:cNvSpPr>
            <p:nvPr/>
          </p:nvSpPr>
          <p:spPr bwMode="auto">
            <a:xfrm>
              <a:off x="180" y="2404"/>
              <a:ext cx="149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latin typeface="Arial" panose="020B0604020202020204" pitchFamily="34" charset="0"/>
                  <a:ea typeface="黑体" panose="02010609060101010101" pitchFamily="49" charset="-122"/>
                </a:rPr>
                <a:t>起重机吊臂上的滑轮</a:t>
              </a:r>
            </a:p>
          </p:txBody>
        </p:sp>
      </p:grpSp>
      <p:pic>
        <p:nvPicPr>
          <p:cNvPr id="70144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2FFC2"/>
              </a:clrFrom>
              <a:clrTo>
                <a:srgbClr val="C2FF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" b="-64"/>
          <a:stretch>
            <a:fillRect/>
          </a:stretch>
        </p:blipFill>
        <p:spPr bwMode="auto">
          <a:xfrm>
            <a:off x="6640513" y="333376"/>
            <a:ext cx="32004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71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25" name="图片 700424" descr="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47788"/>
            <a:ext cx="1884362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0424" name="图片 700423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4" y="1341439"/>
            <a:ext cx="1982787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0420" name="线形标注 2 8"/>
          <p:cNvSpPr>
            <a:spLocks/>
          </p:cNvSpPr>
          <p:nvPr/>
        </p:nvSpPr>
        <p:spPr bwMode="auto">
          <a:xfrm>
            <a:off x="9274176" y="2562226"/>
            <a:ext cx="1285875" cy="650875"/>
          </a:xfrm>
          <a:prstGeom prst="borderCallout2">
            <a:avLst>
              <a:gd name="adj1" fmla="val 17560"/>
              <a:gd name="adj2" fmla="val -5926"/>
              <a:gd name="adj3" fmla="val 17560"/>
              <a:gd name="adj4" fmla="val -62963"/>
              <a:gd name="adj5" fmla="val 116583"/>
              <a:gd name="adj6" fmla="val -132468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Constantia" panose="02030602050306030303" pitchFamily="18" charset="0"/>
              </a:rPr>
              <a:t>轴 </a:t>
            </a:r>
          </a:p>
        </p:txBody>
      </p:sp>
      <p:sp>
        <p:nvSpPr>
          <p:cNvPr id="12293" name="线形标注 2 7"/>
          <p:cNvSpPr>
            <a:spLocks/>
          </p:cNvSpPr>
          <p:nvPr/>
        </p:nvSpPr>
        <p:spPr bwMode="auto">
          <a:xfrm>
            <a:off x="1919289" y="4516439"/>
            <a:ext cx="2592387" cy="712787"/>
          </a:xfrm>
          <a:prstGeom prst="borderCallout2">
            <a:avLst>
              <a:gd name="adj1" fmla="val 16037"/>
              <a:gd name="adj2" fmla="val 102940"/>
              <a:gd name="adj3" fmla="val 16037"/>
              <a:gd name="adj4" fmla="val 117634"/>
              <a:gd name="adj5" fmla="val -172162"/>
              <a:gd name="adj6" fmla="val 128722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Constantia" panose="02030602050306030303" pitchFamily="18" charset="0"/>
              </a:rPr>
              <a:t>周边有凹槽</a:t>
            </a:r>
            <a:endParaRPr lang="zh-CN" altLang="en-US" sz="3200" b="1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258050" y="2201863"/>
            <a:ext cx="13017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800">
                <a:solidFill>
                  <a:srgbClr val="00FF00"/>
                </a:solidFill>
                <a:latin typeface="Arial" panose="020B0604020202020204" pitchFamily="34" charset="0"/>
              </a:rPr>
              <a:t>．</a:t>
            </a:r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2495551" y="5451475"/>
            <a:ext cx="7777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Arial" panose="020B0604020202020204" pitchFamily="34" charset="0"/>
                <a:ea typeface="黑体" panose="02010609060101010101" pitchFamily="49" charset="-122"/>
              </a:rPr>
              <a:t>滑轮：周边有槽、能绕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轴</a:t>
            </a:r>
            <a:r>
              <a:rPr lang="zh-CN" altLang="en-US" sz="3600" b="1">
                <a:latin typeface="Arial" panose="020B0604020202020204" pitchFamily="34" charset="0"/>
                <a:ea typeface="黑体" panose="02010609060101010101" pitchFamily="49" charset="-122"/>
              </a:rPr>
              <a:t>转动的小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轮</a:t>
            </a:r>
          </a:p>
        </p:txBody>
      </p:sp>
      <p:sp>
        <p:nvSpPr>
          <p:cNvPr id="2" name="文本框 700425"/>
          <p:cNvSpPr txBox="1">
            <a:spLocks noChangeArrowheads="1"/>
          </p:cNvSpPr>
          <p:nvPr/>
        </p:nvSpPr>
        <p:spPr bwMode="auto">
          <a:xfrm>
            <a:off x="2057400" y="349251"/>
            <a:ext cx="6934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chemeClr val="hlink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滑轮的概念</a:t>
            </a:r>
          </a:p>
        </p:txBody>
      </p:sp>
    </p:spTree>
    <p:extLst>
      <p:ext uri="{BB962C8B-B14F-4D97-AF65-F5344CB8AC3E}">
        <p14:creationId xmlns:p14="http://schemas.microsoft.com/office/powerpoint/2010/main" val="27452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00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00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821251"/>
          <p:cNvSpPr txBox="1">
            <a:spLocks noChangeArrowheads="1"/>
          </p:cNvSpPr>
          <p:nvPr/>
        </p:nvSpPr>
        <p:spPr bwMode="auto">
          <a:xfrm>
            <a:off x="2063750" y="333376"/>
            <a:ext cx="81359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b="1">
                <a:solidFill>
                  <a:schemeClr val="hlink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生活中的滑轮</a:t>
            </a:r>
          </a:p>
        </p:txBody>
      </p:sp>
      <p:pic>
        <p:nvPicPr>
          <p:cNvPr id="13314" name="图片 82125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341439"/>
            <a:ext cx="684053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73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650" name="Picture 2" descr="dia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766764"/>
            <a:ext cx="2925762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5651" name="Picture 3" descr="26748-101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719139"/>
            <a:ext cx="201612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6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20485"/>
          <p:cNvSpPr txBox="1">
            <a:spLocks noChangeArrowheads="1"/>
          </p:cNvSpPr>
          <p:nvPr/>
        </p:nvSpPr>
        <p:spPr bwMode="auto">
          <a:xfrm>
            <a:off x="1676400" y="914401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工人要装修三楼的房子，他们需要把货物从地面运到三楼。工人甲在底楼地面，工人乙站在三楼。他们都想利用一根绳子和一只滑轮将货物从地面运到三楼。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5362" name="文本框 20486"/>
          <p:cNvSpPr txBox="1">
            <a:spLocks noChangeArrowheads="1"/>
          </p:cNvSpPr>
          <p:nvPr/>
        </p:nvSpPr>
        <p:spPr bwMode="auto">
          <a:xfrm>
            <a:off x="5638800" y="2147888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66"/>
                </a:solidFill>
                <a:latin typeface="Arial" panose="020B0604020202020204" pitchFamily="34" charset="0"/>
              </a:rPr>
              <a:t>提出问题：</a:t>
            </a:r>
          </a:p>
        </p:txBody>
      </p:sp>
      <p:sp>
        <p:nvSpPr>
          <p:cNvPr id="15363" name="文本框 20487"/>
          <p:cNvSpPr txBox="1">
            <a:spLocks noChangeArrowheads="1"/>
          </p:cNvSpPr>
          <p:nvPr/>
        </p:nvSpPr>
        <p:spPr bwMode="auto">
          <a:xfrm>
            <a:off x="4419600" y="2895600"/>
            <a:ext cx="586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①</a:t>
            </a:r>
            <a:r>
              <a:rPr lang="zh-CN" altLang="en-US" sz="2800" b="1">
                <a:latin typeface="Arial" panose="020B0604020202020204" pitchFamily="34" charset="0"/>
              </a:rPr>
              <a:t>如果你是工人甲，你该怎么使用</a:t>
            </a:r>
          </a:p>
          <a:p>
            <a:r>
              <a:rPr lang="zh-CN" altLang="en-US" sz="2800" b="1">
                <a:latin typeface="Arial" panose="020B0604020202020204" pitchFamily="34" charset="0"/>
              </a:rPr>
              <a:t>滑轮，将货物从地面运到三楼？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5364" name="文本框 20488"/>
          <p:cNvSpPr txBox="1">
            <a:spLocks noChangeArrowheads="1"/>
          </p:cNvSpPr>
          <p:nvPr/>
        </p:nvSpPr>
        <p:spPr bwMode="auto">
          <a:xfrm>
            <a:off x="4419600" y="3962400"/>
            <a:ext cx="563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②</a:t>
            </a:r>
            <a:r>
              <a:rPr lang="zh-CN" altLang="en-US" sz="2800" b="1">
                <a:latin typeface="Arial" panose="020B0604020202020204" pitchFamily="34" charset="0"/>
              </a:rPr>
              <a:t>如果你是工人乙，你该怎么使用</a:t>
            </a:r>
          </a:p>
          <a:p>
            <a:r>
              <a:rPr lang="zh-CN" altLang="en-US" sz="2800" b="1">
                <a:latin typeface="Arial" panose="020B0604020202020204" pitchFamily="34" charset="0"/>
              </a:rPr>
              <a:t>滑轮，将货物从地面运到三楼？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5365" name="文本框 20489"/>
          <p:cNvSpPr txBox="1">
            <a:spLocks noChangeArrowheads="1"/>
          </p:cNvSpPr>
          <p:nvPr/>
        </p:nvSpPr>
        <p:spPr bwMode="auto">
          <a:xfrm>
            <a:off x="1676400" y="166689"/>
            <a:ext cx="14430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物理</a:t>
            </a:r>
          </a:p>
        </p:txBody>
      </p:sp>
      <p:sp>
        <p:nvSpPr>
          <p:cNvPr id="15366" name="右箭头 20490"/>
          <p:cNvSpPr>
            <a:spLocks noChangeArrowheads="1"/>
          </p:cNvSpPr>
          <p:nvPr/>
        </p:nvSpPr>
        <p:spPr bwMode="auto">
          <a:xfrm>
            <a:off x="2819400" y="325438"/>
            <a:ext cx="1524000" cy="228600"/>
          </a:xfrm>
          <a:prstGeom prst="rightArrow">
            <a:avLst>
              <a:gd name="adj1" fmla="val 50000"/>
              <a:gd name="adj2" fmla="val 166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7" name="文本框 20491"/>
          <p:cNvSpPr txBox="1">
            <a:spLocks noChangeArrowheads="1"/>
          </p:cNvSpPr>
          <p:nvPr/>
        </p:nvSpPr>
        <p:spPr bwMode="auto">
          <a:xfrm>
            <a:off x="4419600" y="166689"/>
            <a:ext cx="2286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生活</a:t>
            </a:r>
          </a:p>
        </p:txBody>
      </p:sp>
      <p:pic>
        <p:nvPicPr>
          <p:cNvPr id="15368" name="图片 20492"/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38800"/>
            <a:ext cx="990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20493"/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2057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20494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5334001"/>
            <a:ext cx="7588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任意多边形 20495"/>
          <p:cNvSpPr>
            <a:spLocks noChangeArrowheads="1"/>
          </p:cNvSpPr>
          <p:nvPr/>
        </p:nvSpPr>
        <p:spPr bwMode="auto">
          <a:xfrm>
            <a:off x="2819400" y="5562600"/>
            <a:ext cx="1295400" cy="838200"/>
          </a:xfrm>
          <a:custGeom>
            <a:avLst/>
            <a:gdLst>
              <a:gd name="T0" fmla="*/ 848 w 1296"/>
              <a:gd name="T1" fmla="*/ 768 h 768"/>
              <a:gd name="T2" fmla="*/ 512 w 1296"/>
              <a:gd name="T3" fmla="*/ 672 h 768"/>
              <a:gd name="T4" fmla="*/ 32 w 1296"/>
              <a:gd name="T5" fmla="*/ 576 h 768"/>
              <a:gd name="T6" fmla="*/ 320 w 1296"/>
              <a:gd name="T7" fmla="*/ 480 h 768"/>
              <a:gd name="T8" fmla="*/ 704 w 1296"/>
              <a:gd name="T9" fmla="*/ 336 h 768"/>
              <a:gd name="T10" fmla="*/ 1136 w 1296"/>
              <a:gd name="T11" fmla="*/ 576 h 768"/>
              <a:gd name="T12" fmla="*/ 896 w 1296"/>
              <a:gd name="T13" fmla="*/ 672 h 768"/>
              <a:gd name="T14" fmla="*/ 416 w 1296"/>
              <a:gd name="T15" fmla="*/ 528 h 768"/>
              <a:gd name="T16" fmla="*/ 272 w 1296"/>
              <a:gd name="T17" fmla="*/ 48 h 768"/>
              <a:gd name="T18" fmla="*/ 992 w 1296"/>
              <a:gd name="T19" fmla="*/ 240 h 768"/>
              <a:gd name="T20" fmla="*/ 1232 w 1296"/>
              <a:gd name="T21" fmla="*/ 528 h 768"/>
              <a:gd name="T22" fmla="*/ 608 w 1296"/>
              <a:gd name="T23" fmla="*/ 480 h 768"/>
              <a:gd name="T24" fmla="*/ 560 w 1296"/>
              <a:gd name="T25" fmla="*/ 240 h 768"/>
              <a:gd name="T26" fmla="*/ 800 w 1296"/>
              <a:gd name="T27" fmla="*/ 288 h 768"/>
              <a:gd name="T28" fmla="*/ 1136 w 1296"/>
              <a:gd name="T29" fmla="*/ 192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96" h="768">
                <a:moveTo>
                  <a:pt x="848" y="768"/>
                </a:moveTo>
                <a:cubicBezTo>
                  <a:pt x="748" y="736"/>
                  <a:pt x="648" y="704"/>
                  <a:pt x="512" y="672"/>
                </a:cubicBezTo>
                <a:cubicBezTo>
                  <a:pt x="376" y="640"/>
                  <a:pt x="64" y="608"/>
                  <a:pt x="32" y="576"/>
                </a:cubicBezTo>
                <a:cubicBezTo>
                  <a:pt x="0" y="544"/>
                  <a:pt x="208" y="520"/>
                  <a:pt x="320" y="480"/>
                </a:cubicBezTo>
                <a:cubicBezTo>
                  <a:pt x="432" y="440"/>
                  <a:pt x="568" y="320"/>
                  <a:pt x="704" y="336"/>
                </a:cubicBezTo>
                <a:cubicBezTo>
                  <a:pt x="840" y="352"/>
                  <a:pt x="1104" y="520"/>
                  <a:pt x="1136" y="576"/>
                </a:cubicBezTo>
                <a:cubicBezTo>
                  <a:pt x="1168" y="632"/>
                  <a:pt x="1016" y="680"/>
                  <a:pt x="896" y="672"/>
                </a:cubicBezTo>
                <a:cubicBezTo>
                  <a:pt x="776" y="664"/>
                  <a:pt x="520" y="632"/>
                  <a:pt x="416" y="528"/>
                </a:cubicBezTo>
                <a:cubicBezTo>
                  <a:pt x="312" y="424"/>
                  <a:pt x="176" y="96"/>
                  <a:pt x="272" y="48"/>
                </a:cubicBezTo>
                <a:cubicBezTo>
                  <a:pt x="368" y="0"/>
                  <a:pt x="832" y="160"/>
                  <a:pt x="992" y="240"/>
                </a:cubicBezTo>
                <a:cubicBezTo>
                  <a:pt x="1152" y="320"/>
                  <a:pt x="1296" y="488"/>
                  <a:pt x="1232" y="528"/>
                </a:cubicBezTo>
                <a:cubicBezTo>
                  <a:pt x="1168" y="568"/>
                  <a:pt x="720" y="528"/>
                  <a:pt x="608" y="480"/>
                </a:cubicBezTo>
                <a:cubicBezTo>
                  <a:pt x="496" y="432"/>
                  <a:pt x="528" y="272"/>
                  <a:pt x="560" y="240"/>
                </a:cubicBezTo>
                <a:cubicBezTo>
                  <a:pt x="592" y="208"/>
                  <a:pt x="704" y="296"/>
                  <a:pt x="800" y="288"/>
                </a:cubicBezTo>
                <a:cubicBezTo>
                  <a:pt x="896" y="280"/>
                  <a:pt x="1016" y="236"/>
                  <a:pt x="11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9965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1671</Words>
  <Application>Microsoft Office PowerPoint</Application>
  <PresentationFormat>宽屏</PresentationFormat>
  <Paragraphs>257</Paragraphs>
  <Slides>43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60" baseType="lpstr">
      <vt:lpstr>等线</vt:lpstr>
      <vt:lpstr>等线 Light</vt:lpstr>
      <vt:lpstr>方正姚体</vt:lpstr>
      <vt:lpstr>黑体</vt:lpstr>
      <vt:lpstr>华文隶书</vt:lpstr>
      <vt:lpstr>楷体</vt:lpstr>
      <vt:lpstr>楷体_GB2312</vt:lpstr>
      <vt:lpstr>隶书</vt:lpstr>
      <vt:lpstr>宋体</vt:lpstr>
      <vt:lpstr>微软雅黑</vt:lpstr>
      <vt:lpstr>幼圆</vt:lpstr>
      <vt:lpstr>Arial</vt:lpstr>
      <vt:lpstr>Constantia</vt:lpstr>
      <vt:lpstr>Tahoma</vt:lpstr>
      <vt:lpstr>Times New Roman</vt:lpstr>
      <vt:lpstr>Office 主题​​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滑轮组：既可省力，也可以改变力的方向</vt:lpstr>
      <vt:lpstr>PowerPoint 演示文稿</vt:lpstr>
      <vt:lpstr>PowerPoint 演示文稿</vt:lpstr>
      <vt:lpstr>小  结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2018-05-18T05:10:45Z</dcterms:created>
  <dcterms:modified xsi:type="dcterms:W3CDTF">2018-05-18T05:11:09Z</dcterms:modified>
</cp:coreProperties>
</file>