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8" r:id="rId5"/>
    <p:sldId id="288" r:id="rId6"/>
    <p:sldId id="289" r:id="rId7"/>
    <p:sldId id="259" r:id="rId8"/>
    <p:sldId id="260" r:id="rId9"/>
    <p:sldId id="261" r:id="rId10"/>
    <p:sldId id="263" r:id="rId11"/>
    <p:sldId id="262" r:id="rId12"/>
    <p:sldId id="287" r:id="rId13"/>
    <p:sldId id="283" r:id="rId14"/>
    <p:sldId id="284" r:id="rId15"/>
    <p:sldId id="285" r:id="rId16"/>
    <p:sldId id="286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318" r:id="rId29"/>
    <p:sldId id="319" r:id="rId30"/>
    <p:sldId id="320" r:id="rId31"/>
    <p:sldId id="275" r:id="rId32"/>
    <p:sldId id="276" r:id="rId33"/>
    <p:sldId id="280" r:id="rId34"/>
    <p:sldId id="325" r:id="rId35"/>
    <p:sldId id="328" r:id="rId36"/>
    <p:sldId id="326" r:id="rId37"/>
  </p:sldIdLst>
  <p:sldSz cx="10799445" cy="791972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0000" y="1296167"/>
            <a:ext cx="8100000" cy="2757333"/>
          </a:xfrm>
        </p:spPr>
        <p:txBody>
          <a:bodyPr anchor="b"/>
          <a:lstStyle>
            <a:lvl1pPr algn="ctr">
              <a:defRPr sz="69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000" y="4159834"/>
            <a:ext cx="8100000" cy="1912166"/>
          </a:xfrm>
        </p:spPr>
        <p:txBody>
          <a:bodyPr/>
          <a:lstStyle>
            <a:lvl1pPr marL="0" indent="0" algn="ctr">
              <a:buNone/>
              <a:defRPr sz="2770"/>
            </a:lvl1pPr>
            <a:lvl2pPr marL="527685" indent="0" algn="ctr">
              <a:buNone/>
              <a:defRPr sz="2310"/>
            </a:lvl2pPr>
            <a:lvl3pPr marL="1056005" indent="0" algn="ctr">
              <a:buNone/>
              <a:defRPr sz="2080"/>
            </a:lvl3pPr>
            <a:lvl4pPr marL="1583690" indent="0" algn="ctr">
              <a:buNone/>
              <a:defRPr sz="1850"/>
            </a:lvl4pPr>
            <a:lvl5pPr marL="2112010" indent="0" algn="ctr">
              <a:buNone/>
              <a:defRPr sz="1850"/>
            </a:lvl5pPr>
            <a:lvl6pPr marL="2639695" indent="0" algn="ctr">
              <a:buNone/>
              <a:defRPr sz="1850"/>
            </a:lvl6pPr>
            <a:lvl7pPr marL="3168015" indent="0" algn="ctr">
              <a:buNone/>
              <a:defRPr sz="1850"/>
            </a:lvl7pPr>
            <a:lvl8pPr marL="3695700" indent="0" algn="ctr">
              <a:buNone/>
              <a:defRPr sz="1850"/>
            </a:lvl8pPr>
            <a:lvl9pPr marL="4224020" indent="0" algn="ctr">
              <a:buNone/>
              <a:defRPr sz="185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42500" y="421667"/>
            <a:ext cx="9315001" cy="671183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875" y="1974501"/>
            <a:ext cx="9315001" cy="3294500"/>
          </a:xfrm>
        </p:spPr>
        <p:txBody>
          <a:bodyPr anchor="b"/>
          <a:lstStyle>
            <a:lvl1pPr>
              <a:defRPr sz="69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6875" y="5300167"/>
            <a:ext cx="9315001" cy="1732499"/>
          </a:xfrm>
        </p:spPr>
        <p:txBody>
          <a:bodyPr/>
          <a:lstStyle>
            <a:lvl1pPr marL="0" indent="0">
              <a:buNone/>
              <a:defRPr sz="2770">
                <a:solidFill>
                  <a:schemeClr val="tx1">
                    <a:tint val="75000"/>
                  </a:schemeClr>
                </a:solidFill>
              </a:defRPr>
            </a:lvl1pPr>
            <a:lvl2pPr marL="527685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05" indent="0">
              <a:buNone/>
              <a:defRPr sz="2080">
                <a:solidFill>
                  <a:schemeClr val="tx1">
                    <a:tint val="75000"/>
                  </a:schemeClr>
                </a:solidFill>
              </a:defRPr>
            </a:lvl3pPr>
            <a:lvl4pPr marL="158369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4pPr>
            <a:lvl5pPr marL="211201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5pPr>
            <a:lvl6pPr marL="2639695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6pPr>
            <a:lvl7pPr marL="3168015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7pPr>
            <a:lvl8pPr marL="369570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8pPr>
            <a:lvl9pPr marL="4224020" indent="0">
              <a:buNone/>
              <a:defRPr sz="18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42500" y="2108333"/>
            <a:ext cx="4590000" cy="50251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67500" y="2108333"/>
            <a:ext cx="4590000" cy="50251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3907" y="421667"/>
            <a:ext cx="9315001" cy="15308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51276" y="2053839"/>
            <a:ext cx="4317143" cy="951499"/>
          </a:xfrm>
        </p:spPr>
        <p:txBody>
          <a:bodyPr anchor="ctr" anchorCtr="0"/>
          <a:lstStyle>
            <a:lvl1pPr marL="0" indent="0">
              <a:buNone/>
              <a:defRPr sz="3235"/>
            </a:lvl1pPr>
            <a:lvl2pPr marL="527685" indent="0">
              <a:buNone/>
              <a:defRPr sz="2770"/>
            </a:lvl2pPr>
            <a:lvl3pPr marL="1056005" indent="0">
              <a:buNone/>
              <a:defRPr sz="2310"/>
            </a:lvl3pPr>
            <a:lvl4pPr marL="1583690" indent="0">
              <a:buNone/>
              <a:defRPr sz="2080"/>
            </a:lvl4pPr>
            <a:lvl5pPr marL="2112010" indent="0">
              <a:buNone/>
              <a:defRPr sz="2080"/>
            </a:lvl5pPr>
            <a:lvl6pPr marL="2639695" indent="0">
              <a:buNone/>
              <a:defRPr sz="2080"/>
            </a:lvl6pPr>
            <a:lvl7pPr marL="3168015" indent="0">
              <a:buNone/>
              <a:defRPr sz="2080"/>
            </a:lvl7pPr>
            <a:lvl8pPr marL="3695700" indent="0">
              <a:buNone/>
              <a:defRPr sz="2080"/>
            </a:lvl8pPr>
            <a:lvl9pPr marL="4224020" indent="0">
              <a:buNone/>
              <a:defRPr sz="2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51276" y="3078128"/>
            <a:ext cx="4317143" cy="40700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542564" y="2053839"/>
            <a:ext cx="4338404" cy="951499"/>
          </a:xfrm>
        </p:spPr>
        <p:txBody>
          <a:bodyPr anchor="ctr" anchorCtr="0"/>
          <a:lstStyle>
            <a:lvl1pPr marL="0" indent="0">
              <a:buNone/>
              <a:defRPr sz="3235"/>
            </a:lvl1pPr>
            <a:lvl2pPr marL="527685" indent="0">
              <a:buNone/>
              <a:defRPr sz="2770"/>
            </a:lvl2pPr>
            <a:lvl3pPr marL="1056005" indent="0">
              <a:buNone/>
              <a:defRPr sz="2310"/>
            </a:lvl3pPr>
            <a:lvl4pPr marL="1583690" indent="0">
              <a:buNone/>
              <a:defRPr sz="2080"/>
            </a:lvl4pPr>
            <a:lvl5pPr marL="2112010" indent="0">
              <a:buNone/>
              <a:defRPr sz="2080"/>
            </a:lvl5pPr>
            <a:lvl6pPr marL="2639695" indent="0">
              <a:buNone/>
              <a:defRPr sz="2080"/>
            </a:lvl6pPr>
            <a:lvl7pPr marL="3168015" indent="0">
              <a:buNone/>
              <a:defRPr sz="2080"/>
            </a:lvl7pPr>
            <a:lvl8pPr marL="3695700" indent="0">
              <a:buNone/>
              <a:defRPr sz="2080"/>
            </a:lvl8pPr>
            <a:lvl9pPr marL="4224020" indent="0">
              <a:buNone/>
              <a:defRPr sz="2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542564" y="3078128"/>
            <a:ext cx="4338404" cy="40700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3907" y="528000"/>
            <a:ext cx="3689778" cy="1848000"/>
          </a:xfrm>
        </p:spPr>
        <p:txBody>
          <a:bodyPr anchor="b"/>
          <a:lstStyle>
            <a:lvl1pPr>
              <a:defRPr sz="36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91407" y="528001"/>
            <a:ext cx="5467500" cy="6240667"/>
          </a:xfrm>
        </p:spPr>
        <p:txBody>
          <a:bodyPr/>
          <a:lstStyle>
            <a:lvl1pPr marL="0" indent="0">
              <a:buNone/>
              <a:defRPr sz="3695"/>
            </a:lvl1pPr>
            <a:lvl2pPr marL="527685" indent="0">
              <a:buNone/>
              <a:defRPr sz="3235"/>
            </a:lvl2pPr>
            <a:lvl3pPr marL="1056005" indent="0">
              <a:buNone/>
              <a:defRPr sz="2770"/>
            </a:lvl3pPr>
            <a:lvl4pPr marL="1583690" indent="0">
              <a:buNone/>
              <a:defRPr sz="2310"/>
            </a:lvl4pPr>
            <a:lvl5pPr marL="2112010" indent="0">
              <a:buNone/>
              <a:defRPr sz="2310"/>
            </a:lvl5pPr>
            <a:lvl6pPr marL="2639695" indent="0">
              <a:buNone/>
              <a:defRPr sz="2310"/>
            </a:lvl6pPr>
            <a:lvl7pPr marL="3168015" indent="0">
              <a:buNone/>
              <a:defRPr sz="2310"/>
            </a:lvl7pPr>
            <a:lvl8pPr marL="3695700" indent="0">
              <a:buNone/>
              <a:defRPr sz="2310"/>
            </a:lvl8pPr>
            <a:lvl9pPr marL="4224020" indent="0">
              <a:buNone/>
              <a:defRPr sz="231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3907" y="2376000"/>
            <a:ext cx="3689778" cy="4401834"/>
          </a:xfrm>
        </p:spPr>
        <p:txBody>
          <a:bodyPr/>
          <a:lstStyle>
            <a:lvl1pPr marL="0" indent="0">
              <a:buNone/>
              <a:defRPr sz="2310"/>
            </a:lvl1pPr>
            <a:lvl2pPr marL="527685" indent="0">
              <a:buNone/>
              <a:defRPr sz="2080"/>
            </a:lvl2pPr>
            <a:lvl3pPr marL="1056005" indent="0">
              <a:buNone/>
              <a:defRPr sz="1850"/>
            </a:lvl3pPr>
            <a:lvl4pPr marL="1583690" indent="0">
              <a:buNone/>
              <a:defRPr sz="1615"/>
            </a:lvl4pPr>
            <a:lvl5pPr marL="2112010" indent="0">
              <a:buNone/>
              <a:defRPr sz="1615"/>
            </a:lvl5pPr>
            <a:lvl6pPr marL="2639695" indent="0">
              <a:buNone/>
              <a:defRPr sz="1615"/>
            </a:lvl6pPr>
            <a:lvl7pPr marL="3168015" indent="0">
              <a:buNone/>
              <a:defRPr sz="1615"/>
            </a:lvl7pPr>
            <a:lvl8pPr marL="3695700" indent="0">
              <a:buNone/>
              <a:defRPr sz="1615"/>
            </a:lvl8pPr>
            <a:lvl9pPr marL="4224020" indent="0">
              <a:buNone/>
              <a:defRPr sz="16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28750" y="421667"/>
            <a:ext cx="2328750" cy="67118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42500" y="421667"/>
            <a:ext cx="6851250" cy="67118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42500" y="421667"/>
            <a:ext cx="9315001" cy="1530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2500" y="2108333"/>
            <a:ext cx="9315001" cy="5025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42500" y="7340667"/>
            <a:ext cx="2430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77500" y="7340667"/>
            <a:ext cx="3645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27500" y="7340667"/>
            <a:ext cx="2430000" cy="421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1056005" rtl="0" eaLnBrk="1" latinLnBrk="0" hangingPunct="1">
        <a:lnSpc>
          <a:spcPct val="90000"/>
        </a:lnSpc>
        <a:spcBef>
          <a:spcPct val="0"/>
        </a:spcBef>
        <a:buNone/>
        <a:defRPr sz="5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160" indent="-263525" algn="l" defTabSz="1056005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5" kern="1200">
          <a:solidFill>
            <a:schemeClr val="tx1"/>
          </a:solidFill>
          <a:latin typeface="+mn-lt"/>
          <a:ea typeface="+mn-ea"/>
          <a:cs typeface="+mn-cs"/>
        </a:defRPr>
      </a:lvl1pPr>
      <a:lvl2pPr marL="79184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2pPr>
      <a:lvl3pPr marL="132016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785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4pPr>
      <a:lvl5pPr marL="237617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5pPr>
      <a:lvl6pPr marL="290385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6pPr>
      <a:lvl7pPr marL="3432175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7pPr>
      <a:lvl8pPr marL="395986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8pPr>
      <a:lvl9pPr marL="4488180" indent="-263525" algn="l" defTabSz="1056005" rtl="0" eaLnBrk="1" latinLnBrk="0" hangingPunct="1">
        <a:lnSpc>
          <a:spcPct val="90000"/>
        </a:lnSpc>
        <a:spcBef>
          <a:spcPct val="116000"/>
        </a:spcBef>
        <a:buFont typeface="Arial" panose="020B0604020202020204" pitchFamily="34" charset="0"/>
        <a:buChar char="•"/>
        <a:defRPr sz="2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1pPr>
      <a:lvl2pPr marL="52768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2pPr>
      <a:lvl3pPr marL="105600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3pPr>
      <a:lvl4pPr marL="158369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4pPr>
      <a:lvl5pPr marL="211201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5pPr>
      <a:lvl6pPr marL="263969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6pPr>
      <a:lvl7pPr marL="3168015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7pPr>
      <a:lvl8pPr marL="369570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8pPr>
      <a:lvl9pPr marL="4224020" algn="l" defTabSz="1056005" rtl="0" eaLnBrk="1" latinLnBrk="0" hangingPunct="1">
        <a:defRPr sz="2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AutoShape 2"/>
          <p:cNvSpPr/>
          <p:nvPr/>
        </p:nvSpPr>
        <p:spPr>
          <a:xfrm>
            <a:off x="2981842" y="5471864"/>
            <a:ext cx="4988524" cy="560022"/>
          </a:xfrm>
          <a:prstGeom prst="parallelogram">
            <a:avLst>
              <a:gd name="adj" fmla="val 232589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AutoShape 3"/>
          <p:cNvSpPr/>
          <p:nvPr/>
        </p:nvSpPr>
        <p:spPr>
          <a:xfrm>
            <a:off x="7000330" y="360000"/>
            <a:ext cx="3200123" cy="1200047"/>
          </a:xfrm>
          <a:prstGeom prst="cloudCallout">
            <a:avLst>
              <a:gd name="adj1" fmla="val -85940"/>
              <a:gd name="adj2" fmla="val 74583"/>
            </a:avLst>
          </a:prstGeom>
          <a:gradFill rotWithShape="0">
            <a:gsLst>
              <a:gs pos="0">
                <a:srgbClr val="B9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endParaRPr lang="zh-CN" altLang="en-US" sz="252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6" name="AutoShape 4"/>
          <p:cNvSpPr/>
          <p:nvPr/>
        </p:nvSpPr>
        <p:spPr>
          <a:xfrm>
            <a:off x="5480271" y="4565163"/>
            <a:ext cx="4720181" cy="400015"/>
          </a:xfrm>
          <a:prstGeom prst="parallelogram">
            <a:avLst>
              <a:gd name="adj" fmla="val 298764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Oval 5"/>
          <p:cNvSpPr/>
          <p:nvPr/>
        </p:nvSpPr>
        <p:spPr>
          <a:xfrm>
            <a:off x="1870133" y="633344"/>
            <a:ext cx="960037" cy="880035"/>
          </a:xfrm>
          <a:prstGeom prst="ellipse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AutoShape 6"/>
          <p:cNvSpPr/>
          <p:nvPr/>
        </p:nvSpPr>
        <p:spPr>
          <a:xfrm>
            <a:off x="2581093" y="415118"/>
            <a:ext cx="3520135" cy="1360052"/>
          </a:xfrm>
          <a:prstGeom prst="cloudCallout">
            <a:avLst>
              <a:gd name="adj1" fmla="val -57954"/>
              <a:gd name="adj2" fmla="val -3431"/>
            </a:avLst>
          </a:prstGeom>
          <a:gradFill rotWithShape="0">
            <a:gsLst>
              <a:gs pos="0">
                <a:srgbClr val="E0F1FC"/>
              </a:gs>
              <a:gs pos="50000">
                <a:srgbClr val="FFFFFF"/>
              </a:gs>
              <a:gs pos="100000">
                <a:srgbClr val="E0F1FC"/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pPr lvl="0" algn="ctr" eaLnBrk="1" hangingPunct="1"/>
            <a:endParaRPr lang="zh-CN" altLang="en-US" sz="252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9" name="AutoShape 7"/>
          <p:cNvSpPr/>
          <p:nvPr/>
        </p:nvSpPr>
        <p:spPr>
          <a:xfrm>
            <a:off x="561751" y="6681910"/>
            <a:ext cx="5368539" cy="680027"/>
          </a:xfrm>
          <a:prstGeom prst="parallelogram">
            <a:avLst>
              <a:gd name="adj" fmla="val 193488"/>
            </a:avLst>
          </a:prstGeom>
          <a:solidFill>
            <a:srgbClr val="00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9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81" name="Picture 9" descr="PE03254_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96793" y="2901765"/>
            <a:ext cx="4445171" cy="376014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2" name="Picture 10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0084" y="3826801"/>
            <a:ext cx="1520058" cy="328012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3" name="Picture 11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 flipV="1">
            <a:off x="7138669" y="4035142"/>
            <a:ext cx="753362" cy="158672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84" name="Picture 12" descr="NA01441_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398756" y="3920137"/>
            <a:ext cx="613357" cy="72002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85" name="Rectangle 13"/>
          <p:cNvSpPr/>
          <p:nvPr/>
        </p:nvSpPr>
        <p:spPr>
          <a:xfrm rot="4008724">
            <a:off x="8568724" y="563341"/>
            <a:ext cx="1351280" cy="14935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9235" dirty="0">
                <a:solidFill>
                  <a:srgbClr val="002060"/>
                </a:solidFill>
                <a:latin typeface="Times New Roman" panose="02020603050405020304" pitchFamily="2" charset="0"/>
                <a:ea typeface="MS PMincho" panose="02020600040205080304" pitchFamily="2" charset="-128"/>
                <a:sym typeface="Webdings" panose="05030102010509060703" pitchFamily="2" charset="2"/>
              </a:rPr>
              <a:t></a:t>
            </a:r>
            <a:endParaRPr lang="zh-CN" altLang="en-US" sz="9235" dirty="0">
              <a:solidFill>
                <a:srgbClr val="002060"/>
              </a:solidFill>
              <a:latin typeface="Times New Roman" panose="02020603050405020304" pitchFamily="2" charset="0"/>
              <a:ea typeface="MS PMincho" panose="02020600040205080304" pitchFamily="2" charset="-128"/>
              <a:sym typeface="Webdings" panose="05030102010509060703" pitchFamily="2" charset="2"/>
            </a:endParaRPr>
          </a:p>
        </p:txBody>
      </p:sp>
      <p:sp>
        <p:nvSpPr>
          <p:cNvPr id="3086" name="Rectangle 14"/>
          <p:cNvSpPr/>
          <p:nvPr/>
        </p:nvSpPr>
        <p:spPr>
          <a:xfrm rot="1724854">
            <a:off x="3744951" y="438996"/>
            <a:ext cx="2000077" cy="189840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 algn="ctr" eaLnBrk="1" hangingPunct="1"/>
            <a:r>
              <a:rPr lang="zh-CN" altLang="en-US" sz="9235" dirty="0">
                <a:solidFill>
                  <a:srgbClr val="002060"/>
                </a:solidFill>
                <a:latin typeface="Times New Roman" panose="02020603050405020304" pitchFamily="2" charset="0"/>
                <a:ea typeface="MS PMincho" panose="02020600040205080304" pitchFamily="2" charset="-128"/>
                <a:sym typeface="Webdings" panose="05030102010509060703" pitchFamily="2" charset="2"/>
              </a:rPr>
              <a:t></a:t>
            </a:r>
            <a:endParaRPr lang="zh-CN" altLang="en-US" sz="9235" dirty="0">
              <a:solidFill>
                <a:srgbClr val="002060"/>
              </a:solidFill>
              <a:latin typeface="Times New Roman" panose="02020603050405020304" pitchFamily="2" charset="0"/>
              <a:ea typeface="MS PMincho" panose="02020600040205080304" pitchFamily="2" charset="-128"/>
              <a:sym typeface="Webdings" panose="05030102010509060703" pitchFamily="2" charset="2"/>
            </a:endParaRPr>
          </a:p>
        </p:txBody>
      </p:sp>
      <p:sp>
        <p:nvSpPr>
          <p:cNvPr id="3087" name="TextBox 5"/>
          <p:cNvSpPr txBox="1"/>
          <p:nvPr/>
        </p:nvSpPr>
        <p:spPr>
          <a:xfrm>
            <a:off x="5865287" y="6816915"/>
            <a:ext cx="4177030" cy="731520"/>
          </a:xfrm>
          <a:prstGeom prst="rect">
            <a:avLst/>
          </a:prstGeom>
          <a:solidFill>
            <a:srgbClr val="00CC00">
              <a:alpha val="100000"/>
            </a:srgbClr>
          </a:solidFill>
          <a:ln w="9525">
            <a:noFill/>
            <a:miter/>
          </a:ln>
        </p:spPr>
        <p:txBody>
          <a:bodyPr vert="horz" wrap="none" anchor="t">
            <a:spAutoFit/>
          </a:bodyPr>
          <a:p>
            <a:pPr lvl="0" eaLnBrk="1" hangingPunct="1"/>
            <a:r>
              <a:rPr lang="zh-CN" altLang="en-US" sz="4200" b="1" dirty="0">
                <a:solidFill>
                  <a:srgbClr val="CC0000"/>
                </a:solidFill>
                <a:latin typeface="华文行楷" panose="02010800040101010101" charset="-122"/>
                <a:ea typeface="华文行楷" panose="02010800040101010101" charset="-122"/>
              </a:rPr>
              <a:t>衡东六中  李中桂</a:t>
            </a:r>
            <a:endParaRPr lang="zh-CN" altLang="en-US" sz="4200" b="1" dirty="0">
              <a:solidFill>
                <a:srgbClr val="CC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9104" y="1310619"/>
            <a:ext cx="7954251" cy="1082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545">
                <a:solidFill>
                  <a:srgbClr val="0008B0"/>
                </a:solidFill>
                <a:latin typeface="华文行楷" panose="02010800040101010101" charset="-122"/>
                <a:ea typeface="华文行楷" panose="02010800040101010101" charset="-122"/>
              </a:rPr>
              <a:t>中考物理总复习课件</a:t>
            </a:r>
            <a:endParaRPr lang="zh-CN" altLang="en-US" sz="6545">
              <a:solidFill>
                <a:srgbClr val="0008B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4760" y="2110105"/>
            <a:ext cx="6247765" cy="1809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43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</a:t>
            </a:r>
            <a:r>
              <a:rPr lang="zh-CN" altLang="en-US" sz="43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年中考</a:t>
            </a:r>
            <a:endParaRPr lang="zh-CN" altLang="en-US" sz="43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综合计算题预测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/>
      <p:bldP spid="30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0085" y="1245870"/>
            <a:ext cx="2717800" cy="27565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2770" y="457835"/>
            <a:ext cx="9410700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、如图甲所示，一个质量为60kg、底面积为5×10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-2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的木箱静止在水平地面上．小明用如图乙所示的滑轮组将木箱从水平地面匀速提高4m，用时40s，所用的拉力为220N，不计绳重和摩擦．（g=10N/kg）求：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（1）木箱重；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（2）木箱静止在水平地面上时对地面的压强；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（3）小明对滑轮组做功的功率；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（4）滑轮组的机械效率．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8000" contrast="78000"/>
          </a:blip>
          <a:srcRect b="83537"/>
          <a:stretch>
            <a:fillRect/>
          </a:stretch>
        </p:blipFill>
        <p:spPr>
          <a:xfrm>
            <a:off x="1053465" y="4207510"/>
            <a:ext cx="7416165" cy="13150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8000" contrast="78000"/>
          </a:blip>
          <a:srcRect t="16391" b="49181"/>
          <a:stretch>
            <a:fillRect/>
          </a:stretch>
        </p:blipFill>
        <p:spPr>
          <a:xfrm>
            <a:off x="1053465" y="4207510"/>
            <a:ext cx="7416165" cy="27501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48000" contrast="78000"/>
          </a:blip>
          <a:srcRect t="50811"/>
          <a:stretch>
            <a:fillRect/>
          </a:stretch>
        </p:blipFill>
        <p:spPr>
          <a:xfrm>
            <a:off x="1053465" y="3501390"/>
            <a:ext cx="7416165" cy="39293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-48000" contrast="78000"/>
          </a:blip>
          <a:srcRect r="29972" b="47088"/>
          <a:stretch>
            <a:fillRect/>
          </a:stretch>
        </p:blipFill>
        <p:spPr>
          <a:xfrm>
            <a:off x="1053465" y="3884930"/>
            <a:ext cx="6465570" cy="28816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 bright="-48000" contrast="78000"/>
          </a:blip>
          <a:srcRect t="51747"/>
          <a:stretch>
            <a:fillRect/>
          </a:stretch>
        </p:blipFill>
        <p:spPr>
          <a:xfrm>
            <a:off x="1053465" y="4399280"/>
            <a:ext cx="8317865" cy="23672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836" y="217844"/>
            <a:ext cx="7650343" cy="267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、如图所示（滑轮组的绕绳未画出），人以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600N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的力向下拉动绕在滑轮组的绳子一端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秒，使绳端向下移动了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1.5m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，重物匀速上升了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0.5m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，已知滑轮组的机械效率为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70%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g=10N/kg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）．</a:t>
            </a:r>
            <a:b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）按题意画出滑轮组的绕绳．</a:t>
            </a:r>
            <a:b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）人所做功的功率多大？</a:t>
            </a:r>
            <a:b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）被吊起的重物质量多大？</a:t>
            </a:r>
            <a:endParaRPr lang="zh-CN" altLang="en-US" sz="2400" b="1" dirty="0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 descr="菁优网"/>
          <p:cNvPicPr>
            <a:picLocks noChangeAspect="1" noChangeArrowheads="1"/>
          </p:cNvPicPr>
          <p:nvPr/>
        </p:nvPicPr>
        <p:blipFill>
          <a:blip r:embed="rId1" cstate="print">
            <a:lum bright="-18000" contrast="36000"/>
          </a:blip>
          <a:srcRect/>
          <a:stretch>
            <a:fillRect/>
          </a:stretch>
        </p:blipFill>
        <p:spPr bwMode="auto">
          <a:xfrm>
            <a:off x="8310178" y="301000"/>
            <a:ext cx="2134335" cy="2910457"/>
          </a:xfrm>
          <a:prstGeom prst="rect">
            <a:avLst/>
          </a:prstGeom>
          <a:noFill/>
        </p:spPr>
      </p:pic>
      <p:pic>
        <p:nvPicPr>
          <p:cNvPr id="1027" name="Picture 3" descr="C:\Users\ken.wen\AppData\Roaming\Tencent\Users\825560699\QQ\WinTemp\RichOle\B87_4BD2WUL`LG_5W63~7U4.jpg"/>
          <p:cNvPicPr>
            <a:picLocks noChangeAspect="1" noChangeArrowheads="1"/>
          </p:cNvPicPr>
          <p:nvPr/>
        </p:nvPicPr>
        <p:blipFill>
          <a:blip r:embed="rId2" cstate="print">
            <a:lum bright="-42000" contrast="66000"/>
          </a:blip>
          <a:srcRect r="9468" b="55034"/>
          <a:stretch>
            <a:fillRect/>
          </a:stretch>
        </p:blipFill>
        <p:spPr bwMode="auto">
          <a:xfrm>
            <a:off x="742992" y="3544080"/>
            <a:ext cx="9578521" cy="31599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028" name="Picture 4" descr="C:\Users\ken.wen\AppData\Roaming\Tencent\Users\825560699\QQ\WinTemp\RichOle\WUBHL_T3BC_QFWVVAPHA7@C.jpg"/>
          <p:cNvPicPr>
            <a:picLocks noChangeAspect="1" noChangeArrowheads="1"/>
          </p:cNvPicPr>
          <p:nvPr/>
        </p:nvPicPr>
        <p:blipFill>
          <a:blip r:embed="rId3" cstate="print">
            <a:lum bright="-42000" contrast="66000"/>
          </a:blip>
          <a:srcRect t="22041"/>
          <a:stretch>
            <a:fillRect/>
          </a:stretch>
        </p:blipFill>
        <p:spPr bwMode="auto">
          <a:xfrm>
            <a:off x="1158771" y="3377769"/>
            <a:ext cx="6735628" cy="43296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6" name="Picture 4" descr="C:\Users\ken.wen\AppData\Roaming\Tencent\Users\825560699\QQ\WinTemp\RichOle\WUBHL_T3BC_QFWVVAPHA7@C.jpg"/>
          <p:cNvPicPr>
            <a:picLocks noChangeAspect="1" noChangeArrowheads="1"/>
          </p:cNvPicPr>
          <p:nvPr/>
        </p:nvPicPr>
        <p:blipFill>
          <a:blip r:embed="rId3" cstate="print">
            <a:lum bright="-42000" contrast="66000"/>
          </a:blip>
          <a:srcRect b="76304"/>
          <a:stretch>
            <a:fillRect/>
          </a:stretch>
        </p:blipFill>
        <p:spPr bwMode="auto">
          <a:xfrm>
            <a:off x="742991" y="3627236"/>
            <a:ext cx="9788990" cy="19125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占位符 51202"/>
          <p:cNvSpPr>
            <a:spLocks noGrp="1" noRot="1"/>
          </p:cNvSpPr>
          <p:nvPr>
            <p:ph idx="1"/>
          </p:nvPr>
        </p:nvSpPr>
        <p:spPr>
          <a:xfrm>
            <a:off x="403860" y="266700"/>
            <a:ext cx="9991090" cy="1870075"/>
          </a:xfrm>
        </p:spPr>
        <p:txBody>
          <a:bodyPr anchor="t">
            <a:noAutofit/>
          </a:bodyPr>
          <a:p>
            <a:pPr marL="635" indent="0" fontAlgn="auto">
              <a:lnSpc>
                <a:spcPts val="3525"/>
              </a:lnSpc>
              <a:spcBef>
                <a:spcPts val="1100"/>
              </a:spcBef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、某家庭需要将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50Kg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20℃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的水加热到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60℃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作为生活用热水，他们利用煤气灶烧水，需要燃烧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0.8Kg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煤气，（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煤气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=4.2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×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x-none"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J/kg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）求：（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）水吸收的热量（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）完全燃烧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0.8Kg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煤气放出的热量（</a:t>
            </a:r>
            <a:r>
              <a:rPr lang="en-US" altLang="x-none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）煤气灶烧水的效率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35999" contrast="54000"/>
          </a:blip>
          <a:srcRect b="24158"/>
          <a:stretch>
            <a:fillRect/>
          </a:stretch>
        </p:blipFill>
        <p:spPr>
          <a:xfrm>
            <a:off x="2146300" y="1899285"/>
            <a:ext cx="7841615" cy="570992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55297"/>
          <p:cNvSpPr txBox="1"/>
          <p:nvPr/>
        </p:nvSpPr>
        <p:spPr>
          <a:xfrm>
            <a:off x="456565" y="398145"/>
            <a:ext cx="9694545" cy="2312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学校淋浴用的简易太阳晒水箱内装水60kg，水箱玻璃盖的面积为0.84m</a:t>
            </a:r>
            <a:r>
              <a:rPr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．从手册中查得，地球上与太阳光线垂直的表面接收的太阳辐射能为7.56×10</a:t>
            </a:r>
            <a:r>
              <a:rPr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J/（min•m</a:t>
            </a:r>
            <a:r>
              <a:rPr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）；这类水箱吸收太阳能的效率约为50%；散热损失约为20%．假设使用中能够及时调整水箱朝向，使阳光总能垂直射入玻璃盖，计算4小时后箱中的水升高的温度．水的比热容为4.2×10</a:t>
            </a:r>
            <a:r>
              <a:rPr sz="2400" b="1" baseline="30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J/（kg•℃）．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78000" contrast="94000"/>
          </a:blip>
          <a:stretch>
            <a:fillRect/>
          </a:stretch>
        </p:blipFill>
        <p:spPr>
          <a:xfrm>
            <a:off x="342265" y="2812415"/>
            <a:ext cx="9923145" cy="465709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494665" y="490220"/>
            <a:ext cx="6586855" cy="1726565"/>
          </a:xfrm>
        </p:spPr>
        <p:txBody>
          <a:bodyPr vert="horz" wrap="square" lIns="105596" tIns="52798" rIns="105596" bIns="52798" anchor="t">
            <a:normAutofit/>
          </a:bodyPr>
          <a:p>
            <a:pPr marL="635" indent="0" eaLnBrk="1" hangingPunct="1"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、如图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所示，电源电压为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6V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保持不变，电阻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R=5Ω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，变阻器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R′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的最大阻值是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。求： 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）电流表示数的变化范围；（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）电压表示数的变化范围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0420" name="Picture 5"/>
          <p:cNvPicPr>
            <a:picLocks noChangeAspect="1"/>
          </p:cNvPicPr>
          <p:nvPr/>
        </p:nvPicPr>
        <p:blipFill>
          <a:blip r:embed="rId1">
            <a:lum bright="-54000" contrast="78000"/>
          </a:blip>
          <a:srcRect b="15632"/>
          <a:stretch>
            <a:fillRect/>
          </a:stretch>
        </p:blipFill>
        <p:spPr>
          <a:xfrm>
            <a:off x="7502525" y="357505"/>
            <a:ext cx="274447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内容占位符 2"/>
          <p:cNvSpPr>
            <a:spLocks noGrp="1"/>
          </p:cNvSpPr>
          <p:nvPr/>
        </p:nvSpPr>
        <p:spPr>
          <a:xfrm>
            <a:off x="494850" y="2516003"/>
            <a:ext cx="9315001" cy="5025167"/>
          </a:xfrm>
          <a:prstGeom prst="rect">
            <a:avLst/>
          </a:prstGeom>
        </p:spPr>
        <p:txBody>
          <a:bodyPr vert="horz" wrap="square" lIns="105596" tIns="52798" rIns="105596" bIns="52798" rtlCol="0" anchor="t">
            <a:normAutofit/>
          </a:bodyPr>
          <a:lstStyle>
            <a:lvl1pPr marL="264160" indent="-263525" algn="l" defTabSz="1056005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Char char="•"/>
              <a:defRPr sz="3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1845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7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20165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47850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6170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03855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32175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59860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8180" indent="-263525" algn="l" defTabSz="1056005" rtl="0" eaLnBrk="1" latinLnBrk="0" hangingPunct="1">
              <a:lnSpc>
                <a:spcPct val="90000"/>
              </a:lnSpc>
              <a:spcBef>
                <a:spcPct val="116000"/>
              </a:spcBef>
              <a:buFont typeface="Arial" panose="020B0604020202020204" pitchFamily="34" charset="0"/>
              <a:buChar char="•"/>
              <a:defRPr sz="2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fontAlgn="auto">
              <a:lnSpc>
                <a:spcPts val="3360"/>
              </a:lnSpc>
              <a:spcBef>
                <a:spcPts val="1100"/>
              </a:spcBef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解：（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）当滑片在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端时，电流表示数最小，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最小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800" b="1" i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U/(R</a:t>
            </a:r>
            <a:r>
              <a:rPr lang="en-US" altLang="zh-CN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en-US" altLang="zh-CN" sz="2800" b="1" i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en-US" altLang="zh-CN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)=6</a:t>
            </a:r>
            <a:r>
              <a:rPr lang="en-US" altLang="zh-CN" sz="2800" b="1" i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V/(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5Ω+10Ω)=0.4A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此时电压表示数最小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最小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=I</a:t>
            </a:r>
            <a:r>
              <a:rPr lang="zh-CN" altLang="en-US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最小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en-US" altLang="zh-CN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=0.4A×5Ω=2V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）当滑片在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端时，电流表示数最大，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最大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800" b="1" i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U/R</a:t>
            </a:r>
            <a:r>
              <a:rPr lang="en-US" altLang="zh-CN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=6</a:t>
            </a:r>
            <a:r>
              <a:rPr lang="en-US" altLang="zh-CN" sz="2800" b="1" i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V/ 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5Ω=1.2A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此时电压表示数最大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800" b="1" baseline="-25000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最大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=U=6V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因此电流表的示数变化范围是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0.4A≤I≤1.2A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电压表的示数变化范围是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2V≤U≤6V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答：电流表的示数变化范围是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0.4A≤I≤1.2A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电压表的示数变化范围是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2V≤U≤6V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．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327025" y="469900"/>
            <a:ext cx="6850380" cy="2255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、如图，滑动变阻器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en-US" altLang="zh-CN" sz="2800" b="1" baseline="-250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阻值范围为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0-50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，小灯泡上标有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2.5V,0.25W”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字样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电源电压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6V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。当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闭合后，变阻器阻值多大时，小灯泡发光正常？若变阻器接入阻值为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时，小灯泡实际功率多大？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0483" name="Object 3"/>
          <p:cNvGraphicFramePr/>
          <p:nvPr/>
        </p:nvGraphicFramePr>
        <p:xfrm>
          <a:off x="7177405" y="469900"/>
          <a:ext cx="3388995" cy="2193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505075" imgH="1581150" progId="Paint.Picture">
                  <p:embed/>
                </p:oleObj>
              </mc:Choice>
              <mc:Fallback>
                <p:oleObj name="" r:id="rId1" imgW="2505075" imgH="158115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77405" y="469900"/>
                        <a:ext cx="3388995" cy="2193290"/>
                      </a:xfrm>
                      <a:prstGeom prst="rect">
                        <a:avLst/>
                      </a:prstGeom>
                      <a:noFill/>
                      <a:ln w="19050" cap="rnd" cmpd="sng">
                        <a:solidFill>
                          <a:srgbClr val="00FFFF"/>
                        </a:solidFill>
                        <a:prstDash val="sysDot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bright="-60000" contrast="78000"/>
          </a:blip>
          <a:srcRect b="43586"/>
          <a:stretch>
            <a:fillRect/>
          </a:stretch>
        </p:blipFill>
        <p:spPr>
          <a:xfrm>
            <a:off x="471170" y="2819400"/>
            <a:ext cx="9857740" cy="432181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lum bright="-60000" contrast="78000"/>
          </a:blip>
          <a:srcRect t="54466" r="16573"/>
          <a:stretch>
            <a:fillRect/>
          </a:stretch>
        </p:blipFill>
        <p:spPr>
          <a:xfrm>
            <a:off x="471170" y="2854325"/>
            <a:ext cx="9801225" cy="42868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4535" y="335280"/>
            <a:ext cx="9364980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、（2015•衡阳）如图是某同学探究一个调光电路，已知元件的规格分别为：灯L“6V 6W”（不考虑灯丝电阻变化）变阻器的阻值范围为0～12Ω，电源电压恒为6V．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（1）求灯的电阻．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（2）当S闭合，把滑动变阻器的滑片移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至中点位置时，求通过灯泡的电流．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（3）将滑片从最左端移到最右端过程中，求灯的最小功率．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66000"/>
          </a:blip>
          <a:stretch>
            <a:fillRect/>
          </a:stretch>
        </p:blipFill>
        <p:spPr>
          <a:xfrm>
            <a:off x="6693535" y="1114425"/>
            <a:ext cx="2367280" cy="1522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b="72929"/>
          <a:stretch>
            <a:fillRect/>
          </a:stretch>
        </p:blipFill>
        <p:spPr>
          <a:xfrm>
            <a:off x="496570" y="3943985"/>
            <a:ext cx="9476740" cy="23075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26922" b="48860"/>
          <a:stretch>
            <a:fillRect/>
          </a:stretch>
        </p:blipFill>
        <p:spPr>
          <a:xfrm>
            <a:off x="496570" y="4065905"/>
            <a:ext cx="9476740" cy="20643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50648" b="24784"/>
          <a:stretch>
            <a:fillRect/>
          </a:stretch>
        </p:blipFill>
        <p:spPr>
          <a:xfrm>
            <a:off x="496570" y="4065905"/>
            <a:ext cx="9476740" cy="20942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24000" contrast="42000"/>
          </a:blip>
          <a:srcRect t="74002"/>
          <a:stretch>
            <a:fillRect/>
          </a:stretch>
        </p:blipFill>
        <p:spPr>
          <a:xfrm>
            <a:off x="496570" y="4065905"/>
            <a:ext cx="9476740" cy="22161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3095" y="624840"/>
            <a:ext cx="9441180" cy="2312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、（2016•贵阳）如图所示的电路中，电源电压恒为6V，R为定值电阻，小灯泡L上标有“6V3.6W”的字样．闭合开关S后，电流表的示数为0.8A，设灯泡电阻不受温度影响．求：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（1）灯泡的额定电流．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（2）定值电阻R的阻值．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（3）通电60s内，电流所做的总功．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66000"/>
          </a:blip>
          <a:stretch>
            <a:fillRect/>
          </a:stretch>
        </p:blipFill>
        <p:spPr>
          <a:xfrm>
            <a:off x="7127875" y="1473835"/>
            <a:ext cx="2535555" cy="1356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54000" contrast="72000"/>
          </a:blip>
          <a:srcRect b="43191"/>
          <a:stretch>
            <a:fillRect/>
          </a:stretch>
        </p:blipFill>
        <p:spPr>
          <a:xfrm>
            <a:off x="633095" y="3164840"/>
            <a:ext cx="9623425" cy="30994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54000" contrast="72000"/>
          </a:blip>
          <a:srcRect t="57402"/>
          <a:stretch>
            <a:fillRect/>
          </a:stretch>
        </p:blipFill>
        <p:spPr>
          <a:xfrm>
            <a:off x="633095" y="3331845"/>
            <a:ext cx="9623425" cy="30994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5130" y="209550"/>
            <a:ext cx="10124440" cy="340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娄底）电阻温度计是由半导体材料制成的．如图甲是某半导体电阻R随温度变化的关系图象．根据这种半导体材料电阻的特性，小明和他的同学设计了一个电路（如图乙），可以测定某一环境的温度，使用的器材有：半导体电阻R、电源、电流表（0-100mA）、开关、定值电阻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（100Ω）、导线若干．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（1）定值电阻R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在电路中的作用是什么？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（2）当环境温度为10℃，电流表的读数为0.02A，求电源电压．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（3）当电流表的读数为0.04A时，求当时的环境温度．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（4）当环境温度为100℃时，半导体电阻R在100s内消耗的能量是多少？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54000"/>
          </a:blip>
          <a:stretch>
            <a:fillRect/>
          </a:stretch>
        </p:blipFill>
        <p:spPr>
          <a:xfrm>
            <a:off x="1264920" y="3864610"/>
            <a:ext cx="7261860" cy="32143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60000" contrast="78000"/>
          </a:blip>
          <a:stretch>
            <a:fillRect/>
          </a:stretch>
        </p:blipFill>
        <p:spPr>
          <a:xfrm>
            <a:off x="542925" y="642620"/>
            <a:ext cx="9918065" cy="67106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54000" contrast="72000"/>
          </a:blip>
          <a:stretch>
            <a:fillRect/>
          </a:stretch>
        </p:blipFill>
        <p:spPr>
          <a:xfrm>
            <a:off x="542925" y="642620"/>
            <a:ext cx="9918065" cy="5467985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-66000" contrast="90000"/>
          </a:blip>
          <a:stretch>
            <a:fillRect/>
          </a:stretch>
        </p:blipFill>
        <p:spPr>
          <a:xfrm>
            <a:off x="2426970" y="1233170"/>
            <a:ext cx="7332980" cy="3023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4055" y="396875"/>
            <a:ext cx="9638030" cy="1946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、（2015•益阳）如图甲所示，重500N的小车受到80N的水平推力，在水平地面上做直线运动，其距离随时间变化的图象如图乙所示．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（1）小车运动的速度多大？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（2）10s内重力对小车做多少功？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（3）10s内人对小车做多少功？功率是多大？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2000" contrast="60000"/>
          </a:blip>
          <a:srcRect r="11320" b="66888"/>
          <a:stretch>
            <a:fillRect/>
          </a:stretch>
        </p:blipFill>
        <p:spPr>
          <a:xfrm>
            <a:off x="761365" y="4410710"/>
            <a:ext cx="9570720" cy="21793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-42000" contrast="60000"/>
          </a:blip>
          <a:srcRect t="32422" b="26231"/>
          <a:stretch>
            <a:fillRect/>
          </a:stretch>
        </p:blipFill>
        <p:spPr>
          <a:xfrm>
            <a:off x="434340" y="4410710"/>
            <a:ext cx="9897110" cy="24955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42000" contrast="60000"/>
          </a:blip>
          <a:srcRect t="73080" r="31985"/>
          <a:stretch>
            <a:fillRect/>
          </a:stretch>
        </p:blipFill>
        <p:spPr>
          <a:xfrm>
            <a:off x="450850" y="4568825"/>
            <a:ext cx="9897110" cy="217995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9295" y="471805"/>
            <a:ext cx="9456420" cy="1946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18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、（2015•衡阳）近年来，我市的轿车市场十分火爆，各种新型轿车驶进千家万户．如图乙为某新型轿车测定油箱内油面高度的电路原理图．其中电源电压恒为6V，R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是阻值为5Ω的定值电阻，A是油量指示表（实质是一只电流表，油量的变化通过电流的变化同步显示出来）．Rx为压敏电阻，它的电阻随受到的压力变化关系如下表．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72000"/>
          </a:blip>
          <a:stretch>
            <a:fillRect/>
          </a:stretch>
        </p:blipFill>
        <p:spPr>
          <a:xfrm>
            <a:off x="1025525" y="2548890"/>
            <a:ext cx="8949055" cy="270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66000" contrast="90000"/>
          </a:blip>
          <a:stretch>
            <a:fillRect/>
          </a:stretch>
        </p:blipFill>
        <p:spPr>
          <a:xfrm>
            <a:off x="1046480" y="5385435"/>
            <a:ext cx="8705850" cy="20783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6780" y="468630"/>
            <a:ext cx="9288780" cy="340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（1）若轿车以90KW的恒定功率启动作直线运动，且整个运动过程中受到的阻力不变，速度V与时间t的关系如图丙所示，在0～25s时间内，轿车的牵引力与阻力关系可能的是：牵引力 </a:t>
            </a:r>
            <a:r>
              <a:rPr lang="zh-CN" altLang="en-US" sz="2400" b="1" u="sng"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阻力（选填“大于”、“等于”、“小于”、“大于或等于”）．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（2）由（1）中的条件求在0～5s时间内轿车发动机做功多少？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（3）如果空油箱的质量为5kg，油量表的零刻度线对应于电流表上的示数是多少？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（4）若电流表的量程为0～0.6A，该油箱加满油时，指针恰好指示最大刻度，求油箱的容积？（ρ汽油=0.7×10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kg/m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72000" contrast="84000"/>
          </a:blip>
          <a:stretch>
            <a:fillRect/>
          </a:stretch>
        </p:blipFill>
        <p:spPr>
          <a:xfrm>
            <a:off x="906780" y="3877945"/>
            <a:ext cx="9445625" cy="33401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72000" contrast="84000"/>
          </a:blip>
          <a:stretch>
            <a:fillRect/>
          </a:stretch>
        </p:blipFill>
        <p:spPr>
          <a:xfrm>
            <a:off x="906780" y="3877945"/>
            <a:ext cx="9406890" cy="33401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36000" contrast="54000"/>
          </a:blip>
          <a:stretch>
            <a:fillRect/>
          </a:stretch>
        </p:blipFill>
        <p:spPr>
          <a:xfrm>
            <a:off x="906780" y="393065"/>
            <a:ext cx="9295765" cy="71342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24000" contrast="48000"/>
          </a:blip>
          <a:stretch>
            <a:fillRect/>
          </a:stretch>
        </p:blipFill>
        <p:spPr>
          <a:xfrm>
            <a:off x="708025" y="3672840"/>
            <a:ext cx="9843135" cy="20478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4535" y="351790"/>
            <a:ext cx="9532620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、（2016•铜仁市）如图所示的电路中，只闭合S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时，通过R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的电流是1.5A，R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=30Ω，R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=20Ω．求：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（1）电源电压是多大？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（2）只闭合S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时，通电20s电流通过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产生的电热是多少？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（3）开关通断情况发生变化，整个电路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消耗的最小电功率P和最大电功率P′之比是多少？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60000" contrast="84000"/>
          </a:blip>
          <a:stretch>
            <a:fillRect/>
          </a:stretch>
        </p:blipFill>
        <p:spPr>
          <a:xfrm>
            <a:off x="7221220" y="983615"/>
            <a:ext cx="293243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54000" contrast="78000"/>
          </a:blip>
          <a:stretch>
            <a:fillRect/>
          </a:stretch>
        </p:blipFill>
        <p:spPr>
          <a:xfrm>
            <a:off x="724535" y="3272155"/>
            <a:ext cx="9678670" cy="378650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60000" contrast="78000"/>
          </a:blip>
          <a:stretch>
            <a:fillRect/>
          </a:stretch>
        </p:blipFill>
        <p:spPr>
          <a:xfrm>
            <a:off x="662940" y="3029585"/>
            <a:ext cx="9656445" cy="47402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60000" contrast="78000"/>
          </a:blip>
          <a:stretch>
            <a:fillRect/>
          </a:stretch>
        </p:blipFill>
        <p:spPr>
          <a:xfrm>
            <a:off x="532765" y="3851910"/>
            <a:ext cx="10062210" cy="13703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6780" y="381000"/>
            <a:ext cx="9335135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、（2015•贵州）如图是电源电压恒为220V的电热烘干箱的基本电路图，S是双掷开关，R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是发热电阻，定值电阻R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为110Ω，当S接“2”时，R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的电功率是110W，试求：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的阻值；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（2）当S接“1”时，电路中的电流时是多少？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（3）当S接“2”时，通电15分钟，R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消耗的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电能是多少？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l="1439"/>
          <a:stretch>
            <a:fillRect/>
          </a:stretch>
        </p:blipFill>
        <p:spPr>
          <a:xfrm>
            <a:off x="7792085" y="1177290"/>
            <a:ext cx="2087880" cy="1815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8000" contrast="66000"/>
          </a:blip>
          <a:stretch>
            <a:fillRect/>
          </a:stretch>
        </p:blipFill>
        <p:spPr>
          <a:xfrm>
            <a:off x="981075" y="3058795"/>
            <a:ext cx="9186545" cy="462851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4535" y="353060"/>
            <a:ext cx="9304020" cy="1946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、（2016•盐城）如表为某品牌取暖用油汀的铭牌，其内部电路如图所示．R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和R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均为电热丝，S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是温度自动控制开关．闭合开关S，30min内油汀消耗的电能为0.88kW•h．求：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（1）通过R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的电流；（2）电热丝R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的电阻；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（3）30min内开关S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闭合的时间．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42000" contrast="66000"/>
          </a:blip>
          <a:stretch>
            <a:fillRect/>
          </a:stretch>
        </p:blipFill>
        <p:spPr>
          <a:xfrm>
            <a:off x="1248410" y="2299335"/>
            <a:ext cx="2950210" cy="2014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8000" contrast="84000"/>
          </a:blip>
          <a:stretch>
            <a:fillRect/>
          </a:stretch>
        </p:blipFill>
        <p:spPr>
          <a:xfrm>
            <a:off x="5845810" y="2299335"/>
            <a:ext cx="3068955" cy="1898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30000" contrast="48000"/>
          </a:blip>
          <a:srcRect b="65542"/>
          <a:stretch>
            <a:fillRect/>
          </a:stretch>
        </p:blipFill>
        <p:spPr>
          <a:xfrm>
            <a:off x="516890" y="4620260"/>
            <a:ext cx="9719310" cy="21894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-30000" contrast="48000"/>
          </a:blip>
          <a:srcRect t="34140" r="18300"/>
          <a:stretch>
            <a:fillRect/>
          </a:stretch>
        </p:blipFill>
        <p:spPr>
          <a:xfrm>
            <a:off x="511810" y="318770"/>
            <a:ext cx="9852025" cy="407479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-42000" contrast="60000"/>
          </a:blip>
          <a:stretch>
            <a:fillRect/>
          </a:stretch>
        </p:blipFill>
        <p:spPr>
          <a:xfrm>
            <a:off x="511810" y="318770"/>
            <a:ext cx="9251315" cy="73355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7375" y="320040"/>
            <a:ext cx="6705600" cy="340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、小明同学家新买了一个电热水壶，其铭牌如下表．小明同学按铭牌上的数据接了800mL的水，然后把壶放在加热座上，开关闭合5min后水烧开，水壶自动断电已知水的初温为20℃．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（1）这壶水烧开吸收的热量为多少？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（2）烧水时家中电压为220V．求电热水壶的热效率是多大？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（3）在用电高峰，电路中的实际电压降为200V，这时电热水壶的实际功率为多大？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54000" contrast="78000"/>
          </a:blip>
          <a:stretch>
            <a:fillRect/>
          </a:stretch>
        </p:blipFill>
        <p:spPr>
          <a:xfrm>
            <a:off x="7428865" y="320040"/>
            <a:ext cx="3108325" cy="3409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54000" contrast="72000"/>
          </a:blip>
          <a:stretch>
            <a:fillRect/>
          </a:stretch>
        </p:blipFill>
        <p:spPr>
          <a:xfrm>
            <a:off x="770255" y="3729355"/>
            <a:ext cx="9479915" cy="376999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-54000" contrast="72000"/>
          </a:blip>
          <a:srcRect b="51620"/>
          <a:stretch>
            <a:fillRect/>
          </a:stretch>
        </p:blipFill>
        <p:spPr>
          <a:xfrm>
            <a:off x="679450" y="3870325"/>
            <a:ext cx="6522085" cy="28067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-54000" contrast="72000"/>
          </a:blip>
          <a:srcRect t="47942"/>
          <a:stretch>
            <a:fillRect/>
          </a:stretch>
        </p:blipFill>
        <p:spPr>
          <a:xfrm>
            <a:off x="678815" y="3729355"/>
            <a:ext cx="6522085" cy="30200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lum bright="-48000" contrast="66000"/>
          </a:blip>
          <a:stretch>
            <a:fillRect/>
          </a:stretch>
        </p:blipFill>
        <p:spPr>
          <a:xfrm>
            <a:off x="587375" y="4091305"/>
            <a:ext cx="9726295" cy="14693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653391" y="342822"/>
            <a:ext cx="9265339" cy="1386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2770" b="1">
                <a:latin typeface="微软雅黑" panose="020B0503020204020204" charset="-122"/>
                <a:ea typeface="微软雅黑" panose="020B0503020204020204" charset="-122"/>
              </a:rPr>
              <a:t>23</a:t>
            </a:r>
            <a:r>
              <a:rPr lang="zh-CN" altLang="en-US" sz="2770" b="1">
                <a:latin typeface="微软雅黑" panose="020B0503020204020204" charset="-122"/>
                <a:ea typeface="微软雅黑" panose="020B0503020204020204" charset="-122"/>
              </a:rPr>
              <a:t>、春播前需要用密度为1.1×10</a:t>
            </a:r>
            <a:r>
              <a:rPr lang="zh-CN" altLang="en-US" sz="277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770" b="1">
                <a:latin typeface="微软雅黑" panose="020B0503020204020204" charset="-122"/>
                <a:ea typeface="微软雅黑" panose="020B0503020204020204" charset="-122"/>
              </a:rPr>
              <a:t>kg/m</a:t>
            </a:r>
            <a:r>
              <a:rPr lang="zh-CN" altLang="en-US" sz="277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770" b="1">
                <a:latin typeface="微软雅黑" panose="020B0503020204020204" charset="-122"/>
                <a:ea typeface="微软雅黑" panose="020B0503020204020204" charset="-122"/>
              </a:rPr>
              <a:t>的盐水进行选种．一位农民配置了1L盐水，其质量为1.2kg，该盐水是否符合要求？若不符合，应加盐还是加水，加多少？</a:t>
            </a:r>
            <a:endParaRPr lang="zh-CN" altLang="en-US" sz="277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71997" contrast="96000"/>
          </a:blip>
          <a:srcRect r="30348" b="66364"/>
          <a:stretch>
            <a:fillRect/>
          </a:stretch>
        </p:blipFill>
        <p:spPr>
          <a:xfrm>
            <a:off x="653391" y="2062428"/>
            <a:ext cx="9197508" cy="3926861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71997" contrast="96000"/>
          </a:blip>
          <a:srcRect t="31668"/>
          <a:stretch>
            <a:fillRect/>
          </a:stretch>
        </p:blipFill>
        <p:spPr>
          <a:xfrm>
            <a:off x="668057" y="1745272"/>
            <a:ext cx="9252506" cy="5353144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Box 8"/>
          <p:cNvSpPr txBox="1"/>
          <p:nvPr/>
        </p:nvSpPr>
        <p:spPr>
          <a:xfrm>
            <a:off x="8122127" y="7402738"/>
            <a:ext cx="1950720" cy="4432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x-none" sz="231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·</a:t>
            </a:r>
            <a:r>
              <a:rPr lang="zh-CN" altLang="en-US" sz="2310" b="1" dirty="0">
                <a:solidFill>
                  <a:schemeClr val="bg1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上海科技版</a:t>
            </a:r>
            <a:endParaRPr lang="zh-CN" altLang="en-US" sz="2310" b="1" dirty="0">
              <a:solidFill>
                <a:schemeClr val="bg1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1506" name="文本框 1"/>
          <p:cNvSpPr txBox="1"/>
          <p:nvPr/>
        </p:nvSpPr>
        <p:spPr>
          <a:xfrm>
            <a:off x="895382" y="597646"/>
            <a:ext cx="8873020" cy="542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2770" b="1">
                <a:latin typeface="微软雅黑" panose="020B0503020204020204" charset="-122"/>
                <a:ea typeface="微软雅黑" panose="020B0503020204020204" charset="-122"/>
              </a:rPr>
              <a:t>24</a:t>
            </a:r>
            <a:r>
              <a:rPr lang="zh-CN" altLang="en-US" sz="2770" b="1">
                <a:latin typeface="微软雅黑" panose="020B0503020204020204" charset="-122"/>
                <a:ea typeface="微软雅黑" panose="020B0503020204020204" charset="-122"/>
              </a:rPr>
              <a:t>、波长为12cm的电磁波的频率是多少？</a:t>
            </a:r>
            <a:endParaRPr lang="zh-CN" altLang="en-US" sz="277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53998" contrast="84000"/>
          </a:blip>
          <a:stretch>
            <a:fillRect/>
          </a:stretch>
        </p:blipFill>
        <p:spPr>
          <a:xfrm>
            <a:off x="864216" y="1935932"/>
            <a:ext cx="8904186" cy="21119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Box 1"/>
          <p:cNvSpPr/>
          <p:nvPr/>
        </p:nvSpPr>
        <p:spPr>
          <a:xfrm>
            <a:off x="658890" y="29332"/>
            <a:ext cx="9562329" cy="1807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25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、一个空瓶子的质量是</a:t>
            </a:r>
            <a:r>
              <a:rPr lang="en-US" altLang="x-none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150g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，当装满水时，瓶和水的总质量是</a:t>
            </a:r>
            <a:r>
              <a:rPr lang="en-US" altLang="x-none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400g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；当装满另一种液体时，瓶和液体的总质量是</a:t>
            </a:r>
            <a:r>
              <a:rPr lang="en-US" altLang="x-none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350g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．则这个瓶子的容积多少</a:t>
            </a:r>
            <a:r>
              <a:rPr lang="en-US" altLang="x-none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cm</a:t>
            </a:r>
            <a:r>
              <a:rPr lang="en-US" altLang="x-none" sz="2770" b="1" baseline="30000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3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，液体的密度多少</a:t>
            </a:r>
            <a:r>
              <a:rPr lang="en-US" altLang="x-none" sz="2770" b="1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kg/m</a:t>
            </a:r>
            <a:r>
              <a:rPr lang="en-US" altLang="x-none" sz="2770" b="1" baseline="30000" dirty="0"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3</a:t>
            </a:r>
            <a:r>
              <a:rPr lang="zh-CN" altLang="en-US" sz="277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．</a:t>
            </a:r>
            <a:endParaRPr lang="zh-CN" altLang="en-US" sz="277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10243" name="Picture 2"/>
          <p:cNvPicPr>
            <a:picLocks noChangeAspect="1"/>
          </p:cNvPicPr>
          <p:nvPr/>
        </p:nvPicPr>
        <p:blipFill>
          <a:blip r:embed="rId1">
            <a:lum bright="-77994" contrast="100000"/>
          </a:blip>
          <a:srcRect b="42282"/>
          <a:stretch>
            <a:fillRect/>
          </a:stretch>
        </p:blipFill>
        <p:spPr>
          <a:xfrm>
            <a:off x="658890" y="2047762"/>
            <a:ext cx="9564162" cy="2495078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244" name="Picture 2"/>
          <p:cNvPicPr>
            <a:picLocks noChangeAspect="1"/>
          </p:cNvPicPr>
          <p:nvPr/>
        </p:nvPicPr>
        <p:blipFill>
          <a:blip r:embed="rId1">
            <a:lum bright="-77994" contrast="100000"/>
          </a:blip>
          <a:srcRect t="56557"/>
          <a:stretch>
            <a:fillRect/>
          </a:stretch>
        </p:blipFill>
        <p:spPr>
          <a:xfrm>
            <a:off x="658890" y="4627170"/>
            <a:ext cx="9564162" cy="1879101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5" name="TextBox 4"/>
          <p:cNvSpPr/>
          <p:nvPr/>
        </p:nvSpPr>
        <p:spPr>
          <a:xfrm>
            <a:off x="743220" y="6621766"/>
            <a:ext cx="8466455" cy="5168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77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答：瓶子的容积是</a:t>
            </a:r>
            <a:r>
              <a:rPr lang="en-US" altLang="x-none" sz="2770" b="1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250cm</a:t>
            </a:r>
            <a:r>
              <a:rPr lang="en-US" altLang="x-none" sz="2770" b="1" baseline="30000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3</a:t>
            </a:r>
            <a:r>
              <a:rPr lang="en-US" altLang="x-none" sz="2770" b="1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,</a:t>
            </a:r>
            <a:r>
              <a:rPr lang="zh-CN" altLang="en-US" sz="277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液体的密度是</a:t>
            </a:r>
            <a:r>
              <a:rPr lang="en-US" altLang="x-none" sz="2770" b="1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 0.8 ×10</a:t>
            </a:r>
            <a:r>
              <a:rPr lang="en-US" altLang="x-none" sz="2770" b="1" baseline="30000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3</a:t>
            </a:r>
            <a:r>
              <a:rPr lang="en-US" altLang="x-none" sz="2770" b="1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kg/m</a:t>
            </a:r>
            <a:r>
              <a:rPr lang="en-US" altLang="x-none" sz="2770" b="1" baseline="30000" dirty="0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rPr>
              <a:t>3</a:t>
            </a:r>
            <a:endParaRPr lang="zh-CN" altLang="en-US" sz="2770" b="1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9775" y="472440"/>
            <a:ext cx="9318625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、一个木块重8.5N，将木块悬挂在弹簧测力计上，并把木块的一半浸入水中，弹簧测力计的示数是3.5N．请计算下列问题：（煤油的密度是0.8g/cm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（1）木块的一半浸入水中时受到的浮力；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（2）木块的密度；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（3）如果将这个木块放入煤油中，所受浮力是多大？木块是上浮还是下沉？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r="19516" b="85091"/>
          <a:stretch>
            <a:fillRect/>
          </a:stretch>
        </p:blipFill>
        <p:spPr>
          <a:xfrm>
            <a:off x="739775" y="3411220"/>
            <a:ext cx="8811260" cy="15995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t="14304" b="50149"/>
          <a:stretch>
            <a:fillRect/>
          </a:stretch>
        </p:blipFill>
        <p:spPr>
          <a:xfrm>
            <a:off x="739775" y="3411220"/>
            <a:ext cx="8892540" cy="30975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t="50324" r="11004" b="22087"/>
          <a:stretch>
            <a:fillRect/>
          </a:stretch>
        </p:blipFill>
        <p:spPr>
          <a:xfrm>
            <a:off x="739775" y="3519805"/>
            <a:ext cx="8848090" cy="268795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t="77279"/>
          <a:stretch>
            <a:fillRect/>
          </a:stretch>
        </p:blipFill>
        <p:spPr>
          <a:xfrm>
            <a:off x="739775" y="3519805"/>
            <a:ext cx="8892540" cy="19799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5820" y="427990"/>
            <a:ext cx="6903085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26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、如图所示是小明乘坐的出租车车票，请回答以下问题：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（1）在小明所乘坐的全过程中，出租车的平均速度是多少？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（2）出租车在行驶过程中，如图所示的速度行驶了1.8min，求这段时间所通过的路程？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（3）若以小明所带的帽子为参照物，出租车是运动的还是静止的，为什么？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54000"/>
          </a:blip>
          <a:stretch>
            <a:fillRect/>
          </a:stretch>
        </p:blipFill>
        <p:spPr>
          <a:xfrm>
            <a:off x="7748905" y="427990"/>
            <a:ext cx="2585085" cy="4177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2000" contrast="90000"/>
          </a:blip>
          <a:stretch>
            <a:fillRect/>
          </a:stretch>
        </p:blipFill>
        <p:spPr>
          <a:xfrm>
            <a:off x="7569835" y="4754880"/>
            <a:ext cx="2667635" cy="2558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54000" contrast="78000"/>
          </a:blip>
          <a:stretch>
            <a:fillRect/>
          </a:stretch>
        </p:blipFill>
        <p:spPr>
          <a:xfrm>
            <a:off x="576580" y="3471545"/>
            <a:ext cx="9757410" cy="4125595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3575" y="456565"/>
            <a:ext cx="7282180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27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、一个底面积为0.01米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的薄壁柱形容器放在水平桌面上，盛有深0.1米的水．（g=10牛/千克）．求：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（1）水的质量m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（2）容器底部受到的水的压强P水；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（3）现有一块冰，里面冻着一块密度为2克/厘米3、质量为0.5千克的石块，把它放入容器内，能够漂浮在水面上，如图所示，当冰块熔化石块静止后，求容器底部压强的变化量．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24000" contrast="54000"/>
          </a:blip>
          <a:stretch>
            <a:fillRect/>
          </a:stretch>
        </p:blipFill>
        <p:spPr>
          <a:xfrm>
            <a:off x="8095615" y="773430"/>
            <a:ext cx="1830070" cy="2465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60000" contrast="84000"/>
          </a:blip>
          <a:srcRect r="45576" b="63988"/>
          <a:stretch>
            <a:fillRect/>
          </a:stretch>
        </p:blipFill>
        <p:spPr>
          <a:xfrm>
            <a:off x="944245" y="3500120"/>
            <a:ext cx="8248650" cy="37496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-24000" contrast="48000"/>
          </a:blip>
          <a:stretch>
            <a:fillRect/>
          </a:stretch>
        </p:blipFill>
        <p:spPr>
          <a:xfrm>
            <a:off x="799465" y="3500120"/>
            <a:ext cx="8537575" cy="41141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4055" y="398145"/>
            <a:ext cx="9622790" cy="1946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28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一辆汽车在匀速行驶，道路前方有一座高山，司机在离山700m远处鸣笛，并在4s后听到回声．求：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（1）汽车行驶的路程和汽车行驶速度？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（2）司机听到回声时汽车距离高山多远？（友情提示：声音在空气中的传播速度为340m/s，要求画出运动模型示意简图）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b="57465"/>
          <a:stretch>
            <a:fillRect/>
          </a:stretch>
        </p:blipFill>
        <p:spPr>
          <a:xfrm>
            <a:off x="854710" y="2446655"/>
            <a:ext cx="9295130" cy="36804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-54000" contrast="84000"/>
          </a:blip>
          <a:srcRect t="41874"/>
          <a:stretch>
            <a:fillRect/>
          </a:stretch>
        </p:blipFill>
        <p:spPr>
          <a:xfrm>
            <a:off x="854710" y="2446655"/>
            <a:ext cx="9294495" cy="50292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54000" contrast="72000"/>
          </a:blip>
          <a:stretch>
            <a:fillRect/>
          </a:stretch>
        </p:blipFill>
        <p:spPr>
          <a:xfrm>
            <a:off x="854710" y="2715895"/>
            <a:ext cx="9276080" cy="277558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48000" contrast="72000"/>
          </a:blip>
          <a:stretch>
            <a:fillRect/>
          </a:stretch>
        </p:blipFill>
        <p:spPr>
          <a:xfrm>
            <a:off x="8299450" y="1443990"/>
            <a:ext cx="1960245" cy="2132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9295" y="533400"/>
            <a:ext cx="9687560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29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、某单缸四冲程汽油机的汽缸活塞面积为30cm3，一个冲程活塞在汽缸中的移动距离是50mm，满负荷工作时做功冲程燃气的平均压强为9.0×10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Pa，飞轮1min转动1800r/min，当汽油机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满负荷工作时（不计摩擦），若1min消耗汽油0.008kg，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汽油的热值为4.6×10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J/kg，求：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（1）做功冲程中燃气对活塞的平均压力；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（2）一个做功冲程中燃气对活塞做的功；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（3）该汽油机的效率．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8000" contrast="72000"/>
          </a:blip>
          <a:srcRect b="65991"/>
          <a:stretch>
            <a:fillRect/>
          </a:stretch>
        </p:blipFill>
        <p:spPr>
          <a:xfrm>
            <a:off x="709295" y="3766185"/>
            <a:ext cx="7025005" cy="29597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48000" contrast="72000"/>
          </a:blip>
          <a:srcRect t="33185" b="34987"/>
          <a:stretch>
            <a:fillRect/>
          </a:stretch>
        </p:blipFill>
        <p:spPr>
          <a:xfrm>
            <a:off x="709295" y="3766185"/>
            <a:ext cx="7506335" cy="29597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8000" contrast="72000"/>
          </a:blip>
          <a:srcRect t="63269"/>
          <a:stretch>
            <a:fillRect/>
          </a:stretch>
        </p:blipFill>
        <p:spPr>
          <a:xfrm>
            <a:off x="709295" y="3766185"/>
            <a:ext cx="8088630" cy="31965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-42000" contrast="66000"/>
          </a:blip>
          <a:stretch>
            <a:fillRect/>
          </a:stretch>
        </p:blipFill>
        <p:spPr>
          <a:xfrm>
            <a:off x="588645" y="4085590"/>
            <a:ext cx="9077960" cy="24587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3095" y="424815"/>
            <a:ext cx="9441180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、（2016•怀化）爱好科学的小明同学找来了一种电热饮水机．如图：甲是饮水机的简化示意图，S是温控开关，当S、S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都闭合时为加热状态，S断开、S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闭合为保温状态．图乙是饮水机的铭牌参数．请你帮他求出：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（1）初温为20℃的一满箱水，用此饮水机将水加热到90℃需要吸收的热量是多少？[C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=4.2×10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J/（kg•℃）]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（2）电阻丝R2的阻值多大？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（3）在正常加热状态工作下，加热5min需要消耗的电能是多少J？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6000" contrast="66000"/>
          </a:blip>
          <a:stretch>
            <a:fillRect/>
          </a:stretch>
        </p:blipFill>
        <p:spPr>
          <a:xfrm>
            <a:off x="1557655" y="3468370"/>
            <a:ext cx="7350760" cy="39109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48000" contrast="72000"/>
          </a:blip>
          <a:stretch>
            <a:fillRect/>
          </a:stretch>
        </p:blipFill>
        <p:spPr>
          <a:xfrm>
            <a:off x="488315" y="339090"/>
            <a:ext cx="10054590" cy="55213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6000" contrast="66000"/>
          </a:blip>
          <a:srcRect b="8149"/>
          <a:stretch>
            <a:fillRect/>
          </a:stretch>
        </p:blipFill>
        <p:spPr>
          <a:xfrm>
            <a:off x="294005" y="6008370"/>
            <a:ext cx="10248900" cy="171069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9836" y="384156"/>
            <a:ext cx="9313461" cy="296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、如图所示，在水平桌面上静止放着一杯水，已知杯和水的总质量为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0.4kg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，水面距杯底的高度是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6×10</a:t>
            </a:r>
            <a:r>
              <a:rPr lang="en-US" altLang="zh-CN" sz="2770" b="1" baseline="30000" dirty="0" smtClean="0">
                <a:latin typeface="微软雅黑" panose="020B0503020204020204" charset="-122"/>
                <a:ea typeface="微软雅黑" panose="020B0503020204020204" charset="-122"/>
              </a:rPr>
              <a:t>-2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，杯底与桌面的接触面积为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3.2×10</a:t>
            </a:r>
            <a:r>
              <a:rPr lang="en-US" altLang="zh-CN" sz="2770" b="1" baseline="30000" dirty="0" smtClean="0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770" b="1" baseline="30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求：</a:t>
            </a:r>
            <a:endParaRPr lang="en-US" altLang="zh-CN" sz="277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）杯和水的总重量；</a:t>
            </a:r>
            <a:endParaRPr lang="en-US" altLang="zh-CN" sz="277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）杯对桌面的压强</a:t>
            </a:r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;</a:t>
            </a:r>
            <a:endParaRPr lang="en-US" altLang="zh-CN" sz="277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770" b="1" dirty="0" smtClean="0">
                <a:latin typeface="微软雅黑" panose="020B0503020204020204" charset="-122"/>
                <a:ea typeface="微软雅黑" panose="020B0503020204020204" charset="-122"/>
              </a:rPr>
              <a:t> (3)  </a:t>
            </a:r>
            <a:r>
              <a:rPr lang="zh-CN" altLang="en-US" sz="2770" b="1" dirty="0" smtClean="0">
                <a:latin typeface="微软雅黑" panose="020B0503020204020204" charset="-122"/>
                <a:ea typeface="微软雅黑" panose="020B0503020204020204" charset="-122"/>
              </a:rPr>
              <a:t>水对杯底的压强</a:t>
            </a:r>
            <a:endParaRPr lang="en-US" altLang="zh-CN" sz="277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8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836" y="3793548"/>
            <a:ext cx="9132570" cy="2441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：（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1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）杯和水的总重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G=mg=0·4kg×10N/kg=4N</a:t>
            </a:r>
            <a:endParaRPr lang="en-US" altLang="zh-CN" sz="277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  <a:p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 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2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）杯子对桌面的压力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F=G=4N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，</a:t>
            </a:r>
            <a:endParaRPr lang="en-US" altLang="zh-CN" sz="277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  <a:p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杯对桌面的压强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p=F/S=4N/3.2×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=1.25×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Pa</a:t>
            </a:r>
            <a:endParaRPr lang="en-US" altLang="zh-CN" sz="277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  <a:p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(3)  </a:t>
            </a:r>
            <a:r>
              <a:rPr lang="zh-CN" altLang="en-US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水对杯底的压强</a:t>
            </a:r>
            <a:endParaRPr lang="en-US" altLang="zh-CN" sz="277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  <a:p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p=</a:t>
            </a:r>
            <a:r>
              <a:rPr lang="el-GR" altLang="zh-CN" sz="415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ᵨ</a:t>
            </a:r>
            <a:r>
              <a:rPr lang="en-US" altLang="zh-CN" sz="277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gh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=1×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kg/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 ×10N/Kg×6×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770" b="1" baseline="30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-2</a:t>
            </a:r>
            <a:r>
              <a:rPr lang="en-US" altLang="zh-CN" sz="277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m=600Pa</a:t>
            </a:r>
            <a:endParaRPr lang="en-US" altLang="zh-CN" sz="277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 pitchFamily="2" charset="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148" y="6704005"/>
            <a:ext cx="89789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答：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17410" name="Picture 2" descr="菁优网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12308" y="1548339"/>
            <a:ext cx="2301079" cy="1912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8" name="Picture 10" descr="菁优网"/>
          <p:cNvPicPr>
            <a:picLocks noChangeAspect="1"/>
          </p:cNvPicPr>
          <p:nvPr/>
        </p:nvPicPr>
        <p:blipFill>
          <a:blip r:embed="rId1">
            <a:lum bright="-24000" contrast="48000"/>
          </a:blip>
          <a:stretch>
            <a:fillRect/>
          </a:stretch>
        </p:blipFill>
        <p:spPr>
          <a:xfrm>
            <a:off x="7408451" y="1762012"/>
            <a:ext cx="3140390" cy="17452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Rectangle 5"/>
          <p:cNvSpPr/>
          <p:nvPr/>
        </p:nvSpPr>
        <p:spPr>
          <a:xfrm>
            <a:off x="5160963" y="1493957"/>
            <a:ext cx="477520" cy="267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 eaLnBrk="0" hangingPunct="0"/>
            <a:r>
              <a:rPr lang="zh-CN" altLang="en-US" sz="1155" dirty="0">
                <a:latin typeface="Times New Roman" panose="02020603050405020304" pitchFamily="2" charset="0"/>
                <a:ea typeface="Times New Roman" panose="02020603050405020304" pitchFamily="2" charset="0"/>
              </a:rPr>
              <a:t>　　</a:t>
            </a:r>
            <a:endParaRPr lang="zh-CN" altLang="en-US" sz="208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矩形 8"/>
          <p:cNvSpPr/>
          <p:nvPr/>
        </p:nvSpPr>
        <p:spPr>
          <a:xfrm>
            <a:off x="410711" y="351155"/>
            <a:ext cx="9978481" cy="2677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、如图（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）所示的圆柱形容器，底面积为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200cm</a:t>
            </a:r>
            <a:r>
              <a:rPr lang="en-US" altLang="zh-CN" sz="2400" b="1" baseline="30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，里面装有高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20cm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的水，将一个体积为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500cm</a:t>
            </a:r>
            <a:r>
              <a:rPr lang="en-US" altLang="zh-CN" sz="2400" b="1" baseline="30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的实心铝球放入水中后，球沉底（容器中水未溢出）．求：</a:t>
            </a:r>
            <a:b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）图（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）中水对容器底的压强，容器底增加的压力．</a:t>
            </a:r>
            <a:b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）图（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）中容器对水平桌面的压强和压力．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（不计容器重，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ρ</a:t>
            </a:r>
            <a:r>
              <a:rPr lang="zh-CN" altLang="en-US" sz="2400" b="1" baseline="-25000" dirty="0">
                <a:latin typeface="微软雅黑" panose="020B0503020204020204" charset="-122"/>
                <a:ea typeface="微软雅黑" panose="020B0503020204020204" charset="-122"/>
              </a:rPr>
              <a:t>铝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=2.7×10</a:t>
            </a:r>
            <a:r>
              <a:rPr lang="en-US" altLang="zh-CN" sz="2400" b="1" baseline="30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kg/m</a:t>
            </a:r>
            <a:r>
              <a:rPr lang="en-US" altLang="zh-CN" sz="2400" b="1" baseline="30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取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10N/kg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b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）铝球受到的浮力．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36" name="Picture 12" descr="C:\Users\ken.wen\AppData\Roaming\Tencent\Users\825560699\QQ\WinTemp\RichOle\}`G(8U11VSL9(5TANN@3R43.jpg"/>
          <p:cNvPicPr>
            <a:picLocks noChangeAspect="1"/>
          </p:cNvPicPr>
          <p:nvPr/>
        </p:nvPicPr>
        <p:blipFill>
          <a:blip r:embed="rId2">
            <a:lum bright="-24000" contrast="48000"/>
          </a:blip>
          <a:srcRect b="54230"/>
          <a:stretch>
            <a:fillRect/>
          </a:stretch>
        </p:blipFill>
        <p:spPr>
          <a:xfrm>
            <a:off x="347980" y="3507105"/>
            <a:ext cx="10102850" cy="386651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" name="Picture 12" descr="C:\Users\ken.wen\AppData\Roaming\Tencent\Users\825560699\QQ\WinTemp\RichOle\}`G(8U11VSL9(5TANN@3R43.jpg"/>
          <p:cNvPicPr>
            <a:picLocks noChangeAspect="1"/>
          </p:cNvPicPr>
          <p:nvPr/>
        </p:nvPicPr>
        <p:blipFill>
          <a:blip r:embed="rId2">
            <a:lum bright="-60000" contrast="84000"/>
          </a:blip>
          <a:srcRect t="44081" r="6468" b="2240"/>
          <a:stretch>
            <a:fillRect/>
          </a:stretch>
        </p:blipFill>
        <p:spPr>
          <a:xfrm>
            <a:off x="410845" y="3507105"/>
            <a:ext cx="9978390" cy="401701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5130" y="408305"/>
            <a:ext cx="9638030" cy="340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、（2016•钦州）如图甲所示，重为3N，底面积为2×10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-2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的圆柱形玻璃容器放在水平桌面上，重为5N，边长为L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=0.1m的正方体木块（不吸水）静止在容器的底部，用一根长为L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=0.05m的细线（质量和体积不计）将木块与容器底部相连，现向容器缓慢注水，直到木块受到的浮力等于6N时停止注水（如图乙所示），已知水的密度为1.0×10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kg/m</a:t>
            </a:r>
            <a:r>
              <a:rPr lang="zh-CN" altLang="en-US" sz="2400" b="1" baseline="300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，g取10N/kg．容器的厚度不计，求：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（1）木块的密度；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（2）注水过程浮力对木块所做的功；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（3）木块受到的浮力等于6N时容器对桌面的压强．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18000" contrast="60000"/>
          </a:blip>
          <a:stretch>
            <a:fillRect/>
          </a:stretch>
        </p:blipFill>
        <p:spPr>
          <a:xfrm>
            <a:off x="8018145" y="2443480"/>
            <a:ext cx="2024380" cy="134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24000" contrast="48000"/>
          </a:blip>
          <a:srcRect r="61105" b="56617"/>
          <a:stretch>
            <a:fillRect/>
          </a:stretch>
        </p:blipFill>
        <p:spPr>
          <a:xfrm>
            <a:off x="647065" y="3817620"/>
            <a:ext cx="6146165" cy="331851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8000" contrast="66000"/>
          </a:blip>
          <a:srcRect t="42421"/>
          <a:stretch>
            <a:fillRect/>
          </a:stretch>
        </p:blipFill>
        <p:spPr>
          <a:xfrm>
            <a:off x="533400" y="3789680"/>
            <a:ext cx="9732645" cy="36696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-42000" contrast="60000"/>
          </a:blip>
          <a:stretch>
            <a:fillRect/>
          </a:stretch>
        </p:blipFill>
        <p:spPr>
          <a:xfrm>
            <a:off x="405130" y="1549400"/>
            <a:ext cx="10305415" cy="590994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lum bright="-48000" contrast="66000"/>
          </a:blip>
          <a:stretch>
            <a:fillRect/>
          </a:stretch>
        </p:blipFill>
        <p:spPr>
          <a:xfrm>
            <a:off x="647065" y="3948430"/>
            <a:ext cx="8575675" cy="192341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tretch>
            <a:fillRect/>
          </a:stretch>
        </p:blipFill>
        <p:spPr>
          <a:xfrm>
            <a:off x="6914515" y="1513840"/>
            <a:ext cx="3215005" cy="758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8180" y="410210"/>
            <a:ext cx="9547225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、（2015•黑河）小华用如图所示的滑轮组拉动货箱，已知货箱的质量为60Kg，在F=50N的拉力作用下，货箱以0.1m/s的速度做匀速直线运动，地面对货箱的滑动摩擦力f为货箱重的0.2倍．求：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（1）货箱的重力是多少？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（2）拉力F的功率是多少？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（3）货箱运动了1min，克服摩擦所做的功是多少？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（4）此滑轮组的机械效率是多少？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b="76615"/>
          <a:stretch>
            <a:fillRect/>
          </a:stretch>
        </p:blipFill>
        <p:spPr>
          <a:xfrm>
            <a:off x="678180" y="3237230"/>
            <a:ext cx="9385300" cy="180022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73851"/>
          <a:stretch>
            <a:fillRect/>
          </a:stretch>
        </p:blipFill>
        <p:spPr>
          <a:xfrm>
            <a:off x="707390" y="5574030"/>
            <a:ext cx="9385300" cy="20129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23501" b="52924"/>
          <a:stretch>
            <a:fillRect/>
          </a:stretch>
        </p:blipFill>
        <p:spPr>
          <a:xfrm>
            <a:off x="678180" y="3237230"/>
            <a:ext cx="9385300" cy="181483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30000" contrast="48000"/>
          </a:blip>
          <a:srcRect t="46408" b="25868"/>
          <a:stretch>
            <a:fillRect/>
          </a:stretch>
        </p:blipFill>
        <p:spPr>
          <a:xfrm>
            <a:off x="759460" y="3237230"/>
            <a:ext cx="9385300" cy="213423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9775" y="289560"/>
            <a:ext cx="9380220" cy="2677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、（2013•孝感）如图所示，已知斜面长5m，高3m，绳端拉力为50N．利用这个滑轮装置将重为100N的物体在5s内从斜面的底端匀速拉到顶端．在此过程中：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（1）物体沿斜面向上运动的速度为多少？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（2）绳端移动的距离是多少？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（3）拉力的功和功率各是多少？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（4）拉力的机械效率是多少？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30000" contrast="54000"/>
          </a:blip>
          <a:stretch>
            <a:fillRect/>
          </a:stretch>
        </p:blipFill>
        <p:spPr>
          <a:xfrm>
            <a:off x="6847840" y="1214120"/>
            <a:ext cx="2332990" cy="1561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48000" contrast="66000"/>
          </a:blip>
          <a:srcRect b="51132"/>
          <a:stretch>
            <a:fillRect/>
          </a:stretch>
        </p:blipFill>
        <p:spPr>
          <a:xfrm>
            <a:off x="991235" y="3207385"/>
            <a:ext cx="8816975" cy="40563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8000" contrast="66000"/>
          </a:blip>
          <a:srcRect t="48495"/>
          <a:stretch>
            <a:fillRect/>
          </a:stretch>
        </p:blipFill>
        <p:spPr>
          <a:xfrm>
            <a:off x="991235" y="3207385"/>
            <a:ext cx="8772525" cy="425386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8010" y="364490"/>
            <a:ext cx="9563100" cy="304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（2015•重庆）如图所示，重力不计的木棒AOB可绕支点O无摩擦转动，木棒AB长为3m，均匀正方体甲的边长为10cm，物体乙的质量为5.6kg．当把甲乙两物体用细绳分别挂在木棒的两个端点A、B上时，木棒在水平位置平衡，此时物体甲对地面的压强为3000Pa，支点O距A点1.6m．求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（1）物体乙受到的重力；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（2）物体甲受到的支持力；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（3）物体甲的密度．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-72000" contrast="96000"/>
          </a:blip>
          <a:stretch>
            <a:fillRect/>
          </a:stretch>
        </p:blipFill>
        <p:spPr>
          <a:xfrm>
            <a:off x="5727700" y="1943735"/>
            <a:ext cx="2778125" cy="155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-48000" contrast="72000"/>
          </a:blip>
          <a:srcRect b="58172"/>
          <a:stretch>
            <a:fillRect/>
          </a:stretch>
        </p:blipFill>
        <p:spPr>
          <a:xfrm>
            <a:off x="775970" y="3502660"/>
            <a:ext cx="7190740" cy="357378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48000" contrast="72000"/>
          </a:blip>
          <a:srcRect t="40743"/>
          <a:stretch>
            <a:fillRect/>
          </a:stretch>
        </p:blipFill>
        <p:spPr>
          <a:xfrm>
            <a:off x="775970" y="3502660"/>
            <a:ext cx="9375140" cy="413575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 bright="-42000" contrast="66000"/>
          </a:blip>
          <a:stretch>
            <a:fillRect/>
          </a:stretch>
        </p:blipFill>
        <p:spPr>
          <a:xfrm>
            <a:off x="775970" y="3651250"/>
            <a:ext cx="9263380" cy="313944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5053</Words>
  <Application>WPS 演示</Application>
  <PresentationFormat>宽屏</PresentationFormat>
  <Paragraphs>162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MS PMincho</vt:lpstr>
      <vt:lpstr>Webdings</vt:lpstr>
      <vt:lpstr>华文行楷</vt:lpstr>
      <vt:lpstr>微软雅黑</vt:lpstr>
      <vt:lpstr>Calibri Light</vt:lpstr>
      <vt:lpstr>Calibri</vt:lpstr>
      <vt:lpstr>黑体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李中桂PC</dc:creator>
  <cp:lastModifiedBy>李中桂PC</cp:lastModifiedBy>
  <cp:revision>12</cp:revision>
  <dcterms:created xsi:type="dcterms:W3CDTF">2017-04-23T07:42:00Z</dcterms:created>
  <dcterms:modified xsi:type="dcterms:W3CDTF">2017-04-25T00:47:25Z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