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heme/theme2.xml" ContentType="application/vnd.openxmlformats-officedocument.theme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heme/theme3.xml" ContentType="application/vnd.openxmlformats-officedocument.theme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notesSlides/notesSlide1.xml" ContentType="application/vnd.openxmlformats-officedocument.presentationml.notesSlide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09" r:id="rId2"/>
    <p:sldId id="484" r:id="rId3"/>
    <p:sldId id="304" r:id="rId4"/>
    <p:sldId id="364" r:id="rId5"/>
    <p:sldId id="425" r:id="rId6"/>
    <p:sldId id="450" r:id="rId7"/>
    <p:sldId id="451" r:id="rId8"/>
    <p:sldId id="452" r:id="rId9"/>
    <p:sldId id="453" r:id="rId10"/>
    <p:sldId id="454" r:id="rId11"/>
    <p:sldId id="455" r:id="rId12"/>
    <p:sldId id="456" r:id="rId13"/>
    <p:sldId id="457" r:id="rId14"/>
    <p:sldId id="462" r:id="rId15"/>
    <p:sldId id="472" r:id="rId16"/>
    <p:sldId id="458" r:id="rId17"/>
    <p:sldId id="485" r:id="rId18"/>
    <p:sldId id="384" r:id="rId19"/>
    <p:sldId id="444" r:id="rId20"/>
    <p:sldId id="445" r:id="rId21"/>
    <p:sldId id="446" r:id="rId22"/>
    <p:sldId id="463" r:id="rId23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26"/>
      <p:bold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68" userDrawn="1">
          <p15:clr>
            <a:srgbClr val="A4A3A4"/>
          </p15:clr>
        </p15:guide>
        <p15:guide id="2" pos="298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0" clrIdx="0"/>
  <p:cmAuthor id="2" name="作者" initials="A" lastIdx="0" clrIdx="1"/>
  <p:cmAuthor id="267997019" name="我心飞翔" initials="我" lastIdx="0" clrIdx="2"/>
  <p:cmAuthor id="4" name="余浩" initials="iheyu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8B58294-7C98-454F-8B8E-5373267BDF32}" styleName="{385b2ea8-0d66-414d-9127-dde3b277f022}">
    <a:wholeTbl>
      <a:tcTxStyle>
        <a:fontRef idx="none">
          <a:prstClr val="black"/>
        </a:fontRef>
      </a:tcTxStyle>
      <a:tcStyle>
        <a:tcBdr>
          <a:top>
            <a:ln w="76200" cmpd="sng">
              <a:solidFill>
                <a:srgbClr val="53CED5"/>
              </a:solidFill>
            </a:ln>
          </a:top>
          <a:bottom>
            <a:ln w="76200" cmpd="sng">
              <a:solidFill>
                <a:srgbClr val="53CED5"/>
              </a:solidFill>
            </a:ln>
          </a:bottom>
        </a:tcBdr>
        <a:fill>
          <a:solidFill>
            <a:srgbClr val="FFFFFF"/>
          </a:solidFill>
        </a:fill>
      </a:tcStyle>
    </a:wholeTbl>
    <a:band1H>
      <a:tcTxStyle>
        <a:fontRef idx="none">
          <a:prstClr val="black"/>
        </a:fontRef>
      </a:tcTxStyle>
      <a:tcStyle>
        <a:tcBdr/>
        <a:fill>
          <a:solidFill>
            <a:srgbClr val="DEF6F7"/>
          </a:solidFill>
        </a:fill>
      </a:tcStyle>
    </a:band1H>
    <a:firstRow>
      <a:tcTxStyle>
        <a:fontRef idx="none">
          <a:prstClr val="black"/>
        </a:fontRef>
      </a:tcTxStyle>
      <a:tcStyle>
        <a:tcBdr/>
        <a:fill>
          <a:solidFill>
            <a:srgbClr val="53CE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51" y="91"/>
      </p:cViewPr>
      <p:guideLst>
        <p:guide orient="horz" pos="1668"/>
        <p:guide pos="298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theme" Target="../theme/theme3.xml"/><Relationship Id="rId5" Type="http://schemas.openxmlformats.org/officeDocument/2006/relationships/tags" Target="../tags/tag158.xml"/><Relationship Id="rId4" Type="http://schemas.openxmlformats.org/officeDocument/2006/relationships/tags" Target="../tags/tag15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50.xml"/><Relationship Id="rId7" Type="http://schemas.openxmlformats.org/officeDocument/2006/relationships/tags" Target="../tags/tag154.xml"/><Relationship Id="rId2" Type="http://schemas.openxmlformats.org/officeDocument/2006/relationships/tags" Target="../tags/tag149.xml"/><Relationship Id="rId1" Type="http://schemas.openxmlformats.org/officeDocument/2006/relationships/theme" Target="../theme/theme2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tags" Target="../tags/tag15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6280" y="1143000"/>
            <a:ext cx="54854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4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4.xml"/><Relationship Id="rId4" Type="http://schemas.openxmlformats.org/officeDocument/2006/relationships/tags" Target="../tags/tag6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8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20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2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28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3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3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0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899100" y="685885"/>
            <a:ext cx="7349400" cy="1928038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899100" y="2670630"/>
            <a:ext cx="7349400" cy="1104436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spc="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56300" y="580572"/>
            <a:ext cx="8229600" cy="41126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899100" y="1863230"/>
            <a:ext cx="7349400" cy="76419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899100" y="2670630"/>
            <a:ext cx="7349400" cy="353744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2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56"/>
            <a:ext cx="8226900" cy="52926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6300" y="1117938"/>
            <a:ext cx="8226900" cy="3569841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493100" y="2886656"/>
            <a:ext cx="5826600" cy="575171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330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493100" y="3461827"/>
            <a:ext cx="5826600" cy="65078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56"/>
            <a:ext cx="8226900" cy="52926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6300" y="1126039"/>
            <a:ext cx="3882600" cy="356174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808700" y="1126039"/>
            <a:ext cx="3882600" cy="356174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56"/>
            <a:ext cx="8226900" cy="52926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456300" y="1072032"/>
            <a:ext cx="4006800" cy="286235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6300" y="1390672"/>
            <a:ext cx="4006800" cy="3297107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76813" y="1066428"/>
            <a:ext cx="4006800" cy="286235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76813" y="1390672"/>
            <a:ext cx="4006800" cy="3297107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56"/>
            <a:ext cx="8226900" cy="52926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456300" y="1166544"/>
            <a:ext cx="3924808" cy="3456427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762800" y="1166544"/>
            <a:ext cx="3920400" cy="3456427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7676100" y="685885"/>
            <a:ext cx="783000" cy="3772366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1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685885"/>
            <a:ext cx="6876900" cy="3772366"/>
          </a:xfrm>
        </p:spPr>
        <p:txBody>
          <a:bodyPr vert="eaVert" lIns="46800" tIns="46800" rIns="46800" bIns="46800"/>
          <a:lstStyle>
            <a:lvl1pPr marL="171450" indent="-171450">
              <a:spcAft>
                <a:spcPts val="1000"/>
              </a:spcAft>
              <a:defRPr spc="300"/>
            </a:lvl1pPr>
            <a:lvl2pPr marL="514350" indent="-171450">
              <a:defRPr spc="300"/>
            </a:lvl2pPr>
            <a:lvl3pPr marL="857250" indent="-171450">
              <a:defRPr spc="300"/>
            </a:lvl3pPr>
            <a:lvl4pPr marL="1200150" indent="-171450">
              <a:defRPr spc="300"/>
            </a:lvl4pPr>
            <a:lvl5pPr marL="1543050" indent="-17145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ags" Target="../tags/tag7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2.xml"/><Relationship Id="rId42" Type="http://schemas.openxmlformats.org/officeDocument/2006/relationships/image" Target="file:///D:\qq&#25991;&#20214;\712321467\Image\C2C\Image2\%7b75232B38-A165-1FB7-499C-2E1C792CACB5%7d.png" TargetMode="Externa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ags" Target="../tags/tag5.xml"/><Relationship Id="rId40" Type="http://schemas.openxmlformats.org/officeDocument/2006/relationships/tags" Target="../tags/tag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ags" Target="../tags/tag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38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5"/>
            </p:custDataLst>
          </p:nvPr>
        </p:nvSpPr>
        <p:spPr>
          <a:xfrm>
            <a:off x="456300" y="456356"/>
            <a:ext cx="8226900" cy="52926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6"/>
            </p:custDataLst>
          </p:nvPr>
        </p:nvSpPr>
        <p:spPr>
          <a:xfrm>
            <a:off x="456300" y="1117938"/>
            <a:ext cx="8226900" cy="3569841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7"/>
            </p:custDataLst>
          </p:nvPr>
        </p:nvSpPr>
        <p:spPr>
          <a:xfrm>
            <a:off x="459000" y="4736385"/>
            <a:ext cx="2025000" cy="237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7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8"/>
            </p:custDataLst>
          </p:nvPr>
        </p:nvSpPr>
        <p:spPr>
          <a:xfrm>
            <a:off x="3087000" y="4736385"/>
            <a:ext cx="2970000" cy="237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7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9"/>
            </p:custDataLst>
          </p:nvPr>
        </p:nvSpPr>
        <p:spPr>
          <a:xfrm>
            <a:off x="6658200" y="4736385"/>
            <a:ext cx="2025000" cy="237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7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40"/>
            </p:custDataLst>
          </p:nvPr>
        </p:nvPicPr>
        <p:blipFill>
          <a:blip r:embed="rId41" r:link="rId4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  <p:custDataLst>
      <p:tags r:id="rId3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p:transition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 algn="l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61.xml"/><Relationship Id="rId7" Type="http://schemas.openxmlformats.org/officeDocument/2006/relationships/image" Target="../media/image2.png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6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75.xml"/><Relationship Id="rId13" Type="http://schemas.openxmlformats.org/officeDocument/2006/relationships/tags" Target="../tags/tag280.xml"/><Relationship Id="rId3" Type="http://schemas.microsoft.com/office/2007/relationships/media" Target="../media/media2.mp4"/><Relationship Id="rId7" Type="http://schemas.openxmlformats.org/officeDocument/2006/relationships/tags" Target="../tags/tag274.xml"/><Relationship Id="rId12" Type="http://schemas.openxmlformats.org/officeDocument/2006/relationships/tags" Target="../tags/tag279.xml"/><Relationship Id="rId17" Type="http://schemas.openxmlformats.org/officeDocument/2006/relationships/image" Target="../media/image16.png"/><Relationship Id="rId2" Type="http://schemas.openxmlformats.org/officeDocument/2006/relationships/tags" Target="../tags/tag271.xml"/><Relationship Id="rId16" Type="http://schemas.openxmlformats.org/officeDocument/2006/relationships/image" Target="../media/image15.png"/><Relationship Id="rId1" Type="http://schemas.openxmlformats.org/officeDocument/2006/relationships/tags" Target="../tags/tag270.xml"/><Relationship Id="rId6" Type="http://schemas.openxmlformats.org/officeDocument/2006/relationships/tags" Target="../tags/tag273.xml"/><Relationship Id="rId11" Type="http://schemas.openxmlformats.org/officeDocument/2006/relationships/tags" Target="../tags/tag278.xml"/><Relationship Id="rId5" Type="http://schemas.openxmlformats.org/officeDocument/2006/relationships/tags" Target="../tags/tag272.xml"/><Relationship Id="rId15" Type="http://schemas.openxmlformats.org/officeDocument/2006/relationships/slideLayout" Target="../slideLayouts/slideLayout20.xml"/><Relationship Id="rId10" Type="http://schemas.openxmlformats.org/officeDocument/2006/relationships/tags" Target="../tags/tag277.xml"/><Relationship Id="rId4" Type="http://schemas.openxmlformats.org/officeDocument/2006/relationships/video" Target="../media/media2.mp4"/><Relationship Id="rId9" Type="http://schemas.openxmlformats.org/officeDocument/2006/relationships/tags" Target="../tags/tag276.xml"/><Relationship Id="rId14" Type="http://schemas.openxmlformats.org/officeDocument/2006/relationships/tags" Target="../tags/tag28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89.xml"/><Relationship Id="rId3" Type="http://schemas.openxmlformats.org/officeDocument/2006/relationships/tags" Target="../tags/tag284.xml"/><Relationship Id="rId7" Type="http://schemas.openxmlformats.org/officeDocument/2006/relationships/tags" Target="../tags/tag288.xml"/><Relationship Id="rId2" Type="http://schemas.openxmlformats.org/officeDocument/2006/relationships/tags" Target="../tags/tag283.xml"/><Relationship Id="rId1" Type="http://schemas.openxmlformats.org/officeDocument/2006/relationships/tags" Target="../tags/tag282.xml"/><Relationship Id="rId6" Type="http://schemas.openxmlformats.org/officeDocument/2006/relationships/tags" Target="../tags/tag287.xml"/><Relationship Id="rId5" Type="http://schemas.openxmlformats.org/officeDocument/2006/relationships/tags" Target="../tags/tag286.xml"/><Relationship Id="rId4" Type="http://schemas.openxmlformats.org/officeDocument/2006/relationships/tags" Target="../tags/tag285.xml"/><Relationship Id="rId9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97.xml"/><Relationship Id="rId3" Type="http://schemas.openxmlformats.org/officeDocument/2006/relationships/tags" Target="../tags/tag292.xml"/><Relationship Id="rId7" Type="http://schemas.openxmlformats.org/officeDocument/2006/relationships/tags" Target="../tags/tag296.xml"/><Relationship Id="rId2" Type="http://schemas.openxmlformats.org/officeDocument/2006/relationships/tags" Target="../tags/tag291.xml"/><Relationship Id="rId1" Type="http://schemas.openxmlformats.org/officeDocument/2006/relationships/tags" Target="../tags/tag290.xml"/><Relationship Id="rId6" Type="http://schemas.openxmlformats.org/officeDocument/2006/relationships/tags" Target="../tags/tag295.xml"/><Relationship Id="rId5" Type="http://schemas.openxmlformats.org/officeDocument/2006/relationships/tags" Target="../tags/tag294.xml"/><Relationship Id="rId10" Type="http://schemas.openxmlformats.org/officeDocument/2006/relationships/slideLayout" Target="../slideLayouts/slideLayout22.xml"/><Relationship Id="rId4" Type="http://schemas.openxmlformats.org/officeDocument/2006/relationships/tags" Target="../tags/tag293.xml"/><Relationship Id="rId9" Type="http://schemas.openxmlformats.org/officeDocument/2006/relationships/tags" Target="../tags/tag29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306.xml"/><Relationship Id="rId13" Type="http://schemas.openxmlformats.org/officeDocument/2006/relationships/tags" Target="../tags/tag311.xml"/><Relationship Id="rId3" Type="http://schemas.openxmlformats.org/officeDocument/2006/relationships/tags" Target="../tags/tag301.xml"/><Relationship Id="rId7" Type="http://schemas.openxmlformats.org/officeDocument/2006/relationships/tags" Target="../tags/tag305.xml"/><Relationship Id="rId12" Type="http://schemas.openxmlformats.org/officeDocument/2006/relationships/tags" Target="../tags/tag310.xml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tags" Target="../tags/tag304.xml"/><Relationship Id="rId11" Type="http://schemas.openxmlformats.org/officeDocument/2006/relationships/tags" Target="../tags/tag309.xml"/><Relationship Id="rId5" Type="http://schemas.openxmlformats.org/officeDocument/2006/relationships/tags" Target="../tags/tag303.xml"/><Relationship Id="rId15" Type="http://schemas.openxmlformats.org/officeDocument/2006/relationships/image" Target="../media/image17.png"/><Relationship Id="rId10" Type="http://schemas.openxmlformats.org/officeDocument/2006/relationships/tags" Target="../tags/tag308.xml"/><Relationship Id="rId4" Type="http://schemas.openxmlformats.org/officeDocument/2006/relationships/tags" Target="../tags/tag302.xml"/><Relationship Id="rId9" Type="http://schemas.openxmlformats.org/officeDocument/2006/relationships/tags" Target="../tags/tag307.xml"/><Relationship Id="rId14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19.xml"/><Relationship Id="rId13" Type="http://schemas.openxmlformats.org/officeDocument/2006/relationships/tags" Target="../tags/tag324.xml"/><Relationship Id="rId18" Type="http://schemas.openxmlformats.org/officeDocument/2006/relationships/tags" Target="../tags/tag329.xml"/><Relationship Id="rId3" Type="http://schemas.openxmlformats.org/officeDocument/2006/relationships/tags" Target="../tags/tag314.xml"/><Relationship Id="rId7" Type="http://schemas.openxmlformats.org/officeDocument/2006/relationships/tags" Target="../tags/tag318.xml"/><Relationship Id="rId12" Type="http://schemas.openxmlformats.org/officeDocument/2006/relationships/tags" Target="../tags/tag323.xml"/><Relationship Id="rId17" Type="http://schemas.openxmlformats.org/officeDocument/2006/relationships/tags" Target="../tags/tag328.xml"/><Relationship Id="rId2" Type="http://schemas.openxmlformats.org/officeDocument/2006/relationships/tags" Target="../tags/tag313.xml"/><Relationship Id="rId16" Type="http://schemas.openxmlformats.org/officeDocument/2006/relationships/tags" Target="../tags/tag327.xml"/><Relationship Id="rId1" Type="http://schemas.openxmlformats.org/officeDocument/2006/relationships/tags" Target="../tags/tag312.xml"/><Relationship Id="rId6" Type="http://schemas.openxmlformats.org/officeDocument/2006/relationships/tags" Target="../tags/tag317.xml"/><Relationship Id="rId11" Type="http://schemas.openxmlformats.org/officeDocument/2006/relationships/tags" Target="../tags/tag322.xml"/><Relationship Id="rId5" Type="http://schemas.openxmlformats.org/officeDocument/2006/relationships/tags" Target="../tags/tag316.xml"/><Relationship Id="rId15" Type="http://schemas.openxmlformats.org/officeDocument/2006/relationships/tags" Target="../tags/tag326.xml"/><Relationship Id="rId10" Type="http://schemas.openxmlformats.org/officeDocument/2006/relationships/tags" Target="../tags/tag321.xml"/><Relationship Id="rId19" Type="http://schemas.openxmlformats.org/officeDocument/2006/relationships/slideLayout" Target="../slideLayouts/slideLayout24.xml"/><Relationship Id="rId4" Type="http://schemas.openxmlformats.org/officeDocument/2006/relationships/tags" Target="../tags/tag315.xml"/><Relationship Id="rId9" Type="http://schemas.openxmlformats.org/officeDocument/2006/relationships/tags" Target="../tags/tag320.xml"/><Relationship Id="rId14" Type="http://schemas.openxmlformats.org/officeDocument/2006/relationships/tags" Target="../tags/tag32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37.xml"/><Relationship Id="rId13" Type="http://schemas.openxmlformats.org/officeDocument/2006/relationships/image" Target="../media/image19.jpeg"/><Relationship Id="rId3" Type="http://schemas.openxmlformats.org/officeDocument/2006/relationships/tags" Target="../tags/tag332.xml"/><Relationship Id="rId7" Type="http://schemas.openxmlformats.org/officeDocument/2006/relationships/tags" Target="../tags/tag336.xml"/><Relationship Id="rId12" Type="http://schemas.openxmlformats.org/officeDocument/2006/relationships/image" Target="../media/image18.png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tags" Target="../tags/tag335.xml"/><Relationship Id="rId11" Type="http://schemas.openxmlformats.org/officeDocument/2006/relationships/slideLayout" Target="../slideLayouts/slideLayout25.xml"/><Relationship Id="rId5" Type="http://schemas.openxmlformats.org/officeDocument/2006/relationships/tags" Target="../tags/tag334.xml"/><Relationship Id="rId10" Type="http://schemas.openxmlformats.org/officeDocument/2006/relationships/tags" Target="../tags/tag339.xml"/><Relationship Id="rId4" Type="http://schemas.openxmlformats.org/officeDocument/2006/relationships/tags" Target="../tags/tag333.xml"/><Relationship Id="rId9" Type="http://schemas.openxmlformats.org/officeDocument/2006/relationships/tags" Target="../tags/tag33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347.xml"/><Relationship Id="rId3" Type="http://schemas.openxmlformats.org/officeDocument/2006/relationships/tags" Target="../tags/tag342.xml"/><Relationship Id="rId7" Type="http://schemas.openxmlformats.org/officeDocument/2006/relationships/tags" Target="../tags/tag346.xml"/><Relationship Id="rId2" Type="http://schemas.openxmlformats.org/officeDocument/2006/relationships/tags" Target="../tags/tag341.xml"/><Relationship Id="rId1" Type="http://schemas.openxmlformats.org/officeDocument/2006/relationships/tags" Target="../tags/tag340.xml"/><Relationship Id="rId6" Type="http://schemas.openxmlformats.org/officeDocument/2006/relationships/tags" Target="../tags/tag345.xml"/><Relationship Id="rId11" Type="http://schemas.openxmlformats.org/officeDocument/2006/relationships/image" Target="../media/image20.png"/><Relationship Id="rId5" Type="http://schemas.openxmlformats.org/officeDocument/2006/relationships/tags" Target="../tags/tag344.xml"/><Relationship Id="rId10" Type="http://schemas.openxmlformats.org/officeDocument/2006/relationships/slideLayout" Target="../slideLayouts/slideLayout26.xml"/><Relationship Id="rId4" Type="http://schemas.openxmlformats.org/officeDocument/2006/relationships/tags" Target="../tags/tag343.xml"/><Relationship Id="rId9" Type="http://schemas.openxmlformats.org/officeDocument/2006/relationships/tags" Target="../tags/tag34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56.xml"/><Relationship Id="rId3" Type="http://schemas.openxmlformats.org/officeDocument/2006/relationships/tags" Target="../tags/tag351.xml"/><Relationship Id="rId7" Type="http://schemas.openxmlformats.org/officeDocument/2006/relationships/tags" Target="../tags/tag355.xml"/><Relationship Id="rId2" Type="http://schemas.openxmlformats.org/officeDocument/2006/relationships/tags" Target="../tags/tag350.xml"/><Relationship Id="rId1" Type="http://schemas.openxmlformats.org/officeDocument/2006/relationships/tags" Target="../tags/tag349.xml"/><Relationship Id="rId6" Type="http://schemas.openxmlformats.org/officeDocument/2006/relationships/tags" Target="../tags/tag354.xml"/><Relationship Id="rId11" Type="http://schemas.openxmlformats.org/officeDocument/2006/relationships/image" Target="../media/image20.png"/><Relationship Id="rId5" Type="http://schemas.openxmlformats.org/officeDocument/2006/relationships/tags" Target="../tags/tag353.xml"/><Relationship Id="rId10" Type="http://schemas.openxmlformats.org/officeDocument/2006/relationships/slideLayout" Target="../slideLayouts/slideLayout27.xml"/><Relationship Id="rId4" Type="http://schemas.openxmlformats.org/officeDocument/2006/relationships/tags" Target="../tags/tag352.xml"/><Relationship Id="rId9" Type="http://schemas.openxmlformats.org/officeDocument/2006/relationships/tags" Target="../tags/tag35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365.xml"/><Relationship Id="rId13" Type="http://schemas.openxmlformats.org/officeDocument/2006/relationships/tags" Target="../tags/tag370.xml"/><Relationship Id="rId3" Type="http://schemas.openxmlformats.org/officeDocument/2006/relationships/tags" Target="../tags/tag360.xml"/><Relationship Id="rId7" Type="http://schemas.openxmlformats.org/officeDocument/2006/relationships/tags" Target="../tags/tag364.xml"/><Relationship Id="rId12" Type="http://schemas.openxmlformats.org/officeDocument/2006/relationships/tags" Target="../tags/tag369.xml"/><Relationship Id="rId2" Type="http://schemas.openxmlformats.org/officeDocument/2006/relationships/tags" Target="../tags/tag359.xml"/><Relationship Id="rId1" Type="http://schemas.openxmlformats.org/officeDocument/2006/relationships/tags" Target="../tags/tag358.xml"/><Relationship Id="rId6" Type="http://schemas.openxmlformats.org/officeDocument/2006/relationships/tags" Target="../tags/tag363.xml"/><Relationship Id="rId11" Type="http://schemas.openxmlformats.org/officeDocument/2006/relationships/tags" Target="../tags/tag368.xml"/><Relationship Id="rId5" Type="http://schemas.openxmlformats.org/officeDocument/2006/relationships/tags" Target="../tags/tag362.xml"/><Relationship Id="rId15" Type="http://schemas.openxmlformats.org/officeDocument/2006/relationships/slideLayout" Target="../slideLayouts/slideLayout28.xml"/><Relationship Id="rId10" Type="http://schemas.openxmlformats.org/officeDocument/2006/relationships/tags" Target="../tags/tag367.xml"/><Relationship Id="rId4" Type="http://schemas.openxmlformats.org/officeDocument/2006/relationships/tags" Target="../tags/tag361.xml"/><Relationship Id="rId9" Type="http://schemas.openxmlformats.org/officeDocument/2006/relationships/tags" Target="../tags/tag366.xml"/><Relationship Id="rId14" Type="http://schemas.openxmlformats.org/officeDocument/2006/relationships/tags" Target="../tags/tag37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79.xml"/><Relationship Id="rId3" Type="http://schemas.openxmlformats.org/officeDocument/2006/relationships/tags" Target="../tags/tag374.xml"/><Relationship Id="rId7" Type="http://schemas.openxmlformats.org/officeDocument/2006/relationships/tags" Target="../tags/tag378.xml"/><Relationship Id="rId2" Type="http://schemas.openxmlformats.org/officeDocument/2006/relationships/tags" Target="../tags/tag373.xml"/><Relationship Id="rId1" Type="http://schemas.openxmlformats.org/officeDocument/2006/relationships/tags" Target="../tags/tag372.xml"/><Relationship Id="rId6" Type="http://schemas.openxmlformats.org/officeDocument/2006/relationships/tags" Target="../tags/tag377.xml"/><Relationship Id="rId11" Type="http://schemas.openxmlformats.org/officeDocument/2006/relationships/image" Target="../media/image21.png"/><Relationship Id="rId5" Type="http://schemas.openxmlformats.org/officeDocument/2006/relationships/tags" Target="../tags/tag376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375.xml"/><Relationship Id="rId9" Type="http://schemas.openxmlformats.org/officeDocument/2006/relationships/tags" Target="../tags/tag38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70.xml"/><Relationship Id="rId3" Type="http://schemas.microsoft.com/office/2007/relationships/media" Target="../media/media1.mp4"/><Relationship Id="rId7" Type="http://schemas.openxmlformats.org/officeDocument/2006/relationships/tags" Target="../tags/tag169.xml"/><Relationship Id="rId12" Type="http://schemas.openxmlformats.org/officeDocument/2006/relationships/image" Target="../media/image3.png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tags" Target="../tags/tag168.xml"/><Relationship Id="rId11" Type="http://schemas.openxmlformats.org/officeDocument/2006/relationships/slideLayout" Target="../slideLayouts/slideLayout13.xml"/><Relationship Id="rId5" Type="http://schemas.openxmlformats.org/officeDocument/2006/relationships/tags" Target="../tags/tag167.xml"/><Relationship Id="rId10" Type="http://schemas.openxmlformats.org/officeDocument/2006/relationships/tags" Target="../tags/tag172.xml"/><Relationship Id="rId4" Type="http://schemas.openxmlformats.org/officeDocument/2006/relationships/video" Target="../media/media1.mp4"/><Relationship Id="rId9" Type="http://schemas.openxmlformats.org/officeDocument/2006/relationships/tags" Target="../tags/tag17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tags" Target="../tags/tag383.xml"/><Relationship Id="rId7" Type="http://schemas.openxmlformats.org/officeDocument/2006/relationships/tags" Target="../tags/tag387.xml"/><Relationship Id="rId2" Type="http://schemas.openxmlformats.org/officeDocument/2006/relationships/tags" Target="../tags/tag382.xml"/><Relationship Id="rId1" Type="http://schemas.openxmlformats.org/officeDocument/2006/relationships/tags" Target="../tags/tag381.xml"/><Relationship Id="rId6" Type="http://schemas.openxmlformats.org/officeDocument/2006/relationships/tags" Target="../tags/tag386.xml"/><Relationship Id="rId5" Type="http://schemas.openxmlformats.org/officeDocument/2006/relationships/tags" Target="../tags/tag385.xml"/><Relationship Id="rId4" Type="http://schemas.openxmlformats.org/officeDocument/2006/relationships/tags" Target="../tags/tag38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395.xml"/><Relationship Id="rId13" Type="http://schemas.openxmlformats.org/officeDocument/2006/relationships/tags" Target="../tags/tag400.xml"/><Relationship Id="rId18" Type="http://schemas.openxmlformats.org/officeDocument/2006/relationships/tags" Target="../tags/tag405.xml"/><Relationship Id="rId26" Type="http://schemas.openxmlformats.org/officeDocument/2006/relationships/tags" Target="../tags/tag413.xml"/><Relationship Id="rId3" Type="http://schemas.openxmlformats.org/officeDocument/2006/relationships/tags" Target="../tags/tag390.xml"/><Relationship Id="rId21" Type="http://schemas.openxmlformats.org/officeDocument/2006/relationships/tags" Target="../tags/tag408.xml"/><Relationship Id="rId7" Type="http://schemas.openxmlformats.org/officeDocument/2006/relationships/tags" Target="../tags/tag394.xml"/><Relationship Id="rId12" Type="http://schemas.openxmlformats.org/officeDocument/2006/relationships/tags" Target="../tags/tag399.xml"/><Relationship Id="rId17" Type="http://schemas.openxmlformats.org/officeDocument/2006/relationships/tags" Target="../tags/tag404.xml"/><Relationship Id="rId25" Type="http://schemas.openxmlformats.org/officeDocument/2006/relationships/tags" Target="../tags/tag412.xml"/><Relationship Id="rId2" Type="http://schemas.openxmlformats.org/officeDocument/2006/relationships/tags" Target="../tags/tag389.xml"/><Relationship Id="rId16" Type="http://schemas.openxmlformats.org/officeDocument/2006/relationships/tags" Target="../tags/tag403.xml"/><Relationship Id="rId20" Type="http://schemas.openxmlformats.org/officeDocument/2006/relationships/tags" Target="../tags/tag407.xml"/><Relationship Id="rId29" Type="http://schemas.openxmlformats.org/officeDocument/2006/relationships/tags" Target="../tags/tag416.xml"/><Relationship Id="rId1" Type="http://schemas.openxmlformats.org/officeDocument/2006/relationships/tags" Target="../tags/tag388.xml"/><Relationship Id="rId6" Type="http://schemas.openxmlformats.org/officeDocument/2006/relationships/tags" Target="../tags/tag393.xml"/><Relationship Id="rId11" Type="http://schemas.openxmlformats.org/officeDocument/2006/relationships/tags" Target="../tags/tag398.xml"/><Relationship Id="rId24" Type="http://schemas.openxmlformats.org/officeDocument/2006/relationships/tags" Target="../tags/tag411.xml"/><Relationship Id="rId5" Type="http://schemas.openxmlformats.org/officeDocument/2006/relationships/tags" Target="../tags/tag392.xml"/><Relationship Id="rId15" Type="http://schemas.openxmlformats.org/officeDocument/2006/relationships/tags" Target="../tags/tag402.xml"/><Relationship Id="rId23" Type="http://schemas.openxmlformats.org/officeDocument/2006/relationships/tags" Target="../tags/tag410.xml"/><Relationship Id="rId28" Type="http://schemas.openxmlformats.org/officeDocument/2006/relationships/tags" Target="../tags/tag415.xml"/><Relationship Id="rId10" Type="http://schemas.openxmlformats.org/officeDocument/2006/relationships/tags" Target="../tags/tag397.xml"/><Relationship Id="rId19" Type="http://schemas.openxmlformats.org/officeDocument/2006/relationships/tags" Target="../tags/tag406.xml"/><Relationship Id="rId4" Type="http://schemas.openxmlformats.org/officeDocument/2006/relationships/tags" Target="../tags/tag391.xml"/><Relationship Id="rId9" Type="http://schemas.openxmlformats.org/officeDocument/2006/relationships/tags" Target="../tags/tag396.xml"/><Relationship Id="rId14" Type="http://schemas.openxmlformats.org/officeDocument/2006/relationships/tags" Target="../tags/tag401.xml"/><Relationship Id="rId22" Type="http://schemas.openxmlformats.org/officeDocument/2006/relationships/tags" Target="../tags/tag409.xml"/><Relationship Id="rId27" Type="http://schemas.openxmlformats.org/officeDocument/2006/relationships/tags" Target="../tags/tag414.xml"/><Relationship Id="rId30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424.xml"/><Relationship Id="rId3" Type="http://schemas.openxmlformats.org/officeDocument/2006/relationships/tags" Target="../tags/tag419.xml"/><Relationship Id="rId7" Type="http://schemas.openxmlformats.org/officeDocument/2006/relationships/tags" Target="../tags/tag423.xml"/><Relationship Id="rId2" Type="http://schemas.openxmlformats.org/officeDocument/2006/relationships/tags" Target="../tags/tag418.xml"/><Relationship Id="rId1" Type="http://schemas.openxmlformats.org/officeDocument/2006/relationships/tags" Target="../tags/tag417.xml"/><Relationship Id="rId6" Type="http://schemas.openxmlformats.org/officeDocument/2006/relationships/tags" Target="../tags/tag422.xml"/><Relationship Id="rId5" Type="http://schemas.openxmlformats.org/officeDocument/2006/relationships/tags" Target="../tags/tag421.xml"/><Relationship Id="rId10" Type="http://schemas.openxmlformats.org/officeDocument/2006/relationships/image" Target="../media/image22.png"/><Relationship Id="rId4" Type="http://schemas.openxmlformats.org/officeDocument/2006/relationships/tags" Target="../tags/tag420.xml"/><Relationship Id="rId9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80.xml"/><Relationship Id="rId13" Type="http://schemas.openxmlformats.org/officeDocument/2006/relationships/tags" Target="../tags/tag185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175.xml"/><Relationship Id="rId7" Type="http://schemas.openxmlformats.org/officeDocument/2006/relationships/tags" Target="../tags/tag179.xml"/><Relationship Id="rId12" Type="http://schemas.openxmlformats.org/officeDocument/2006/relationships/tags" Target="../tags/tag184.xml"/><Relationship Id="rId17" Type="http://schemas.openxmlformats.org/officeDocument/2006/relationships/tags" Target="../tags/tag189.xml"/><Relationship Id="rId2" Type="http://schemas.openxmlformats.org/officeDocument/2006/relationships/tags" Target="../tags/tag174.xml"/><Relationship Id="rId16" Type="http://schemas.openxmlformats.org/officeDocument/2006/relationships/tags" Target="../tags/tag188.xml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11" Type="http://schemas.openxmlformats.org/officeDocument/2006/relationships/tags" Target="../tags/tag183.xml"/><Relationship Id="rId5" Type="http://schemas.openxmlformats.org/officeDocument/2006/relationships/tags" Target="../tags/tag177.xml"/><Relationship Id="rId15" Type="http://schemas.openxmlformats.org/officeDocument/2006/relationships/tags" Target="../tags/tag187.xml"/><Relationship Id="rId10" Type="http://schemas.openxmlformats.org/officeDocument/2006/relationships/tags" Target="../tags/tag182.xml"/><Relationship Id="rId4" Type="http://schemas.openxmlformats.org/officeDocument/2006/relationships/tags" Target="../tags/tag176.xml"/><Relationship Id="rId9" Type="http://schemas.openxmlformats.org/officeDocument/2006/relationships/tags" Target="../tags/tag181.xml"/><Relationship Id="rId14" Type="http://schemas.openxmlformats.org/officeDocument/2006/relationships/tags" Target="../tags/tag18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97.xml"/><Relationship Id="rId13" Type="http://schemas.openxmlformats.org/officeDocument/2006/relationships/image" Target="../media/image6.jpeg"/><Relationship Id="rId3" Type="http://schemas.openxmlformats.org/officeDocument/2006/relationships/tags" Target="../tags/tag192.xml"/><Relationship Id="rId7" Type="http://schemas.openxmlformats.org/officeDocument/2006/relationships/tags" Target="../tags/tag196.xml"/><Relationship Id="rId12" Type="http://schemas.openxmlformats.org/officeDocument/2006/relationships/image" Target="../media/image5.jpeg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11" Type="http://schemas.openxmlformats.org/officeDocument/2006/relationships/image" Target="../media/image4.jpeg"/><Relationship Id="rId5" Type="http://schemas.openxmlformats.org/officeDocument/2006/relationships/tags" Target="../tags/tag194.xml"/><Relationship Id="rId10" Type="http://schemas.openxmlformats.org/officeDocument/2006/relationships/slideLayout" Target="../slideLayouts/slideLayout14.xml"/><Relationship Id="rId4" Type="http://schemas.openxmlformats.org/officeDocument/2006/relationships/tags" Target="../tags/tag193.xml"/><Relationship Id="rId9" Type="http://schemas.openxmlformats.org/officeDocument/2006/relationships/tags" Target="../tags/tag198.xml"/><Relationship Id="rId1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06.xml"/><Relationship Id="rId13" Type="http://schemas.openxmlformats.org/officeDocument/2006/relationships/image" Target="../media/image9.jpeg"/><Relationship Id="rId3" Type="http://schemas.openxmlformats.org/officeDocument/2006/relationships/tags" Target="../tags/tag201.xml"/><Relationship Id="rId7" Type="http://schemas.openxmlformats.org/officeDocument/2006/relationships/tags" Target="../tags/tag205.xml"/><Relationship Id="rId12" Type="http://schemas.openxmlformats.org/officeDocument/2006/relationships/image" Target="../media/image8.jpeg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11" Type="http://schemas.openxmlformats.org/officeDocument/2006/relationships/slideLayout" Target="../slideLayouts/slideLayout15.xml"/><Relationship Id="rId5" Type="http://schemas.openxmlformats.org/officeDocument/2006/relationships/tags" Target="../tags/tag203.xml"/><Relationship Id="rId10" Type="http://schemas.openxmlformats.org/officeDocument/2006/relationships/tags" Target="../tags/tag208.xml"/><Relationship Id="rId4" Type="http://schemas.openxmlformats.org/officeDocument/2006/relationships/tags" Target="../tags/tag202.xml"/><Relationship Id="rId9" Type="http://schemas.openxmlformats.org/officeDocument/2006/relationships/tags" Target="../tags/tag20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16.xml"/><Relationship Id="rId13" Type="http://schemas.openxmlformats.org/officeDocument/2006/relationships/tags" Target="../tags/tag221.xml"/><Relationship Id="rId3" Type="http://schemas.openxmlformats.org/officeDocument/2006/relationships/tags" Target="../tags/tag211.xml"/><Relationship Id="rId7" Type="http://schemas.openxmlformats.org/officeDocument/2006/relationships/tags" Target="../tags/tag215.xml"/><Relationship Id="rId12" Type="http://schemas.openxmlformats.org/officeDocument/2006/relationships/tags" Target="../tags/tag220.xml"/><Relationship Id="rId2" Type="http://schemas.openxmlformats.org/officeDocument/2006/relationships/tags" Target="../tags/tag210.xml"/><Relationship Id="rId16" Type="http://schemas.openxmlformats.org/officeDocument/2006/relationships/image" Target="../media/image11.jpeg"/><Relationship Id="rId1" Type="http://schemas.openxmlformats.org/officeDocument/2006/relationships/tags" Target="../tags/tag209.xml"/><Relationship Id="rId6" Type="http://schemas.openxmlformats.org/officeDocument/2006/relationships/tags" Target="../tags/tag214.xml"/><Relationship Id="rId11" Type="http://schemas.openxmlformats.org/officeDocument/2006/relationships/tags" Target="../tags/tag219.xml"/><Relationship Id="rId5" Type="http://schemas.openxmlformats.org/officeDocument/2006/relationships/tags" Target="../tags/tag213.xml"/><Relationship Id="rId15" Type="http://schemas.openxmlformats.org/officeDocument/2006/relationships/image" Target="../media/image10.jpeg"/><Relationship Id="rId10" Type="http://schemas.openxmlformats.org/officeDocument/2006/relationships/tags" Target="../tags/tag218.xml"/><Relationship Id="rId4" Type="http://schemas.openxmlformats.org/officeDocument/2006/relationships/tags" Target="../tags/tag212.xml"/><Relationship Id="rId9" Type="http://schemas.openxmlformats.org/officeDocument/2006/relationships/tags" Target="../tags/tag217.xml"/><Relationship Id="rId14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29.xml"/><Relationship Id="rId13" Type="http://schemas.openxmlformats.org/officeDocument/2006/relationships/tags" Target="../tags/tag234.xml"/><Relationship Id="rId18" Type="http://schemas.openxmlformats.org/officeDocument/2006/relationships/tags" Target="../tags/tag239.xml"/><Relationship Id="rId26" Type="http://schemas.openxmlformats.org/officeDocument/2006/relationships/tags" Target="../tags/tag247.xml"/><Relationship Id="rId3" Type="http://schemas.openxmlformats.org/officeDocument/2006/relationships/tags" Target="../tags/tag224.xml"/><Relationship Id="rId21" Type="http://schemas.openxmlformats.org/officeDocument/2006/relationships/tags" Target="../tags/tag242.xml"/><Relationship Id="rId7" Type="http://schemas.openxmlformats.org/officeDocument/2006/relationships/tags" Target="../tags/tag228.xml"/><Relationship Id="rId12" Type="http://schemas.openxmlformats.org/officeDocument/2006/relationships/tags" Target="../tags/tag233.xml"/><Relationship Id="rId17" Type="http://schemas.openxmlformats.org/officeDocument/2006/relationships/tags" Target="../tags/tag238.xml"/><Relationship Id="rId25" Type="http://schemas.openxmlformats.org/officeDocument/2006/relationships/tags" Target="../tags/tag246.xml"/><Relationship Id="rId2" Type="http://schemas.openxmlformats.org/officeDocument/2006/relationships/tags" Target="../tags/tag223.xml"/><Relationship Id="rId16" Type="http://schemas.openxmlformats.org/officeDocument/2006/relationships/tags" Target="../tags/tag237.xml"/><Relationship Id="rId20" Type="http://schemas.openxmlformats.org/officeDocument/2006/relationships/tags" Target="../tags/tag241.xml"/><Relationship Id="rId29" Type="http://schemas.openxmlformats.org/officeDocument/2006/relationships/image" Target="../media/image12.png"/><Relationship Id="rId1" Type="http://schemas.openxmlformats.org/officeDocument/2006/relationships/tags" Target="../tags/tag222.xml"/><Relationship Id="rId6" Type="http://schemas.openxmlformats.org/officeDocument/2006/relationships/tags" Target="../tags/tag227.xml"/><Relationship Id="rId11" Type="http://schemas.openxmlformats.org/officeDocument/2006/relationships/tags" Target="../tags/tag232.xml"/><Relationship Id="rId24" Type="http://schemas.openxmlformats.org/officeDocument/2006/relationships/tags" Target="../tags/tag245.xml"/><Relationship Id="rId5" Type="http://schemas.openxmlformats.org/officeDocument/2006/relationships/tags" Target="../tags/tag226.xml"/><Relationship Id="rId15" Type="http://schemas.openxmlformats.org/officeDocument/2006/relationships/tags" Target="../tags/tag236.xml"/><Relationship Id="rId23" Type="http://schemas.openxmlformats.org/officeDocument/2006/relationships/tags" Target="../tags/tag244.xml"/><Relationship Id="rId28" Type="http://schemas.openxmlformats.org/officeDocument/2006/relationships/slideLayout" Target="../slideLayouts/slideLayout17.xml"/><Relationship Id="rId10" Type="http://schemas.openxmlformats.org/officeDocument/2006/relationships/tags" Target="../tags/tag231.xml"/><Relationship Id="rId19" Type="http://schemas.openxmlformats.org/officeDocument/2006/relationships/tags" Target="../tags/tag240.xml"/><Relationship Id="rId4" Type="http://schemas.openxmlformats.org/officeDocument/2006/relationships/tags" Target="../tags/tag225.xml"/><Relationship Id="rId9" Type="http://schemas.openxmlformats.org/officeDocument/2006/relationships/tags" Target="../tags/tag230.xml"/><Relationship Id="rId14" Type="http://schemas.openxmlformats.org/officeDocument/2006/relationships/tags" Target="../tags/tag235.xml"/><Relationship Id="rId22" Type="http://schemas.openxmlformats.org/officeDocument/2006/relationships/tags" Target="../tags/tag243.xml"/><Relationship Id="rId27" Type="http://schemas.openxmlformats.org/officeDocument/2006/relationships/tags" Target="../tags/tag248.xml"/><Relationship Id="rId30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56.xml"/><Relationship Id="rId3" Type="http://schemas.openxmlformats.org/officeDocument/2006/relationships/tags" Target="../tags/tag251.xml"/><Relationship Id="rId7" Type="http://schemas.openxmlformats.org/officeDocument/2006/relationships/tags" Target="../tags/tag255.xml"/><Relationship Id="rId2" Type="http://schemas.openxmlformats.org/officeDocument/2006/relationships/tags" Target="../tags/tag250.xml"/><Relationship Id="rId1" Type="http://schemas.openxmlformats.org/officeDocument/2006/relationships/tags" Target="../tags/tag249.xml"/><Relationship Id="rId6" Type="http://schemas.openxmlformats.org/officeDocument/2006/relationships/tags" Target="../tags/tag254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253.xml"/><Relationship Id="rId10" Type="http://schemas.openxmlformats.org/officeDocument/2006/relationships/tags" Target="../tags/tag258.xml"/><Relationship Id="rId4" Type="http://schemas.openxmlformats.org/officeDocument/2006/relationships/tags" Target="../tags/tag252.xml"/><Relationship Id="rId9" Type="http://schemas.openxmlformats.org/officeDocument/2006/relationships/tags" Target="../tags/tag25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66.xml"/><Relationship Id="rId13" Type="http://schemas.openxmlformats.org/officeDocument/2006/relationships/image" Target="../media/image14.png"/><Relationship Id="rId3" Type="http://schemas.openxmlformats.org/officeDocument/2006/relationships/tags" Target="../tags/tag261.xml"/><Relationship Id="rId7" Type="http://schemas.openxmlformats.org/officeDocument/2006/relationships/tags" Target="../tags/tag265.xml"/><Relationship Id="rId12" Type="http://schemas.openxmlformats.org/officeDocument/2006/relationships/slideLayout" Target="../slideLayouts/slideLayout19.xml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6" Type="http://schemas.openxmlformats.org/officeDocument/2006/relationships/tags" Target="../tags/tag264.xml"/><Relationship Id="rId11" Type="http://schemas.openxmlformats.org/officeDocument/2006/relationships/tags" Target="../tags/tag269.xml"/><Relationship Id="rId5" Type="http://schemas.openxmlformats.org/officeDocument/2006/relationships/tags" Target="../tags/tag263.xml"/><Relationship Id="rId10" Type="http://schemas.openxmlformats.org/officeDocument/2006/relationships/tags" Target="../tags/tag268.xml"/><Relationship Id="rId4" Type="http://schemas.openxmlformats.org/officeDocument/2006/relationships/tags" Target="../tags/tag262.xml"/><Relationship Id="rId9" Type="http://schemas.openxmlformats.org/officeDocument/2006/relationships/tags" Target="../tags/tag2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54910" y="1430284"/>
            <a:ext cx="4206240" cy="2004695"/>
          </a:xfrm>
          <a:prstGeom prst="roundRect">
            <a:avLst/>
          </a:prstGeom>
          <a:solidFill>
            <a:schemeClr val="bg1">
              <a:lumMod val="95000"/>
              <a:alpha val="65000"/>
            </a:schemeClr>
          </a:solidFill>
          <a:ln w="9525">
            <a:noFill/>
            <a:miter lim="800000"/>
          </a:ln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9pPr>
          </a:lstStyle>
          <a:p>
            <a:pPr indent="0" algn="ctr" fontAlgn="auto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500">
              <a:ln>
                <a:noFill/>
              </a:ln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7" name="直接连接符 6"/>
          <p:cNvCxnSpPr/>
          <p:nvPr>
            <p:custDataLst>
              <p:tags r:id="rId2"/>
            </p:custDataLst>
          </p:nvPr>
        </p:nvCxnSpPr>
        <p:spPr>
          <a:xfrm>
            <a:off x="2956560" y="2692928"/>
            <a:ext cx="311277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0" y="255798"/>
            <a:ext cx="4116070" cy="478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第九章</a:t>
            </a:r>
            <a:r>
              <a:rPr lang="en-US" altLang="zh-C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浮</a:t>
            </a:r>
            <a:r>
              <a:rPr lang="en-US" altLang="zh-C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力</a:t>
            </a: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2158658" y="2073168"/>
            <a:ext cx="4680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>
                <a:ln>
                  <a:noFill/>
                </a:ln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9.2 </a:t>
            </a:r>
            <a:r>
              <a:rPr lang="en-US" altLang="zh-CN" sz="3200" b="1">
                <a:ln>
                  <a:noFill/>
                </a:ln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sz="3200" b="1">
                <a:ln>
                  <a:noFill/>
                </a:ln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阿基米德原理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668655" y="704982"/>
            <a:ext cx="1593215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进行实验：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 contrast="6000"/>
          </a:blip>
          <a:srcRect l="99" t="14528" r="70729" b="17477"/>
          <a:stretch>
            <a:fillRect/>
          </a:stretch>
        </p:blipFill>
        <p:spPr>
          <a:xfrm>
            <a:off x="432435" y="1274445"/>
            <a:ext cx="1682750" cy="2416175"/>
          </a:xfrm>
          <a:prstGeom prst="rect">
            <a:avLst/>
          </a:prstGeom>
        </p:spPr>
      </p:pic>
      <p:pic>
        <p:nvPicPr>
          <p:cNvPr id="3" name="探究浮力的大小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65015" y="459872"/>
            <a:ext cx="2112069" cy="1188000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grpSp>
        <p:nvGrpSpPr>
          <p:cNvPr id="5" name="组合 9"/>
          <p:cNvGrpSpPr/>
          <p:nvPr>
            <p:custDataLst>
              <p:tags r:id="rId5"/>
            </p:custDataLst>
          </p:nvPr>
        </p:nvGrpSpPr>
        <p:grpSpPr>
          <a:xfrm>
            <a:off x="0" y="55826"/>
            <a:ext cx="5987415" cy="491490"/>
            <a:chOff x="0" y="623478"/>
            <a:chExt cx="7037043" cy="575087"/>
          </a:xfrm>
        </p:grpSpPr>
        <p:grpSp>
          <p:nvGrpSpPr>
            <p:cNvPr id="6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1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" name="矩形 3"/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08243" y="623478"/>
              <a:ext cx="6528800" cy="57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二、</a:t>
              </a:r>
              <a:r>
                <a:rPr lang="zh-CN" sz="2600" b="1">
                  <a:solidFill>
                    <a:srgbClr val="008080"/>
                  </a:solidFill>
                  <a:latin typeface="微软雅黑" panose="020B0503020204020204" charset="-122"/>
                </a:rPr>
                <a:t>探究浮力的大小</a:t>
              </a:r>
            </a:p>
          </p:txBody>
        </p:sp>
      </p:grp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73660" y="3799840"/>
            <a:ext cx="25952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物体重力</a:t>
            </a:r>
            <a:r>
              <a:rPr lang="en-US" altLang="zh-CN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G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=</a:t>
            </a:r>
            <a:r>
              <a:rPr lang="en-US" altLang="zh-CN" u="sng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       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N</a:t>
            </a:r>
            <a:r>
              <a:rPr lang="zh-CN" altLang="en-US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，</a:t>
            </a:r>
          </a:p>
          <a:p>
            <a:r>
              <a:rPr lang="zh-CN" altLang="en-US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空杯重力</a:t>
            </a:r>
            <a:r>
              <a:rPr lang="en-US" altLang="zh-CN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G</a:t>
            </a:r>
            <a:r>
              <a:rPr lang="zh-CN" altLang="en-US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杯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=</a:t>
            </a:r>
            <a:r>
              <a:rPr lang="en-US" altLang="zh-CN" u="sng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        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N</a:t>
            </a: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2782570" y="3799840"/>
            <a:ext cx="27616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弹簧测力计示数</a:t>
            </a:r>
            <a:r>
              <a:rPr lang="en-US" altLang="zh-CN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’=</a:t>
            </a:r>
            <a:r>
              <a:rPr lang="en-US" altLang="zh-CN" u="sng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     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N</a:t>
            </a:r>
            <a:r>
              <a:rPr lang="zh-CN" altLang="en-US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，物体所受浮力</a:t>
            </a:r>
          </a:p>
          <a:p>
            <a:r>
              <a:rPr lang="en-US" altLang="zh-CN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zh-CN" altLang="en-US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浮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=</a:t>
            </a:r>
            <a:r>
              <a:rPr lang="en-US" altLang="zh-CN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G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-</a:t>
            </a:r>
            <a:r>
              <a:rPr lang="en-US" altLang="zh-CN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’=</a:t>
            </a:r>
            <a:r>
              <a:rPr lang="en-US" altLang="zh-CN" u="sng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       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N</a:t>
            </a: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5919470" y="3690620"/>
            <a:ext cx="24739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接水后杯子的重力</a:t>
            </a:r>
          </a:p>
          <a:p>
            <a:r>
              <a:rPr lang="en-US" altLang="zh-CN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G</a:t>
            </a:r>
            <a:r>
              <a:rPr lang="zh-CN" altLang="en-US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杯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’=</a:t>
            </a:r>
            <a:r>
              <a:rPr lang="en-US" altLang="zh-CN" u="sng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        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N,</a:t>
            </a:r>
          </a:p>
          <a:p>
            <a:r>
              <a:rPr lang="zh-CN" altLang="en-US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被小石头排开水的重力</a:t>
            </a:r>
          </a:p>
          <a:p>
            <a:r>
              <a:rPr lang="en-US" altLang="zh-CN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G</a:t>
            </a:r>
            <a:r>
              <a:rPr lang="zh-CN" altLang="en-US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排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=</a:t>
            </a:r>
            <a:r>
              <a:rPr lang="en-US" altLang="zh-CN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G</a:t>
            </a:r>
            <a:r>
              <a:rPr lang="zh-CN" altLang="en-US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杯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’-</a:t>
            </a:r>
            <a:r>
              <a:rPr lang="en-US" altLang="zh-CN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G</a:t>
            </a:r>
            <a:r>
              <a:rPr lang="zh-CN" altLang="en-US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杯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=</a:t>
            </a:r>
            <a:r>
              <a:rPr lang="en-US" altLang="zh-CN" u="sng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N</a:t>
            </a: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 contrast="6000"/>
          </a:blip>
          <a:srcRect l="38298" t="14528" r="38486" b="19746"/>
          <a:stretch>
            <a:fillRect/>
          </a:stretch>
        </p:blipFill>
        <p:spPr>
          <a:xfrm>
            <a:off x="3364865" y="1355090"/>
            <a:ext cx="1339215" cy="233553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 contrast="6000"/>
          </a:blip>
          <a:srcRect l="79017" t="14528" r="2247" b="21533"/>
          <a:stretch>
            <a:fillRect/>
          </a:stretch>
        </p:blipFill>
        <p:spPr>
          <a:xfrm>
            <a:off x="6616065" y="1417955"/>
            <a:ext cx="1080770" cy="22720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1"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20725" y="1397767"/>
          <a:ext cx="7873365" cy="2844800"/>
        </p:xfrm>
        <a:graphic>
          <a:graphicData uri="http://schemas.openxmlformats.org/drawingml/2006/table">
            <a:tbl>
              <a:tblPr firstRow="1" bandRow="1">
                <a:tableStyleId>{F8B58294-7C98-454F-8B8E-5373267BDF32}</a:tableStyleId>
              </a:tblPr>
              <a:tblGrid>
                <a:gridCol w="1124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4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47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47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47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47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47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1760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i="0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实验序号</a:t>
                      </a:r>
                    </a:p>
                  </a:txBody>
                  <a:tcPr anchor="ctr"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sz="1800" b="0" i="0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物重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sz="1800" b="0" i="0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空杯重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sz="18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物体在水中弹簧测力计示数</a:t>
                      </a:r>
                      <a:endParaRPr lang="zh-CN" sz="1800" b="0" i="0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sz="1800" b="0" i="0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浮力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sz="1800" b="0" i="0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杯子与排开水的总重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sz="1800" b="0" i="0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排开水重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</a:pPr>
                      <a:r>
                        <a:rPr lang="en-US" altLang="zh-CN" sz="2000" b="0" i="0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1</a:t>
                      </a:r>
                    </a:p>
                  </a:txBody>
                  <a:tcPr anchor="ctr"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94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0" i="0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2</a:t>
                      </a:r>
                    </a:p>
                  </a:txBody>
                  <a:tcPr anchor="ctr"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94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0" i="0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3</a:t>
                      </a:r>
                    </a:p>
                  </a:txBody>
                  <a:tcPr anchor="ctr"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688340" y="704982"/>
            <a:ext cx="1593215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Times New Roman" panose="02020603050405020304" charset="0"/>
                <a:ea typeface="微软雅黑" panose="020B0503020204020204" charset="-122"/>
                <a:sym typeface="+mn-ea"/>
              </a:rPr>
              <a:t>实验记录：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319145" y="4371472"/>
            <a:ext cx="22275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  <a:buClrTx/>
              <a:buSzTx/>
            </a:pP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</a:rPr>
              <a:t>你发现了什么？</a:t>
            </a:r>
          </a:p>
        </p:txBody>
      </p:sp>
      <p:grpSp>
        <p:nvGrpSpPr>
          <p:cNvPr id="5" name="组合 9"/>
          <p:cNvGrpSpPr/>
          <p:nvPr>
            <p:custDataLst>
              <p:tags r:id="rId4"/>
            </p:custDataLst>
          </p:nvPr>
        </p:nvGrpSpPr>
        <p:grpSpPr>
          <a:xfrm>
            <a:off x="0" y="55826"/>
            <a:ext cx="5987415" cy="491490"/>
            <a:chOff x="0" y="623478"/>
            <a:chExt cx="7037043" cy="575087"/>
          </a:xfrm>
        </p:grpSpPr>
        <p:grpSp>
          <p:nvGrpSpPr>
            <p:cNvPr id="4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7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7" name="矩形 6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508243" y="623478"/>
              <a:ext cx="6528800" cy="57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 panose="02020603050405020304" charset="0"/>
                </a:rPr>
                <a:t>二、</a:t>
              </a:r>
              <a:r>
                <a:rPr lang="zh-CN" sz="2600" b="1">
                  <a:solidFill>
                    <a:srgbClr val="008080"/>
                  </a:solidFill>
                  <a:latin typeface="Times New Roman" panose="02020603050405020304" charset="0"/>
                </a:rPr>
                <a:t>探究浮力的大小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81355" y="848492"/>
            <a:ext cx="1593215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Times New Roman" panose="02020603050405020304" charset="0"/>
                <a:ea typeface="微软雅黑" panose="020B0503020204020204" charset="-122"/>
                <a:sym typeface="+mn-ea"/>
              </a:rPr>
              <a:t>实验结论：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681355" y="1609857"/>
            <a:ext cx="7520305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物体所受浮力</a:t>
            </a:r>
            <a:r>
              <a:rPr lang="en-US" altLang="zh-CN" sz="2400" b="1" i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zh-CN" altLang="en-US" sz="2400" b="1" baseline="-250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浮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与被物体排开水的重力</a:t>
            </a:r>
            <a:r>
              <a:rPr lang="en-US" altLang="zh-CN" sz="2400" b="1" i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G</a:t>
            </a:r>
            <a:r>
              <a:rPr lang="en-US" altLang="zh-CN" sz="2400" b="1" baseline="-250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排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大小相等。</a:t>
            </a: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681355" y="2570612"/>
            <a:ext cx="1910080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Times New Roman" panose="02020603050405020304" charset="0"/>
                <a:ea typeface="微软雅黑" panose="020B0503020204020204" charset="-122"/>
                <a:sym typeface="+mn-ea"/>
              </a:rPr>
              <a:t>交流与评估：</a:t>
            </a: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81355" y="3204977"/>
            <a:ext cx="49123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sym typeface="+mn-ea"/>
              </a:rPr>
              <a:t>说一说你在实验过程中遇到的问题。</a:t>
            </a:r>
          </a:p>
        </p:txBody>
      </p:sp>
      <p:grpSp>
        <p:nvGrpSpPr>
          <p:cNvPr id="6" name="组合 9"/>
          <p:cNvGrpSpPr/>
          <p:nvPr>
            <p:custDataLst>
              <p:tags r:id="rId5"/>
            </p:custDataLst>
          </p:nvPr>
        </p:nvGrpSpPr>
        <p:grpSpPr>
          <a:xfrm>
            <a:off x="0" y="55826"/>
            <a:ext cx="5987415" cy="491490"/>
            <a:chOff x="0" y="623478"/>
            <a:chExt cx="7037043" cy="575087"/>
          </a:xfrm>
        </p:grpSpPr>
        <p:grpSp>
          <p:nvGrpSpPr>
            <p:cNvPr id="7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08243" y="623478"/>
              <a:ext cx="6528800" cy="57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 panose="02020603050405020304" charset="0"/>
                </a:rPr>
                <a:t>二、</a:t>
              </a:r>
              <a:r>
                <a:rPr lang="zh-CN" sz="2600" b="1">
                  <a:solidFill>
                    <a:srgbClr val="008080"/>
                  </a:solidFill>
                  <a:latin typeface="Times New Roman" panose="02020603050405020304" charset="0"/>
                </a:rPr>
                <a:t>探究浮力的大小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3260" y="835792"/>
            <a:ext cx="7820025" cy="9772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 eaLnBrk="0" latinLnBrk="0" hangingPunct="0">
              <a:lnSpc>
                <a:spcPct val="120000"/>
              </a:lnSpc>
            </a:pPr>
            <a:r>
              <a:rPr lang="zh-CN" sz="24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</a:rPr>
              <a:t>阿基米德原理</a:t>
            </a:r>
            <a:r>
              <a:rPr lang="zh-CN" altLang="en-US" sz="2400" b="1">
                <a:latin typeface="Times New Roman" panose="02020603050405020304" charset="0"/>
                <a:ea typeface="微软雅黑" panose="020B0503020204020204" charset="-122"/>
              </a:rPr>
              <a:t>：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</a:rPr>
              <a:t>浸在液体里的物体受到竖直向上的浮力，浮力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sym typeface="+mn-ea"/>
              </a:rPr>
              <a:t>的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</a:rPr>
              <a:t>大小</a:t>
            </a:r>
            <a:r>
              <a:rPr lang="zh-CN" altLang="en-US" sz="24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</a:rPr>
              <a:t>等于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</a:rPr>
              <a:t>被物体排开的液体所受的重力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</a:rPr>
              <a:t>。</a:t>
            </a:r>
          </a:p>
        </p:txBody>
      </p:sp>
      <p:sp>
        <p:nvSpPr>
          <p:cNvPr id="16387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3260" y="2181992"/>
            <a:ext cx="9848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fontAlgn="base"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sym typeface="+mn-ea"/>
              </a:rPr>
              <a:t>公式：</a:t>
            </a:r>
          </a:p>
        </p:txBody>
      </p:sp>
      <p:sp>
        <p:nvSpPr>
          <p:cNvPr id="16388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3260" y="3779652"/>
            <a:ext cx="1582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fontAlgn="base"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sym typeface="+mn-ea"/>
              </a:rPr>
              <a:t>适用范围：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lum bright="-6000" contrast="12000"/>
          </a:blip>
          <a:srcRect l="18812" t="8259" r="4742" b="6210"/>
          <a:stretch>
            <a:fillRect/>
          </a:stretch>
        </p:blipFill>
        <p:spPr>
          <a:xfrm>
            <a:off x="6855460" y="1875922"/>
            <a:ext cx="1647825" cy="289115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668145" y="2163352"/>
            <a:ext cx="1440000" cy="486000"/>
          </a:xfrm>
          <a:prstGeom prst="roundRect">
            <a:avLst/>
          </a:prstGeom>
          <a:solidFill>
            <a:srgbClr val="008080"/>
          </a:solidFill>
        </p:spPr>
        <p:txBody>
          <a:bodyPr wrap="square" rtlCol="0" anchor="t">
            <a:noAutofit/>
          </a:bodyPr>
          <a:lstStyle/>
          <a:p>
            <a:pPr lvl="0" algn="ctr">
              <a:lnSpc>
                <a:spcPct val="80000"/>
              </a:lnSpc>
              <a:buClrTx/>
              <a:buSzTx/>
              <a:buFontTx/>
            </a:pPr>
            <a:r>
              <a:rPr lang="en-US" altLang="zh-CN" sz="26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6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浮</a:t>
            </a:r>
            <a:r>
              <a:rPr lang="en-US" altLang="zh-CN" sz="26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=G</a:t>
            </a:r>
            <a:r>
              <a:rPr lang="en-US" altLang="zh-CN" sz="26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排</a:t>
            </a:r>
            <a:endParaRPr lang="en-US" altLang="zh-CN" sz="2600" i="1" baseline="-25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 bwMode="auto">
          <a:xfrm>
            <a:off x="2150110" y="3779652"/>
            <a:ext cx="1728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fontAlgn="base">
              <a:buClrTx/>
              <a:buSzTx/>
              <a:buFont typeface="Arial" panose="020B0604020202020204" pitchFamily="34" charset="0"/>
            </a:pPr>
            <a:r>
              <a:rPr lang="zh-CN" altLang="en-US" sz="24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sym typeface="+mn-ea"/>
              </a:rPr>
              <a:t>液体和气体</a:t>
            </a:r>
          </a:p>
        </p:txBody>
      </p:sp>
      <p:sp>
        <p:nvSpPr>
          <p:cNvPr id="4" name="Text Box 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3260" y="2983885"/>
            <a:ext cx="12604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fontAlgn="base"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sym typeface="+mn-ea"/>
              </a:rPr>
              <a:t>推导式：</a:t>
            </a: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1950085" y="2971297"/>
            <a:ext cx="4529455" cy="485775"/>
          </a:xfrm>
          <a:prstGeom prst="roundRect">
            <a:avLst/>
          </a:prstGeom>
          <a:solidFill>
            <a:srgbClr val="008080"/>
          </a:solidFill>
        </p:spPr>
        <p:txBody>
          <a:bodyPr wrap="square" rtlCol="0" anchor="t">
            <a:noAutofit/>
          </a:bodyPr>
          <a:lstStyle/>
          <a:p>
            <a:pPr lvl="0" algn="ctr">
              <a:lnSpc>
                <a:spcPct val="80000"/>
              </a:lnSpc>
              <a:buClrTx/>
              <a:buSzTx/>
              <a:buFontTx/>
            </a:pPr>
            <a:r>
              <a:rPr lang="en-US" altLang="zh-CN" sz="26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6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浮</a:t>
            </a:r>
            <a:r>
              <a:rPr lang="en-US" altLang="zh-CN" sz="26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= G</a:t>
            </a:r>
            <a:r>
              <a:rPr lang="en-US" altLang="zh-CN" sz="26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排</a:t>
            </a:r>
            <a:r>
              <a:rPr lang="en-US" altLang="zh-CN" sz="26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= m</a:t>
            </a:r>
            <a:r>
              <a:rPr lang="en-US" altLang="zh-CN" sz="26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排</a:t>
            </a:r>
            <a:r>
              <a:rPr lang="en-US" altLang="zh-CN" sz="26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g= ρ</a:t>
            </a:r>
            <a:r>
              <a:rPr lang="en-US" altLang="zh-CN" sz="26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液</a:t>
            </a:r>
            <a:r>
              <a:rPr lang="en-US" altLang="zh-CN" sz="26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gV</a:t>
            </a:r>
            <a:r>
              <a:rPr lang="en-US" altLang="zh-CN" sz="26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排</a:t>
            </a:r>
            <a:endParaRPr lang="en-US" altLang="zh-CN" sz="2600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lvl="0" algn="ctr">
              <a:lnSpc>
                <a:spcPct val="80000"/>
              </a:lnSpc>
              <a:buClrTx/>
              <a:buSzTx/>
              <a:buFontTx/>
            </a:pPr>
            <a:endParaRPr lang="en-US" altLang="zh-CN" sz="2600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5" name="组合 9"/>
          <p:cNvGrpSpPr/>
          <p:nvPr>
            <p:custDataLst>
              <p:tags r:id="rId9"/>
            </p:custDataLst>
          </p:nvPr>
        </p:nvGrpSpPr>
        <p:grpSpPr>
          <a:xfrm>
            <a:off x="0" y="55826"/>
            <a:ext cx="5987415" cy="491490"/>
            <a:chOff x="0" y="623478"/>
            <a:chExt cx="7037043" cy="575087"/>
          </a:xfrm>
        </p:grpSpPr>
        <p:grpSp>
          <p:nvGrpSpPr>
            <p:cNvPr id="8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08243" y="623478"/>
              <a:ext cx="6528800" cy="57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 panose="02020603050405020304" charset="0"/>
                </a:rPr>
                <a:t>三、阿基米德原理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6388" grpId="0"/>
      <p:bldP spid="2" grpId="0" animBg="1"/>
      <p:bldP spid="3" grpId="0"/>
      <p:bldP spid="4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>
            <p:custDataLst>
              <p:tags r:id="rId1"/>
            </p:custDataLst>
          </p:nvPr>
        </p:nvGrpSpPr>
        <p:grpSpPr>
          <a:xfrm>
            <a:off x="665480" y="1371732"/>
            <a:ext cx="1800225" cy="1250950"/>
            <a:chOff x="3001" y="6091"/>
            <a:chExt cx="1800" cy="1324"/>
          </a:xfrm>
        </p:grpSpPr>
        <p:sp>
          <p:nvSpPr>
            <p:cNvPr id="14" name="梯形 13"/>
            <p:cNvSpPr/>
            <p:nvPr>
              <p:custDataLst>
                <p:tags r:id="rId17"/>
              </p:custDataLst>
            </p:nvPr>
          </p:nvSpPr>
          <p:spPr>
            <a:xfrm flipH="1" flipV="1">
              <a:off x="3001" y="6091"/>
              <a:ext cx="1800" cy="1324"/>
            </a:xfrm>
            <a:prstGeom prst="trapezoid">
              <a:avLst>
                <a:gd name="adj" fmla="val 0"/>
              </a:avLst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15" name="梯形 14"/>
            <p:cNvSpPr/>
            <p:nvPr>
              <p:custDataLst>
                <p:tags r:id="rId18"/>
              </p:custDataLst>
            </p:nvPr>
          </p:nvSpPr>
          <p:spPr>
            <a:xfrm flipH="1" flipV="1">
              <a:off x="3010" y="6559"/>
              <a:ext cx="1780" cy="854"/>
            </a:xfrm>
            <a:prstGeom prst="trapezoid">
              <a:avLst>
                <a:gd name="adj" fmla="val 543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1293495" y="1929262"/>
            <a:ext cx="504825" cy="3429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8" name="组合 7"/>
          <p:cNvGrpSpPr/>
          <p:nvPr>
            <p:custDataLst>
              <p:tags r:id="rId3"/>
            </p:custDataLst>
          </p:nvPr>
        </p:nvGrpSpPr>
        <p:grpSpPr>
          <a:xfrm>
            <a:off x="4911725" y="1389512"/>
            <a:ext cx="1800225" cy="1250950"/>
            <a:chOff x="3001" y="6091"/>
            <a:chExt cx="1800" cy="1324"/>
          </a:xfrm>
        </p:grpSpPr>
        <p:sp>
          <p:nvSpPr>
            <p:cNvPr id="10" name="梯形 9"/>
            <p:cNvSpPr/>
            <p:nvPr>
              <p:custDataLst>
                <p:tags r:id="rId15"/>
              </p:custDataLst>
            </p:nvPr>
          </p:nvSpPr>
          <p:spPr>
            <a:xfrm flipH="1" flipV="1">
              <a:off x="3001" y="6091"/>
              <a:ext cx="1800" cy="1324"/>
            </a:xfrm>
            <a:prstGeom prst="trapezoid">
              <a:avLst>
                <a:gd name="adj" fmla="val 0"/>
              </a:avLst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11" name="梯形 10"/>
            <p:cNvSpPr/>
            <p:nvPr>
              <p:custDataLst>
                <p:tags r:id="rId16"/>
              </p:custDataLst>
            </p:nvPr>
          </p:nvSpPr>
          <p:spPr>
            <a:xfrm flipH="1" flipV="1">
              <a:off x="3010" y="6559"/>
              <a:ext cx="1780" cy="854"/>
            </a:xfrm>
            <a:prstGeom prst="trapezoid">
              <a:avLst>
                <a:gd name="adj" fmla="val 543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5539740" y="1674627"/>
            <a:ext cx="504825" cy="3429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607695" y="699902"/>
            <a:ext cx="445325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>
              <a:lnSpc>
                <a:spcPct val="120000"/>
              </a:lnSpc>
              <a:buClrTx/>
              <a:buSzTx/>
            </a:pP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</a:rPr>
              <a:t>物体浸在液体中分为两种情况：</a:t>
            </a:r>
          </a:p>
        </p:txBody>
      </p:sp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2465705" y="1247272"/>
            <a:ext cx="2050415" cy="2120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10000"/>
              </a:lnSpc>
            </a:pP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浸没时：</a:t>
            </a:r>
          </a:p>
          <a:p>
            <a:pPr indent="0" fontAlgn="auto">
              <a:lnSpc>
                <a:spcPct val="110000"/>
              </a:lnSpc>
            </a:pPr>
            <a:r>
              <a:rPr lang="en-US" altLang="zh-CN" sz="2400" b="1" i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V</a:t>
            </a:r>
            <a:r>
              <a:rPr lang="zh-CN" altLang="en-US" sz="2400" b="1" baseline="-250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排</a:t>
            </a:r>
            <a:r>
              <a:rPr lang="en-US" altLang="zh-CN" sz="24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=</a:t>
            </a:r>
            <a:r>
              <a:rPr lang="en-US" altLang="zh-CN" sz="2400" b="1" i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V</a:t>
            </a:r>
            <a:r>
              <a:rPr lang="zh-CN" altLang="en-US" sz="2400" b="1" baseline="-250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物</a:t>
            </a:r>
            <a:endParaRPr lang="zh-CN" altLang="en-US" sz="2400" b="1" baseline="-25000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0" fontAlgn="auto">
              <a:lnSpc>
                <a:spcPct val="110000"/>
              </a:lnSpc>
            </a:pPr>
            <a:r>
              <a:rPr lang="en-US" altLang="zh-CN" sz="2400" i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zh-CN" altLang="en-US" sz="2400" baseline="-2500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浮</a:t>
            </a:r>
            <a:r>
              <a:rPr lang="en-US" altLang="zh-CN" sz="240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=</a:t>
            </a:r>
            <a:r>
              <a:rPr lang="en-US" altLang="zh-CN" sz="2400" i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ρ</a:t>
            </a:r>
            <a:r>
              <a:rPr lang="zh-CN" altLang="en-US" sz="2400" baseline="-2500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液</a:t>
            </a:r>
            <a:r>
              <a:rPr lang="en-US" altLang="zh-CN" sz="2400" i="1" err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gV</a:t>
            </a:r>
            <a:r>
              <a:rPr lang="zh-CN" altLang="en-US" sz="2400" baseline="-2500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排</a:t>
            </a:r>
          </a:p>
          <a:p>
            <a:pPr indent="0" fontAlgn="auto">
              <a:lnSpc>
                <a:spcPct val="110000"/>
              </a:lnSpc>
            </a:pPr>
            <a:r>
              <a:rPr lang="en-US" altLang="zh-CN" sz="240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=</a:t>
            </a:r>
            <a:r>
              <a:rPr lang="en-US" altLang="zh-CN" sz="2400" i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ρ</a:t>
            </a:r>
            <a:r>
              <a:rPr lang="zh-CN" altLang="en-US" sz="2400" baseline="-2500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液</a:t>
            </a:r>
            <a:r>
              <a:rPr lang="en-US" altLang="zh-CN" sz="2400" i="1" err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gV</a:t>
            </a:r>
            <a:r>
              <a:rPr lang="zh-CN" altLang="en-US" sz="2400" baseline="-2500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浸</a:t>
            </a:r>
          </a:p>
          <a:p>
            <a:pPr indent="0" fontAlgn="auto">
              <a:lnSpc>
                <a:spcPct val="110000"/>
              </a:lnSpc>
            </a:pPr>
            <a:r>
              <a:rPr lang="en-US" altLang="zh-CN" sz="240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=</a:t>
            </a:r>
            <a:r>
              <a:rPr lang="en-US" altLang="zh-CN" sz="2400" i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ρ</a:t>
            </a:r>
            <a:r>
              <a:rPr lang="zh-CN" altLang="en-US" sz="2400" baseline="-2500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液</a:t>
            </a:r>
            <a:r>
              <a:rPr lang="en-US" altLang="zh-CN" sz="2400" i="1" err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gV</a:t>
            </a:r>
            <a:r>
              <a:rPr lang="zh-CN" altLang="en-US" sz="2400" baseline="-2500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物</a:t>
            </a:r>
            <a:endParaRPr lang="zh-CN" altLang="en-US" sz="2400" baseline="-25000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6706235" y="1238382"/>
            <a:ext cx="2043430" cy="2120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10000"/>
              </a:lnSpc>
            </a:pP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浸入时：</a:t>
            </a:r>
          </a:p>
          <a:p>
            <a:pPr indent="0" fontAlgn="auto">
              <a:lnSpc>
                <a:spcPct val="110000"/>
              </a:lnSpc>
            </a:pPr>
            <a:r>
              <a:rPr lang="en-US" altLang="zh-CN" sz="2400" b="1" i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V</a:t>
            </a:r>
            <a:r>
              <a:rPr lang="zh-CN" altLang="en-US" sz="2400" b="1" baseline="-250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排</a:t>
            </a:r>
            <a:r>
              <a:rPr lang="zh-CN" altLang="en-US" sz="24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＜</a:t>
            </a:r>
            <a:r>
              <a:rPr lang="en-US" altLang="zh-CN" sz="2400" b="1" i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V</a:t>
            </a:r>
            <a:r>
              <a:rPr lang="zh-CN" altLang="en-US" sz="2400" b="1" baseline="-250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物</a:t>
            </a:r>
          </a:p>
          <a:p>
            <a:pPr indent="0" fontAlgn="auto">
              <a:lnSpc>
                <a:spcPct val="110000"/>
              </a:lnSpc>
            </a:pPr>
            <a:r>
              <a:rPr lang="en-US" altLang="zh-CN" sz="2400" i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zh-CN" altLang="en-US" sz="2400" baseline="-2500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浮</a:t>
            </a:r>
            <a:r>
              <a:rPr lang="en-US" altLang="zh-CN" sz="240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=</a:t>
            </a:r>
            <a:r>
              <a:rPr lang="en-US" altLang="zh-CN" sz="2400" i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ρ</a:t>
            </a:r>
            <a:r>
              <a:rPr lang="zh-CN" altLang="en-US" sz="2400" baseline="-2500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液</a:t>
            </a:r>
            <a:r>
              <a:rPr lang="en-US" altLang="zh-CN" sz="2400" i="1" err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gV</a:t>
            </a:r>
            <a:r>
              <a:rPr lang="zh-CN" altLang="en-US" sz="2400" baseline="-2500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排</a:t>
            </a:r>
          </a:p>
          <a:p>
            <a:pPr indent="0" fontAlgn="auto">
              <a:lnSpc>
                <a:spcPct val="110000"/>
              </a:lnSpc>
            </a:pPr>
            <a:r>
              <a:rPr lang="en-US" altLang="zh-CN" sz="240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=</a:t>
            </a:r>
            <a:r>
              <a:rPr lang="en-US" altLang="zh-CN" sz="2400" i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ρ</a:t>
            </a:r>
            <a:r>
              <a:rPr lang="zh-CN" altLang="en-US" sz="2400" baseline="-2500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液</a:t>
            </a:r>
            <a:r>
              <a:rPr lang="en-US" altLang="zh-CN" sz="2400" i="1" err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gV</a:t>
            </a:r>
            <a:r>
              <a:rPr lang="zh-CN" altLang="en-US" sz="2400" baseline="-2500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浸</a:t>
            </a:r>
          </a:p>
          <a:p>
            <a:pPr indent="0" fontAlgn="auto">
              <a:lnSpc>
                <a:spcPct val="110000"/>
              </a:lnSpc>
            </a:pPr>
            <a:r>
              <a:rPr lang="zh-CN" altLang="en-US" sz="2400" baseline="-2500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400" baseline="-2500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</a:t>
            </a:r>
            <a:r>
              <a:rPr lang="en-US" altLang="zh-CN" sz="240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&lt;</a:t>
            </a:r>
            <a:r>
              <a:rPr lang="en-US" altLang="zh-CN" sz="2400" i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ρ</a:t>
            </a:r>
            <a:r>
              <a:rPr lang="zh-CN" altLang="en-US" sz="2400" baseline="-2500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液</a:t>
            </a:r>
            <a:r>
              <a:rPr lang="en-US" altLang="zh-CN" sz="2400" i="1" err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gV</a:t>
            </a:r>
            <a:r>
              <a:rPr lang="zh-CN" altLang="en-US" sz="2400" baseline="-2500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物</a:t>
            </a:r>
            <a:endParaRPr lang="zh-CN" altLang="en-US" sz="2400" baseline="-25000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1" name="矩形 20"/>
          <p:cNvSpPr/>
          <p:nvPr>
            <p:custDataLst>
              <p:tags r:id="rId8"/>
            </p:custDataLst>
          </p:nvPr>
        </p:nvSpPr>
        <p:spPr>
          <a:xfrm>
            <a:off x="5546725" y="1830837"/>
            <a:ext cx="489585" cy="18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" name="Text Box 4"/>
          <p:cNvSpPr/>
          <p:nvPr>
            <p:custDataLst>
              <p:tags r:id="rId9"/>
            </p:custDataLst>
          </p:nvPr>
        </p:nvSpPr>
        <p:spPr bwMode="auto">
          <a:xfrm>
            <a:off x="907415" y="3455167"/>
            <a:ext cx="7329170" cy="13874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algn="ctr">
            <a:noFill/>
            <a:miter lim="800000"/>
          </a:ln>
          <a:effectLst/>
        </p:spPr>
        <p:txBody>
          <a:bodyPr wrap="none" lIns="91440" tIns="45720" rIns="91440" bIns="45720" rtlCol="0" anchor="t" anchorCtr="0">
            <a:noAutofit/>
          </a:bodyPr>
          <a:lstStyle/>
          <a:p>
            <a:pPr lvl="0" indent="457200" algn="l" fontAlgn="auto">
              <a:lnSpc>
                <a:spcPct val="110000"/>
              </a:lnSpc>
              <a:buClrTx/>
              <a:buSzTx/>
              <a:buFontTx/>
            </a:pP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sym typeface="+mn-ea"/>
              </a:rPr>
              <a:t>对于同一物体而言，浸没时受到的浮力大，部分</a:t>
            </a:r>
          </a:p>
          <a:p>
            <a:pPr lvl="0" indent="0" algn="l" fontAlgn="auto">
              <a:lnSpc>
                <a:spcPct val="110000"/>
              </a:lnSpc>
              <a:buClrTx/>
              <a:buSzTx/>
              <a:buFontTx/>
            </a:pP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sym typeface="+mn-ea"/>
              </a:rPr>
              <a:t>浸入时受到的浮力小，而且浸入的体积越小，所受的</a:t>
            </a:r>
          </a:p>
          <a:p>
            <a:pPr lvl="0" indent="0" algn="l" fontAlgn="auto">
              <a:lnSpc>
                <a:spcPct val="110000"/>
              </a:lnSpc>
              <a:buClrTx/>
              <a:buSzTx/>
              <a:buFontTx/>
            </a:pP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sym typeface="+mn-ea"/>
              </a:rPr>
              <a:t>浮力也越小。</a:t>
            </a:r>
          </a:p>
        </p:txBody>
      </p:sp>
      <p:grpSp>
        <p:nvGrpSpPr>
          <p:cNvPr id="5" name="组合 9"/>
          <p:cNvGrpSpPr/>
          <p:nvPr>
            <p:custDataLst>
              <p:tags r:id="rId10"/>
            </p:custDataLst>
          </p:nvPr>
        </p:nvGrpSpPr>
        <p:grpSpPr>
          <a:xfrm>
            <a:off x="0" y="55826"/>
            <a:ext cx="5987415" cy="491490"/>
            <a:chOff x="0" y="623478"/>
            <a:chExt cx="7037043" cy="575087"/>
          </a:xfrm>
        </p:grpSpPr>
        <p:grpSp>
          <p:nvGrpSpPr>
            <p:cNvPr id="3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4" name="矩形 3"/>
              <p:cNvSpPr/>
              <p:nvPr>
                <p:custDataLst>
                  <p:tags r:id="rId1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6" name="文本框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08243" y="623478"/>
              <a:ext cx="6528800" cy="57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 panose="02020603050405020304" charset="0"/>
                </a:rPr>
                <a:t>三、阿基米德原理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/>
      <p:bldP spid="21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 bwMode="auto">
          <a:xfrm>
            <a:off x="1860550" y="785627"/>
            <a:ext cx="5422900" cy="5340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20000"/>
              </a:lnSpc>
              <a:buClrTx/>
              <a:buSzTx/>
              <a:buFontTx/>
            </a:pPr>
            <a:r>
              <a:rPr 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你能用阿基米德原理解释下列现象吗？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clrChange>
              <a:clrFrom>
                <a:srgbClr val="FFFFCB"/>
              </a:clrFrom>
              <a:clrTo>
                <a:srgbClr val="FFFFCB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56285" y="1558422"/>
            <a:ext cx="3335655" cy="2722245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0">
            <a:scrgbClr r="0" g="0" b="0"/>
          </a:lnRef>
          <a:fillRef idx="4294967295">
            <a:schemeClr val="lt1"/>
          </a:fillRef>
          <a:effectRef idx="0">
            <a:scrgbClr r="0" g="0" b="0"/>
          </a:effectRef>
          <a:fontRef idx="major"/>
        </p:style>
      </p:pic>
      <p:pic>
        <p:nvPicPr>
          <p:cNvPr id="100" name="图片 9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clrChange>
              <a:clrFrom>
                <a:srgbClr val="FFFFCB"/>
              </a:clrFrom>
              <a:clrTo>
                <a:srgbClr val="FFFFCB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488815" y="1558422"/>
            <a:ext cx="3930650" cy="2722245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0">
            <a:scrgbClr r="0" g="0" b="0"/>
          </a:lnRef>
          <a:fillRef idx="4294967295">
            <a:schemeClr val="lt1"/>
          </a:fillRef>
          <a:effectRef idx="0">
            <a:scrgbClr r="0" g="0" b="0"/>
          </a:effectRef>
          <a:fontRef idx="major"/>
        </p:style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176655" y="4349247"/>
            <a:ext cx="24949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buClrTx/>
              <a:buSzTx/>
            </a:pPr>
            <a:r>
              <a:rPr lang="zh-CN" altLang="en-US" sz="2000" b="1">
                <a:solidFill>
                  <a:srgbClr val="00808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独木舟能载人、载物</a:t>
            </a: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4573588" y="4349247"/>
            <a:ext cx="37611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buClrTx/>
              <a:buSzTx/>
            </a:pPr>
            <a:r>
              <a:rPr lang="zh-CN" altLang="en-US" sz="2000" b="1">
                <a:solidFill>
                  <a:srgbClr val="00808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钢铁制成的万吨级巨轮不会下沉</a:t>
            </a:r>
          </a:p>
        </p:txBody>
      </p:sp>
      <p:grpSp>
        <p:nvGrpSpPr>
          <p:cNvPr id="6" name="组合 9"/>
          <p:cNvGrpSpPr/>
          <p:nvPr>
            <p:custDataLst>
              <p:tags r:id="rId6"/>
            </p:custDataLst>
          </p:nvPr>
        </p:nvGrpSpPr>
        <p:grpSpPr>
          <a:xfrm>
            <a:off x="0" y="55826"/>
            <a:ext cx="5987415" cy="491490"/>
            <a:chOff x="0" y="623478"/>
            <a:chExt cx="7037043" cy="575087"/>
          </a:xfrm>
        </p:grpSpPr>
        <p:grpSp>
          <p:nvGrpSpPr>
            <p:cNvPr id="8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08243" y="623478"/>
              <a:ext cx="6528800" cy="57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三、阿基米德原理</a:t>
              </a:r>
              <a:endParaRPr lang="zh-CN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198755" y="633227"/>
            <a:ext cx="8759825" cy="1938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【课本例题】</a:t>
            </a:r>
            <a:r>
              <a:rPr lang="zh-CN" altLang="en-US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在图所示的实验中，如果铁块的体积</a:t>
            </a:r>
            <a:r>
              <a:rPr lang="zh-CN" altLang="en-US" sz="2000" i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V</a:t>
            </a:r>
            <a:r>
              <a:rPr lang="zh-CN" altLang="en-US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=50cm</a:t>
            </a:r>
            <a:r>
              <a:rPr lang="zh-CN" altLang="en-US" sz="2000" baseline="30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3</a:t>
            </a:r>
            <a:r>
              <a:rPr lang="zh-CN" altLang="en-US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，</a:t>
            </a:r>
            <a:r>
              <a:rPr lang="zh-CN" altLang="en-US" sz="2000" i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g</a:t>
            </a:r>
            <a:r>
              <a:rPr lang="zh-CN" altLang="en-US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取10N/kg，试问：</a:t>
            </a: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(</a:t>
            </a:r>
            <a:r>
              <a:rPr lang="zh-CN" altLang="en-US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)</a:t>
            </a:r>
            <a:r>
              <a:rPr lang="zh-CN" altLang="en-US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把</a:t>
            </a:r>
            <a:r>
              <a:rPr lang="zh-CN" altLang="en-US"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铁块</a:t>
            </a:r>
            <a:r>
              <a:rPr lang="zh-CN" altLang="en-US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浸没在水中时，它排开的水的重力为多少？它受到的浮力多大？</a:t>
            </a: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(</a:t>
            </a:r>
            <a:r>
              <a:rPr lang="zh-CN" altLang="en-US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)</a:t>
            </a:r>
            <a:r>
              <a:rPr lang="zh-CN" altLang="en-US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把</a:t>
            </a:r>
            <a:r>
              <a:rPr lang="zh-CN" altLang="en-US"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铁块</a:t>
            </a:r>
            <a:r>
              <a:rPr lang="zh-CN" altLang="en-US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浸没在密度为1.1×10</a:t>
            </a:r>
            <a:r>
              <a:rPr lang="zh-CN" altLang="en-US" sz="2000" baseline="30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3</a:t>
            </a:r>
            <a:r>
              <a:rPr lang="zh-CN" altLang="en-US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kg/m</a:t>
            </a:r>
            <a:r>
              <a:rPr lang="zh-CN" altLang="en-US" sz="2000" baseline="30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3</a:t>
            </a:r>
            <a:r>
              <a:rPr lang="zh-CN" altLang="en-US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的盐水中，它排开盐水的重力为多少？它受到的浮力多大？</a:t>
            </a:r>
          </a:p>
        </p:txBody>
      </p:sp>
      <p:grpSp>
        <p:nvGrpSpPr>
          <p:cNvPr id="5" name="组合 9"/>
          <p:cNvGrpSpPr/>
          <p:nvPr>
            <p:custDataLst>
              <p:tags r:id="rId2"/>
            </p:custDataLst>
          </p:nvPr>
        </p:nvGrpSpPr>
        <p:grpSpPr>
          <a:xfrm>
            <a:off x="0" y="55826"/>
            <a:ext cx="5987415" cy="491490"/>
            <a:chOff x="0" y="623478"/>
            <a:chExt cx="7037043" cy="575087"/>
          </a:xfrm>
        </p:grpSpPr>
        <p:grpSp>
          <p:nvGrpSpPr>
            <p:cNvPr id="8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2" name="矩形 1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08243" y="623478"/>
              <a:ext cx="6528800" cy="57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 panose="02020603050405020304" charset="0"/>
                </a:rPr>
                <a:t>三、阿基米德原理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9300" y="2315342"/>
            <a:ext cx="1778635" cy="238633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73660" y="2571247"/>
            <a:ext cx="72732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Times New Roman" panose="02020603050405020304" charset="0"/>
              </a:rPr>
              <a:t>解：根据阿基米德原理，浮力的大小等于被物体排开的液体所受的重力</a:t>
            </a:r>
          </a:p>
          <a:p>
            <a:endParaRPr lang="zh-CN" altLang="en-US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-51435" y="2924307"/>
            <a:ext cx="739838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（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</a:t>
            </a:r>
            <a:r>
              <a:rPr lang="zh-CN" alt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）铁块浸没在水中时，它排开的水的体积：</a:t>
            </a:r>
            <a:r>
              <a:rPr lang="en-US" altLang="zh-CN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</a:t>
            </a:r>
            <a:r>
              <a:rPr lang="zh-CN" altLang="en-US" baseline="-25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排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=</a:t>
            </a:r>
            <a:r>
              <a:rPr lang="en-US" altLang="zh-CN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=50cm</a:t>
            </a:r>
            <a:r>
              <a:rPr lang="en-US" altLang="zh-CN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=5×10</a:t>
            </a:r>
            <a:r>
              <a:rPr lang="en-US" altLang="zh-CN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-5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</a:t>
            </a:r>
            <a:r>
              <a:rPr lang="en-US" altLang="zh-CN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</a:t>
            </a:r>
            <a:endParaRPr lang="zh-CN" altLang="en-US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  </a:t>
            </a:r>
            <a:r>
              <a:rPr lang="zh-CN" alt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它排开的水的重力：</a:t>
            </a:r>
          </a:p>
          <a:p>
            <a:pPr indent="0" fontAlgn="auto">
              <a:lnSpc>
                <a:spcPct val="150000"/>
              </a:lnSpc>
            </a:pPr>
            <a:r>
              <a:rPr lang="en-US" altLang="zh-CN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 G</a:t>
            </a:r>
            <a:r>
              <a:rPr lang="zh-CN" altLang="en-US" baseline="-25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排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</a:t>
            </a:r>
            <a:r>
              <a:rPr lang="en-US" altLang="zh-CN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</a:t>
            </a:r>
            <a:r>
              <a:rPr lang="zh-CN" altLang="en-US" baseline="-25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排</a:t>
            </a:r>
            <a:r>
              <a:rPr lang="en-US" altLang="zh-CN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</a:t>
            </a:r>
            <a:r>
              <a:rPr lang="en-US" altLang="zh-CN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ρ</a:t>
            </a:r>
            <a:r>
              <a:rPr lang="zh-CN" altLang="en-US" baseline="-25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水</a:t>
            </a:r>
            <a:r>
              <a:rPr lang="en-US" altLang="zh-CN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</a:t>
            </a:r>
            <a:r>
              <a:rPr lang="zh-CN" altLang="en-US" baseline="-25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排</a:t>
            </a:r>
            <a:r>
              <a:rPr lang="en-US" altLang="zh-CN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=1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×10</a:t>
            </a:r>
            <a:r>
              <a:rPr lang="en-US" altLang="zh-CN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kg/m</a:t>
            </a:r>
            <a:r>
              <a:rPr lang="en-US" altLang="zh-CN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×5×10</a:t>
            </a:r>
            <a:r>
              <a:rPr lang="en-US" altLang="zh-CN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-5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</a:t>
            </a:r>
            <a:r>
              <a:rPr lang="en-US" altLang="zh-CN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×10N/kg=0.5N</a:t>
            </a:r>
            <a:endParaRPr lang="zh-CN" altLang="en-US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 </a:t>
            </a:r>
            <a:r>
              <a:rPr lang="zh-CN" alt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铁块受到的浮力：</a:t>
            </a:r>
            <a:r>
              <a:rPr lang="en-US" altLang="zh-CN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</a:t>
            </a:r>
            <a:r>
              <a:rPr lang="zh-CN" altLang="en-US" baseline="-25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浮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</a:t>
            </a:r>
            <a:r>
              <a:rPr lang="en-US" altLang="zh-CN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</a:t>
            </a:r>
            <a:r>
              <a:rPr lang="zh-CN" altLang="en-US" baseline="-25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排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=0.5N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198755" y="633227"/>
            <a:ext cx="8759825" cy="1938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【课本例题】</a:t>
            </a:r>
            <a:r>
              <a:rPr lang="zh-CN" altLang="en-US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在图所示的实验中，如果铁块的体积</a:t>
            </a:r>
            <a:r>
              <a:rPr lang="zh-CN" altLang="en-US" sz="2000" i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V</a:t>
            </a:r>
            <a:r>
              <a:rPr lang="zh-CN" altLang="en-US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=50cm</a:t>
            </a:r>
            <a:r>
              <a:rPr lang="zh-CN" altLang="en-US" sz="2000" baseline="30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3</a:t>
            </a:r>
            <a:r>
              <a:rPr lang="zh-CN" altLang="en-US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，</a:t>
            </a:r>
            <a:r>
              <a:rPr lang="zh-CN" altLang="en-US" sz="2000" i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g</a:t>
            </a:r>
            <a:r>
              <a:rPr lang="zh-CN" altLang="en-US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取10N/kg，试问：</a:t>
            </a: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(</a:t>
            </a:r>
            <a:r>
              <a:rPr lang="zh-CN" altLang="en-US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)</a:t>
            </a:r>
            <a:r>
              <a:rPr lang="zh-CN" altLang="en-US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把</a:t>
            </a:r>
            <a:r>
              <a:rPr lang="zh-CN" altLang="en-US"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铁块</a:t>
            </a:r>
            <a:r>
              <a:rPr lang="zh-CN" altLang="en-US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浸没在水中时，它排开的水的重力为多少？它受到的浮力多大？</a:t>
            </a: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(</a:t>
            </a:r>
            <a:r>
              <a:rPr lang="zh-CN" altLang="en-US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)</a:t>
            </a:r>
            <a:r>
              <a:rPr lang="zh-CN" altLang="en-US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把</a:t>
            </a:r>
            <a:r>
              <a:rPr lang="zh-CN" altLang="en-US"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铁块</a:t>
            </a:r>
            <a:r>
              <a:rPr lang="zh-CN" altLang="en-US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浸没在密度为1.1×10</a:t>
            </a:r>
            <a:r>
              <a:rPr lang="zh-CN" altLang="en-US" sz="2000" baseline="30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3</a:t>
            </a:r>
            <a:r>
              <a:rPr lang="zh-CN" altLang="en-US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kg/m</a:t>
            </a:r>
            <a:r>
              <a:rPr lang="zh-CN" altLang="en-US" sz="2000" baseline="30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3</a:t>
            </a:r>
            <a:r>
              <a:rPr lang="zh-CN" altLang="en-US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的盐水中，它排开盐水的重力为多少？它受到的浮力多大？</a:t>
            </a:r>
          </a:p>
        </p:txBody>
      </p:sp>
      <p:grpSp>
        <p:nvGrpSpPr>
          <p:cNvPr id="5" name="组合 9"/>
          <p:cNvGrpSpPr/>
          <p:nvPr>
            <p:custDataLst>
              <p:tags r:id="rId2"/>
            </p:custDataLst>
          </p:nvPr>
        </p:nvGrpSpPr>
        <p:grpSpPr>
          <a:xfrm>
            <a:off x="0" y="55826"/>
            <a:ext cx="5987415" cy="491490"/>
            <a:chOff x="0" y="623478"/>
            <a:chExt cx="7037043" cy="575087"/>
          </a:xfrm>
        </p:grpSpPr>
        <p:grpSp>
          <p:nvGrpSpPr>
            <p:cNvPr id="8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2" name="矩形 1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08243" y="623478"/>
              <a:ext cx="6528800" cy="57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 panose="02020603050405020304" charset="0"/>
                </a:rPr>
                <a:t>三、阿基米德原理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9300" y="2315342"/>
            <a:ext cx="1778635" cy="238633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73660" y="2571247"/>
            <a:ext cx="72732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Times New Roman" panose="02020603050405020304" charset="0"/>
              </a:rPr>
              <a:t>解：根据阿基米德原理，浮力的大小等于被物体排开的液体所受的重力</a:t>
            </a:r>
          </a:p>
          <a:p>
            <a:endParaRPr lang="zh-CN" altLang="en-US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-51435" y="2924307"/>
            <a:ext cx="7398385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（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</a:t>
            </a:r>
            <a:r>
              <a:rPr lang="zh-CN" alt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）铁块浸没在盐水中时，它排开的盐水的体积：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</a:t>
            </a:r>
            <a:r>
              <a:rPr lang="en-US" altLang="zh-CN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</a:t>
            </a:r>
            <a:r>
              <a:rPr lang="zh-CN" altLang="en-US" baseline="-25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排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’=</a:t>
            </a:r>
            <a:r>
              <a:rPr lang="en-US" altLang="zh-CN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=50cm</a:t>
            </a:r>
            <a:r>
              <a:rPr lang="en-US" altLang="zh-CN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=5×10</a:t>
            </a:r>
            <a:r>
              <a:rPr lang="en-US" altLang="zh-CN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-5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</a:t>
            </a:r>
            <a:r>
              <a:rPr lang="en-US" altLang="zh-CN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</a:t>
            </a:r>
            <a:endParaRPr lang="zh-CN" altLang="en-US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  </a:t>
            </a:r>
            <a:r>
              <a:rPr lang="zh-CN" alt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它排开的盐水的重力：</a:t>
            </a:r>
          </a:p>
          <a:p>
            <a:pPr indent="0" fontAlgn="auto">
              <a:lnSpc>
                <a:spcPct val="150000"/>
              </a:lnSpc>
            </a:pPr>
            <a:r>
              <a:rPr lang="en-US" altLang="zh-CN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 G</a:t>
            </a:r>
            <a:r>
              <a:rPr lang="zh-CN" altLang="en-US" baseline="-25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排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’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</a:t>
            </a:r>
            <a:r>
              <a:rPr lang="en-US" altLang="zh-CN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</a:t>
            </a:r>
            <a:r>
              <a:rPr lang="zh-CN" altLang="en-US" baseline="-25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排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’</a:t>
            </a:r>
            <a:r>
              <a:rPr lang="en-US" altLang="zh-CN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</a:t>
            </a:r>
            <a:r>
              <a:rPr lang="en-US" altLang="zh-CN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ρ</a:t>
            </a:r>
            <a:r>
              <a:rPr lang="zh-CN" altLang="en-US" baseline="-25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盐水</a:t>
            </a:r>
            <a:r>
              <a:rPr lang="en-US" altLang="zh-CN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</a:t>
            </a:r>
            <a:r>
              <a:rPr lang="zh-CN" altLang="en-US" baseline="-25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排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’</a:t>
            </a:r>
            <a:r>
              <a:rPr lang="en-US" altLang="zh-CN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=1.1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×10</a:t>
            </a:r>
            <a:r>
              <a:rPr lang="en-US" altLang="zh-CN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kg/m</a:t>
            </a:r>
            <a:r>
              <a:rPr lang="en-US" altLang="zh-CN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×5×10</a:t>
            </a:r>
            <a:r>
              <a:rPr lang="en-US" altLang="zh-CN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-5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</a:t>
            </a:r>
            <a:r>
              <a:rPr lang="en-US" altLang="zh-CN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×10N/kg=0.55N</a:t>
            </a:r>
            <a:endParaRPr lang="zh-CN" altLang="en-US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 </a:t>
            </a:r>
            <a:r>
              <a:rPr lang="zh-CN" alt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铁块受到的浮力：</a:t>
            </a:r>
            <a:r>
              <a:rPr lang="en-US" altLang="zh-CN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</a:t>
            </a:r>
            <a:r>
              <a:rPr lang="zh-CN" altLang="en-US" baseline="-25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浮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’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</a:t>
            </a:r>
            <a:r>
              <a:rPr lang="en-US" altLang="zh-CN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</a:t>
            </a:r>
            <a:r>
              <a:rPr lang="zh-CN" altLang="en-US" baseline="-25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排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’=0.55N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1"/>
          <p:cNvSpPr txBox="1"/>
          <p:nvPr>
            <p:custDataLst>
              <p:tags r:id="rId1"/>
            </p:custDataLst>
          </p:nvPr>
        </p:nvSpPr>
        <p:spPr>
          <a:xfrm>
            <a:off x="642620" y="1319332"/>
            <a:ext cx="49403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</a:rPr>
              <a:t>阿基米德原理</a:t>
            </a:r>
          </a:p>
        </p:txBody>
      </p:sp>
      <p:sp>
        <p:nvSpPr>
          <p:cNvPr id="22" name="文本框 2"/>
          <p:cNvSpPr txBox="1"/>
          <p:nvPr>
            <p:custDataLst>
              <p:tags r:id="rId2"/>
            </p:custDataLst>
          </p:nvPr>
        </p:nvSpPr>
        <p:spPr>
          <a:xfrm>
            <a:off x="1631950" y="1012825"/>
            <a:ext cx="298450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</a:rPr>
              <a:t>探究浮力大小跟排开液体所受重力的关系</a:t>
            </a:r>
          </a:p>
        </p:txBody>
      </p:sp>
      <p:sp>
        <p:nvSpPr>
          <p:cNvPr id="23" name="文本框 4"/>
          <p:cNvSpPr txBox="1"/>
          <p:nvPr>
            <p:custDataLst>
              <p:tags r:id="rId3"/>
            </p:custDataLst>
          </p:nvPr>
        </p:nvSpPr>
        <p:spPr>
          <a:xfrm>
            <a:off x="1494620" y="3373150"/>
            <a:ext cx="20256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</a:rPr>
              <a:t>阿基米德原理</a:t>
            </a:r>
          </a:p>
        </p:txBody>
      </p:sp>
      <p:sp>
        <p:nvSpPr>
          <p:cNvPr id="24" name="左箭头 23"/>
          <p:cNvSpPr/>
          <p:nvPr>
            <p:custDataLst>
              <p:tags r:id="rId4"/>
            </p:custDataLst>
          </p:nvPr>
        </p:nvSpPr>
        <p:spPr>
          <a:xfrm flipH="1">
            <a:off x="5333439" y="1284261"/>
            <a:ext cx="360363" cy="287338"/>
          </a:xfrm>
          <a:prstGeom prst="leftArrow">
            <a:avLst/>
          </a:prstGeom>
          <a:solidFill>
            <a:srgbClr val="008080"/>
          </a:soli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400" strike="noStrike" noProof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5" name="AutoShape 14"/>
          <p:cNvSpPr/>
          <p:nvPr>
            <p:custDataLst>
              <p:tags r:id="rId5"/>
            </p:custDataLst>
          </p:nvPr>
        </p:nvSpPr>
        <p:spPr>
          <a:xfrm>
            <a:off x="1274024" y="1297279"/>
            <a:ext cx="220563" cy="2351060"/>
          </a:xfrm>
          <a:prstGeom prst="leftBrace">
            <a:avLst>
              <a:gd name="adj1" fmla="val 69882"/>
              <a:gd name="adj2" fmla="val 50000"/>
            </a:avLst>
          </a:prstGeom>
          <a:noFill/>
          <a:ln w="19050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7" name="文本框 4"/>
          <p:cNvSpPr txBox="1"/>
          <p:nvPr>
            <p:custDataLst>
              <p:tags r:id="rId6"/>
            </p:custDataLst>
          </p:nvPr>
        </p:nvSpPr>
        <p:spPr>
          <a:xfrm>
            <a:off x="3935730" y="2489967"/>
            <a:ext cx="418655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9525" indent="-9525" eaLnBrk="0" hangingPunct="0"/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</a:rPr>
              <a:t>浸在液体里的物体受到竖直向上的浮力，浮力的大小等于被物体排开的液体所受的重力</a:t>
            </a:r>
          </a:p>
        </p:txBody>
      </p:sp>
      <p:sp>
        <p:nvSpPr>
          <p:cNvPr id="28" name="文本框 1"/>
          <p:cNvSpPr txBox="1"/>
          <p:nvPr>
            <p:custDataLst>
              <p:tags r:id="rId7"/>
            </p:custDataLst>
          </p:nvPr>
        </p:nvSpPr>
        <p:spPr>
          <a:xfrm>
            <a:off x="5831438" y="1160632"/>
            <a:ext cx="2796540" cy="53403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altLang="zh-CN" sz="2400" b="1" i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zh-CN" altLang="en-US" sz="2400" b="1" baseline="-250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浮</a:t>
            </a:r>
            <a:r>
              <a:rPr lang="en-US" altLang="zh-CN" sz="24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= </a:t>
            </a:r>
            <a:r>
              <a:rPr lang="en-US" altLang="zh-CN" sz="2400" b="1" i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G</a:t>
            </a:r>
            <a:r>
              <a:rPr lang="zh-CN" altLang="en-US" sz="2400" b="1" baseline="-250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排</a:t>
            </a:r>
            <a:r>
              <a:rPr lang="en-US" altLang="zh-CN" sz="24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= </a:t>
            </a:r>
            <a:r>
              <a:rPr lang="en-US" altLang="zh-CN" sz="2400" b="1" i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ρ</a:t>
            </a:r>
            <a:r>
              <a:rPr lang="zh-CN" altLang="en-US" sz="2400" b="1" baseline="-250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液 </a:t>
            </a:r>
            <a:r>
              <a:rPr lang="en-US" altLang="zh-CN" sz="2400" b="1" i="1" err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gV</a:t>
            </a:r>
            <a:r>
              <a:rPr lang="zh-CN" altLang="en-US" sz="2400" b="1" baseline="-250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排</a:t>
            </a:r>
          </a:p>
        </p:txBody>
      </p:sp>
      <p:sp>
        <p:nvSpPr>
          <p:cNvPr id="32" name="文本框 4"/>
          <p:cNvSpPr txBox="1"/>
          <p:nvPr>
            <p:custDataLst>
              <p:tags r:id="rId8"/>
            </p:custDataLst>
          </p:nvPr>
        </p:nvSpPr>
        <p:spPr>
          <a:xfrm>
            <a:off x="3935730" y="3831722"/>
            <a:ext cx="264223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计算</a:t>
            </a:r>
            <a:r>
              <a:rPr lang="en-US" altLang="zh-CN" sz="2400" b="1" i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V</a:t>
            </a:r>
            <a:r>
              <a:rPr lang="zh-CN" altLang="en-US" sz="2400" b="1" baseline="-250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排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，计算</a:t>
            </a:r>
            <a:r>
              <a:rPr lang="en-US" altLang="zh-CN" sz="2400" b="1" i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zh-CN" altLang="en-US" sz="2400" b="1" baseline="-250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浮</a:t>
            </a:r>
          </a:p>
        </p:txBody>
      </p:sp>
      <p:sp>
        <p:nvSpPr>
          <p:cNvPr id="40" name="AutoShape 14"/>
          <p:cNvSpPr/>
          <p:nvPr>
            <p:custDataLst>
              <p:tags r:id="rId9"/>
            </p:custDataLst>
          </p:nvPr>
        </p:nvSpPr>
        <p:spPr>
          <a:xfrm>
            <a:off x="3618400" y="3087436"/>
            <a:ext cx="161145" cy="1031976"/>
          </a:xfrm>
          <a:prstGeom prst="leftBrace">
            <a:avLst>
              <a:gd name="adj1" fmla="val 69882"/>
              <a:gd name="adj2" fmla="val 50000"/>
            </a:avLst>
          </a:prstGeom>
          <a:noFill/>
          <a:ln w="19050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8" name="组合 9"/>
          <p:cNvGrpSpPr/>
          <p:nvPr>
            <p:custDataLst>
              <p:tags r:id="rId10"/>
            </p:custDataLst>
          </p:nvPr>
        </p:nvGrpSpPr>
        <p:grpSpPr>
          <a:xfrm>
            <a:off x="0" y="55694"/>
            <a:ext cx="2409189" cy="491490"/>
            <a:chOff x="0" y="623478"/>
            <a:chExt cx="2831534" cy="575087"/>
          </a:xfrm>
        </p:grpSpPr>
        <p:grpSp>
          <p:nvGrpSpPr>
            <p:cNvPr id="9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0" name="矩形 9"/>
              <p:cNvSpPr/>
              <p:nvPr>
                <p:custDataLst>
                  <p:tags r:id="rId1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13" name="文本框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08242" y="623478"/>
              <a:ext cx="2323292" cy="57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 panose="02020603050405020304" charset="0"/>
                </a:rPr>
                <a:t>课堂小结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  <p:bldP spid="25" grpId="0" animBg="1"/>
      <p:bldP spid="27" grpId="0"/>
      <p:bldP spid="28" grpId="0"/>
      <p:bldP spid="32" grpId="0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58495" y="590550"/>
            <a:ext cx="7813040" cy="31381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rtlCol="0" anchor="ctr" anchorCtr="0" compatLnSpc="1">
            <a:spAutoFit/>
          </a:bodyPr>
          <a:lstStyle/>
          <a:p>
            <a:pPr lvl="0" indent="0" algn="l" fontAlgn="base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2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1.如图所示是验证阿基米德原理的实验步骤示意图</a:t>
            </a:r>
            <a:r>
              <a:rPr lang="zh-CN" altLang="en-US" sz="22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，</a:t>
            </a:r>
            <a:r>
              <a:rPr lang="en-US" altLang="zh-CN" sz="22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依次读出图甲、乙、丙、丁中弹簧测力计的示数分别为</a:t>
            </a:r>
            <a:r>
              <a:rPr lang="en-US" altLang="zh-CN" sz="22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2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22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、</a:t>
            </a:r>
            <a:r>
              <a:rPr lang="en-US" altLang="zh-CN" sz="22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2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22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、</a:t>
            </a:r>
            <a:r>
              <a:rPr lang="en-US" altLang="zh-CN" sz="22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2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3</a:t>
            </a:r>
            <a:r>
              <a:rPr lang="en-US" altLang="zh-CN" sz="22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、</a:t>
            </a:r>
            <a:r>
              <a:rPr lang="en-US" altLang="zh-CN" sz="22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2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4</a:t>
            </a:r>
            <a:r>
              <a:rPr lang="en-US" altLang="zh-CN" sz="22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。</a:t>
            </a:r>
          </a:p>
          <a:p>
            <a:pPr lvl="0" indent="0" algn="l" fontAlgn="base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2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(1)由甲、乙两图弹簧测力计的示数以求出石块所受的浮力</a:t>
            </a:r>
          </a:p>
          <a:p>
            <a:pPr lvl="0" indent="0" algn="l" fontAlgn="base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2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2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浮</a:t>
            </a:r>
            <a:r>
              <a:rPr lang="en-US" altLang="zh-CN" sz="22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=___________(用测量量表示)。</a:t>
            </a:r>
          </a:p>
          <a:p>
            <a:pPr lvl="0" indent="0" algn="l" fontAlgn="base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2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(2)若</a:t>
            </a:r>
            <a:r>
              <a:rPr lang="en-US" altLang="zh-CN" sz="22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2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22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、</a:t>
            </a:r>
            <a:r>
              <a:rPr lang="en-US" altLang="zh-CN" sz="22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2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22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、</a:t>
            </a:r>
            <a:r>
              <a:rPr lang="en-US" altLang="zh-CN" sz="22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2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3</a:t>
            </a:r>
            <a:r>
              <a:rPr lang="en-US" altLang="zh-CN" sz="22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、</a:t>
            </a:r>
            <a:r>
              <a:rPr lang="en-US" altLang="zh-CN" sz="22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2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4</a:t>
            </a:r>
            <a:r>
              <a:rPr lang="en-US" altLang="zh-CN" sz="22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之间满足关系式</a:t>
            </a:r>
            <a:r>
              <a:rPr lang="zh-CN" altLang="en-US" sz="22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：</a:t>
            </a:r>
            <a:r>
              <a:rPr lang="en-US" altLang="zh-CN" sz="22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__________________</a:t>
            </a:r>
            <a:r>
              <a:rPr lang="zh-CN" altLang="en-US" sz="22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，</a:t>
            </a:r>
            <a:endParaRPr lang="en-US" altLang="zh-CN" sz="22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lvl="0" indent="0" algn="l" fontAlgn="base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2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则可验证阿基米德原理。</a:t>
            </a: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6550" y="3424687"/>
            <a:ext cx="5850890" cy="159258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1490980" y="2183130"/>
            <a:ext cx="9258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i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zh-CN" altLang="en-US" sz="2400" baseline="-250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-</a:t>
            </a:r>
            <a:r>
              <a:rPr lang="zh-CN" altLang="en-US" sz="2400" i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zh-CN" altLang="en-US" sz="2400" baseline="-250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5567045" y="2643505"/>
            <a:ext cx="21056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i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zh-CN" altLang="en-US" sz="2400" baseline="-250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-</a:t>
            </a:r>
            <a:r>
              <a:rPr lang="zh-CN" altLang="en-US" sz="2400" i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zh-CN" altLang="en-US" sz="2400" baseline="-250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=</a:t>
            </a:r>
            <a:r>
              <a:rPr lang="zh-CN" altLang="en-US" sz="2400" i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baseline="-250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4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-</a:t>
            </a:r>
            <a:r>
              <a:rPr lang="zh-CN" altLang="en-US" sz="2400" i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baseline="-250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3</a:t>
            </a:r>
          </a:p>
        </p:txBody>
      </p:sp>
      <p:grpSp>
        <p:nvGrpSpPr>
          <p:cNvPr id="3" name="组合 9"/>
          <p:cNvGrpSpPr/>
          <p:nvPr>
            <p:custDataLst>
              <p:tags r:id="rId5"/>
            </p:custDataLst>
          </p:nvPr>
        </p:nvGrpSpPr>
        <p:grpSpPr>
          <a:xfrm>
            <a:off x="0" y="55694"/>
            <a:ext cx="2409189" cy="491490"/>
            <a:chOff x="0" y="623478"/>
            <a:chExt cx="2831534" cy="575087"/>
          </a:xfrm>
        </p:grpSpPr>
        <p:grpSp>
          <p:nvGrpSpPr>
            <p:cNvPr id="5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0" name="矩形 9"/>
              <p:cNvSpPr/>
              <p:nvPr>
                <p:custDataLst>
                  <p:tags r:id="rId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4" name="矩形 3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6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08242" y="623478"/>
              <a:ext cx="2323292" cy="57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 panose="02020603050405020304" charset="0"/>
                </a:rPr>
                <a:t>课堂练习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471930" y="692282"/>
            <a:ext cx="146367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曹冲称象</a:t>
            </a:r>
          </a:p>
        </p:txBody>
      </p:sp>
      <p:grpSp>
        <p:nvGrpSpPr>
          <p:cNvPr id="2" name="组合 9"/>
          <p:cNvGrpSpPr/>
          <p:nvPr>
            <p:custDataLst>
              <p:tags r:id="rId2"/>
            </p:custDataLst>
          </p:nvPr>
        </p:nvGrpSpPr>
        <p:grpSpPr>
          <a:xfrm>
            <a:off x="0" y="55826"/>
            <a:ext cx="2409189" cy="491490"/>
            <a:chOff x="0" y="623478"/>
            <a:chExt cx="2831534" cy="575087"/>
          </a:xfrm>
        </p:grpSpPr>
        <p:grpSp>
          <p:nvGrpSpPr>
            <p:cNvPr id="3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6" name="矩形 5"/>
              <p:cNvSpPr/>
              <p:nvPr>
                <p:custDataLst>
                  <p:tags r:id="rId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" name="矩形 6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08242" y="623478"/>
              <a:ext cx="2323292" cy="57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观察与思考</a:t>
              </a:r>
            </a:p>
          </p:txBody>
        </p:sp>
      </p:grpSp>
      <p:pic>
        <p:nvPicPr>
          <p:cNvPr id="12" name="video(2)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6450" y="1435867"/>
            <a:ext cx="2794635" cy="2956560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3981450" y="1075187"/>
            <a:ext cx="4774565" cy="263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200"/>
              <a:t>大象或石块越重，船的吃水深度越大，被船排开的水越多。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sz="2200"/>
              <a:t>承载了大象或石块的船受到的重力和浮力是平衡的。</a:t>
            </a:r>
          </a:p>
          <a:p>
            <a:pPr indent="0" fontAlgn="auto">
              <a:lnSpc>
                <a:spcPct val="150000"/>
              </a:lnSpc>
            </a:pPr>
            <a:endParaRPr lang="en-US" altLang="zh-CN" sz="2200"/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3981450" y="3111632"/>
            <a:ext cx="439166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2200">
                <a:sym typeface="+mn-ea"/>
              </a:rPr>
              <a:t>由此猜想：物体受到的浮力大小与它排开水的多少有着密切的关系。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 fullScrn="1">
              <p:cMediaNode>
                <p:cTn id="2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/>
      <p:bldP spid="14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/>
          <p:cNvSpPr/>
          <p:nvPr>
            <p:custDataLst>
              <p:tags r:id="rId1"/>
            </p:custDataLst>
          </p:nvPr>
        </p:nvSpPr>
        <p:spPr>
          <a:xfrm>
            <a:off x="662305" y="584835"/>
            <a:ext cx="7827010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rtlCol="0" anchor="ctr" anchorCtr="0" compatLnSpc="1">
            <a:spAutoFit/>
          </a:bodyPr>
          <a:lstStyle/>
          <a:p>
            <a:pPr lvl="0" algn="l" fontAlgn="base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2.一个体积为300 cm</a:t>
            </a:r>
            <a:r>
              <a:rPr lang="en-US" altLang="zh-CN" sz="2400" baseline="30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3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的物体浮在水面上，它的2/3体积露出水面，它受的浮力是</a:t>
            </a:r>
            <a:r>
              <a:rPr lang="zh-CN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_______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N。（</a:t>
            </a:r>
            <a:r>
              <a:rPr lang="en-US" altLang="zh-CN" sz="24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g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取10 N/kg）</a:t>
            </a:r>
          </a:p>
        </p:txBody>
      </p:sp>
      <p:sp>
        <p:nvSpPr>
          <p:cNvPr id="12" name="Rectangle 3"/>
          <p:cNvSpPr txBox="1"/>
          <p:nvPr>
            <p:custDataLst>
              <p:tags r:id="rId2"/>
            </p:custDataLst>
          </p:nvPr>
        </p:nvSpPr>
        <p:spPr>
          <a:xfrm flipH="1">
            <a:off x="4278630" y="1249045"/>
            <a:ext cx="594995" cy="4603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1</a:t>
            </a:r>
          </a:p>
        </p:txBody>
      </p:sp>
      <p:grpSp>
        <p:nvGrpSpPr>
          <p:cNvPr id="2" name="组合 9"/>
          <p:cNvGrpSpPr/>
          <p:nvPr>
            <p:custDataLst>
              <p:tags r:id="rId3"/>
            </p:custDataLst>
          </p:nvPr>
        </p:nvGrpSpPr>
        <p:grpSpPr>
          <a:xfrm>
            <a:off x="0" y="55694"/>
            <a:ext cx="2409189" cy="491490"/>
            <a:chOff x="0" y="623478"/>
            <a:chExt cx="2831534" cy="575087"/>
          </a:xfrm>
        </p:grpSpPr>
        <p:grpSp>
          <p:nvGrpSpPr>
            <p:cNvPr id="5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0" name="矩形 9"/>
              <p:cNvSpPr/>
              <p:nvPr>
                <p:custDataLst>
                  <p:tags r:id="rId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3" name="矩形 2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13" name="文本框 11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508242" y="623478"/>
              <a:ext cx="2323292" cy="57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 panose="02020603050405020304" charset="0"/>
                </a:rPr>
                <a:t>课堂练习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62940" y="576580"/>
            <a:ext cx="7789545" cy="34150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rtlCol="0" anchor="ctr" anchorCtr="0" compatLnSpc="1">
            <a:spAutoFit/>
          </a:bodyPr>
          <a:lstStyle/>
          <a:p>
            <a:pPr lvl="0" algn="l" fontAlgn="base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3.将同一木块先后放在水中和酒精中，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它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们在两种液体中均漂浮，则（        ）</a:t>
            </a:r>
          </a:p>
          <a:p>
            <a:pPr lvl="0" algn="l" fontAlgn="base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A.木块在水中受到的浮力大     </a:t>
            </a:r>
          </a:p>
          <a:p>
            <a:pPr lvl="0" algn="l" fontAlgn="base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B.木块在酒精中受到的浮力大</a:t>
            </a:r>
          </a:p>
          <a:p>
            <a:pPr lvl="0" algn="l" fontAlgn="base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C.甲是酒精        </a:t>
            </a:r>
          </a:p>
          <a:p>
            <a:pPr lvl="0" algn="l" fontAlgn="base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D.木块排开的水的体积小</a:t>
            </a:r>
          </a:p>
        </p:txBody>
      </p:sp>
      <p:sp>
        <p:nvSpPr>
          <p:cNvPr id="21" name="文本框 20"/>
          <p:cNvSpPr txBox="1"/>
          <p:nvPr>
            <p:custDataLst>
              <p:tags r:id="rId2"/>
            </p:custDataLst>
          </p:nvPr>
        </p:nvSpPr>
        <p:spPr>
          <a:xfrm>
            <a:off x="2745740" y="1306962"/>
            <a:ext cx="3536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D</a:t>
            </a:r>
          </a:p>
        </p:txBody>
      </p:sp>
      <p:grpSp>
        <p:nvGrpSpPr>
          <p:cNvPr id="5" name="Group 14"/>
          <p:cNvGrpSpPr/>
          <p:nvPr>
            <p:custDataLst>
              <p:tags r:id="rId3"/>
            </p:custDataLst>
          </p:nvPr>
        </p:nvGrpSpPr>
        <p:grpSpPr>
          <a:xfrm>
            <a:off x="6804025" y="2820167"/>
            <a:ext cx="1372235" cy="1209675"/>
            <a:chOff x="0" y="0"/>
            <a:chExt cx="960" cy="1056"/>
          </a:xfrm>
        </p:grpSpPr>
        <p:sp>
          <p:nvSpPr>
            <p:cNvPr id="6" name="Line 15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>
              <a:off x="0" y="48"/>
              <a:ext cx="0" cy="10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2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Line 16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0" y="1056"/>
              <a:ext cx="9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2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Line 17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H="1" flipV="1">
              <a:off x="960" y="0"/>
              <a:ext cx="0" cy="105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2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Line 18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0" y="28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 sz="2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Line 19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0" y="432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 sz="2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Line 20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0" y="576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 sz="2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Line 21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0" y="76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 sz="2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Line 22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0" y="912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 sz="2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7" name="Rectangle 2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236460" y="2955422"/>
            <a:ext cx="498475" cy="3765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587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eaLnBrk="0" hangingPunct="0"/>
            <a:endParaRPr lang="zh-CN" altLang="en-US" sz="280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18" name="Group 14"/>
          <p:cNvGrpSpPr/>
          <p:nvPr>
            <p:custDataLst>
              <p:tags r:id="rId5"/>
            </p:custDataLst>
          </p:nvPr>
        </p:nvGrpSpPr>
        <p:grpSpPr>
          <a:xfrm>
            <a:off x="5147945" y="2818897"/>
            <a:ext cx="1372235" cy="1209675"/>
            <a:chOff x="0" y="0"/>
            <a:chExt cx="960" cy="1056"/>
          </a:xfrm>
        </p:grpSpPr>
        <p:sp>
          <p:nvSpPr>
            <p:cNvPr id="13326" name="Line 15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0" y="48"/>
              <a:ext cx="0" cy="10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2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27" name="Line 1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0" y="1056"/>
              <a:ext cx="9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2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28" name="Line 17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H="1" flipV="1">
              <a:off x="960" y="0"/>
              <a:ext cx="0" cy="105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2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29" name="Line 18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0" y="28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 sz="2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30" name="Line 19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0" y="432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 sz="2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31" name="Line 20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0" y="576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 sz="2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32" name="Line 21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0" y="76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 sz="2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33" name="Line 2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0" y="912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 sz="2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3324" name="Rectangle 2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580380" y="2867157"/>
            <a:ext cx="498475" cy="3765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587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eaLnBrk="0" hangingPunct="0"/>
            <a:endParaRPr lang="zh-CN" altLang="en-US" sz="280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5589270" y="4021587"/>
            <a:ext cx="4895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Times New Roman" panose="02020603050405020304" charset="0"/>
                <a:ea typeface="微软雅黑" panose="020B0503020204020204" charset="-122"/>
              </a:rPr>
              <a:t>甲</a:t>
            </a:r>
          </a:p>
        </p:txBody>
      </p:sp>
      <p:sp>
        <p:nvSpPr>
          <p:cNvPr id="20" name="文本框 19"/>
          <p:cNvSpPr txBox="1"/>
          <p:nvPr>
            <p:custDataLst>
              <p:tags r:id="rId8"/>
            </p:custDataLst>
          </p:nvPr>
        </p:nvSpPr>
        <p:spPr>
          <a:xfrm>
            <a:off x="7307580" y="4021587"/>
            <a:ext cx="4895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Times New Roman" panose="02020603050405020304" charset="0"/>
                <a:ea typeface="微软雅黑" panose="020B0503020204020204" charset="-122"/>
              </a:rPr>
              <a:t>乙</a:t>
            </a:r>
          </a:p>
        </p:txBody>
      </p:sp>
      <p:grpSp>
        <p:nvGrpSpPr>
          <p:cNvPr id="3" name="组合 9"/>
          <p:cNvGrpSpPr/>
          <p:nvPr>
            <p:custDataLst>
              <p:tags r:id="rId9"/>
            </p:custDataLst>
          </p:nvPr>
        </p:nvGrpSpPr>
        <p:grpSpPr>
          <a:xfrm>
            <a:off x="0" y="55694"/>
            <a:ext cx="2409189" cy="491490"/>
            <a:chOff x="0" y="623478"/>
            <a:chExt cx="2831534" cy="575087"/>
          </a:xfrm>
        </p:grpSpPr>
        <p:grpSp>
          <p:nvGrpSpPr>
            <p:cNvPr id="4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7" name="矩形 6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08242" y="623478"/>
              <a:ext cx="2323292" cy="57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 panose="02020603050405020304" charset="0"/>
                </a:rPr>
                <a:t>课堂练习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645795" y="582930"/>
            <a:ext cx="7771765" cy="34150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rtlCol="0" anchor="ctr" anchorCtr="0" compatLnSpc="1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4.</a:t>
            </a:r>
            <a:r>
              <a:rPr lang="zh-CN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如图所示，体积相同，密度不同的铅球、铁球、铝球浸没在水中不同深度的地方，则（       ）</a:t>
            </a:r>
            <a:endParaRPr lang="zh-CN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.</a:t>
            </a:r>
            <a:r>
              <a:rPr lang="zh-CN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铝球受到的浮力最大，因为它浸入液体的深度最大</a:t>
            </a:r>
            <a:endParaRPr lang="zh-CN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.</a:t>
            </a:r>
            <a:r>
              <a:rPr lang="zh-CN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铅球受到的浮力最大，因为它的密度最大</a:t>
            </a:r>
            <a:endParaRPr lang="zh-CN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.</a:t>
            </a:r>
            <a:r>
              <a:rPr lang="zh-CN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铅球、铁球、铝球受的浮力一样大</a:t>
            </a:r>
            <a:endParaRPr lang="zh-CN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D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.</a:t>
            </a:r>
            <a:r>
              <a:rPr lang="zh-CN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因素太多，无法判断 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126990" y="1257935"/>
            <a:ext cx="386715" cy="5340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2" name="组合 9"/>
          <p:cNvGrpSpPr/>
          <p:nvPr>
            <p:custDataLst>
              <p:tags r:id="rId3"/>
            </p:custDataLst>
          </p:nvPr>
        </p:nvGrpSpPr>
        <p:grpSpPr>
          <a:xfrm>
            <a:off x="0" y="55694"/>
            <a:ext cx="2409189" cy="491490"/>
            <a:chOff x="0" y="623478"/>
            <a:chExt cx="2831534" cy="575087"/>
          </a:xfrm>
        </p:grpSpPr>
        <p:grpSp>
          <p:nvGrpSpPr>
            <p:cNvPr id="5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3" name="矩形 2"/>
              <p:cNvSpPr/>
              <p:nvPr>
                <p:custDataLst>
                  <p:tags r:id="rId7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13" name="文本框 11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508242" y="623478"/>
              <a:ext cx="2323292" cy="57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 panose="02020603050405020304" charset="0"/>
                </a:rPr>
                <a:t>课堂练习</a:t>
              </a:r>
            </a:p>
          </p:txBody>
        </p:sp>
      </p:grp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171654" y="2675012"/>
            <a:ext cx="2683825" cy="20772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9"/>
          <p:cNvGrpSpPr/>
          <p:nvPr>
            <p:custDataLst>
              <p:tags r:id="rId1"/>
            </p:custDataLst>
          </p:nvPr>
        </p:nvGrpSpPr>
        <p:grpSpPr>
          <a:xfrm>
            <a:off x="0" y="55694"/>
            <a:ext cx="2409189" cy="491490"/>
            <a:chOff x="0" y="623478"/>
            <a:chExt cx="2831534" cy="575087"/>
          </a:xfrm>
        </p:grpSpPr>
        <p:grpSp>
          <p:nvGrpSpPr>
            <p:cNvPr id="9" name="组合 10"/>
            <p:cNvGrpSpPr/>
            <p:nvPr>
              <p:custDataLst>
                <p:tags r:id="rId14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0" name="矩形 9"/>
              <p:cNvSpPr/>
              <p:nvPr>
                <p:custDataLst>
                  <p:tags r:id="rId1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3" name="文本框 11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08242" y="623478"/>
              <a:ext cx="2323292" cy="57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学习目标</a:t>
              </a:r>
            </a:p>
          </p:txBody>
        </p:sp>
      </p:grpSp>
      <p:grpSp>
        <p:nvGrpSpPr>
          <p:cNvPr id="15" name="组合 14"/>
          <p:cNvGrpSpPr/>
          <p:nvPr>
            <p:custDataLst>
              <p:tags r:id="rId2"/>
            </p:custDataLst>
          </p:nvPr>
        </p:nvGrpSpPr>
        <p:grpSpPr>
          <a:xfrm>
            <a:off x="982725" y="1141706"/>
            <a:ext cx="6687820" cy="1198880"/>
            <a:chOff x="2105025" y="1912515"/>
            <a:chExt cx="8917092" cy="1598508"/>
          </a:xfrm>
        </p:grpSpPr>
        <p:sp>
          <p:nvSpPr>
            <p:cNvPr id="16" name="矩形 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955078" y="1912515"/>
              <a:ext cx="8067039" cy="1598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知道浮力大小与物体排开液体的重力的关系。</a:t>
              </a:r>
              <a:r>
                <a:rPr lang="zh-CN" altLang="en-US" sz="2400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（重、难点）</a:t>
              </a:r>
              <a:endParaRPr lang="zh-CN" altLang="en-US" sz="24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11"/>
              </p:custDataLst>
            </p:nvPr>
          </p:nvGrpSpPr>
          <p:grpSpPr>
            <a:xfrm>
              <a:off x="2105025" y="2441575"/>
              <a:ext cx="698500" cy="700088"/>
              <a:chOff x="6971705" y="1503806"/>
              <a:chExt cx="717385" cy="717385"/>
            </a:xfrm>
          </p:grpSpPr>
          <p:sp>
            <p:nvSpPr>
              <p:cNvPr id="18" name="椭圆 17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71705" y="1503806"/>
                <a:ext cx="717385" cy="717385"/>
              </a:xfrm>
              <a:prstGeom prst="ellipse">
                <a:avLst/>
              </a:prstGeom>
              <a:solidFill>
                <a:srgbClr val="228989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80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文本框 7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7012140" y="1622805"/>
                <a:ext cx="636516" cy="50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1800">
                    <a:solidFill>
                      <a:srgbClr val="FFFFFF"/>
                    </a:soli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01</a:t>
                </a:r>
              </a:p>
            </p:txBody>
          </p:sp>
        </p:grpSp>
      </p:grpSp>
      <p:grpSp>
        <p:nvGrpSpPr>
          <p:cNvPr id="29" name="组合 28"/>
          <p:cNvGrpSpPr/>
          <p:nvPr>
            <p:custDataLst>
              <p:tags r:id="rId3"/>
            </p:custDataLst>
          </p:nvPr>
        </p:nvGrpSpPr>
        <p:grpSpPr>
          <a:xfrm>
            <a:off x="987487" y="2625222"/>
            <a:ext cx="7261860" cy="1198880"/>
            <a:chOff x="1555" y="2634"/>
            <a:chExt cx="11436" cy="1888"/>
          </a:xfrm>
        </p:grpSpPr>
        <p:grpSp>
          <p:nvGrpSpPr>
            <p:cNvPr id="5" name="组合 4"/>
            <p:cNvGrpSpPr/>
            <p:nvPr>
              <p:custDataLst>
                <p:tags r:id="rId4"/>
              </p:custDataLst>
            </p:nvPr>
          </p:nvGrpSpPr>
          <p:grpSpPr>
            <a:xfrm>
              <a:off x="1555" y="3030"/>
              <a:ext cx="11436" cy="1016"/>
              <a:chOff x="2111375" y="3501816"/>
              <a:chExt cx="9682479" cy="860213"/>
            </a:xfrm>
          </p:grpSpPr>
          <p:sp>
            <p:nvSpPr>
              <p:cNvPr id="6" name="Rectangle 9"/>
              <p:cNvSpPr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2927562" y="3501816"/>
                <a:ext cx="8866292" cy="860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/>
                  </a:defRPr>
                </a:lvl9pPr>
              </a:lstStyle>
              <a:p>
                <a:pPr>
                  <a:lnSpc>
                    <a:spcPct val="150000"/>
                  </a:lnSpc>
                  <a:buNone/>
                </a:pPr>
                <a:endParaRPr lang="zh-CN" altLang="en-US" sz="2400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grpSp>
            <p:nvGrpSpPr>
              <p:cNvPr id="7" name="组合 6"/>
              <p:cNvGrpSpPr/>
              <p:nvPr>
                <p:custDataLst>
                  <p:tags r:id="rId7"/>
                </p:custDataLst>
              </p:nvPr>
            </p:nvGrpSpPr>
            <p:grpSpPr>
              <a:xfrm>
                <a:off x="2111375" y="3579813"/>
                <a:ext cx="682625" cy="679450"/>
                <a:chOff x="7003603" y="4439327"/>
                <a:chExt cx="717385" cy="717385"/>
              </a:xfrm>
            </p:grpSpPr>
            <p:sp>
              <p:nvSpPr>
                <p:cNvPr id="11" name="椭圆 10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003603" y="4439327"/>
                  <a:ext cx="717385" cy="717385"/>
                </a:xfrm>
                <a:prstGeom prst="ellipse">
                  <a:avLst/>
                </a:prstGeom>
                <a:solidFill>
                  <a:srgbClr val="FFDB81"/>
                </a:solidFill>
                <a:ln w="28575">
                  <a:solidFill>
                    <a:schemeClr val="bg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zh-CN" altLang="en-US" sz="1800">
                    <a:solidFill>
                      <a:prstClr val="white"/>
                    </a:soli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文本框 11"/>
                <p:cNvSpPr txBox="1">
                  <a:spLocks noChangeArrowheads="1"/>
                </p:cNvSpPr>
                <p:nvPr>
                  <p:custDataLst>
                    <p:tags r:id="rId9"/>
                  </p:custDataLst>
                </p:nvPr>
              </p:nvSpPr>
              <p:spPr bwMode="auto">
                <a:xfrm>
                  <a:off x="7038418" y="4552309"/>
                  <a:ext cx="651319" cy="518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kumimoji="1" lang="en-US" altLang="zh-CN" sz="1800">
                      <a:solidFill>
                        <a:srgbClr val="FFFFFF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Arial" panose="020B0604020202020204" pitchFamily="34" charset="0"/>
                    </a:rPr>
                    <a:t>02</a:t>
                  </a:r>
                </a:p>
              </p:txBody>
            </p:sp>
          </p:grpSp>
        </p:grpSp>
        <p:sp>
          <p:nvSpPr>
            <p:cNvPr id="28" name="Rectangle 9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552" y="2634"/>
              <a:ext cx="9371" cy="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会用阿基米德原理的公式及推导式，计算浮力大小。</a:t>
              </a:r>
              <a:r>
                <a:rPr lang="zh-CN" altLang="en-US" sz="2400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（重、难点）</a:t>
              </a:r>
            </a:p>
          </p:txBody>
        </p:sp>
      </p:grp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lum bright="-12000" contrast="24000"/>
          </a:blip>
          <a:stretch>
            <a:fillRect/>
          </a:stretch>
        </p:blipFill>
        <p:spPr bwMode="auto">
          <a:xfrm>
            <a:off x="771337" y="1184407"/>
            <a:ext cx="3771934" cy="2520000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  <a:effectLst>
            <a:outerShdw blurRad="254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lum bright="-12000" contrast="24000"/>
          </a:blip>
          <a:stretch>
            <a:fillRect/>
          </a:stretch>
        </p:blipFill>
        <p:spPr bwMode="auto">
          <a:xfrm>
            <a:off x="4832607" y="1184407"/>
            <a:ext cx="3779215" cy="2520000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  <a:effectLst>
            <a:outerShdw blurRad="254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lum bright="-12000" contrast="24000"/>
          </a:blip>
          <a:stretch>
            <a:fillRect/>
          </a:stretch>
        </p:blipFill>
        <p:spPr bwMode="auto">
          <a:xfrm>
            <a:off x="767715" y="1184407"/>
            <a:ext cx="3779178" cy="252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lum bright="-12000" contrast="24000"/>
          </a:blip>
          <a:stretch>
            <a:fillRect/>
          </a:stretch>
        </p:blipFill>
        <p:spPr bwMode="auto">
          <a:xfrm>
            <a:off x="4832629" y="1184407"/>
            <a:ext cx="3779170" cy="2520000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5" name="组合 9"/>
          <p:cNvGrpSpPr/>
          <p:nvPr>
            <p:custDataLst>
              <p:tags r:id="rId5"/>
            </p:custDataLst>
          </p:nvPr>
        </p:nvGrpSpPr>
        <p:grpSpPr>
          <a:xfrm>
            <a:off x="0" y="55826"/>
            <a:ext cx="5987415" cy="491490"/>
            <a:chOff x="0" y="623478"/>
            <a:chExt cx="7037043" cy="575087"/>
          </a:xfrm>
        </p:grpSpPr>
        <p:grpSp>
          <p:nvGrpSpPr>
            <p:cNvPr id="6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08243" y="623478"/>
              <a:ext cx="6528800" cy="57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一、</a:t>
              </a:r>
              <a:r>
                <a:rPr lang="zh-CN" sz="2600" b="1">
                  <a:solidFill>
                    <a:srgbClr val="008080"/>
                  </a:solidFill>
                  <a:latin typeface="微软雅黑" panose="020B0503020204020204" charset="-122"/>
                </a:rPr>
                <a:t>阿基米德鉴定王冠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lum bright="-12000" contrast="24000"/>
          </a:blip>
          <a:stretch>
            <a:fillRect/>
          </a:stretch>
        </p:blipFill>
        <p:spPr bwMode="auto">
          <a:xfrm>
            <a:off x="652145" y="796422"/>
            <a:ext cx="3779315" cy="2520000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  <a:effectLst>
            <a:outerShdw blurRad="254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788670" y="3425957"/>
            <a:ext cx="7637145" cy="152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528955" eaLnBrk="1" latinLnBrk="0" hangingPunct="1">
              <a:lnSpc>
                <a:spcPct val="130000"/>
              </a:lnSpc>
              <a:buClrTx/>
              <a:buSzTx/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某天他去洗澡，当他坐进澡盆里时，看到水往外溢，同时感到身体被轻轻拖起。他兴奋地跳出澡盆，奔向街头，大声喊着“攸勒加!攸勒加!(我想出了!我找到了!)”</a:t>
            </a:r>
          </a:p>
        </p:txBody>
      </p:sp>
      <p:grpSp>
        <p:nvGrpSpPr>
          <p:cNvPr id="8" name="组合 7"/>
          <p:cNvGrpSpPr/>
          <p:nvPr>
            <p:custDataLst>
              <p:tags r:id="rId3"/>
            </p:custDataLst>
          </p:nvPr>
        </p:nvGrpSpPr>
        <p:grpSpPr>
          <a:xfrm>
            <a:off x="4753610" y="796422"/>
            <a:ext cx="3803650" cy="2519680"/>
            <a:chOff x="7486" y="1254"/>
            <a:chExt cx="5990" cy="3968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>
              <a:lum bright="-12000" contrast="24000"/>
            </a:blip>
            <a:srcRect l="3557" r="2141"/>
            <a:stretch>
              <a:fillRect/>
            </a:stretch>
          </p:blipFill>
          <p:spPr bwMode="auto">
            <a:xfrm>
              <a:off x="7486" y="1254"/>
              <a:ext cx="5991" cy="3969"/>
            </a:xfrm>
            <a:prstGeom prst="rect">
              <a:avLst/>
            </a:prstGeom>
            <a:ln>
              <a:solidFill>
                <a:schemeClr val="bg2">
                  <a:lumMod val="85000"/>
                </a:schemeClr>
              </a:soli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椭圆 1"/>
            <p:cNvSpPr/>
            <p:nvPr>
              <p:custDataLst>
                <p:tags r:id="rId10"/>
              </p:custDataLst>
            </p:nvPr>
          </p:nvSpPr>
          <p:spPr>
            <a:xfrm>
              <a:off x="9293" y="3693"/>
              <a:ext cx="1222" cy="107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effectLst>
              <a:softEdge rad="76200"/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9"/>
          <p:cNvGrpSpPr/>
          <p:nvPr>
            <p:custDataLst>
              <p:tags r:id="rId4"/>
            </p:custDataLst>
          </p:nvPr>
        </p:nvGrpSpPr>
        <p:grpSpPr>
          <a:xfrm>
            <a:off x="0" y="55826"/>
            <a:ext cx="5987415" cy="491490"/>
            <a:chOff x="0" y="623478"/>
            <a:chExt cx="7037043" cy="575087"/>
          </a:xfrm>
        </p:grpSpPr>
        <p:grpSp>
          <p:nvGrpSpPr>
            <p:cNvPr id="3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7" name="矩形 6"/>
              <p:cNvSpPr/>
              <p:nvPr>
                <p:custDataLst>
                  <p:tags r:id="rId7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508243" y="623478"/>
              <a:ext cx="6528800" cy="57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一、</a:t>
              </a:r>
              <a:r>
                <a:rPr lang="zh-CN" sz="2600" b="1">
                  <a:solidFill>
                    <a:srgbClr val="008080"/>
                  </a:solidFill>
                  <a:latin typeface="微软雅黑" panose="020B0503020204020204" charset="-122"/>
                </a:rPr>
                <a:t>阿基米德</a:t>
              </a:r>
              <a:r>
                <a:rPr lang="zh-CN" sz="2600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鉴定王冠</a:t>
              </a:r>
              <a:endParaRPr lang="zh-CN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lum bright="-12000" contrast="24000"/>
          </a:blip>
          <a:srcRect t="16040"/>
          <a:stretch>
            <a:fillRect/>
          </a:stretch>
        </p:blipFill>
        <p:spPr bwMode="auto">
          <a:xfrm>
            <a:off x="647700" y="2982092"/>
            <a:ext cx="2887980" cy="1842770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  <a:effectLst>
            <a:outerShdw blurRad="254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lum bright="-12000" contrast="24000"/>
          </a:blip>
          <a:stretch>
            <a:fillRect/>
          </a:stretch>
        </p:blipFill>
        <p:spPr bwMode="auto">
          <a:xfrm>
            <a:off x="647700" y="924692"/>
            <a:ext cx="2888229" cy="1944000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  <a:effectLst>
            <a:outerShdw blurRad="254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1328" name="文本框 141327"/>
          <p:cNvSpPr txBox="1"/>
          <p:nvPr>
            <p:custDataLst>
              <p:tags r:id="rId3"/>
            </p:custDataLst>
          </p:nvPr>
        </p:nvSpPr>
        <p:spPr>
          <a:xfrm>
            <a:off x="6662685" y="946282"/>
            <a:ext cx="1691640" cy="828000"/>
          </a:xfrm>
          <a:prstGeom prst="roundRect">
            <a:avLst/>
          </a:prstGeom>
          <a:solidFill>
            <a:srgbClr val="C00000"/>
          </a:solidFill>
          <a:ln w="9525">
            <a:noFill/>
          </a:ln>
        </p:spPr>
        <p:txBody>
          <a:bodyPr wrap="square">
            <a:noAutofit/>
          </a:bodyPr>
          <a:lstStyle/>
          <a:p>
            <a:pPr lvl="0" algn="l">
              <a:buClrTx/>
              <a:buSzTx/>
              <a:defRPr/>
            </a:pPr>
            <a:r>
              <a:rPr lang="en-US" altLang="zh-CN"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排开液体的</a:t>
            </a:r>
          </a:p>
          <a:p>
            <a:pPr lvl="0" algn="l">
              <a:buClrTx/>
              <a:buSzTx/>
              <a:defRPr/>
            </a:pPr>
            <a:r>
              <a:rPr lang="en-US" altLang="zh-CN"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体积</a:t>
            </a:r>
          </a:p>
        </p:txBody>
      </p:sp>
      <p:sp>
        <p:nvSpPr>
          <p:cNvPr id="141329" name="文本框 141328"/>
          <p:cNvSpPr txBox="1"/>
          <p:nvPr>
            <p:custDataLst>
              <p:tags r:id="rId4"/>
            </p:custDataLst>
          </p:nvPr>
        </p:nvSpPr>
        <p:spPr>
          <a:xfrm>
            <a:off x="4068445" y="946282"/>
            <a:ext cx="1944000" cy="828000"/>
          </a:xfrm>
          <a:prstGeom prst="roundRect">
            <a:avLst/>
          </a:prstGeom>
          <a:solidFill>
            <a:srgbClr val="00B0F0"/>
          </a:solidFill>
          <a:ln w="9525">
            <a:noFill/>
          </a:ln>
        </p:spPr>
        <p:txBody>
          <a:bodyPr wrap="square">
            <a:noAutofit/>
          </a:bodyPr>
          <a:lstStyle/>
          <a:p>
            <a:pPr lvl="0" algn="l">
              <a:buClrTx/>
              <a:buSzTx/>
              <a:defRPr/>
            </a:pPr>
            <a:r>
              <a:rPr lang="en-US" altLang="zh-CN"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物体浸在液体中的体积</a:t>
            </a:r>
          </a:p>
        </p:txBody>
      </p:sp>
      <p:sp>
        <p:nvSpPr>
          <p:cNvPr id="141330" name="矩形 141329"/>
          <p:cNvSpPr/>
          <p:nvPr>
            <p:custDataLst>
              <p:tags r:id="rId5"/>
            </p:custDataLst>
          </p:nvPr>
        </p:nvSpPr>
        <p:spPr>
          <a:xfrm>
            <a:off x="6136270" y="1068182"/>
            <a:ext cx="402590" cy="58356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=</a:t>
            </a:r>
          </a:p>
        </p:txBody>
      </p:sp>
      <p:sp>
        <p:nvSpPr>
          <p:cNvPr id="3" name="上下箭头 2"/>
          <p:cNvSpPr/>
          <p:nvPr>
            <p:custDataLst>
              <p:tags r:id="rId6"/>
            </p:custDataLst>
          </p:nvPr>
        </p:nvSpPr>
        <p:spPr>
          <a:xfrm>
            <a:off x="6136005" y="1739397"/>
            <a:ext cx="490855" cy="624840"/>
          </a:xfrm>
          <a:prstGeom prst="upDownArrow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defTabSz="914400" fontAlgn="auto">
              <a:buClrTx/>
              <a:buSzTx/>
              <a:buFontTx/>
            </a:pPr>
            <a:endParaRPr lang="zh-CN" altLang="en-US" sz="15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4716145" y="2458852"/>
            <a:ext cx="3420000" cy="873760"/>
          </a:xfrm>
          <a:prstGeom prst="roundRect">
            <a:avLst/>
          </a:prstGeom>
          <a:solidFill>
            <a:srgbClr val="E77D25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0" lvl="0" indent="0" algn="l" eaLnBrk="1" latinLnBrk="0" hangingPunct="1">
              <a:buClrTx/>
              <a:buSzTx/>
              <a:defRPr/>
            </a:pPr>
            <a:r>
              <a:rPr lang="zh-CN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等质量的不同物质，由于密度不同，体积不等。</a:t>
            </a: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068445" y="3537717"/>
            <a:ext cx="4662170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457200" algn="l" eaLnBrk="1" latinLnBrk="0" hangingPunct="1">
              <a:lnSpc>
                <a:spcPct val="130000"/>
              </a:lnSpc>
              <a:buClrTx/>
              <a:buSzTx/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现在你知道阿基米德是怎么辨别出来的了吗？</a:t>
            </a:r>
          </a:p>
        </p:txBody>
      </p:sp>
      <p:grpSp>
        <p:nvGrpSpPr>
          <p:cNvPr id="6" name="组合 9"/>
          <p:cNvGrpSpPr/>
          <p:nvPr>
            <p:custDataLst>
              <p:tags r:id="rId9"/>
            </p:custDataLst>
          </p:nvPr>
        </p:nvGrpSpPr>
        <p:grpSpPr>
          <a:xfrm>
            <a:off x="0" y="55826"/>
            <a:ext cx="5987415" cy="491490"/>
            <a:chOff x="0" y="623478"/>
            <a:chExt cx="7037043" cy="575087"/>
          </a:xfrm>
        </p:grpSpPr>
        <p:grpSp>
          <p:nvGrpSpPr>
            <p:cNvPr id="7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08243" y="623478"/>
              <a:ext cx="6528800" cy="57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一、</a:t>
              </a:r>
              <a:r>
                <a:rPr lang="zh-CN" sz="2600" b="1">
                  <a:solidFill>
                    <a:srgbClr val="008080"/>
                  </a:solidFill>
                  <a:latin typeface="微软雅黑" panose="020B0503020204020204" charset="-122"/>
                </a:rPr>
                <a:t>阿基米德</a:t>
              </a:r>
              <a:r>
                <a:rPr lang="zh-CN" sz="2600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鉴定王冠</a:t>
              </a:r>
              <a:endParaRPr lang="zh-CN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1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8" grpId="0" animBg="1"/>
      <p:bldP spid="141329" grpId="0" animBg="1"/>
      <p:bldP spid="141330" grpId="0"/>
      <p:bldP spid="3" grpId="0" animBg="1"/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446020" y="583697"/>
            <a:ext cx="4189095" cy="49720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 anchorCtr="0">
            <a:spAutoFit/>
          </a:bodyPr>
          <a:lstStyle/>
          <a:p>
            <a:pPr lvl="0" algn="l">
              <a:lnSpc>
                <a:spcPct val="110000"/>
              </a:lnSpc>
              <a:spcBef>
                <a:spcPct val="50000"/>
              </a:spcBef>
              <a:buClrTx/>
              <a:buSzTx/>
              <a:buFont typeface="Wingdings" panose="05000000000000000000" charset="0"/>
            </a:pP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黑体" panose="02010600030101010101" charset="-122"/>
                <a:sym typeface="+mn-ea"/>
              </a:rPr>
              <a:t>阿基米德又有了进一步的思考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09270" y="1712092"/>
            <a:ext cx="29368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SzTx/>
            </a:pPr>
            <a:r>
              <a:rPr lang="zh-CN" altLang="en-US" sz="2400">
                <a:solidFill>
                  <a:srgbClr val="000000"/>
                </a:solidFill>
                <a:effectLst/>
                <a:latin typeface="Times New Roman" panose="02020603050405020304" charset="0"/>
                <a:ea typeface="微软雅黑" panose="020B0503020204020204" charset="-122"/>
                <a:sym typeface="+mn-ea"/>
              </a:rPr>
              <a:t>影响</a:t>
            </a:r>
            <a:r>
              <a:rPr lang="zh-CN" altLang="en-US" sz="2400">
                <a:solidFill>
                  <a:srgbClr val="000000"/>
                </a:solidFill>
                <a:effectLst/>
                <a:latin typeface="Times New Roman" panose="02020603050405020304" charset="0"/>
                <a:ea typeface="微软雅黑" panose="020B0503020204020204" charset="-122"/>
              </a:rPr>
              <a:t>浮力大小的因素</a:t>
            </a:r>
          </a:p>
        </p:txBody>
      </p:sp>
      <p:sp>
        <p:nvSpPr>
          <p:cNvPr id="4" name="AutoShape 14"/>
          <p:cNvSpPr/>
          <p:nvPr>
            <p:custDataLst>
              <p:tags r:id="rId3"/>
            </p:custDataLst>
          </p:nvPr>
        </p:nvSpPr>
        <p:spPr bwMode="auto">
          <a:xfrm>
            <a:off x="3533140" y="1417452"/>
            <a:ext cx="186055" cy="1049655"/>
          </a:xfrm>
          <a:prstGeom prst="leftBrace">
            <a:avLst>
              <a:gd name="adj1" fmla="val 21010"/>
              <a:gd name="adj2" fmla="val 50545"/>
            </a:avLst>
          </a:prstGeom>
          <a:noFill/>
          <a:ln w="38100">
            <a:solidFill>
              <a:srgbClr val="00808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7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821430" y="1167897"/>
            <a:ext cx="3888000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Tx/>
              <a:buSzTx/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物体浸在液体中的</a:t>
            </a:r>
            <a:r>
              <a:rPr lang="zh-CN" altLang="en-US" sz="24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体积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(</a:t>
            </a:r>
            <a:r>
              <a:rPr lang="en-US" altLang="zh-CN" sz="2400" b="1" i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V</a:t>
            </a:r>
            <a:r>
              <a:rPr lang="zh-CN" altLang="en-US" sz="2400" b="1" baseline="-250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浸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)</a:t>
            </a: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3821430" y="2248667"/>
            <a:ext cx="2392045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Tx/>
              <a:buSzTx/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液体的</a:t>
            </a:r>
            <a:r>
              <a:rPr lang="zh-CN" altLang="en-US" sz="24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密度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(</a:t>
            </a:r>
            <a:r>
              <a:rPr lang="en-US" altLang="zh-CN" sz="2400" b="1" i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ρ</a:t>
            </a:r>
            <a:r>
              <a:rPr lang="zh-CN" altLang="en-US" sz="2400" b="1" baseline="-250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排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)</a:t>
            </a:r>
            <a:endParaRPr lang="zh-CN" altLang="en-US" sz="2400">
              <a:solidFill>
                <a:srgbClr val="00B0F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821430" y="1708282"/>
            <a:ext cx="3564000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Tx/>
              <a:buSzTx/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物体排开液体的</a:t>
            </a:r>
            <a:r>
              <a:rPr lang="zh-CN" altLang="en-US" sz="24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体积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(</a:t>
            </a:r>
            <a:r>
              <a:rPr lang="en-US" altLang="zh-CN" sz="2400" b="1" i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V</a:t>
            </a:r>
            <a:r>
              <a:rPr lang="zh-CN" altLang="en-US" sz="2400" b="1" baseline="-250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排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)</a:t>
            </a:r>
            <a:endParaRPr lang="zh-CN" altLang="en-US" sz="240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855345" y="2803657"/>
            <a:ext cx="7886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  <a:buClrTx/>
              <a:buSzTx/>
              <a:buFontTx/>
              <a:defRPr/>
            </a:pPr>
            <a:r>
              <a:rPr kumimoji="1" lang="en-US" altLang="zh-CN" sz="24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V</a:t>
            </a:r>
            <a:r>
              <a:rPr kumimoji="1" lang="zh-CN" altLang="en-US" sz="24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排</a:t>
            </a: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2104390" y="2803657"/>
            <a:ext cx="7213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  <a:buClrTx/>
              <a:buSzTx/>
              <a:buFontTx/>
              <a:defRPr/>
            </a:pPr>
            <a:r>
              <a:rPr kumimoji="1" lang="en-US" altLang="zh-CN" sz="24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ρ</a:t>
            </a:r>
            <a:r>
              <a:rPr kumimoji="1" lang="zh-CN" altLang="en-US" sz="24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液</a:t>
            </a: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1560250" y="2803657"/>
            <a:ext cx="415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  <a:buClrTx/>
              <a:buSzTx/>
              <a:buFontTx/>
              <a:defRPr/>
            </a:pPr>
            <a:r>
              <a:rPr kumimoji="1" lang="zh-CN" altLang="en-US" sz="2400">
                <a:latin typeface="Times New Roman" panose="02020603050405020304" charset="0"/>
                <a:ea typeface="微软雅黑" panose="020B0503020204020204" charset="-122"/>
              </a:rPr>
              <a:t>×</a:t>
            </a: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2773100" y="2803657"/>
            <a:ext cx="415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  <a:buClrTx/>
              <a:buSzTx/>
              <a:buFontTx/>
              <a:defRPr/>
            </a:pPr>
            <a:r>
              <a:rPr kumimoji="1"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=</a:t>
            </a:r>
          </a:p>
        </p:txBody>
      </p:sp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3218180" y="2803657"/>
            <a:ext cx="7683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  <a:buClrTx/>
              <a:buSzTx/>
              <a:buFontTx/>
              <a:defRPr/>
            </a:pPr>
            <a:r>
              <a:rPr kumimoji="1" lang="en-US" altLang="zh-CN" sz="24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m</a:t>
            </a:r>
            <a:r>
              <a:rPr kumimoji="1" lang="zh-CN" altLang="en-US" sz="24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排</a:t>
            </a:r>
          </a:p>
        </p:txBody>
      </p:sp>
      <p:sp>
        <p:nvSpPr>
          <p:cNvPr id="19" name="箭头: 下 1"/>
          <p:cNvSpPr/>
          <p:nvPr>
            <p:custDataLst>
              <p:tags r:id="rId12"/>
            </p:custDataLst>
          </p:nvPr>
        </p:nvSpPr>
        <p:spPr>
          <a:xfrm rot="16200000" flipH="1">
            <a:off x="4199255" y="2850647"/>
            <a:ext cx="485775" cy="440690"/>
          </a:xfrm>
          <a:prstGeom prst="downArrow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101" name="图片 100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9">
            <a:lum bright="-18000" contrast="66000"/>
          </a:blip>
          <a:stretch>
            <a:fillRect/>
          </a:stretch>
        </p:blipFill>
        <p:spPr>
          <a:xfrm>
            <a:off x="1154430" y="3077025"/>
            <a:ext cx="405608" cy="39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>
            <a:lum bright="-18000" contrast="66000"/>
          </a:blip>
          <a:stretch>
            <a:fillRect/>
          </a:stretch>
        </p:blipFill>
        <p:spPr>
          <a:xfrm>
            <a:off x="2316480" y="3077025"/>
            <a:ext cx="405608" cy="39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文本框 22"/>
          <p:cNvSpPr txBox="1"/>
          <p:nvPr>
            <p:custDataLst>
              <p:tags r:id="rId15"/>
            </p:custDataLst>
          </p:nvPr>
        </p:nvSpPr>
        <p:spPr>
          <a:xfrm>
            <a:off x="1527175" y="3921257"/>
            <a:ext cx="576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zh-CN" altLang="en-US" sz="24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浮</a:t>
            </a:r>
          </a:p>
        </p:txBody>
      </p:sp>
      <p:pic>
        <p:nvPicPr>
          <p:cNvPr id="24" name="图片 23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9">
            <a:lum bright="-18000" contrast="66000"/>
          </a:blip>
          <a:stretch>
            <a:fillRect/>
          </a:stretch>
        </p:blipFill>
        <p:spPr>
          <a:xfrm>
            <a:off x="1829435" y="4177162"/>
            <a:ext cx="405608" cy="39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文本框 24"/>
          <p:cNvSpPr txBox="1"/>
          <p:nvPr>
            <p:custDataLst>
              <p:tags r:id="rId17"/>
            </p:custDataLst>
          </p:nvPr>
        </p:nvSpPr>
        <p:spPr>
          <a:xfrm>
            <a:off x="4662805" y="2803657"/>
            <a:ext cx="61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  <a:buClrTx/>
              <a:buSzTx/>
              <a:buFontTx/>
              <a:defRPr/>
            </a:pPr>
            <a:r>
              <a:rPr kumimoji="1" lang="en-US" altLang="zh-CN" sz="24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G</a:t>
            </a:r>
            <a:r>
              <a:rPr kumimoji="1" lang="zh-CN" altLang="en-US" sz="24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排</a:t>
            </a:r>
          </a:p>
        </p:txBody>
      </p:sp>
      <p:pic>
        <p:nvPicPr>
          <p:cNvPr id="26" name="图片 25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29">
            <a:lum bright="-18000" contrast="66000"/>
          </a:blip>
          <a:stretch>
            <a:fillRect/>
          </a:stretch>
        </p:blipFill>
        <p:spPr>
          <a:xfrm>
            <a:off x="3539490" y="3077025"/>
            <a:ext cx="405608" cy="39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9">
            <a:lum bright="-18000" contrast="66000"/>
          </a:blip>
          <a:stretch>
            <a:fillRect/>
          </a:stretch>
        </p:blipFill>
        <p:spPr>
          <a:xfrm>
            <a:off x="5002530" y="3079247"/>
            <a:ext cx="405608" cy="39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" name="箭头: 下 1"/>
          <p:cNvSpPr/>
          <p:nvPr>
            <p:custDataLst>
              <p:tags r:id="rId20"/>
            </p:custDataLst>
          </p:nvPr>
        </p:nvSpPr>
        <p:spPr>
          <a:xfrm flipH="1">
            <a:off x="1572260" y="3514222"/>
            <a:ext cx="485775" cy="330200"/>
          </a:xfrm>
          <a:prstGeom prst="downArrow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2" name="文本框 31"/>
          <p:cNvSpPr txBox="1"/>
          <p:nvPr>
            <p:custDataLst>
              <p:tags r:id="rId21"/>
            </p:custDataLst>
          </p:nvPr>
        </p:nvSpPr>
        <p:spPr>
          <a:xfrm>
            <a:off x="3446145" y="3761237"/>
            <a:ext cx="5242560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fontAlgn="auto">
              <a:lnSpc>
                <a:spcPct val="130000"/>
              </a:lnSpc>
              <a:buClrTx/>
              <a:buSzTx/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</a:rPr>
              <a:t>浮力的大小跟排开液体的重力存在什么定量关系呢？</a:t>
            </a:r>
          </a:p>
        </p:txBody>
      </p:sp>
      <p:grpSp>
        <p:nvGrpSpPr>
          <p:cNvPr id="10" name="组合 9"/>
          <p:cNvGrpSpPr/>
          <p:nvPr>
            <p:custDataLst>
              <p:tags r:id="rId22"/>
            </p:custDataLst>
          </p:nvPr>
        </p:nvGrpSpPr>
        <p:grpSpPr>
          <a:xfrm>
            <a:off x="0" y="55826"/>
            <a:ext cx="5987415" cy="491490"/>
            <a:chOff x="0" y="623478"/>
            <a:chExt cx="7037043" cy="575087"/>
          </a:xfrm>
        </p:grpSpPr>
        <p:grpSp>
          <p:nvGrpSpPr>
            <p:cNvPr id="11" name="组合 10"/>
            <p:cNvGrpSpPr/>
            <p:nvPr>
              <p:custDataLst>
                <p:tags r:id="rId24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2" name="矩形 11"/>
              <p:cNvSpPr/>
              <p:nvPr>
                <p:custDataLst>
                  <p:tags r:id="rId2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5" name="矩形 14"/>
              <p:cNvSpPr/>
              <p:nvPr>
                <p:custDataLst>
                  <p:tags r:id="rId2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17" name="文本框 11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508243" y="623478"/>
              <a:ext cx="6528800" cy="57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 panose="02020603050405020304" charset="0"/>
                </a:rPr>
                <a:t>一、</a:t>
              </a:r>
              <a:r>
                <a:rPr lang="zh-CN" sz="2600" b="1">
                  <a:solidFill>
                    <a:srgbClr val="008080"/>
                  </a:solidFill>
                  <a:latin typeface="Times New Roman" panose="02020603050405020304" charset="0"/>
                </a:rPr>
                <a:t>阿基米德</a:t>
              </a:r>
              <a:r>
                <a:rPr lang="zh-CN" sz="2600" b="1">
                  <a:solidFill>
                    <a:srgbClr val="008080"/>
                  </a:solidFill>
                  <a:latin typeface="Times New Roman" panose="02020603050405020304" charset="0"/>
                  <a:sym typeface="+mn-ea"/>
                </a:rPr>
                <a:t>鉴定王冠</a:t>
              </a:r>
              <a:endParaRPr lang="zh-CN" sz="2600" b="1">
                <a:solidFill>
                  <a:srgbClr val="008080"/>
                </a:solidFill>
                <a:latin typeface="Times New Roman" panose="02020603050405020304" charset="0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30"/>
          <a:stretch>
            <a:fillRect/>
          </a:stretch>
        </p:blipFill>
        <p:spPr>
          <a:xfrm flipH="1">
            <a:off x="12611100" y="122301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980126" pathEditMode="relative" ptsTypes="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5" grpId="1" animBg="1"/>
      <p:bldP spid="6" grpId="0" animBg="1"/>
      <p:bldP spid="9" grpId="0" animBg="1"/>
      <p:bldP spid="9" grpId="1" animBg="1"/>
      <p:bldP spid="7" grpId="0"/>
      <p:bldP spid="8" grpId="0"/>
      <p:bldP spid="13" grpId="0"/>
      <p:bldP spid="14" grpId="0"/>
      <p:bldP spid="16" grpId="0"/>
      <p:bldP spid="19" grpId="0" animBg="1"/>
      <p:bldP spid="23" grpId="0"/>
      <p:bldP spid="25" grpId="0"/>
      <p:bldP spid="31" grpId="0" animBg="1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8"/>
          <p:cNvSpPr txBox="1"/>
          <p:nvPr>
            <p:custDataLst>
              <p:tags r:id="rId1"/>
            </p:custDataLst>
          </p:nvPr>
        </p:nvSpPr>
        <p:spPr>
          <a:xfrm>
            <a:off x="2790190" y="689107"/>
            <a:ext cx="35640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  <a:buFontTx/>
            </a:pPr>
            <a:r>
              <a:rPr lang="zh-CN" altLang="en-US" sz="2400" b="1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【实验】探究浮力的大小</a:t>
            </a: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716280" y="1352047"/>
            <a:ext cx="1593215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提出问题：</a:t>
            </a:r>
          </a:p>
        </p:txBody>
      </p: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2309495" y="1291087"/>
            <a:ext cx="5622925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浮力的大小跟物体排开液体的重力存在什么定量关系呢？</a:t>
            </a: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716280" y="2518542"/>
            <a:ext cx="1055370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猜想：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2250440" y="2518542"/>
            <a:ext cx="2080260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eaLnBrk="1" latinLnBrk="0" hangingPunct="1">
              <a:lnSpc>
                <a:spcPct val="120000"/>
              </a:lnSpc>
              <a:buClrTx/>
              <a:buSz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可能相等</a:t>
            </a:r>
          </a:p>
          <a:p>
            <a:pPr marL="0" indent="0" algn="l" eaLnBrk="1" latinLnBrk="0" hangingPunct="1">
              <a:lnSpc>
                <a:spcPct val="120000"/>
              </a:lnSpc>
              <a:buClrTx/>
              <a:buSzTx/>
            </a:pPr>
            <a:r>
              <a:rPr lang="en-US" altLang="zh-CN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可能成正比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5" name="组合 9"/>
          <p:cNvGrpSpPr/>
          <p:nvPr>
            <p:custDataLst>
              <p:tags r:id="rId6"/>
            </p:custDataLst>
          </p:nvPr>
        </p:nvGrpSpPr>
        <p:grpSpPr>
          <a:xfrm>
            <a:off x="0" y="55826"/>
            <a:ext cx="5987415" cy="491490"/>
            <a:chOff x="0" y="623478"/>
            <a:chExt cx="7037043" cy="575087"/>
          </a:xfrm>
        </p:grpSpPr>
        <p:grpSp>
          <p:nvGrpSpPr>
            <p:cNvPr id="6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" name="矩形 1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08243" y="623478"/>
              <a:ext cx="6528800" cy="57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二、</a:t>
              </a:r>
              <a:r>
                <a:rPr lang="zh-CN" sz="2600" b="1">
                  <a:solidFill>
                    <a:srgbClr val="008080"/>
                  </a:solidFill>
                  <a:latin typeface="微软雅黑" panose="020B0503020204020204" charset="-122"/>
                </a:rPr>
                <a:t>探究浮力的大小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716280" y="1307597"/>
            <a:ext cx="2920365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2400" b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需要测量哪几个量？</a:t>
            </a: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716280" y="704982"/>
            <a:ext cx="1593215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设计实验：</a:t>
            </a:r>
          </a:p>
        </p:txBody>
      </p:sp>
      <p:sp>
        <p:nvSpPr>
          <p:cNvPr id="23" name="文本框 22"/>
          <p:cNvSpPr txBox="1"/>
          <p:nvPr>
            <p:custDataLst>
              <p:tags r:id="rId3"/>
            </p:custDataLst>
          </p:nvPr>
        </p:nvSpPr>
        <p:spPr>
          <a:xfrm>
            <a:off x="716280" y="1917832"/>
            <a:ext cx="3634105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如何收集排开液体的体积？</a:t>
            </a:r>
            <a:endParaRPr lang="zh-CN" altLang="en-US" sz="2400" b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716280" y="2528067"/>
            <a:ext cx="4397375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如何测出排开液体所受的重力？</a:t>
            </a:r>
            <a:endParaRPr lang="zh-CN" altLang="en-US" sz="2400" b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24000" contrast="36000"/>
          </a:blip>
          <a:srcRect l="2621" t="60954" r="24239" b="5191"/>
          <a:stretch>
            <a:fillRect/>
          </a:stretch>
        </p:blipFill>
        <p:spPr>
          <a:xfrm>
            <a:off x="5779135" y="2826517"/>
            <a:ext cx="2145030" cy="160337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716280" y="3138302"/>
            <a:ext cx="3194685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2400" b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说一说你的实验方案？</a:t>
            </a:r>
          </a:p>
        </p:txBody>
      </p:sp>
      <p:grpSp>
        <p:nvGrpSpPr>
          <p:cNvPr id="5" name="组合 9"/>
          <p:cNvGrpSpPr/>
          <p:nvPr>
            <p:custDataLst>
              <p:tags r:id="rId7"/>
            </p:custDataLst>
          </p:nvPr>
        </p:nvGrpSpPr>
        <p:grpSpPr>
          <a:xfrm>
            <a:off x="0" y="55826"/>
            <a:ext cx="5987415" cy="491490"/>
            <a:chOff x="0" y="623478"/>
            <a:chExt cx="7037043" cy="575087"/>
          </a:xfrm>
        </p:grpSpPr>
        <p:grpSp>
          <p:nvGrpSpPr>
            <p:cNvPr id="6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508243" y="623478"/>
              <a:ext cx="6528800" cy="57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二、</a:t>
              </a:r>
              <a:r>
                <a:rPr lang="zh-CN" sz="2600" b="1">
                  <a:solidFill>
                    <a:srgbClr val="008080"/>
                  </a:solidFill>
                  <a:latin typeface="微软雅黑" panose="020B0503020204020204" charset="-122"/>
                </a:rPr>
                <a:t>探究浮力的大小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jE1ZWQ2NmIwMGZlNzAxY2UwMmEzODA5ZTEyYzllMDAifQ=="/>
  <p:tag name="KSO_WPP_MARK_KEY" val="61f2a9e2-7cff-452a-b4a4-be93869ba4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9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6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7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8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3"/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4"/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5"/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6"/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8"/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6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3"/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1"/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2"/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8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3"/>
  <p:tag name="KSO_WM_DIAGRAM_VIRTUALLY_FRAME" val="{&quot;height&quot;:333.5317255366214,&quot;left&quot;:28.888256460387066,&quot;top&quot;:37.28771374542965,&quot;width&quot;:652.0791451144162}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8"/>
  <p:tag name="KSO_WM_DIAGRAM_VIRTUALLY_FRAME" val="{&quot;height&quot;:333.5317255366214,&quot;left&quot;:28.888256460387066,&quot;top&quot;:37.28771374542965,&quot;width&quot;:652.0791451144162}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9"/>
  <p:tag name="KSO_WM_DIAGRAM_VIRTUALLY_FRAME" val="{&quot;height&quot;:333.5317255366214,&quot;left&quot;:28.888256460387066,&quot;top&quot;:37.28771374542965,&quot;width&quot;:652.0791451144162}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4"/>
  <p:tag name="KSO_WM_DIAGRAM_VIRTUALLY_FRAME" val="{&quot;height&quot;:333.5317255366214,&quot;left&quot;:28.888256460387066,&quot;top&quot;:37.28771374542965,&quot;width&quot;:652.0791451144162}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0"/>
  <p:tag name="KSO_WM_DIAGRAM_VIRTUALLY_FRAME" val="{&quot;height&quot;:333.5317255366214,&quot;left&quot;:28.888256460387066,&quot;top&quot;:37.28771374542965,&quot;width&quot;:652.0791451144162}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2"/>
  <p:tag name="KSO_WM_DIAGRAM_VIRTUALLY_FRAME" val="{&quot;height&quot;:333.5317255366214,&quot;left&quot;:28.888256460387066,&quot;top&quot;:37.28771374542965,&quot;width&quot;:652.0791451144162}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3"/>
  <p:tag name="KSO_WM_DIAGRAM_VIRTUALLY_FRAME" val="{&quot;height&quot;:333.5317255366214,&quot;left&quot;:28.888256460387066,&quot;top&quot;:37.28771374542965,&quot;width&quot;:652.0791451144162}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4"/>
  <p:tag name="KSO_WM_DIAGRAM_VIRTUALLY_FRAME" val="{&quot;height&quot;:333.5317255366214,&quot;left&quot;:28.888256460387066,&quot;top&quot;:37.28771374542965,&quot;width&quot;:652.0791451144162}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6"/>
  <p:tag name="KSO_WM_DIAGRAM_VIRTUALLY_FRAME" val="{&quot;height&quot;:333.5317255366214,&quot;left&quot;:28.888256460387066,&quot;top&quot;:37.28771374542965,&quot;width&quot;:652.0791451144162}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7"/>
  <p:tag name="KSO_WM_DIAGRAM_VIRTUALLY_FRAME" val="{&quot;height&quot;:333.5317255366214,&quot;left&quot;:28.888256460387066,&quot;top&quot;:37.28771374542965,&quot;width&quot;:652.0791451144162}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9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2"/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0"/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1"/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6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7"/>
  <p:tag name="KSO_WM_UNIT_PLACING_PICTURE_USER_VIEWPORT" val="{&quot;height&quot;:3840,&quot;width&quot;:5760}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8"/>
  <p:tag name="KSO_WM_BEAUTIFY_FLAG" val=""/>
  <p:tag name="KSO_WM_UNIT_PLACING_PICTURE_USER_VIEWPORT" val="{&quot;height&quot;:3840,&quot;width&quot;:5760}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9"/>
  <p:tag name="KSO_WM_BEAUTIFY_FLAG" val=""/>
  <p:tag name="KSO_WM_UNIT_PLACING_PICTURE_USER_VIEWPORT" val="{&quot;height&quot;:3840,&quot;width&quot;:5760}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4"/>
  <p:tag name="KSO_WM_BEAUTIFY_FLAG" val="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2"/>
  <p:tag name="KSO_WM_BEAUTIFY_FLAG" val="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3"/>
  <p:tag name="KSO_WM_BEAUTIFY_FLAG" val="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6"/>
  <p:tag name="KSO_WM_BEAUTIFY_FLAG" val=""/>
  <p:tag name="KSO_WM_UNIT_PLACING_PICTURE_USER_VIEWPORT" val="{&quot;height&quot;:3840,&quot;width&quot;:576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7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8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5"/>
  <p:tag name="KSO_WM_BEAUTIFY_FLAG" val="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3"/>
  <p:tag name="KSO_WM_BEAUTIFY_FLAG" val="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4"/>
  <p:tag name="KSO_WM_BEAUTIFY_FLAG" val="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9"/>
  <p:tag name="KSO_WM_BEAUTIFY_FLAG" val="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7"/>
  <p:tag name="KSO_WM_BEAUTIFY_FLAG" val=""/>
  <p:tag name="KSO_WM_UNIT_PLACING_PICTURE_USER_VIEWPORT" val="{&quot;height&quot;:2567.957480314961,&quot;width&quot;:3432.417322834646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8"/>
  <p:tag name="KSO_WM_BEAUTIFY_FLAG" val="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9"/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0"/>
  <p:tag name="KSO_WM_BEAUTIFY_FLAG" val="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1"/>
  <p:tag name="KSO_WM_BEAUTIFY_FLAG" val="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2"/>
  <p:tag name="KSO_WM_BEAUTIFY_FLAG" val="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3"/>
  <p:tag name="KSO_WM_BEAUTIFY_FLAG" val="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4"/>
  <p:tag name="KSO_WM_BEAUTIFY_FLAG" val="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6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9"/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7"/>
  <p:tag name="KSO_WM_BEAUTIFY_FLAG" val="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8"/>
  <p:tag name="KSO_WM_BEAUTIFY_FLAG" val="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3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4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5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6"/>
  <p:tag name="KSO_WM_BEAUTIFY_FLAG" val="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7"/>
  <p:tag name="KSO_WM_BEAUTIFY_FLAG" val="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8"/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9"/>
  <p:tag name="KSO_WM_BEAUTIFY_FLAG" val="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0"/>
  <p:tag name="KSO_WM_BEAUTIFY_FLAG" val="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1"/>
  <p:tag name="KSO_WM_BEAUTIFY_FLAG" val="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2"/>
  <p:tag name="KSO_WM_BEAUTIFY_FLAG" val="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3"/>
  <p:tag name="KSO_WM_BEAUTIFY_FLAG" val="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4"/>
  <p:tag name="KSO_WM_BEAUTIFY_FLAG" val="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5"/>
  <p:tag name="KSO_WM_BEAUTIFY_FLAG" val="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6"/>
  <p:tag name="KSO_WM_BEAUTIFY_FLAG" val=""/>
  <p:tag name="KSO_WM_UNIT_PLACING_PICTURE_USER_VIEWPORT" val="{&quot;height&quot;:948,&quot;width&quot;:971}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7"/>
  <p:tag name="KSO_WM_BEAUTIFY_FLAG" val="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8"/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9"/>
  <p:tag name="KSO_WM_BEAUTIFY_FLAG" val="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0"/>
  <p:tag name="KSO_WM_BEAUTIFY_FLAG" val="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1"/>
  <p:tag name="KSO_WM_BEAUTIFY_FLAG" val="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8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6"/>
  <p:tag name="KSO_WM_BEAUTIFY_FLAG" val="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4"/>
  <p:tag name="KSO_WM_BEAUTIFY_FLAG" val="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5"/>
  <p:tag name="KSO_WM_BEAUTIFY_FLAG" val="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"/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8"/>
  <p:tag name="KSO_WM_BEAUTIFY_FLAG" val="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9"/>
  <p:tag name="KSO_WM_BEAUTIFY_FLAG" val="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0"/>
  <p:tag name="KSO_WM_BEAUTIFY_FLAG" val="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1"/>
  <p:tag name="KSO_WM_BEAUTIFY_FLAG" val="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2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3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6"/>
  <p:tag name="KSO_WM_BEAUTIFY_FLAG" val="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4"/>
  <p:tag name="KSO_WM_BEAUTIFY_FLAG" val="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5"/>
  <p:tag name="KSO_WM_BEAUTIFY_FLAG" val="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8"/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9"/>
  <p:tag name="KSO_WM_BEAUTIFY_FLAG" val="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0"/>
  <p:tag name="KSO_WM_BEAUTIFY_FLAG" val="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1"/>
  <p:tag name="KSO_WM_BEAUTIFY_FLAG" val="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2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3"/>
  <p:tag name="KSO_WM_BEAUTIFY_FLAG" val="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4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5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8"/>
  <p:tag name="KSO_WM_BEAUTIFY_FLAG" val="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6"/>
  <p:tag name="KSO_WM_BEAUTIFY_FLAG" val="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7"/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0"/>
  <p:tag name="KSO_WM_BEAUTIFY_FLAG" val="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1"/>
  <p:tag name="KSO_WM_BEAUTIFY_FLAG" val="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3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8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9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0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1"/>
  <p:tag name="KSO_WM_BEAUTIFY_FLAG" val="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2"/>
  <p:tag name="KSO_WM_BEAUTIFY_FLAG" val="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4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7"/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5"/>
  <p:tag name="KSO_WM_BEAUTIFY_FLAG" val="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6"/>
  <p:tag name="KSO_WM_BEAUTIFY_FLAG" val="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4"/>
  <p:tag name="KSO_WM_BEAUTIFY_FLAG" val=""/>
  <p:tag name="KSO_WM_UNIT_TABLE_BEAUTIFY" val="smartTable{70ee8f86-0e30-4a6f-bf1c-e3f0a48a8533}"/>
  <p:tag name="TABLE_COLOR_RGB" val="0x000000*0xFFFFFF*0x212121*0xFFFFFF*0xf4cda6*0xb1dce3*0xc2ebc9*0xdccee7*0xf4e8d0*0xf4a9a6"/>
  <p:tag name="TABLE_COLORIDX" val="8"/>
  <p:tag name="TABLE_ENDDRAG_ORIGIN_RECT" val="660*208"/>
  <p:tag name="TABLE_ENDDRAG_RECT" val="34*118*660*208"/>
  <p:tag name="TABLE_SKINIDX" val="0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5"/>
  <p:tag name="KSO_WM_BEAUTIFY_FLAG" val="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6"/>
  <p:tag name="KSO_WM_BEAUTIFY_FLAG" val="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7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8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1"/>
  <p:tag name="KSO_WM_BEAUTIFY_FLAG" val="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9"/>
  <p:tag name="KSO_WM_BEAUTIFY_FLAG" val="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0"/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"/>
  <p:tag name="KSO_WM_BEAUTIFY_FLAG" val="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4"/>
  <p:tag name="KSO_WM_BEAUTIFY_FLAG" val="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6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7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8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1"/>
  <p:tag name="KSO_WM_BEAUTIFY_FLAG" val="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9"/>
  <p:tag name="KSO_WM_BEAUTIFY_FLAG" val="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0"/>
  <p:tag name="KSO_WM_BEAUTIFY_FLAG" val="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3"/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1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4"/>
  <p:tag name="KSO_WM_BEAUTIFY_FLAG" val="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5"/>
  <p:tag name="KSO_WM_BEAUTIFY_FLAG" val="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6"/>
  <p:tag name="KSO_WM_BEAUTIFY_FLAG" val="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7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8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9"/>
  <p:tag name="KSO_WM_BEAUTIFY_FLAG" val="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0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1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2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5"/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3"/>
  <p:tag name="KSO_WM_BEAUTIFY_FLAG" val="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4"/>
  <p:tag name="KSO_WM_BEAUTIFY_FLAG" val="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7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0"/>
  <p:tag name="KSO_WM_BEAUTIFY_FLAG" val="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1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4"/>
  <p:tag name="KSO_WM_BEAUTIFY_FLAG" val="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5"/>
  <p:tag name="KSO_WM_BEAUTIFY_FLAG" val="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6"/>
  <p:tag name="KSO_WM_BEAUTIFY_FLAG" val="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7"/>
  <p:tag name="KSO_WM_BEAUTIFY_FLAG" val="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8"/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"/>
  <p:tag name="KSO_WM_BEAUTIFY_FLAG" val="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9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0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3"/>
  <p:tag name="KSO_WM_BEAUTIFY_FLAG" val="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1"/>
  <p:tag name="KSO_WM_BEAUTIFY_FLAG" val="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2"/>
  <p:tag name="KSO_WM_BEAUTIFY_FLAG" val="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2"/>
  <p:tag name="KSO_WM_BEAUTIFY_FLAG" val="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3"/>
  <p:tag name="KSO_WM_BEAUTIFY_FLAG" val="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8"/>
  <p:tag name="KSO_WM_BEAUTIFY_FLAG" val="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9"/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5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6"/>
  <p:tag name="KSO_WM_BEAUTIFY_FLAG" val="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7"/>
  <p:tag name="KSO_WM_BEAUTIFY_FLAG" val="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8"/>
  <p:tag name="KSO_WM_BEAUTIFY_FLAG" val="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9"/>
  <p:tag name="KSO_WM_BEAUTIFY_FLAG" val="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0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4"/>
  <p:tag name="KSO_WM_BEAUTIFY_FLAG" val="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2"/>
  <p:tag name="KSO_WM_BEAUTIFY_FLAG" val="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3"/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"/>
  <p:tag name="KSO_WM_BEAUTIFY_FLAG" val="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6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2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3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7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0"/>
  <p:tag name="KSO_WM_BEAUTIFY_FLAG" val="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8"/>
  <p:tag name="KSO_WM_BEAUTIFY_FLAG" val="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9"/>
  <p:tag name="KSO_WM_BEAUTIFY_FLAG" val="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"/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5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0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2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6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9"/>
  <p:tag name="KSO_WM_BEAUTIFY_FLAG" val="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7"/>
  <p:tag name="KSO_WM_BEAUTIFY_FLAG" val="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8"/>
  <p:tag name="KSO_WM_BEAUTIFY_FLAG" val="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6"/>
  <p:tag name="KSO_WM_BEAUTIFY_FLAG" val="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4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5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8"/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6"/>
  <p:tag name="KSO_WM_BEAUTIFY_FLAG" val="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7"/>
  <p:tag name="KSO_WM_BEAUTIFY_FLAG" val="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"/>
  <p:tag name="KSO_WM_BEAUTIFY_FLAG" val="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"/>
  <p:tag name="KSO_WM_BEAUTIFY_FLAG" val="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"/>
  <p:tag name="KSO_WM_BEAUTIFY_FLAG" val="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"/>
  <p:tag name="KSO_WM_BEAUTIFY_FLAG" val="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0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4"/>
  <p:tag name="KSO_WM_BEAUTIFY_FLAG" val="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2"/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3"/>
  <p:tag name="KSO_WM_BEAUTIFY_FLAG" val="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"/>
  <p:tag name="KSO_WM_BEAUTIFY_FLAG" val="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"/>
  <p:tag name="KSO_WM_BEAUTIFY_FLAG" val="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6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7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0"/>
  <p:tag name="KSO_WM_BEAUTIFY_FLAG" val="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8"/>
  <p:tag name="KSO_WM_BEAUTIFY_FLAG" val="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9"/>
  <p:tag name="KSO_WM_BEAUTIFY_FLAG" val="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2"/>
  <p:tag name="KSO_WM_BEAUTIFY_FLAG" val="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3"/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4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3"/>
  <p:tag name="KSO_WM_BEAUTIFY_FLAG" val="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4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3"/>
  <p:tag name="KSO_WM_BEAUTIFY_FLAG" val="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4"/>
  <p:tag name="KSO_WM_BEAUTIFY_FLAG" val="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5"/>
  <p:tag name="KSO_WM_BEAUTIFY_FLAG" val="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6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0"/>
  <p:tag name="KSO_WM_BEAUTIFY_FLAG" val="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8"/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2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9"/>
  <p:tag name="KSO_WM_BEAUTIFY_FLAG" val="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5"/>
  <p:tag name="KSO_WM_BEAUTIFY_FLAG" val="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6"/>
  <p:tag name="KSO_WM_BEAUTIFY_FLAG" val="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7"/>
  <p:tag name="KSO_WM_BEAUTIFY_FLAG" val="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8"/>
  <p:tag name="KSO_WM_BEAUTIFY_FLAG" val="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9"/>
  <p:tag name="KSO_WM_BEAUTIFY_FLAG" val="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0"/>
  <p:tag name="KSO_WM_BEAUTIFY_FLAG" val="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1"/>
  <p:tag name="KSO_WM_BEAUTIFY_FLAG" val="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2"/>
  <p:tag name="KSO_WM_BEAUTIFY_FLAG" val="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5"/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6"/>
  <p:tag name="KSO_WM_BEAUTIFY_FLAG" val="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7"/>
  <p:tag name="KSO_WM_BEAUTIFY_FLAG" val="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8"/>
  <p:tag name="KSO_WM_BEAUTIFY_FLAG" val="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9"/>
  <p:tag name="KSO_WM_BEAUTIFY_FLAG" val="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0"/>
  <p:tag name="KSO_WM_BEAUTIFY_FLAG" val="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1"/>
  <p:tag name="KSO_WM_BEAUTIFY_FLAG" val="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2"/>
  <p:tag name="KSO_WM_BEAUTIFY_FLAG" val="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"/>
  <p:tag name="KSO_WM_BEAUTIFY_FLAG" val="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0"/>
  <p:tag name="KSO_WM_BEAUTIFY_FLAG" val="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7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3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6"/>
  <p:tag name="KSO_WM_BEAUTIFY_FLAG" val="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4"/>
  <p:tag name="KSO_WM_BEAUTIFY_FLAG" val="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5"/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9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"/>
</p:tagLst>
</file>

<file path=ppt/theme/theme1.xml><?xml version="1.0" encoding="utf-8"?>
<a:theme xmlns:a="http://schemas.openxmlformats.org/drawingml/2006/main" name="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1333</Words>
  <Application>Microsoft Office PowerPoint</Application>
  <PresentationFormat>全屏显示(16:9)</PresentationFormat>
  <Paragraphs>157</Paragraphs>
  <Slides>22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8" baseType="lpstr">
      <vt:lpstr>Wingdings</vt:lpstr>
      <vt:lpstr>微软雅黑</vt:lpstr>
      <vt:lpstr>Arial</vt:lpstr>
      <vt:lpstr>Times New Roman</vt:lpstr>
      <vt:lpstr>Calibri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>Administrator</cp:lastModifiedBy>
  <cp:revision>1</cp:revision>
  <cp:lastPrinted>2025-01-05T00:02:00Z</cp:lastPrinted>
  <dcterms:created xsi:type="dcterms:W3CDTF">2025-01-05T00:02:00Z</dcterms:created>
  <dcterms:modified xsi:type="dcterms:W3CDTF">2025-05-26T12:49:36Z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36A96E642E7C4F678EBF46BED9CCB571_12</vt:lpwstr>
  </property>
  <property fmtid="{D5CDD505-2E9C-101B-9397-08002B2CF9AE}" pid="7" name="KSOProductBuildVer">
    <vt:lpwstr>2052-12.1.0.20784</vt:lpwstr>
  </property>
</Properties>
</file>